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0479E-B086-440D-A701-03A8558763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21E8E-900E-4B70-BBBA-7BCF02B769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71A66BBC-80CB-4116-956A-AEC162C6DAA4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94920FA-2FD6-480A-BEDD-6EDCAAA172E1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9ABE409-FB83-4A55-AA1E-D210E7C0CAB8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4E8CBB8A-C742-468D-8ACD-92BFE33AAE93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9911FC-BA18-4E89-AF71-8E82F76CC8E9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7FDEFD0-C443-4D2A-9414-646B2F1DBF16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529A2D6-2379-4A01-8960-6EE1F15DED4D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ECC673D8-FFFC-423F-9DD6-431DD3BF62D8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C9C040FF-6D09-4EFF-83BF-46EBD4CDBFC4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3043032-B568-4215-A14D-FC85F2152B09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02E98E60-0766-42AF-A6FA-EFF3C5FB2D32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5950" indent="-20510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10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10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025" indent="-20510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标题 2"/>
          <p:cNvSpPr>
            <a:spLocks noGrp="1"/>
          </p:cNvSpPr>
          <p:nvPr>
            <p:ph type="title"/>
          </p:nvPr>
        </p:nvSpPr>
        <p:spPr>
          <a:xfrm>
            <a:off x="683568" y="699542"/>
            <a:ext cx="7545388" cy="994172"/>
          </a:xfrm>
        </p:spPr>
        <p:txBody>
          <a:bodyPr/>
          <a:lstStyle/>
          <a:p>
            <a:pPr eaLnBrk="1" hangingPunct="1"/>
            <a:r>
              <a:rPr lang="en-US" altLang="zh-CN" sz="3200" dirty="0" smtClean="0"/>
              <a:t>Unit 2 Feelings</a:t>
            </a:r>
            <a:endParaRPr lang="zh-CN" altLang="en-US" sz="3200" dirty="0" smtClean="0"/>
          </a:p>
        </p:txBody>
      </p:sp>
      <p:sp>
        <p:nvSpPr>
          <p:cNvPr id="3" name="矩形 2"/>
          <p:cNvSpPr/>
          <p:nvPr/>
        </p:nvSpPr>
        <p:spPr>
          <a:xfrm>
            <a:off x="0" y="1851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/>
              <a:t>He's excited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1271" y="4094960"/>
            <a:ext cx="914272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图片 9221" descr="0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1991"/>
            <a:ext cx="2590800" cy="173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文本框 9222"/>
          <p:cNvSpPr txBox="1">
            <a:spLocks noChangeArrowheads="1"/>
          </p:cNvSpPr>
          <p:nvPr/>
        </p:nvSpPr>
        <p:spPr bwMode="auto">
          <a:xfrm>
            <a:off x="304800" y="228600"/>
            <a:ext cx="223708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dirty="0">
                <a:latin typeface="+mj-lt"/>
              </a:rPr>
              <a:t>Let’s talk.</a:t>
            </a:r>
          </a:p>
        </p:txBody>
      </p:sp>
      <p:pic>
        <p:nvPicPr>
          <p:cNvPr id="14341" name="图片 9223" descr="1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400300"/>
            <a:ext cx="4495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9227"/>
          <p:cNvGrpSpPr/>
          <p:nvPr/>
        </p:nvGrpSpPr>
        <p:grpSpPr bwMode="auto">
          <a:xfrm>
            <a:off x="0" y="1771650"/>
            <a:ext cx="3875088" cy="865585"/>
            <a:chOff x="0" y="1440"/>
            <a:chExt cx="2387" cy="711"/>
          </a:xfrm>
        </p:grpSpPr>
        <p:sp>
          <p:nvSpPr>
            <p:cNvPr id="14346" name="椭圆形标注 9224"/>
            <p:cNvSpPr>
              <a:spLocks noChangeArrowheads="1"/>
            </p:cNvSpPr>
            <p:nvPr/>
          </p:nvSpPr>
          <p:spPr bwMode="auto">
            <a:xfrm>
              <a:off x="0" y="1440"/>
              <a:ext cx="2387" cy="711"/>
            </a:xfrm>
            <a:prstGeom prst="wedgeEllipseCallout">
              <a:avLst>
                <a:gd name="adj1" fmla="val 27000"/>
                <a:gd name="adj2" fmla="val 10006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4587" name="文本框 9225"/>
            <p:cNvSpPr txBox="1">
              <a:spLocks noChangeArrowheads="1"/>
            </p:cNvSpPr>
            <p:nvPr/>
          </p:nvSpPr>
          <p:spPr bwMode="auto">
            <a:xfrm>
              <a:off x="144" y="1632"/>
              <a:ext cx="2160" cy="4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dirty="0">
                  <a:latin typeface="+mj-lt"/>
                </a:rPr>
                <a:t>What’s he doing?</a:t>
              </a:r>
            </a:p>
          </p:txBody>
        </p:sp>
      </p:grpSp>
      <p:grpSp>
        <p:nvGrpSpPr>
          <p:cNvPr id="3" name="组合 9229"/>
          <p:cNvGrpSpPr/>
          <p:nvPr/>
        </p:nvGrpSpPr>
        <p:grpSpPr bwMode="auto">
          <a:xfrm>
            <a:off x="4419601" y="1943101"/>
            <a:ext cx="4530725" cy="1067991"/>
            <a:chOff x="816" y="1392"/>
            <a:chExt cx="2854" cy="897"/>
          </a:xfrm>
        </p:grpSpPr>
        <p:sp>
          <p:nvSpPr>
            <p:cNvPr id="14344" name="椭圆形标注 9226"/>
            <p:cNvSpPr>
              <a:spLocks noChangeArrowheads="1"/>
            </p:cNvSpPr>
            <p:nvPr/>
          </p:nvSpPr>
          <p:spPr bwMode="auto">
            <a:xfrm>
              <a:off x="816" y="1392"/>
              <a:ext cx="2854" cy="736"/>
            </a:xfrm>
            <a:prstGeom prst="wedgeEllipseCallout">
              <a:avLst>
                <a:gd name="adj1" fmla="val -29259"/>
                <a:gd name="adj2" fmla="val 8043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4585" name="文本框 9220"/>
            <p:cNvSpPr txBox="1">
              <a:spLocks noChangeArrowheads="1"/>
            </p:cNvSpPr>
            <p:nvPr/>
          </p:nvSpPr>
          <p:spPr bwMode="auto">
            <a:xfrm>
              <a:off x="1200" y="1488"/>
              <a:ext cx="1981" cy="8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dirty="0">
                  <a:latin typeface="+mj-lt"/>
                </a:rPr>
                <a:t>He’s looking at the </a:t>
              </a:r>
            </a:p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dirty="0">
                  <a:latin typeface="+mj-lt"/>
                </a:rPr>
                <a:t>rabbit. He’s angry.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图片 7174" descr="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39502"/>
            <a:ext cx="2982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图片 7177" descr="0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2745" y="2000250"/>
            <a:ext cx="30019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图片 7178" descr="0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00250"/>
            <a:ext cx="32067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图片 6147" descr="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9800" y="194310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文本框 6149"/>
          <p:cNvSpPr txBox="1">
            <a:spLocks noChangeArrowheads="1"/>
          </p:cNvSpPr>
          <p:nvPr/>
        </p:nvSpPr>
        <p:spPr bwMode="auto">
          <a:xfrm>
            <a:off x="1295400" y="1013222"/>
            <a:ext cx="43891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Danny 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look</a:t>
            </a:r>
            <a:r>
              <a:rPr lang="en-US" altLang="zh-CN" sz="3200" b="1" dirty="0">
                <a:latin typeface="+mj-lt"/>
              </a:rPr>
              <a:t>s happy, too.</a:t>
            </a:r>
          </a:p>
        </p:txBody>
      </p:sp>
      <p:sp>
        <p:nvSpPr>
          <p:cNvPr id="6151" name="文本框 6150"/>
          <p:cNvSpPr txBox="1">
            <a:spLocks noChangeArrowheads="1"/>
          </p:cNvSpPr>
          <p:nvPr/>
        </p:nvSpPr>
        <p:spPr bwMode="auto">
          <a:xfrm>
            <a:off x="2514600" y="1657350"/>
            <a:ext cx="100540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c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oo</a:t>
            </a:r>
            <a:r>
              <a:rPr lang="en-US" altLang="zh-CN" sz="3200" b="1" dirty="0">
                <a:latin typeface="+mj-lt"/>
              </a:rPr>
              <a:t>k</a:t>
            </a:r>
          </a:p>
        </p:txBody>
      </p:sp>
      <p:sp>
        <p:nvSpPr>
          <p:cNvPr id="6152" name="文本框 6151"/>
          <p:cNvSpPr txBox="1">
            <a:spLocks noChangeArrowheads="1"/>
          </p:cNvSpPr>
          <p:nvPr/>
        </p:nvSpPr>
        <p:spPr bwMode="auto">
          <a:xfrm>
            <a:off x="2514601" y="2400300"/>
            <a:ext cx="105028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  <a:ea typeface="微软雅黑" panose="020B0503020204020204" pitchFamily="34" charset="-122"/>
              </a:rPr>
              <a:t>b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  <a:ea typeface="微软雅黑" panose="020B0503020204020204" pitchFamily="34" charset="-122"/>
              </a:rPr>
              <a:t>oo</a:t>
            </a:r>
            <a:r>
              <a:rPr lang="en-US" altLang="zh-CN" sz="3200" b="1" dirty="0">
                <a:latin typeface="+mj-lt"/>
                <a:ea typeface="微软雅黑" panose="020B0503020204020204" pitchFamily="34" charset="-122"/>
              </a:rPr>
              <a:t>k</a:t>
            </a:r>
          </a:p>
        </p:txBody>
      </p:sp>
      <p:sp>
        <p:nvSpPr>
          <p:cNvPr id="6153" name="文本框 6152"/>
          <p:cNvSpPr txBox="1">
            <a:spLocks noChangeArrowheads="1"/>
          </p:cNvSpPr>
          <p:nvPr/>
        </p:nvSpPr>
        <p:spPr bwMode="auto">
          <a:xfrm>
            <a:off x="2590800" y="3028950"/>
            <a:ext cx="95891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t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oo</a:t>
            </a:r>
            <a:r>
              <a:rPr lang="en-US" altLang="zh-CN" sz="3200" b="1" dirty="0">
                <a:latin typeface="+mj-lt"/>
              </a:rPr>
              <a:t>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  <p:bldP spid="6152" grpId="0"/>
      <p:bldP spid="6152" grpId="1"/>
      <p:bldP spid="6153" grpId="0"/>
      <p:bldP spid="61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11267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95400" y="1485900"/>
            <a:ext cx="5715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文本框 11268"/>
          <p:cNvSpPr txBox="1">
            <a:spLocks noChangeArrowheads="1"/>
          </p:cNvSpPr>
          <p:nvPr/>
        </p:nvSpPr>
        <p:spPr bwMode="auto">
          <a:xfrm>
            <a:off x="533401" y="914400"/>
            <a:ext cx="588321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Danny </a:t>
            </a:r>
            <a:r>
              <a:rPr lang="en-US" altLang="zh-CN" sz="3600" b="1" dirty="0">
                <a:solidFill>
                  <a:srgbClr val="FF3300"/>
                </a:solidFill>
                <a:latin typeface="+mj-lt"/>
              </a:rPr>
              <a:t>looks</a:t>
            </a:r>
            <a:r>
              <a:rPr lang="en-US" altLang="zh-CN" sz="3600" b="1" dirty="0">
                <a:latin typeface="+mj-lt"/>
              </a:rPr>
              <a:t> so happy. Why?</a:t>
            </a:r>
          </a:p>
        </p:txBody>
      </p:sp>
      <p:sp>
        <p:nvSpPr>
          <p:cNvPr id="11271" name="文本框 11270"/>
          <p:cNvSpPr txBox="1">
            <a:spLocks noChangeArrowheads="1"/>
          </p:cNvSpPr>
          <p:nvPr/>
        </p:nvSpPr>
        <p:spPr bwMode="auto">
          <a:xfrm>
            <a:off x="7162800" y="228600"/>
            <a:ext cx="105028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b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oo</a:t>
            </a:r>
            <a:r>
              <a:rPr lang="en-US" altLang="zh-CN" sz="3200" b="1" dirty="0">
                <a:latin typeface="+mj-lt"/>
              </a:rPr>
              <a:t>k</a:t>
            </a:r>
          </a:p>
        </p:txBody>
      </p:sp>
      <p:sp>
        <p:nvSpPr>
          <p:cNvPr id="11272" name="文本框 11271"/>
          <p:cNvSpPr txBox="1">
            <a:spLocks noChangeArrowheads="1"/>
          </p:cNvSpPr>
          <p:nvPr/>
        </p:nvSpPr>
        <p:spPr bwMode="auto">
          <a:xfrm>
            <a:off x="2819400" y="228600"/>
            <a:ext cx="56388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c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oo</a:t>
            </a:r>
            <a:r>
              <a:rPr lang="en-US" altLang="zh-CN" sz="3200" b="1" dirty="0">
                <a:latin typeface="+mj-lt"/>
              </a:rPr>
              <a:t>k</a:t>
            </a:r>
          </a:p>
        </p:txBody>
      </p:sp>
      <p:sp>
        <p:nvSpPr>
          <p:cNvPr id="11273" name="文本框 11272"/>
          <p:cNvSpPr txBox="1">
            <a:spLocks noChangeArrowheads="1"/>
          </p:cNvSpPr>
          <p:nvPr/>
        </p:nvSpPr>
        <p:spPr bwMode="auto">
          <a:xfrm>
            <a:off x="4953000" y="228600"/>
            <a:ext cx="41910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t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oo</a:t>
            </a:r>
            <a:r>
              <a:rPr lang="en-US" altLang="zh-CN" sz="3200" b="1" dirty="0">
                <a:latin typeface="+mj-lt"/>
              </a:rPr>
              <a:t>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1" grpId="1"/>
      <p:bldP spid="11272" grpId="0"/>
      <p:bldP spid="11272" grpId="1"/>
      <p:bldP spid="11273" grpId="0"/>
      <p:bldP spid="1127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13317"/>
          <p:cNvSpPr txBox="1">
            <a:spLocks noChangeArrowheads="1"/>
          </p:cNvSpPr>
          <p:nvPr/>
        </p:nvSpPr>
        <p:spPr bwMode="auto">
          <a:xfrm>
            <a:off x="0" y="1"/>
            <a:ext cx="3054747" cy="52322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Listen and answer.</a:t>
            </a:r>
          </a:p>
        </p:txBody>
      </p:sp>
      <p:sp>
        <p:nvSpPr>
          <p:cNvPr id="18436" name="文本框 13318"/>
          <p:cNvSpPr txBox="1">
            <a:spLocks noChangeArrowheads="1"/>
          </p:cNvSpPr>
          <p:nvPr/>
        </p:nvSpPr>
        <p:spPr bwMode="auto">
          <a:xfrm>
            <a:off x="1" y="857250"/>
            <a:ext cx="791062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Oh, It’s raining. What’s Danny doing there?</a:t>
            </a:r>
          </a:p>
        </p:txBody>
      </p:sp>
      <p:pic>
        <p:nvPicPr>
          <p:cNvPr id="8197" name="图片 13321" descr="0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657350"/>
            <a:ext cx="32067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文本框 14341"/>
          <p:cNvSpPr txBox="1">
            <a:spLocks noChangeArrowheads="1"/>
          </p:cNvSpPr>
          <p:nvPr/>
        </p:nvSpPr>
        <p:spPr bwMode="auto">
          <a:xfrm>
            <a:off x="1" y="1"/>
            <a:ext cx="2697277" cy="52322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Ask and answer.</a:t>
            </a:r>
          </a:p>
        </p:txBody>
      </p:sp>
      <p:pic>
        <p:nvPicPr>
          <p:cNvPr id="9220" name="图片 14344" descr="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1943100"/>
            <a:ext cx="5181600" cy="272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云形标注 14347"/>
          <p:cNvSpPr>
            <a:spLocks noChangeArrowheads="1"/>
          </p:cNvSpPr>
          <p:nvPr/>
        </p:nvSpPr>
        <p:spPr bwMode="auto">
          <a:xfrm>
            <a:off x="4724400" y="228600"/>
            <a:ext cx="3581400" cy="1657350"/>
          </a:xfrm>
          <a:prstGeom prst="cloudCallout">
            <a:avLst>
              <a:gd name="adj1" fmla="val -33954"/>
              <a:gd name="adj2" fmla="val 7586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22" name="云形标注 14345"/>
          <p:cNvSpPr>
            <a:spLocks noChangeArrowheads="1"/>
          </p:cNvSpPr>
          <p:nvPr/>
        </p:nvSpPr>
        <p:spPr bwMode="auto">
          <a:xfrm>
            <a:off x="762000" y="742950"/>
            <a:ext cx="4038600" cy="1257300"/>
          </a:xfrm>
          <a:prstGeom prst="cloudCallout">
            <a:avLst>
              <a:gd name="adj1" fmla="val 32981"/>
              <a:gd name="adj2" fmla="val 11467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4344" name="文本框 14343"/>
          <p:cNvSpPr txBox="1">
            <a:spLocks noChangeArrowheads="1"/>
          </p:cNvSpPr>
          <p:nvPr/>
        </p:nvSpPr>
        <p:spPr bwMode="auto">
          <a:xfrm>
            <a:off x="5029201" y="457200"/>
            <a:ext cx="3006721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He’s dancing in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the rain.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He’s 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excited</a:t>
            </a:r>
            <a:r>
              <a:rPr lang="en-US" altLang="zh-CN" sz="3200" b="1" dirty="0">
                <a:latin typeface="+mj-lt"/>
              </a:rPr>
              <a:t>.</a:t>
            </a:r>
          </a:p>
        </p:txBody>
      </p:sp>
      <p:sp>
        <p:nvSpPr>
          <p:cNvPr id="19464" name="文本框 14346"/>
          <p:cNvSpPr txBox="1">
            <a:spLocks noChangeArrowheads="1"/>
          </p:cNvSpPr>
          <p:nvPr/>
        </p:nvSpPr>
        <p:spPr bwMode="auto">
          <a:xfrm>
            <a:off x="1371600" y="971550"/>
            <a:ext cx="2812758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What’s Danny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doing there?</a:t>
            </a:r>
          </a:p>
        </p:txBody>
      </p:sp>
      <p:sp>
        <p:nvSpPr>
          <p:cNvPr id="9" name="矩形 8"/>
          <p:cNvSpPr/>
          <p:nvPr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5363" descr="0629c85cd067d19fa647a7a1f132361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图片 15365" descr="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1028700"/>
            <a:ext cx="7010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圆角矩形标注 15366"/>
          <p:cNvSpPr>
            <a:spLocks noChangeArrowheads="1"/>
          </p:cNvSpPr>
          <p:nvPr/>
        </p:nvSpPr>
        <p:spPr bwMode="auto">
          <a:xfrm>
            <a:off x="990600" y="1428750"/>
            <a:ext cx="2895600" cy="971550"/>
          </a:xfrm>
          <a:prstGeom prst="wedgeRoundRectCallout">
            <a:avLst>
              <a:gd name="adj1" fmla="val 35199"/>
              <a:gd name="adj2" fmla="val 9755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5" name="文本框 15367"/>
          <p:cNvSpPr txBox="1">
            <a:spLocks noChangeArrowheads="1"/>
          </p:cNvSpPr>
          <p:nvPr/>
        </p:nvSpPr>
        <p:spPr bwMode="auto">
          <a:xfrm>
            <a:off x="1143000" y="1485900"/>
            <a:ext cx="2391937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Help. The </a:t>
            </a:r>
            <a:r>
              <a:rPr lang="en-US" altLang="zh-CN" sz="2800" b="1" dirty="0">
                <a:solidFill>
                  <a:srgbClr val="FF3300"/>
                </a:solidFill>
                <a:latin typeface="+mj-lt"/>
              </a:rPr>
              <a:t>sky</a:t>
            </a:r>
            <a:r>
              <a:rPr lang="en-US" altLang="zh-CN" sz="2800" b="1" dirty="0">
                <a:latin typeface="+mj-lt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is </a:t>
            </a:r>
            <a:r>
              <a:rPr lang="en-US" altLang="zh-CN" sz="2800" b="1" dirty="0">
                <a:solidFill>
                  <a:srgbClr val="FF3300"/>
                </a:solidFill>
                <a:latin typeface="+mj-lt"/>
              </a:rPr>
              <a:t>angry</a:t>
            </a:r>
            <a:r>
              <a:rPr lang="en-US" altLang="zh-CN" sz="2800" b="1" dirty="0">
                <a:latin typeface="+mj-lt"/>
              </a:rPr>
              <a:t>.</a:t>
            </a:r>
          </a:p>
        </p:txBody>
      </p:sp>
      <p:sp>
        <p:nvSpPr>
          <p:cNvPr id="10246" name="圆角矩形标注 15368"/>
          <p:cNvSpPr>
            <a:spLocks noChangeArrowheads="1"/>
          </p:cNvSpPr>
          <p:nvPr/>
        </p:nvSpPr>
        <p:spPr bwMode="auto">
          <a:xfrm>
            <a:off x="5562600" y="685800"/>
            <a:ext cx="2971800" cy="10287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7" name="文本框 15369"/>
          <p:cNvSpPr txBox="1">
            <a:spLocks noChangeArrowheads="1"/>
          </p:cNvSpPr>
          <p:nvPr/>
        </p:nvSpPr>
        <p:spPr bwMode="auto">
          <a:xfrm>
            <a:off x="5715001" y="742950"/>
            <a:ext cx="244150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Danny, come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back!</a:t>
            </a:r>
          </a:p>
        </p:txBody>
      </p:sp>
      <p:pic>
        <p:nvPicPr>
          <p:cNvPr id="10248" name="图片 15371" descr="6a00e55185411c88330120a558fe8a970c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71450"/>
            <a:ext cx="2057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6387" descr="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0" y="1028700"/>
            <a:ext cx="6858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文本框 16388"/>
          <p:cNvSpPr txBox="1">
            <a:spLocks noChangeArrowheads="1"/>
          </p:cNvSpPr>
          <p:nvPr/>
        </p:nvSpPr>
        <p:spPr bwMode="auto">
          <a:xfrm>
            <a:off x="974725" y="317897"/>
            <a:ext cx="399340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Why is Danny </a:t>
            </a:r>
            <a:r>
              <a:rPr lang="en-US" altLang="zh-CN" sz="3600" b="1" dirty="0">
                <a:solidFill>
                  <a:srgbClr val="FF3300"/>
                </a:solidFill>
                <a:latin typeface="+mj-lt"/>
              </a:rPr>
              <a:t>sad</a:t>
            </a:r>
            <a:r>
              <a:rPr lang="en-US" altLang="zh-CN" sz="3600" b="1" dirty="0">
                <a:latin typeface="+mj-lt"/>
              </a:rPr>
              <a:t>?</a:t>
            </a:r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8077200" y="364331"/>
            <a:ext cx="84510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b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a</a:t>
            </a:r>
            <a:r>
              <a:rPr lang="en-US" altLang="zh-CN" sz="3200" b="1" dirty="0">
                <a:latin typeface="+mj-lt"/>
              </a:rPr>
              <a:t>d</a:t>
            </a:r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4958900" y="364331"/>
            <a:ext cx="43434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h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a</a:t>
            </a:r>
            <a:r>
              <a:rPr lang="en-US" altLang="zh-CN" sz="3200" b="1" dirty="0">
                <a:latin typeface="+mj-lt"/>
              </a:rPr>
              <a:t>d</a:t>
            </a:r>
          </a:p>
        </p:txBody>
      </p:sp>
      <p:sp>
        <p:nvSpPr>
          <p:cNvPr id="16392" name="文本框 16391"/>
          <p:cNvSpPr txBox="1">
            <a:spLocks noChangeArrowheads="1"/>
          </p:cNvSpPr>
          <p:nvPr/>
        </p:nvSpPr>
        <p:spPr bwMode="auto">
          <a:xfrm>
            <a:off x="6425750" y="363813"/>
            <a:ext cx="14097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+mj-lt"/>
              </a:rPr>
              <a:t>m</a:t>
            </a:r>
            <a:r>
              <a:rPr lang="en-US" altLang="zh-CN" sz="3200" b="1" dirty="0">
                <a:solidFill>
                  <a:srgbClr val="FF3300"/>
                </a:solidFill>
                <a:latin typeface="+mj-lt"/>
              </a:rPr>
              <a:t>a</a:t>
            </a:r>
            <a:r>
              <a:rPr lang="en-US" altLang="zh-CN" sz="3200" b="1" dirty="0">
                <a:latin typeface="+mj-lt"/>
              </a:rPr>
              <a:t>d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0" grpId="1"/>
      <p:bldP spid="16391" grpId="0"/>
      <p:bldP spid="16391" grpId="1"/>
      <p:bldP spid="16392" grpId="0"/>
      <p:bldP spid="1639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9459" descr="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715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文本框 19460"/>
          <p:cNvSpPr txBox="1">
            <a:spLocks noChangeArrowheads="1"/>
          </p:cNvSpPr>
          <p:nvPr/>
        </p:nvSpPr>
        <p:spPr bwMode="auto">
          <a:xfrm>
            <a:off x="0" y="1"/>
            <a:ext cx="5257800" cy="707886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latin typeface="+mj-lt"/>
              </a:rPr>
              <a:t>Read and answer.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8433" descr="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1200150"/>
            <a:ext cx="6858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文本框 18434"/>
          <p:cNvSpPr txBox="1">
            <a:spLocks noChangeArrowheads="1"/>
          </p:cNvSpPr>
          <p:nvPr/>
        </p:nvSpPr>
        <p:spPr bwMode="auto">
          <a:xfrm>
            <a:off x="974725" y="317897"/>
            <a:ext cx="399340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>
                <a:latin typeface="+mj-lt"/>
              </a:rPr>
              <a:t>Why is Danny </a:t>
            </a:r>
            <a:r>
              <a:rPr lang="en-US" altLang="zh-CN" sz="3600" b="1" dirty="0">
                <a:solidFill>
                  <a:srgbClr val="FF3300"/>
                </a:solidFill>
                <a:latin typeface="+mj-lt"/>
              </a:rPr>
              <a:t>sad</a:t>
            </a:r>
            <a:r>
              <a:rPr lang="en-US" altLang="zh-CN" sz="3600" b="1" dirty="0">
                <a:latin typeface="+mj-lt"/>
              </a:rPr>
              <a:t>?</a:t>
            </a:r>
          </a:p>
        </p:txBody>
      </p:sp>
      <p:grpSp>
        <p:nvGrpSpPr>
          <p:cNvPr id="2" name="组合 18438"/>
          <p:cNvGrpSpPr/>
          <p:nvPr/>
        </p:nvGrpSpPr>
        <p:grpSpPr bwMode="auto">
          <a:xfrm>
            <a:off x="609600" y="1085850"/>
            <a:ext cx="2895600" cy="1134667"/>
            <a:chOff x="288" y="768"/>
            <a:chExt cx="1824" cy="953"/>
          </a:xfrm>
        </p:grpSpPr>
        <p:sp>
          <p:nvSpPr>
            <p:cNvPr id="13320" name="圆角矩形标注 18439"/>
            <p:cNvSpPr>
              <a:spLocks noChangeArrowheads="1"/>
            </p:cNvSpPr>
            <p:nvPr/>
          </p:nvSpPr>
          <p:spPr bwMode="auto">
            <a:xfrm>
              <a:off x="288" y="768"/>
              <a:ext cx="1824" cy="789"/>
            </a:xfrm>
            <a:prstGeom prst="wedgeRoundRectCallout">
              <a:avLst>
                <a:gd name="adj1" fmla="val 61676"/>
                <a:gd name="adj2" fmla="val 9512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3561" name="文本框 18440"/>
            <p:cNvSpPr txBox="1">
              <a:spLocks noChangeArrowheads="1"/>
            </p:cNvSpPr>
            <p:nvPr/>
          </p:nvSpPr>
          <p:spPr bwMode="auto">
            <a:xfrm>
              <a:off x="338" y="816"/>
              <a:ext cx="1509" cy="90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200" b="1" dirty="0">
                  <a:latin typeface="+mj-lt"/>
                </a:rPr>
                <a:t>Oh, no! I’ve </a:t>
              </a:r>
            </a:p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3200" b="1" dirty="0">
                  <a:solidFill>
                    <a:srgbClr val="FF3300"/>
                  </a:solidFill>
                  <a:latin typeface="+mj-lt"/>
                </a:rPr>
                <a:t>lost</a:t>
              </a:r>
              <a:r>
                <a:rPr lang="en-US" altLang="zh-CN" sz="3200" b="1" dirty="0">
                  <a:latin typeface="+mj-lt"/>
                </a:rPr>
                <a:t> my cap</a:t>
              </a:r>
              <a:r>
                <a:rPr lang="en-US" altLang="zh-CN" sz="3200" dirty="0">
                  <a:latin typeface="+mj-lt"/>
                </a:rPr>
                <a:t>.</a:t>
              </a:r>
            </a:p>
          </p:txBody>
        </p:sp>
      </p:grpSp>
      <p:grpSp>
        <p:nvGrpSpPr>
          <p:cNvPr id="3" name="组合 18441"/>
          <p:cNvGrpSpPr/>
          <p:nvPr/>
        </p:nvGrpSpPr>
        <p:grpSpPr bwMode="auto">
          <a:xfrm>
            <a:off x="5257800" y="800100"/>
            <a:ext cx="3200400" cy="1125142"/>
            <a:chOff x="3312" y="672"/>
            <a:chExt cx="2016" cy="945"/>
          </a:xfrm>
        </p:grpSpPr>
        <p:sp>
          <p:nvSpPr>
            <p:cNvPr id="13318" name="圆角矩形标注 18442"/>
            <p:cNvSpPr>
              <a:spLocks noChangeArrowheads="1"/>
            </p:cNvSpPr>
            <p:nvPr/>
          </p:nvSpPr>
          <p:spPr bwMode="auto">
            <a:xfrm>
              <a:off x="3312" y="672"/>
              <a:ext cx="2016" cy="789"/>
            </a:xfrm>
            <a:prstGeom prst="wedgeRoundRectCallout">
              <a:avLst>
                <a:gd name="adj1" fmla="val -644"/>
                <a:gd name="adj2" fmla="val 10386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23559" name="文本框 18443"/>
            <p:cNvSpPr txBox="1">
              <a:spLocks noChangeArrowheads="1"/>
            </p:cNvSpPr>
            <p:nvPr/>
          </p:nvSpPr>
          <p:spPr bwMode="auto">
            <a:xfrm>
              <a:off x="3360" y="816"/>
              <a:ext cx="1966" cy="8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en-US" altLang="zh-CN" sz="2800" b="1" dirty="0">
                  <a:latin typeface="+mj-lt"/>
                </a:rPr>
                <a:t>Don’t be sad. We can help you.</a:t>
              </a:r>
              <a:endParaRPr lang="en-US" altLang="zh-CN" sz="2800" dirty="0">
                <a:latin typeface="+mj-lt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Feelings Lesson 1_课件1</Template>
  <TotalTime>0</TotalTime>
  <Words>241</Words>
  <Application>Microsoft Office PowerPoint</Application>
  <PresentationFormat>全屏显示(16:9)</PresentationFormat>
  <Paragraphs>58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2 Feelings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2020-06-19T12:37:00Z</dcterms:created>
  <dcterms:modified xsi:type="dcterms:W3CDTF">2023-01-17T00:54:38Z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4BF1D3242AD143E99468EC75E1E2DE45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