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02" r:id="rId2"/>
    <p:sldId id="277" r:id="rId3"/>
    <p:sldId id="256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99" r:id="rId13"/>
    <p:sldId id="297" r:id="rId14"/>
    <p:sldId id="298" r:id="rId15"/>
    <p:sldId id="286" r:id="rId16"/>
    <p:sldId id="287" r:id="rId17"/>
    <p:sldId id="300" r:id="rId18"/>
    <p:sldId id="288" r:id="rId19"/>
    <p:sldId id="289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FF66FF"/>
    <a:srgbClr val="000066"/>
    <a:srgbClr val="FF3300"/>
    <a:srgbClr val="6600CC"/>
    <a:srgbClr val="FF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83" autoAdjust="0"/>
  </p:normalViewPr>
  <p:slideViewPr>
    <p:cSldViewPr>
      <p:cViewPr>
        <p:scale>
          <a:sx n="100" d="100"/>
          <a:sy n="100" d="100"/>
        </p:scale>
        <p:origin x="-25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26C73-A35B-42F9-8E0C-50412B3E52F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1EF4D-152E-4847-95AB-2B21CAE59F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1EF4D-152E-4847-95AB-2B21CAE59FC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85702-BD05-4C60-A437-238D7E10106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5DD67-D532-4B6C-B8DC-FA7F37B8125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81AE2-F950-4ADB-A145-4353F6E0F44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9E26E-2818-4D67-B11F-CCF447394F0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11F81-854F-40DA-9D7E-28D6FC2963C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1BC32-9A2E-4ABD-AFEF-45D7E4E5599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DB91E-BAD4-4293-819C-A9975D66B3B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06BFD-58D0-4801-9B49-39BCC1A3D44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0A91B-155E-4848-8CA8-9A0EE7BD75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C76ED-9FE3-4013-933E-9F4FA43AF79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88D34F2-6EF3-4BEA-9F58-75EF5A890CE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&#38142;&#25509;&#36164;&#28304;/U4T2A-3.mp3" TargetMode="External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hyperlink" Target="&#38142;&#25509;&#36164;&#28304;/P89%20U4-T2A-1a.swf" TargetMode="External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38142;&#25509;&#36164;&#28304;/U4T2A-1a.mp3" TargetMode="External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1"/>
            <a:ext cx="8229600" cy="3658344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zh-CN" sz="40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4  </a:t>
            </a:r>
            <a:r>
              <a:rPr lang="en-US" altLang="zh-CN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 2 </a:t>
            </a:r>
          </a:p>
          <a:p>
            <a:pPr algn="ctr">
              <a:buFontTx/>
              <a:buNone/>
            </a:pPr>
            <a:r>
              <a:rPr lang="en-US" altLang="zh-CN" sz="4000" b="1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How can we protect ourselves from the earthquake?</a:t>
            </a:r>
          </a:p>
          <a:p>
            <a:pPr algn="ctr">
              <a:buFontTx/>
              <a:buNone/>
            </a:pPr>
            <a:endParaRPr lang="en-US" altLang="zh-CN" sz="2800" b="1" dirty="0" smtClean="0">
              <a:solidFill>
                <a:srgbClr val="333399"/>
              </a:solidFill>
              <a:latin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Section A</a:t>
            </a:r>
          </a:p>
        </p:txBody>
      </p:sp>
      <p:sp>
        <p:nvSpPr>
          <p:cNvPr id="3" name="矩形 2"/>
          <p:cNvSpPr/>
          <p:nvPr/>
        </p:nvSpPr>
        <p:spPr>
          <a:xfrm>
            <a:off x="3021328" y="548060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4"/>
          <p:cNvSpPr>
            <a:spLocks noChangeArrowheads="1" noChangeShapeType="1" noTextEdit="1"/>
          </p:cNvSpPr>
          <p:nvPr/>
        </p:nvSpPr>
        <p:spPr bwMode="auto">
          <a:xfrm>
            <a:off x="1908175" y="333375"/>
            <a:ext cx="4968875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b="1" kern="10">
                <a:ln w="31750">
                  <a:solidFill>
                    <a:srgbClr val="FF0000"/>
                  </a:solidFill>
                  <a:rou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effectLst>
                  <a:outerShdw dist="45791" dir="2021404" algn="ctr" rotWithShape="0">
                    <a:srgbClr val="9999FF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Pair work</a:t>
            </a:r>
            <a:endParaRPr lang="zh-CN" altLang="en-US" sz="4400" b="1" kern="10">
              <a:ln w="31750">
                <a:solidFill>
                  <a:srgbClr val="FF0000"/>
                </a:solidFill>
                <a:round/>
              </a:ln>
              <a:blipFill dpi="0" rotWithShape="1">
                <a:blip r:embed="rId2"/>
                <a:srcRect/>
                <a:tile tx="0" ty="0" sx="100000" sy="100000" flip="none" algn="tl"/>
              </a:blipFill>
              <a:effectLst>
                <a:outerShdw dist="45791" dir="2021404" algn="ctr" rotWithShape="0">
                  <a:srgbClr val="9999FF"/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2339975" y="2205038"/>
            <a:ext cx="4103688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zh-CN" sz="4400" b="1">
                <a:solidFill>
                  <a:srgbClr val="6600CC"/>
                </a:solidFill>
                <a:latin typeface="Arial Rounded MT Bold" panose="020F0704030504030204" pitchFamily="34" charset="0"/>
              </a:rPr>
              <a:t>Act out the dialog in pairs.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5"/>
          <p:cNvSpPr>
            <a:spLocks noChangeArrowheads="1" noChangeShapeType="1" noTextEdit="1"/>
          </p:cNvSpPr>
          <p:nvPr/>
        </p:nvSpPr>
        <p:spPr bwMode="auto">
          <a:xfrm>
            <a:off x="1908175" y="260350"/>
            <a:ext cx="4968875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b="1" kern="10" dirty="0">
                <a:ln w="12700">
                  <a:solidFill>
                    <a:srgbClr val="0000FF"/>
                  </a:solidFill>
                  <a:rou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effectLst>
                  <a:outerShdw dist="45791" dir="2021404" algn="ctr" rotWithShape="0">
                    <a:srgbClr val="9999FF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Key points</a:t>
            </a:r>
            <a:endParaRPr lang="zh-CN" altLang="en-US" sz="4400" b="1" kern="10" dirty="0">
              <a:ln w="12700">
                <a:solidFill>
                  <a:srgbClr val="0000FF"/>
                </a:solidFill>
                <a:round/>
              </a:ln>
              <a:blipFill dpi="0" rotWithShape="1">
                <a:blip r:embed="rId2"/>
                <a:srcRect/>
                <a:tile tx="0" ty="0" sx="100000" sy="100000" flip="none" algn="tl"/>
              </a:blipFill>
              <a:effectLst>
                <a:outerShdw dist="45791" dir="2021404" algn="ctr" rotWithShape="0">
                  <a:srgbClr val="9999FF"/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539750" y="1125538"/>
            <a:ext cx="8604250" cy="5649912"/>
          </a:xfrm>
          <a:prstGeom prst="rect">
            <a:avLst/>
          </a:prstGeom>
          <a:solidFill>
            <a:srgbClr val="FFFFFF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solidFill>
                  <a:srgbClr val="0000FF"/>
                </a:solidFill>
              </a:rPr>
              <a:t> lose one’s life       </a:t>
            </a:r>
            <a:r>
              <a:rPr lang="zh-CN" altLang="en-US" sz="2800" b="1" dirty="0">
                <a:solidFill>
                  <a:srgbClr val="0000FF"/>
                </a:solidFill>
              </a:rPr>
              <a:t>失去生命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2800" b="1" dirty="0">
                <a:solidFill>
                  <a:srgbClr val="FF3300"/>
                </a:solidFill>
              </a:rPr>
              <a:t> </a:t>
            </a:r>
            <a:r>
              <a:rPr lang="en-US" altLang="zh-CN" sz="2800" b="1" dirty="0">
                <a:solidFill>
                  <a:srgbClr val="FF3300"/>
                </a:solidFill>
              </a:rPr>
              <a:t>protect sb. from    </a:t>
            </a:r>
            <a:r>
              <a:rPr lang="zh-CN" altLang="en-US" sz="2800" b="1" dirty="0">
                <a:solidFill>
                  <a:srgbClr val="FF3300"/>
                </a:solidFill>
              </a:rPr>
              <a:t>保护</a:t>
            </a:r>
            <a:r>
              <a:rPr lang="en-US" altLang="zh-CN" sz="2800" b="1" baseline="30000" dirty="0">
                <a:solidFill>
                  <a:srgbClr val="FF3300"/>
                </a:solidFill>
              </a:rPr>
              <a:t>……</a:t>
            </a:r>
            <a:r>
              <a:rPr lang="zh-CN" altLang="en-US" sz="2800" b="1" dirty="0">
                <a:solidFill>
                  <a:srgbClr val="FF3300"/>
                </a:solidFill>
              </a:rPr>
              <a:t>免受</a:t>
            </a:r>
            <a:r>
              <a:rPr lang="en-US" altLang="zh-CN" sz="2800" b="1" baseline="30000" dirty="0">
                <a:solidFill>
                  <a:srgbClr val="FF3300"/>
                </a:solidFill>
              </a:rPr>
              <a:t>……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 </a:t>
            </a:r>
            <a:r>
              <a:rPr lang="en-US" altLang="zh-CN" sz="2800" b="1" dirty="0" err="1"/>
              <a:t>Eg</a:t>
            </a:r>
            <a:r>
              <a:rPr lang="en-US" altLang="zh-CN" sz="2800" b="1" dirty="0"/>
              <a:t>: </a:t>
            </a:r>
            <a:r>
              <a:rPr lang="zh-CN" altLang="en-US" sz="2800" b="1" dirty="0"/>
              <a:t>戴太阳镜可以保护眼睛不受伤害。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Wearing sunglasses can ____________________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the sunshine.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</a:rPr>
              <a:t>3. ask sb. for help         </a:t>
            </a:r>
            <a:r>
              <a:rPr lang="zh-CN" altLang="en-US" sz="2800" b="1" dirty="0">
                <a:solidFill>
                  <a:srgbClr val="FF3300"/>
                </a:solidFill>
              </a:rPr>
              <a:t>向某人求助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 dirty="0"/>
              <a:t> </a:t>
            </a:r>
            <a:r>
              <a:rPr lang="en-US" altLang="zh-CN" sz="2800" b="1" dirty="0" err="1"/>
              <a:t>Eg</a:t>
            </a:r>
            <a:r>
              <a:rPr lang="en-US" altLang="zh-CN" sz="2800" b="1" dirty="0"/>
              <a:t>: </a:t>
            </a:r>
            <a:r>
              <a:rPr lang="zh-CN" altLang="en-US" sz="2800" b="1" dirty="0"/>
              <a:t>当我们处于危险时，可以向警察求助。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 dirty="0"/>
              <a:t> </a:t>
            </a:r>
            <a:r>
              <a:rPr lang="en-US" altLang="zh-CN" sz="2800" b="1" dirty="0"/>
              <a:t>We can _____________________ when we are in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danger.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932363" y="2997200"/>
            <a:ext cx="4356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FF"/>
                </a:solidFill>
                <a:latin typeface="Constantia" panose="02030602050306030303" pitchFamily="18" charset="0"/>
              </a:rPr>
              <a:t>protect our eyes from</a:t>
            </a: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2124075" y="5589588"/>
            <a:ext cx="41195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FF"/>
                </a:solidFill>
                <a:latin typeface="Comic Sans MS" panose="030F0702030302020204" pitchFamily="66" charset="0"/>
              </a:rPr>
              <a:t>ask the police for help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789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7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7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7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7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78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78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378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378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 uiExpand="1" build="p" animBg="1"/>
      <p:bldP spid="37895" grpId="0" uiExpand="1"/>
      <p:bldP spid="378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900113" y="333375"/>
            <a:ext cx="66246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Arial Black" panose="020B0A04020102020204" pitchFamily="34" charset="0"/>
              </a:rPr>
              <a:t>Find out the comparative and superlative degrees in 1a.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900113" y="1557338"/>
            <a:ext cx="75612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more serious             the most serious</a:t>
            </a:r>
          </a:p>
        </p:txBody>
      </p:sp>
      <p:pic>
        <p:nvPicPr>
          <p:cNvPr id="57350" name="Picture 6" descr="TIP7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913" y="2133600"/>
            <a:ext cx="7812087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3851275" y="3860800"/>
            <a:ext cx="41783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FF"/>
                </a:solidFill>
                <a:latin typeface="Comic Sans MS" panose="030F0702030302020204" pitchFamily="66" charset="0"/>
              </a:rPr>
              <a:t>Work out your own grammar rules and check them with your teacher and classmates.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  <p:bldP spid="573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0" y="2085975"/>
            <a:ext cx="9144000" cy="371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0000"/>
              </a:lnSpc>
            </a:pPr>
            <a:r>
              <a:rPr kumimoji="1" lang="en-US" altLang="zh-CN" sz="2800" b="1" dirty="0">
                <a:latin typeface="Arial Black" panose="020B0A04020102020204" pitchFamily="34" charset="0"/>
              </a:rPr>
              <a:t>delicious—</a:t>
            </a:r>
          </a:p>
          <a:p>
            <a:pPr eaLnBrk="1" hangingPunct="1">
              <a:lnSpc>
                <a:spcPct val="170000"/>
              </a:lnSpc>
            </a:pPr>
            <a:r>
              <a:rPr kumimoji="1" lang="en-US" altLang="zh-CN" sz="2800" b="1" dirty="0">
                <a:latin typeface="Arial Black" panose="020B0A04020102020204" pitchFamily="34" charset="0"/>
              </a:rPr>
              <a:t>interesting—</a:t>
            </a:r>
          </a:p>
          <a:p>
            <a:pPr eaLnBrk="1" hangingPunct="1">
              <a:lnSpc>
                <a:spcPct val="170000"/>
              </a:lnSpc>
            </a:pPr>
            <a:r>
              <a:rPr kumimoji="1" lang="en-US" altLang="zh-CN" sz="2800" b="1" dirty="0">
                <a:latin typeface="Arial Black" panose="020B0A04020102020204" pitchFamily="34" charset="0"/>
              </a:rPr>
              <a:t>carefully—</a:t>
            </a:r>
          </a:p>
          <a:p>
            <a:pPr eaLnBrk="1" hangingPunct="1">
              <a:lnSpc>
                <a:spcPct val="170000"/>
              </a:lnSpc>
            </a:pPr>
            <a:r>
              <a:rPr kumimoji="1" lang="en-US" altLang="zh-CN" sz="2800" b="1" dirty="0">
                <a:latin typeface="Arial Black" panose="020B0A04020102020204" pitchFamily="34" charset="0"/>
              </a:rPr>
              <a:t>popular—</a:t>
            </a:r>
          </a:p>
          <a:p>
            <a:pPr eaLnBrk="1" hangingPunct="1">
              <a:lnSpc>
                <a:spcPct val="170000"/>
              </a:lnSpc>
            </a:pPr>
            <a:r>
              <a:rPr kumimoji="1" lang="en-US" altLang="zh-CN" sz="2800" b="1" dirty="0">
                <a:latin typeface="Arial Black" panose="020B0A04020102020204" pitchFamily="34" charset="0"/>
              </a:rPr>
              <a:t>careful—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667000" y="3352800"/>
            <a:ext cx="60198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en-US" altLang="zh-CN" sz="2800" b="1">
              <a:latin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kumimoji="1" lang="en-US" altLang="zh-CN" sz="2800" b="1">
              <a:latin typeface="Tahoma" panose="020B0604030504040204" pitchFamily="34" charset="0"/>
            </a:endParaRP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2743200" y="3200400"/>
            <a:ext cx="57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zh-CN" altLang="zh-CN" sz="2400">
              <a:latin typeface="Tahoma" panose="020B0604030504040204" pitchFamily="34" charset="0"/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2411413" y="2276475"/>
            <a:ext cx="6264275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3300"/>
                </a:solidFill>
                <a:latin typeface="Trebuchet MS" panose="020B0603020202020204" pitchFamily="34" charset="0"/>
              </a:rPr>
              <a:t>more delicious— the most delicious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2411413" y="2997200"/>
            <a:ext cx="6732587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sz="2800" b="1" dirty="0">
                <a:solidFill>
                  <a:srgbClr val="FF3300"/>
                </a:solidFill>
                <a:latin typeface="Trebuchet MS" panose="020B0603020202020204" pitchFamily="34" charset="0"/>
              </a:rPr>
              <a:t> more interesting—the most interesting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2339975" y="3716338"/>
            <a:ext cx="680402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3300"/>
                </a:solidFill>
                <a:latin typeface="Trebuchet MS" panose="020B0603020202020204" pitchFamily="34" charset="0"/>
              </a:rPr>
              <a:t>more carefully—the most carefully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2268538" y="4365625"/>
            <a:ext cx="6264275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3300"/>
                </a:solidFill>
                <a:latin typeface="Trebuchet MS" panose="020B0603020202020204" pitchFamily="34" charset="0"/>
              </a:rPr>
              <a:t>more popular—the most popular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2124075" y="5084763"/>
            <a:ext cx="64801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3300"/>
                </a:solidFill>
                <a:latin typeface="Trebuchet MS" panose="020B0603020202020204" pitchFamily="34" charset="0"/>
              </a:rPr>
              <a:t>more careful—the most careful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1692275" y="620713"/>
            <a:ext cx="6335713" cy="1066800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 sz="32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多音节词和部分双音节词：</a:t>
            </a:r>
          </a:p>
          <a:p>
            <a:r>
              <a:rPr kumimoji="1" lang="zh-CN" altLang="en-US" sz="32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在词前加</a:t>
            </a:r>
            <a:r>
              <a:rPr kumimoji="1" lang="en-US" altLang="zh-CN" sz="32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more/the most</a:t>
            </a:r>
            <a:r>
              <a:rPr kumimoji="1" lang="zh-CN" altLang="en-US" sz="32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2160587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b="1" kern="10" dirty="0">
                <a:ln w="22225">
                  <a:solidFill>
                    <a:srgbClr val="00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 panose="030F0702030302020204"/>
              </a:rPr>
              <a:t>sum up</a:t>
            </a:r>
            <a:endParaRPr lang="zh-CN" altLang="en-US" sz="4400" b="1" kern="10" dirty="0">
              <a:ln w="22225">
                <a:solidFill>
                  <a:srgbClr val="0000FF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utoUpdateAnimBg="0"/>
      <p:bldP spid="55299" grpId="0" autoUpdateAnimBg="0"/>
      <p:bldP spid="55300" grpId="0" autoUpdateAnimBg="0"/>
      <p:bldP spid="55301" grpId="0" autoUpdateAnimBg="0"/>
      <p:bldP spid="55302" grpId="0" autoUpdateAnimBg="0"/>
      <p:bldP spid="55303" grpId="0" autoUpdateAnimBg="0"/>
      <p:bldP spid="55304" grpId="0" autoUpdateAnimBg="0"/>
      <p:bldP spid="5530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5"/>
          <p:cNvSpPr>
            <a:spLocks noChangeArrowheads="1"/>
          </p:cNvSpPr>
          <p:nvPr/>
        </p:nvSpPr>
        <p:spPr bwMode="auto">
          <a:xfrm>
            <a:off x="250825" y="333375"/>
            <a:ext cx="576263" cy="431800"/>
          </a:xfrm>
          <a:prstGeom prst="wedgeRoundRectCallout">
            <a:avLst>
              <a:gd name="adj1" fmla="val 71213"/>
              <a:gd name="adj2" fmla="val 28676"/>
              <a:gd name="adj3" fmla="val 16667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 w="38100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altLang="zh-CN" sz="2000" b="1">
                <a:solidFill>
                  <a:srgbClr val="FF3300"/>
                </a:solidFill>
              </a:rPr>
              <a:t>2a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187450" y="333375"/>
            <a:ext cx="7272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Arial Black" panose="020B0A04020102020204" pitchFamily="34" charset="0"/>
              </a:rPr>
              <a:t>Study the rules and complete the table.</a:t>
            </a:r>
          </a:p>
        </p:txBody>
      </p:sp>
      <p:graphicFrame>
        <p:nvGraphicFramePr>
          <p:cNvPr id="56324" name="Group 4"/>
          <p:cNvGraphicFramePr>
            <a:graphicFrameLocks noGrp="1"/>
          </p:cNvGraphicFramePr>
          <p:nvPr/>
        </p:nvGraphicFramePr>
        <p:xfrm>
          <a:off x="179388" y="1397000"/>
          <a:ext cx="8713787" cy="3687763"/>
        </p:xfrm>
        <a:graphic>
          <a:graphicData uri="http://schemas.openxmlformats.org/drawingml/2006/table">
            <a:tbl>
              <a:tblPr/>
              <a:tblGrid>
                <a:gridCol w="1655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4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3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461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52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Adjective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useful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serious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dangerous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beautiful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important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terrible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Comparative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more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useful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9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Superlative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most useful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403350" y="404813"/>
            <a:ext cx="72739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Arial Black" panose="020B0A04020102020204" pitchFamily="34" charset="0"/>
              </a:rPr>
              <a:t>Listen to the passage and complete the table.</a:t>
            </a:r>
          </a:p>
        </p:txBody>
      </p:sp>
      <p:sp>
        <p:nvSpPr>
          <p:cNvPr id="16387" name="AutoShape 5" descr="5"/>
          <p:cNvSpPr>
            <a:spLocks noChangeArrowheads="1"/>
          </p:cNvSpPr>
          <p:nvPr/>
        </p:nvSpPr>
        <p:spPr bwMode="auto">
          <a:xfrm>
            <a:off x="323850" y="549275"/>
            <a:ext cx="576263" cy="431800"/>
          </a:xfrm>
          <a:prstGeom prst="wedgeRoundRectCallout">
            <a:avLst>
              <a:gd name="adj1" fmla="val 93801"/>
              <a:gd name="adj2" fmla="val -21324"/>
              <a:gd name="adj3" fmla="val 16667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 w="38100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altLang="zh-CN" sz="2000" b="1">
                <a:solidFill>
                  <a:srgbClr val="FF3300"/>
                </a:solidFill>
              </a:rPr>
              <a:t>3</a:t>
            </a:r>
          </a:p>
        </p:txBody>
      </p:sp>
      <p:graphicFrame>
        <p:nvGraphicFramePr>
          <p:cNvPr id="38970" name="Group 58"/>
          <p:cNvGraphicFramePr>
            <a:graphicFrameLocks noGrp="1"/>
          </p:cNvGraphicFramePr>
          <p:nvPr/>
        </p:nvGraphicFramePr>
        <p:xfrm>
          <a:off x="611188" y="1628775"/>
          <a:ext cx="8064500" cy="4053004"/>
        </p:xfrm>
        <a:graphic>
          <a:graphicData uri="http://schemas.openxmlformats.org/drawingml/2006/table">
            <a:tbl>
              <a:tblPr/>
              <a:tblGrid>
                <a:gridCol w="216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3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3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Bad News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What 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 T16 ______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from Guangzhou to Beijing will be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＿＿＿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Why 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a 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＿＿＿＿　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snowstorm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Passenger 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stay for about 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＿＿＿　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hours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Station 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prepare 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＿＿＿　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and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＿＿＿＿　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8971" name="Rectangle 59"/>
          <p:cNvSpPr>
            <a:spLocks noChangeArrowheads="1"/>
          </p:cNvSpPr>
          <p:nvPr/>
        </p:nvSpPr>
        <p:spPr bwMode="auto">
          <a:xfrm>
            <a:off x="4140200" y="2419350"/>
            <a:ext cx="84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3300"/>
                </a:solidFill>
              </a:rPr>
              <a:t>train</a:t>
            </a:r>
          </a:p>
        </p:txBody>
      </p:sp>
      <p:sp>
        <p:nvSpPr>
          <p:cNvPr id="38972" name="Rectangle 60"/>
          <p:cNvSpPr>
            <a:spLocks noChangeArrowheads="1"/>
          </p:cNvSpPr>
          <p:nvPr/>
        </p:nvSpPr>
        <p:spPr bwMode="auto">
          <a:xfrm>
            <a:off x="3995738" y="2781300"/>
            <a:ext cx="709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3300"/>
                </a:solidFill>
              </a:rPr>
              <a:t>late</a:t>
            </a:r>
          </a:p>
        </p:txBody>
      </p:sp>
      <p:sp>
        <p:nvSpPr>
          <p:cNvPr id="38973" name="Rectangle 61"/>
          <p:cNvSpPr>
            <a:spLocks noChangeArrowheads="1"/>
          </p:cNvSpPr>
          <p:nvPr/>
        </p:nvSpPr>
        <p:spPr bwMode="auto">
          <a:xfrm>
            <a:off x="3492500" y="3236913"/>
            <a:ext cx="1217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3300"/>
                </a:solidFill>
              </a:rPr>
              <a:t>terrible</a:t>
            </a:r>
          </a:p>
        </p:txBody>
      </p:sp>
      <p:sp>
        <p:nvSpPr>
          <p:cNvPr id="38974" name="Rectangle 62"/>
          <p:cNvSpPr>
            <a:spLocks noChangeArrowheads="1"/>
          </p:cNvSpPr>
          <p:nvPr/>
        </p:nvSpPr>
        <p:spPr bwMode="auto">
          <a:xfrm>
            <a:off x="4932363" y="4005263"/>
            <a:ext cx="911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3300"/>
                </a:solidFill>
              </a:rPr>
              <a:t>eight</a:t>
            </a:r>
          </a:p>
        </p:txBody>
      </p:sp>
      <p:sp>
        <p:nvSpPr>
          <p:cNvPr id="38975" name="Rectangle 63"/>
          <p:cNvSpPr>
            <a:spLocks noChangeArrowheads="1"/>
          </p:cNvSpPr>
          <p:nvPr/>
        </p:nvSpPr>
        <p:spPr bwMode="auto">
          <a:xfrm>
            <a:off x="3924300" y="4868863"/>
            <a:ext cx="842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3300"/>
                </a:solidFill>
              </a:rPr>
              <a:t>food</a:t>
            </a:r>
          </a:p>
        </p:txBody>
      </p:sp>
      <p:sp>
        <p:nvSpPr>
          <p:cNvPr id="38976" name="Rectangle 64"/>
          <p:cNvSpPr>
            <a:spLocks noChangeArrowheads="1"/>
          </p:cNvSpPr>
          <p:nvPr/>
        </p:nvSpPr>
        <p:spPr bwMode="auto">
          <a:xfrm>
            <a:off x="5940425" y="4868863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3300"/>
                </a:solidFill>
              </a:rPr>
              <a:t>drinks</a:t>
            </a:r>
          </a:p>
        </p:txBody>
      </p:sp>
      <p:pic>
        <p:nvPicPr>
          <p:cNvPr id="16417" name="Picture 33" descr="0013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96188" y="908050"/>
            <a:ext cx="792162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8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8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8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8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8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71" grpId="0"/>
      <p:bldP spid="38972" grpId="0"/>
      <p:bldP spid="38973" grpId="0"/>
      <p:bldP spid="38974" grpId="0"/>
      <p:bldP spid="38975" grpId="0"/>
      <p:bldP spid="3897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0" y="260350"/>
            <a:ext cx="8424863" cy="570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宋体" panose="02010600030101010101" pitchFamily="2" charset="-122"/>
              </a:rPr>
              <a:t>翻译句子。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宋体" panose="02010600030101010101" pitchFamily="2" charset="-122"/>
              </a:rPr>
              <a:t>１</a:t>
            </a:r>
            <a:r>
              <a:rPr lang="en-US" altLang="zh-CN" sz="3200" b="1" dirty="0">
                <a:latin typeface="宋体" panose="02010600030101010101" pitchFamily="2" charset="-122"/>
              </a:rPr>
              <a:t>.</a:t>
            </a:r>
            <a:r>
              <a:rPr lang="zh-CN" altLang="en-US" sz="3200" b="1" dirty="0">
                <a:latin typeface="宋体" panose="02010600030101010101" pitchFamily="2" charset="-122"/>
              </a:rPr>
              <a:t>我的学校比你的学校更漂亮。</a:t>
            </a:r>
          </a:p>
          <a:p>
            <a:pPr eaLnBrk="1" hangingPunct="1">
              <a:spcBef>
                <a:spcPct val="50000"/>
              </a:spcBef>
            </a:pPr>
            <a:endParaRPr lang="zh-CN" altLang="en-US" sz="3200" b="1" dirty="0">
              <a:latin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宋体" panose="02010600030101010101" pitchFamily="2" charset="-122"/>
              </a:rPr>
              <a:t>２</a:t>
            </a:r>
            <a:r>
              <a:rPr lang="en-US" altLang="zh-CN" sz="3200" b="1" dirty="0">
                <a:latin typeface="宋体" panose="02010600030101010101" pitchFamily="2" charset="-122"/>
              </a:rPr>
              <a:t>.</a:t>
            </a:r>
            <a:r>
              <a:rPr lang="zh-CN" altLang="en-US" sz="3200" b="1" dirty="0">
                <a:latin typeface="宋体" panose="02010600030101010101" pitchFamily="2" charset="-122"/>
              </a:rPr>
              <a:t>我认为英语比数学更有趣。</a:t>
            </a:r>
          </a:p>
          <a:p>
            <a:pPr eaLnBrk="1" hangingPunct="1">
              <a:spcBef>
                <a:spcPct val="50000"/>
              </a:spcBef>
            </a:pPr>
            <a:endParaRPr lang="zh-CN" altLang="en-US" sz="3200" b="1" dirty="0">
              <a:latin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宋体" panose="02010600030101010101" pitchFamily="2" charset="-122"/>
              </a:rPr>
              <a:t>３</a:t>
            </a:r>
            <a:r>
              <a:rPr lang="en-US" altLang="zh-CN" sz="3200" b="1" dirty="0">
                <a:latin typeface="宋体" panose="02010600030101010101" pitchFamily="2" charset="-122"/>
              </a:rPr>
              <a:t>.</a:t>
            </a:r>
            <a:r>
              <a:rPr lang="zh-CN" altLang="en-US" sz="3200" b="1" dirty="0">
                <a:latin typeface="宋体" panose="02010600030101010101" pitchFamily="2" charset="-122"/>
              </a:rPr>
              <a:t>鲨鱼是最危险的动物。</a:t>
            </a:r>
          </a:p>
          <a:p>
            <a:pPr eaLnBrk="1" hangingPunct="1">
              <a:spcBef>
                <a:spcPct val="50000"/>
              </a:spcBef>
            </a:pPr>
            <a:endParaRPr lang="zh-CN" altLang="en-US" sz="3200" b="1" dirty="0">
              <a:latin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宋体" panose="02010600030101010101" pitchFamily="2" charset="-122"/>
              </a:rPr>
              <a:t>４</a:t>
            </a:r>
            <a:r>
              <a:rPr lang="en-US" altLang="zh-CN" sz="3200" b="1" dirty="0">
                <a:latin typeface="宋体" panose="02010600030101010101" pitchFamily="2" charset="-122"/>
              </a:rPr>
              <a:t>.</a:t>
            </a:r>
            <a:r>
              <a:rPr lang="zh-CN" altLang="en-US" sz="3200" b="1" dirty="0">
                <a:latin typeface="宋体" panose="02010600030101010101" pitchFamily="2" charset="-122"/>
              </a:rPr>
              <a:t>他的病更严重了。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468313" y="1700213"/>
            <a:ext cx="7777162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0000"/>
                </a:solidFill>
                <a:latin typeface="Trebuchet MS" panose="020B0603020202020204" pitchFamily="34" charset="0"/>
              </a:rPr>
              <a:t>My school is </a:t>
            </a:r>
            <a:r>
              <a:rPr kumimoji="1" lang="en-US" altLang="zh-CN" sz="2800" b="1" dirty="0">
                <a:solidFill>
                  <a:srgbClr val="0000FF"/>
                </a:solidFill>
                <a:latin typeface="Trebuchet MS" panose="020B0603020202020204" pitchFamily="34" charset="0"/>
              </a:rPr>
              <a:t>more beautiful</a:t>
            </a:r>
            <a:r>
              <a:rPr kumimoji="1" lang="en-US" altLang="zh-CN" sz="2800" b="1" dirty="0">
                <a:solidFill>
                  <a:srgbClr val="FF0000"/>
                </a:solidFill>
                <a:latin typeface="Trebuchet MS" panose="020B0603020202020204" pitchFamily="34" charset="0"/>
              </a:rPr>
              <a:t> than yours.</a:t>
            </a:r>
            <a:r>
              <a:rPr kumimoji="1" lang="zh-CN" altLang="en-US" sz="2800" b="1" dirty="0">
                <a:solidFill>
                  <a:srgbClr val="FF0000"/>
                </a:solidFill>
                <a:latin typeface="Trebuchet MS" panose="020B0603020202020204" pitchFamily="34" charset="0"/>
              </a:rPr>
              <a:t>　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539750" y="3213100"/>
            <a:ext cx="7777163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0000"/>
                </a:solidFill>
                <a:latin typeface="Trebuchet MS" panose="020B0603020202020204" pitchFamily="34" charset="0"/>
              </a:rPr>
              <a:t>I think English is </a:t>
            </a:r>
            <a:r>
              <a:rPr kumimoji="1" lang="en-US" altLang="zh-CN" sz="2800" b="1" dirty="0">
                <a:solidFill>
                  <a:srgbClr val="0000FF"/>
                </a:solidFill>
                <a:latin typeface="Trebuchet MS" panose="020B0603020202020204" pitchFamily="34" charset="0"/>
              </a:rPr>
              <a:t>more interesting</a:t>
            </a:r>
            <a:r>
              <a:rPr kumimoji="1" lang="en-US" altLang="zh-CN" sz="2800" b="1" dirty="0">
                <a:solidFill>
                  <a:srgbClr val="FF0000"/>
                </a:solidFill>
                <a:latin typeface="Trebuchet MS" panose="020B0603020202020204" pitchFamily="34" charset="0"/>
              </a:rPr>
              <a:t> than math.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611188" y="4724400"/>
            <a:ext cx="7777162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0000"/>
                </a:solidFill>
                <a:latin typeface="Trebuchet MS" panose="020B0603020202020204" pitchFamily="34" charset="0"/>
              </a:rPr>
              <a:t>Sharks are </a:t>
            </a:r>
            <a:r>
              <a:rPr kumimoji="1" lang="en-US" altLang="zh-CN" sz="2800" b="1" dirty="0">
                <a:solidFill>
                  <a:srgbClr val="0000FF"/>
                </a:solidFill>
                <a:latin typeface="Trebuchet MS" panose="020B0603020202020204" pitchFamily="34" charset="0"/>
              </a:rPr>
              <a:t>the most dangerous</a:t>
            </a:r>
            <a:r>
              <a:rPr kumimoji="1" lang="en-US" altLang="zh-CN" sz="2800" b="1" dirty="0">
                <a:solidFill>
                  <a:srgbClr val="FF0000"/>
                </a:solidFill>
                <a:latin typeface="Trebuchet MS" panose="020B0603020202020204" pitchFamily="34" charset="0"/>
              </a:rPr>
              <a:t> animals.</a:t>
            </a:r>
            <a:r>
              <a:rPr kumimoji="1" lang="zh-CN" altLang="en-US" sz="2800" b="1" dirty="0">
                <a:solidFill>
                  <a:srgbClr val="FF0000"/>
                </a:solidFill>
                <a:latin typeface="Trebuchet MS" panose="020B0603020202020204" pitchFamily="34" charset="0"/>
              </a:rPr>
              <a:t>　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539750" y="5949950"/>
            <a:ext cx="7777163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0000"/>
                </a:solidFill>
                <a:latin typeface="Trebuchet MS" panose="020B0603020202020204" pitchFamily="34" charset="0"/>
              </a:rPr>
              <a:t>His illness is </a:t>
            </a:r>
            <a:r>
              <a:rPr kumimoji="1" lang="en-US" altLang="zh-CN" sz="2800" b="1" dirty="0">
                <a:solidFill>
                  <a:srgbClr val="0000FF"/>
                </a:solidFill>
                <a:latin typeface="Trebuchet MS" panose="020B0603020202020204" pitchFamily="34" charset="0"/>
              </a:rPr>
              <a:t>more serious</a:t>
            </a:r>
            <a:r>
              <a:rPr kumimoji="1" lang="en-US" altLang="zh-CN" sz="2800" b="1" dirty="0">
                <a:solidFill>
                  <a:srgbClr val="FF0000"/>
                </a:solidFill>
                <a:latin typeface="Trebuchet MS" panose="020B0603020202020204" pitchFamily="34" charset="0"/>
              </a:rPr>
              <a:t>.</a:t>
            </a:r>
            <a:r>
              <a:rPr kumimoji="1" lang="zh-CN" altLang="en-US" sz="2800" b="1" dirty="0">
                <a:solidFill>
                  <a:srgbClr val="FF0000"/>
                </a:solidFill>
                <a:latin typeface="Trebuchet MS" panose="020B0603020202020204" pitchFamily="34" charset="0"/>
              </a:rPr>
              <a:t>　</a:t>
            </a:r>
          </a:p>
        </p:txBody>
      </p:sp>
      <p:sp>
        <p:nvSpPr>
          <p:cNvPr id="17415" name="WordArt 8"/>
          <p:cNvSpPr>
            <a:spLocks noChangeArrowheads="1" noChangeShapeType="1" noTextEdit="1"/>
          </p:cNvSpPr>
          <p:nvPr/>
        </p:nvSpPr>
        <p:spPr bwMode="auto">
          <a:xfrm>
            <a:off x="6372225" y="188913"/>
            <a:ext cx="1943100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b="1" kern="10" dirty="0">
                <a:ln w="31750">
                  <a:solidFill>
                    <a:srgbClr val="FF0000"/>
                  </a:solidFill>
                  <a:rou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>
                  <a:outerShdw dist="45791" dir="2021404" algn="ctr" rotWithShape="0">
                    <a:srgbClr val="9999FF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Exercises</a:t>
            </a:r>
            <a:endParaRPr lang="zh-CN" altLang="en-US" sz="4400" b="1" kern="10" dirty="0">
              <a:ln w="31750">
                <a:solidFill>
                  <a:srgbClr val="FF0000"/>
                </a:solidFill>
                <a:round/>
              </a:ln>
              <a:blipFill dpi="0" rotWithShape="1">
                <a:blip r:embed="rId2"/>
                <a:srcRect/>
                <a:stretch>
                  <a:fillRect/>
                </a:stretch>
              </a:blipFill>
              <a:effectLst>
                <a:outerShdw dist="45791" dir="2021404" algn="ctr" rotWithShape="0">
                  <a:srgbClr val="9999FF"/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utoUpdateAnimBg="0"/>
      <p:bldP spid="45061" grpId="0" autoUpdateAnimBg="0"/>
      <p:bldP spid="45062" grpId="0" autoUpdateAnimBg="0"/>
      <p:bldP spid="4506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8424862" cy="5649913"/>
          </a:xfrm>
          <a:prstGeom prst="rect">
            <a:avLst/>
          </a:prstGeom>
          <a:solidFill>
            <a:srgbClr val="FFFFFF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Arial Black" panose="020B0A04020102020204" pitchFamily="34" charset="0"/>
                <a:ea typeface="华文隶书" panose="02010800040101010101" pitchFamily="2" charset="-122"/>
              </a:rPr>
              <a:t>Choose the best answers.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  <a:ea typeface="华文隶书" panose="02010800040101010101" pitchFamily="2" charset="-122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  <a:ea typeface="华文隶书" panose="02010800040101010101" pitchFamily="2" charset="-122"/>
              </a:rPr>
              <a:t>The building is ____ than that one.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华文隶书" panose="02010800040101010101" pitchFamily="2" charset="-122"/>
              </a:rPr>
              <a:t>   A. more taller    B. very taller   C. taller   D. so taller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华文隶书" panose="02010800040101010101" pitchFamily="2" charset="-122"/>
              </a:rPr>
              <a:t>2. Everything is getting ________.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华文隶书" panose="02010800040101010101" pitchFamily="2" charset="-122"/>
              </a:rPr>
              <a:t>    A. good and better           B. better and better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华文隶书" panose="02010800040101010101" pitchFamily="2" charset="-122"/>
              </a:rPr>
              <a:t>    C. best and better             D. best and best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华文隶书" panose="02010800040101010101" pitchFamily="2" charset="-122"/>
              </a:rPr>
              <a:t>3. Which is ______ , the moon or the earth 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华文隶书" panose="02010800040101010101" pitchFamily="2" charset="-122"/>
              </a:rPr>
              <a:t>    A. big     B. very bigger    C. the bigger    D. bigger</a:t>
            </a:r>
          </a:p>
        </p:txBody>
      </p:sp>
      <p:pic>
        <p:nvPicPr>
          <p:cNvPr id="58371" name="Picture 3" descr="图片1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64163" y="2060575"/>
            <a:ext cx="500062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2" name="Picture 4" descr="图片1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00563" y="3357563"/>
            <a:ext cx="500062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3" name="Picture 5" descr="图片1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48488" y="5229225"/>
            <a:ext cx="500062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1908175" y="333375"/>
            <a:ext cx="496887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b="1" kern="10" dirty="0">
                <a:ln w="31750">
                  <a:solidFill>
                    <a:srgbClr val="FF0000"/>
                  </a:solidFill>
                  <a:rou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>
                  <a:outerShdw dist="45791" dir="2021404" algn="ctr" rotWithShape="0">
                    <a:srgbClr val="9999FF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summary</a:t>
            </a:r>
            <a:endParaRPr lang="zh-CN" altLang="en-US" sz="4400" b="1" kern="10" dirty="0">
              <a:ln w="31750">
                <a:solidFill>
                  <a:srgbClr val="FF0000"/>
                </a:solidFill>
                <a:round/>
              </a:ln>
              <a:blipFill dpi="0" rotWithShape="1">
                <a:blip r:embed="rId2"/>
                <a:srcRect/>
                <a:stretch>
                  <a:fillRect/>
                </a:stretch>
              </a:blipFill>
              <a:effectLst>
                <a:outerShdw dist="45791" dir="2021404" algn="ctr" rotWithShape="0">
                  <a:srgbClr val="9999FF"/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55650" y="1700213"/>
            <a:ext cx="61928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Arial Black" panose="020B0A04020102020204" pitchFamily="34" charset="0"/>
              </a:rPr>
              <a:t>The phrases of the dialog :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755650" y="2420938"/>
            <a:ext cx="6985000" cy="1373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 altLang="zh-CN" sz="2800" b="1" dirty="0">
                <a:solidFill>
                  <a:srgbClr val="0000FF"/>
                </a:solidFill>
              </a:rPr>
              <a:t> lose one’s life            </a:t>
            </a:r>
            <a:r>
              <a:rPr lang="zh-CN" altLang="en-US" sz="2800" b="1" dirty="0">
                <a:solidFill>
                  <a:srgbClr val="0000FF"/>
                </a:solidFill>
              </a:rPr>
              <a:t>失去生命</a:t>
            </a:r>
          </a:p>
          <a:p>
            <a:pPr marL="342900" indent="-342900"/>
            <a:r>
              <a:rPr lang="zh-CN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zh-CN" sz="2800" b="1" dirty="0">
                <a:solidFill>
                  <a:srgbClr val="0000FF"/>
                </a:solidFill>
              </a:rPr>
              <a:t>protect  sb. from       </a:t>
            </a:r>
            <a:r>
              <a:rPr lang="zh-CN" altLang="en-US" sz="2800" b="1" dirty="0">
                <a:solidFill>
                  <a:srgbClr val="0000FF"/>
                </a:solidFill>
              </a:rPr>
              <a:t>保护</a:t>
            </a:r>
            <a:r>
              <a:rPr lang="en-US" altLang="zh-CN" sz="2800" b="1" baseline="30000" dirty="0">
                <a:solidFill>
                  <a:srgbClr val="0000FF"/>
                </a:solidFill>
              </a:rPr>
              <a:t>……</a:t>
            </a:r>
            <a:r>
              <a:rPr lang="zh-CN" altLang="en-US" sz="2800" b="1" dirty="0">
                <a:solidFill>
                  <a:srgbClr val="0000FF"/>
                </a:solidFill>
              </a:rPr>
              <a:t>免受</a:t>
            </a:r>
            <a:r>
              <a:rPr lang="en-US" altLang="zh-CN" sz="2800" b="1" baseline="30000" dirty="0">
                <a:solidFill>
                  <a:srgbClr val="0000FF"/>
                </a:solidFill>
              </a:rPr>
              <a:t>……</a:t>
            </a:r>
          </a:p>
          <a:p>
            <a:pPr marL="342900" indent="-342900"/>
            <a:r>
              <a:rPr lang="en-US" altLang="zh-CN" sz="2800" b="1" dirty="0">
                <a:solidFill>
                  <a:srgbClr val="0000FF"/>
                </a:solidFill>
              </a:rPr>
              <a:t> ask sb. for help         </a:t>
            </a:r>
            <a:r>
              <a:rPr lang="zh-CN" altLang="en-US" sz="2800" b="1" dirty="0">
                <a:solidFill>
                  <a:srgbClr val="0000FF"/>
                </a:solidFill>
              </a:rPr>
              <a:t>向某人求助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900113" y="4076700"/>
            <a:ext cx="7559675" cy="1587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Arial Black" panose="020B0A04020102020204" pitchFamily="34" charset="0"/>
              </a:rPr>
              <a:t>The comparative and superlative of adjectives: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Arial Black" panose="020B0A04020102020204" pitchFamily="34" charset="0"/>
              </a:rPr>
              <a:t> more +  </a:t>
            </a:r>
            <a:r>
              <a:rPr lang="en-US" altLang="zh-CN" sz="2800" b="1" i="1" dirty="0">
                <a:solidFill>
                  <a:srgbClr val="0000FF"/>
                </a:solidFill>
                <a:latin typeface="Arial Black" panose="020B0A04020102020204" pitchFamily="34" charset="0"/>
              </a:rPr>
              <a:t>adj.</a:t>
            </a:r>
            <a:r>
              <a:rPr lang="en-US" altLang="zh-CN" sz="2800" b="1" dirty="0">
                <a:solidFill>
                  <a:srgbClr val="0000FF"/>
                </a:solidFill>
                <a:latin typeface="Arial Black" panose="020B0A04020102020204" pitchFamily="34" charset="0"/>
              </a:rPr>
              <a:t>     the most + </a:t>
            </a:r>
            <a:r>
              <a:rPr lang="en-US" altLang="zh-CN" sz="2800" b="1" i="1" dirty="0">
                <a:solidFill>
                  <a:srgbClr val="0000FF"/>
                </a:solidFill>
                <a:latin typeface="Arial Black" panose="020B0A04020102020204" pitchFamily="34" charset="0"/>
              </a:rPr>
              <a:t>adj.</a:t>
            </a:r>
            <a:r>
              <a:rPr lang="en-US" altLang="zh-CN" sz="2800" b="1" dirty="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endParaRPr lang="en-US" altLang="zh-CN" sz="2800" b="1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nimBg="1"/>
      <p:bldP spid="4403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2555875" y="1484313"/>
            <a:ext cx="4968875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b="1" kern="10" dirty="0">
                <a:ln w="31750">
                  <a:solidFill>
                    <a:srgbClr val="FF0000"/>
                  </a:solidFill>
                  <a:rou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>
                  <a:outerShdw dist="45791" dir="2021404" algn="ctr" rotWithShape="0">
                    <a:srgbClr val="9999FF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Homework</a:t>
            </a:r>
            <a:endParaRPr lang="zh-CN" altLang="en-US" sz="4400" b="1" kern="10" dirty="0">
              <a:ln w="31750">
                <a:solidFill>
                  <a:srgbClr val="FF0000"/>
                </a:solidFill>
                <a:round/>
              </a:ln>
              <a:blipFill dpi="0" rotWithShape="1">
                <a:blip r:embed="rId2"/>
                <a:srcRect/>
                <a:stretch>
                  <a:fillRect/>
                </a:stretch>
              </a:blipFill>
              <a:effectLst>
                <a:outerShdw dist="45791" dir="2021404" algn="ctr" rotWithShape="0">
                  <a:srgbClr val="9999FF"/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331913" y="3716338"/>
            <a:ext cx="6911975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 </a:t>
            </a:r>
            <a:r>
              <a:rPr lang="zh-CN" altLang="en-US" sz="2800" b="1" dirty="0"/>
              <a:t>收集有关地震如何逃生的资料，准备下一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 dirty="0"/>
              <a:t>个</a:t>
            </a:r>
            <a:r>
              <a:rPr lang="en-US" altLang="zh-CN" sz="2800" b="1" dirty="0"/>
              <a:t>section </a:t>
            </a:r>
            <a:r>
              <a:rPr lang="zh-CN" altLang="en-US" sz="2800" b="1" dirty="0"/>
              <a:t>的学习</a:t>
            </a:r>
            <a:r>
              <a:rPr lang="zh-CN" altLang="en-US" sz="2800" b="1" dirty="0" smtClean="0"/>
              <a:t>。  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916238" y="1989138"/>
            <a:ext cx="53276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Arial Black" panose="020B0A04020102020204" pitchFamily="34" charset="0"/>
              </a:rPr>
              <a:t>The telephone is </a:t>
            </a:r>
            <a:r>
              <a:rPr lang="en-US" altLang="zh-CN" sz="2800" b="1" dirty="0">
                <a:solidFill>
                  <a:srgbClr val="FF3300"/>
                </a:solidFill>
                <a:latin typeface="Arial Black" panose="020B0A04020102020204" pitchFamily="34" charset="0"/>
              </a:rPr>
              <a:t>useful</a:t>
            </a:r>
            <a:r>
              <a:rPr lang="en-US" altLang="zh-CN" sz="2800" b="1" dirty="0"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611188" y="2852738"/>
            <a:ext cx="1368425" cy="288925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000" b="1">
                <a:latin typeface="Arial Narrow" panose="020B0606020202030204" pitchFamily="34" charset="0"/>
              </a:rPr>
              <a:t>telephone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916238" y="4005263"/>
            <a:ext cx="62277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Arial Black" panose="020B0A04020102020204" pitchFamily="34" charset="0"/>
              </a:rPr>
              <a:t>The mobile phone is ___________ than the telephone.</a:t>
            </a: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250825" y="4365625"/>
            <a:ext cx="1604963" cy="288925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000" b="1">
                <a:latin typeface="Arial Narrow" panose="020B0606020202030204" pitchFamily="34" charset="0"/>
              </a:rPr>
              <a:t> mobile phone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916238" y="5300663"/>
            <a:ext cx="62277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Arial Black" panose="020B0A04020102020204" pitchFamily="34" charset="0"/>
              </a:rPr>
              <a:t>The computer is _______________ of the three.</a:t>
            </a:r>
          </a:p>
        </p:txBody>
      </p:sp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323850" y="6237288"/>
            <a:ext cx="1604963" cy="288925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000" b="1">
                <a:latin typeface="Arial Narrow" panose="020B0606020202030204" pitchFamily="34" charset="0"/>
              </a:rPr>
              <a:t> computer</a:t>
            </a:r>
          </a:p>
        </p:txBody>
      </p:sp>
      <p:sp>
        <p:nvSpPr>
          <p:cNvPr id="3080" name="WordArt 9"/>
          <p:cNvSpPr>
            <a:spLocks noChangeArrowheads="1" noChangeShapeType="1" noTextEdit="1"/>
          </p:cNvSpPr>
          <p:nvPr/>
        </p:nvSpPr>
        <p:spPr bwMode="auto">
          <a:xfrm>
            <a:off x="179388" y="333375"/>
            <a:ext cx="26638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b="1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333399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Let's talk</a:t>
            </a:r>
            <a:endParaRPr lang="zh-CN" altLang="en-US" sz="4400" b="1" kern="10" dirty="0">
              <a:ln w="12700">
                <a:solidFill>
                  <a:srgbClr val="3333CC"/>
                </a:solidFill>
                <a:round/>
              </a:ln>
              <a:solidFill>
                <a:srgbClr val="333399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pic>
        <p:nvPicPr>
          <p:cNvPr id="3081" name="Picture 10" descr="b2b_2012051507412562037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1196975"/>
            <a:ext cx="1873250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1" descr="14043157_3"/>
          <p:cNvPicPr>
            <a:picLocks noChangeAspect="1" noChangeArrowheads="1"/>
          </p:cNvPicPr>
          <p:nvPr/>
        </p:nvPicPr>
        <p:blipFill>
          <a:blip r:embed="rId3" cstate="email"/>
          <a:srcRect r="-73"/>
          <a:stretch>
            <a:fillRect/>
          </a:stretch>
        </p:blipFill>
        <p:spPr bwMode="auto">
          <a:xfrm>
            <a:off x="395288" y="3213100"/>
            <a:ext cx="1584325" cy="112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2" descr="4608725_170146395166_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850" y="4941888"/>
            <a:ext cx="178117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6954838" y="4054475"/>
            <a:ext cx="1903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</a:rPr>
              <a:t>more useful</a:t>
            </a: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6257925" y="5349875"/>
            <a:ext cx="2498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</a:rPr>
              <a:t>the most useful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27653" grpId="0"/>
      <p:bldP spid="27655" grpId="0"/>
      <p:bldP spid="27661" grpId="0"/>
      <p:bldP spid="276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7"/>
          <p:cNvSpPr>
            <a:spLocks noChangeArrowheads="1" noChangeShapeType="1" noTextEdit="1"/>
          </p:cNvSpPr>
          <p:nvPr/>
        </p:nvSpPr>
        <p:spPr bwMode="auto">
          <a:xfrm>
            <a:off x="3059113" y="1125538"/>
            <a:ext cx="26638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b="1" kern="10">
                <a:ln w="12700">
                  <a:solidFill>
                    <a:srgbClr val="3333CC"/>
                  </a:solidFill>
                  <a:round/>
                </a:ln>
                <a:solidFill>
                  <a:srgbClr val="333399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dangerous</a:t>
            </a:r>
            <a:endParaRPr lang="zh-CN" altLang="en-US" sz="4400" b="1" kern="10">
              <a:ln w="12700">
                <a:solidFill>
                  <a:srgbClr val="3333CC"/>
                </a:solidFill>
                <a:round/>
              </a:ln>
              <a:solidFill>
                <a:srgbClr val="333399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755650" y="3860800"/>
            <a:ext cx="1657350" cy="504825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800" b="1">
                <a:latin typeface="Arial Narrow" panose="020B0606020202030204" pitchFamily="34" charset="0"/>
              </a:rPr>
              <a:t>football</a:t>
            </a:r>
          </a:p>
        </p:txBody>
      </p:sp>
      <p:sp>
        <p:nvSpPr>
          <p:cNvPr id="4100" name="Rectangle 11"/>
          <p:cNvSpPr>
            <a:spLocks noChangeArrowheads="1"/>
          </p:cNvSpPr>
          <p:nvPr/>
        </p:nvSpPr>
        <p:spPr bwMode="auto">
          <a:xfrm>
            <a:off x="3348038" y="3860800"/>
            <a:ext cx="1943100" cy="504825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800" b="1">
                <a:latin typeface="Arial Narrow" panose="020B0606020202030204" pitchFamily="34" charset="0"/>
              </a:rPr>
              <a:t> basketball</a:t>
            </a:r>
          </a:p>
        </p:txBody>
      </p:sp>
      <p:sp>
        <p:nvSpPr>
          <p:cNvPr id="4101" name="Rectangle 13"/>
          <p:cNvSpPr>
            <a:spLocks noChangeArrowheads="1"/>
          </p:cNvSpPr>
          <p:nvPr/>
        </p:nvSpPr>
        <p:spPr bwMode="auto">
          <a:xfrm>
            <a:off x="6300788" y="3860800"/>
            <a:ext cx="1943100" cy="504825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800" b="1">
                <a:latin typeface="Arial Narrow" panose="020B0606020202030204" pitchFamily="34" charset="0"/>
              </a:rPr>
              <a:t> baseball</a:t>
            </a:r>
          </a:p>
        </p:txBody>
      </p:sp>
      <p:sp>
        <p:nvSpPr>
          <p:cNvPr id="4102" name="Text Box 14"/>
          <p:cNvSpPr txBox="1">
            <a:spLocks noChangeArrowheads="1"/>
          </p:cNvSpPr>
          <p:nvPr/>
        </p:nvSpPr>
        <p:spPr bwMode="auto">
          <a:xfrm>
            <a:off x="179388" y="188913"/>
            <a:ext cx="7272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Arial Narrow" panose="020B0606020202030204" pitchFamily="34" charset="0"/>
                <a:ea typeface="隶书" panose="02010509060101010101" pitchFamily="49" charset="-122"/>
              </a:rPr>
              <a:t>Ask and answer with your partner according to 2b.</a:t>
            </a:r>
          </a:p>
        </p:txBody>
      </p:sp>
      <p:sp>
        <p:nvSpPr>
          <p:cNvPr id="4103" name="Text Box 15"/>
          <p:cNvSpPr txBox="1">
            <a:spLocks noChangeArrowheads="1"/>
          </p:cNvSpPr>
          <p:nvPr/>
        </p:nvSpPr>
        <p:spPr bwMode="auto">
          <a:xfrm>
            <a:off x="0" y="4797425"/>
            <a:ext cx="9144000" cy="155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6600CC"/>
                </a:solidFill>
                <a:latin typeface="Arial Rounded MT Bold" panose="020F0704030504030204" pitchFamily="34" charset="0"/>
              </a:rPr>
              <a:t>A</a:t>
            </a:r>
            <a:r>
              <a:rPr lang="zh-CN" altLang="en-US" sz="2400" b="1" dirty="0">
                <a:solidFill>
                  <a:srgbClr val="6600CC"/>
                </a:solidFill>
                <a:latin typeface="Arial Rounded MT Bold" panose="020F0704030504030204" pitchFamily="34" charset="0"/>
              </a:rPr>
              <a:t>：</a:t>
            </a:r>
            <a:r>
              <a:rPr lang="en-US" altLang="zh-CN" sz="2400" b="1" dirty="0">
                <a:solidFill>
                  <a:srgbClr val="6600CC"/>
                </a:solidFill>
                <a:latin typeface="Arial Rounded MT Bold" panose="020F0704030504030204" pitchFamily="34" charset="0"/>
              </a:rPr>
              <a:t>The __________ is </a:t>
            </a:r>
            <a:r>
              <a:rPr lang="en-US" altLang="zh-CN" sz="2400" b="1" dirty="0">
                <a:solidFill>
                  <a:srgbClr val="FF3300"/>
                </a:solidFill>
                <a:latin typeface="Arial Rounded MT Bold" panose="020F0704030504030204" pitchFamily="34" charset="0"/>
              </a:rPr>
              <a:t>dangerous</a:t>
            </a:r>
            <a:r>
              <a:rPr lang="en-US" altLang="zh-CN" sz="2400" b="1" dirty="0">
                <a:solidFill>
                  <a:srgbClr val="6600CC"/>
                </a:solidFill>
                <a:latin typeface="Arial Rounded MT Bold" panose="020F070403050403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6600CC"/>
                </a:solidFill>
                <a:latin typeface="Arial Rounded MT Bold" panose="020F0704030504030204" pitchFamily="34" charset="0"/>
              </a:rPr>
              <a:t>B: I think the ________ is </a:t>
            </a:r>
            <a:r>
              <a:rPr lang="en-US" altLang="zh-CN" sz="2400" b="1" dirty="0">
                <a:solidFill>
                  <a:srgbClr val="FF3300"/>
                </a:solidFill>
                <a:latin typeface="Arial Rounded MT Bold" panose="020F0704030504030204" pitchFamily="34" charset="0"/>
              </a:rPr>
              <a:t>more dangerous</a:t>
            </a:r>
            <a:r>
              <a:rPr lang="en-US" altLang="zh-CN" sz="2400" b="1" dirty="0">
                <a:solidFill>
                  <a:srgbClr val="6600CC"/>
                </a:solidFill>
                <a:latin typeface="Arial Rounded MT Bold" panose="020F0704030504030204" pitchFamily="34" charset="0"/>
              </a:rPr>
              <a:t> than the ________.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6600CC"/>
                </a:solidFill>
                <a:latin typeface="Arial Rounded MT Bold" panose="020F0704030504030204" pitchFamily="34" charset="0"/>
              </a:rPr>
              <a:t>C: Yes, but the _________ is </a:t>
            </a:r>
            <a:r>
              <a:rPr lang="en-US" altLang="zh-CN" sz="2400" b="1" dirty="0">
                <a:solidFill>
                  <a:srgbClr val="FF3300"/>
                </a:solidFill>
                <a:latin typeface="Arial Rounded MT Bold" panose="020F0704030504030204" pitchFamily="34" charset="0"/>
              </a:rPr>
              <a:t>the most dangerous</a:t>
            </a:r>
            <a:r>
              <a:rPr lang="en-US" altLang="zh-CN" sz="2400" b="1" dirty="0">
                <a:solidFill>
                  <a:srgbClr val="6600CC"/>
                </a:solidFill>
                <a:latin typeface="Arial Rounded MT Bold" panose="020F0704030504030204" pitchFamily="34" charset="0"/>
              </a:rPr>
              <a:t> of the three.</a:t>
            </a:r>
          </a:p>
        </p:txBody>
      </p:sp>
      <p:pic>
        <p:nvPicPr>
          <p:cNvPr id="4104" name="Picture 16" descr="20100827142232818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1413" y="1125538"/>
            <a:ext cx="2447925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7" descr="2011-5-30-9-13-21495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48038" y="1701800"/>
            <a:ext cx="1992312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8" descr="2473300_103444911167_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9750" y="1989138"/>
            <a:ext cx="1944688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3059113" y="1125538"/>
            <a:ext cx="26638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b="1" kern="10">
                <a:ln w="12700">
                  <a:solidFill>
                    <a:srgbClr val="3333CC"/>
                  </a:solidFill>
                  <a:round/>
                </a:ln>
                <a:solidFill>
                  <a:srgbClr val="333399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beautiful</a:t>
            </a:r>
            <a:endParaRPr lang="zh-CN" altLang="en-US" sz="4400" b="1" kern="10">
              <a:ln w="12700">
                <a:solidFill>
                  <a:srgbClr val="3333CC"/>
                </a:solidFill>
                <a:round/>
              </a:ln>
              <a:solidFill>
                <a:srgbClr val="333399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755650" y="4579938"/>
            <a:ext cx="1657350" cy="504825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800" b="1">
                <a:latin typeface="Arial Narrow" panose="020B0606020202030204" pitchFamily="34" charset="0"/>
              </a:rPr>
              <a:t>trees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348038" y="4579938"/>
            <a:ext cx="1943100" cy="504825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800" b="1">
                <a:latin typeface="Arial Narrow" panose="020B0606020202030204" pitchFamily="34" charset="0"/>
              </a:rPr>
              <a:t>grass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300788" y="4581525"/>
            <a:ext cx="1943100" cy="504825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800" b="1">
                <a:latin typeface="Arial Narrow" panose="020B0606020202030204" pitchFamily="34" charset="0"/>
              </a:rPr>
              <a:t>flowers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79388" y="188913"/>
            <a:ext cx="7272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Arial Narrow" panose="020B0606020202030204" pitchFamily="34" charset="0"/>
                <a:ea typeface="隶书" panose="02010509060101010101" pitchFamily="49" charset="-122"/>
              </a:rPr>
              <a:t>Ask and answer with your partner according to 2b.</a:t>
            </a:r>
          </a:p>
        </p:txBody>
      </p:sp>
      <p:pic>
        <p:nvPicPr>
          <p:cNvPr id="5127" name="Picture 7" descr="201301171002224240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2203450"/>
            <a:ext cx="187325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5736497_095921093792_2"/>
          <p:cNvPicPr>
            <a:picLocks noChangeAspect="1" noChangeArrowheads="1"/>
          </p:cNvPicPr>
          <p:nvPr/>
        </p:nvPicPr>
        <p:blipFill>
          <a:blip r:embed="rId4" cstate="email"/>
          <a:srcRect l="-195"/>
          <a:stretch>
            <a:fillRect/>
          </a:stretch>
        </p:blipFill>
        <p:spPr bwMode="auto">
          <a:xfrm>
            <a:off x="468313" y="2060575"/>
            <a:ext cx="2411412" cy="17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200872392114339_2"/>
          <p:cNvPicPr>
            <a:picLocks noChangeAspect="1" noChangeArrowheads="1"/>
          </p:cNvPicPr>
          <p:nvPr/>
        </p:nvPicPr>
        <p:blipFill>
          <a:blip r:embed="rId5" cstate="email"/>
          <a:srcRect l="-195"/>
          <a:stretch>
            <a:fillRect/>
          </a:stretch>
        </p:blipFill>
        <p:spPr bwMode="auto">
          <a:xfrm>
            <a:off x="3276600" y="2276475"/>
            <a:ext cx="2339975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3059113" y="1125538"/>
            <a:ext cx="26638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b="1" kern="10">
                <a:ln w="12700">
                  <a:solidFill>
                    <a:srgbClr val="3333CC"/>
                  </a:solidFill>
                  <a:round/>
                </a:ln>
                <a:solidFill>
                  <a:srgbClr val="333399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important</a:t>
            </a:r>
            <a:endParaRPr lang="zh-CN" altLang="en-US" sz="4400" b="1" kern="10">
              <a:ln w="12700">
                <a:solidFill>
                  <a:srgbClr val="3333CC"/>
                </a:solidFill>
                <a:round/>
              </a:ln>
              <a:solidFill>
                <a:srgbClr val="333399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755650" y="4579938"/>
            <a:ext cx="1657350" cy="504825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800" b="1">
                <a:latin typeface="Arial Narrow" panose="020B0606020202030204" pitchFamily="34" charset="0"/>
              </a:rPr>
              <a:t>Chinese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348038" y="4579938"/>
            <a:ext cx="1943100" cy="504825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800" b="1">
                <a:latin typeface="Arial Narrow" panose="020B0606020202030204" pitchFamily="34" charset="0"/>
              </a:rPr>
              <a:t>math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300788" y="4581525"/>
            <a:ext cx="1943100" cy="504825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800" b="1">
                <a:latin typeface="Arial Narrow" panose="020B0606020202030204" pitchFamily="34" charset="0"/>
              </a:rPr>
              <a:t>English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79388" y="188913"/>
            <a:ext cx="7272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Arial Narrow" panose="020B0606020202030204" pitchFamily="34" charset="0"/>
                <a:ea typeface="隶书" panose="02010509060101010101" pitchFamily="49" charset="-122"/>
              </a:rPr>
              <a:t>Ask and answer with your partner according to 2b.</a:t>
            </a:r>
          </a:p>
        </p:txBody>
      </p:sp>
      <p:pic>
        <p:nvPicPr>
          <p:cNvPr id="6151" name="Picture 7" descr="kc2_re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1989138"/>
            <a:ext cx="2160587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20110625150330-63725738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475" y="2060575"/>
            <a:ext cx="1825625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 descr="110405204338783b2f3eb3f82c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188" y="1989138"/>
            <a:ext cx="1966912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3059113" y="1125538"/>
            <a:ext cx="26638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b="1" kern="10">
                <a:ln w="12700">
                  <a:solidFill>
                    <a:srgbClr val="3333CC"/>
                  </a:solidFill>
                  <a:round/>
                </a:ln>
                <a:solidFill>
                  <a:srgbClr val="333399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terrible</a:t>
            </a:r>
            <a:endParaRPr lang="zh-CN" altLang="en-US" sz="4400" b="1" kern="10">
              <a:ln w="12700">
                <a:solidFill>
                  <a:srgbClr val="3333CC"/>
                </a:solidFill>
                <a:round/>
              </a:ln>
              <a:solidFill>
                <a:srgbClr val="333399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755650" y="4579938"/>
            <a:ext cx="1657350" cy="504825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800" b="1">
                <a:latin typeface="Arial Narrow" panose="020B0606020202030204" pitchFamily="34" charset="0"/>
              </a:rPr>
              <a:t>cold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348038" y="4581525"/>
            <a:ext cx="1943100" cy="504825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800" b="1">
                <a:latin typeface="Arial Narrow" panose="020B0606020202030204" pitchFamily="34" charset="0"/>
              </a:rPr>
              <a:t>toothache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300788" y="4581525"/>
            <a:ext cx="1943100" cy="504825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800" b="1">
                <a:latin typeface="Arial Narrow" panose="020B0606020202030204" pitchFamily="34" charset="0"/>
              </a:rPr>
              <a:t>fever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79388" y="188913"/>
            <a:ext cx="7272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Arial Narrow" panose="020B0606020202030204" pitchFamily="34" charset="0"/>
                <a:ea typeface="隶书" panose="02010509060101010101" pitchFamily="49" charset="-122"/>
              </a:rPr>
              <a:t>Ask and answer with your partner according to 2b.</a:t>
            </a:r>
          </a:p>
        </p:txBody>
      </p:sp>
      <p:pic>
        <p:nvPicPr>
          <p:cNvPr id="7175" name="Picture 7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989138"/>
            <a:ext cx="2663825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 descr="2008032809384592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64163" y="1557338"/>
            <a:ext cx="3455987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 descr="19300001318378131306689013244_95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03575" y="1989138"/>
            <a:ext cx="1944688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3059113" y="1125538"/>
            <a:ext cx="26638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b="1" kern="10">
                <a:ln w="12700">
                  <a:solidFill>
                    <a:srgbClr val="3333CC"/>
                  </a:solidFill>
                  <a:round/>
                </a:ln>
                <a:solidFill>
                  <a:srgbClr val="333399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serious</a:t>
            </a:r>
            <a:endParaRPr lang="zh-CN" altLang="en-US" sz="4400" b="1" kern="10">
              <a:ln w="12700">
                <a:solidFill>
                  <a:srgbClr val="3333CC"/>
                </a:solidFill>
                <a:round/>
              </a:ln>
              <a:solidFill>
                <a:srgbClr val="333399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4579938"/>
            <a:ext cx="1657350" cy="504825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800" b="1">
                <a:latin typeface="Arial Narrow" panose="020B0606020202030204" pitchFamily="34" charset="0"/>
              </a:rPr>
              <a:t>fire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348038" y="4579938"/>
            <a:ext cx="1943100" cy="504825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800" b="1">
                <a:latin typeface="Arial Narrow" panose="020B0606020202030204" pitchFamily="34" charset="0"/>
              </a:rPr>
              <a:t>earthquake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6300788" y="4581525"/>
            <a:ext cx="1943100" cy="504825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2800" b="1">
                <a:latin typeface="Arial Narrow" panose="020B0606020202030204" pitchFamily="34" charset="0"/>
              </a:rPr>
              <a:t>rainstorm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79388" y="188913"/>
            <a:ext cx="7272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Arial Narrow" panose="020B0606020202030204" pitchFamily="34" charset="0"/>
                <a:ea typeface="隶书" panose="02010509060101010101" pitchFamily="49" charset="-122"/>
              </a:rPr>
              <a:t>Ask and answer with your partner according to 2b.</a:t>
            </a:r>
          </a:p>
        </p:txBody>
      </p:sp>
      <p:pic>
        <p:nvPicPr>
          <p:cNvPr id="8199" name="Picture 8" descr="31665934879953608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1989138"/>
            <a:ext cx="2771775" cy="207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9" descr="3_102248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03575" y="1844675"/>
            <a:ext cx="2085975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10" descr="1011241111161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288" y="1844675"/>
            <a:ext cx="272415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4"/>
          <p:cNvSpPr>
            <a:spLocks noChangeArrowheads="1" noChangeShapeType="1" noTextEdit="1"/>
          </p:cNvSpPr>
          <p:nvPr/>
        </p:nvSpPr>
        <p:spPr bwMode="auto">
          <a:xfrm>
            <a:off x="179388" y="260350"/>
            <a:ext cx="49688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b="1" kern="10" dirty="0">
                <a:ln w="12700">
                  <a:solidFill>
                    <a:srgbClr val="FF6600"/>
                  </a:solidFill>
                  <a:round/>
                </a:ln>
                <a:solidFill>
                  <a:srgbClr val="9933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Let's know more about earthquakes.</a:t>
            </a:r>
            <a:endParaRPr lang="zh-CN" altLang="en-US" sz="4400" b="1" kern="10" dirty="0">
              <a:ln w="12700">
                <a:solidFill>
                  <a:srgbClr val="FF6600"/>
                </a:solidFill>
                <a:round/>
              </a:ln>
              <a:solidFill>
                <a:srgbClr val="9933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900113" y="1052513"/>
            <a:ext cx="7699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FF"/>
                </a:solidFill>
              </a:rPr>
              <a:t>Look the flash of 1a and choose the correct answer.</a:t>
            </a:r>
          </a:p>
        </p:txBody>
      </p:sp>
      <p:sp>
        <p:nvSpPr>
          <p:cNvPr id="9220" name="AutoShape 6" descr="5"/>
          <p:cNvSpPr>
            <a:spLocks noChangeArrowheads="1"/>
          </p:cNvSpPr>
          <p:nvPr/>
        </p:nvSpPr>
        <p:spPr bwMode="auto">
          <a:xfrm>
            <a:off x="179388" y="1052513"/>
            <a:ext cx="574675" cy="360362"/>
          </a:xfrm>
          <a:prstGeom prst="wedgeRoundRectCallout">
            <a:avLst>
              <a:gd name="adj1" fmla="val 50829"/>
              <a:gd name="adj2" fmla="val 73347"/>
              <a:gd name="adj3" fmla="val 16667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 w="38100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altLang="zh-CN" sz="2000" b="1">
                <a:solidFill>
                  <a:srgbClr val="FF3300"/>
                </a:solidFill>
              </a:rPr>
              <a:t>1b</a:t>
            </a:r>
          </a:p>
        </p:txBody>
      </p:sp>
      <p:pic>
        <p:nvPicPr>
          <p:cNvPr id="9222" name="Picture 8" descr="0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43663" y="2806700"/>
            <a:ext cx="2700337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9"/>
          <p:cNvSpPr txBox="1">
            <a:spLocks noChangeArrowheads="1"/>
          </p:cNvSpPr>
          <p:nvPr/>
        </p:nvSpPr>
        <p:spPr bwMode="auto">
          <a:xfrm>
            <a:off x="0" y="2205038"/>
            <a:ext cx="6372225" cy="3725862"/>
          </a:xfrm>
          <a:prstGeom prst="rect">
            <a:avLst/>
          </a:prstGeom>
          <a:solidFill>
            <a:srgbClr val="FFFFFF">
              <a:alpha val="5294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 err="1">
                <a:latin typeface="Baskerville Old Face" panose="02020602080505020303" pitchFamily="18" charset="0"/>
              </a:rPr>
              <a:t>Kangkang</a:t>
            </a:r>
            <a:r>
              <a:rPr lang="en-US" altLang="zh-CN" sz="2800" b="1" dirty="0">
                <a:latin typeface="Baskerville Old Face" panose="02020602080505020303" pitchFamily="18" charset="0"/>
              </a:rPr>
              <a:t> and Li Ming are talking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Baskerville Old Face" panose="02020602080505020303" pitchFamily="18" charset="0"/>
              </a:rPr>
              <a:t>about _______.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zh-CN" sz="2800" b="1" dirty="0">
                <a:latin typeface="Baskerville Old Face" panose="02020602080505020303" pitchFamily="18" charset="0"/>
              </a:rPr>
              <a:t> ways to protect us from earthquakes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zh-CN" sz="2800" b="1" dirty="0">
                <a:latin typeface="Baskerville Old Face" panose="02020602080505020303" pitchFamily="18" charset="0"/>
              </a:rPr>
              <a:t> the earthquakes in China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zh-CN" sz="2800" b="1" dirty="0">
                <a:latin typeface="Baskerville Old Face" panose="02020602080505020303" pitchFamily="18" charset="0"/>
              </a:rPr>
              <a:t> the number of buildings falling down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zh-CN" sz="2800" b="1" dirty="0">
                <a:latin typeface="Baskerville Old Face" panose="02020602080505020303" pitchFamily="18" charset="0"/>
              </a:rPr>
              <a:t> the missing people in earthquake</a:t>
            </a:r>
          </a:p>
        </p:txBody>
      </p:sp>
      <p:pic>
        <p:nvPicPr>
          <p:cNvPr id="34826" name="Picture 10" descr="图片1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4149725"/>
            <a:ext cx="5397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10" descr="视频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51725" y="1412875"/>
            <a:ext cx="825500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971550" y="549275"/>
            <a:ext cx="4549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</a:rPr>
              <a:t>Listen and complete the table.</a:t>
            </a:r>
          </a:p>
        </p:txBody>
      </p:sp>
      <p:sp>
        <p:nvSpPr>
          <p:cNvPr id="10243" name="AutoShape 5" descr="5"/>
          <p:cNvSpPr>
            <a:spLocks noChangeArrowheads="1"/>
          </p:cNvSpPr>
          <p:nvPr/>
        </p:nvSpPr>
        <p:spPr bwMode="auto">
          <a:xfrm>
            <a:off x="250825" y="549275"/>
            <a:ext cx="576263" cy="431800"/>
          </a:xfrm>
          <a:prstGeom prst="wedgeRoundRectCallout">
            <a:avLst>
              <a:gd name="adj1" fmla="val 71213"/>
              <a:gd name="adj2" fmla="val 28676"/>
              <a:gd name="adj3" fmla="val 16667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 w="38100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altLang="zh-CN" sz="2000" b="1">
                <a:solidFill>
                  <a:srgbClr val="FF3300"/>
                </a:solidFill>
              </a:rPr>
              <a:t>1c</a:t>
            </a:r>
          </a:p>
        </p:txBody>
      </p:sp>
      <p:graphicFrame>
        <p:nvGraphicFramePr>
          <p:cNvPr id="35910" name="Group 70"/>
          <p:cNvGraphicFramePr>
            <a:graphicFrameLocks noGrp="1"/>
          </p:cNvGraphicFramePr>
          <p:nvPr/>
        </p:nvGraphicFramePr>
        <p:xfrm>
          <a:off x="0" y="1628775"/>
          <a:ext cx="9144000" cy="4248150"/>
        </p:xfrm>
        <a:graphic>
          <a:graphicData uri="http://schemas.openxmlformats.org/drawingml/2006/table">
            <a:tbl>
              <a:tblPr/>
              <a:tblGrid>
                <a:gridCol w="190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1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95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Earthquake 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Year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Degree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Fact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2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2010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buildings 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some people 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many people ___________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Wenchuan earthquake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more serious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8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240 000 people __________________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271" name="Line 48"/>
          <p:cNvSpPr>
            <a:spLocks noChangeShapeType="1"/>
          </p:cNvSpPr>
          <p:nvPr/>
        </p:nvSpPr>
        <p:spPr bwMode="auto">
          <a:xfrm flipV="1">
            <a:off x="5219700" y="3933825"/>
            <a:ext cx="392430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97" name="Rectangle 57"/>
          <p:cNvSpPr>
            <a:spLocks noChangeArrowheads="1"/>
          </p:cNvSpPr>
          <p:nvPr/>
        </p:nvSpPr>
        <p:spPr bwMode="auto">
          <a:xfrm>
            <a:off x="0" y="2708275"/>
            <a:ext cx="19081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Arial Rounded MT Bold" panose="020F0704030504030204" pitchFamily="34" charset="0"/>
              </a:rPr>
              <a:t>Yushu earthquake</a:t>
            </a:r>
          </a:p>
        </p:txBody>
      </p:sp>
      <p:sp>
        <p:nvSpPr>
          <p:cNvPr id="35898" name="Rectangle 58"/>
          <p:cNvSpPr>
            <a:spLocks noChangeArrowheads="1"/>
          </p:cNvSpPr>
          <p:nvPr/>
        </p:nvSpPr>
        <p:spPr bwMode="auto">
          <a:xfrm>
            <a:off x="6877050" y="2349500"/>
            <a:ext cx="1908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Arial Rounded MT Bold" panose="020F0704030504030204" pitchFamily="34" charset="0"/>
              </a:rPr>
              <a:t>fell down</a:t>
            </a:r>
          </a:p>
        </p:txBody>
      </p:sp>
      <p:sp>
        <p:nvSpPr>
          <p:cNvPr id="35899" name="Rectangle 59"/>
          <p:cNvSpPr>
            <a:spLocks noChangeArrowheads="1"/>
          </p:cNvSpPr>
          <p:nvPr/>
        </p:nvSpPr>
        <p:spPr bwMode="auto">
          <a:xfrm>
            <a:off x="7308850" y="2924175"/>
            <a:ext cx="1512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Arial Rounded MT Bold" panose="020F0704030504030204" pitchFamily="34" charset="0"/>
              </a:rPr>
              <a:t>died</a:t>
            </a:r>
          </a:p>
        </p:txBody>
      </p:sp>
      <p:sp>
        <p:nvSpPr>
          <p:cNvPr id="35900" name="Rectangle 60"/>
          <p:cNvSpPr>
            <a:spLocks noChangeArrowheads="1"/>
          </p:cNvSpPr>
          <p:nvPr/>
        </p:nvSpPr>
        <p:spPr bwMode="auto">
          <a:xfrm>
            <a:off x="7019925" y="3429000"/>
            <a:ext cx="2124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Arial Rounded MT Bold" panose="020F0704030504030204" pitchFamily="34" charset="0"/>
              </a:rPr>
              <a:t>were missing</a:t>
            </a:r>
          </a:p>
        </p:txBody>
      </p: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2124075" y="4149725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Arial Rounded MT Bold" panose="020F0704030504030204" pitchFamily="34" charset="0"/>
              </a:rPr>
              <a:t>2008</a:t>
            </a:r>
          </a:p>
        </p:txBody>
      </p:sp>
      <p:sp>
        <p:nvSpPr>
          <p:cNvPr id="35902" name="Rectangle 62"/>
          <p:cNvSpPr>
            <a:spLocks noChangeArrowheads="1"/>
          </p:cNvSpPr>
          <p:nvPr/>
        </p:nvSpPr>
        <p:spPr bwMode="auto">
          <a:xfrm>
            <a:off x="0" y="5084763"/>
            <a:ext cx="19081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Arial Rounded MT Bold" panose="020F0704030504030204" pitchFamily="34" charset="0"/>
              </a:rPr>
              <a:t>Tangshan earthquake</a:t>
            </a:r>
          </a:p>
        </p:txBody>
      </p:sp>
      <p:sp>
        <p:nvSpPr>
          <p:cNvPr id="35903" name="Rectangle 63"/>
          <p:cNvSpPr>
            <a:spLocks noChangeArrowheads="1"/>
          </p:cNvSpPr>
          <p:nvPr/>
        </p:nvSpPr>
        <p:spPr bwMode="auto">
          <a:xfrm>
            <a:off x="1908175" y="5229225"/>
            <a:ext cx="1223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Arial Rounded MT Bold" panose="020F0704030504030204" pitchFamily="34" charset="0"/>
              </a:rPr>
              <a:t> 1976</a:t>
            </a:r>
          </a:p>
        </p:txBody>
      </p:sp>
      <p:sp>
        <p:nvSpPr>
          <p:cNvPr id="35904" name="Rectangle 64"/>
          <p:cNvSpPr>
            <a:spLocks noChangeArrowheads="1"/>
          </p:cNvSpPr>
          <p:nvPr/>
        </p:nvSpPr>
        <p:spPr bwMode="auto">
          <a:xfrm>
            <a:off x="3348038" y="5013325"/>
            <a:ext cx="20875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Arial Rounded MT Bold" panose="020F0704030504030204" pitchFamily="34" charset="0"/>
              </a:rPr>
              <a:t>the most serious</a:t>
            </a:r>
          </a:p>
        </p:txBody>
      </p:sp>
      <p:sp>
        <p:nvSpPr>
          <p:cNvPr id="35905" name="Rectangle 65"/>
          <p:cNvSpPr>
            <a:spLocks noChangeArrowheads="1"/>
          </p:cNvSpPr>
          <p:nvPr/>
        </p:nvSpPr>
        <p:spPr bwMode="auto">
          <a:xfrm>
            <a:off x="5076825" y="5373688"/>
            <a:ext cx="3024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Arial Rounded MT Bold" panose="020F0704030504030204" pitchFamily="34" charset="0"/>
              </a:rPr>
              <a:t> lost their lives</a:t>
            </a:r>
          </a:p>
        </p:txBody>
      </p:sp>
      <p:sp>
        <p:nvSpPr>
          <p:cNvPr id="35906" name="Rectangle 66"/>
          <p:cNvSpPr>
            <a:spLocks noChangeArrowheads="1"/>
          </p:cNvSpPr>
          <p:nvPr/>
        </p:nvSpPr>
        <p:spPr bwMode="auto">
          <a:xfrm>
            <a:off x="3419475" y="2781300"/>
            <a:ext cx="1582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Arial Rounded MT Bold" panose="020F0704030504030204" pitchFamily="34" charset="0"/>
              </a:rPr>
              <a:t>serious</a:t>
            </a:r>
          </a:p>
        </p:txBody>
      </p:sp>
      <p:pic>
        <p:nvPicPr>
          <p:cNvPr id="10285" name="Picture 45" descr="0013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95963" y="333375"/>
            <a:ext cx="99060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5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5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5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5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5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5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5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5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97" grpId="0"/>
      <p:bldP spid="35898" grpId="0"/>
      <p:bldP spid="35899" grpId="0"/>
      <p:bldP spid="35900" grpId="0"/>
      <p:bldP spid="35901" grpId="0"/>
      <p:bldP spid="35902" grpId="0"/>
      <p:bldP spid="35903" grpId="0"/>
      <p:bldP spid="35904" grpId="0"/>
      <p:bldP spid="35905" grpId="0"/>
      <p:bldP spid="35906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708</Words>
  <Application>Microsoft Office PowerPoint</Application>
  <PresentationFormat>全屏显示(4:3)</PresentationFormat>
  <Paragraphs>180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7" baseType="lpstr">
      <vt:lpstr>黑体</vt:lpstr>
      <vt:lpstr>华文隶书</vt:lpstr>
      <vt:lpstr>华文新魏</vt:lpstr>
      <vt:lpstr>隶书</vt:lpstr>
      <vt:lpstr>宋体</vt:lpstr>
      <vt:lpstr>微软雅黑</vt:lpstr>
      <vt:lpstr>Arial</vt:lpstr>
      <vt:lpstr>Arial Black</vt:lpstr>
      <vt:lpstr>Arial Narrow</vt:lpstr>
      <vt:lpstr>Arial Rounded MT Bold</vt:lpstr>
      <vt:lpstr>Baskerville Old Face</vt:lpstr>
      <vt:lpstr>Calibri</vt:lpstr>
      <vt:lpstr>Comic Sans MS</vt:lpstr>
      <vt:lpstr>Constantia</vt:lpstr>
      <vt:lpstr>Tahoma</vt:lpstr>
      <vt:lpstr>Times New Roman</vt:lpstr>
      <vt:lpstr>Trebuchet MS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2009-03-13T11:47:00Z</dcterms:created>
  <dcterms:modified xsi:type="dcterms:W3CDTF">2023-01-17T00:54:42Z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9EAFB5E66F68446A9B1563685056B6B5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