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5" r:id="rId3"/>
    <p:sldId id="456" r:id="rId4"/>
    <p:sldId id="405" r:id="rId5"/>
    <p:sldId id="409" r:id="rId6"/>
    <p:sldId id="435" r:id="rId7"/>
    <p:sldId id="457" r:id="rId8"/>
    <p:sldId id="449" r:id="rId9"/>
    <p:sldId id="450" r:id="rId10"/>
    <p:sldId id="411" r:id="rId11"/>
    <p:sldId id="412" r:id="rId12"/>
    <p:sldId id="451" r:id="rId13"/>
    <p:sldId id="413" r:id="rId14"/>
    <p:sldId id="452" r:id="rId15"/>
    <p:sldId id="453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10253F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>
          <p15:clr>
            <a:srgbClr val="A4A3A4"/>
          </p15:clr>
        </p15:guide>
        <p15:guide id="2" pos="28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CC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4" autoAdjust="0"/>
    <p:restoredTop sz="95361" autoAdjust="0"/>
  </p:normalViewPr>
  <p:slideViewPr>
    <p:cSldViewPr>
      <p:cViewPr>
        <p:scale>
          <a:sx n="100" d="100"/>
          <a:sy n="100" d="100"/>
        </p:scale>
        <p:origin x="-252" y="-264"/>
      </p:cViewPr>
      <p:guideLst>
        <p:guide orient="horz" pos="2146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83DDFB-1641-4407-9024-AF0993F8A9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F466C6-879C-4AC3-B2AD-0AC3895B268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466C6-879C-4AC3-B2AD-0AC3895B268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B365-E21D-4A95-9E2D-E2D833E04F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2CA0-978E-4CFA-BC8B-39F9149B2C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86D15-1106-49C7-A81C-F5E3C8D5055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35261-FA95-4C82-9B59-978697B88E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6312-A7EB-44FB-942D-97E63DB772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F50B-EBD7-4E41-8BD7-816860DD56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68FC-F029-4D52-BEED-5F73659A43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3CBA-0336-4B48-9902-49EFB41BA0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1DDFB-C625-4AF8-9A51-D3AB06ABF0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79720-B15D-4281-B1E4-CEB18FA29D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C722-2AD9-4256-9709-4281A4E627F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85873-8066-4A9A-BE7E-36845C7316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97E1-8BAD-473D-9283-075E2E97AA6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E37C1-3511-4817-B1C1-703A565E8C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07A57-C12A-4EC2-82AB-748B3E245A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EA86B-F3AA-4774-8FE5-8B830AD4D9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8224-FF13-4AB4-B74B-359F8AD1EA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A865-5941-4DC5-87ED-E5DE2BFD8C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466F-9F13-44EB-95CE-990471A4CF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B0C0-12F7-436B-BD1E-1FBF0DB5C5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3422A-D931-49F0-9776-0BC5507698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A466-6BF5-4231-B208-718F0AB784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20110518224634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/>
        </p:nvSpPr>
        <p:spPr bwMode="auto">
          <a:xfrm>
            <a:off x="703263" y="1570568"/>
            <a:ext cx="7772400" cy="19600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4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 </a:t>
            </a:r>
            <a:r>
              <a:rPr lang="en-US" altLang="zh-CN" sz="4800" dirty="0">
                <a:solidFill>
                  <a:schemeClr val="accent1"/>
                </a:solidFill>
                <a:latin typeface="Times New Roman" panose="02020603050405020304" pitchFamily="18" charset="0"/>
              </a:rPr>
              <a:t>Our animal friends</a:t>
            </a:r>
            <a:endParaRPr lang="zh-CN" altLang="en-US" sz="48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3493516" y="3733724"/>
            <a:ext cx="226218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基础知识</a:t>
            </a:r>
            <a:endParaRPr lang="en-US" altLang="zh-CN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42216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4585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4586" name="Text Box 1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/>
                <a:t>重点句型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798514" y="1797051"/>
            <a:ext cx="3989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1.I have two fish. </a:t>
            </a:r>
            <a:endParaRPr lang="zh-CN" altLang="en-US" dirty="0"/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859339" y="1892300"/>
            <a:ext cx="3989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我有两条鱼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27089" y="2755900"/>
            <a:ext cx="4035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2.We have a rabbit. 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932364" y="2755900"/>
            <a:ext cx="3729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 我们有一只兔子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27088" y="3714751"/>
            <a:ext cx="3167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3.You have a parrot. 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76826" y="3716867"/>
            <a:ext cx="24304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你有一只鹦鹉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44551" y="4641851"/>
            <a:ext cx="3167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4.He has a dog. </a:t>
            </a:r>
            <a:endParaRPr lang="zh-CN" altLang="en-US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094288" y="4643967"/>
            <a:ext cx="2430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他有一条狗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1" y="1796819"/>
            <a:ext cx="763453" cy="6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2564904"/>
            <a:ext cx="576064" cy="76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1880" y="3621021"/>
            <a:ext cx="576064" cy="62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87824" y="4581128"/>
            <a:ext cx="648072" cy="88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560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5609" name="Text Box 1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重点句型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283969" y="1892829"/>
            <a:ext cx="41386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5.It has two legs. </a:t>
            </a:r>
            <a:endParaRPr lang="zh-CN" altLang="en-US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4283969" y="2660915"/>
            <a:ext cx="3095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它有两条腿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899592" y="3525011"/>
            <a:ext cx="44640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6.—Do you have an animal friend? </a:t>
            </a:r>
            <a:endParaRPr lang="zh-CN" alt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03649" y="4293096"/>
            <a:ext cx="3095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你有一个动物朋友吗</a:t>
            </a:r>
            <a:r>
              <a:rPr lang="en-US" altLang="zh-CN" dirty="0"/>
              <a:t>? </a:t>
            </a:r>
            <a:endParaRPr lang="zh-CN" altLang="en-US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187625" y="4869160"/>
            <a:ext cx="1944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/>
              <a:t>—Yes, I do. </a:t>
            </a:r>
            <a:endParaRPr lang="zh-CN" altLang="en-US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187624" y="5541235"/>
            <a:ext cx="1763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是的</a:t>
            </a:r>
            <a:r>
              <a:rPr lang="en-US" altLang="zh-CN" dirty="0"/>
              <a:t>,</a:t>
            </a:r>
            <a:r>
              <a:rPr lang="zh-CN" altLang="en-US" dirty="0"/>
              <a:t>我有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836713"/>
            <a:ext cx="1512168" cy="186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080" y="4101075"/>
            <a:ext cx="1903230" cy="159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0723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24" name="Text Box 15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重点句型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476376" y="1701800"/>
            <a:ext cx="48244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/>
              <a:t>7.—Does he have an animal friend? </a:t>
            </a:r>
            <a:endParaRPr lang="zh-CN" altLang="en-US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124076" y="2660651"/>
            <a:ext cx="3095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/>
              <a:t>他有一个动物朋友吗</a:t>
            </a:r>
            <a:r>
              <a:rPr lang="en-US" altLang="zh-CN"/>
              <a:t>?</a:t>
            </a:r>
            <a:endParaRPr lang="zh-CN" altLang="en-US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692275" y="3522133"/>
            <a:ext cx="44640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/>
              <a:t>—No, he doesn't. </a:t>
            </a:r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95514" y="4292600"/>
            <a:ext cx="3095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/>
              <a:t>不</a:t>
            </a:r>
            <a:r>
              <a:rPr lang="en-US" altLang="zh-CN"/>
              <a:t>,</a:t>
            </a:r>
            <a:r>
              <a:rPr lang="zh-CN" altLang="en-US"/>
              <a:t>他没有</a:t>
            </a:r>
            <a:r>
              <a:rPr lang="en-US" altLang="zh-CN"/>
              <a:t>. </a:t>
            </a:r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756926"/>
            <a:ext cx="1619906" cy="225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662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629" name="Text Box 30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/>
                <a:t>重点语法 </a:t>
              </a:r>
            </a:p>
          </p:txBody>
        </p:sp>
      </p:grpSp>
      <p:sp>
        <p:nvSpPr>
          <p:cNvPr id="26626" name="Rectangle 31"/>
          <p:cNvSpPr>
            <a:spLocks noChangeArrowheads="1"/>
          </p:cNvSpPr>
          <p:nvPr/>
        </p:nvSpPr>
        <p:spPr bwMode="auto">
          <a:xfrm>
            <a:off x="1476375" y="2154651"/>
            <a:ext cx="684053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dirty="0"/>
              <a:t> have/has</a:t>
            </a:r>
            <a:r>
              <a:rPr lang="zh-CN" altLang="en-US" dirty="0"/>
              <a:t>的肯定句结构为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331914" y="3196168"/>
            <a:ext cx="619283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(1</a:t>
            </a:r>
            <a:r>
              <a:rPr lang="en-US" altLang="zh-CN" dirty="0"/>
              <a:t>) </a:t>
            </a:r>
            <a:r>
              <a:rPr lang="zh-CN" altLang="en-US" dirty="0"/>
              <a:t>主语</a:t>
            </a:r>
            <a:r>
              <a:rPr lang="en-US" altLang="zh-CN" dirty="0"/>
              <a:t>(</a:t>
            </a:r>
            <a:r>
              <a:rPr lang="zh-CN" altLang="en-US" dirty="0"/>
              <a:t>除第三人称单数</a:t>
            </a:r>
            <a:r>
              <a:rPr lang="en-US" altLang="zh-CN" dirty="0"/>
              <a:t>)+have+</a:t>
            </a:r>
            <a:r>
              <a:rPr lang="zh-CN" altLang="en-US" dirty="0"/>
              <a:t>某物</a:t>
            </a:r>
            <a:r>
              <a:rPr lang="en-US" altLang="zh-CN" dirty="0"/>
              <a:t>.</a:t>
            </a:r>
          </a:p>
          <a:p>
            <a:r>
              <a:rPr lang="en-US" altLang="zh-CN" dirty="0" smtClean="0"/>
              <a:t>(2</a:t>
            </a:r>
            <a:r>
              <a:rPr lang="en-US" altLang="zh-CN" dirty="0"/>
              <a:t>) </a:t>
            </a:r>
            <a:r>
              <a:rPr lang="zh-CN" altLang="en-US" dirty="0"/>
              <a:t>主语</a:t>
            </a:r>
            <a:r>
              <a:rPr lang="en-US" altLang="zh-CN" dirty="0"/>
              <a:t>(</a:t>
            </a:r>
            <a:r>
              <a:rPr lang="zh-CN" altLang="en-US" dirty="0"/>
              <a:t>第三人称单数</a:t>
            </a:r>
            <a:r>
              <a:rPr lang="en-US" altLang="zh-CN" dirty="0"/>
              <a:t>)+has+</a:t>
            </a:r>
            <a:r>
              <a:rPr lang="zh-CN" altLang="en-US" dirty="0"/>
              <a:t>某物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1747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1748" name="Text Box 30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重点语法 </a:t>
              </a:r>
            </a:p>
          </p:txBody>
        </p:sp>
      </p:grpSp>
      <p:sp>
        <p:nvSpPr>
          <p:cNvPr id="31749" name="Rectangle 31"/>
          <p:cNvSpPr>
            <a:spLocks noChangeArrowheads="1"/>
          </p:cNvSpPr>
          <p:nvPr/>
        </p:nvSpPr>
        <p:spPr bwMode="auto">
          <a:xfrm>
            <a:off x="1476375" y="2154651"/>
            <a:ext cx="684053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dirty="0"/>
              <a:t>have/has</a:t>
            </a:r>
            <a:r>
              <a:rPr lang="zh-CN" altLang="en-US" dirty="0"/>
              <a:t>的一般疑问句结构为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331914" y="3196168"/>
            <a:ext cx="619283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(1</a:t>
            </a:r>
            <a:r>
              <a:rPr lang="en-US" altLang="zh-CN" dirty="0"/>
              <a:t>) Do+</a:t>
            </a:r>
            <a:r>
              <a:rPr lang="zh-CN" altLang="en-US" dirty="0"/>
              <a:t>主语</a:t>
            </a:r>
            <a:r>
              <a:rPr lang="en-US" altLang="zh-CN" dirty="0"/>
              <a:t>(</a:t>
            </a:r>
            <a:r>
              <a:rPr lang="zh-CN" altLang="en-US" dirty="0"/>
              <a:t>除第三人称单数</a:t>
            </a:r>
            <a:r>
              <a:rPr lang="en-US" altLang="zh-CN" dirty="0"/>
              <a:t>)+have+</a:t>
            </a:r>
            <a:r>
              <a:rPr lang="zh-CN" altLang="en-US" dirty="0"/>
              <a:t>某物</a:t>
            </a:r>
            <a:r>
              <a:rPr lang="en-US" altLang="zh-CN" dirty="0"/>
              <a:t>?</a:t>
            </a:r>
          </a:p>
          <a:p>
            <a:r>
              <a:rPr lang="en-US" altLang="zh-CN" dirty="0" smtClean="0"/>
              <a:t>(2</a:t>
            </a:r>
            <a:r>
              <a:rPr lang="en-US" altLang="zh-CN" dirty="0"/>
              <a:t>) Does+</a:t>
            </a:r>
            <a:r>
              <a:rPr lang="zh-CN" altLang="en-US" dirty="0"/>
              <a:t>主语</a:t>
            </a:r>
            <a:r>
              <a:rPr lang="en-US" altLang="zh-CN" dirty="0"/>
              <a:t>(</a:t>
            </a:r>
            <a:r>
              <a:rPr lang="zh-CN" altLang="en-US" dirty="0"/>
              <a:t>第三人称单数</a:t>
            </a:r>
            <a:r>
              <a:rPr lang="en-US" altLang="zh-CN" dirty="0"/>
              <a:t>)+have+</a:t>
            </a:r>
            <a:r>
              <a:rPr lang="zh-CN" altLang="en-US" dirty="0"/>
              <a:t>某物</a:t>
            </a:r>
            <a:r>
              <a:rPr lang="en-US" altLang="zh-CN" dirty="0"/>
              <a:t>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32771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772" name="Text Box 30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重点语法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331914" y="2660650"/>
            <a:ext cx="619283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其答语为</a:t>
            </a:r>
            <a:r>
              <a:rPr lang="en-US" altLang="zh-CN" dirty="0"/>
              <a:t>:</a:t>
            </a:r>
          </a:p>
          <a:p>
            <a:r>
              <a:rPr lang="en-US" altLang="zh-CN" dirty="0" smtClean="0"/>
              <a:t>Yes</a:t>
            </a:r>
            <a:r>
              <a:rPr lang="en-US" altLang="zh-CN" dirty="0"/>
              <a:t>, I/we/they do./Yes, he/she/it does.</a:t>
            </a:r>
          </a:p>
          <a:p>
            <a:r>
              <a:rPr lang="en-US" altLang="zh-CN" dirty="0"/>
              <a:t>No, I/we/they don't./No, he/she/it doesn't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536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36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/>
                <a:t>重点单词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75656" y="3717032"/>
            <a:ext cx="1441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body </a:t>
            </a:r>
            <a:endParaRPr lang="zh-CN" altLang="en-US" dirty="0"/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403649" y="4293097"/>
            <a:ext cx="9361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身体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635896" y="3717032"/>
            <a:ext cx="1441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arm  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771800" y="4389107"/>
            <a:ext cx="25209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 smtClean="0"/>
              <a:t>手臂</a:t>
            </a:r>
            <a:endParaRPr lang="zh-CN" altLang="en-US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724128" y="3717032"/>
            <a:ext cx="1441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foot 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860032" y="4389107"/>
            <a:ext cx="25209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 smtClean="0"/>
              <a:t>脚；足 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965" y="2082800"/>
            <a:ext cx="1584960" cy="163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2072640"/>
            <a:ext cx="1583690" cy="164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91" y="2156461"/>
            <a:ext cx="1702435" cy="16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5368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369" name="Text Box 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重点单词 </a:t>
              </a:r>
            </a:p>
          </p:txBody>
        </p:sp>
      </p:grp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691680" y="3717032"/>
            <a:ext cx="7200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leg </a:t>
            </a:r>
            <a:endParaRPr lang="zh-CN" altLang="en-US" dirty="0"/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475656" y="4389107"/>
            <a:ext cx="9361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腿 </a:t>
            </a:r>
            <a:endParaRPr lang="zh-CN" alt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779912" y="3717032"/>
            <a:ext cx="1441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tail 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563888" y="4293096"/>
            <a:ext cx="10801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尾巴 </a:t>
            </a:r>
            <a:endParaRPr lang="zh-CN" altLang="en-US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868144" y="3717032"/>
            <a:ext cx="1441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wing</a:t>
            </a:r>
            <a:endParaRPr lang="zh-CN" alt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76056" y="4293096"/>
            <a:ext cx="25209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 smtClean="0"/>
              <a:t>翅膀 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595" y="2051473"/>
            <a:ext cx="1577340" cy="156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7081" y="2095500"/>
            <a:ext cx="1517015" cy="152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236" y="2176781"/>
            <a:ext cx="1624965" cy="15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16392" name="TextBox 3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重点单词 </a:t>
              </a:r>
            </a:p>
          </p:txBody>
        </p:sp>
      </p:grp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979614" y="1571413"/>
            <a:ext cx="18430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or </a:t>
            </a:r>
            <a:endParaRPr lang="zh-CN" alt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139700" y="1756681"/>
            <a:ext cx="1944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 smtClean="0"/>
              <a:t>或者 </a:t>
            </a:r>
            <a:endParaRPr lang="zh-CN" altLang="en-US" dirty="0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979614" y="2181021"/>
            <a:ext cx="14402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no  </a:t>
            </a:r>
            <a:endParaRPr lang="zh-CN" altLang="en-US" dirty="0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995812" y="2482433"/>
            <a:ext cx="25209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/>
              <a:t>没有</a:t>
            </a:r>
            <a:r>
              <a:rPr lang="en-US" altLang="zh-CN" dirty="0"/>
              <a:t>,</a:t>
            </a:r>
            <a:r>
              <a:rPr lang="zh-CN" altLang="en-US" dirty="0"/>
              <a:t>无 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907322" y="2796705"/>
            <a:ext cx="12241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give  </a:t>
            </a:r>
            <a:endParaRPr lang="zh-CN" altLang="en-US" dirty="0"/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4139446" y="3092192"/>
            <a:ext cx="1873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/>
              <a:t>给 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1907705" y="3406127"/>
            <a:ext cx="22320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rabbit </a:t>
            </a:r>
            <a:endParaRPr lang="zh-CN" altLang="en-US" dirty="0"/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4211073" y="3615763"/>
            <a:ext cx="18002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/>
              <a:t>兔子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6628" y="3867792"/>
            <a:ext cx="1744980" cy="23842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259633" y="1604797"/>
            <a:ext cx="22320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eyes </a:t>
            </a:r>
            <a:endParaRPr lang="zh-CN" altLang="en-US" dirty="0"/>
          </a:p>
        </p:txBody>
      </p:sp>
      <p:grpSp>
        <p:nvGrpSpPr>
          <p:cNvPr id="21507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1516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/>
                <a:t>重点短语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355977" y="1604797"/>
            <a:ext cx="12969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大眼睛 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87624" y="4677139"/>
            <a:ext cx="2303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ears </a:t>
            </a:r>
            <a:endParaRPr lang="zh-CN" altLang="en-US" dirty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355977" y="4677139"/>
            <a:ext cx="12858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大耳朵 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259632" y="5541235"/>
            <a:ext cx="2303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red </a:t>
            </a:r>
            <a:r>
              <a:rPr lang="en-US" altLang="zh-CN" dirty="0"/>
              <a:t>eyes </a:t>
            </a:r>
            <a:endParaRPr lang="zh-CN" altLang="en-US" dirty="0"/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4427985" y="5541235"/>
            <a:ext cx="12858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红眼睛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1187624" y="2660915"/>
            <a:ext cx="14401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long </a:t>
            </a:r>
            <a:r>
              <a:rPr lang="en-US" altLang="zh-CN" dirty="0"/>
              <a:t>ears </a:t>
            </a:r>
            <a:endParaRPr lang="zh-CN" altLang="en-US" dirty="0"/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355977" y="2756925"/>
            <a:ext cx="12969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长耳朵 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187625" y="3717032"/>
            <a:ext cx="23034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arms </a:t>
            </a:r>
            <a:endParaRPr lang="zh-CN" altLang="en-US" dirty="0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4355977" y="3717032"/>
            <a:ext cx="2160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大手臂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2468893"/>
            <a:ext cx="432048" cy="95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604798"/>
            <a:ext cx="495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784" y="5541235"/>
            <a:ext cx="504056" cy="73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55776" y="4773150"/>
            <a:ext cx="602976" cy="59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27784" y="3621021"/>
            <a:ext cx="464830" cy="92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763714" y="1892300"/>
            <a:ext cx="2657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body </a:t>
            </a:r>
            <a:endParaRPr lang="zh-CN" altLang="en-US" dirty="0"/>
          </a:p>
        </p:txBody>
      </p:sp>
      <p:grpSp>
        <p:nvGrpSpPr>
          <p:cNvPr id="22531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2540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重点短语 </a:t>
              </a:r>
            </a:p>
          </p:txBody>
        </p:sp>
      </p:grp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499992" y="1892829"/>
            <a:ext cx="15430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大的身体 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763713" y="2711451"/>
            <a:ext cx="2741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tails </a:t>
            </a:r>
            <a:endParaRPr lang="zh-CN" altLang="en-US" dirty="0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4644009" y="2660915"/>
            <a:ext cx="1368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大尾巴 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784351" y="3492500"/>
            <a:ext cx="2657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short tail </a:t>
            </a:r>
            <a:endParaRPr lang="zh-CN" altLang="en-US" dirty="0"/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427985" y="3429000"/>
            <a:ext cx="2211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一条短尾巴 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3995936" y="4773149"/>
            <a:ext cx="2571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/>
              <a:t>一张大嘴巴 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619672" y="4869160"/>
            <a:ext cx="2741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big mouth </a:t>
            </a:r>
            <a:endParaRPr lang="zh-CN" altLang="en-US" dirty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1691681" y="4197085"/>
            <a:ext cx="2657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long tail </a:t>
            </a:r>
            <a:endParaRPr lang="zh-CN" altLang="en-US" dirty="0"/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4427984" y="4101075"/>
            <a:ext cx="216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一条长尾巴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1516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重点短语 </a:t>
              </a:r>
            </a:p>
          </p:txBody>
        </p:sp>
      </p:grp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691680" y="1892829"/>
            <a:ext cx="2303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two </a:t>
            </a:r>
            <a:r>
              <a:rPr lang="en-US" altLang="zh-CN" dirty="0"/>
              <a:t>feet </a:t>
            </a:r>
            <a:endParaRPr lang="zh-CN" altLang="en-US" dirty="0"/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283968" y="1892829"/>
            <a:ext cx="2376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双脚 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691681" y="4197085"/>
            <a:ext cx="23034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four </a:t>
            </a:r>
            <a:r>
              <a:rPr lang="en-US" altLang="zh-CN" dirty="0"/>
              <a:t>legs </a:t>
            </a:r>
            <a:endParaRPr lang="zh-CN" altLang="en-US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4283969" y="4197085"/>
            <a:ext cx="2160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四条腿 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1691681" y="3044957"/>
            <a:ext cx="25003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ten </a:t>
            </a:r>
            <a:r>
              <a:rPr lang="en-US" altLang="zh-CN" dirty="0"/>
              <a:t>legs </a:t>
            </a:r>
            <a:endParaRPr lang="zh-CN" altLang="en-US" dirty="0"/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283968" y="3044957"/>
            <a:ext cx="2211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十条腿 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691681" y="5157192"/>
            <a:ext cx="27416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two </a:t>
            </a:r>
            <a:r>
              <a:rPr lang="en-US" altLang="zh-CN" dirty="0"/>
              <a:t>wings </a:t>
            </a:r>
            <a:endParaRPr lang="zh-CN" altLang="en-US" dirty="0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3779912" y="5253203"/>
            <a:ext cx="2571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dirty="0"/>
              <a:t>两只翅膀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1796819"/>
            <a:ext cx="759578" cy="88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809" y="2948947"/>
            <a:ext cx="910805" cy="85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4101075"/>
            <a:ext cx="449058" cy="84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31841" y="5157192"/>
            <a:ext cx="628649" cy="81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8677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678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重点短语 </a:t>
              </a:r>
            </a:p>
          </p:txBody>
        </p:sp>
      </p:grp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763713" y="2135717"/>
            <a:ext cx="2303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new friend </a:t>
            </a:r>
            <a:endParaRPr lang="zh-CN" altLang="en-US" dirty="0"/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572000" y="2084917"/>
            <a:ext cx="2376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/>
              <a:t>一位新朋友 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764323" y="2926080"/>
            <a:ext cx="2582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animal </a:t>
            </a:r>
            <a:r>
              <a:rPr lang="en-US" altLang="zh-CN" dirty="0"/>
              <a:t>friends </a:t>
            </a:r>
            <a:endParaRPr lang="zh-CN" altLang="en-US" dirty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644009" y="2926080"/>
            <a:ext cx="15732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动物朋友 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700318" y="1390888"/>
            <a:ext cx="29432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one</a:t>
            </a:r>
            <a:r>
              <a:rPr lang="en-US" altLang="zh-CN" dirty="0"/>
              <a:t>…, the other… </a:t>
            </a:r>
            <a:endParaRPr lang="zh-CN" altLang="en-US" dirty="0"/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4644008" y="1390888"/>
            <a:ext cx="3168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/>
              <a:t>一个</a:t>
            </a:r>
            <a:r>
              <a:rPr lang="en-US" altLang="zh-CN" dirty="0"/>
              <a:t>……,</a:t>
            </a:r>
            <a:r>
              <a:rPr lang="zh-CN" altLang="en-US" dirty="0"/>
              <a:t>另一个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00" y="3732108"/>
            <a:ext cx="3460750" cy="23664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0" name="TextBox 3"/>
          <p:cNvGrpSpPr/>
          <p:nvPr/>
        </p:nvGrpSpPr>
        <p:grpSpPr bwMode="auto">
          <a:xfrm>
            <a:off x="395289" y="357718"/>
            <a:ext cx="1463675" cy="772583"/>
            <a:chOff x="257" y="165"/>
            <a:chExt cx="922" cy="365"/>
          </a:xfrm>
        </p:grpSpPr>
        <p:pic>
          <p:nvPicPr>
            <p:cNvPr id="29701" name="TextBox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7" y="165"/>
              <a:ext cx="922" cy="36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9702" name="Text Box 14"/>
            <p:cNvSpPr txBox="1">
              <a:spLocks noChangeArrowheads="1"/>
            </p:cNvSpPr>
            <p:nvPr/>
          </p:nvSpPr>
          <p:spPr bwMode="auto">
            <a:xfrm>
              <a:off x="310" y="216"/>
              <a:ext cx="824" cy="18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/>
                <a:t>重点短语 </a:t>
              </a:r>
            </a:p>
          </p:txBody>
        </p:sp>
      </p:grp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763713" y="2711451"/>
            <a:ext cx="2741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don't </a:t>
            </a:r>
            <a:r>
              <a:rPr lang="en-US" altLang="zh-CN" dirty="0"/>
              <a:t>shout </a:t>
            </a:r>
            <a:endParaRPr lang="zh-CN" altLang="en-US" dirty="0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4859338" y="2755900"/>
            <a:ext cx="1873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/>
              <a:t>不要大喊 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784351" y="3492500"/>
            <a:ext cx="2657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its </a:t>
            </a:r>
            <a:r>
              <a:rPr lang="en-US" altLang="zh-CN" dirty="0"/>
              <a:t>body </a:t>
            </a:r>
            <a:endParaRPr lang="zh-CN" altLang="en-US" dirty="0"/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932364" y="3429000"/>
            <a:ext cx="2211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/>
              <a:t>它的身体 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1784351" y="4311651"/>
            <a:ext cx="27416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give </a:t>
            </a:r>
            <a:r>
              <a:rPr lang="en-US" altLang="zh-CN" dirty="0"/>
              <a:t>it a cake </a:t>
            </a:r>
            <a:endParaRPr lang="zh-CN" altLang="en-US" dirty="0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4376738" y="4260851"/>
            <a:ext cx="2571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/>
              <a:t>给它一块蛋糕 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773238" y="5107517"/>
            <a:ext cx="2741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your </a:t>
            </a:r>
            <a:r>
              <a:rPr lang="en-US" altLang="zh-CN" dirty="0"/>
              <a:t>fingers </a:t>
            </a:r>
            <a:endParaRPr lang="zh-CN" altLang="en-US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4365625" y="5056717"/>
            <a:ext cx="2571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/>
              <a:t>你的手指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8326" y="465667"/>
            <a:ext cx="1941195" cy="22716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全屏显示(4:3)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2017-04-16T12:44:00Z</dcterms:created>
  <dcterms:modified xsi:type="dcterms:W3CDTF">2023-01-17T00:54:47Z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28E9A33E85CB4D5E9B57604BB8840509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