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77" r:id="rId2"/>
    <p:sldId id="278" r:id="rId3"/>
    <p:sldId id="279" r:id="rId4"/>
    <p:sldId id="280" r:id="rId5"/>
    <p:sldId id="282" r:id="rId6"/>
    <p:sldId id="283" r:id="rId7"/>
    <p:sldId id="289" r:id="rId8"/>
    <p:sldId id="290" r:id="rId9"/>
    <p:sldId id="288" r:id="rId10"/>
    <p:sldId id="268" r:id="rId11"/>
    <p:sldId id="286" r:id="rId12"/>
    <p:sldId id="287" r:id="rId13"/>
    <p:sldId id="291" r:id="rId14"/>
    <p:sldId id="266" r:id="rId15"/>
    <p:sldId id="293" r:id="rId16"/>
    <p:sldId id="271" r:id="rId17"/>
    <p:sldId id="294" r:id="rId18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楷体" panose="02010609060101010101" pitchFamily="49" charset="-122"/>
      <p:regular r:id="rId25"/>
    </p:embeddedFont>
    <p:embeddedFont>
      <p:font typeface="微软雅黑" panose="020B0503020204020204" pitchFamily="34" charset="-122"/>
      <p:regular r:id="rId26"/>
      <p:bold r:id="rId27"/>
    </p:embeddedFont>
    <p:embeddedFont>
      <p:font typeface="Cambria Math" panose="02040503050406030204" pitchFamily="18" charset="0"/>
      <p:regular r:id="rId28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1C450"/>
    <a:srgbClr val="FFF9B0"/>
    <a:srgbClr val="E1EF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6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8" d="100"/>
        <a:sy n="16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5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3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1.xml"/><Relationship Id="rId27" Type="http://schemas.openxmlformats.org/officeDocument/2006/relationships/tags" Target="../tags/tag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FFFFF"/>
            </a:gs>
            <a:gs pos="100000">
              <a:srgbClr val="DCDCD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2"/>
            </p:custDataLst>
          </p:nvPr>
        </p:nvSpPr>
        <p:spPr>
          <a:xfrm>
            <a:off x="502412" y="324000"/>
            <a:ext cx="8139178" cy="486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3"/>
            </p:custDataLst>
          </p:nvPr>
        </p:nvSpPr>
        <p:spPr>
          <a:xfrm>
            <a:off x="502412" y="972000"/>
            <a:ext cx="8139178" cy="37800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4"/>
            </p:custDataLst>
          </p:nvPr>
        </p:nvSpPr>
        <p:spPr>
          <a:xfrm>
            <a:off x="659807" y="4762375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5"/>
            </p:custDataLst>
          </p:nvPr>
        </p:nvSpPr>
        <p:spPr>
          <a:xfrm>
            <a:off x="3087000" y="4762375"/>
            <a:ext cx="2970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6"/>
            </p:custDataLst>
          </p:nvPr>
        </p:nvSpPr>
        <p:spPr>
          <a:xfrm>
            <a:off x="6457950" y="4762375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2100" b="1" u="none" strike="noStrike" kern="1200" cap="none" spc="200" normalizeH="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1" name="文本框 2"/>
          <p:cNvSpPr txBox="1">
            <a:spLocks noChangeArrowheads="1"/>
          </p:cNvSpPr>
          <p:nvPr/>
        </p:nvSpPr>
        <p:spPr bwMode="auto">
          <a:xfrm>
            <a:off x="-11840" y="771550"/>
            <a:ext cx="9155840" cy="377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2000" b="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百分数</a:t>
            </a:r>
            <a:endParaRPr lang="zh-CN" altLang="en-US" sz="2000" b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259" name="TextBox 5"/>
          <p:cNvSpPr txBox="1">
            <a:spLocks noChangeArrowheads="1"/>
          </p:cNvSpPr>
          <p:nvPr/>
        </p:nvSpPr>
        <p:spPr bwMode="auto">
          <a:xfrm>
            <a:off x="2419339" y="1707654"/>
            <a:ext cx="4293483" cy="900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5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百分数的认识</a:t>
            </a:r>
            <a:endParaRPr lang="zh-CN" altLang="en-US" sz="5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2245573" y="3499150"/>
            <a:ext cx="464101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课堂导</a:t>
            </a:r>
            <a:r>
              <a:rPr lang="zh-CN" altLang="en-US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入</a:t>
            </a:r>
            <a:r>
              <a:rPr lang="en-US" altLang="zh-CN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新知</a:t>
            </a:r>
            <a:r>
              <a:rPr lang="zh-CN" altLang="en-US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探究</a:t>
            </a:r>
            <a:r>
              <a:rPr lang="en-US" altLang="zh-CN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课堂</a:t>
            </a:r>
            <a:r>
              <a:rPr lang="zh-CN" altLang="en-US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练习</a:t>
            </a:r>
            <a:r>
              <a:rPr lang="en-US" altLang="zh-CN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课堂</a:t>
            </a:r>
            <a:r>
              <a:rPr lang="zh-CN" altLang="en-US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小结</a:t>
            </a:r>
            <a:r>
              <a:rPr lang="en-US" altLang="zh-CN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课堂作业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-11840" y="4299942"/>
            <a:ext cx="9155840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910453" y="504262"/>
            <a:ext cx="6264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你能读出下列百分数吗？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29970" y="1100455"/>
            <a:ext cx="3121025" cy="3107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28%       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读作：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 </a:t>
            </a:r>
          </a:p>
          <a:p>
            <a:endParaRPr lang="en-US" altLang="zh-CN" sz="2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100%     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读作：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</a:p>
          <a:p>
            <a:endParaRPr lang="en-US" altLang="zh-CN" sz="2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258%     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读作：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</a:t>
            </a:r>
          </a:p>
          <a:p>
            <a:endParaRPr lang="en-US" altLang="zh-CN" sz="2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158.5%  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读作：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3948602" y="1124990"/>
            <a:ext cx="2441993" cy="52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b="0" kern="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百分之二十八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4042801" y="1952759"/>
            <a:ext cx="1985137" cy="52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b="0" kern="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百分之一百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4058974" y="2816938"/>
            <a:ext cx="3067163" cy="52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b="0" kern="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百分之二百五十八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4046592" y="3668941"/>
            <a:ext cx="3788514" cy="52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b="0" kern="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百分之一百五十八点五</a:t>
            </a:r>
          </a:p>
        </p:txBody>
      </p:sp>
      <p:sp>
        <p:nvSpPr>
          <p:cNvPr id="13" name="任意多边形 12"/>
          <p:cNvSpPr/>
          <p:nvPr/>
        </p:nvSpPr>
        <p:spPr>
          <a:xfrm>
            <a:off x="107504" y="483518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/>
              <a:t>1</a:t>
            </a:r>
            <a:endParaRPr lang="zh-CN" alt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  <p:bldP spid="8" grpId="0" autoUpdateAnimBg="0"/>
      <p:bldP spid="9" grpId="0" autoUpdateAnimBg="0"/>
      <p:bldP spid="10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4" name="Text Box 16"/>
          <p:cNvSpPr txBox="1">
            <a:spLocks noChangeArrowheads="1"/>
          </p:cNvSpPr>
          <p:nvPr/>
        </p:nvSpPr>
        <p:spPr bwMode="auto">
          <a:xfrm>
            <a:off x="1368747" y="854997"/>
            <a:ext cx="7451725" cy="2603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表示一个数是另一个数的百分之几的数，叫做百分数。百分数也叫做百分率或百分比。</a:t>
            </a:r>
          </a:p>
          <a:p>
            <a:pPr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zh-CN" sz="2800" b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百分数通常不写成分数形式，而在原来的分子后面加上百分号“%”来表示。</a:t>
            </a:r>
          </a:p>
        </p:txBody>
      </p:sp>
      <p:sp>
        <p:nvSpPr>
          <p:cNvPr id="5" name="流程图: 可选过程 4"/>
          <p:cNvSpPr/>
          <p:nvPr/>
        </p:nvSpPr>
        <p:spPr>
          <a:xfrm>
            <a:off x="1187624" y="710981"/>
            <a:ext cx="7632848" cy="3024336"/>
          </a:xfrm>
          <a:prstGeom prst="flowChartAlternateProcess">
            <a:avLst/>
          </a:prstGeom>
          <a:noFill/>
          <a:ln>
            <a:solidFill>
              <a:srgbClr val="A1C4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4" grpId="0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55576" y="450369"/>
            <a:ext cx="3312368" cy="2243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六（一）班准备派下面队员中的一名参加学校的套圈比赛，下面是他们近期套圈情况统计。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3916173" y="447676"/>
          <a:ext cx="5040560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323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22960">
                <a:tc>
                  <a:txBody>
                    <a:bodyPr/>
                    <a:lstStyle/>
                    <a:p>
                      <a:r>
                        <a:rPr lang="zh-CN" altLang="en-US" sz="2800" b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队员</a:t>
                      </a:r>
                      <a:endParaRPr lang="zh-CN" altLang="en-US" sz="28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800" b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套圈总数</a:t>
                      </a:r>
                      <a:r>
                        <a:rPr lang="en-US" altLang="zh-CN" sz="2800" b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r>
                        <a:rPr lang="zh-CN" altLang="en-US" sz="2800" b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个</a:t>
                      </a:r>
                      <a:endParaRPr lang="zh-CN" altLang="en-US" sz="28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800" b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套中数</a:t>
                      </a:r>
                      <a:r>
                        <a:rPr lang="en-US" altLang="zh-CN" sz="2800" b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r>
                        <a:rPr lang="zh-CN" altLang="en-US" sz="2800" b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个</a:t>
                      </a:r>
                      <a:endParaRPr lang="zh-CN" altLang="en-US" sz="28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kumimoji="0" lang="zh-CN" alt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笑笑</a:t>
                      </a:r>
                      <a:endParaRPr lang="zh-CN" altLang="en-US" sz="28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800" b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</a:t>
                      </a:r>
                      <a:endParaRPr lang="zh-CN" altLang="en-US" sz="28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800" b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17</a:t>
                      </a:r>
                      <a:endParaRPr lang="zh-CN" altLang="en-US" sz="28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淘气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800" b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</a:t>
                      </a:r>
                      <a:endParaRPr lang="zh-CN" altLang="en-US" sz="28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800" b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</a:t>
                      </a:r>
                      <a:endParaRPr lang="zh-CN" altLang="en-US" sz="28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zh-CN" altLang="en-US" sz="2800" b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奇思</a:t>
                      </a:r>
                      <a:endParaRPr lang="zh-CN" altLang="en-US" sz="28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800" b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25</a:t>
                      </a:r>
                      <a:endParaRPr lang="zh-CN" altLang="en-US" sz="28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800" b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</a:t>
                      </a:r>
                      <a:endParaRPr lang="zh-CN" altLang="en-US" sz="28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zh-CN" altLang="en-US" sz="2800" b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妙想</a:t>
                      </a:r>
                      <a:endParaRPr lang="zh-CN" altLang="en-US" sz="28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800" b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50</a:t>
                      </a:r>
                      <a:endParaRPr lang="zh-CN" altLang="en-US" sz="28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800" b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46</a:t>
                      </a:r>
                      <a:endParaRPr lang="zh-CN" altLang="en-US" sz="28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云形标注 6"/>
          <p:cNvSpPr/>
          <p:nvPr/>
        </p:nvSpPr>
        <p:spPr>
          <a:xfrm>
            <a:off x="567801" y="3590657"/>
            <a:ext cx="6696744" cy="1079502"/>
          </a:xfrm>
          <a:prstGeom prst="cloudCallout">
            <a:avLst>
              <a:gd name="adj1" fmla="val 55417"/>
              <a:gd name="adj2" fmla="val 10726"/>
            </a:avLst>
          </a:prstGeom>
          <a:solidFill>
            <a:srgbClr val="FFF9B0"/>
          </a:solidFill>
          <a:ln w="12700" cap="flat" cmpd="sng" algn="ctr">
            <a:solidFill>
              <a:srgbClr val="0070C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34892" y="3705257"/>
            <a:ext cx="5135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让谁参加比赛合适呢？说说你的理由。</a:t>
            </a:r>
            <a:endParaRPr lang="zh-CN" altLang="en-US" sz="24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任意多边形 11"/>
          <p:cNvSpPr/>
          <p:nvPr/>
        </p:nvSpPr>
        <p:spPr>
          <a:xfrm>
            <a:off x="107504" y="483518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/>
              <a:t>1</a:t>
            </a:r>
            <a:endParaRPr lang="zh-CN" alt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6017684" y="757556"/>
                <a:ext cx="1180131" cy="7210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defTabSz="685800"/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fPr>
                      <m:num>
                        <m:r>
                          <a:rPr lang="en-US" altLang="zh-CN" sz="280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17</m:t>
                        </m:r>
                      </m:num>
                      <m:den>
                        <m:r>
                          <a:rPr lang="en-US" altLang="zh-CN" sz="280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20</m:t>
                        </m:r>
                      </m:den>
                    </m:f>
                  </m:oMath>
                </a14:m>
                <a:r>
                  <a:rPr lang="en-US" altLang="zh-CN" sz="28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fPr>
                      <m:num>
                        <m:r>
                          <a:rPr lang="en-US" altLang="zh-CN" sz="280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85</m:t>
                        </m:r>
                      </m:num>
                      <m:den>
                        <m:r>
                          <a:rPr lang="en-US" altLang="zh-CN" sz="280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100</m:t>
                        </m:r>
                      </m:den>
                    </m:f>
                  </m:oMath>
                </a14:m>
                <a:endParaRPr lang="zh-CN" altLang="en-US" sz="28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7684" y="757556"/>
                <a:ext cx="1180131" cy="721031"/>
              </a:xfrm>
              <a:prstGeom prst="rect">
                <a:avLst/>
              </a:prstGeom>
              <a:blipFill rotWithShape="1">
                <a:blip r:embed="rId2"/>
                <a:stretch>
                  <a:fillRect l="-36" r="-4781" b="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878427" y="480705"/>
          <a:ext cx="5040560" cy="3017520"/>
        </p:xfrm>
        <a:graphic>
          <a:graphicData uri="http://schemas.openxmlformats.org/drawingml/2006/table">
            <a:tbl>
              <a:tblPr firstRow="1" bandRow="1"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323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22960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Franklin Gothic Medium" panose="020B0603020102020204"/>
                        </a:defRPr>
                      </a:lvl1pPr>
                      <a:lvl2pPr marL="342900" algn="l" defTabSz="685800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Franklin Gothic Medium" panose="020B0603020102020204"/>
                        </a:defRPr>
                      </a:lvl2pPr>
                      <a:lvl3pPr marL="685800" algn="l" defTabSz="685800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Franklin Gothic Medium" panose="020B0603020102020204"/>
                        </a:defRPr>
                      </a:lvl3pPr>
                      <a:lvl4pPr marL="1028700" algn="l" defTabSz="685800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Franklin Gothic Medium" panose="020B0603020102020204"/>
                        </a:defRPr>
                      </a:lvl4pPr>
                      <a:lvl5pPr marL="1371600" algn="l" defTabSz="685800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Franklin Gothic Medium" panose="020B0603020102020204"/>
                        </a:defRPr>
                      </a:lvl5pPr>
                      <a:lvl6pPr marL="1714500" algn="l" defTabSz="685800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Franklin Gothic Medium" panose="020B0603020102020204"/>
                        </a:defRPr>
                      </a:lvl6pPr>
                      <a:lvl7pPr marL="2057400" algn="l" defTabSz="685800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Franklin Gothic Medium" panose="020B0603020102020204"/>
                        </a:defRPr>
                      </a:lvl7pPr>
                      <a:lvl8pPr marL="2400300" algn="l" defTabSz="685800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Franklin Gothic Medium" panose="020B0603020102020204"/>
                        </a:defRPr>
                      </a:lvl8pPr>
                      <a:lvl9pPr marL="2743200" algn="l" defTabSz="685800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Franklin Gothic Medium" panose="020B0603020102020204"/>
                        </a:defRPr>
                      </a:lvl9pPr>
                    </a:lstStyle>
                    <a:p>
                      <a:r>
                        <a:rPr lang="zh-CN" altLang="en-US" sz="2800" b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队员</a:t>
                      </a:r>
                      <a:endParaRPr lang="zh-CN" altLang="en-US" sz="28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Franklin Gothic Medium" panose="020B0603020102020204"/>
                        </a:defRPr>
                      </a:lvl1pPr>
                      <a:lvl2pPr marL="342900" algn="l" defTabSz="685800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Franklin Gothic Medium" panose="020B0603020102020204"/>
                        </a:defRPr>
                      </a:lvl2pPr>
                      <a:lvl3pPr marL="685800" algn="l" defTabSz="685800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Franklin Gothic Medium" panose="020B0603020102020204"/>
                        </a:defRPr>
                      </a:lvl3pPr>
                      <a:lvl4pPr marL="1028700" algn="l" defTabSz="685800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Franklin Gothic Medium" panose="020B0603020102020204"/>
                        </a:defRPr>
                      </a:lvl4pPr>
                      <a:lvl5pPr marL="1371600" algn="l" defTabSz="685800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Franklin Gothic Medium" panose="020B0603020102020204"/>
                        </a:defRPr>
                      </a:lvl5pPr>
                      <a:lvl6pPr marL="1714500" algn="l" defTabSz="685800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Franklin Gothic Medium" panose="020B0603020102020204"/>
                        </a:defRPr>
                      </a:lvl6pPr>
                      <a:lvl7pPr marL="2057400" algn="l" defTabSz="685800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Franklin Gothic Medium" panose="020B0603020102020204"/>
                        </a:defRPr>
                      </a:lvl7pPr>
                      <a:lvl8pPr marL="2400300" algn="l" defTabSz="685800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Franklin Gothic Medium" panose="020B0603020102020204"/>
                        </a:defRPr>
                      </a:lvl8pPr>
                      <a:lvl9pPr marL="2743200" algn="l" defTabSz="685800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Franklin Gothic Medium" panose="020B0603020102020204"/>
                        </a:defRPr>
                      </a:lvl9pPr>
                    </a:lstStyle>
                    <a:p>
                      <a:r>
                        <a:rPr lang="zh-CN" altLang="en-US" sz="2800" b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套圈总数</a:t>
                      </a:r>
                      <a:r>
                        <a:rPr lang="en-US" altLang="zh-CN" sz="2800" b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r>
                        <a:rPr lang="zh-CN" altLang="en-US" sz="2800" b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个</a:t>
                      </a:r>
                      <a:endParaRPr lang="zh-CN" altLang="en-US" sz="28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Franklin Gothic Medium" panose="020B0603020102020204"/>
                        </a:defRPr>
                      </a:lvl1pPr>
                      <a:lvl2pPr marL="342900" algn="l" defTabSz="685800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Franklin Gothic Medium" panose="020B0603020102020204"/>
                        </a:defRPr>
                      </a:lvl2pPr>
                      <a:lvl3pPr marL="685800" algn="l" defTabSz="685800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Franklin Gothic Medium" panose="020B0603020102020204"/>
                        </a:defRPr>
                      </a:lvl3pPr>
                      <a:lvl4pPr marL="1028700" algn="l" defTabSz="685800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Franklin Gothic Medium" panose="020B0603020102020204"/>
                        </a:defRPr>
                      </a:lvl4pPr>
                      <a:lvl5pPr marL="1371600" algn="l" defTabSz="685800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Franklin Gothic Medium" panose="020B0603020102020204"/>
                        </a:defRPr>
                      </a:lvl5pPr>
                      <a:lvl6pPr marL="1714500" algn="l" defTabSz="685800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Franklin Gothic Medium" panose="020B0603020102020204"/>
                        </a:defRPr>
                      </a:lvl6pPr>
                      <a:lvl7pPr marL="2057400" algn="l" defTabSz="685800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Franklin Gothic Medium" panose="020B0603020102020204"/>
                        </a:defRPr>
                      </a:lvl7pPr>
                      <a:lvl8pPr marL="2400300" algn="l" defTabSz="685800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Franklin Gothic Medium" panose="020B0603020102020204"/>
                        </a:defRPr>
                      </a:lvl8pPr>
                      <a:lvl9pPr marL="2743200" algn="l" defTabSz="685800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Franklin Gothic Medium" panose="020B0603020102020204"/>
                        </a:defRPr>
                      </a:lvl9pPr>
                    </a:lstStyle>
                    <a:p>
                      <a:r>
                        <a:rPr lang="zh-CN" altLang="en-US" sz="2800" b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套中数</a:t>
                      </a:r>
                      <a:r>
                        <a:rPr lang="en-US" altLang="zh-CN" sz="2800" b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r>
                        <a:rPr lang="zh-CN" altLang="en-US" sz="2800" b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个</a:t>
                      </a:r>
                      <a:endParaRPr lang="zh-CN" altLang="en-US" sz="28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Franklin Gothic Medium" panose="020B0603020102020204"/>
                        </a:defRPr>
                      </a:lvl1pPr>
                      <a:lvl2pPr marL="342900" algn="l" defTabSz="6858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Franklin Gothic Medium" panose="020B0603020102020204"/>
                        </a:defRPr>
                      </a:lvl2pPr>
                      <a:lvl3pPr marL="685800" algn="l" defTabSz="6858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Franklin Gothic Medium" panose="020B0603020102020204"/>
                        </a:defRPr>
                      </a:lvl3pPr>
                      <a:lvl4pPr marL="1028700" algn="l" defTabSz="6858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Franklin Gothic Medium" panose="020B0603020102020204"/>
                        </a:defRPr>
                      </a:lvl4pPr>
                      <a:lvl5pPr marL="1371600" algn="l" defTabSz="6858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Franklin Gothic Medium" panose="020B0603020102020204"/>
                        </a:defRPr>
                      </a:lvl5pPr>
                      <a:lvl6pPr marL="1714500" algn="l" defTabSz="6858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Franklin Gothic Medium" panose="020B0603020102020204"/>
                        </a:defRPr>
                      </a:lvl6pPr>
                      <a:lvl7pPr marL="2057400" algn="l" defTabSz="6858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Franklin Gothic Medium" panose="020B0603020102020204"/>
                        </a:defRPr>
                      </a:lvl7pPr>
                      <a:lvl8pPr marL="2400300" algn="l" defTabSz="6858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Franklin Gothic Medium" panose="020B0603020102020204"/>
                        </a:defRPr>
                      </a:lvl8pPr>
                      <a:lvl9pPr marL="2743200" algn="l" defTabSz="6858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Franklin Gothic Medium" panose="020B0603020102020204"/>
                        </a:defRPr>
                      </a:lvl9pPr>
                    </a:lstStyle>
                    <a:p>
                      <a:r>
                        <a:rPr kumimoji="0" lang="zh-CN" alt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笑笑</a:t>
                      </a:r>
                      <a:endParaRPr lang="zh-CN" altLang="en-US" sz="28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Franklin Gothic Medium" panose="020B0603020102020204"/>
                        </a:defRPr>
                      </a:lvl1pPr>
                      <a:lvl2pPr marL="342900" algn="l" defTabSz="6858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Franklin Gothic Medium" panose="020B0603020102020204"/>
                        </a:defRPr>
                      </a:lvl2pPr>
                      <a:lvl3pPr marL="685800" algn="l" defTabSz="6858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Franklin Gothic Medium" panose="020B0603020102020204"/>
                        </a:defRPr>
                      </a:lvl3pPr>
                      <a:lvl4pPr marL="1028700" algn="l" defTabSz="6858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Franklin Gothic Medium" panose="020B0603020102020204"/>
                        </a:defRPr>
                      </a:lvl4pPr>
                      <a:lvl5pPr marL="1371600" algn="l" defTabSz="6858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Franklin Gothic Medium" panose="020B0603020102020204"/>
                        </a:defRPr>
                      </a:lvl5pPr>
                      <a:lvl6pPr marL="1714500" algn="l" defTabSz="6858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Franklin Gothic Medium" panose="020B0603020102020204"/>
                        </a:defRPr>
                      </a:lvl6pPr>
                      <a:lvl7pPr marL="2057400" algn="l" defTabSz="6858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Franklin Gothic Medium" panose="020B0603020102020204"/>
                        </a:defRPr>
                      </a:lvl7pPr>
                      <a:lvl8pPr marL="2400300" algn="l" defTabSz="6858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Franklin Gothic Medium" panose="020B0603020102020204"/>
                        </a:defRPr>
                      </a:lvl8pPr>
                      <a:lvl9pPr marL="2743200" algn="l" defTabSz="6858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Franklin Gothic Medium" panose="020B0603020102020204"/>
                        </a:defRPr>
                      </a:lvl9pPr>
                    </a:lstStyle>
                    <a:p>
                      <a:r>
                        <a:rPr lang="en-US" altLang="zh-CN" sz="2800" b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</a:t>
                      </a:r>
                      <a:endParaRPr lang="zh-CN" altLang="en-US" sz="28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Franklin Gothic Medium" panose="020B0603020102020204"/>
                        </a:defRPr>
                      </a:lvl1pPr>
                      <a:lvl2pPr marL="342900" algn="l" defTabSz="6858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Franklin Gothic Medium" panose="020B0603020102020204"/>
                        </a:defRPr>
                      </a:lvl2pPr>
                      <a:lvl3pPr marL="685800" algn="l" defTabSz="6858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Franklin Gothic Medium" panose="020B0603020102020204"/>
                        </a:defRPr>
                      </a:lvl3pPr>
                      <a:lvl4pPr marL="1028700" algn="l" defTabSz="6858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Franklin Gothic Medium" panose="020B0603020102020204"/>
                        </a:defRPr>
                      </a:lvl4pPr>
                      <a:lvl5pPr marL="1371600" algn="l" defTabSz="6858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Franklin Gothic Medium" panose="020B0603020102020204"/>
                        </a:defRPr>
                      </a:lvl5pPr>
                      <a:lvl6pPr marL="1714500" algn="l" defTabSz="6858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Franklin Gothic Medium" panose="020B0603020102020204"/>
                        </a:defRPr>
                      </a:lvl6pPr>
                      <a:lvl7pPr marL="2057400" algn="l" defTabSz="6858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Franklin Gothic Medium" panose="020B0603020102020204"/>
                        </a:defRPr>
                      </a:lvl7pPr>
                      <a:lvl8pPr marL="2400300" algn="l" defTabSz="6858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Franklin Gothic Medium" panose="020B0603020102020204"/>
                        </a:defRPr>
                      </a:lvl8pPr>
                      <a:lvl9pPr marL="2743200" algn="l" defTabSz="6858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Franklin Gothic Medium" panose="020B0603020102020204"/>
                        </a:defRPr>
                      </a:lvl9pPr>
                    </a:lstStyle>
                    <a:p>
                      <a:r>
                        <a:rPr lang="en-US" altLang="zh-CN" sz="2800" b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17</a:t>
                      </a:r>
                      <a:endParaRPr lang="zh-CN" altLang="en-US" sz="28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Franklin Gothic Medium" panose="020B0603020102020204"/>
                        </a:defRPr>
                      </a:lvl1pPr>
                      <a:lvl2pPr marL="342900" algn="l" defTabSz="6858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Franklin Gothic Medium" panose="020B0603020102020204"/>
                        </a:defRPr>
                      </a:lvl2pPr>
                      <a:lvl3pPr marL="685800" algn="l" defTabSz="6858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Franklin Gothic Medium" panose="020B0603020102020204"/>
                        </a:defRPr>
                      </a:lvl3pPr>
                      <a:lvl4pPr marL="1028700" algn="l" defTabSz="6858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Franklin Gothic Medium" panose="020B0603020102020204"/>
                        </a:defRPr>
                      </a:lvl4pPr>
                      <a:lvl5pPr marL="1371600" algn="l" defTabSz="6858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Franklin Gothic Medium" panose="020B0603020102020204"/>
                        </a:defRPr>
                      </a:lvl5pPr>
                      <a:lvl6pPr marL="1714500" algn="l" defTabSz="6858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Franklin Gothic Medium" panose="020B0603020102020204"/>
                        </a:defRPr>
                      </a:lvl6pPr>
                      <a:lvl7pPr marL="2057400" algn="l" defTabSz="6858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Franklin Gothic Medium" panose="020B0603020102020204"/>
                        </a:defRPr>
                      </a:lvl7pPr>
                      <a:lvl8pPr marL="2400300" algn="l" defTabSz="6858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Franklin Gothic Medium" panose="020B0603020102020204"/>
                        </a:defRPr>
                      </a:lvl8pPr>
                      <a:lvl9pPr marL="2743200" algn="l" defTabSz="6858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Franklin Gothic Medium" panose="020B0603020102020204"/>
                        </a:defRPr>
                      </a:lvl9pPr>
                    </a:lstStyle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淘气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Franklin Gothic Medium" panose="020B0603020102020204"/>
                        </a:defRPr>
                      </a:lvl1pPr>
                      <a:lvl2pPr marL="342900" algn="l" defTabSz="6858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Franklin Gothic Medium" panose="020B0603020102020204"/>
                        </a:defRPr>
                      </a:lvl2pPr>
                      <a:lvl3pPr marL="685800" algn="l" defTabSz="6858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Franklin Gothic Medium" panose="020B0603020102020204"/>
                        </a:defRPr>
                      </a:lvl3pPr>
                      <a:lvl4pPr marL="1028700" algn="l" defTabSz="6858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Franklin Gothic Medium" panose="020B0603020102020204"/>
                        </a:defRPr>
                      </a:lvl4pPr>
                      <a:lvl5pPr marL="1371600" algn="l" defTabSz="6858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Franklin Gothic Medium" panose="020B0603020102020204"/>
                        </a:defRPr>
                      </a:lvl5pPr>
                      <a:lvl6pPr marL="1714500" algn="l" defTabSz="6858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Franklin Gothic Medium" panose="020B0603020102020204"/>
                        </a:defRPr>
                      </a:lvl6pPr>
                      <a:lvl7pPr marL="2057400" algn="l" defTabSz="6858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Franklin Gothic Medium" panose="020B0603020102020204"/>
                        </a:defRPr>
                      </a:lvl7pPr>
                      <a:lvl8pPr marL="2400300" algn="l" defTabSz="6858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Franklin Gothic Medium" panose="020B0603020102020204"/>
                        </a:defRPr>
                      </a:lvl8pPr>
                      <a:lvl9pPr marL="2743200" algn="l" defTabSz="6858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Franklin Gothic Medium" panose="020B0603020102020204"/>
                        </a:defRPr>
                      </a:lvl9pPr>
                    </a:lstStyle>
                    <a:p>
                      <a:r>
                        <a:rPr lang="en-US" altLang="zh-CN" sz="2800" b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</a:t>
                      </a:r>
                      <a:endParaRPr lang="zh-CN" altLang="en-US" sz="28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Franklin Gothic Medium" panose="020B0603020102020204"/>
                        </a:defRPr>
                      </a:lvl1pPr>
                      <a:lvl2pPr marL="342900" algn="l" defTabSz="6858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Franklin Gothic Medium" panose="020B0603020102020204"/>
                        </a:defRPr>
                      </a:lvl2pPr>
                      <a:lvl3pPr marL="685800" algn="l" defTabSz="6858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Franklin Gothic Medium" panose="020B0603020102020204"/>
                        </a:defRPr>
                      </a:lvl3pPr>
                      <a:lvl4pPr marL="1028700" algn="l" defTabSz="6858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Franklin Gothic Medium" panose="020B0603020102020204"/>
                        </a:defRPr>
                      </a:lvl4pPr>
                      <a:lvl5pPr marL="1371600" algn="l" defTabSz="6858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Franklin Gothic Medium" panose="020B0603020102020204"/>
                        </a:defRPr>
                      </a:lvl5pPr>
                      <a:lvl6pPr marL="1714500" algn="l" defTabSz="6858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Franklin Gothic Medium" panose="020B0603020102020204"/>
                        </a:defRPr>
                      </a:lvl6pPr>
                      <a:lvl7pPr marL="2057400" algn="l" defTabSz="6858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Franklin Gothic Medium" panose="020B0603020102020204"/>
                        </a:defRPr>
                      </a:lvl7pPr>
                      <a:lvl8pPr marL="2400300" algn="l" defTabSz="6858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Franklin Gothic Medium" panose="020B0603020102020204"/>
                        </a:defRPr>
                      </a:lvl8pPr>
                      <a:lvl9pPr marL="2743200" algn="l" defTabSz="6858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Franklin Gothic Medium" panose="020B0603020102020204"/>
                        </a:defRPr>
                      </a:lvl9pPr>
                    </a:lstStyle>
                    <a:p>
                      <a:r>
                        <a:rPr lang="en-US" altLang="zh-CN" sz="2800" b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</a:t>
                      </a:r>
                      <a:endParaRPr lang="zh-CN" altLang="en-US" sz="28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Franklin Gothic Medium" panose="020B0603020102020204"/>
                        </a:defRPr>
                      </a:lvl1pPr>
                      <a:lvl2pPr marL="342900" algn="l" defTabSz="6858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Franklin Gothic Medium" panose="020B0603020102020204"/>
                        </a:defRPr>
                      </a:lvl2pPr>
                      <a:lvl3pPr marL="685800" algn="l" defTabSz="6858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Franklin Gothic Medium" panose="020B0603020102020204"/>
                        </a:defRPr>
                      </a:lvl3pPr>
                      <a:lvl4pPr marL="1028700" algn="l" defTabSz="6858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Franklin Gothic Medium" panose="020B0603020102020204"/>
                        </a:defRPr>
                      </a:lvl4pPr>
                      <a:lvl5pPr marL="1371600" algn="l" defTabSz="6858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Franklin Gothic Medium" panose="020B0603020102020204"/>
                        </a:defRPr>
                      </a:lvl5pPr>
                      <a:lvl6pPr marL="1714500" algn="l" defTabSz="6858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Franklin Gothic Medium" panose="020B0603020102020204"/>
                        </a:defRPr>
                      </a:lvl6pPr>
                      <a:lvl7pPr marL="2057400" algn="l" defTabSz="6858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Franklin Gothic Medium" panose="020B0603020102020204"/>
                        </a:defRPr>
                      </a:lvl7pPr>
                      <a:lvl8pPr marL="2400300" algn="l" defTabSz="6858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Franklin Gothic Medium" panose="020B0603020102020204"/>
                        </a:defRPr>
                      </a:lvl8pPr>
                      <a:lvl9pPr marL="2743200" algn="l" defTabSz="6858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Franklin Gothic Medium" panose="020B0603020102020204"/>
                        </a:defRPr>
                      </a:lvl9pPr>
                    </a:lstStyle>
                    <a:p>
                      <a:r>
                        <a:rPr lang="zh-CN" altLang="en-US" sz="2800" b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奇思</a:t>
                      </a:r>
                      <a:endParaRPr lang="zh-CN" altLang="en-US" sz="28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Franklin Gothic Medium" panose="020B0603020102020204"/>
                        </a:defRPr>
                      </a:lvl1pPr>
                      <a:lvl2pPr marL="342900" algn="l" defTabSz="6858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Franklin Gothic Medium" panose="020B0603020102020204"/>
                        </a:defRPr>
                      </a:lvl2pPr>
                      <a:lvl3pPr marL="685800" algn="l" defTabSz="6858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Franklin Gothic Medium" panose="020B0603020102020204"/>
                        </a:defRPr>
                      </a:lvl3pPr>
                      <a:lvl4pPr marL="1028700" algn="l" defTabSz="6858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Franklin Gothic Medium" panose="020B0603020102020204"/>
                        </a:defRPr>
                      </a:lvl4pPr>
                      <a:lvl5pPr marL="1371600" algn="l" defTabSz="6858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Franklin Gothic Medium" panose="020B0603020102020204"/>
                        </a:defRPr>
                      </a:lvl5pPr>
                      <a:lvl6pPr marL="1714500" algn="l" defTabSz="6858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Franklin Gothic Medium" panose="020B0603020102020204"/>
                        </a:defRPr>
                      </a:lvl6pPr>
                      <a:lvl7pPr marL="2057400" algn="l" defTabSz="6858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Franklin Gothic Medium" panose="020B0603020102020204"/>
                        </a:defRPr>
                      </a:lvl7pPr>
                      <a:lvl8pPr marL="2400300" algn="l" defTabSz="6858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Franklin Gothic Medium" panose="020B0603020102020204"/>
                        </a:defRPr>
                      </a:lvl8pPr>
                      <a:lvl9pPr marL="2743200" algn="l" defTabSz="6858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Franklin Gothic Medium" panose="020B0603020102020204"/>
                        </a:defRPr>
                      </a:lvl9pPr>
                    </a:lstStyle>
                    <a:p>
                      <a:r>
                        <a:rPr lang="en-US" altLang="zh-CN" sz="2800" b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25</a:t>
                      </a:r>
                      <a:endParaRPr lang="zh-CN" altLang="en-US" sz="28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Franklin Gothic Medium" panose="020B0603020102020204"/>
                        </a:defRPr>
                      </a:lvl1pPr>
                      <a:lvl2pPr marL="342900" algn="l" defTabSz="6858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Franklin Gothic Medium" panose="020B0603020102020204"/>
                        </a:defRPr>
                      </a:lvl2pPr>
                      <a:lvl3pPr marL="685800" algn="l" defTabSz="6858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Franklin Gothic Medium" panose="020B0603020102020204"/>
                        </a:defRPr>
                      </a:lvl3pPr>
                      <a:lvl4pPr marL="1028700" algn="l" defTabSz="6858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Franklin Gothic Medium" panose="020B0603020102020204"/>
                        </a:defRPr>
                      </a:lvl4pPr>
                      <a:lvl5pPr marL="1371600" algn="l" defTabSz="6858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Franklin Gothic Medium" panose="020B0603020102020204"/>
                        </a:defRPr>
                      </a:lvl5pPr>
                      <a:lvl6pPr marL="1714500" algn="l" defTabSz="6858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Franklin Gothic Medium" panose="020B0603020102020204"/>
                        </a:defRPr>
                      </a:lvl6pPr>
                      <a:lvl7pPr marL="2057400" algn="l" defTabSz="6858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Franklin Gothic Medium" panose="020B0603020102020204"/>
                        </a:defRPr>
                      </a:lvl7pPr>
                      <a:lvl8pPr marL="2400300" algn="l" defTabSz="6858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Franklin Gothic Medium" panose="020B0603020102020204"/>
                        </a:defRPr>
                      </a:lvl8pPr>
                      <a:lvl9pPr marL="2743200" algn="l" defTabSz="6858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Franklin Gothic Medium" panose="020B0603020102020204"/>
                        </a:defRPr>
                      </a:lvl9pPr>
                    </a:lstStyle>
                    <a:p>
                      <a:r>
                        <a:rPr lang="en-US" altLang="zh-CN" sz="2800" b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</a:t>
                      </a:r>
                      <a:endParaRPr lang="zh-CN" altLang="en-US" sz="28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Franklin Gothic Medium" panose="020B0603020102020204"/>
                        </a:defRPr>
                      </a:lvl1pPr>
                      <a:lvl2pPr marL="342900" algn="l" defTabSz="6858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Franklin Gothic Medium" panose="020B0603020102020204"/>
                        </a:defRPr>
                      </a:lvl2pPr>
                      <a:lvl3pPr marL="685800" algn="l" defTabSz="6858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Franklin Gothic Medium" panose="020B0603020102020204"/>
                        </a:defRPr>
                      </a:lvl3pPr>
                      <a:lvl4pPr marL="1028700" algn="l" defTabSz="6858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Franklin Gothic Medium" panose="020B0603020102020204"/>
                        </a:defRPr>
                      </a:lvl4pPr>
                      <a:lvl5pPr marL="1371600" algn="l" defTabSz="6858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Franklin Gothic Medium" panose="020B0603020102020204"/>
                        </a:defRPr>
                      </a:lvl5pPr>
                      <a:lvl6pPr marL="1714500" algn="l" defTabSz="6858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Franklin Gothic Medium" panose="020B0603020102020204"/>
                        </a:defRPr>
                      </a:lvl6pPr>
                      <a:lvl7pPr marL="2057400" algn="l" defTabSz="6858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Franklin Gothic Medium" panose="020B0603020102020204"/>
                        </a:defRPr>
                      </a:lvl7pPr>
                      <a:lvl8pPr marL="2400300" algn="l" defTabSz="6858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Franklin Gothic Medium" panose="020B0603020102020204"/>
                        </a:defRPr>
                      </a:lvl8pPr>
                      <a:lvl9pPr marL="2743200" algn="l" defTabSz="6858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Franklin Gothic Medium" panose="020B0603020102020204"/>
                        </a:defRPr>
                      </a:lvl9pPr>
                    </a:lstStyle>
                    <a:p>
                      <a:r>
                        <a:rPr lang="zh-CN" altLang="en-US" sz="2800" b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妙想</a:t>
                      </a:r>
                      <a:endParaRPr lang="zh-CN" altLang="en-US" sz="28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Franklin Gothic Medium" panose="020B0603020102020204"/>
                        </a:defRPr>
                      </a:lvl1pPr>
                      <a:lvl2pPr marL="342900" algn="l" defTabSz="6858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Franklin Gothic Medium" panose="020B0603020102020204"/>
                        </a:defRPr>
                      </a:lvl2pPr>
                      <a:lvl3pPr marL="685800" algn="l" defTabSz="6858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Franklin Gothic Medium" panose="020B0603020102020204"/>
                        </a:defRPr>
                      </a:lvl3pPr>
                      <a:lvl4pPr marL="1028700" algn="l" defTabSz="6858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Franklin Gothic Medium" panose="020B0603020102020204"/>
                        </a:defRPr>
                      </a:lvl4pPr>
                      <a:lvl5pPr marL="1371600" algn="l" defTabSz="6858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Franklin Gothic Medium" panose="020B0603020102020204"/>
                        </a:defRPr>
                      </a:lvl5pPr>
                      <a:lvl6pPr marL="1714500" algn="l" defTabSz="6858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Franklin Gothic Medium" panose="020B0603020102020204"/>
                        </a:defRPr>
                      </a:lvl6pPr>
                      <a:lvl7pPr marL="2057400" algn="l" defTabSz="6858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Franklin Gothic Medium" panose="020B0603020102020204"/>
                        </a:defRPr>
                      </a:lvl7pPr>
                      <a:lvl8pPr marL="2400300" algn="l" defTabSz="6858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Franklin Gothic Medium" panose="020B0603020102020204"/>
                        </a:defRPr>
                      </a:lvl8pPr>
                      <a:lvl9pPr marL="2743200" algn="l" defTabSz="6858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Franklin Gothic Medium" panose="020B0603020102020204"/>
                        </a:defRPr>
                      </a:lvl9pPr>
                    </a:lstStyle>
                    <a:p>
                      <a:r>
                        <a:rPr lang="en-US" altLang="zh-CN" sz="2800" b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50</a:t>
                      </a:r>
                      <a:endParaRPr lang="zh-CN" altLang="en-US" sz="28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Franklin Gothic Medium" panose="020B0603020102020204"/>
                        </a:defRPr>
                      </a:lvl1pPr>
                      <a:lvl2pPr marL="342900" algn="l" defTabSz="6858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Franklin Gothic Medium" panose="020B0603020102020204"/>
                        </a:defRPr>
                      </a:lvl2pPr>
                      <a:lvl3pPr marL="685800" algn="l" defTabSz="6858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Franklin Gothic Medium" panose="020B0603020102020204"/>
                        </a:defRPr>
                      </a:lvl3pPr>
                      <a:lvl4pPr marL="1028700" algn="l" defTabSz="6858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Franklin Gothic Medium" panose="020B0603020102020204"/>
                        </a:defRPr>
                      </a:lvl4pPr>
                      <a:lvl5pPr marL="1371600" algn="l" defTabSz="6858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Franklin Gothic Medium" panose="020B0603020102020204"/>
                        </a:defRPr>
                      </a:lvl5pPr>
                      <a:lvl6pPr marL="1714500" algn="l" defTabSz="6858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Franklin Gothic Medium" panose="020B0603020102020204"/>
                        </a:defRPr>
                      </a:lvl6pPr>
                      <a:lvl7pPr marL="2057400" algn="l" defTabSz="6858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Franklin Gothic Medium" panose="020B0603020102020204"/>
                        </a:defRPr>
                      </a:lvl7pPr>
                      <a:lvl8pPr marL="2400300" algn="l" defTabSz="6858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Franklin Gothic Medium" panose="020B0603020102020204"/>
                        </a:defRPr>
                      </a:lvl8pPr>
                      <a:lvl9pPr marL="2743200" algn="l" defTabSz="6858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Franklin Gothic Medium" panose="020B0603020102020204"/>
                        </a:defRPr>
                      </a:lvl9pPr>
                    </a:lstStyle>
                    <a:p>
                      <a:r>
                        <a:rPr lang="en-US" altLang="zh-CN" sz="2800" b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46</a:t>
                      </a:r>
                      <a:endParaRPr lang="zh-CN" altLang="en-US" sz="28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7633474" y="757556"/>
                <a:ext cx="1180131" cy="714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fPr>
                      <m:num>
                        <m:r>
                          <a:rPr lang="en-US" altLang="zh-CN" sz="280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9</m:t>
                        </m:r>
                      </m:num>
                      <m:den>
                        <m:r>
                          <a:rPr lang="en-US" altLang="zh-CN" sz="280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altLang="zh-CN" sz="28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fPr>
                      <m:num>
                        <m:r>
                          <a:rPr lang="en-US" altLang="zh-CN" sz="280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90</m:t>
                        </m:r>
                      </m:num>
                      <m:den>
                        <m:r>
                          <a:rPr lang="en-US" altLang="zh-CN" sz="280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100</m:t>
                        </m:r>
                      </m:den>
                    </m:f>
                  </m:oMath>
                </a14:m>
                <a:endParaRPr lang="zh-CN" altLang="en-US" sz="28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3474" y="757556"/>
                <a:ext cx="1180131" cy="714683"/>
              </a:xfrm>
              <a:prstGeom prst="rect">
                <a:avLst/>
              </a:prstGeom>
              <a:blipFill rotWithShape="1">
                <a:blip r:embed="rId3"/>
                <a:stretch>
                  <a:fillRect l="-12" r="-4805" b="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6030270" y="2116936"/>
                <a:ext cx="1180131" cy="714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defTabSz="685800"/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fPr>
                      <m:num>
                        <m:r>
                          <a:rPr lang="en-US" altLang="zh-CN" sz="280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20</m:t>
                        </m:r>
                      </m:num>
                      <m:den>
                        <m:r>
                          <a:rPr lang="en-US" altLang="zh-CN" sz="280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25</m:t>
                        </m:r>
                      </m:den>
                    </m:f>
                  </m:oMath>
                </a14:m>
                <a:r>
                  <a:rPr lang="en-US" altLang="zh-CN" sz="28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fPr>
                      <m:num>
                        <m:r>
                          <a:rPr lang="en-US" altLang="zh-CN" sz="280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80</m:t>
                        </m:r>
                      </m:num>
                      <m:den>
                        <m:r>
                          <a:rPr lang="en-US" altLang="zh-CN" sz="280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100</m:t>
                        </m:r>
                      </m:den>
                    </m:f>
                  </m:oMath>
                </a14:m>
                <a:endParaRPr lang="zh-CN" altLang="en-US" sz="28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0270" y="2116936"/>
                <a:ext cx="1180131" cy="714683"/>
              </a:xfrm>
              <a:prstGeom prst="rect">
                <a:avLst/>
              </a:prstGeom>
              <a:blipFill rotWithShape="1">
                <a:blip r:embed="rId4"/>
                <a:stretch>
                  <a:fillRect l="-26" t="-67" r="-4791" b="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7701976" y="2109581"/>
                <a:ext cx="1180131" cy="714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defTabSz="685800"/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fPr>
                      <m:num>
                        <m:r>
                          <a:rPr lang="en-US" altLang="zh-CN" sz="280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46</m:t>
                        </m:r>
                      </m:num>
                      <m:den>
                        <m:r>
                          <a:rPr lang="en-US" altLang="zh-CN" sz="280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50</m:t>
                        </m:r>
                      </m:den>
                    </m:f>
                  </m:oMath>
                </a14:m>
                <a:r>
                  <a:rPr lang="en-US" altLang="zh-CN" sz="28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fPr>
                      <m:num>
                        <m:r>
                          <a:rPr lang="en-US" altLang="zh-CN" sz="280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92</m:t>
                        </m:r>
                      </m:num>
                      <m:den>
                        <m:r>
                          <a:rPr lang="en-US" altLang="zh-CN" sz="280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100</m:t>
                        </m:r>
                      </m:den>
                    </m:f>
                  </m:oMath>
                </a14:m>
                <a:endParaRPr lang="zh-CN" altLang="en-US" sz="28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1976" y="2109581"/>
                <a:ext cx="1180131" cy="714683"/>
              </a:xfrm>
              <a:prstGeom prst="rect">
                <a:avLst/>
              </a:prstGeom>
              <a:blipFill rotWithShape="1">
                <a:blip r:embed="rId5"/>
                <a:stretch>
                  <a:fillRect l="-5" t="-16" r="-4812" b="5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云形标注 6"/>
          <p:cNvSpPr/>
          <p:nvPr/>
        </p:nvSpPr>
        <p:spPr>
          <a:xfrm>
            <a:off x="2183203" y="3553656"/>
            <a:ext cx="6763024" cy="1394358"/>
          </a:xfrm>
          <a:prstGeom prst="cloudCallout">
            <a:avLst>
              <a:gd name="adj1" fmla="val -61336"/>
              <a:gd name="adj2" fmla="val 10726"/>
            </a:avLst>
          </a:prstGeom>
          <a:solidFill>
            <a:srgbClr val="FFF9B0"/>
          </a:solidFill>
          <a:ln w="12700" cap="flat" cmpd="sng" algn="ctr">
            <a:solidFill>
              <a:srgbClr val="0070C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43808" y="3721534"/>
            <a:ext cx="57111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那让我们先求一求套中数占套圈总数和百分之几吧！妙想成绩最好！</a:t>
            </a:r>
            <a:endParaRPr lang="zh-CN" altLang="en-US" sz="28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 bldLvl="0" animBg="1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877449" y="556833"/>
            <a:ext cx="7467600" cy="485775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说一说生活中百分数的具体意</a:t>
            </a:r>
            <a:r>
              <a:rPr lang="zh-CN" alt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思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1979712" y="1149765"/>
            <a:ext cx="4357718" cy="2411033"/>
            <a:chOff x="357158" y="2000240"/>
            <a:chExt cx="4357718" cy="3214710"/>
          </a:xfrm>
        </p:grpSpPr>
        <p:sp>
          <p:nvSpPr>
            <p:cNvPr id="9" name="矩形 8"/>
            <p:cNvSpPr/>
            <p:nvPr/>
          </p:nvSpPr>
          <p:spPr>
            <a:xfrm>
              <a:off x="357158" y="2000240"/>
              <a:ext cx="4357718" cy="321471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7171" name="Picture 3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571472" y="2071678"/>
              <a:ext cx="3849565" cy="3000396"/>
            </a:xfrm>
            <a:prstGeom prst="round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" name="TextBox 11"/>
          <p:cNvSpPr txBox="1"/>
          <p:nvPr/>
        </p:nvSpPr>
        <p:spPr>
          <a:xfrm>
            <a:off x="1304290" y="3716020"/>
            <a:ext cx="676846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60%</a:t>
            </a:r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表示：纯果汁含量占这瓶饮料总量的</a:t>
            </a:r>
          </a:p>
          <a:p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百分之六十。</a:t>
            </a:r>
            <a:endParaRPr lang="zh-CN" altLang="en-US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任意多边形 10"/>
          <p:cNvSpPr/>
          <p:nvPr/>
        </p:nvSpPr>
        <p:spPr>
          <a:xfrm>
            <a:off x="107504" y="483518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/>
              <a:t>2</a:t>
            </a:r>
            <a:endParaRPr lang="zh-CN" altLang="en-US" sz="2800" b="1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9460" name="Text Box 4"/>
              <p:cNvSpPr txBox="1">
                <a:spLocks noChangeArrowheads="1"/>
              </p:cNvSpPr>
              <p:nvPr/>
            </p:nvSpPr>
            <p:spPr bwMode="auto">
              <a:xfrm>
                <a:off x="450655" y="1285156"/>
                <a:ext cx="8693347" cy="10280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>
                <a:spAutoFit/>
              </a:bodyPr>
              <a:lstStyle>
                <a:lvl1pPr eaLnBrk="0" hangingPunct="0">
                  <a:defRPr sz="36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1pPr>
                <a:lvl2pPr marL="742950" indent="-285750" eaLnBrk="0" hangingPunct="0">
                  <a:defRPr sz="36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2pPr>
                <a:lvl3pPr marL="1143000" indent="-228600" eaLnBrk="0" hangingPunct="0">
                  <a:defRPr sz="36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3pPr>
                <a:lvl4pPr marL="1600200" indent="-228600" eaLnBrk="0" hangingPunct="0">
                  <a:defRPr sz="36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4pPr>
                <a:lvl5pPr marL="2057400" indent="-228600" eaLnBrk="0" hangingPunct="0">
                  <a:defRPr sz="36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36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36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36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36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9pPr>
              </a:lstStyle>
              <a:p>
                <a:pPr lvl="0" eaLnBrk="1" hangingPunct="1">
                  <a:lnSpc>
                    <a:spcPct val="150000"/>
                  </a:lnSpc>
                </a:pPr>
                <a:r>
                  <a:rPr lang="zh-CN" altLang="zh-CN" sz="2800" b="0" dirty="0" smtClean="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①30%和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fPr>
                      <m:num>
                        <m:r>
                          <a:rPr lang="en-US" altLang="zh-CN" sz="2800" b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30</m:t>
                        </m:r>
                      </m:num>
                      <m:den>
                        <m:r>
                          <a:rPr lang="en-US" altLang="zh-CN" sz="2800" b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100</m:t>
                        </m:r>
                      </m:den>
                    </m:f>
                  </m:oMath>
                </a14:m>
                <a:r>
                  <a:rPr lang="zh-CN" altLang="zh-CN" sz="2800" b="0" dirty="0" smtClean="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所表示的意义完全相同。( </a:t>
                </a:r>
                <a:r>
                  <a:rPr lang="en-US" altLang="zh-CN" sz="2800" b="0" dirty="0" smtClean="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   </a:t>
                </a:r>
                <a:r>
                  <a:rPr lang="zh-CN" altLang="zh-CN" sz="2800" b="0" dirty="0" smtClean="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 )</a:t>
                </a:r>
              </a:p>
            </p:txBody>
          </p:sp>
        </mc:Choice>
        <mc:Fallback xmlns="">
          <p:sp>
            <p:nvSpPr>
              <p:cNvPr id="19460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0655" y="1285156"/>
                <a:ext cx="8693347" cy="1028039"/>
              </a:xfrm>
              <a:prstGeom prst="rect">
                <a:avLst/>
              </a:prstGeom>
              <a:blipFill rotWithShape="1">
                <a:blip r:embed="rId2"/>
                <a:stretch>
                  <a:fillRect l="-5" t="-54" b="5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6588224" y="1571426"/>
            <a:ext cx="455872" cy="52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zh-CN" sz="2800" b="0" dirty="0" smtClean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×</a:t>
            </a:r>
          </a:p>
        </p:txBody>
      </p:sp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450653" y="2174943"/>
            <a:ext cx="6661150" cy="740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②百分数不一定小于100%。(         )</a:t>
            </a:r>
          </a:p>
        </p:txBody>
      </p:sp>
      <p:sp>
        <p:nvSpPr>
          <p:cNvPr id="19466" name="Text Box 10"/>
          <p:cNvSpPr txBox="1">
            <a:spLocks noChangeArrowheads="1"/>
          </p:cNvSpPr>
          <p:nvPr/>
        </p:nvSpPr>
        <p:spPr bwMode="auto">
          <a:xfrm>
            <a:off x="450653" y="2787585"/>
            <a:ext cx="7560840" cy="1387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③今天参会人数是座位数的106%，说明开会时有人要自己搬椅子进会场。(        )</a:t>
            </a:r>
          </a:p>
        </p:txBody>
      </p:sp>
      <p:sp>
        <p:nvSpPr>
          <p:cNvPr id="19467" name="Rectangle 11"/>
          <p:cNvSpPr>
            <a:spLocks noChangeArrowheads="1"/>
          </p:cNvSpPr>
          <p:nvPr/>
        </p:nvSpPr>
        <p:spPr bwMode="auto">
          <a:xfrm>
            <a:off x="5364779" y="2317508"/>
            <a:ext cx="433430" cy="52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zh-CN" sz="2800" b="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√</a:t>
            </a:r>
          </a:p>
        </p:txBody>
      </p:sp>
      <p:sp>
        <p:nvSpPr>
          <p:cNvPr id="19468" name="Rectangle 12"/>
          <p:cNvSpPr>
            <a:spLocks noChangeArrowheads="1"/>
          </p:cNvSpPr>
          <p:nvPr/>
        </p:nvSpPr>
        <p:spPr bwMode="auto">
          <a:xfrm>
            <a:off x="5148064" y="3620287"/>
            <a:ext cx="433430" cy="52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zh-CN" sz="2800" b="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√</a:t>
            </a:r>
          </a:p>
        </p:txBody>
      </p:sp>
      <p:sp>
        <p:nvSpPr>
          <p:cNvPr id="4" name="矩形 3"/>
          <p:cNvSpPr/>
          <p:nvPr/>
        </p:nvSpPr>
        <p:spPr>
          <a:xfrm>
            <a:off x="927278" y="487238"/>
            <a:ext cx="64436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对的打</a:t>
            </a:r>
            <a:r>
              <a:rPr lang="zh-CN" alt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“√”，错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的打“</a:t>
            </a:r>
            <a:r>
              <a:rPr lang="en-US" altLang="zh-CN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×”</a:t>
            </a:r>
            <a:r>
              <a:rPr lang="zh-CN" alt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任意多边形 10"/>
          <p:cNvSpPr/>
          <p:nvPr/>
        </p:nvSpPr>
        <p:spPr>
          <a:xfrm>
            <a:off x="107504" y="483518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/>
              <a:t>3</a:t>
            </a:r>
            <a:endParaRPr lang="zh-CN" alt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 autoUpdateAnimBg="0"/>
      <p:bldP spid="19464" grpId="0" autoUpdateAnimBg="0"/>
      <p:bldP spid="19465" grpId="0" autoUpdateAnimBg="0"/>
      <p:bldP spid="19466" grpId="0" autoUpdateAnimBg="0"/>
      <p:bldP spid="19467" grpId="0" autoUpdateAnimBg="0"/>
      <p:bldP spid="19468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quarter" idx="4294967295"/>
          </p:nvPr>
        </p:nvSpPr>
        <p:spPr>
          <a:xfrm>
            <a:off x="1224136" y="1257990"/>
            <a:ext cx="4716016" cy="3656012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None/>
            </a:pP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百里挑一          百发百中</a:t>
            </a:r>
            <a:endParaRPr lang="en-US" altLang="zh-CN" sz="2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None/>
            </a:pPr>
            <a:endParaRPr lang="en-US" altLang="zh-CN" sz="2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None/>
            </a:pP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十拿九稳          一石二鸟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927278" y="487238"/>
            <a:ext cx="38924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读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成语，猜百分数。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30765" y="1888207"/>
            <a:ext cx="3286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 </a:t>
            </a: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1% </a:t>
            </a:r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zh-CN" altLang="en-US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07542" y="1914366"/>
            <a:ext cx="3286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 </a:t>
            </a: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100% </a:t>
            </a:r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zh-CN" altLang="en-US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36644" y="3564864"/>
            <a:ext cx="3286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90%</a:t>
            </a:r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zh-CN" altLang="en-US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07542" y="3564864"/>
            <a:ext cx="3286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 </a:t>
            </a: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200% </a:t>
            </a:r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zh-CN" altLang="en-US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任意多边形 11"/>
          <p:cNvSpPr/>
          <p:nvPr/>
        </p:nvSpPr>
        <p:spPr>
          <a:xfrm>
            <a:off x="107504" y="483518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/>
              <a:t>4</a:t>
            </a:r>
            <a:endParaRPr lang="zh-CN" alt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1520" y="2787774"/>
            <a:ext cx="7921625" cy="1550988"/>
          </a:xfrm>
          <a:prstGeom prst="rect">
            <a:avLst/>
          </a:prstGeom>
          <a:noFill/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zh-CN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把一枚硬币随意抛在桌面上，正面向上的可能性接近（ 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%）。</a:t>
            </a:r>
          </a:p>
        </p:txBody>
      </p:sp>
      <p:pic>
        <p:nvPicPr>
          <p:cNvPr id="21510" name="Picture 6" descr="yn"/>
          <p:cNvPicPr>
            <a:picLocks noChangeAspect="1" noChangeArrowheads="1"/>
          </p:cNvPicPr>
          <p:nvPr/>
        </p:nvPicPr>
        <p:blipFill>
          <a:blip r:embed="rId2" cstate="email"/>
          <a:srcRect l="7215" r="4042" b="38078"/>
          <a:stretch>
            <a:fillRect/>
          </a:stretch>
        </p:blipFill>
        <p:spPr bwMode="auto">
          <a:xfrm>
            <a:off x="1012190" y="339501"/>
            <a:ext cx="2444129" cy="2240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7" descr="uk"/>
          <p:cNvPicPr>
            <a:picLocks noChangeAspect="1" noChangeArrowheads="1"/>
          </p:cNvPicPr>
          <p:nvPr/>
        </p:nvPicPr>
        <p:blipFill>
          <a:blip r:embed="rId3" cstate="email"/>
          <a:srcRect l="7508" t="11731" r="36352" b="45673"/>
          <a:stretch>
            <a:fillRect/>
          </a:stretch>
        </p:blipFill>
        <p:spPr bwMode="auto">
          <a:xfrm>
            <a:off x="5005705" y="229870"/>
            <a:ext cx="2469515" cy="238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19672" y="3563268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50</a:t>
            </a:r>
            <a:endParaRPr lang="zh-CN" altLang="en-US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任意多边形 9"/>
          <p:cNvSpPr/>
          <p:nvPr/>
        </p:nvSpPr>
        <p:spPr>
          <a:xfrm>
            <a:off x="107504" y="483518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/>
              <a:t>5</a:t>
            </a:r>
            <a:endParaRPr lang="zh-CN" alt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 autoUpdateAnimBg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文本框 4"/>
          <p:cNvSpPr txBox="1">
            <a:spLocks noChangeArrowheads="1"/>
          </p:cNvSpPr>
          <p:nvPr/>
        </p:nvSpPr>
        <p:spPr bwMode="auto">
          <a:xfrm>
            <a:off x="805606" y="949579"/>
            <a:ext cx="7603331" cy="3306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en-US" altLang="zh-CN" sz="24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.</a:t>
            </a:r>
            <a:r>
              <a:rPr lang="zh-CN" altLang="en-US" sz="24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经历从实际问题中抽象出百分数的过程，体会引入百分数的必要性，理解百分数的意义，会正确读写百分数。 </a:t>
            </a:r>
            <a:endParaRPr lang="en-US" altLang="zh-CN" sz="2400" dirty="0" smtClean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2.</a:t>
            </a:r>
            <a:r>
              <a:rPr lang="zh-CN" altLang="en-US" sz="24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通过观察、比较、归纳等学习方法，理解百分数的</a:t>
            </a:r>
            <a:r>
              <a:rPr lang="zh-CN" altLang="en-US" sz="24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意义</a:t>
            </a:r>
            <a:r>
              <a:rPr lang="zh-CN" altLang="en-US" sz="24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3.</a:t>
            </a:r>
            <a:r>
              <a:rPr lang="zh-CN" altLang="en-US" sz="24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让学生感悟数学与日常生活是密切相关的，并适时地渗透思想教育。 </a:t>
            </a:r>
          </a:p>
        </p:txBody>
      </p:sp>
      <p:sp>
        <p:nvSpPr>
          <p:cNvPr id="11267" name="流程图: 可选过程 5"/>
          <p:cNvSpPr>
            <a:spLocks noChangeArrowheads="1"/>
          </p:cNvSpPr>
          <p:nvPr/>
        </p:nvSpPr>
        <p:spPr bwMode="auto">
          <a:xfrm>
            <a:off x="683568" y="331080"/>
            <a:ext cx="7847409" cy="4543672"/>
          </a:xfrm>
          <a:prstGeom prst="flowChartAlternateProcess">
            <a:avLst/>
          </a:prstGeom>
          <a:noFill/>
          <a:ln w="9525" algn="ctr">
            <a:solidFill>
              <a:srgbClr val="A1C45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67500" tIns="35100" rIns="67500" bIns="3510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2700" b="1">
              <a:solidFill>
                <a:srgbClr val="000000"/>
              </a:solidFill>
              <a:latin typeface="Arial" panose="020B0604020202020204" pitchFamily="34" charset="0"/>
              <a:ea typeface="楷体_GB2312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718" y="771550"/>
            <a:ext cx="3703205" cy="3351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在一场足球比赛中，猛虎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队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获得一次罚点球的机会，他们准备派三名队员中的一名去罚点球，右面是这三名队员近期罚点球情况统计。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3954725" y="1419622"/>
          <a:ext cx="4938909" cy="21628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65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833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队员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罚球数</a:t>
                      </a:r>
                      <a:r>
                        <a:rPr lang="en-US" altLang="zh-CN" sz="2800" b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r>
                        <a:rPr lang="zh-CN" altLang="en-US" sz="2800" b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个</a:t>
                      </a:r>
                      <a:endParaRPr lang="zh-CN" altLang="en-US" sz="28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进球数</a:t>
                      </a:r>
                      <a:r>
                        <a:rPr lang="en-US" altLang="zh-CN" sz="2800" b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r>
                        <a:rPr lang="zh-CN" altLang="en-US" sz="2800" b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个</a:t>
                      </a:r>
                      <a:endParaRPr lang="zh-CN" altLang="en-US" sz="28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淘气</a:t>
                      </a:r>
                      <a:endParaRPr lang="zh-CN" altLang="en-US" sz="28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0" dirty="0" smtClean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0" dirty="0" smtClean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奇思</a:t>
                      </a:r>
                      <a:endParaRPr lang="zh-CN" altLang="en-US" sz="28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0" dirty="0" smtClean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0" dirty="0" smtClean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不马虎</a:t>
                      </a:r>
                      <a:endParaRPr lang="zh-CN" altLang="en-US" sz="28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0" dirty="0" smtClean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0" dirty="0" smtClean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标注 5"/>
          <p:cNvSpPr/>
          <p:nvPr/>
        </p:nvSpPr>
        <p:spPr>
          <a:xfrm>
            <a:off x="539552" y="3914640"/>
            <a:ext cx="7200800" cy="954107"/>
          </a:xfrm>
          <a:prstGeom prst="wedgeRoundRectCallout">
            <a:avLst>
              <a:gd name="adj1" fmla="val 53789"/>
              <a:gd name="adj2" fmla="val 973"/>
              <a:gd name="adj3" fmla="val 16667"/>
            </a:avLst>
          </a:prstGeom>
          <a:solidFill>
            <a:srgbClr val="FFF9B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323529" y="411510"/>
          <a:ext cx="8568952" cy="33249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57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51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51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628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22960">
                <a:tc>
                  <a:txBody>
                    <a:bodyPr/>
                    <a:lstStyle/>
                    <a:p>
                      <a:pPr algn="ctr" fontAlgn="auto">
                        <a:spcBef>
                          <a:spcPts val="4800"/>
                        </a:spcBef>
                        <a:spcAft>
                          <a:spcPts val="4200"/>
                        </a:spcAft>
                      </a:pPr>
                      <a:r>
                        <a:rPr lang="zh-CN" altLang="en-US" sz="2800" b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队员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spcBef>
                          <a:spcPts val="4800"/>
                        </a:spcBef>
                        <a:spcAft>
                          <a:spcPts val="4200"/>
                        </a:spcAft>
                      </a:pPr>
                      <a:r>
                        <a:rPr lang="zh-CN" altLang="en-US" sz="2800" b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罚球数</a:t>
                      </a:r>
                      <a:r>
                        <a:rPr lang="en-US" altLang="zh-CN" sz="2800" b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r>
                        <a:rPr lang="zh-CN" altLang="en-US" sz="2800" b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个</a:t>
                      </a:r>
                      <a:endParaRPr lang="zh-CN" altLang="en-US" sz="28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spcBef>
                          <a:spcPts val="4800"/>
                        </a:spcBef>
                        <a:spcAft>
                          <a:spcPts val="4200"/>
                        </a:spcAft>
                      </a:pPr>
                      <a:r>
                        <a:rPr lang="zh-CN" altLang="en-US" sz="2800" b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进球数</a:t>
                      </a:r>
                      <a:r>
                        <a:rPr lang="en-US" altLang="zh-CN" sz="2800" b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r>
                        <a:rPr lang="zh-CN" altLang="en-US" sz="2800" b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个</a:t>
                      </a:r>
                      <a:endParaRPr lang="zh-CN" altLang="en-US" sz="28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spcBef>
                          <a:spcPts val="4800"/>
                        </a:spcBef>
                        <a:spcAft>
                          <a:spcPts val="4200"/>
                        </a:spcAft>
                      </a:pPr>
                      <a:r>
                        <a:rPr lang="zh-CN" altLang="en-US" sz="2800" b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进球数占罚球数的几分之几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857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2800" b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淘气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CN" sz="2800" b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CN" sz="2800" b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zh-CN" sz="28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3"/>
                      <a:stretch>
                        <a:fillRect l="-110923" t="-111719" b="-205469"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857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2800" b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奇思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CN" sz="2800" b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CN" sz="2800" b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zh-CN" sz="28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3"/>
                      <a:stretch>
                        <a:fillRect l="-110923" t="-213386" b="-107087"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2800" b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不马虎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CN" sz="2800" b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CN" sz="2800" b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zh-CN" sz="28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3"/>
                      <a:stretch>
                        <a:fillRect l="-110923" t="-294815" b="-741"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65055" y="3914641"/>
            <a:ext cx="71287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先来进球数占罚球数的几分之几吧！但这也不好比较呀？看不出谁的成绩好呀？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圆角矩形标注 11"/>
          <p:cNvSpPr/>
          <p:nvPr/>
        </p:nvSpPr>
        <p:spPr>
          <a:xfrm>
            <a:off x="2082555" y="3386124"/>
            <a:ext cx="6867976" cy="1631575"/>
          </a:xfrm>
          <a:prstGeom prst="wedgeRoundRectCallout">
            <a:avLst>
              <a:gd name="adj1" fmla="val -60590"/>
              <a:gd name="adj2" fmla="val 2431"/>
              <a:gd name="adj3" fmla="val 16667"/>
            </a:avLst>
          </a:prstGeom>
          <a:solidFill>
            <a:srgbClr val="E1EFE2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11" name="表格 10"/>
          <p:cNvGraphicFramePr>
            <a:graphicFrameLocks noGrp="1"/>
          </p:cNvGraphicFramePr>
          <p:nvPr/>
        </p:nvGraphicFramePr>
        <p:xfrm>
          <a:off x="251519" y="411511"/>
          <a:ext cx="8640961" cy="28582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63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88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88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970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2296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队员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罚球数</a:t>
                      </a:r>
                      <a:r>
                        <a:rPr lang="en-US" altLang="zh-CN" sz="2800" b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r>
                        <a:rPr lang="zh-CN" altLang="en-US" sz="2800" b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个</a:t>
                      </a:r>
                      <a:endParaRPr lang="zh-CN" altLang="en-US" sz="28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进球数</a:t>
                      </a:r>
                      <a:r>
                        <a:rPr lang="en-US" altLang="zh-CN" sz="2800" b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r>
                        <a:rPr lang="zh-CN" altLang="en-US" sz="2800" b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个</a:t>
                      </a:r>
                      <a:endParaRPr lang="zh-CN" altLang="en-US" sz="28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进球数占罚球数的几分之几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0997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淘气</a:t>
                      </a:r>
                      <a:endParaRPr lang="zh-CN" altLang="en-US" sz="28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</a:t>
                      </a:r>
                      <a:endParaRPr lang="zh-CN" altLang="en-US" sz="28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18</a:t>
                      </a:r>
                      <a:endParaRPr lang="zh-CN" altLang="en-US" sz="28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sz="2800" b="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2"/>
                      <a:stretch>
                        <a:fillRect l="-110923" t="-143000" b="-214000"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0997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奇思</a:t>
                      </a:r>
                      <a:endParaRPr lang="zh-CN" altLang="en-US" sz="28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</a:t>
                      </a:r>
                      <a:endParaRPr lang="zh-CN" altLang="en-US" sz="28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</a:t>
                      </a:r>
                      <a:endParaRPr lang="zh-CN" altLang="en-US" sz="28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sz="2800" b="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2"/>
                      <a:stretch>
                        <a:fillRect l="-110923" t="-243000" b="-114000"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1349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不马虎</a:t>
                      </a:r>
                      <a:endParaRPr lang="zh-CN" altLang="en-US" sz="28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25</a:t>
                      </a:r>
                      <a:endParaRPr lang="zh-CN" altLang="en-US" sz="28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21</a:t>
                      </a:r>
                      <a:endParaRPr lang="zh-CN" altLang="en-US" sz="28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sz="2800" b="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2"/>
                      <a:stretch>
                        <a:fillRect l="-110923" t="-303540" b="-885"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284165" y="3457953"/>
            <a:ext cx="68370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我们都化成分母是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100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的分数试试看能比较出吗？这很容易看出谁成绩好了！这几个分母是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100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的分数你能读出来吗？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3558952" y="679956"/>
            <a:ext cx="1779952" cy="52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写作</a:t>
            </a:r>
            <a:r>
              <a:rPr kumimoji="0" lang="en-US" altLang="zh-CN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  <a:r>
              <a:rPr kumimoji="0" lang="zh-CN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90%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3972273" y="3056962"/>
            <a:ext cx="2887627" cy="52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读作:百分之九十</a:t>
            </a:r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 flipH="1">
            <a:off x="5018333" y="1159153"/>
            <a:ext cx="14287" cy="885825"/>
          </a:xfrm>
          <a:prstGeom prst="line">
            <a:avLst/>
          </a:prstGeom>
          <a:noFill/>
          <a:ln w="25400">
            <a:solidFill>
              <a:srgbClr val="FF0000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80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4386441" y="2073923"/>
            <a:ext cx="1263785" cy="52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zh-CN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百分号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1043608" y="464674"/>
                <a:ext cx="886781" cy="9017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28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fPr>
                        <m:num>
                          <m:r>
                            <a:rPr lang="en-US" altLang="zh-CN" sz="2800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90</m:t>
                          </m:r>
                        </m:num>
                        <m:den>
                          <m:r>
                            <a:rPr lang="en-US" altLang="zh-CN" sz="2800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zh-CN" altLang="en-US" sz="2800" kern="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464674"/>
                <a:ext cx="886781" cy="901785"/>
              </a:xfrm>
              <a:prstGeom prst="rect">
                <a:avLst/>
              </a:prstGeom>
              <a:blipFill rotWithShape="1">
                <a:blip r:embed="rId2"/>
                <a:stretch>
                  <a:fillRect l="-34" t="-54" r="-3582" b="6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  <p:bldP spid="9" grpId="0" autoUpdateAnimBg="0"/>
      <p:bldP spid="10" grpId="0" animBg="1"/>
      <p:bldP spid="11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云形标注 2"/>
          <p:cNvSpPr/>
          <p:nvPr/>
        </p:nvSpPr>
        <p:spPr>
          <a:xfrm>
            <a:off x="567801" y="3369499"/>
            <a:ext cx="6696744" cy="1289865"/>
          </a:xfrm>
          <a:prstGeom prst="cloudCallout">
            <a:avLst>
              <a:gd name="adj1" fmla="val 55417"/>
              <a:gd name="adj2" fmla="val 10726"/>
            </a:avLst>
          </a:prstGeom>
          <a:solidFill>
            <a:srgbClr val="FFF9B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0969" y="233260"/>
            <a:ext cx="8136904" cy="1308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百分数在生活中应用很广泛，说说下面这些百分数分别表示什么意思。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3770" y="1707655"/>
            <a:ext cx="3123355" cy="1330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547664" y="3438472"/>
                <a:ext cx="5135067" cy="11519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表示出勤人数占全校学生人数的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fPr>
                      <m:num>
                        <m:r>
                          <a:rPr lang="en-US" altLang="zh-CN" sz="280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95</m:t>
                        </m:r>
                      </m:num>
                      <m:den>
                        <m:r>
                          <a:rPr lang="en-US" altLang="zh-CN" sz="280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100</m:t>
                        </m:r>
                      </m:den>
                    </m:f>
                  </m:oMath>
                </a14:m>
                <a:endParaRPr lang="zh-CN" altLang="en-US" sz="28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664" y="3438472"/>
                <a:ext cx="5135067" cy="1151918"/>
              </a:xfrm>
              <a:prstGeom prst="rect">
                <a:avLst/>
              </a:prstGeom>
              <a:blipFill rotWithShape="1">
                <a:blip r:embed="rId3"/>
                <a:stretch>
                  <a:fillRect l="-3" t="-51" r="12" b="5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55776" y="627535"/>
            <a:ext cx="3384376" cy="2331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云形标注 2"/>
          <p:cNvSpPr/>
          <p:nvPr/>
        </p:nvSpPr>
        <p:spPr>
          <a:xfrm>
            <a:off x="567801" y="3270593"/>
            <a:ext cx="6696744" cy="1289865"/>
          </a:xfrm>
          <a:prstGeom prst="cloudCallout">
            <a:avLst>
              <a:gd name="adj1" fmla="val 55417"/>
              <a:gd name="adj2" fmla="val 10726"/>
            </a:avLst>
          </a:prstGeom>
          <a:solidFill>
            <a:srgbClr val="FFF9B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97174" y="3438473"/>
            <a:ext cx="51350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表示每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100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人中约有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51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个男性，约有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49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个女性。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77148" y="987574"/>
            <a:ext cx="3975117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云形标注 3"/>
          <p:cNvSpPr/>
          <p:nvPr/>
        </p:nvSpPr>
        <p:spPr>
          <a:xfrm>
            <a:off x="567801" y="3369499"/>
            <a:ext cx="6696744" cy="1289865"/>
          </a:xfrm>
          <a:prstGeom prst="cloudCallout">
            <a:avLst>
              <a:gd name="adj1" fmla="val 55417"/>
              <a:gd name="adj2" fmla="val 10726"/>
            </a:avLst>
          </a:prstGeom>
          <a:solidFill>
            <a:srgbClr val="FFF9B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597174" y="3438472"/>
                <a:ext cx="5135067" cy="11519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>
                  <a:defRPr sz="2800"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</a:lstStyle>
              <a:p>
                <a:r>
                  <a:rPr lang="zh-CN" altLang="en-US" dirty="0"/>
                  <a:t>表示妙想现在的身高是入学时身高的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𝟏𝟐𝟓</m:t>
                        </m:r>
                      </m:num>
                      <m:den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𝟏𝟎𝟎</m:t>
                        </m:r>
                      </m:den>
                    </m:f>
                    <m:r>
                      <a:rPr lang="en-US" altLang="zh-CN">
                        <a:latin typeface="Cambria Math" panose="02040503050406030204" pitchFamily="18" charset="0"/>
                      </a:rPr>
                      <m:t> </m:t>
                    </m:r>
                    <m:r>
                      <a:rPr lang="zh-CN" altLang="en-US">
                        <a:latin typeface="Cambria Math" panose="02040503050406030204" pitchFamily="18" charset="0"/>
                      </a:rPr>
                      <m:t>。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7174" y="3438472"/>
                <a:ext cx="5135067" cy="1151918"/>
              </a:xfrm>
              <a:prstGeom prst="rect">
                <a:avLst/>
              </a:prstGeom>
              <a:blipFill rotWithShape="1">
                <a:blip r:embed="rId3"/>
                <a:stretch>
                  <a:fillRect l="-3" t="-51" r="12" b="5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MODEL_TYPE" val="numdgm"/>
</p:tagLst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0</TotalTime>
  <Words>593</Words>
  <Application>Microsoft Office PowerPoint</Application>
  <PresentationFormat>全屏显示(16:9)</PresentationFormat>
  <Paragraphs>134</Paragraphs>
  <Slides>17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5" baseType="lpstr">
      <vt:lpstr>Calibri</vt:lpstr>
      <vt:lpstr>楷体</vt:lpstr>
      <vt:lpstr>微软雅黑</vt:lpstr>
      <vt:lpstr>宋体</vt:lpstr>
      <vt:lpstr>楷体_GB2312</vt:lpstr>
      <vt:lpstr>Arial</vt:lpstr>
      <vt:lpstr>Cambria Math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说一说生活中百分数的具体意思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2019-03-30T01:24:00Z</dcterms:created>
  <dcterms:modified xsi:type="dcterms:W3CDTF">2023-01-17T00:54:54Z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5F4051E6350449D0BD047BD32198FE41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