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333" r:id="rId2"/>
    <p:sldId id="329" r:id="rId3"/>
    <p:sldId id="304" r:id="rId4"/>
    <p:sldId id="316" r:id="rId5"/>
    <p:sldId id="318" r:id="rId6"/>
    <p:sldId id="317" r:id="rId7"/>
    <p:sldId id="319" r:id="rId8"/>
    <p:sldId id="320" r:id="rId9"/>
    <p:sldId id="321" r:id="rId10"/>
    <p:sldId id="305" r:id="rId11"/>
    <p:sldId id="322" r:id="rId12"/>
    <p:sldId id="330" r:id="rId13"/>
    <p:sldId id="323" r:id="rId14"/>
    <p:sldId id="326" r:id="rId15"/>
    <p:sldId id="327" r:id="rId16"/>
    <p:sldId id="328" r:id="rId17"/>
    <p:sldId id="284" r:id="rId18"/>
    <p:sldId id="324" r:id="rId19"/>
    <p:sldId id="325" r:id="rId20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Arial" panose="020B0604020202020204" pitchFamily="34" charset="0"/>
        <a:ea typeface="楷体_GB2312" pitchFamily="1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Arial" panose="020B0604020202020204" pitchFamily="34" charset="0"/>
        <a:ea typeface="楷体_GB2312" pitchFamily="1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Arial" panose="020B0604020202020204" pitchFamily="34" charset="0"/>
        <a:ea typeface="楷体_GB2312" pitchFamily="1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Arial" panose="020B0604020202020204" pitchFamily="34" charset="0"/>
        <a:ea typeface="楷体_GB2312" pitchFamily="1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Arial" panose="020B0604020202020204" pitchFamily="34" charset="0"/>
        <a:ea typeface="楷体_GB2312" pitchFamily="1" charset="-122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楷体_GB2312" pitchFamily="1" charset="-122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楷体_GB2312" pitchFamily="1" charset="-122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楷体_GB2312" pitchFamily="1" charset="-122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楷体_GB2312" pitchFamily="1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DE0000"/>
    <a:srgbClr val="FFFF00"/>
    <a:srgbClr val="D6FCFE"/>
    <a:srgbClr val="FFD9F8"/>
    <a:srgbClr val="E5FCAA"/>
    <a:srgbClr val="C4F1F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9E06E-36E4-46D3-A8A8-C961019B0A6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B979-1347-4236-A345-870F41A3FD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2B979-1347-4236-A345-870F41A3FD3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37BBE-6A84-4474-B014-DA1F7C6B9541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AF057-ECDB-4E24-A82C-B45D2C914C8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BCC0C-5B27-4B89-A8FA-1DA05437394A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A0EF4-A800-49E9-B33B-62D9CD3F45F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9C3A1B-B750-481F-B7C0-FCDB7401902E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16EA0-5E31-4322-B0EE-7F8EB28EB7A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B0D6E-3E22-45B9-A634-0D7D8F94A836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D052A-4A4F-4DBB-AD8F-BE08681EC01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1A4AE2-DDBB-4884-9EE3-995D995FA4B0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80ED2-37B1-455B-BC59-483654FE8C7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71812C-D7C4-4F80-B385-177239614566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9E988-3CCF-448E-A5D2-ECAFC83B88B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88E1F6-A135-4F09-8253-81D220D2DD36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10004-C4A2-46AD-BABC-4AA16F2750D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18E30-4FA7-4264-93E1-DAB380511C19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4E7F4-E7CB-4DB2-92BB-DC40BC1D7B4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FAD45A-E5BD-4E18-A04D-8D834361F503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06DBB-1D02-4886-B193-132A2DD019D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808550-30E8-4E04-871F-BDA038B2107A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8F2E8-B830-4300-B27D-CCE01239C17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 b="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EF30C729-C239-4D4A-9D15-D8612B24B7AA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 b="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b="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23EFC76B-5496-4AD9-A325-42DB084D431B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8887" y="3356992"/>
            <a:ext cx="2967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比与比例</a:t>
            </a:r>
          </a:p>
        </p:txBody>
      </p:sp>
      <p:sp>
        <p:nvSpPr>
          <p:cNvPr id="3" name="矩形 2"/>
          <p:cNvSpPr/>
          <p:nvPr/>
        </p:nvSpPr>
        <p:spPr>
          <a:xfrm>
            <a:off x="1335396" y="1484784"/>
            <a:ext cx="63401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啤酒生产中的数学</a:t>
            </a:r>
          </a:p>
        </p:txBody>
      </p:sp>
      <p:sp>
        <p:nvSpPr>
          <p:cNvPr id="4" name="矩形 3"/>
          <p:cNvSpPr/>
          <p:nvPr/>
        </p:nvSpPr>
        <p:spPr>
          <a:xfrm>
            <a:off x="2705536" y="5491117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600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46"/>
          <p:cNvSpPr>
            <a:spLocks noChangeArrowheads="1"/>
          </p:cNvSpPr>
          <p:nvPr/>
        </p:nvSpPr>
        <p:spPr bwMode="auto">
          <a:xfrm>
            <a:off x="4140200" y="0"/>
            <a:ext cx="16557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 sz="1800" b="0">
              <a:ea typeface="宋体" panose="02010600030101010101" pitchFamily="2" charset="-122"/>
            </a:endParaRPr>
          </a:p>
        </p:txBody>
      </p:sp>
      <p:sp>
        <p:nvSpPr>
          <p:cNvPr id="12292" name="Rectangle 34"/>
          <p:cNvSpPr>
            <a:spLocks noChangeArrowheads="1"/>
          </p:cNvSpPr>
          <p:nvPr/>
        </p:nvSpPr>
        <p:spPr bwMode="auto">
          <a:xfrm>
            <a:off x="539750" y="539750"/>
            <a:ext cx="5040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二、讨论与交流</a:t>
            </a:r>
            <a:endParaRPr 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3" name="Text Box 55"/>
          <p:cNvSpPr txBox="1">
            <a:spLocks noChangeArrowheads="1"/>
          </p:cNvSpPr>
          <p:nvPr/>
        </p:nvSpPr>
        <p:spPr bwMode="auto">
          <a:xfrm>
            <a:off x="561975" y="1325563"/>
            <a:ext cx="7034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zh-CN" b="0">
                <a:solidFill>
                  <a:srgbClr val="00CCFF"/>
                </a:solidFill>
              </a:rPr>
              <a:t>●</a:t>
            </a:r>
            <a:r>
              <a:rPr lang="zh-CN"/>
              <a:t>比、分数、除法有什么联系？</a:t>
            </a:r>
          </a:p>
        </p:txBody>
      </p:sp>
      <p:graphicFrame>
        <p:nvGraphicFramePr>
          <p:cNvPr id="12294" name="Group 6"/>
          <p:cNvGraphicFramePr>
            <a:graphicFrameLocks noGrp="1"/>
          </p:cNvGraphicFramePr>
          <p:nvPr/>
        </p:nvGraphicFramePr>
        <p:xfrm>
          <a:off x="611188" y="2060575"/>
          <a:ext cx="7993062" cy="3048000"/>
        </p:xfrm>
        <a:graphic>
          <a:graphicData uri="http://schemas.openxmlformats.org/drawingml/2006/table">
            <a:tbl>
              <a:tblPr/>
              <a:tblGrid>
                <a:gridCol w="193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3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20" name="Text Box 453"/>
          <p:cNvSpPr txBox="1">
            <a:spLocks noChangeArrowheads="1"/>
          </p:cNvSpPr>
          <p:nvPr/>
        </p:nvSpPr>
        <p:spPr bwMode="auto">
          <a:xfrm>
            <a:off x="768350" y="2417763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比</a:t>
            </a:r>
          </a:p>
        </p:txBody>
      </p:sp>
      <p:sp>
        <p:nvSpPr>
          <p:cNvPr id="12321" name="Text Box 454"/>
          <p:cNvSpPr txBox="1">
            <a:spLocks noChangeArrowheads="1"/>
          </p:cNvSpPr>
          <p:nvPr/>
        </p:nvSpPr>
        <p:spPr bwMode="auto">
          <a:xfrm>
            <a:off x="657225" y="3282950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分数</a:t>
            </a:r>
          </a:p>
        </p:txBody>
      </p:sp>
      <p:sp>
        <p:nvSpPr>
          <p:cNvPr id="12322" name="Text Box 455"/>
          <p:cNvSpPr txBox="1">
            <a:spLocks noChangeArrowheads="1"/>
          </p:cNvSpPr>
          <p:nvPr/>
        </p:nvSpPr>
        <p:spPr bwMode="auto">
          <a:xfrm>
            <a:off x="657225" y="4337050"/>
            <a:ext cx="103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除法</a:t>
            </a:r>
          </a:p>
        </p:txBody>
      </p:sp>
      <p:sp>
        <p:nvSpPr>
          <p:cNvPr id="12323" name="Text Box 457"/>
          <p:cNvSpPr txBox="1">
            <a:spLocks noChangeArrowheads="1"/>
          </p:cNvSpPr>
          <p:nvPr/>
        </p:nvSpPr>
        <p:spPr bwMode="auto">
          <a:xfrm>
            <a:off x="2881313" y="2346325"/>
            <a:ext cx="960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前项</a:t>
            </a:r>
          </a:p>
        </p:txBody>
      </p:sp>
      <p:sp>
        <p:nvSpPr>
          <p:cNvPr id="12324" name="Text Box 458"/>
          <p:cNvSpPr txBox="1">
            <a:spLocks noChangeArrowheads="1"/>
          </p:cNvSpPr>
          <p:nvPr/>
        </p:nvSpPr>
        <p:spPr bwMode="auto">
          <a:xfrm>
            <a:off x="4498975" y="2346325"/>
            <a:ext cx="79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比号</a:t>
            </a:r>
          </a:p>
        </p:txBody>
      </p:sp>
      <p:sp>
        <p:nvSpPr>
          <p:cNvPr id="12325" name="Text Box 459"/>
          <p:cNvSpPr txBox="1">
            <a:spLocks noChangeArrowheads="1"/>
          </p:cNvSpPr>
          <p:nvPr/>
        </p:nvSpPr>
        <p:spPr bwMode="auto">
          <a:xfrm>
            <a:off x="5973763" y="232568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后项</a:t>
            </a:r>
          </a:p>
        </p:txBody>
      </p:sp>
      <p:sp>
        <p:nvSpPr>
          <p:cNvPr id="12326" name="Text Box 460"/>
          <p:cNvSpPr txBox="1">
            <a:spLocks noChangeArrowheads="1"/>
          </p:cNvSpPr>
          <p:nvPr/>
        </p:nvSpPr>
        <p:spPr bwMode="auto">
          <a:xfrm>
            <a:off x="7380288" y="2300288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比值</a:t>
            </a:r>
          </a:p>
        </p:txBody>
      </p:sp>
      <p:sp>
        <p:nvSpPr>
          <p:cNvPr id="12327" name="Text Box 465"/>
          <p:cNvSpPr txBox="1">
            <a:spLocks noChangeArrowheads="1"/>
          </p:cNvSpPr>
          <p:nvPr/>
        </p:nvSpPr>
        <p:spPr bwMode="auto">
          <a:xfrm>
            <a:off x="2868613" y="3354388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分子</a:t>
            </a:r>
          </a:p>
        </p:txBody>
      </p:sp>
      <p:sp>
        <p:nvSpPr>
          <p:cNvPr id="12328" name="Text Box 466"/>
          <p:cNvSpPr txBox="1">
            <a:spLocks noChangeArrowheads="1"/>
          </p:cNvSpPr>
          <p:nvPr/>
        </p:nvSpPr>
        <p:spPr bwMode="auto">
          <a:xfrm>
            <a:off x="4427538" y="3341688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分数线</a:t>
            </a:r>
          </a:p>
        </p:txBody>
      </p:sp>
      <p:sp>
        <p:nvSpPr>
          <p:cNvPr id="12329" name="Text Box 467"/>
          <p:cNvSpPr txBox="1">
            <a:spLocks noChangeArrowheads="1"/>
          </p:cNvSpPr>
          <p:nvPr/>
        </p:nvSpPr>
        <p:spPr bwMode="auto">
          <a:xfrm>
            <a:off x="5986463" y="3344863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分母</a:t>
            </a:r>
          </a:p>
        </p:txBody>
      </p:sp>
      <p:sp>
        <p:nvSpPr>
          <p:cNvPr id="12330" name="Text Box 468"/>
          <p:cNvSpPr txBox="1">
            <a:spLocks noChangeArrowheads="1"/>
          </p:cNvSpPr>
          <p:nvPr/>
        </p:nvSpPr>
        <p:spPr bwMode="auto">
          <a:xfrm>
            <a:off x="7367588" y="329565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分数值</a:t>
            </a:r>
          </a:p>
        </p:txBody>
      </p:sp>
      <p:sp>
        <p:nvSpPr>
          <p:cNvPr id="12331" name="Text Box 469"/>
          <p:cNvSpPr txBox="1">
            <a:spLocks noChangeArrowheads="1"/>
          </p:cNvSpPr>
          <p:nvPr/>
        </p:nvSpPr>
        <p:spPr bwMode="auto">
          <a:xfrm>
            <a:off x="2849563" y="434975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被除数</a:t>
            </a:r>
          </a:p>
        </p:txBody>
      </p:sp>
      <p:sp>
        <p:nvSpPr>
          <p:cNvPr id="12332" name="Text Box 470"/>
          <p:cNvSpPr txBox="1">
            <a:spLocks noChangeArrowheads="1"/>
          </p:cNvSpPr>
          <p:nvPr/>
        </p:nvSpPr>
        <p:spPr bwMode="auto">
          <a:xfrm>
            <a:off x="4498975" y="4370388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除号</a:t>
            </a:r>
          </a:p>
        </p:txBody>
      </p:sp>
      <p:sp>
        <p:nvSpPr>
          <p:cNvPr id="12333" name="Text Box 471"/>
          <p:cNvSpPr txBox="1">
            <a:spLocks noChangeArrowheads="1"/>
          </p:cNvSpPr>
          <p:nvPr/>
        </p:nvSpPr>
        <p:spPr bwMode="auto">
          <a:xfrm>
            <a:off x="5938838" y="4362450"/>
            <a:ext cx="1009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除数</a:t>
            </a:r>
          </a:p>
        </p:txBody>
      </p:sp>
      <p:sp>
        <p:nvSpPr>
          <p:cNvPr id="12334" name="Text Box 472"/>
          <p:cNvSpPr txBox="1">
            <a:spLocks noChangeArrowheads="1"/>
          </p:cNvSpPr>
          <p:nvPr/>
        </p:nvSpPr>
        <p:spPr bwMode="auto">
          <a:xfrm>
            <a:off x="7654925" y="4340225"/>
            <a:ext cx="49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商</a:t>
            </a:r>
          </a:p>
        </p:txBody>
      </p:sp>
      <p:sp>
        <p:nvSpPr>
          <p:cNvPr id="12335" name="Text Box 63"/>
          <p:cNvSpPr txBox="1">
            <a:spLocks noChangeArrowheads="1"/>
          </p:cNvSpPr>
          <p:nvPr/>
        </p:nvSpPr>
        <p:spPr bwMode="auto">
          <a:xfrm>
            <a:off x="1330325" y="2417763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DE0000"/>
                </a:solidFill>
              </a:rPr>
              <a:t>3</a:t>
            </a:r>
            <a:r>
              <a:rPr lang="zh-CN" altLang="en-US">
                <a:solidFill>
                  <a:srgbClr val="DE0000"/>
                </a:solidFill>
              </a:rPr>
              <a:t>：</a:t>
            </a:r>
            <a:r>
              <a:rPr lang="en-US">
                <a:solidFill>
                  <a:srgbClr val="DE0000"/>
                </a:solidFill>
              </a:rPr>
              <a:t>5</a:t>
            </a:r>
          </a:p>
        </p:txBody>
      </p:sp>
      <p:sp>
        <p:nvSpPr>
          <p:cNvPr id="12336" name="Text Box 73"/>
          <p:cNvSpPr txBox="1">
            <a:spLocks noChangeArrowheads="1"/>
          </p:cNvSpPr>
          <p:nvPr/>
        </p:nvSpPr>
        <p:spPr bwMode="auto">
          <a:xfrm>
            <a:off x="2122488" y="2562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endParaRPr lang="zh-CN" altLang="zh-CN"/>
          </a:p>
        </p:txBody>
      </p:sp>
      <p:grpSp>
        <p:nvGrpSpPr>
          <p:cNvPr id="12337" name="Group 109"/>
          <p:cNvGrpSpPr/>
          <p:nvPr/>
        </p:nvGrpSpPr>
        <p:grpSpPr bwMode="auto">
          <a:xfrm>
            <a:off x="1690688" y="3067050"/>
            <a:ext cx="576262" cy="962025"/>
            <a:chOff x="0" y="0"/>
            <a:chExt cx="363" cy="606"/>
          </a:xfrm>
        </p:grpSpPr>
        <p:sp>
          <p:nvSpPr>
            <p:cNvPr id="12338" name="Text Box 75"/>
            <p:cNvSpPr txBox="1">
              <a:spLocks noChangeArrowheads="1"/>
            </p:cNvSpPr>
            <p:nvPr/>
          </p:nvSpPr>
          <p:spPr bwMode="auto">
            <a:xfrm>
              <a:off x="46" y="0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DE0000"/>
                  </a:solidFill>
                  <a:latin typeface="楷体_GB2312" pitchFamily="1" charset="-122"/>
                </a:rPr>
                <a:t>3</a:t>
              </a:r>
            </a:p>
          </p:txBody>
        </p:sp>
        <p:sp>
          <p:nvSpPr>
            <p:cNvPr id="12339" name="Line 76"/>
            <p:cNvSpPr>
              <a:spLocks noChangeShapeType="1"/>
            </p:cNvSpPr>
            <p:nvPr/>
          </p:nvSpPr>
          <p:spPr bwMode="auto">
            <a:xfrm>
              <a:off x="0" y="318"/>
              <a:ext cx="318" cy="0"/>
            </a:xfrm>
            <a:prstGeom prst="line">
              <a:avLst/>
            </a:prstGeom>
            <a:noFill/>
            <a:ln w="25400" cmpd="sng">
              <a:solidFill>
                <a:schemeClr val="accent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2340" name="Text Box 77"/>
            <p:cNvSpPr txBox="1">
              <a:spLocks noChangeArrowheads="1"/>
            </p:cNvSpPr>
            <p:nvPr/>
          </p:nvSpPr>
          <p:spPr bwMode="auto">
            <a:xfrm>
              <a:off x="91" y="318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DE0000"/>
                  </a:solidFill>
                  <a:latin typeface="楷体_GB2312" pitchFamily="1" charset="-122"/>
                </a:rPr>
                <a:t>5</a:t>
              </a:r>
            </a:p>
          </p:txBody>
        </p:sp>
      </p:grpSp>
      <p:sp>
        <p:nvSpPr>
          <p:cNvPr id="12341" name="Text Box 80"/>
          <p:cNvSpPr txBox="1">
            <a:spLocks noChangeArrowheads="1"/>
          </p:cNvSpPr>
          <p:nvPr/>
        </p:nvSpPr>
        <p:spPr bwMode="auto">
          <a:xfrm>
            <a:off x="1474788" y="4362450"/>
            <a:ext cx="935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DE0000"/>
                </a:solidFill>
              </a:rPr>
              <a:t>3÷5</a:t>
            </a:r>
            <a:endParaRPr lang="zh-CN" altLang="en-US">
              <a:solidFill>
                <a:srgbClr val="DE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0" grpId="0" autoUpdateAnimBg="0"/>
      <p:bldP spid="12321" grpId="0" autoUpdateAnimBg="0"/>
      <p:bldP spid="12322" grpId="0" autoUpdateAnimBg="0"/>
      <p:bldP spid="12323" grpId="0" autoUpdateAnimBg="0"/>
      <p:bldP spid="12324" grpId="0" autoUpdateAnimBg="0"/>
      <p:bldP spid="12325" grpId="0" autoUpdateAnimBg="0"/>
      <p:bldP spid="12326" grpId="0" autoUpdateAnimBg="0"/>
      <p:bldP spid="12327" grpId="0" autoUpdateAnimBg="0"/>
      <p:bldP spid="12328" grpId="0" autoUpdateAnimBg="0"/>
      <p:bldP spid="12329" grpId="0" autoUpdateAnimBg="0"/>
      <p:bldP spid="12330" grpId="0" autoUpdateAnimBg="0"/>
      <p:bldP spid="12331" grpId="0" autoUpdateAnimBg="0"/>
      <p:bldP spid="12332" grpId="0" autoUpdateAnimBg="0"/>
      <p:bldP spid="12333" grpId="0" autoUpdateAnimBg="0"/>
      <p:bldP spid="12334" grpId="0" autoUpdateAnimBg="0"/>
      <p:bldP spid="12335" grpId="0" autoUpdateAnimBg="0"/>
      <p:bldP spid="1234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46"/>
          <p:cNvSpPr>
            <a:spLocks noChangeArrowheads="1"/>
          </p:cNvSpPr>
          <p:nvPr/>
        </p:nvSpPr>
        <p:spPr bwMode="auto">
          <a:xfrm>
            <a:off x="4140200" y="0"/>
            <a:ext cx="16557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 sz="1800" b="0">
              <a:ea typeface="宋体" panose="02010600030101010101" pitchFamily="2" charset="-122"/>
            </a:endParaRPr>
          </a:p>
        </p:txBody>
      </p:sp>
      <p:sp>
        <p:nvSpPr>
          <p:cNvPr id="13316" name="Rectangle 34"/>
          <p:cNvSpPr>
            <a:spLocks noChangeArrowheads="1"/>
          </p:cNvSpPr>
          <p:nvPr/>
        </p:nvSpPr>
        <p:spPr bwMode="auto">
          <a:xfrm>
            <a:off x="539750" y="539750"/>
            <a:ext cx="5040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二、讨论与交流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39750" y="1236663"/>
            <a:ext cx="7897813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</a:pPr>
            <a:r>
              <a:rPr lang="zh-CN" altLang="zh-CN" b="0" dirty="0">
                <a:solidFill>
                  <a:srgbClr val="DE0000"/>
                </a:solidFill>
              </a:rPr>
              <a:t>●</a:t>
            </a:r>
            <a:r>
              <a:rPr lang="zh-CN" dirty="0"/>
              <a:t>比的基本性质、分数的基本性质、商不变的性质三者之间有什么联系？</a:t>
            </a:r>
          </a:p>
        </p:txBody>
      </p:sp>
      <p:sp>
        <p:nvSpPr>
          <p:cNvPr id="13318" name="Text Box 30"/>
          <p:cNvSpPr txBox="1">
            <a:spLocks noChangeArrowheads="1"/>
          </p:cNvSpPr>
          <p:nvPr/>
        </p:nvSpPr>
        <p:spPr bwMode="auto">
          <a:xfrm>
            <a:off x="900113" y="2708275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en-US" dirty="0"/>
              <a:t>0.2 : 0.3</a:t>
            </a:r>
          </a:p>
        </p:txBody>
      </p:sp>
      <p:grpSp>
        <p:nvGrpSpPr>
          <p:cNvPr id="13319" name="Group 35"/>
          <p:cNvGrpSpPr/>
          <p:nvPr/>
        </p:nvGrpSpPr>
        <p:grpSpPr bwMode="auto">
          <a:xfrm>
            <a:off x="971550" y="3500438"/>
            <a:ext cx="373063" cy="823912"/>
            <a:chOff x="0" y="0"/>
            <a:chExt cx="235" cy="519"/>
          </a:xfrm>
        </p:grpSpPr>
        <p:sp>
          <p:nvSpPr>
            <p:cNvPr id="13320" name="Text Box 32"/>
            <p:cNvSpPr txBox="1">
              <a:spLocks noChangeArrowheads="1"/>
            </p:cNvSpPr>
            <p:nvPr/>
          </p:nvSpPr>
          <p:spPr bwMode="auto">
            <a:xfrm>
              <a:off x="4" y="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dirty="0"/>
                <a:t>4</a:t>
              </a:r>
            </a:p>
          </p:txBody>
        </p:sp>
        <p:sp>
          <p:nvSpPr>
            <p:cNvPr id="13321" name="Text Box 33"/>
            <p:cNvSpPr txBox="1">
              <a:spLocks noChangeArrowheads="1"/>
            </p:cNvSpPr>
            <p:nvPr/>
          </p:nvSpPr>
          <p:spPr bwMode="auto">
            <a:xfrm>
              <a:off x="0" y="23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6</a:t>
              </a:r>
            </a:p>
          </p:txBody>
        </p:sp>
        <p:sp>
          <p:nvSpPr>
            <p:cNvPr id="13322" name="Line 34"/>
            <p:cNvSpPr>
              <a:spLocks noChangeShapeType="1"/>
            </p:cNvSpPr>
            <p:nvPr/>
          </p:nvSpPr>
          <p:spPr bwMode="auto">
            <a:xfrm>
              <a:off x="8" y="255"/>
              <a:ext cx="227" cy="0"/>
            </a:xfrm>
            <a:prstGeom prst="line">
              <a:avLst/>
            </a:prstGeom>
            <a:noFill/>
            <a:ln w="22225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3323" name="Rectangle 41"/>
          <p:cNvSpPr>
            <a:spLocks noChangeArrowheads="1"/>
          </p:cNvSpPr>
          <p:nvPr/>
        </p:nvSpPr>
        <p:spPr bwMode="auto">
          <a:xfrm>
            <a:off x="2195513" y="2708275"/>
            <a:ext cx="460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/>
              <a:t>=</a:t>
            </a:r>
            <a:r>
              <a:rPr lang="zh-CN" altLang="en-US" dirty="0"/>
              <a:t>（</a:t>
            </a:r>
            <a:r>
              <a:rPr lang="en-US" dirty="0"/>
              <a:t>0.2</a:t>
            </a:r>
            <a:r>
              <a:rPr lang="zh-CN" altLang="en-US" dirty="0"/>
              <a:t>×1</a:t>
            </a:r>
            <a:r>
              <a:rPr lang="en-US" dirty="0"/>
              <a:t>0</a:t>
            </a:r>
            <a:r>
              <a:rPr lang="zh-CN" altLang="en-US" dirty="0"/>
              <a:t>） </a:t>
            </a:r>
            <a:r>
              <a:rPr lang="en-US" dirty="0"/>
              <a:t>:</a:t>
            </a:r>
            <a:r>
              <a:rPr lang="zh-CN" altLang="en-US" dirty="0"/>
              <a:t>（</a:t>
            </a:r>
            <a:r>
              <a:rPr lang="en-US" dirty="0"/>
              <a:t>0.3</a:t>
            </a:r>
            <a:r>
              <a:rPr lang="zh-CN" altLang="en-US" dirty="0"/>
              <a:t>×1</a:t>
            </a:r>
            <a:r>
              <a:rPr lang="en-US" dirty="0"/>
              <a:t>0</a:t>
            </a:r>
            <a:r>
              <a:rPr lang="zh-CN" altLang="en-US" dirty="0"/>
              <a:t>）</a:t>
            </a:r>
            <a:r>
              <a:rPr lang="en-US" dirty="0"/>
              <a:t>=2 :3</a:t>
            </a:r>
          </a:p>
        </p:txBody>
      </p:sp>
      <p:grpSp>
        <p:nvGrpSpPr>
          <p:cNvPr id="13324" name="Group 48"/>
          <p:cNvGrpSpPr/>
          <p:nvPr/>
        </p:nvGrpSpPr>
        <p:grpSpPr bwMode="auto">
          <a:xfrm>
            <a:off x="1403350" y="3500438"/>
            <a:ext cx="2008188" cy="823912"/>
            <a:chOff x="0" y="0"/>
            <a:chExt cx="1265" cy="519"/>
          </a:xfrm>
        </p:grpSpPr>
        <p:sp>
          <p:nvSpPr>
            <p:cNvPr id="13325" name="Text Box 36"/>
            <p:cNvSpPr txBox="1">
              <a:spLocks noChangeArrowheads="1"/>
            </p:cNvSpPr>
            <p:nvPr/>
          </p:nvSpPr>
          <p:spPr bwMode="auto">
            <a:xfrm>
              <a:off x="0" y="120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=</a:t>
              </a:r>
            </a:p>
          </p:txBody>
        </p:sp>
        <p:grpSp>
          <p:nvGrpSpPr>
            <p:cNvPr id="13326" name="Group 42"/>
            <p:cNvGrpSpPr/>
            <p:nvPr/>
          </p:nvGrpSpPr>
          <p:grpSpPr bwMode="auto">
            <a:xfrm>
              <a:off x="256" y="0"/>
              <a:ext cx="526" cy="519"/>
              <a:chOff x="0" y="0"/>
              <a:chExt cx="526" cy="519"/>
            </a:xfrm>
          </p:grpSpPr>
          <p:sp>
            <p:nvSpPr>
              <p:cNvPr id="13327" name="Text Box 38"/>
              <p:cNvSpPr txBox="1">
                <a:spLocks noChangeArrowheads="1"/>
              </p:cNvSpPr>
              <p:nvPr/>
            </p:nvSpPr>
            <p:spPr bwMode="auto">
              <a:xfrm>
                <a:off x="4" y="0"/>
                <a:ext cx="52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4÷2</a:t>
                </a:r>
              </a:p>
            </p:txBody>
          </p:sp>
          <p:sp>
            <p:nvSpPr>
              <p:cNvPr id="13328" name="Text Box 39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52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6÷2</a:t>
                </a:r>
              </a:p>
            </p:txBody>
          </p:sp>
          <p:sp>
            <p:nvSpPr>
              <p:cNvPr id="13329" name="Line 40"/>
              <p:cNvSpPr>
                <a:spLocks noChangeShapeType="1"/>
              </p:cNvSpPr>
              <p:nvPr/>
            </p:nvSpPr>
            <p:spPr bwMode="auto">
              <a:xfrm>
                <a:off x="66" y="255"/>
                <a:ext cx="400" cy="0"/>
              </a:xfrm>
              <a:prstGeom prst="line">
                <a:avLst/>
              </a:prstGeom>
              <a:noFill/>
              <a:ln w="222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13330" name="Text Box 43"/>
            <p:cNvSpPr txBox="1">
              <a:spLocks noChangeArrowheads="1"/>
            </p:cNvSpPr>
            <p:nvPr/>
          </p:nvSpPr>
          <p:spPr bwMode="auto">
            <a:xfrm>
              <a:off x="777" y="123"/>
              <a:ext cx="2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=</a:t>
              </a:r>
            </a:p>
          </p:txBody>
        </p:sp>
        <p:grpSp>
          <p:nvGrpSpPr>
            <p:cNvPr id="13331" name="Group 44"/>
            <p:cNvGrpSpPr/>
            <p:nvPr/>
          </p:nvGrpSpPr>
          <p:grpSpPr bwMode="auto">
            <a:xfrm>
              <a:off x="1030" y="0"/>
              <a:ext cx="235" cy="519"/>
              <a:chOff x="0" y="0"/>
              <a:chExt cx="235" cy="519"/>
            </a:xfrm>
          </p:grpSpPr>
          <p:sp>
            <p:nvSpPr>
              <p:cNvPr id="13332" name="Text Box 45"/>
              <p:cNvSpPr txBox="1">
                <a:spLocks noChangeArrowheads="1"/>
              </p:cNvSpPr>
              <p:nvPr/>
            </p:nvSpPr>
            <p:spPr bwMode="auto">
              <a:xfrm>
                <a:off x="4" y="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2</a:t>
                </a:r>
              </a:p>
            </p:txBody>
          </p:sp>
          <p:sp>
            <p:nvSpPr>
              <p:cNvPr id="13333" name="Text Box 46"/>
              <p:cNvSpPr txBox="1">
                <a:spLocks noChangeArrowheads="1"/>
              </p:cNvSpPr>
              <p:nvPr/>
            </p:nvSpPr>
            <p:spPr bwMode="auto">
              <a:xfrm>
                <a:off x="0" y="231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/>
                  <a:t>3</a:t>
                </a:r>
              </a:p>
            </p:txBody>
          </p:sp>
          <p:sp>
            <p:nvSpPr>
              <p:cNvPr id="13334" name="Line 47"/>
              <p:cNvSpPr>
                <a:spLocks noChangeShapeType="1"/>
              </p:cNvSpPr>
              <p:nvPr/>
            </p:nvSpPr>
            <p:spPr bwMode="auto">
              <a:xfrm>
                <a:off x="8" y="255"/>
                <a:ext cx="227" cy="0"/>
              </a:xfrm>
              <a:prstGeom prst="line">
                <a:avLst/>
              </a:prstGeom>
              <a:noFill/>
              <a:ln w="222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3335" name="Text Box 49"/>
          <p:cNvSpPr txBox="1">
            <a:spLocks noChangeArrowheads="1"/>
          </p:cNvSpPr>
          <p:nvPr/>
        </p:nvSpPr>
        <p:spPr bwMode="auto">
          <a:xfrm>
            <a:off x="900113" y="4724400"/>
            <a:ext cx="133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en-US" dirty="0"/>
              <a:t>2.5÷1.5</a:t>
            </a:r>
          </a:p>
        </p:txBody>
      </p:sp>
      <p:sp>
        <p:nvSpPr>
          <p:cNvPr id="13336" name="Text Box 50"/>
          <p:cNvSpPr txBox="1">
            <a:spLocks noChangeArrowheads="1"/>
          </p:cNvSpPr>
          <p:nvPr/>
        </p:nvSpPr>
        <p:spPr bwMode="auto">
          <a:xfrm>
            <a:off x="2128838" y="4737100"/>
            <a:ext cx="430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en-US" dirty="0"/>
              <a:t>=</a:t>
            </a:r>
            <a:r>
              <a:rPr lang="zh-CN" altLang="en-US" dirty="0"/>
              <a:t>（</a:t>
            </a:r>
            <a:r>
              <a:rPr lang="en-US" dirty="0"/>
              <a:t>2.5</a:t>
            </a:r>
            <a:r>
              <a:rPr lang="zh-CN" altLang="en-US" dirty="0"/>
              <a:t>×2）</a:t>
            </a:r>
            <a:r>
              <a:rPr lang="en-US" dirty="0"/>
              <a:t>÷</a:t>
            </a:r>
            <a:r>
              <a:rPr lang="zh-CN" altLang="en-US" dirty="0"/>
              <a:t>（</a:t>
            </a:r>
            <a:r>
              <a:rPr lang="en-US" dirty="0"/>
              <a:t>1.5</a:t>
            </a:r>
            <a:r>
              <a:rPr lang="zh-CN" altLang="en-US" dirty="0"/>
              <a:t>×2）</a:t>
            </a:r>
            <a:r>
              <a:rPr lang="en-US" dirty="0"/>
              <a:t>=5:3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18" grpId="0" autoUpdateAnimBg="0"/>
      <p:bldP spid="13323" grpId="0" autoUpdateAnimBg="0"/>
      <p:bldP spid="13335" grpId="0" autoUpdateAnimBg="0"/>
      <p:bldP spid="1333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46"/>
          <p:cNvSpPr>
            <a:spLocks noChangeArrowheads="1"/>
          </p:cNvSpPr>
          <p:nvPr/>
        </p:nvSpPr>
        <p:spPr bwMode="auto">
          <a:xfrm>
            <a:off x="4140200" y="0"/>
            <a:ext cx="16557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 sz="1800" b="0">
              <a:ea typeface="宋体" panose="02010600030101010101" pitchFamily="2" charset="-122"/>
            </a:endParaRPr>
          </a:p>
        </p:txBody>
      </p:sp>
      <p:sp>
        <p:nvSpPr>
          <p:cNvPr id="14340" name="Rectangle 34"/>
          <p:cNvSpPr>
            <a:spLocks noChangeArrowheads="1"/>
          </p:cNvSpPr>
          <p:nvPr/>
        </p:nvSpPr>
        <p:spPr bwMode="auto">
          <a:xfrm>
            <a:off x="539750" y="539750"/>
            <a:ext cx="5040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二、讨论与交流</a:t>
            </a:r>
            <a:endParaRPr 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61975" y="1125538"/>
            <a:ext cx="6889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zh-CN" altLang="zh-CN" b="0" dirty="0">
                <a:solidFill>
                  <a:srgbClr val="DE0000"/>
                </a:solidFill>
              </a:rPr>
              <a:t>●</a:t>
            </a:r>
            <a:r>
              <a:rPr lang="zh-CN" dirty="0"/>
              <a:t>比的基本性质、分数的基本性质、商不变的性质</a:t>
            </a:r>
          </a:p>
          <a:p>
            <a:pPr eaLnBrk="1" hangingPunct="1">
              <a:lnSpc>
                <a:spcPct val="150000"/>
              </a:lnSpc>
            </a:pPr>
            <a:r>
              <a:rPr lang="zh-CN" dirty="0"/>
              <a:t>三者之间有什么联系？</a:t>
            </a:r>
          </a:p>
        </p:txBody>
      </p:sp>
      <p:graphicFrame>
        <p:nvGraphicFramePr>
          <p:cNvPr id="14342" name="Group 6"/>
          <p:cNvGraphicFramePr>
            <a:graphicFrameLocks noGrp="1"/>
          </p:cNvGraphicFramePr>
          <p:nvPr/>
        </p:nvGraphicFramePr>
        <p:xfrm>
          <a:off x="539750" y="2349500"/>
          <a:ext cx="8135938" cy="3622675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358" name="Text Box 79"/>
          <p:cNvSpPr txBox="1">
            <a:spLocks noChangeArrowheads="1"/>
          </p:cNvSpPr>
          <p:nvPr/>
        </p:nvSpPr>
        <p:spPr bwMode="auto">
          <a:xfrm>
            <a:off x="908050" y="2420938"/>
            <a:ext cx="1717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000" dirty="0">
                <a:latin typeface="楷体_GB2312" pitchFamily="1" charset="-122"/>
              </a:rPr>
              <a:t>比的基本性质</a:t>
            </a:r>
          </a:p>
        </p:txBody>
      </p:sp>
      <p:sp>
        <p:nvSpPr>
          <p:cNvPr id="14359" name="Text Box 80"/>
          <p:cNvSpPr txBox="1">
            <a:spLocks noChangeArrowheads="1"/>
          </p:cNvSpPr>
          <p:nvPr/>
        </p:nvSpPr>
        <p:spPr bwMode="auto">
          <a:xfrm>
            <a:off x="3587750" y="2420938"/>
            <a:ext cx="1973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000" dirty="0">
                <a:latin typeface="楷体_GB2312" pitchFamily="1" charset="-122"/>
              </a:rPr>
              <a:t>分数的基本性质</a:t>
            </a:r>
          </a:p>
        </p:txBody>
      </p:sp>
      <p:sp>
        <p:nvSpPr>
          <p:cNvPr id="14360" name="Text Box 81"/>
          <p:cNvSpPr txBox="1">
            <a:spLocks noChangeArrowheads="1"/>
          </p:cNvSpPr>
          <p:nvPr/>
        </p:nvSpPr>
        <p:spPr bwMode="auto">
          <a:xfrm>
            <a:off x="6473825" y="2420938"/>
            <a:ext cx="1717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000" dirty="0">
                <a:latin typeface="楷体_GB2312" pitchFamily="1" charset="-122"/>
              </a:rPr>
              <a:t>商不变的性质</a:t>
            </a:r>
          </a:p>
        </p:txBody>
      </p:sp>
      <p:sp>
        <p:nvSpPr>
          <p:cNvPr id="14361" name="Rectangle 82"/>
          <p:cNvSpPr>
            <a:spLocks noChangeArrowheads="1"/>
          </p:cNvSpPr>
          <p:nvPr/>
        </p:nvSpPr>
        <p:spPr bwMode="auto">
          <a:xfrm>
            <a:off x="755650" y="3189288"/>
            <a:ext cx="20875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000" dirty="0">
                <a:latin typeface="楷体_GB2312" pitchFamily="1" charset="-122"/>
              </a:rPr>
              <a:t>比的前项和后项同时乘或除以相同的数（</a:t>
            </a:r>
            <a:r>
              <a:rPr lang="en-US" sz="2000" dirty="0">
                <a:latin typeface="楷体_GB2312" pitchFamily="1" charset="-122"/>
              </a:rPr>
              <a:t>0</a:t>
            </a:r>
            <a:r>
              <a:rPr lang="zh-CN" altLang="en-US" sz="2000" dirty="0">
                <a:latin typeface="楷体_GB2312" pitchFamily="1" charset="-122"/>
              </a:rPr>
              <a:t>除外），比值不变。 </a:t>
            </a:r>
          </a:p>
        </p:txBody>
      </p:sp>
      <p:sp>
        <p:nvSpPr>
          <p:cNvPr id="14362" name="Rectangle 83"/>
          <p:cNvSpPr>
            <a:spLocks noChangeArrowheads="1"/>
          </p:cNvSpPr>
          <p:nvPr/>
        </p:nvSpPr>
        <p:spPr bwMode="auto">
          <a:xfrm>
            <a:off x="3132138" y="3213100"/>
            <a:ext cx="25209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000" dirty="0">
                <a:latin typeface="楷体_GB2312" pitchFamily="1" charset="-122"/>
              </a:rPr>
              <a:t>分数的分母和分子同时乘或除以相同的数（</a:t>
            </a:r>
            <a:r>
              <a:rPr lang="en-US" sz="2000" dirty="0">
                <a:latin typeface="楷体_GB2312" pitchFamily="1" charset="-122"/>
              </a:rPr>
              <a:t>0</a:t>
            </a:r>
            <a:r>
              <a:rPr lang="zh-CN" altLang="en-US" sz="2000" dirty="0">
                <a:latin typeface="楷体_GB2312" pitchFamily="1" charset="-122"/>
              </a:rPr>
              <a:t>除外），分数的大小不变。 </a:t>
            </a:r>
          </a:p>
        </p:txBody>
      </p:sp>
      <p:sp>
        <p:nvSpPr>
          <p:cNvPr id="14363" name="Rectangle 85"/>
          <p:cNvSpPr>
            <a:spLocks noChangeArrowheads="1"/>
          </p:cNvSpPr>
          <p:nvPr/>
        </p:nvSpPr>
        <p:spPr bwMode="auto">
          <a:xfrm>
            <a:off x="6156325" y="3284538"/>
            <a:ext cx="22320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000" dirty="0">
                <a:latin typeface="楷体_GB2312" pitchFamily="1" charset="-122"/>
              </a:rPr>
              <a:t>在除法中，被除数和除数同时乘或除以相同的数（</a:t>
            </a:r>
            <a:r>
              <a:rPr lang="en-US" sz="2000" dirty="0">
                <a:latin typeface="楷体_GB2312" pitchFamily="1" charset="-122"/>
              </a:rPr>
              <a:t>0</a:t>
            </a:r>
            <a:r>
              <a:rPr lang="zh-CN" altLang="en-US" sz="2000" dirty="0">
                <a:latin typeface="楷体_GB2312" pitchFamily="1" charset="-122"/>
              </a:rPr>
              <a:t>除外），商不变。 </a:t>
            </a:r>
          </a:p>
        </p:txBody>
      </p:sp>
      <p:sp>
        <p:nvSpPr>
          <p:cNvPr id="14364" name="Rectangle 86"/>
          <p:cNvSpPr>
            <a:spLocks noChangeArrowheads="1"/>
          </p:cNvSpPr>
          <p:nvPr/>
        </p:nvSpPr>
        <p:spPr bwMode="auto">
          <a:xfrm>
            <a:off x="754063" y="5145088"/>
            <a:ext cx="7705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zh-CN" sz="2000" dirty="0">
                <a:latin typeface="楷体_GB2312" pitchFamily="1" charset="-122"/>
              </a:rPr>
              <a:t>    </a:t>
            </a:r>
            <a:r>
              <a:rPr lang="zh-CN" sz="2000" dirty="0">
                <a:latin typeface="楷体_GB2312" pitchFamily="1" charset="-122"/>
              </a:rPr>
              <a:t>商不变的性质、比的基本性质和分数的基本性质的内容实质上是一样的。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58" grpId="0" autoUpdateAnimBg="0"/>
      <p:bldP spid="14359" grpId="0" autoUpdateAnimBg="0"/>
      <p:bldP spid="14360" grpId="0" autoUpdateAnimBg="0"/>
      <p:bldP spid="14361" grpId="0" autoUpdateAnimBg="0"/>
      <p:bldP spid="14362" grpId="0" autoUpdateAnimBg="0"/>
      <p:bldP spid="14363" grpId="0" autoUpdateAnimBg="0"/>
      <p:bldP spid="1436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4"/>
          <p:cNvSpPr>
            <a:spLocks noChangeArrowheads="1"/>
          </p:cNvSpPr>
          <p:nvPr/>
        </p:nvSpPr>
        <p:spPr bwMode="auto">
          <a:xfrm>
            <a:off x="539750" y="539750"/>
            <a:ext cx="5040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试一试</a:t>
            </a:r>
          </a:p>
        </p:txBody>
      </p:sp>
      <p:sp>
        <p:nvSpPr>
          <p:cNvPr id="15364" name="Rectangle 9"/>
          <p:cNvSpPr>
            <a:spLocks noChangeArrowheads="1"/>
          </p:cNvSpPr>
          <p:nvPr/>
        </p:nvSpPr>
        <p:spPr bwMode="auto">
          <a:xfrm>
            <a:off x="1073150" y="2803525"/>
            <a:ext cx="734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楷体_GB2312" pitchFamily="1" charset="-122"/>
              </a:rPr>
              <a:t>24 ÷ </a:t>
            </a:r>
            <a:r>
              <a:rPr lang="zh-CN" altLang="en-US">
                <a:latin typeface="楷体_GB2312" pitchFamily="1" charset="-122"/>
              </a:rPr>
              <a:t>（   ）</a:t>
            </a:r>
            <a:r>
              <a:rPr lang="en-US">
                <a:latin typeface="楷体_GB2312" pitchFamily="1" charset="-122"/>
              </a:rPr>
              <a:t>=        =</a:t>
            </a:r>
            <a:r>
              <a:rPr lang="zh-CN" altLang="en-US">
                <a:latin typeface="楷体_GB2312" pitchFamily="1" charset="-122"/>
              </a:rPr>
              <a:t>（   ）：</a:t>
            </a:r>
            <a:r>
              <a:rPr lang="en-US">
                <a:latin typeface="楷体_GB2312" pitchFamily="1" charset="-122"/>
              </a:rPr>
              <a:t>24 =</a:t>
            </a:r>
            <a:r>
              <a:rPr lang="zh-CN" altLang="en-US">
                <a:latin typeface="楷体_GB2312" pitchFamily="1" charset="-122"/>
              </a:rPr>
              <a:t>（      ）</a:t>
            </a:r>
            <a:r>
              <a:rPr lang="en-US">
                <a:latin typeface="楷体_GB2312" pitchFamily="1" charset="-122"/>
              </a:rPr>
              <a:t>%</a:t>
            </a:r>
          </a:p>
        </p:txBody>
      </p:sp>
      <p:grpSp>
        <p:nvGrpSpPr>
          <p:cNvPr id="15365" name="Group 13"/>
          <p:cNvGrpSpPr/>
          <p:nvPr/>
        </p:nvGrpSpPr>
        <p:grpSpPr bwMode="auto">
          <a:xfrm>
            <a:off x="3644900" y="2581275"/>
            <a:ext cx="433388" cy="844550"/>
            <a:chOff x="0" y="0"/>
            <a:chExt cx="273" cy="532"/>
          </a:xfrm>
        </p:grpSpPr>
        <p:sp>
          <p:nvSpPr>
            <p:cNvPr id="15366" name="Text Box 10"/>
            <p:cNvSpPr txBox="1">
              <a:spLocks noChangeArrowheads="1"/>
            </p:cNvSpPr>
            <p:nvPr/>
          </p:nvSpPr>
          <p:spPr bwMode="auto">
            <a:xfrm>
              <a:off x="31" y="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>
                  <a:latin typeface="楷体_GB2312" pitchFamily="1" charset="-122"/>
                </a:rPr>
                <a:t>3</a:t>
              </a:r>
            </a:p>
          </p:txBody>
        </p:sp>
        <p:sp>
          <p:nvSpPr>
            <p:cNvPr id="15367" name="Text Box 11"/>
            <p:cNvSpPr txBox="1">
              <a:spLocks noChangeArrowheads="1"/>
            </p:cNvSpPr>
            <p:nvPr/>
          </p:nvSpPr>
          <p:spPr bwMode="auto">
            <a:xfrm>
              <a:off x="28" y="24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>
                  <a:latin typeface="楷体_GB2312" pitchFamily="1" charset="-122"/>
                </a:rPr>
                <a:t>8</a:t>
              </a:r>
            </a:p>
          </p:txBody>
        </p:sp>
        <p:sp>
          <p:nvSpPr>
            <p:cNvPr id="15368" name="Line 12"/>
            <p:cNvSpPr>
              <a:spLocks noChangeShapeType="1"/>
            </p:cNvSpPr>
            <p:nvPr/>
          </p:nvSpPr>
          <p:spPr bwMode="auto">
            <a:xfrm>
              <a:off x="0" y="272"/>
              <a:ext cx="273" cy="0"/>
            </a:xfrm>
            <a:prstGeom prst="line">
              <a:avLst/>
            </a:prstGeom>
            <a:noFill/>
            <a:ln w="22225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69" name="Freeform 15"/>
          <p:cNvSpPr/>
          <p:nvPr/>
        </p:nvSpPr>
        <p:spPr bwMode="auto">
          <a:xfrm>
            <a:off x="1331913" y="2401888"/>
            <a:ext cx="2447925" cy="396875"/>
          </a:xfrm>
          <a:custGeom>
            <a:avLst/>
            <a:gdLst>
              <a:gd name="T0" fmla="*/ 1542 w 1542"/>
              <a:gd name="T1" fmla="*/ 113 h 250"/>
              <a:gd name="T2" fmla="*/ 453 w 1542"/>
              <a:gd name="T3" fmla="*/ 23 h 250"/>
              <a:gd name="T4" fmla="*/ 0 w 1542"/>
              <a:gd name="T5" fmla="*/ 250 h 250"/>
              <a:gd name="T6" fmla="*/ 0 w 1542"/>
              <a:gd name="T7" fmla="*/ 0 h 250"/>
              <a:gd name="T8" fmla="*/ 1542 w 1542"/>
              <a:gd name="T9" fmla="*/ 25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542" h="250">
                <a:moveTo>
                  <a:pt x="1542" y="113"/>
                </a:moveTo>
                <a:cubicBezTo>
                  <a:pt x="1126" y="56"/>
                  <a:pt x="710" y="0"/>
                  <a:pt x="453" y="23"/>
                </a:cubicBezTo>
                <a:cubicBezTo>
                  <a:pt x="196" y="46"/>
                  <a:pt x="98" y="148"/>
                  <a:pt x="0" y="250"/>
                </a:cubicBezTo>
              </a:path>
            </a:pathLst>
          </a:custGeom>
          <a:noFill/>
          <a:ln w="22225" cap="flat" cmpd="sng">
            <a:solidFill>
              <a:srgbClr val="000000"/>
            </a:solidFill>
            <a:bevel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2124075" y="2006600"/>
            <a:ext cx="64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>
                <a:solidFill>
                  <a:srgbClr val="DE0000"/>
                </a:solidFill>
                <a:latin typeface="楷体_GB2312" pitchFamily="1" charset="-122"/>
              </a:rPr>
              <a:t>×8</a:t>
            </a:r>
          </a:p>
        </p:txBody>
      </p:sp>
      <p:sp>
        <p:nvSpPr>
          <p:cNvPr id="15371" name="Freeform 17"/>
          <p:cNvSpPr/>
          <p:nvPr/>
        </p:nvSpPr>
        <p:spPr bwMode="auto">
          <a:xfrm>
            <a:off x="2555875" y="3402013"/>
            <a:ext cx="1295400" cy="215900"/>
          </a:xfrm>
          <a:custGeom>
            <a:avLst/>
            <a:gdLst>
              <a:gd name="T0" fmla="*/ 816 w 816"/>
              <a:gd name="T1" fmla="*/ 0 h 136"/>
              <a:gd name="T2" fmla="*/ 454 w 816"/>
              <a:gd name="T3" fmla="*/ 136 h 136"/>
              <a:gd name="T4" fmla="*/ 0 w 816"/>
              <a:gd name="T5" fmla="*/ 0 h 136"/>
              <a:gd name="T6" fmla="*/ 0 w 816"/>
              <a:gd name="T7" fmla="*/ 0 h 136"/>
              <a:gd name="T8" fmla="*/ 816 w 816"/>
              <a:gd name="T9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816" h="136">
                <a:moveTo>
                  <a:pt x="816" y="0"/>
                </a:moveTo>
                <a:cubicBezTo>
                  <a:pt x="703" y="68"/>
                  <a:pt x="590" y="136"/>
                  <a:pt x="454" y="136"/>
                </a:cubicBezTo>
                <a:cubicBezTo>
                  <a:pt x="318" y="136"/>
                  <a:pt x="159" y="68"/>
                  <a:pt x="0" y="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bevel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2" name="Text Box 18"/>
          <p:cNvSpPr txBox="1">
            <a:spLocks noChangeArrowheads="1"/>
          </p:cNvSpPr>
          <p:nvPr/>
        </p:nvSpPr>
        <p:spPr bwMode="auto">
          <a:xfrm>
            <a:off x="2959100" y="3590925"/>
            <a:ext cx="64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>
                <a:solidFill>
                  <a:srgbClr val="DE0000"/>
                </a:solidFill>
                <a:latin typeface="楷体_GB2312" pitchFamily="1" charset="-122"/>
              </a:rPr>
              <a:t>×8</a:t>
            </a:r>
          </a:p>
        </p:txBody>
      </p:sp>
      <p:sp>
        <p:nvSpPr>
          <p:cNvPr id="15373" name="Text Box 19"/>
          <p:cNvSpPr txBox="1">
            <a:spLocks noChangeArrowheads="1"/>
          </p:cNvSpPr>
          <p:nvPr/>
        </p:nvSpPr>
        <p:spPr bwMode="auto">
          <a:xfrm>
            <a:off x="2351088" y="2798763"/>
            <a:ext cx="49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>
                <a:solidFill>
                  <a:srgbClr val="DE0000"/>
                </a:solidFill>
                <a:latin typeface="楷体_GB2312" pitchFamily="1" charset="-122"/>
              </a:rPr>
              <a:t>64</a:t>
            </a:r>
          </a:p>
        </p:txBody>
      </p:sp>
      <p:sp>
        <p:nvSpPr>
          <p:cNvPr id="15374" name="Freeform 20"/>
          <p:cNvSpPr/>
          <p:nvPr/>
        </p:nvSpPr>
        <p:spPr bwMode="auto">
          <a:xfrm>
            <a:off x="3995738" y="3230563"/>
            <a:ext cx="2089150" cy="455612"/>
          </a:xfrm>
          <a:custGeom>
            <a:avLst/>
            <a:gdLst>
              <a:gd name="T0" fmla="*/ 0 w 1316"/>
              <a:gd name="T1" fmla="*/ 91 h 287"/>
              <a:gd name="T2" fmla="*/ 635 w 1316"/>
              <a:gd name="T3" fmla="*/ 272 h 287"/>
              <a:gd name="T4" fmla="*/ 1316 w 1316"/>
              <a:gd name="T5" fmla="*/ 0 h 287"/>
              <a:gd name="T6" fmla="*/ 0 w 1316"/>
              <a:gd name="T7" fmla="*/ 0 h 287"/>
              <a:gd name="T8" fmla="*/ 1316 w 1316"/>
              <a:gd name="T9" fmla="*/ 287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1316" h="287">
                <a:moveTo>
                  <a:pt x="0" y="91"/>
                </a:moveTo>
                <a:cubicBezTo>
                  <a:pt x="208" y="189"/>
                  <a:pt x="416" y="287"/>
                  <a:pt x="635" y="272"/>
                </a:cubicBezTo>
                <a:cubicBezTo>
                  <a:pt x="854" y="257"/>
                  <a:pt x="1085" y="128"/>
                  <a:pt x="1316" y="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bevel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5" name="Text Box 21"/>
          <p:cNvSpPr txBox="1">
            <a:spLocks noChangeArrowheads="1"/>
          </p:cNvSpPr>
          <p:nvPr/>
        </p:nvSpPr>
        <p:spPr bwMode="auto">
          <a:xfrm>
            <a:off x="4716463" y="3619500"/>
            <a:ext cx="64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>
                <a:solidFill>
                  <a:srgbClr val="DE0000"/>
                </a:solidFill>
                <a:latin typeface="楷体_GB2312" pitchFamily="1" charset="-122"/>
              </a:rPr>
              <a:t>×3</a:t>
            </a:r>
          </a:p>
        </p:txBody>
      </p:sp>
      <p:sp>
        <p:nvSpPr>
          <p:cNvPr id="15376" name="Freeform 22"/>
          <p:cNvSpPr/>
          <p:nvPr/>
        </p:nvSpPr>
        <p:spPr bwMode="auto">
          <a:xfrm>
            <a:off x="3924300" y="2365375"/>
            <a:ext cx="1079500" cy="215900"/>
          </a:xfrm>
          <a:custGeom>
            <a:avLst/>
            <a:gdLst>
              <a:gd name="T0" fmla="*/ 0 w 680"/>
              <a:gd name="T1" fmla="*/ 181 h 181"/>
              <a:gd name="T2" fmla="*/ 272 w 680"/>
              <a:gd name="T3" fmla="*/ 0 h 181"/>
              <a:gd name="T4" fmla="*/ 680 w 680"/>
              <a:gd name="T5" fmla="*/ 181 h 181"/>
              <a:gd name="T6" fmla="*/ 0 w 680"/>
              <a:gd name="T7" fmla="*/ 0 h 181"/>
              <a:gd name="T8" fmla="*/ 680 w 680"/>
              <a:gd name="T9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680" h="181">
                <a:moveTo>
                  <a:pt x="0" y="181"/>
                </a:moveTo>
                <a:cubicBezTo>
                  <a:pt x="79" y="90"/>
                  <a:pt x="159" y="0"/>
                  <a:pt x="272" y="0"/>
                </a:cubicBezTo>
                <a:cubicBezTo>
                  <a:pt x="385" y="0"/>
                  <a:pt x="532" y="90"/>
                  <a:pt x="680" y="181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bevel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7" name="Text Box 23"/>
          <p:cNvSpPr txBox="1">
            <a:spLocks noChangeArrowheads="1"/>
          </p:cNvSpPr>
          <p:nvPr/>
        </p:nvSpPr>
        <p:spPr bwMode="auto">
          <a:xfrm>
            <a:off x="4071938" y="1981200"/>
            <a:ext cx="64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>
                <a:solidFill>
                  <a:srgbClr val="DE0000"/>
                </a:solidFill>
                <a:latin typeface="楷体_GB2312" pitchFamily="1" charset="-122"/>
              </a:rPr>
              <a:t>×3</a:t>
            </a:r>
          </a:p>
        </p:txBody>
      </p:sp>
      <p:sp>
        <p:nvSpPr>
          <p:cNvPr id="15378" name="Text Box 24"/>
          <p:cNvSpPr txBox="1">
            <a:spLocks noChangeArrowheads="1"/>
          </p:cNvSpPr>
          <p:nvPr/>
        </p:nvSpPr>
        <p:spPr bwMode="auto">
          <a:xfrm>
            <a:off x="4954588" y="2798763"/>
            <a:ext cx="33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>
                <a:solidFill>
                  <a:srgbClr val="DE0000"/>
                </a:solidFill>
                <a:latin typeface="楷体_GB2312" pitchFamily="1" charset="-122"/>
              </a:rPr>
              <a:t>9</a:t>
            </a:r>
          </a:p>
        </p:txBody>
      </p:sp>
      <p:grpSp>
        <p:nvGrpSpPr>
          <p:cNvPr id="15379" name="Group 27"/>
          <p:cNvGrpSpPr/>
          <p:nvPr/>
        </p:nvGrpSpPr>
        <p:grpSpPr bwMode="auto">
          <a:xfrm>
            <a:off x="3649663" y="2581275"/>
            <a:ext cx="433387" cy="844550"/>
            <a:chOff x="0" y="0"/>
            <a:chExt cx="273" cy="532"/>
          </a:xfrm>
        </p:grpSpPr>
        <p:sp>
          <p:nvSpPr>
            <p:cNvPr id="15380" name="Text Box 28"/>
            <p:cNvSpPr txBox="1">
              <a:spLocks noChangeArrowheads="1"/>
            </p:cNvSpPr>
            <p:nvPr/>
          </p:nvSpPr>
          <p:spPr bwMode="auto">
            <a:xfrm>
              <a:off x="31" y="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>
                  <a:solidFill>
                    <a:srgbClr val="DE0000"/>
                  </a:solidFill>
                  <a:latin typeface="楷体_GB2312" pitchFamily="1" charset="-122"/>
                </a:rPr>
                <a:t>3</a:t>
              </a:r>
            </a:p>
          </p:txBody>
        </p:sp>
        <p:sp>
          <p:nvSpPr>
            <p:cNvPr id="15381" name="Text Box 29"/>
            <p:cNvSpPr txBox="1">
              <a:spLocks noChangeArrowheads="1"/>
            </p:cNvSpPr>
            <p:nvPr/>
          </p:nvSpPr>
          <p:spPr bwMode="auto">
            <a:xfrm>
              <a:off x="28" y="24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>
                  <a:solidFill>
                    <a:srgbClr val="DE0000"/>
                  </a:solidFill>
                  <a:latin typeface="楷体_GB2312" pitchFamily="1" charset="-122"/>
                </a:rPr>
                <a:t>8</a:t>
              </a:r>
            </a:p>
          </p:txBody>
        </p:sp>
        <p:sp>
          <p:nvSpPr>
            <p:cNvPr id="15382" name="Line 30"/>
            <p:cNvSpPr>
              <a:spLocks noChangeShapeType="1"/>
            </p:cNvSpPr>
            <p:nvPr/>
          </p:nvSpPr>
          <p:spPr bwMode="auto">
            <a:xfrm>
              <a:off x="0" y="272"/>
              <a:ext cx="273" cy="0"/>
            </a:xfrm>
            <a:prstGeom prst="line">
              <a:avLst/>
            </a:prstGeom>
            <a:noFill/>
            <a:ln w="22225" cmpd="sng">
              <a:solidFill>
                <a:srgbClr val="DE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83" name="Text Box 31"/>
          <p:cNvSpPr txBox="1">
            <a:spLocks noChangeArrowheads="1"/>
          </p:cNvSpPr>
          <p:nvPr/>
        </p:nvSpPr>
        <p:spPr bwMode="auto">
          <a:xfrm>
            <a:off x="6880225" y="2773363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>
                <a:solidFill>
                  <a:srgbClr val="DE0000"/>
                </a:solidFill>
                <a:latin typeface="楷体_GB2312" pitchFamily="1" charset="-122"/>
              </a:rPr>
              <a:t>0.375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nimBg="1"/>
      <p:bldP spid="15370" grpId="0" autoUpdateAnimBg="0"/>
      <p:bldP spid="15371" grpId="0" animBg="1"/>
      <p:bldP spid="15372" grpId="0" autoUpdateAnimBg="0"/>
      <p:bldP spid="15373" grpId="0" autoUpdateAnimBg="0"/>
      <p:bldP spid="15374" grpId="0" animBg="1"/>
      <p:bldP spid="15375" grpId="0" autoUpdateAnimBg="0"/>
      <p:bldP spid="15376" grpId="0" animBg="1"/>
      <p:bldP spid="15377" grpId="0" autoUpdateAnimBg="0"/>
      <p:bldP spid="15378" grpId="0" autoUpdateAnimBg="0"/>
      <p:bldP spid="1538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669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 altLang="zh-CN" b="0">
                <a:solidFill>
                  <a:srgbClr val="00CCFF"/>
                </a:solidFill>
              </a:rPr>
              <a:t>●</a:t>
            </a:r>
            <a:r>
              <a:rPr lang="zh-CN"/>
              <a:t>比和比例之间有什么联系与区别？</a:t>
            </a:r>
          </a:p>
        </p:txBody>
      </p:sp>
      <p:sp>
        <p:nvSpPr>
          <p:cNvPr id="16387" name="Rectangle 34"/>
          <p:cNvSpPr>
            <a:spLocks noChangeArrowheads="1"/>
          </p:cNvSpPr>
          <p:nvPr/>
        </p:nvSpPr>
        <p:spPr bwMode="auto">
          <a:xfrm>
            <a:off x="539750" y="539750"/>
            <a:ext cx="5040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二、讨论与交流</a:t>
            </a:r>
            <a:endParaRPr 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88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89" name="Group 5"/>
          <p:cNvGraphicFramePr>
            <a:graphicFrameLocks noGrp="1"/>
          </p:cNvGraphicFramePr>
          <p:nvPr>
            <p:ph idx="4294967295"/>
          </p:nvPr>
        </p:nvGraphicFramePr>
        <p:xfrm>
          <a:off x="404813" y="2205038"/>
          <a:ext cx="8229600" cy="3600450"/>
        </p:xfrm>
        <a:graphic>
          <a:graphicData uri="http://schemas.openxmlformats.org/drawingml/2006/table">
            <a:tbl>
              <a:tblPr/>
              <a:tblGrid>
                <a:gridCol w="171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C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C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0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411" name="Text Box 59"/>
          <p:cNvSpPr txBox="1">
            <a:spLocks noChangeArrowheads="1"/>
          </p:cNvSpPr>
          <p:nvPr/>
        </p:nvSpPr>
        <p:spPr bwMode="auto">
          <a:xfrm>
            <a:off x="3132138" y="3103563"/>
            <a:ext cx="1296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楷体_GB2312" pitchFamily="1" charset="-122"/>
              </a:rPr>
              <a:t>6 : 4</a:t>
            </a:r>
          </a:p>
        </p:txBody>
      </p:sp>
      <p:sp>
        <p:nvSpPr>
          <p:cNvPr id="16412" name="Text Box 61"/>
          <p:cNvSpPr txBox="1">
            <a:spLocks noChangeArrowheads="1"/>
          </p:cNvSpPr>
          <p:nvPr/>
        </p:nvSpPr>
        <p:spPr bwMode="auto">
          <a:xfrm>
            <a:off x="3319463" y="2301875"/>
            <a:ext cx="439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zh-CN" sz="2000">
                <a:latin typeface="楷体_GB2312" pitchFamily="1" charset="-122"/>
              </a:rPr>
              <a:t>比</a:t>
            </a:r>
          </a:p>
        </p:txBody>
      </p:sp>
      <p:sp>
        <p:nvSpPr>
          <p:cNvPr id="16413" name="Text Box 62"/>
          <p:cNvSpPr txBox="1">
            <a:spLocks noChangeArrowheads="1"/>
          </p:cNvSpPr>
          <p:nvPr/>
        </p:nvSpPr>
        <p:spPr bwMode="auto">
          <a:xfrm>
            <a:off x="5867400" y="3068638"/>
            <a:ext cx="215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楷体_GB2312" pitchFamily="1" charset="-122"/>
              </a:rPr>
              <a:t>6 : 4 = 3 : 2</a:t>
            </a:r>
          </a:p>
        </p:txBody>
      </p:sp>
      <p:sp>
        <p:nvSpPr>
          <p:cNvPr id="16414" name="Text Box 63"/>
          <p:cNvSpPr txBox="1">
            <a:spLocks noChangeArrowheads="1"/>
          </p:cNvSpPr>
          <p:nvPr/>
        </p:nvSpPr>
        <p:spPr bwMode="auto">
          <a:xfrm>
            <a:off x="6800850" y="2276475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zh-CN" sz="2000">
                <a:latin typeface="楷体_GB2312" pitchFamily="1" charset="-122"/>
              </a:rPr>
              <a:t>比例</a:t>
            </a:r>
          </a:p>
        </p:txBody>
      </p:sp>
      <p:sp>
        <p:nvSpPr>
          <p:cNvPr id="16415" name="Text Box 96"/>
          <p:cNvSpPr txBox="1">
            <a:spLocks noChangeArrowheads="1"/>
          </p:cNvSpPr>
          <p:nvPr/>
        </p:nvSpPr>
        <p:spPr bwMode="auto">
          <a:xfrm>
            <a:off x="604838" y="3103563"/>
            <a:ext cx="1357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zh-CN" sz="2000">
                <a:latin typeface="楷体_GB2312" pitchFamily="1" charset="-122"/>
              </a:rPr>
              <a:t>举例</a:t>
            </a:r>
          </a:p>
        </p:txBody>
      </p:sp>
      <p:sp>
        <p:nvSpPr>
          <p:cNvPr id="16416" name="Rectangle 99"/>
          <p:cNvSpPr>
            <a:spLocks noChangeArrowheads="1"/>
          </p:cNvSpPr>
          <p:nvPr/>
        </p:nvSpPr>
        <p:spPr bwMode="auto">
          <a:xfrm>
            <a:off x="-6259513" y="-20883563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16417" name="Rectangle 100"/>
          <p:cNvSpPr>
            <a:spLocks noChangeArrowheads="1"/>
          </p:cNvSpPr>
          <p:nvPr/>
        </p:nvSpPr>
        <p:spPr bwMode="auto">
          <a:xfrm>
            <a:off x="11156950" y="19210338"/>
            <a:ext cx="4248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ctr"/>
            <a:r>
              <a:rPr lang="zh-CN" sz="1000" b="0">
                <a:solidFill>
                  <a:srgbClr val="FFFFFF"/>
                </a:solidFill>
              </a:rPr>
              <a:t>比是一个除式，是表示两个数相除的关系，一个比只有两个项（前项和后</a:t>
            </a:r>
          </a:p>
          <a:p>
            <a:endParaRPr lang="zh-CN" altLang="zh-CN" b="0"/>
          </a:p>
        </p:txBody>
      </p:sp>
      <p:sp>
        <p:nvSpPr>
          <p:cNvPr id="16418" name="Rectangle 101"/>
          <p:cNvSpPr>
            <a:spLocks noChangeArrowheads="1"/>
          </p:cNvSpPr>
          <p:nvPr/>
        </p:nvSpPr>
        <p:spPr bwMode="auto">
          <a:xfrm>
            <a:off x="5373688" y="23461663"/>
            <a:ext cx="5264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ctr"/>
            <a:r>
              <a:rPr lang="zh-CN" sz="1000" b="0">
                <a:solidFill>
                  <a:srgbClr val="FFFFFF"/>
                </a:solidFill>
              </a:rPr>
              <a:t>项，一项是一个数）。比例是一个等式，是表示两个比相等的式子，一个比例有四个项（两</a:t>
            </a:r>
          </a:p>
          <a:p>
            <a:endParaRPr lang="zh-CN" altLang="zh-CN" b="0"/>
          </a:p>
        </p:txBody>
      </p:sp>
      <p:sp>
        <p:nvSpPr>
          <p:cNvPr id="16419" name="Rectangle 102"/>
          <p:cNvSpPr>
            <a:spLocks noChangeArrowheads="1"/>
          </p:cNvSpPr>
          <p:nvPr/>
        </p:nvSpPr>
        <p:spPr bwMode="auto">
          <a:xfrm>
            <a:off x="7405688" y="27497088"/>
            <a:ext cx="1200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ctr"/>
            <a:r>
              <a:rPr lang="zh-CN" sz="1000" b="0">
                <a:solidFill>
                  <a:srgbClr val="FFFFFF"/>
                </a:solidFill>
              </a:rPr>
              <a:t>个外项，两个内项</a:t>
            </a:r>
            <a:endParaRPr lang="zh-CN" b="0"/>
          </a:p>
        </p:txBody>
      </p:sp>
      <p:sp>
        <p:nvSpPr>
          <p:cNvPr id="16420" name="Rectangle 103"/>
          <p:cNvSpPr>
            <a:spLocks noChangeArrowheads="1"/>
          </p:cNvSpPr>
          <p:nvPr/>
        </p:nvSpPr>
        <p:spPr bwMode="auto">
          <a:xfrm>
            <a:off x="-6259513" y="-20883563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16421" name="Rectangle 104"/>
          <p:cNvSpPr>
            <a:spLocks noChangeArrowheads="1"/>
          </p:cNvSpPr>
          <p:nvPr/>
        </p:nvSpPr>
        <p:spPr bwMode="auto">
          <a:xfrm>
            <a:off x="11156950" y="19210338"/>
            <a:ext cx="4248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ctr"/>
            <a:r>
              <a:rPr lang="zh-CN" sz="1000" b="0">
                <a:solidFill>
                  <a:srgbClr val="FFFFFF"/>
                </a:solidFill>
              </a:rPr>
              <a:t>比是一个除式，是表示两个数相除的关系，一个比只有两个项（前项和后</a:t>
            </a:r>
          </a:p>
          <a:p>
            <a:endParaRPr lang="zh-CN" altLang="zh-CN" b="0"/>
          </a:p>
        </p:txBody>
      </p:sp>
      <p:sp>
        <p:nvSpPr>
          <p:cNvPr id="16422" name="Rectangle 105"/>
          <p:cNvSpPr>
            <a:spLocks noChangeArrowheads="1"/>
          </p:cNvSpPr>
          <p:nvPr/>
        </p:nvSpPr>
        <p:spPr bwMode="auto">
          <a:xfrm>
            <a:off x="5373688" y="23461663"/>
            <a:ext cx="5264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ctr"/>
            <a:r>
              <a:rPr lang="zh-CN" sz="1000" b="0">
                <a:solidFill>
                  <a:srgbClr val="FFFFFF"/>
                </a:solidFill>
              </a:rPr>
              <a:t>项，一项是一个数）。比例是一个等式，是表示两个比相等的式子，一个比例有四个项（两</a:t>
            </a:r>
          </a:p>
          <a:p>
            <a:endParaRPr lang="zh-CN" altLang="zh-CN" b="0"/>
          </a:p>
        </p:txBody>
      </p:sp>
      <p:sp>
        <p:nvSpPr>
          <p:cNvPr id="16423" name="Rectangle 106"/>
          <p:cNvSpPr>
            <a:spLocks noChangeArrowheads="1"/>
          </p:cNvSpPr>
          <p:nvPr/>
        </p:nvSpPr>
        <p:spPr bwMode="auto">
          <a:xfrm>
            <a:off x="7405688" y="27497088"/>
            <a:ext cx="1200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ctr"/>
            <a:r>
              <a:rPr lang="zh-CN" sz="1000" b="0">
                <a:solidFill>
                  <a:srgbClr val="FFFFFF"/>
                </a:solidFill>
              </a:rPr>
              <a:t>个外项，两个内项</a:t>
            </a:r>
            <a:endParaRPr lang="zh-CN" b="0"/>
          </a:p>
        </p:txBody>
      </p:sp>
      <p:sp>
        <p:nvSpPr>
          <p:cNvPr id="16424" name="Rectangle 107"/>
          <p:cNvSpPr>
            <a:spLocks noChangeArrowheads="1"/>
          </p:cNvSpPr>
          <p:nvPr/>
        </p:nvSpPr>
        <p:spPr bwMode="auto">
          <a:xfrm>
            <a:off x="-6259513" y="-20883563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16425" name="Rectangle 108"/>
          <p:cNvSpPr>
            <a:spLocks noChangeArrowheads="1"/>
          </p:cNvSpPr>
          <p:nvPr/>
        </p:nvSpPr>
        <p:spPr bwMode="auto">
          <a:xfrm>
            <a:off x="11156950" y="19210338"/>
            <a:ext cx="4248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ctr"/>
            <a:r>
              <a:rPr lang="zh-CN" sz="1000" b="0">
                <a:solidFill>
                  <a:srgbClr val="FFFFFF"/>
                </a:solidFill>
              </a:rPr>
              <a:t>比是一个除式，是表示两个数相除的关系，一个比只有两个项（前项和后</a:t>
            </a:r>
          </a:p>
          <a:p>
            <a:endParaRPr lang="zh-CN" altLang="zh-CN" b="0"/>
          </a:p>
        </p:txBody>
      </p:sp>
      <p:sp>
        <p:nvSpPr>
          <p:cNvPr id="16426" name="Rectangle 109"/>
          <p:cNvSpPr>
            <a:spLocks noChangeArrowheads="1"/>
          </p:cNvSpPr>
          <p:nvPr/>
        </p:nvSpPr>
        <p:spPr bwMode="auto">
          <a:xfrm>
            <a:off x="5373688" y="23461663"/>
            <a:ext cx="5264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ctr"/>
            <a:r>
              <a:rPr lang="zh-CN" sz="1000" b="0">
                <a:solidFill>
                  <a:srgbClr val="FFFFFF"/>
                </a:solidFill>
              </a:rPr>
              <a:t>项，一项是一个数）。比例是一个等式，是表示两个比相等的式子，一个比例有四个项（两</a:t>
            </a:r>
          </a:p>
          <a:p>
            <a:endParaRPr lang="zh-CN" altLang="zh-CN" b="0"/>
          </a:p>
        </p:txBody>
      </p:sp>
      <p:sp>
        <p:nvSpPr>
          <p:cNvPr id="16427" name="Rectangle 110"/>
          <p:cNvSpPr>
            <a:spLocks noChangeArrowheads="1"/>
          </p:cNvSpPr>
          <p:nvPr/>
        </p:nvSpPr>
        <p:spPr bwMode="auto">
          <a:xfrm>
            <a:off x="7405688" y="27497088"/>
            <a:ext cx="1200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ctr"/>
            <a:r>
              <a:rPr lang="zh-CN" sz="1000" b="0">
                <a:solidFill>
                  <a:srgbClr val="FFFFFF"/>
                </a:solidFill>
              </a:rPr>
              <a:t>个外项，两个内项</a:t>
            </a:r>
            <a:endParaRPr lang="zh-CN" b="0"/>
          </a:p>
        </p:txBody>
      </p:sp>
      <p:sp>
        <p:nvSpPr>
          <p:cNvPr id="16428" name="Text Box 111"/>
          <p:cNvSpPr txBox="1">
            <a:spLocks noChangeArrowheads="1"/>
          </p:cNvSpPr>
          <p:nvPr/>
        </p:nvSpPr>
        <p:spPr bwMode="auto">
          <a:xfrm>
            <a:off x="2268538" y="3654425"/>
            <a:ext cx="287972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15000"/>
              </a:lnSpc>
            </a:pPr>
            <a:r>
              <a:rPr lang="zh-CN" altLang="en-US" sz="2000"/>
              <a:t>两个数相除叫作两个数的比。</a:t>
            </a:r>
            <a:endParaRPr lang="en-US" sz="2000"/>
          </a:p>
        </p:txBody>
      </p:sp>
      <p:sp>
        <p:nvSpPr>
          <p:cNvPr id="16429" name="Text Box 112"/>
          <p:cNvSpPr txBox="1">
            <a:spLocks noChangeArrowheads="1"/>
          </p:cNvSpPr>
          <p:nvPr/>
        </p:nvSpPr>
        <p:spPr bwMode="auto">
          <a:xfrm>
            <a:off x="5322888" y="3703638"/>
            <a:ext cx="3240087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15000"/>
              </a:lnSpc>
            </a:pPr>
            <a:r>
              <a:rPr lang="zh-CN" sz="2000"/>
              <a:t>表示两个比相等的式子叫作比例。</a:t>
            </a:r>
          </a:p>
        </p:txBody>
      </p:sp>
      <p:sp>
        <p:nvSpPr>
          <p:cNvPr id="16430" name="Text Box 71"/>
          <p:cNvSpPr txBox="1">
            <a:spLocks noChangeArrowheads="1"/>
          </p:cNvSpPr>
          <p:nvPr/>
        </p:nvSpPr>
        <p:spPr bwMode="auto">
          <a:xfrm>
            <a:off x="684213" y="3857625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zh-CN" sz="2000"/>
              <a:t>意义</a:t>
            </a:r>
          </a:p>
        </p:txBody>
      </p:sp>
      <p:sp>
        <p:nvSpPr>
          <p:cNvPr id="16431" name="Text Box 72"/>
          <p:cNvSpPr txBox="1">
            <a:spLocks noChangeArrowheads="1"/>
          </p:cNvSpPr>
          <p:nvPr/>
        </p:nvSpPr>
        <p:spPr bwMode="auto">
          <a:xfrm>
            <a:off x="684213" y="4903788"/>
            <a:ext cx="1223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zh-CN" sz="2000"/>
              <a:t>性质</a:t>
            </a:r>
          </a:p>
        </p:txBody>
      </p:sp>
      <p:sp>
        <p:nvSpPr>
          <p:cNvPr id="16432" name="Text Box 111"/>
          <p:cNvSpPr txBox="1">
            <a:spLocks noChangeArrowheads="1"/>
          </p:cNvSpPr>
          <p:nvPr/>
        </p:nvSpPr>
        <p:spPr bwMode="auto">
          <a:xfrm>
            <a:off x="2238375" y="4587875"/>
            <a:ext cx="2951163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15000"/>
              </a:lnSpc>
            </a:pPr>
            <a:r>
              <a:rPr lang="zh-CN" altLang="en-US" sz="2000"/>
              <a:t>比的前项与后项同时乘或除以同一个数（</a:t>
            </a:r>
            <a:r>
              <a:rPr lang="en-US" sz="2000"/>
              <a:t>0</a:t>
            </a:r>
            <a:r>
              <a:rPr lang="zh-CN" altLang="en-US" sz="2000"/>
              <a:t>）除外比值不变。</a:t>
            </a:r>
          </a:p>
        </p:txBody>
      </p:sp>
      <p:sp>
        <p:nvSpPr>
          <p:cNvPr id="16433" name="Text Box 112"/>
          <p:cNvSpPr txBox="1">
            <a:spLocks noChangeArrowheads="1"/>
          </p:cNvSpPr>
          <p:nvPr/>
        </p:nvSpPr>
        <p:spPr bwMode="auto">
          <a:xfrm>
            <a:off x="5292725" y="4610100"/>
            <a:ext cx="324008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15000"/>
              </a:lnSpc>
            </a:pPr>
            <a:r>
              <a:rPr lang="zh-CN" sz="2000"/>
              <a:t>在比例里，两个外项的积等于两个内项的积。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411" grpId="0" autoUpdateAnimBg="0"/>
      <p:bldP spid="16412" grpId="0" autoUpdateAnimBg="0"/>
      <p:bldP spid="16413" grpId="0" autoUpdateAnimBg="0"/>
      <p:bldP spid="16414" grpId="0" autoUpdateAnimBg="0"/>
      <p:bldP spid="16415" grpId="0" autoUpdateAnimBg="0"/>
      <p:bldP spid="16428" grpId="0" autoUpdateAnimBg="0"/>
      <p:bldP spid="16429" grpId="0" autoUpdateAnimBg="0"/>
      <p:bldP spid="16430" grpId="0" autoUpdateAnimBg="0"/>
      <p:bldP spid="16431" grpId="0" autoUpdateAnimBg="0"/>
      <p:bldP spid="16432" grpId="0" autoUpdateAnimBg="0"/>
      <p:bldP spid="1643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971550" y="5229225"/>
            <a:ext cx="7200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 dirty="0">
                <a:solidFill>
                  <a:srgbClr val="DE0000"/>
                </a:solidFill>
                <a:latin typeface="楷体_GB2312" pitchFamily="1" charset="-122"/>
              </a:rPr>
              <a:t>用比表示量与量之间的关系简洁、清晰。</a:t>
            </a:r>
            <a:r>
              <a:rPr lang="zh-CN" sz="2800" b="0" dirty="0">
                <a:latin typeface="楷体_GB2312" pitchFamily="1" charset="-122"/>
              </a:rPr>
              <a:t> </a:t>
            </a:r>
          </a:p>
        </p:txBody>
      </p:sp>
      <p:sp>
        <p:nvSpPr>
          <p:cNvPr id="17411" name="Rectangle 34"/>
          <p:cNvSpPr>
            <a:spLocks noChangeArrowheads="1"/>
          </p:cNvSpPr>
          <p:nvPr/>
        </p:nvSpPr>
        <p:spPr bwMode="auto">
          <a:xfrm>
            <a:off x="539750" y="539750"/>
            <a:ext cx="5040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三、应用与反思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2" name="Text Box 15"/>
          <p:cNvSpPr txBox="1">
            <a:spLocks noChangeArrowheads="1"/>
          </p:cNvSpPr>
          <p:nvPr/>
        </p:nvSpPr>
        <p:spPr bwMode="auto">
          <a:xfrm>
            <a:off x="684213" y="1989138"/>
            <a:ext cx="7850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楷体_GB2312" pitchFamily="1" charset="-122"/>
              </a:rPr>
              <a:t>通常情况下，</a:t>
            </a:r>
            <a:r>
              <a:rPr lang="en-US" dirty="0">
                <a:latin typeface="楷体_GB2312" pitchFamily="1" charset="-122"/>
              </a:rPr>
              <a:t>12</a:t>
            </a:r>
            <a:r>
              <a:rPr lang="zh-CN" altLang="en-US" dirty="0">
                <a:latin typeface="楷体_GB2312" pitchFamily="1" charset="-122"/>
              </a:rPr>
              <a:t>周岁的儿童头长与身高的比约为</a:t>
            </a:r>
            <a:r>
              <a:rPr lang="en-US" dirty="0">
                <a:latin typeface="楷体_GB2312" pitchFamily="1" charset="-122"/>
              </a:rPr>
              <a:t>2∶15</a:t>
            </a:r>
            <a:r>
              <a:rPr lang="zh-CN" altLang="en-US" dirty="0">
                <a:latin typeface="楷体_GB2312" pitchFamily="1" charset="-122"/>
              </a:rPr>
              <a:t>。</a:t>
            </a:r>
          </a:p>
        </p:txBody>
      </p:sp>
      <p:sp>
        <p:nvSpPr>
          <p:cNvPr id="17413" name="Text Box 18"/>
          <p:cNvSpPr txBox="1">
            <a:spLocks noChangeArrowheads="1"/>
          </p:cNvSpPr>
          <p:nvPr/>
        </p:nvSpPr>
        <p:spPr bwMode="auto">
          <a:xfrm>
            <a:off x="539750" y="2781300"/>
            <a:ext cx="604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dirty="0"/>
              <a:t>黄豆中的蛋白质与脂肪含量的比是</a:t>
            </a:r>
            <a:r>
              <a:rPr lang="en-US" dirty="0"/>
              <a:t>2∶1</a:t>
            </a:r>
            <a:r>
              <a:rPr lang="zh-CN" altLang="en-US" dirty="0"/>
              <a:t>。</a:t>
            </a:r>
          </a:p>
        </p:txBody>
      </p:sp>
      <p:sp>
        <p:nvSpPr>
          <p:cNvPr id="17414" name="Text Box 19"/>
          <p:cNvSpPr txBox="1">
            <a:spLocks noChangeArrowheads="1"/>
          </p:cNvSpPr>
          <p:nvPr/>
        </p:nvSpPr>
        <p:spPr bwMode="auto">
          <a:xfrm>
            <a:off x="539750" y="1341438"/>
            <a:ext cx="287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en-US" dirty="0"/>
              <a:t>1.</a:t>
            </a:r>
            <a:r>
              <a:rPr lang="zh-CN" altLang="en-US" dirty="0"/>
              <a:t>说一说，议一议。</a:t>
            </a:r>
          </a:p>
        </p:txBody>
      </p:sp>
      <p:sp>
        <p:nvSpPr>
          <p:cNvPr id="17415" name="Rectangle 20"/>
          <p:cNvSpPr>
            <a:spLocks noChangeArrowheads="1"/>
          </p:cNvSpPr>
          <p:nvPr/>
        </p:nvSpPr>
        <p:spPr bwMode="auto">
          <a:xfrm>
            <a:off x="754063" y="3548063"/>
            <a:ext cx="734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dirty="0">
                <a:latin typeface="楷体_GB2312" pitchFamily="1" charset="-122"/>
              </a:rPr>
              <a:t>一种混凝土中水泥、沙子、石子的质量比为</a:t>
            </a:r>
            <a:r>
              <a:rPr lang="en-US" dirty="0">
                <a:latin typeface="楷体_GB2312" pitchFamily="1" charset="-122"/>
              </a:rPr>
              <a:t>2∶3∶5</a:t>
            </a:r>
            <a:r>
              <a:rPr lang="zh-CN" altLang="en-US" dirty="0">
                <a:latin typeface="楷体_GB2312" pitchFamily="1" charset="-122"/>
              </a:rPr>
              <a:t>。</a:t>
            </a:r>
          </a:p>
        </p:txBody>
      </p:sp>
      <p:sp>
        <p:nvSpPr>
          <p:cNvPr id="17416" name="Rectangle 21"/>
          <p:cNvSpPr>
            <a:spLocks noChangeArrowheads="1"/>
          </p:cNvSpPr>
          <p:nvPr/>
        </p:nvSpPr>
        <p:spPr bwMode="auto">
          <a:xfrm>
            <a:off x="755650" y="4267200"/>
            <a:ext cx="628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dirty="0">
                <a:latin typeface="楷体_GB2312" pitchFamily="1" charset="-122"/>
              </a:rPr>
              <a:t>人造地球卫星与宇宙飞船速度的比是</a:t>
            </a:r>
            <a:r>
              <a:rPr lang="en-US" dirty="0">
                <a:latin typeface="楷体_GB2312" pitchFamily="1" charset="-122"/>
              </a:rPr>
              <a:t>40∶57</a:t>
            </a:r>
            <a:r>
              <a:rPr lang="zh-CN" altLang="en-US" dirty="0">
                <a:latin typeface="楷体_GB2312" pitchFamily="1" charset="-122"/>
              </a:rPr>
              <a:t>。</a:t>
            </a:r>
          </a:p>
        </p:txBody>
      </p:sp>
      <p:sp>
        <p:nvSpPr>
          <p:cNvPr id="17417" name="Text Box 22"/>
          <p:cNvSpPr txBox="1">
            <a:spLocks noChangeArrowheads="1"/>
          </p:cNvSpPr>
          <p:nvPr/>
        </p:nvSpPr>
        <p:spPr bwMode="auto">
          <a:xfrm>
            <a:off x="1103313" y="5300663"/>
            <a:ext cx="368471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>
                <a:solidFill>
                  <a:srgbClr val="DE0000"/>
                </a:solidFill>
              </a:rPr>
              <a:t>比在生活中应用很广泛。</a:t>
            </a:r>
            <a:r>
              <a:rPr lang="zh-CN">
                <a:solidFill>
                  <a:srgbClr val="DE0000"/>
                </a:solidFill>
                <a:latin typeface="楷体_GB2312" pitchFamily="1" charset="-122"/>
              </a:rPr>
              <a:t> </a:t>
            </a:r>
          </a:p>
        </p:txBody>
      </p:sp>
      <p:sp>
        <p:nvSpPr>
          <p:cNvPr id="17418" name="Text Box 23"/>
          <p:cNvSpPr txBox="1">
            <a:spLocks noChangeArrowheads="1"/>
          </p:cNvSpPr>
          <p:nvPr/>
        </p:nvSpPr>
        <p:spPr bwMode="auto">
          <a:xfrm>
            <a:off x="1004889" y="5287963"/>
            <a:ext cx="367585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 dirty="0">
                <a:solidFill>
                  <a:srgbClr val="DE0000"/>
                </a:solidFill>
              </a:rPr>
              <a:t>你还能举出这样的例子吗？</a:t>
            </a:r>
            <a:r>
              <a:rPr lang="zh-CN" dirty="0">
                <a:solidFill>
                  <a:srgbClr val="DE0000"/>
                </a:solidFill>
                <a:latin typeface="楷体_GB2312" pitchFamily="1" charset="-122"/>
              </a:rPr>
              <a:t> </a:t>
            </a:r>
          </a:p>
        </p:txBody>
      </p:sp>
      <p:grpSp>
        <p:nvGrpSpPr>
          <p:cNvPr id="17419" name="Group 29"/>
          <p:cNvGrpSpPr/>
          <p:nvPr/>
        </p:nvGrpSpPr>
        <p:grpSpPr bwMode="auto">
          <a:xfrm>
            <a:off x="755650" y="2636838"/>
            <a:ext cx="7850188" cy="796925"/>
            <a:chOff x="0" y="0"/>
            <a:chExt cx="4945" cy="502"/>
          </a:xfrm>
        </p:grpSpPr>
        <p:sp>
          <p:nvSpPr>
            <p:cNvPr id="17420" name="Text Box 24"/>
            <p:cNvSpPr txBox="1">
              <a:spLocks noChangeArrowheads="1"/>
            </p:cNvSpPr>
            <p:nvPr/>
          </p:nvSpPr>
          <p:spPr bwMode="auto">
            <a:xfrm>
              <a:off x="0" y="91"/>
              <a:ext cx="49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dirty="0">
                  <a:latin typeface="楷体_GB2312" pitchFamily="1" charset="-122"/>
                </a:rPr>
                <a:t>通常情况下，</a:t>
              </a:r>
              <a:r>
                <a:rPr lang="en-US" dirty="0">
                  <a:latin typeface="楷体_GB2312" pitchFamily="1" charset="-122"/>
                </a:rPr>
                <a:t>12</a:t>
              </a:r>
              <a:r>
                <a:rPr lang="zh-CN" altLang="en-US" dirty="0">
                  <a:latin typeface="楷体_GB2312" pitchFamily="1" charset="-122"/>
                </a:rPr>
                <a:t>周岁的儿童头长是身高的    。</a:t>
              </a:r>
            </a:p>
          </p:txBody>
        </p:sp>
        <p:grpSp>
          <p:nvGrpSpPr>
            <p:cNvPr id="17421" name="Group 28"/>
            <p:cNvGrpSpPr/>
            <p:nvPr/>
          </p:nvGrpSpPr>
          <p:grpSpPr bwMode="auto">
            <a:xfrm>
              <a:off x="3522" y="0"/>
              <a:ext cx="308" cy="502"/>
              <a:chOff x="0" y="0"/>
              <a:chExt cx="308" cy="502"/>
            </a:xfrm>
          </p:grpSpPr>
          <p:sp>
            <p:nvSpPr>
              <p:cNvPr id="17422" name="Text Box 25"/>
              <p:cNvSpPr txBox="1">
                <a:spLocks noChangeArrowheads="1"/>
              </p:cNvSpPr>
              <p:nvPr/>
            </p:nvSpPr>
            <p:spPr bwMode="auto">
              <a:xfrm>
                <a:off x="55" y="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楷体_GB2312" pitchFamily="1" charset="-122"/>
                  </a:rPr>
                  <a:t>2</a:t>
                </a:r>
              </a:p>
            </p:txBody>
          </p:sp>
          <p:sp>
            <p:nvSpPr>
              <p:cNvPr id="17423" name="Text Box 26"/>
              <p:cNvSpPr txBox="1">
                <a:spLocks noChangeArrowheads="1"/>
              </p:cNvSpPr>
              <p:nvPr/>
            </p:nvSpPr>
            <p:spPr bwMode="auto">
              <a:xfrm>
                <a:off x="0" y="214"/>
                <a:ext cx="3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楷体_GB2312" pitchFamily="1" charset="-122"/>
                  </a:rPr>
                  <a:t>15</a:t>
                </a:r>
              </a:p>
            </p:txBody>
          </p:sp>
          <p:sp>
            <p:nvSpPr>
              <p:cNvPr id="17424" name="Line 27"/>
              <p:cNvSpPr>
                <a:spLocks noChangeShapeType="1"/>
              </p:cNvSpPr>
              <p:nvPr/>
            </p:nvSpPr>
            <p:spPr bwMode="auto">
              <a:xfrm>
                <a:off x="34" y="250"/>
                <a:ext cx="272" cy="0"/>
              </a:xfrm>
              <a:prstGeom prst="line">
                <a:avLst/>
              </a:prstGeom>
              <a:noFill/>
              <a:ln w="222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7425" name="Text Box 30"/>
          <p:cNvSpPr txBox="1">
            <a:spLocks noChangeArrowheads="1"/>
          </p:cNvSpPr>
          <p:nvPr/>
        </p:nvSpPr>
        <p:spPr bwMode="auto">
          <a:xfrm>
            <a:off x="684213" y="3548063"/>
            <a:ext cx="7850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latin typeface="楷体_GB2312" pitchFamily="1" charset="-122"/>
              </a:rPr>
              <a:t>通常情况下，</a:t>
            </a:r>
            <a:r>
              <a:rPr lang="en-US" dirty="0">
                <a:latin typeface="楷体_GB2312" pitchFamily="1" charset="-122"/>
              </a:rPr>
              <a:t>12</a:t>
            </a:r>
            <a:r>
              <a:rPr lang="zh-CN" altLang="en-US" dirty="0">
                <a:latin typeface="楷体_GB2312" pitchFamily="1" charset="-122"/>
              </a:rPr>
              <a:t>周岁的儿童身高是头长的</a:t>
            </a:r>
            <a:r>
              <a:rPr lang="en-US" dirty="0">
                <a:latin typeface="楷体_GB2312" pitchFamily="1" charset="-122"/>
              </a:rPr>
              <a:t>7.5</a:t>
            </a:r>
            <a:r>
              <a:rPr lang="zh-CN" altLang="en-US" dirty="0">
                <a:latin typeface="楷体_GB2312" pitchFamily="1" charset="-122"/>
              </a:rPr>
              <a:t>倍。</a:t>
            </a:r>
          </a:p>
        </p:txBody>
      </p:sp>
      <p:sp>
        <p:nvSpPr>
          <p:cNvPr id="17426" name="Text Box 31"/>
          <p:cNvSpPr txBox="1">
            <a:spLocks noChangeArrowheads="1"/>
          </p:cNvSpPr>
          <p:nvPr/>
        </p:nvSpPr>
        <p:spPr bwMode="auto">
          <a:xfrm>
            <a:off x="943000" y="5729288"/>
            <a:ext cx="7056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 dirty="0">
                <a:solidFill>
                  <a:srgbClr val="DE0000"/>
                </a:solidFill>
              </a:rPr>
              <a:t>比较这几种表示方法，你有什么感受？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2" grpId="0" autoUpdateAnimBg="0"/>
      <p:bldP spid="17413" grpId="0" autoUpdateAnimBg="0"/>
      <p:bldP spid="17413" grpId="1" autoUpdateAnimBg="0"/>
      <p:bldP spid="17415" grpId="0" autoUpdateAnimBg="0"/>
      <p:bldP spid="17415" grpId="1" autoUpdateAnimBg="0"/>
      <p:bldP spid="17416" grpId="0" autoUpdateAnimBg="0"/>
      <p:bldP spid="17416" grpId="1" autoUpdateAnimBg="0"/>
      <p:bldP spid="17417" grpId="0" autoUpdateAnimBg="0"/>
      <p:bldP spid="17417" grpId="1" autoUpdateAnimBg="0"/>
      <p:bldP spid="17418" grpId="0" autoUpdateAnimBg="0"/>
      <p:bldP spid="17418" grpId="1" autoUpdateAnimBg="0"/>
      <p:bldP spid="17425" grpId="0" autoUpdateAnimBg="0"/>
      <p:bldP spid="17426" grpId="0" autoUpdateAnimBg="0"/>
      <p:bldP spid="17426" grpId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590550" y="4313238"/>
            <a:ext cx="7273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/>
              <a:t>生活中还有哪些地方用到比例尺？</a:t>
            </a:r>
          </a:p>
        </p:txBody>
      </p:sp>
      <p:sp>
        <p:nvSpPr>
          <p:cNvPr id="18435" name="Rectangle 13"/>
          <p:cNvSpPr>
            <a:spLocks noChangeArrowheads="1"/>
          </p:cNvSpPr>
          <p:nvPr/>
        </p:nvSpPr>
        <p:spPr bwMode="auto">
          <a:xfrm>
            <a:off x="-757238" y="2133600"/>
            <a:ext cx="8785226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4" eaLnBrk="1" hangingPunct="1">
              <a:spcBef>
                <a:spcPct val="50000"/>
              </a:spcBef>
            </a:pPr>
            <a:r>
              <a:rPr lang="zh-CN" altLang="en-US"/>
              <a:t>一幅中国地图的比例尺是</a:t>
            </a:r>
            <a:r>
              <a:rPr lang="en-US"/>
              <a:t>1∶6000000</a:t>
            </a:r>
            <a:r>
              <a:rPr lang="zh-CN" altLang="en-US"/>
              <a:t>。</a:t>
            </a:r>
          </a:p>
          <a:p>
            <a:pPr lvl="4" eaLnBrk="1" hangingPunct="1">
              <a:spcBef>
                <a:spcPct val="50000"/>
              </a:spcBef>
            </a:pPr>
            <a:r>
              <a:rPr lang="zh-CN" altLang="en-US"/>
              <a:t>一幅军事地图的比例尺是</a:t>
            </a:r>
            <a:r>
              <a:rPr lang="en-US"/>
              <a:t>1∶500000</a:t>
            </a:r>
            <a:r>
              <a:rPr lang="zh-CN" altLang="en-US"/>
              <a:t>。</a:t>
            </a:r>
            <a:endParaRPr lang="en-US"/>
          </a:p>
          <a:p>
            <a:pPr lvl="4" eaLnBrk="1" hangingPunct="1">
              <a:spcBef>
                <a:spcPct val="50000"/>
              </a:spcBef>
            </a:pPr>
            <a:r>
              <a:rPr lang="zh-CN" altLang="en-US"/>
              <a:t>一幅青蛙解剖图的比例尺是</a:t>
            </a:r>
            <a:r>
              <a:rPr lang="en-US"/>
              <a:t>10∶1</a:t>
            </a:r>
            <a:r>
              <a:rPr lang="zh-CN" altLang="en-US"/>
              <a:t>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/>
              <a:t>                      一种微型电子元件平面图的比例尺是</a:t>
            </a:r>
            <a:r>
              <a:rPr lang="en-US"/>
              <a:t>100∶1</a:t>
            </a:r>
            <a:r>
              <a:rPr lang="zh-CN" altLang="en-US"/>
              <a:t>。</a:t>
            </a:r>
          </a:p>
        </p:txBody>
      </p:sp>
      <p:sp>
        <p:nvSpPr>
          <p:cNvPr id="18436" name="Text Box 14"/>
          <p:cNvSpPr txBox="1">
            <a:spLocks noChangeArrowheads="1"/>
          </p:cNvSpPr>
          <p:nvPr/>
        </p:nvSpPr>
        <p:spPr bwMode="auto">
          <a:xfrm>
            <a:off x="539750" y="1341438"/>
            <a:ext cx="287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1.</a:t>
            </a:r>
            <a:r>
              <a:rPr lang="zh-CN" altLang="en-US"/>
              <a:t>说一说，议一议。</a:t>
            </a:r>
          </a:p>
        </p:txBody>
      </p:sp>
      <p:sp>
        <p:nvSpPr>
          <p:cNvPr id="18437" name="Rectangle 34"/>
          <p:cNvSpPr>
            <a:spLocks noChangeArrowheads="1"/>
          </p:cNvSpPr>
          <p:nvPr/>
        </p:nvSpPr>
        <p:spPr bwMode="auto">
          <a:xfrm>
            <a:off x="539750" y="539750"/>
            <a:ext cx="5040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三、应用与反思</a:t>
            </a:r>
            <a:endParaRPr 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8" name="Rectangle 18"/>
          <p:cNvSpPr>
            <a:spLocks noChangeArrowheads="1"/>
          </p:cNvSpPr>
          <p:nvPr/>
        </p:nvSpPr>
        <p:spPr bwMode="auto">
          <a:xfrm>
            <a:off x="576263" y="4756150"/>
            <a:ext cx="83169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>
                <a:solidFill>
                  <a:srgbClr val="DE0000"/>
                </a:solidFill>
              </a:rPr>
              <a:t>      </a:t>
            </a:r>
            <a:r>
              <a:rPr lang="zh-CN">
                <a:solidFill>
                  <a:srgbClr val="DE0000"/>
                </a:solidFill>
              </a:rPr>
              <a:t>交通、军事、建筑、科学研究和工农业生产等领域进行测绘时，都要用到比例尺。</a:t>
            </a:r>
          </a:p>
        </p:txBody>
      </p:sp>
      <p:sp>
        <p:nvSpPr>
          <p:cNvPr id="18439" name="Text Box 19"/>
          <p:cNvSpPr txBox="1">
            <a:spLocks noChangeArrowheads="1"/>
          </p:cNvSpPr>
          <p:nvPr/>
        </p:nvSpPr>
        <p:spPr bwMode="auto">
          <a:xfrm>
            <a:off x="601663" y="5600700"/>
            <a:ext cx="7273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/>
              <a:t>这些比例尺各有什么特点和作用？</a:t>
            </a:r>
          </a:p>
        </p:txBody>
      </p:sp>
      <p:sp>
        <p:nvSpPr>
          <p:cNvPr id="18440" name="Text Box 21"/>
          <p:cNvSpPr txBox="1">
            <a:spLocks noChangeArrowheads="1"/>
          </p:cNvSpPr>
          <p:nvPr/>
        </p:nvSpPr>
        <p:spPr bwMode="auto">
          <a:xfrm>
            <a:off x="611188" y="6051550"/>
            <a:ext cx="82819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spcBef>
                <a:spcPct val="50000"/>
              </a:spcBef>
            </a:pPr>
            <a:r>
              <a:rPr lang="zh-CN">
                <a:solidFill>
                  <a:srgbClr val="DE0000"/>
                </a:solidFill>
              </a:rPr>
              <a:t>我们可以根据比例尺的特点和作用，选择合适的比例尺解决问题。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8" grpId="0" autoUpdateAnimBg="0"/>
      <p:bldP spid="18439" grpId="0" autoUpdateAnimBg="0"/>
      <p:bldP spid="1844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85"/>
          <p:cNvSpPr>
            <a:spLocks noChangeArrowheads="1"/>
          </p:cNvSpPr>
          <p:nvPr/>
        </p:nvSpPr>
        <p:spPr bwMode="auto">
          <a:xfrm>
            <a:off x="323850" y="2117725"/>
            <a:ext cx="902970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楷体_GB2312" pitchFamily="1" charset="-122"/>
              </a:rPr>
              <a:t>（</a:t>
            </a:r>
            <a:r>
              <a:rPr lang="en-US" dirty="0">
                <a:latin typeface="楷体_GB2312" pitchFamily="1" charset="-122"/>
              </a:rPr>
              <a:t>1</a:t>
            </a:r>
            <a:r>
              <a:rPr lang="zh-CN" altLang="en-US" dirty="0">
                <a:latin typeface="楷体_GB2312" pitchFamily="1" charset="-122"/>
              </a:rPr>
              <a:t>）把</a:t>
            </a:r>
            <a:r>
              <a:rPr lang="en-US" dirty="0">
                <a:latin typeface="楷体_GB2312" pitchFamily="1" charset="-122"/>
              </a:rPr>
              <a:t>20</a:t>
            </a:r>
            <a:r>
              <a:rPr lang="zh-CN" altLang="en-US" dirty="0">
                <a:latin typeface="楷体_GB2312" pitchFamily="1" charset="-122"/>
              </a:rPr>
              <a:t>克的糖放入</a:t>
            </a:r>
            <a:r>
              <a:rPr lang="en-US" dirty="0">
                <a:latin typeface="楷体_GB2312" pitchFamily="1" charset="-122"/>
              </a:rPr>
              <a:t>100</a:t>
            </a:r>
            <a:r>
              <a:rPr lang="zh-CN" altLang="en-US" dirty="0">
                <a:latin typeface="楷体_GB2312" pitchFamily="1" charset="-122"/>
              </a:rPr>
              <a:t>克水中，糖与糖水的比是（</a:t>
            </a:r>
            <a:r>
              <a:rPr lang="zh-CN" altLang="en-US" dirty="0"/>
              <a:t>     </a:t>
            </a:r>
            <a:r>
              <a:rPr lang="zh-CN" altLang="en-US" dirty="0">
                <a:latin typeface="楷体_GB2312" pitchFamily="1" charset="-122"/>
              </a:rPr>
              <a:t> ）。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楷体_GB2312" pitchFamily="1" charset="-122"/>
              </a:rPr>
              <a:t>（</a:t>
            </a:r>
            <a:r>
              <a:rPr lang="en-US" dirty="0">
                <a:latin typeface="楷体_GB2312" pitchFamily="1" charset="-122"/>
              </a:rPr>
              <a:t>2</a:t>
            </a:r>
            <a:r>
              <a:rPr lang="zh-CN" altLang="en-US" dirty="0">
                <a:latin typeface="楷体_GB2312" pitchFamily="1" charset="-122"/>
              </a:rPr>
              <a:t>）把</a:t>
            </a:r>
            <a:r>
              <a:rPr lang="en-US" dirty="0">
                <a:latin typeface="楷体_GB2312" pitchFamily="1" charset="-122"/>
              </a:rPr>
              <a:t>1</a:t>
            </a:r>
            <a:r>
              <a:rPr lang="zh-CN" altLang="en-US" dirty="0">
                <a:latin typeface="楷体_GB2312" pitchFamily="1" charset="-122"/>
              </a:rPr>
              <a:t>千克：</a:t>
            </a:r>
            <a:r>
              <a:rPr lang="en-US" dirty="0">
                <a:latin typeface="楷体_GB2312" pitchFamily="1" charset="-122"/>
              </a:rPr>
              <a:t>20</a:t>
            </a:r>
            <a:r>
              <a:rPr lang="zh-CN" altLang="en-US" dirty="0">
                <a:latin typeface="楷体_GB2312" pitchFamily="1" charset="-122"/>
              </a:rPr>
              <a:t>克化成最简整数比是（</a:t>
            </a:r>
            <a:r>
              <a:rPr lang="zh-CN" altLang="en-US" dirty="0"/>
              <a:t>  </a:t>
            </a:r>
            <a:r>
              <a:rPr lang="zh-CN" altLang="en-US" dirty="0">
                <a:latin typeface="楷体_GB2312" pitchFamily="1" charset="-122"/>
              </a:rPr>
              <a:t>  ），它们的比值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楷体_GB2312" pitchFamily="1" charset="-122"/>
              </a:rPr>
              <a:t>     是（</a:t>
            </a:r>
            <a:r>
              <a:rPr lang="zh-CN" altLang="en-US" dirty="0"/>
              <a:t>      </a:t>
            </a:r>
            <a:r>
              <a:rPr lang="zh-CN" altLang="en-US" dirty="0">
                <a:latin typeface="楷体_GB2312" pitchFamily="1" charset="-122"/>
              </a:rPr>
              <a:t> ）。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楷体_GB2312" pitchFamily="1" charset="-122"/>
              </a:rPr>
              <a:t>（</a:t>
            </a:r>
            <a:r>
              <a:rPr lang="en-US" dirty="0">
                <a:latin typeface="楷体_GB2312" pitchFamily="1" charset="-122"/>
              </a:rPr>
              <a:t>3</a:t>
            </a:r>
            <a:r>
              <a:rPr lang="zh-CN" altLang="en-US" dirty="0">
                <a:latin typeface="楷体_GB2312" pitchFamily="1" charset="-122"/>
              </a:rPr>
              <a:t>）如果</a:t>
            </a:r>
            <a:r>
              <a:rPr lang="en-US" dirty="0">
                <a:latin typeface="楷体_GB2312" pitchFamily="1" charset="-122"/>
              </a:rPr>
              <a:t>A×8</a:t>
            </a:r>
            <a:r>
              <a:rPr lang="zh-CN" altLang="en-US" dirty="0">
                <a:latin typeface="楷体_GB2312" pitchFamily="1" charset="-122"/>
              </a:rPr>
              <a:t>＝</a:t>
            </a:r>
            <a:r>
              <a:rPr lang="en-US" dirty="0">
                <a:latin typeface="楷体_GB2312" pitchFamily="1" charset="-122"/>
              </a:rPr>
              <a:t>B×3</a:t>
            </a:r>
            <a:r>
              <a:rPr lang="zh-CN" altLang="en-US" dirty="0">
                <a:latin typeface="楷体_GB2312" pitchFamily="1" charset="-122"/>
              </a:rPr>
              <a:t>，那么 </a:t>
            </a:r>
            <a:r>
              <a:rPr lang="en-US" dirty="0">
                <a:latin typeface="楷体_GB2312" pitchFamily="1" charset="-122"/>
              </a:rPr>
              <a:t>A</a:t>
            </a:r>
            <a:r>
              <a:rPr lang="zh-CN" altLang="en-US" dirty="0">
                <a:latin typeface="楷体_GB2312" pitchFamily="1" charset="-122"/>
              </a:rPr>
              <a:t>：</a:t>
            </a:r>
            <a:r>
              <a:rPr lang="en-US" dirty="0">
                <a:latin typeface="楷体_GB2312" pitchFamily="1" charset="-122"/>
              </a:rPr>
              <a:t>B=(</a:t>
            </a:r>
            <a:r>
              <a:rPr lang="en-US" dirty="0"/>
              <a:t>   </a:t>
            </a:r>
            <a:r>
              <a:rPr lang="en-US" dirty="0">
                <a:latin typeface="楷体_GB2312" pitchFamily="1" charset="-122"/>
              </a:rPr>
              <a:t> )</a:t>
            </a:r>
            <a:r>
              <a:rPr lang="zh-CN" altLang="en-US" dirty="0">
                <a:latin typeface="楷体_GB2312" pitchFamily="1" charset="-122"/>
              </a:rPr>
              <a:t>： </a:t>
            </a:r>
            <a:r>
              <a:rPr lang="en-US" dirty="0">
                <a:latin typeface="楷体_GB2312" pitchFamily="1" charset="-122"/>
              </a:rPr>
              <a:t>(</a:t>
            </a:r>
            <a:r>
              <a:rPr lang="en-US" dirty="0"/>
              <a:t>    </a:t>
            </a:r>
            <a:r>
              <a:rPr lang="en-US" dirty="0">
                <a:latin typeface="楷体_GB2312" pitchFamily="1" charset="-122"/>
              </a:rPr>
              <a:t> )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楷体_GB2312" pitchFamily="1" charset="-122"/>
              </a:rPr>
              <a:t>（</a:t>
            </a:r>
            <a:r>
              <a:rPr lang="en-US" dirty="0">
                <a:latin typeface="楷体_GB2312" pitchFamily="1" charset="-122"/>
              </a:rPr>
              <a:t>4</a:t>
            </a:r>
            <a:r>
              <a:rPr lang="zh-CN" altLang="en-US" dirty="0">
                <a:latin typeface="楷体_GB2312" pitchFamily="1" charset="-122"/>
              </a:rPr>
              <a:t>）从</a:t>
            </a:r>
            <a:r>
              <a:rPr lang="en-US" dirty="0">
                <a:latin typeface="楷体_GB2312" pitchFamily="1" charset="-122"/>
              </a:rPr>
              <a:t>20</a:t>
            </a:r>
            <a:r>
              <a:rPr lang="zh-CN" altLang="en-US" dirty="0">
                <a:latin typeface="楷体_GB2312" pitchFamily="1" charset="-122"/>
              </a:rPr>
              <a:t>以内的偶数中选出</a:t>
            </a:r>
            <a:r>
              <a:rPr lang="en-US" dirty="0">
                <a:latin typeface="楷体_GB2312" pitchFamily="1" charset="-122"/>
              </a:rPr>
              <a:t>4</a:t>
            </a:r>
            <a:r>
              <a:rPr lang="zh-CN" altLang="en-US" dirty="0">
                <a:latin typeface="楷体_GB2312" pitchFamily="1" charset="-122"/>
              </a:rPr>
              <a:t>个数组成一个比例（         ）。</a:t>
            </a:r>
          </a:p>
        </p:txBody>
      </p:sp>
      <p:pic>
        <p:nvPicPr>
          <p:cNvPr id="19459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46"/>
          <p:cNvSpPr>
            <a:spLocks noChangeArrowheads="1"/>
          </p:cNvSpPr>
          <p:nvPr/>
        </p:nvSpPr>
        <p:spPr bwMode="auto">
          <a:xfrm>
            <a:off x="4140200" y="0"/>
            <a:ext cx="16557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 sz="1800" b="0">
              <a:ea typeface="宋体" panose="02010600030101010101" pitchFamily="2" charset="-122"/>
            </a:endParaRPr>
          </a:p>
        </p:txBody>
      </p:sp>
      <p:sp>
        <p:nvSpPr>
          <p:cNvPr id="19461" name="Rectangle 34"/>
          <p:cNvSpPr>
            <a:spLocks noChangeArrowheads="1"/>
          </p:cNvSpPr>
          <p:nvPr/>
        </p:nvSpPr>
        <p:spPr bwMode="auto">
          <a:xfrm>
            <a:off x="539750" y="539750"/>
            <a:ext cx="36718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三、应用与反思</a:t>
            </a:r>
          </a:p>
        </p:txBody>
      </p:sp>
      <p:sp>
        <p:nvSpPr>
          <p:cNvPr id="19462" name="Text Box 186"/>
          <p:cNvSpPr txBox="1">
            <a:spLocks noChangeArrowheads="1"/>
          </p:cNvSpPr>
          <p:nvPr/>
        </p:nvSpPr>
        <p:spPr bwMode="auto">
          <a:xfrm>
            <a:off x="555625" y="1316038"/>
            <a:ext cx="170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 dirty="0">
                <a:latin typeface="楷体_GB2312" pitchFamily="1" charset="-122"/>
              </a:rPr>
              <a:t>2.</a:t>
            </a:r>
            <a:r>
              <a:rPr lang="zh-CN" altLang="en-US" dirty="0">
                <a:latin typeface="楷体_GB2312" pitchFamily="1" charset="-122"/>
              </a:rPr>
              <a:t>填空题。</a:t>
            </a:r>
          </a:p>
        </p:txBody>
      </p:sp>
      <p:sp>
        <p:nvSpPr>
          <p:cNvPr id="19463" name="Text Box 187"/>
          <p:cNvSpPr txBox="1">
            <a:spLocks noChangeArrowheads="1"/>
          </p:cNvSpPr>
          <p:nvPr/>
        </p:nvSpPr>
        <p:spPr bwMode="auto">
          <a:xfrm>
            <a:off x="7380288" y="2251075"/>
            <a:ext cx="1763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>
                <a:solidFill>
                  <a:srgbClr val="DE0000"/>
                </a:solidFill>
                <a:latin typeface="楷体_GB2312" pitchFamily="1" charset="-122"/>
              </a:rPr>
              <a:t>1:6</a:t>
            </a:r>
          </a:p>
        </p:txBody>
      </p:sp>
      <p:sp>
        <p:nvSpPr>
          <p:cNvPr id="19464" name="Text Box 188"/>
          <p:cNvSpPr txBox="1">
            <a:spLocks noChangeArrowheads="1"/>
          </p:cNvSpPr>
          <p:nvPr/>
        </p:nvSpPr>
        <p:spPr bwMode="auto">
          <a:xfrm>
            <a:off x="5770563" y="2789238"/>
            <a:ext cx="184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>
                <a:solidFill>
                  <a:srgbClr val="DE0000"/>
                </a:solidFill>
                <a:latin typeface="楷体_GB2312" pitchFamily="1" charset="-122"/>
              </a:rPr>
              <a:t>50:1</a:t>
            </a:r>
          </a:p>
        </p:txBody>
      </p:sp>
      <p:sp>
        <p:nvSpPr>
          <p:cNvPr id="19465" name="Text Box 189"/>
          <p:cNvSpPr txBox="1">
            <a:spLocks noChangeArrowheads="1"/>
          </p:cNvSpPr>
          <p:nvPr/>
        </p:nvSpPr>
        <p:spPr bwMode="auto">
          <a:xfrm>
            <a:off x="1901825" y="3332163"/>
            <a:ext cx="137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>
                <a:solidFill>
                  <a:srgbClr val="DE0000"/>
                </a:solidFill>
                <a:latin typeface="楷体_GB2312" pitchFamily="1" charset="-122"/>
              </a:rPr>
              <a:t>50</a:t>
            </a:r>
          </a:p>
        </p:txBody>
      </p:sp>
      <p:sp>
        <p:nvSpPr>
          <p:cNvPr id="19466" name="Text Box 191"/>
          <p:cNvSpPr txBox="1">
            <a:spLocks noChangeArrowheads="1"/>
          </p:cNvSpPr>
          <p:nvPr/>
        </p:nvSpPr>
        <p:spPr bwMode="auto">
          <a:xfrm>
            <a:off x="5292725" y="3895725"/>
            <a:ext cx="96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>
                <a:solidFill>
                  <a:srgbClr val="DE0000"/>
                </a:solidFill>
                <a:latin typeface="楷体_GB2312" pitchFamily="1" charset="-122"/>
              </a:rPr>
              <a:t>3</a:t>
            </a:r>
          </a:p>
        </p:txBody>
      </p:sp>
      <p:sp>
        <p:nvSpPr>
          <p:cNvPr id="19467" name="Text Box 192"/>
          <p:cNvSpPr txBox="1">
            <a:spLocks noChangeArrowheads="1"/>
          </p:cNvSpPr>
          <p:nvPr/>
        </p:nvSpPr>
        <p:spPr bwMode="auto">
          <a:xfrm>
            <a:off x="6550025" y="388302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>
                <a:solidFill>
                  <a:srgbClr val="DE0000"/>
                </a:solidFill>
                <a:latin typeface="楷体_GB2312" pitchFamily="1" charset="-122"/>
              </a:rPr>
              <a:t>8</a:t>
            </a:r>
          </a:p>
        </p:txBody>
      </p:sp>
      <p:sp>
        <p:nvSpPr>
          <p:cNvPr id="19468" name="Text Box 193"/>
          <p:cNvSpPr txBox="1">
            <a:spLocks noChangeArrowheads="1"/>
          </p:cNvSpPr>
          <p:nvPr/>
        </p:nvSpPr>
        <p:spPr bwMode="auto">
          <a:xfrm>
            <a:off x="7142163" y="4459288"/>
            <a:ext cx="3478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>
                <a:solidFill>
                  <a:srgbClr val="DE0000"/>
                </a:solidFill>
                <a:latin typeface="楷体_GB2312" pitchFamily="1" charset="-122"/>
              </a:rPr>
              <a:t>6:2=12:4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utoUpdateAnimBg="0"/>
      <p:bldP spid="19464" grpId="0" autoUpdateAnimBg="0"/>
      <p:bldP spid="19465" grpId="0" autoUpdateAnimBg="0"/>
      <p:bldP spid="19466" grpId="0" autoUpdateAnimBg="0"/>
      <p:bldP spid="19467" grpId="0" autoUpdateAnimBg="0"/>
      <p:bldP spid="1946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6"/>
          <p:cNvSpPr>
            <a:spLocks noChangeArrowheads="1"/>
          </p:cNvSpPr>
          <p:nvPr/>
        </p:nvSpPr>
        <p:spPr bwMode="auto">
          <a:xfrm>
            <a:off x="4140200" y="0"/>
            <a:ext cx="16557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 sz="1800" b="0">
              <a:ea typeface="宋体" panose="02010600030101010101" pitchFamily="2" charset="-122"/>
            </a:endParaRPr>
          </a:p>
        </p:txBody>
      </p:sp>
      <p:sp>
        <p:nvSpPr>
          <p:cNvPr id="20484" name="Rectangle 34"/>
          <p:cNvSpPr>
            <a:spLocks noChangeArrowheads="1"/>
          </p:cNvSpPr>
          <p:nvPr/>
        </p:nvSpPr>
        <p:spPr bwMode="auto">
          <a:xfrm>
            <a:off x="539750" y="539750"/>
            <a:ext cx="36718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三、应用与反思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395287" y="1284288"/>
            <a:ext cx="1474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dirty="0">
                <a:latin typeface="楷体_GB2312" pitchFamily="1" charset="-122"/>
              </a:rPr>
              <a:t>3.</a:t>
            </a:r>
            <a:endParaRPr lang="zh-CN" altLang="en-US" dirty="0">
              <a:latin typeface="楷体_GB2312" pitchFamily="1" charset="-122"/>
            </a:endParaRPr>
          </a:p>
        </p:txBody>
      </p:sp>
      <p:sp>
        <p:nvSpPr>
          <p:cNvPr id="20486" name="Rectangle 14"/>
          <p:cNvSpPr>
            <a:spLocks noChangeArrowheads="1"/>
          </p:cNvSpPr>
          <p:nvPr/>
        </p:nvSpPr>
        <p:spPr bwMode="auto">
          <a:xfrm>
            <a:off x="425450" y="1858963"/>
            <a:ext cx="41465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dirty="0">
                <a:latin typeface="楷体_GB2312" pitchFamily="1" charset="-122"/>
              </a:rPr>
              <a:t>（</a:t>
            </a:r>
            <a:r>
              <a:rPr lang="en-US" dirty="0">
                <a:latin typeface="楷体_GB2312" pitchFamily="1" charset="-122"/>
              </a:rPr>
              <a:t>1</a:t>
            </a:r>
            <a:r>
              <a:rPr lang="zh-CN" altLang="en-US" dirty="0">
                <a:latin typeface="楷体_GB2312" pitchFamily="1" charset="-122"/>
              </a:rPr>
              <a:t>）一种盐水中，盐的质量是水的</a:t>
            </a:r>
            <a:r>
              <a:rPr lang="en-US" dirty="0">
                <a:latin typeface="楷体_GB2312" pitchFamily="1" charset="-122"/>
              </a:rPr>
              <a:t>25%</a:t>
            </a:r>
            <a:r>
              <a:rPr lang="zh-CN" altLang="en-US" dirty="0">
                <a:latin typeface="楷体_GB2312" pitchFamily="1" charset="-122"/>
              </a:rPr>
              <a:t>。现有</a:t>
            </a:r>
            <a:r>
              <a:rPr lang="en-US" dirty="0">
                <a:latin typeface="楷体_GB2312" pitchFamily="1" charset="-122"/>
              </a:rPr>
              <a:t>5</a:t>
            </a:r>
            <a:r>
              <a:rPr lang="zh-CN" altLang="en-US" dirty="0">
                <a:latin typeface="楷体_GB2312" pitchFamily="1" charset="-122"/>
              </a:rPr>
              <a:t>克盐，要配制这种盐水，需要加入多少克水？</a:t>
            </a:r>
          </a:p>
        </p:txBody>
      </p:sp>
      <p:sp>
        <p:nvSpPr>
          <p:cNvPr id="20487" name="Rectangle 15"/>
          <p:cNvSpPr>
            <a:spLocks noChangeArrowheads="1"/>
          </p:cNvSpPr>
          <p:nvPr/>
        </p:nvSpPr>
        <p:spPr bwMode="auto">
          <a:xfrm>
            <a:off x="4751388" y="1876425"/>
            <a:ext cx="42132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dirty="0">
                <a:latin typeface="楷体_GB2312" pitchFamily="1" charset="-122"/>
              </a:rPr>
              <a:t>（</a:t>
            </a:r>
            <a:r>
              <a:rPr lang="en-US" dirty="0">
                <a:latin typeface="楷体_GB2312" pitchFamily="1" charset="-122"/>
              </a:rPr>
              <a:t>2</a:t>
            </a:r>
            <a:r>
              <a:rPr lang="zh-CN" altLang="en-US" dirty="0">
                <a:latin typeface="楷体_GB2312" pitchFamily="1" charset="-122"/>
              </a:rPr>
              <a:t>）一种盐水，盐与水的质量比是</a:t>
            </a:r>
            <a:r>
              <a:rPr lang="en-US" dirty="0">
                <a:latin typeface="楷体_GB2312" pitchFamily="1" charset="-122"/>
              </a:rPr>
              <a:t>1∶4</a:t>
            </a:r>
            <a:r>
              <a:rPr lang="zh-CN" altLang="en-US" dirty="0">
                <a:latin typeface="楷体_GB2312" pitchFamily="1" charset="-122"/>
              </a:rPr>
              <a:t>。现有</a:t>
            </a:r>
            <a:r>
              <a:rPr lang="en-US" dirty="0">
                <a:latin typeface="楷体_GB2312" pitchFamily="1" charset="-122"/>
              </a:rPr>
              <a:t>5</a:t>
            </a:r>
            <a:r>
              <a:rPr lang="zh-CN" altLang="en-US" dirty="0">
                <a:latin typeface="楷体_GB2312" pitchFamily="1" charset="-122"/>
              </a:rPr>
              <a:t>克盐，要配制这种盐水，需要加入多少克水？</a:t>
            </a:r>
          </a:p>
        </p:txBody>
      </p:sp>
      <p:sp>
        <p:nvSpPr>
          <p:cNvPr id="20488" name="Text Box 16"/>
          <p:cNvSpPr txBox="1">
            <a:spLocks noChangeArrowheads="1"/>
          </p:cNvSpPr>
          <p:nvPr/>
        </p:nvSpPr>
        <p:spPr bwMode="auto">
          <a:xfrm>
            <a:off x="577850" y="3522663"/>
            <a:ext cx="3413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>
                <a:latin typeface="楷体_GB2312" pitchFamily="1" charset="-122"/>
              </a:rPr>
              <a:t>解：设需要加入</a:t>
            </a:r>
            <a:r>
              <a:rPr lang="en-US" b="0" i="1">
                <a:latin typeface="Times New Roman" panose="02020603050405020304" pitchFamily="18" charset="0"/>
              </a:rPr>
              <a:t>χ</a:t>
            </a:r>
            <a:r>
              <a:rPr lang="zh-CN" altLang="en-US">
                <a:latin typeface="楷体_GB2312" pitchFamily="1" charset="-122"/>
              </a:rPr>
              <a:t>克水。</a:t>
            </a:r>
          </a:p>
        </p:txBody>
      </p:sp>
      <p:sp>
        <p:nvSpPr>
          <p:cNvPr id="20489" name="Text Box 17"/>
          <p:cNvSpPr txBox="1">
            <a:spLocks noChangeArrowheads="1"/>
          </p:cNvSpPr>
          <p:nvPr/>
        </p:nvSpPr>
        <p:spPr bwMode="auto">
          <a:xfrm>
            <a:off x="1177925" y="4097338"/>
            <a:ext cx="288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b="0" i="1">
                <a:latin typeface="Times New Roman" panose="02020603050405020304" pitchFamily="18" charset="0"/>
              </a:rPr>
              <a:t>χ</a:t>
            </a:r>
            <a:r>
              <a:rPr lang="en-US"/>
              <a:t> </a:t>
            </a:r>
            <a:r>
              <a:rPr lang="en-US">
                <a:latin typeface="楷体_GB2312" pitchFamily="1" charset="-122"/>
              </a:rPr>
              <a:t>×25% = 5</a:t>
            </a:r>
          </a:p>
        </p:txBody>
      </p:sp>
      <p:sp>
        <p:nvSpPr>
          <p:cNvPr id="20490" name="Text Box 18"/>
          <p:cNvSpPr txBox="1">
            <a:spLocks noChangeArrowheads="1"/>
          </p:cNvSpPr>
          <p:nvPr/>
        </p:nvSpPr>
        <p:spPr bwMode="auto">
          <a:xfrm>
            <a:off x="1979613" y="4673600"/>
            <a:ext cx="180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b="0" i="1">
                <a:latin typeface="Times New Roman" panose="02020603050405020304" pitchFamily="18" charset="0"/>
              </a:rPr>
              <a:t>χ</a:t>
            </a:r>
            <a:r>
              <a:rPr lang="en-US">
                <a:latin typeface="楷体_GB2312" pitchFamily="1" charset="-122"/>
              </a:rPr>
              <a:t> = </a:t>
            </a:r>
            <a:r>
              <a:rPr lang="en-US">
                <a:solidFill>
                  <a:srgbClr val="FF0000"/>
                </a:solidFill>
                <a:latin typeface="楷体_GB2312" pitchFamily="1" charset="-122"/>
              </a:rPr>
              <a:t>20</a:t>
            </a:r>
          </a:p>
        </p:txBody>
      </p:sp>
      <p:sp>
        <p:nvSpPr>
          <p:cNvPr id="20491" name="Text Box 19"/>
          <p:cNvSpPr txBox="1">
            <a:spLocks noChangeArrowheads="1"/>
          </p:cNvSpPr>
          <p:nvPr/>
        </p:nvSpPr>
        <p:spPr bwMode="auto">
          <a:xfrm>
            <a:off x="1555750" y="5348288"/>
            <a:ext cx="323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altLang="en-US">
                <a:latin typeface="楷体_GB2312" pitchFamily="1" charset="-122"/>
              </a:rPr>
              <a:t>答：需要加入</a:t>
            </a:r>
            <a:r>
              <a:rPr lang="en-US">
                <a:solidFill>
                  <a:srgbClr val="FF0000"/>
                </a:solidFill>
                <a:latin typeface="楷体_GB2312" pitchFamily="1" charset="-122"/>
              </a:rPr>
              <a:t>20</a:t>
            </a:r>
            <a:r>
              <a:rPr lang="zh-CN" altLang="en-US">
                <a:latin typeface="楷体_GB2312" pitchFamily="1" charset="-122"/>
              </a:rPr>
              <a:t>克水。</a:t>
            </a:r>
          </a:p>
        </p:txBody>
      </p:sp>
      <p:sp>
        <p:nvSpPr>
          <p:cNvPr id="20492" name="Line 20"/>
          <p:cNvSpPr>
            <a:spLocks noChangeShapeType="1"/>
          </p:cNvSpPr>
          <p:nvPr/>
        </p:nvSpPr>
        <p:spPr bwMode="auto">
          <a:xfrm>
            <a:off x="4643438" y="1196975"/>
            <a:ext cx="0" cy="5661025"/>
          </a:xfrm>
          <a:prstGeom prst="line">
            <a:avLst/>
          </a:prstGeom>
          <a:noFill/>
          <a:ln w="22225" cmpd="sng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3" name="Text Box 21"/>
          <p:cNvSpPr txBox="1">
            <a:spLocks noChangeArrowheads="1"/>
          </p:cNvSpPr>
          <p:nvPr/>
        </p:nvSpPr>
        <p:spPr bwMode="auto">
          <a:xfrm>
            <a:off x="5291138" y="35734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>
                <a:latin typeface="楷体_GB2312" pitchFamily="1" charset="-122"/>
              </a:rPr>
              <a:t>5×4 = </a:t>
            </a:r>
            <a:r>
              <a:rPr lang="en-US">
                <a:solidFill>
                  <a:srgbClr val="FF0000"/>
                </a:solidFill>
                <a:latin typeface="楷体_GB2312" pitchFamily="1" charset="-122"/>
              </a:rPr>
              <a:t>20</a:t>
            </a:r>
            <a:r>
              <a:rPr lang="zh-CN" altLang="en-US">
                <a:latin typeface="楷体_GB2312" pitchFamily="1" charset="-122"/>
              </a:rPr>
              <a:t>（克）</a:t>
            </a:r>
          </a:p>
        </p:txBody>
      </p:sp>
      <p:sp>
        <p:nvSpPr>
          <p:cNvPr id="20494" name="Text Box 22"/>
          <p:cNvSpPr txBox="1">
            <a:spLocks noChangeArrowheads="1"/>
          </p:cNvSpPr>
          <p:nvPr/>
        </p:nvSpPr>
        <p:spPr bwMode="auto">
          <a:xfrm>
            <a:off x="5011738" y="4365625"/>
            <a:ext cx="323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altLang="en-US">
                <a:latin typeface="楷体_GB2312" pitchFamily="1" charset="-122"/>
              </a:rPr>
              <a:t>答：需要加入</a:t>
            </a:r>
            <a:r>
              <a:rPr lang="en-US">
                <a:solidFill>
                  <a:srgbClr val="FF0000"/>
                </a:solidFill>
                <a:latin typeface="楷体_GB2312" pitchFamily="1" charset="-122"/>
              </a:rPr>
              <a:t>20</a:t>
            </a:r>
            <a:r>
              <a:rPr lang="zh-CN" altLang="en-US">
                <a:latin typeface="楷体_GB2312" pitchFamily="1" charset="-122"/>
              </a:rPr>
              <a:t>克水。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utoUpdateAnimBg="0"/>
      <p:bldP spid="20489" grpId="0" autoUpdateAnimBg="0"/>
      <p:bldP spid="20490" grpId="0" autoUpdateAnimBg="0"/>
      <p:bldP spid="20491" grpId="0" autoUpdateAnimBg="0"/>
      <p:bldP spid="20493" grpId="0" autoUpdateAnimBg="0"/>
      <p:bldP spid="2049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6"/>
          <p:cNvSpPr>
            <a:spLocks noChangeArrowheads="1"/>
          </p:cNvSpPr>
          <p:nvPr/>
        </p:nvSpPr>
        <p:spPr bwMode="auto">
          <a:xfrm>
            <a:off x="4140200" y="0"/>
            <a:ext cx="16557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 sz="1800" b="0">
              <a:ea typeface="宋体" panose="02010600030101010101" pitchFamily="2" charset="-122"/>
            </a:endParaRPr>
          </a:p>
        </p:txBody>
      </p:sp>
      <p:sp>
        <p:nvSpPr>
          <p:cNvPr id="21508" name="Rectangle 34"/>
          <p:cNvSpPr>
            <a:spLocks noChangeArrowheads="1"/>
          </p:cNvSpPr>
          <p:nvPr/>
        </p:nvSpPr>
        <p:spPr bwMode="auto">
          <a:xfrm>
            <a:off x="539750" y="539750"/>
            <a:ext cx="36718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三、应用与反思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27025" y="1268413"/>
            <a:ext cx="1076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>
                <a:latin typeface="楷体_GB2312" pitchFamily="1" charset="-122"/>
              </a:rPr>
              <a:t>4.</a:t>
            </a:r>
            <a:endParaRPr lang="zh-CN" altLang="en-US">
              <a:latin typeface="楷体_GB2312" pitchFamily="1" charset="-122"/>
            </a:endParaRPr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539750" y="1773238"/>
            <a:ext cx="3887788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200">
                <a:latin typeface="楷体_GB2312" pitchFamily="1" charset="-122"/>
              </a:rPr>
              <a:t>    老师家买了新房，用边长是</a:t>
            </a:r>
            <a:r>
              <a:rPr lang="en-US" sz="2200">
                <a:latin typeface="楷体_GB2312" pitchFamily="1" charset="-122"/>
              </a:rPr>
              <a:t>0.6</a:t>
            </a:r>
            <a:r>
              <a:rPr lang="zh-CN" altLang="en-US" sz="2200">
                <a:latin typeface="楷体_GB2312" pitchFamily="1" charset="-122"/>
              </a:rPr>
              <a:t>米的正方形地砖铺客厅地面，需要</a:t>
            </a:r>
            <a:r>
              <a:rPr lang="en-US" sz="2200">
                <a:latin typeface="楷体_GB2312" pitchFamily="1" charset="-122"/>
              </a:rPr>
              <a:t>200</a:t>
            </a:r>
            <a:r>
              <a:rPr lang="zh-CN" altLang="en-US" sz="2200">
                <a:latin typeface="楷体_GB2312" pitchFamily="1" charset="-122"/>
              </a:rPr>
              <a:t>块，如果改用边长是</a:t>
            </a:r>
            <a:r>
              <a:rPr lang="en-US" sz="2200">
                <a:latin typeface="楷体_GB2312" pitchFamily="1" charset="-122"/>
              </a:rPr>
              <a:t>0.4</a:t>
            </a:r>
            <a:r>
              <a:rPr lang="zh-CN" altLang="en-US" sz="2200">
                <a:latin typeface="楷体_GB2312" pitchFamily="1" charset="-122"/>
              </a:rPr>
              <a:t>米的正方形地砖铺地。需要多少块？</a:t>
            </a:r>
          </a:p>
        </p:txBody>
      </p:sp>
      <p:sp>
        <p:nvSpPr>
          <p:cNvPr id="21511" name="Rectangle 10"/>
          <p:cNvSpPr>
            <a:spLocks noChangeArrowheads="1"/>
          </p:cNvSpPr>
          <p:nvPr/>
        </p:nvSpPr>
        <p:spPr bwMode="auto">
          <a:xfrm>
            <a:off x="4645025" y="1744663"/>
            <a:ext cx="403066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200"/>
              <a:t>    如果用同样大小的方砖铺厨房和卫生间，</a:t>
            </a:r>
            <a:r>
              <a:rPr lang="en-US" sz="2200"/>
              <a:t>18</a:t>
            </a:r>
            <a:r>
              <a:rPr lang="zh-CN" altLang="en-US" sz="2200"/>
              <a:t>平方米的厨房需要</a:t>
            </a:r>
            <a:r>
              <a:rPr lang="en-US" sz="2200"/>
              <a:t>360</a:t>
            </a:r>
            <a:r>
              <a:rPr lang="zh-CN" altLang="en-US" sz="2200"/>
              <a:t>块，那么</a:t>
            </a:r>
            <a:r>
              <a:rPr lang="en-US" sz="2200"/>
              <a:t>30</a:t>
            </a:r>
            <a:r>
              <a:rPr lang="zh-CN" altLang="en-US" sz="2200"/>
              <a:t>平方米的卫生间需要多少块？</a:t>
            </a:r>
          </a:p>
        </p:txBody>
      </p:sp>
      <p:sp>
        <p:nvSpPr>
          <p:cNvPr id="21512" name="Text Box 11"/>
          <p:cNvSpPr txBox="1">
            <a:spLocks noChangeArrowheads="1"/>
          </p:cNvSpPr>
          <p:nvPr/>
        </p:nvSpPr>
        <p:spPr bwMode="auto">
          <a:xfrm>
            <a:off x="534988" y="3573463"/>
            <a:ext cx="3676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200">
                <a:latin typeface="楷体_GB2312" pitchFamily="1" charset="-122"/>
              </a:rPr>
              <a:t>解：设需要</a:t>
            </a:r>
            <a:r>
              <a:rPr lang="en-US" b="0" i="1">
                <a:latin typeface="Times New Roman" panose="02020603050405020304" pitchFamily="18" charset="0"/>
              </a:rPr>
              <a:t>χ</a:t>
            </a:r>
            <a:r>
              <a:rPr lang="zh-CN" altLang="en-US" sz="2200">
                <a:latin typeface="楷体_GB2312" pitchFamily="1" charset="-122"/>
              </a:rPr>
              <a:t>块。</a:t>
            </a:r>
          </a:p>
        </p:txBody>
      </p:sp>
      <p:sp>
        <p:nvSpPr>
          <p:cNvPr id="21513" name="Text Box 12"/>
          <p:cNvSpPr txBox="1">
            <a:spLocks noChangeArrowheads="1"/>
          </p:cNvSpPr>
          <p:nvPr/>
        </p:nvSpPr>
        <p:spPr bwMode="auto">
          <a:xfrm>
            <a:off x="290513" y="4076700"/>
            <a:ext cx="4497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sz="2200" dirty="0">
                <a:latin typeface="楷体_GB2312" pitchFamily="1" charset="-122"/>
              </a:rPr>
              <a:t>0.4×0.4×</a:t>
            </a:r>
            <a:r>
              <a:rPr lang="en-US" b="0" i="1" dirty="0">
                <a:latin typeface="Times New Roman" panose="02020603050405020304" pitchFamily="18" charset="0"/>
              </a:rPr>
              <a:t> χ</a:t>
            </a:r>
            <a:r>
              <a:rPr lang="en-US" dirty="0"/>
              <a:t> </a:t>
            </a:r>
            <a:r>
              <a:rPr lang="en-US" sz="2200" dirty="0">
                <a:latin typeface="楷体_GB2312" pitchFamily="1" charset="-122"/>
              </a:rPr>
              <a:t>= 0.6×0.6×200</a:t>
            </a:r>
          </a:p>
        </p:txBody>
      </p:sp>
      <p:sp>
        <p:nvSpPr>
          <p:cNvPr id="21514" name="Text Box 13"/>
          <p:cNvSpPr txBox="1">
            <a:spLocks noChangeArrowheads="1"/>
          </p:cNvSpPr>
          <p:nvPr/>
        </p:nvSpPr>
        <p:spPr bwMode="auto">
          <a:xfrm>
            <a:off x="1670050" y="4652963"/>
            <a:ext cx="2325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b="0" i="1">
                <a:latin typeface="Times New Roman" panose="02020603050405020304" pitchFamily="18" charset="0"/>
              </a:rPr>
              <a:t>χ</a:t>
            </a:r>
            <a:r>
              <a:rPr lang="en-US"/>
              <a:t> </a:t>
            </a:r>
            <a:r>
              <a:rPr lang="en-US" sz="2200">
                <a:latin typeface="楷体_GB2312" pitchFamily="1" charset="-122"/>
              </a:rPr>
              <a:t>= </a:t>
            </a:r>
            <a:r>
              <a:rPr lang="en-US" sz="2200">
                <a:solidFill>
                  <a:srgbClr val="FF0000"/>
                </a:solidFill>
                <a:latin typeface="楷体_GB2312" pitchFamily="1" charset="-122"/>
              </a:rPr>
              <a:t>450</a:t>
            </a:r>
          </a:p>
        </p:txBody>
      </p:sp>
      <p:sp>
        <p:nvSpPr>
          <p:cNvPr id="21515" name="Line 14"/>
          <p:cNvSpPr>
            <a:spLocks noChangeShapeType="1"/>
          </p:cNvSpPr>
          <p:nvPr/>
        </p:nvSpPr>
        <p:spPr bwMode="auto">
          <a:xfrm>
            <a:off x="4572000" y="1268413"/>
            <a:ext cx="0" cy="5589587"/>
          </a:xfrm>
          <a:prstGeom prst="line">
            <a:avLst/>
          </a:prstGeom>
          <a:noFill/>
          <a:ln w="22225" cmpd="sng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6" name="Text Box 15"/>
          <p:cNvSpPr txBox="1">
            <a:spLocks noChangeArrowheads="1"/>
          </p:cNvSpPr>
          <p:nvPr/>
        </p:nvSpPr>
        <p:spPr bwMode="auto">
          <a:xfrm>
            <a:off x="1752463" y="5300663"/>
            <a:ext cx="24577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altLang="en-US" sz="2200" dirty="0">
                <a:latin typeface="楷体_GB2312" pitchFamily="1" charset="-122"/>
              </a:rPr>
              <a:t>答：需要</a:t>
            </a:r>
            <a:r>
              <a:rPr lang="en-US" sz="2200" dirty="0">
                <a:solidFill>
                  <a:srgbClr val="FF0000"/>
                </a:solidFill>
                <a:latin typeface="楷体_GB2312" pitchFamily="1" charset="-122"/>
              </a:rPr>
              <a:t>450</a:t>
            </a:r>
            <a:r>
              <a:rPr lang="zh-CN" altLang="en-US" sz="2200" dirty="0">
                <a:latin typeface="楷体_GB2312" pitchFamily="1" charset="-122"/>
              </a:rPr>
              <a:t>块</a:t>
            </a:r>
            <a:r>
              <a:rPr lang="zh-CN" altLang="en-US" sz="2200" dirty="0" smtClean="0">
                <a:latin typeface="楷体_GB2312" pitchFamily="1" charset="-122"/>
              </a:rPr>
              <a:t>。 </a:t>
            </a:r>
            <a:endParaRPr lang="zh-CN" altLang="en-US" sz="2200" dirty="0">
              <a:latin typeface="楷体_GB2312" pitchFamily="1" charset="-122"/>
            </a:endParaRPr>
          </a:p>
        </p:txBody>
      </p:sp>
      <p:sp>
        <p:nvSpPr>
          <p:cNvPr id="21517" name="Text Box 17"/>
          <p:cNvSpPr txBox="1">
            <a:spLocks noChangeArrowheads="1"/>
          </p:cNvSpPr>
          <p:nvPr/>
        </p:nvSpPr>
        <p:spPr bwMode="auto">
          <a:xfrm>
            <a:off x="5557838" y="4724400"/>
            <a:ext cx="254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 b="0" i="1">
                <a:latin typeface="Times New Roman" panose="02020603050405020304" pitchFamily="18" charset="0"/>
              </a:rPr>
              <a:t>χ</a:t>
            </a:r>
            <a:r>
              <a:rPr lang="en-US" sz="2200">
                <a:latin typeface="楷体_GB2312" pitchFamily="1" charset="-122"/>
              </a:rPr>
              <a:t> = </a:t>
            </a:r>
            <a:r>
              <a:rPr lang="en-US" sz="2200">
                <a:solidFill>
                  <a:srgbClr val="FF0000"/>
                </a:solidFill>
                <a:latin typeface="楷体_GB2312" pitchFamily="1" charset="-122"/>
              </a:rPr>
              <a:t>600</a:t>
            </a:r>
          </a:p>
        </p:txBody>
      </p:sp>
      <p:sp>
        <p:nvSpPr>
          <p:cNvPr id="21518" name="Text Box 18"/>
          <p:cNvSpPr txBox="1">
            <a:spLocks noChangeArrowheads="1"/>
          </p:cNvSpPr>
          <p:nvPr/>
        </p:nvSpPr>
        <p:spPr bwMode="auto">
          <a:xfrm>
            <a:off x="6162675" y="5307013"/>
            <a:ext cx="22796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altLang="en-US" sz="2200">
                <a:latin typeface="楷体_GB2312" pitchFamily="1" charset="-122"/>
              </a:rPr>
              <a:t>答：需要</a:t>
            </a:r>
            <a:r>
              <a:rPr lang="en-US" sz="2200">
                <a:solidFill>
                  <a:srgbClr val="FF0000"/>
                </a:solidFill>
                <a:latin typeface="楷体_GB2312" pitchFamily="1" charset="-122"/>
              </a:rPr>
              <a:t>600</a:t>
            </a:r>
            <a:r>
              <a:rPr lang="zh-CN" altLang="en-US" sz="2200">
                <a:latin typeface="楷体_GB2312" pitchFamily="1" charset="-122"/>
              </a:rPr>
              <a:t>块。</a:t>
            </a:r>
          </a:p>
        </p:txBody>
      </p:sp>
      <p:sp>
        <p:nvSpPr>
          <p:cNvPr id="21519" name="Text Box 19"/>
          <p:cNvSpPr txBox="1">
            <a:spLocks noChangeArrowheads="1"/>
          </p:cNvSpPr>
          <p:nvPr/>
        </p:nvSpPr>
        <p:spPr bwMode="auto">
          <a:xfrm>
            <a:off x="4783138" y="3573463"/>
            <a:ext cx="3389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altLang="en-US" sz="2200">
                <a:latin typeface="楷体_GB2312" pitchFamily="1" charset="-122"/>
              </a:rPr>
              <a:t>解：设需要</a:t>
            </a:r>
            <a:r>
              <a:rPr lang="en-US" b="0" i="1">
                <a:latin typeface="Times New Roman" panose="02020603050405020304" pitchFamily="18" charset="0"/>
              </a:rPr>
              <a:t>χ</a:t>
            </a:r>
            <a:r>
              <a:rPr lang="zh-CN" altLang="en-US" sz="2200">
                <a:latin typeface="楷体_GB2312" pitchFamily="1" charset="-122"/>
              </a:rPr>
              <a:t>块。</a:t>
            </a:r>
          </a:p>
        </p:txBody>
      </p:sp>
      <p:grpSp>
        <p:nvGrpSpPr>
          <p:cNvPr id="21520" name="Group 28"/>
          <p:cNvGrpSpPr/>
          <p:nvPr/>
        </p:nvGrpSpPr>
        <p:grpSpPr bwMode="auto">
          <a:xfrm>
            <a:off x="5389563" y="4060825"/>
            <a:ext cx="1300162" cy="696913"/>
            <a:chOff x="0" y="0"/>
            <a:chExt cx="819" cy="439"/>
          </a:xfrm>
        </p:grpSpPr>
        <p:grpSp>
          <p:nvGrpSpPr>
            <p:cNvPr id="21521" name="Group 22"/>
            <p:cNvGrpSpPr/>
            <p:nvPr/>
          </p:nvGrpSpPr>
          <p:grpSpPr bwMode="auto">
            <a:xfrm>
              <a:off x="0" y="1"/>
              <a:ext cx="294" cy="438"/>
              <a:chOff x="0" y="0"/>
              <a:chExt cx="294" cy="438"/>
            </a:xfrm>
          </p:grpSpPr>
          <p:sp>
            <p:nvSpPr>
              <p:cNvPr id="21522" name="Text Box 16"/>
              <p:cNvSpPr txBox="1">
                <a:spLocks noChangeArrowheads="1"/>
              </p:cNvSpPr>
              <p:nvPr/>
            </p:nvSpPr>
            <p:spPr bwMode="auto">
              <a:xfrm>
                <a:off x="64" y="147"/>
                <a:ext cx="20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eaLnBrk="1" hangingPunct="1"/>
                <a:r>
                  <a:rPr lang="en-US" b="0" i="1">
                    <a:latin typeface="Times New Roman" panose="02020603050405020304" pitchFamily="18" charset="0"/>
                  </a:rPr>
                  <a:t>χ</a:t>
                </a:r>
                <a:endParaRPr lang="en-US"/>
              </a:p>
            </p:txBody>
          </p:sp>
          <p:sp>
            <p:nvSpPr>
              <p:cNvPr id="21523" name="Text Box 20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9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eaLnBrk="1" hangingPunct="1"/>
                <a:r>
                  <a:rPr lang="en-US" sz="2200">
                    <a:latin typeface="楷体_GB2312" pitchFamily="1" charset="-122"/>
                  </a:rPr>
                  <a:t>30</a:t>
                </a:r>
              </a:p>
            </p:txBody>
          </p:sp>
          <p:sp>
            <p:nvSpPr>
              <p:cNvPr id="21524" name="Line 21"/>
              <p:cNvSpPr>
                <a:spLocks noChangeShapeType="1"/>
              </p:cNvSpPr>
              <p:nvPr/>
            </p:nvSpPr>
            <p:spPr bwMode="auto">
              <a:xfrm>
                <a:off x="36" y="218"/>
                <a:ext cx="227" cy="0"/>
              </a:xfrm>
              <a:prstGeom prst="line">
                <a:avLst/>
              </a:prstGeom>
              <a:noFill/>
              <a:ln w="222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525" name="Text Box 23"/>
            <p:cNvSpPr txBox="1">
              <a:spLocks noChangeArrowheads="1"/>
            </p:cNvSpPr>
            <p:nvPr/>
          </p:nvSpPr>
          <p:spPr bwMode="auto">
            <a:xfrm>
              <a:off x="277" y="79"/>
              <a:ext cx="20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 sz="2200">
                  <a:latin typeface="楷体_GB2312" pitchFamily="1" charset="-122"/>
                </a:rPr>
                <a:t>=</a:t>
              </a:r>
            </a:p>
          </p:txBody>
        </p:sp>
        <p:grpSp>
          <p:nvGrpSpPr>
            <p:cNvPr id="21526" name="Group 24"/>
            <p:cNvGrpSpPr/>
            <p:nvPr/>
          </p:nvGrpSpPr>
          <p:grpSpPr bwMode="auto">
            <a:xfrm>
              <a:off x="439" y="0"/>
              <a:ext cx="380" cy="416"/>
              <a:chOff x="0" y="0"/>
              <a:chExt cx="380" cy="416"/>
            </a:xfrm>
          </p:grpSpPr>
          <p:sp>
            <p:nvSpPr>
              <p:cNvPr id="21527" name="Text Box 25"/>
              <p:cNvSpPr txBox="1">
                <a:spLocks noChangeArrowheads="1"/>
              </p:cNvSpPr>
              <p:nvPr/>
            </p:nvSpPr>
            <p:spPr bwMode="auto">
              <a:xfrm>
                <a:off x="0" y="147"/>
                <a:ext cx="380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eaLnBrk="1" hangingPunct="1"/>
                <a:r>
                  <a:rPr lang="en-US" sz="2200">
                    <a:latin typeface="楷体_GB2312" pitchFamily="1" charset="-122"/>
                  </a:rPr>
                  <a:t>360</a:t>
                </a:r>
              </a:p>
            </p:txBody>
          </p:sp>
          <p:sp>
            <p:nvSpPr>
              <p:cNvPr id="21528" name="Text Box 26"/>
              <p:cNvSpPr txBox="1">
                <a:spLocks noChangeArrowheads="1"/>
              </p:cNvSpPr>
              <p:nvPr/>
            </p:nvSpPr>
            <p:spPr bwMode="auto">
              <a:xfrm>
                <a:off x="24" y="0"/>
                <a:ext cx="294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eaLnBrk="1" hangingPunct="1"/>
                <a:r>
                  <a:rPr lang="en-US" sz="2200">
                    <a:latin typeface="楷体_GB2312" pitchFamily="1" charset="-122"/>
                  </a:rPr>
                  <a:t>18</a:t>
                </a:r>
              </a:p>
            </p:txBody>
          </p:sp>
          <p:sp>
            <p:nvSpPr>
              <p:cNvPr id="21529" name="Line 27"/>
              <p:cNvSpPr>
                <a:spLocks noChangeShapeType="1"/>
              </p:cNvSpPr>
              <p:nvPr/>
            </p:nvSpPr>
            <p:spPr bwMode="auto">
              <a:xfrm>
                <a:off x="60" y="218"/>
                <a:ext cx="227" cy="0"/>
              </a:xfrm>
              <a:prstGeom prst="line">
                <a:avLst/>
              </a:prstGeom>
              <a:noFill/>
              <a:ln w="222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utoUpdateAnimBg="0"/>
      <p:bldP spid="21513" grpId="0" autoUpdateAnimBg="0"/>
      <p:bldP spid="21514" grpId="0" autoUpdateAnimBg="0"/>
      <p:bldP spid="21516" grpId="0" autoUpdateAnimBg="0"/>
      <p:bldP spid="21517" grpId="0" autoUpdateAnimBg="0"/>
      <p:bldP spid="21518" grpId="0" autoUpdateAnimBg="0"/>
      <p:bldP spid="2151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0"/>
          <p:cNvSpPr>
            <a:spLocks noChangeArrowheads="1"/>
          </p:cNvSpPr>
          <p:nvPr/>
        </p:nvSpPr>
        <p:spPr bwMode="auto">
          <a:xfrm>
            <a:off x="395288" y="2408238"/>
            <a:ext cx="8280400" cy="2592387"/>
          </a:xfrm>
          <a:prstGeom prst="foldedCorner">
            <a:avLst>
              <a:gd name="adj" fmla="val 12500"/>
            </a:avLst>
          </a:prstGeom>
          <a:solidFill>
            <a:srgbClr val="FF6600">
              <a:alpha val="26999"/>
            </a:srgbClr>
          </a:solidFill>
          <a:ln w="9525" cap="rnd" cmpd="sng">
            <a:solidFill>
              <a:srgbClr val="FF6600"/>
            </a:solidFill>
            <a:prstDash val="sysDot"/>
            <a:round/>
          </a:ln>
        </p:spPr>
        <p:txBody>
          <a:bodyPr wrap="none"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4099" name="Rectangle 34"/>
          <p:cNvSpPr>
            <a:spLocks noChangeArrowheads="1"/>
          </p:cNvSpPr>
          <p:nvPr/>
        </p:nvSpPr>
        <p:spPr bwMode="auto">
          <a:xfrm>
            <a:off x="539750" y="539750"/>
            <a:ext cx="5040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一、回顾与梳理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00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46"/>
          <p:cNvSpPr>
            <a:spLocks noChangeArrowheads="1"/>
          </p:cNvSpPr>
          <p:nvPr/>
        </p:nvSpPr>
        <p:spPr bwMode="auto">
          <a:xfrm>
            <a:off x="4140200" y="0"/>
            <a:ext cx="16557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 sz="1800" b="0">
              <a:ea typeface="宋体" panose="02010600030101010101" pitchFamily="2" charset="-122"/>
            </a:endParaRPr>
          </a:p>
        </p:txBody>
      </p:sp>
      <p:grpSp>
        <p:nvGrpSpPr>
          <p:cNvPr id="4102" name="Group 61"/>
          <p:cNvGrpSpPr/>
          <p:nvPr/>
        </p:nvGrpSpPr>
        <p:grpSpPr bwMode="auto">
          <a:xfrm>
            <a:off x="719138" y="1425575"/>
            <a:ext cx="7219950" cy="457200"/>
            <a:chOff x="0" y="0"/>
            <a:chExt cx="4548" cy="288"/>
          </a:xfrm>
        </p:grpSpPr>
        <p:pic>
          <p:nvPicPr>
            <p:cNvPr id="4103" name="Picture 31"/>
            <p:cNvPicPr preferRelativeResize="0"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8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4" name="Rectangle 11"/>
            <p:cNvSpPr>
              <a:spLocks noChangeArrowheads="1"/>
            </p:cNvSpPr>
            <p:nvPr/>
          </p:nvSpPr>
          <p:spPr bwMode="auto">
            <a:xfrm>
              <a:off x="283" y="0"/>
              <a:ext cx="4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zh-CN" dirty="0"/>
                <a:t>关于比、比例的知识，你都知道哪些？</a:t>
              </a:r>
            </a:p>
          </p:txBody>
        </p:sp>
      </p:grpSp>
      <p:sp>
        <p:nvSpPr>
          <p:cNvPr id="4105" name="Text Box 294"/>
          <p:cNvSpPr txBox="1">
            <a:spLocks noChangeArrowheads="1"/>
          </p:cNvSpPr>
          <p:nvPr/>
        </p:nvSpPr>
        <p:spPr bwMode="auto">
          <a:xfrm>
            <a:off x="755650" y="2344738"/>
            <a:ext cx="23177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zh-CN" dirty="0">
                <a:latin typeface="楷体_GB2312" pitchFamily="1" charset="-122"/>
              </a:rPr>
              <a:t>回顾整理要求：</a:t>
            </a:r>
          </a:p>
        </p:txBody>
      </p:sp>
      <p:sp>
        <p:nvSpPr>
          <p:cNvPr id="4106" name="Text Box 294"/>
          <p:cNvSpPr txBox="1">
            <a:spLocks noChangeArrowheads="1"/>
          </p:cNvSpPr>
          <p:nvPr/>
        </p:nvSpPr>
        <p:spPr bwMode="auto">
          <a:xfrm>
            <a:off x="735013" y="3517900"/>
            <a:ext cx="79406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en-US" dirty="0">
                <a:latin typeface="楷体_GB2312" pitchFamily="1" charset="-122"/>
              </a:rPr>
              <a:t>2.</a:t>
            </a:r>
            <a:r>
              <a:rPr lang="zh-CN" altLang="en-US" dirty="0">
                <a:latin typeface="楷体_GB2312" pitchFamily="1" charset="-122"/>
              </a:rPr>
              <a:t>把整理的结果用表格、流程图、树状图等自己喜欢的方式表示出来。</a:t>
            </a:r>
          </a:p>
        </p:txBody>
      </p:sp>
      <p:sp>
        <p:nvSpPr>
          <p:cNvPr id="4107" name="Text Box 294"/>
          <p:cNvSpPr txBox="1">
            <a:spLocks noChangeArrowheads="1"/>
          </p:cNvSpPr>
          <p:nvPr/>
        </p:nvSpPr>
        <p:spPr bwMode="auto">
          <a:xfrm>
            <a:off x="684213" y="2924175"/>
            <a:ext cx="81089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50000"/>
              </a:lnSpc>
            </a:pPr>
            <a:r>
              <a:rPr lang="en-US" dirty="0">
                <a:latin typeface="楷体_GB2312" pitchFamily="1" charset="-122"/>
              </a:rPr>
              <a:t>1.</a:t>
            </a:r>
            <a:r>
              <a:rPr lang="zh-CN" altLang="en-US" dirty="0">
                <a:latin typeface="楷体_GB2312" pitchFamily="1" charset="-122"/>
              </a:rPr>
              <a:t>小组合作，对比和比例的知识进行有条理的回顾与整理；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105" grpId="0" autoUpdateAnimBg="0"/>
      <p:bldP spid="4106" grpId="0" autoUpdateAnimBg="0"/>
      <p:bldP spid="410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163"/>
          <p:cNvSpPr txBox="1">
            <a:spLocks noChangeArrowheads="1"/>
          </p:cNvSpPr>
          <p:nvPr/>
        </p:nvSpPr>
        <p:spPr bwMode="auto">
          <a:xfrm>
            <a:off x="395288" y="1341438"/>
            <a:ext cx="2405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800" dirty="0"/>
              <a:t>比与比例</a:t>
            </a:r>
          </a:p>
        </p:txBody>
      </p:sp>
      <p:graphicFrame>
        <p:nvGraphicFramePr>
          <p:cNvPr id="5124" name="Group 4"/>
          <p:cNvGraphicFramePr>
            <a:graphicFrameLocks noGrp="1"/>
          </p:cNvGraphicFramePr>
          <p:nvPr/>
        </p:nvGraphicFramePr>
        <p:xfrm>
          <a:off x="395288" y="2276475"/>
          <a:ext cx="8280400" cy="3816967"/>
        </p:xfrm>
        <a:graphic>
          <a:graphicData uri="http://schemas.openxmlformats.org/drawingml/2006/table">
            <a:tbl>
              <a:tblPr/>
              <a:tblGrid>
                <a:gridCol w="122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7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2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46" name="Text Box 190"/>
          <p:cNvSpPr txBox="1">
            <a:spLocks noChangeArrowheads="1"/>
          </p:cNvSpPr>
          <p:nvPr/>
        </p:nvSpPr>
        <p:spPr bwMode="auto">
          <a:xfrm>
            <a:off x="2987675" y="2343150"/>
            <a:ext cx="439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000"/>
              <a:t>比</a:t>
            </a:r>
          </a:p>
        </p:txBody>
      </p:sp>
      <p:sp>
        <p:nvSpPr>
          <p:cNvPr id="5147" name="Text Box 191"/>
          <p:cNvSpPr txBox="1">
            <a:spLocks noChangeArrowheads="1"/>
          </p:cNvSpPr>
          <p:nvPr/>
        </p:nvSpPr>
        <p:spPr bwMode="auto">
          <a:xfrm>
            <a:off x="6346825" y="2343150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000"/>
              <a:t>比例</a:t>
            </a:r>
          </a:p>
        </p:txBody>
      </p:sp>
      <p:sp>
        <p:nvSpPr>
          <p:cNvPr id="5148" name="Text Box 194"/>
          <p:cNvSpPr txBox="1">
            <a:spLocks noChangeArrowheads="1"/>
          </p:cNvSpPr>
          <p:nvPr/>
        </p:nvSpPr>
        <p:spPr bwMode="auto">
          <a:xfrm>
            <a:off x="646113" y="2852738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000" dirty="0"/>
              <a:t>意义</a:t>
            </a:r>
          </a:p>
        </p:txBody>
      </p:sp>
      <p:sp>
        <p:nvSpPr>
          <p:cNvPr id="5149" name="Text Box 195"/>
          <p:cNvSpPr txBox="1">
            <a:spLocks noChangeArrowheads="1"/>
          </p:cNvSpPr>
          <p:nvPr/>
        </p:nvSpPr>
        <p:spPr bwMode="auto">
          <a:xfrm>
            <a:off x="517525" y="3573463"/>
            <a:ext cx="950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000"/>
              <a:t>各部分</a:t>
            </a:r>
          </a:p>
          <a:p>
            <a:pPr algn="ctr" eaLnBrk="1" hangingPunct="1"/>
            <a:r>
              <a:rPr lang="zh-CN" sz="2000"/>
              <a:t>名称</a:t>
            </a:r>
          </a:p>
        </p:txBody>
      </p:sp>
      <p:sp>
        <p:nvSpPr>
          <p:cNvPr id="5150" name="Text Box 197"/>
          <p:cNvSpPr txBox="1">
            <a:spLocks noChangeArrowheads="1"/>
          </p:cNvSpPr>
          <p:nvPr/>
        </p:nvSpPr>
        <p:spPr bwMode="auto">
          <a:xfrm>
            <a:off x="395288" y="5084763"/>
            <a:ext cx="1206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000"/>
              <a:t>基本性质</a:t>
            </a:r>
          </a:p>
        </p:txBody>
      </p:sp>
      <p:sp>
        <p:nvSpPr>
          <p:cNvPr id="5151" name="Rectangle 200"/>
          <p:cNvSpPr>
            <a:spLocks noChangeArrowheads="1"/>
          </p:cNvSpPr>
          <p:nvPr/>
        </p:nvSpPr>
        <p:spPr bwMode="auto">
          <a:xfrm>
            <a:off x="1619250" y="2871788"/>
            <a:ext cx="325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sz="2000" dirty="0"/>
              <a:t>两数相除又叫两个数的比。</a:t>
            </a:r>
          </a:p>
        </p:txBody>
      </p:sp>
      <p:sp>
        <p:nvSpPr>
          <p:cNvPr id="5152" name="Rectangle 206"/>
          <p:cNvSpPr>
            <a:spLocks noChangeArrowheads="1"/>
          </p:cNvSpPr>
          <p:nvPr/>
        </p:nvSpPr>
        <p:spPr bwMode="auto">
          <a:xfrm>
            <a:off x="4768850" y="2852738"/>
            <a:ext cx="4056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sz="2000" dirty="0"/>
              <a:t>表示两个比相等的式子叫作比例。</a:t>
            </a:r>
          </a:p>
        </p:txBody>
      </p:sp>
      <p:sp>
        <p:nvSpPr>
          <p:cNvPr id="5153" name="Text Box 214"/>
          <p:cNvSpPr txBox="1">
            <a:spLocks noChangeArrowheads="1"/>
          </p:cNvSpPr>
          <p:nvPr/>
        </p:nvSpPr>
        <p:spPr bwMode="auto">
          <a:xfrm>
            <a:off x="2005013" y="3429000"/>
            <a:ext cx="2239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 sz="2000" dirty="0">
                <a:latin typeface="楷体_GB2312" pitchFamily="1" charset="-122"/>
              </a:rPr>
              <a:t>0.6 </a:t>
            </a:r>
            <a:r>
              <a:rPr lang="zh-CN" altLang="en-US" sz="2000" dirty="0">
                <a:latin typeface="楷体_GB2312" pitchFamily="1" charset="-122"/>
              </a:rPr>
              <a:t>：</a:t>
            </a:r>
            <a:r>
              <a:rPr lang="en-US" sz="2000" dirty="0">
                <a:latin typeface="楷体_GB2312" pitchFamily="1" charset="-122"/>
              </a:rPr>
              <a:t>0.8 = 0.75</a:t>
            </a:r>
          </a:p>
        </p:txBody>
      </p:sp>
      <p:sp>
        <p:nvSpPr>
          <p:cNvPr id="5154" name="Text Box 215"/>
          <p:cNvSpPr txBox="1">
            <a:spLocks noChangeArrowheads="1"/>
          </p:cNvSpPr>
          <p:nvPr/>
        </p:nvSpPr>
        <p:spPr bwMode="auto">
          <a:xfrm>
            <a:off x="1908175" y="4076700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000"/>
              <a:t>前项</a:t>
            </a:r>
          </a:p>
        </p:txBody>
      </p:sp>
      <p:sp>
        <p:nvSpPr>
          <p:cNvPr id="5155" name="Text Box 216"/>
          <p:cNvSpPr txBox="1">
            <a:spLocks noChangeArrowheads="1"/>
          </p:cNvSpPr>
          <p:nvPr/>
        </p:nvSpPr>
        <p:spPr bwMode="auto">
          <a:xfrm>
            <a:off x="2728913" y="4076700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000"/>
              <a:t>后项</a:t>
            </a:r>
          </a:p>
        </p:txBody>
      </p:sp>
      <p:sp>
        <p:nvSpPr>
          <p:cNvPr id="5156" name="Text Box 217"/>
          <p:cNvSpPr txBox="1">
            <a:spLocks noChangeArrowheads="1"/>
          </p:cNvSpPr>
          <p:nvPr/>
        </p:nvSpPr>
        <p:spPr bwMode="auto">
          <a:xfrm>
            <a:off x="3605213" y="4076700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000"/>
              <a:t>比值</a:t>
            </a:r>
          </a:p>
        </p:txBody>
      </p:sp>
      <p:sp>
        <p:nvSpPr>
          <p:cNvPr id="5157" name="Text Box 218"/>
          <p:cNvSpPr txBox="1">
            <a:spLocks noChangeArrowheads="1"/>
          </p:cNvSpPr>
          <p:nvPr/>
        </p:nvSpPr>
        <p:spPr bwMode="auto">
          <a:xfrm>
            <a:off x="2136775" y="3741738"/>
            <a:ext cx="4889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 sz="2000"/>
              <a:t>…</a:t>
            </a:r>
          </a:p>
        </p:txBody>
      </p:sp>
      <p:sp>
        <p:nvSpPr>
          <p:cNvPr id="5158" name="Text Box 219"/>
          <p:cNvSpPr txBox="1">
            <a:spLocks noChangeArrowheads="1"/>
          </p:cNvSpPr>
          <p:nvPr/>
        </p:nvSpPr>
        <p:spPr bwMode="auto">
          <a:xfrm>
            <a:off x="2871788" y="3789363"/>
            <a:ext cx="4889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 sz="2000"/>
              <a:t>…</a:t>
            </a:r>
          </a:p>
        </p:txBody>
      </p:sp>
      <p:sp>
        <p:nvSpPr>
          <p:cNvPr id="5159" name="Text Box 220"/>
          <p:cNvSpPr txBox="1">
            <a:spLocks noChangeArrowheads="1"/>
          </p:cNvSpPr>
          <p:nvPr/>
        </p:nvSpPr>
        <p:spPr bwMode="auto">
          <a:xfrm>
            <a:off x="3751263" y="3789363"/>
            <a:ext cx="4889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 sz="2000"/>
              <a:t>…</a:t>
            </a:r>
          </a:p>
        </p:txBody>
      </p:sp>
      <p:sp>
        <p:nvSpPr>
          <p:cNvPr id="5160" name="Text Box 221"/>
          <p:cNvSpPr txBox="1">
            <a:spLocks noChangeArrowheads="1"/>
          </p:cNvSpPr>
          <p:nvPr/>
        </p:nvSpPr>
        <p:spPr bwMode="auto">
          <a:xfrm>
            <a:off x="5364163" y="3429000"/>
            <a:ext cx="2370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 sz="2000" dirty="0">
                <a:latin typeface="楷体_GB2312" pitchFamily="1" charset="-122"/>
              </a:rPr>
              <a:t>2  :  3 = 6  :  9</a:t>
            </a:r>
          </a:p>
        </p:txBody>
      </p:sp>
      <p:grpSp>
        <p:nvGrpSpPr>
          <p:cNvPr id="5161" name="Group 225"/>
          <p:cNvGrpSpPr/>
          <p:nvPr/>
        </p:nvGrpSpPr>
        <p:grpSpPr bwMode="auto">
          <a:xfrm>
            <a:off x="6291263" y="3751263"/>
            <a:ext cx="549275" cy="152400"/>
            <a:chOff x="0" y="0"/>
            <a:chExt cx="680" cy="91"/>
          </a:xfrm>
        </p:grpSpPr>
        <p:sp>
          <p:nvSpPr>
            <p:cNvPr id="5162" name="Line 222"/>
            <p:cNvSpPr>
              <a:spLocks noChangeShapeType="1"/>
            </p:cNvSpPr>
            <p:nvPr/>
          </p:nvSpPr>
          <p:spPr bwMode="auto">
            <a:xfrm>
              <a:off x="0" y="84"/>
              <a:ext cx="680" cy="0"/>
            </a:xfrm>
            <a:prstGeom prst="line">
              <a:avLst/>
            </a:prstGeom>
            <a:noFill/>
            <a:ln w="22225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3" name="Line 223"/>
            <p:cNvSpPr>
              <a:spLocks noChangeShapeType="1"/>
            </p:cNvSpPr>
            <p:nvPr/>
          </p:nvSpPr>
          <p:spPr bwMode="auto">
            <a:xfrm flipV="1">
              <a:off x="6" y="0"/>
              <a:ext cx="0" cy="90"/>
            </a:xfrm>
            <a:prstGeom prst="line">
              <a:avLst/>
            </a:prstGeom>
            <a:noFill/>
            <a:ln w="22225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4" name="Line 224"/>
            <p:cNvSpPr>
              <a:spLocks noChangeShapeType="1"/>
            </p:cNvSpPr>
            <p:nvPr/>
          </p:nvSpPr>
          <p:spPr bwMode="auto">
            <a:xfrm flipV="1">
              <a:off x="674" y="1"/>
              <a:ext cx="0" cy="90"/>
            </a:xfrm>
            <a:prstGeom prst="line">
              <a:avLst/>
            </a:prstGeom>
            <a:noFill/>
            <a:ln w="22225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65" name="Group 226"/>
          <p:cNvGrpSpPr/>
          <p:nvPr/>
        </p:nvGrpSpPr>
        <p:grpSpPr bwMode="auto">
          <a:xfrm>
            <a:off x="5508625" y="4076700"/>
            <a:ext cx="2087563" cy="225425"/>
            <a:chOff x="0" y="0"/>
            <a:chExt cx="680" cy="91"/>
          </a:xfrm>
        </p:grpSpPr>
        <p:sp>
          <p:nvSpPr>
            <p:cNvPr id="5166" name="Line 227"/>
            <p:cNvSpPr>
              <a:spLocks noChangeShapeType="1"/>
            </p:cNvSpPr>
            <p:nvPr/>
          </p:nvSpPr>
          <p:spPr bwMode="auto">
            <a:xfrm>
              <a:off x="0" y="84"/>
              <a:ext cx="680" cy="0"/>
            </a:xfrm>
            <a:prstGeom prst="line">
              <a:avLst/>
            </a:prstGeom>
            <a:noFill/>
            <a:ln w="22225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7" name="Line 228"/>
            <p:cNvSpPr>
              <a:spLocks noChangeShapeType="1"/>
            </p:cNvSpPr>
            <p:nvPr/>
          </p:nvSpPr>
          <p:spPr bwMode="auto">
            <a:xfrm flipV="1">
              <a:off x="6" y="0"/>
              <a:ext cx="0" cy="90"/>
            </a:xfrm>
            <a:prstGeom prst="line">
              <a:avLst/>
            </a:prstGeom>
            <a:noFill/>
            <a:ln w="22225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8" name="Line 229"/>
            <p:cNvSpPr>
              <a:spLocks noChangeShapeType="1"/>
            </p:cNvSpPr>
            <p:nvPr/>
          </p:nvSpPr>
          <p:spPr bwMode="auto">
            <a:xfrm flipV="1">
              <a:off x="674" y="1"/>
              <a:ext cx="0" cy="90"/>
            </a:xfrm>
            <a:prstGeom prst="line">
              <a:avLst/>
            </a:prstGeom>
            <a:noFill/>
            <a:ln w="22225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69" name="Text Box 230"/>
          <p:cNvSpPr txBox="1">
            <a:spLocks noChangeArrowheads="1"/>
          </p:cNvSpPr>
          <p:nvPr/>
        </p:nvSpPr>
        <p:spPr bwMode="auto">
          <a:xfrm>
            <a:off x="6227763" y="3860800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000"/>
              <a:t>内项</a:t>
            </a:r>
          </a:p>
        </p:txBody>
      </p:sp>
      <p:sp>
        <p:nvSpPr>
          <p:cNvPr id="5170" name="Text Box 231"/>
          <p:cNvSpPr txBox="1">
            <a:spLocks noChangeArrowheads="1"/>
          </p:cNvSpPr>
          <p:nvPr/>
        </p:nvSpPr>
        <p:spPr bwMode="auto">
          <a:xfrm>
            <a:off x="6227763" y="4221163"/>
            <a:ext cx="695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000"/>
              <a:t>外项</a:t>
            </a:r>
          </a:p>
        </p:txBody>
      </p:sp>
      <p:sp>
        <p:nvSpPr>
          <p:cNvPr id="5171" name="Rectangle 232"/>
          <p:cNvSpPr>
            <a:spLocks noChangeArrowheads="1"/>
          </p:cNvSpPr>
          <p:nvPr/>
        </p:nvSpPr>
        <p:spPr bwMode="auto">
          <a:xfrm>
            <a:off x="1619250" y="4638675"/>
            <a:ext cx="31638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dirty="0">
                <a:latin typeface="楷体_GB2312" pitchFamily="1" charset="-122"/>
              </a:rPr>
              <a:t>比的前项和后项都乘或除以相同的数（</a:t>
            </a:r>
            <a:r>
              <a:rPr lang="en-US" sz="2000" dirty="0">
                <a:latin typeface="楷体_GB2312" pitchFamily="1" charset="-122"/>
              </a:rPr>
              <a:t>0</a:t>
            </a:r>
            <a:r>
              <a:rPr lang="zh-CN" altLang="en-US" sz="2000" dirty="0">
                <a:latin typeface="楷体_GB2312" pitchFamily="1" charset="-122"/>
              </a:rPr>
              <a:t>除外）比值不变。</a:t>
            </a:r>
          </a:p>
        </p:txBody>
      </p:sp>
      <p:sp>
        <p:nvSpPr>
          <p:cNvPr id="5172" name="Rectangle 233"/>
          <p:cNvSpPr>
            <a:spLocks noChangeArrowheads="1"/>
          </p:cNvSpPr>
          <p:nvPr/>
        </p:nvSpPr>
        <p:spPr bwMode="auto">
          <a:xfrm>
            <a:off x="1581150" y="5605463"/>
            <a:ext cx="3078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楷体_GB2312" pitchFamily="1" charset="-122"/>
              </a:rPr>
              <a:t>0.6</a:t>
            </a:r>
            <a:r>
              <a:rPr lang="zh-CN" altLang="en-US" sz="2000">
                <a:latin typeface="楷体_GB2312" pitchFamily="1" charset="-122"/>
              </a:rPr>
              <a:t>：</a:t>
            </a:r>
            <a:r>
              <a:rPr lang="en-US" sz="2000">
                <a:latin typeface="楷体_GB2312" pitchFamily="1" charset="-122"/>
              </a:rPr>
              <a:t>0.8 = 6</a:t>
            </a:r>
            <a:r>
              <a:rPr lang="zh-CN" altLang="en-US" sz="2000">
                <a:latin typeface="楷体_GB2312" pitchFamily="1" charset="-122"/>
              </a:rPr>
              <a:t>：</a:t>
            </a:r>
            <a:r>
              <a:rPr lang="en-US" sz="2000">
                <a:latin typeface="楷体_GB2312" pitchFamily="1" charset="-122"/>
              </a:rPr>
              <a:t>8 = 3</a:t>
            </a:r>
            <a:r>
              <a:rPr lang="zh-CN" altLang="en-US" sz="2000">
                <a:latin typeface="楷体_GB2312" pitchFamily="1" charset="-122"/>
              </a:rPr>
              <a:t>：</a:t>
            </a:r>
            <a:r>
              <a:rPr lang="en-US" sz="2000">
                <a:latin typeface="楷体_GB2312" pitchFamily="1" charset="-122"/>
              </a:rPr>
              <a:t>4</a:t>
            </a:r>
            <a:r>
              <a:rPr lang="en-US" sz="2000"/>
              <a:t> </a:t>
            </a:r>
            <a:endParaRPr lang="zh-CN" altLang="en-US" sz="2000">
              <a:latin typeface="楷体_GB2312" pitchFamily="1" charset="-122"/>
            </a:endParaRPr>
          </a:p>
        </p:txBody>
      </p:sp>
      <p:sp>
        <p:nvSpPr>
          <p:cNvPr id="5173" name="Rectangle 235"/>
          <p:cNvSpPr>
            <a:spLocks noChangeArrowheads="1"/>
          </p:cNvSpPr>
          <p:nvPr/>
        </p:nvSpPr>
        <p:spPr bwMode="auto">
          <a:xfrm>
            <a:off x="4859338" y="4638675"/>
            <a:ext cx="3673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000" dirty="0"/>
              <a:t>在比例里，两外项之积等于两内项之积。</a:t>
            </a:r>
          </a:p>
        </p:txBody>
      </p:sp>
      <p:sp>
        <p:nvSpPr>
          <p:cNvPr id="5174" name="Rectangle 236"/>
          <p:cNvSpPr>
            <a:spLocks noChangeArrowheads="1"/>
          </p:cNvSpPr>
          <p:nvPr/>
        </p:nvSpPr>
        <p:spPr bwMode="auto">
          <a:xfrm>
            <a:off x="5580063" y="5300663"/>
            <a:ext cx="15128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楷体_GB2312" pitchFamily="1" charset="-122"/>
              </a:rPr>
              <a:t>2</a:t>
            </a:r>
            <a:r>
              <a:rPr lang="zh-CN" altLang="en-US" sz="2000">
                <a:latin typeface="楷体_GB2312" pitchFamily="1" charset="-122"/>
              </a:rPr>
              <a:t>：</a:t>
            </a:r>
            <a:r>
              <a:rPr lang="en-US" sz="2000">
                <a:latin typeface="楷体_GB2312" pitchFamily="1" charset="-122"/>
              </a:rPr>
              <a:t>3=6</a:t>
            </a:r>
            <a:r>
              <a:rPr lang="zh-CN" altLang="en-US" sz="2000">
                <a:latin typeface="楷体_GB2312" pitchFamily="1" charset="-122"/>
              </a:rPr>
              <a:t>：</a:t>
            </a:r>
            <a:r>
              <a:rPr lang="en-US" sz="2000">
                <a:latin typeface="楷体_GB2312" pitchFamily="1" charset="-122"/>
              </a:rPr>
              <a:t>9</a:t>
            </a:r>
          </a:p>
          <a:p>
            <a:pPr eaLnBrk="1" hangingPunct="1"/>
            <a:r>
              <a:rPr lang="en-US" sz="2000">
                <a:latin typeface="楷体_GB2312" pitchFamily="1" charset="-122"/>
              </a:rPr>
              <a:t>3×6=2×9</a:t>
            </a:r>
            <a:endParaRPr lang="zh-CN" altLang="en-US" sz="2000">
              <a:latin typeface="楷体_GB2312" pitchFamily="1" charset="-122"/>
            </a:endParaRPr>
          </a:p>
        </p:txBody>
      </p:sp>
      <p:sp>
        <p:nvSpPr>
          <p:cNvPr id="5175" name="Rectangle 34"/>
          <p:cNvSpPr>
            <a:spLocks noChangeArrowheads="1"/>
          </p:cNvSpPr>
          <p:nvPr/>
        </p:nvSpPr>
        <p:spPr bwMode="auto">
          <a:xfrm>
            <a:off x="539750" y="539750"/>
            <a:ext cx="5040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一、回顾与梳理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46" grpId="0" autoUpdateAnimBg="0"/>
      <p:bldP spid="5147" grpId="0" autoUpdateAnimBg="0"/>
      <p:bldP spid="5148" grpId="0" autoUpdateAnimBg="0"/>
      <p:bldP spid="5149" grpId="0" autoUpdateAnimBg="0"/>
      <p:bldP spid="5150" grpId="0" autoUpdateAnimBg="0"/>
      <p:bldP spid="5151" grpId="0" autoUpdateAnimBg="0"/>
      <p:bldP spid="5152" grpId="0" autoUpdateAnimBg="0"/>
      <p:bldP spid="5153" grpId="0" autoUpdateAnimBg="0"/>
      <p:bldP spid="5154" grpId="0" autoUpdateAnimBg="0"/>
      <p:bldP spid="5155" grpId="0" autoUpdateAnimBg="0"/>
      <p:bldP spid="5156" grpId="0" autoUpdateAnimBg="0"/>
      <p:bldP spid="5157" grpId="0" autoUpdateAnimBg="0"/>
      <p:bldP spid="5158" grpId="0" autoUpdateAnimBg="0"/>
      <p:bldP spid="5159" grpId="0" autoUpdateAnimBg="0"/>
      <p:bldP spid="5160" grpId="0" autoUpdateAnimBg="0"/>
      <p:bldP spid="5169" grpId="0" autoUpdateAnimBg="0"/>
      <p:bldP spid="5170" grpId="0" autoUpdateAnimBg="0"/>
      <p:bldP spid="5171" grpId="0" autoUpdateAnimBg="0"/>
      <p:bldP spid="5172" grpId="0" autoUpdateAnimBg="0"/>
      <p:bldP spid="5173" grpId="0" autoUpdateAnimBg="0"/>
      <p:bldP spid="517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92138" y="1325563"/>
            <a:ext cx="26844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sz="2800" dirty="0"/>
              <a:t>求比值与化简比</a:t>
            </a:r>
          </a:p>
        </p:txBody>
      </p:sp>
      <p:graphicFrame>
        <p:nvGraphicFramePr>
          <p:cNvPr id="6148" name="Group 4"/>
          <p:cNvGraphicFramePr>
            <a:graphicFrameLocks noGrp="1"/>
          </p:cNvGraphicFramePr>
          <p:nvPr/>
        </p:nvGraphicFramePr>
        <p:xfrm>
          <a:off x="395288" y="2276475"/>
          <a:ext cx="8280400" cy="3168650"/>
        </p:xfrm>
        <a:graphic>
          <a:graphicData uri="http://schemas.openxmlformats.org/drawingml/2006/table">
            <a:tbl>
              <a:tblPr/>
              <a:tblGrid>
                <a:gridCol w="122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2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66" name="Text Box 115"/>
          <p:cNvSpPr txBox="1">
            <a:spLocks noChangeArrowheads="1"/>
          </p:cNvSpPr>
          <p:nvPr/>
        </p:nvSpPr>
        <p:spPr bwMode="auto">
          <a:xfrm>
            <a:off x="2598738" y="2392363"/>
            <a:ext cx="140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dirty="0"/>
              <a:t>一般方法</a:t>
            </a:r>
          </a:p>
        </p:txBody>
      </p:sp>
      <p:sp>
        <p:nvSpPr>
          <p:cNvPr id="6167" name="Text Box 117"/>
          <p:cNvSpPr txBox="1">
            <a:spLocks noChangeArrowheads="1"/>
          </p:cNvSpPr>
          <p:nvPr/>
        </p:nvSpPr>
        <p:spPr bwMode="auto">
          <a:xfrm>
            <a:off x="6884988" y="2420938"/>
            <a:ext cx="79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结果</a:t>
            </a:r>
          </a:p>
        </p:txBody>
      </p:sp>
      <p:sp>
        <p:nvSpPr>
          <p:cNvPr id="6168" name="Text Box 119"/>
          <p:cNvSpPr txBox="1">
            <a:spLocks noChangeArrowheads="1"/>
          </p:cNvSpPr>
          <p:nvPr/>
        </p:nvSpPr>
        <p:spPr bwMode="auto">
          <a:xfrm>
            <a:off x="474663" y="3327400"/>
            <a:ext cx="1103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dirty="0"/>
              <a:t>求比值</a:t>
            </a:r>
          </a:p>
        </p:txBody>
      </p:sp>
      <p:sp>
        <p:nvSpPr>
          <p:cNvPr id="6169" name="Text Box 120"/>
          <p:cNvSpPr txBox="1">
            <a:spLocks noChangeArrowheads="1"/>
          </p:cNvSpPr>
          <p:nvPr/>
        </p:nvSpPr>
        <p:spPr bwMode="auto">
          <a:xfrm>
            <a:off x="465138" y="4581525"/>
            <a:ext cx="1103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dirty="0"/>
              <a:t>化简比</a:t>
            </a:r>
          </a:p>
        </p:txBody>
      </p:sp>
      <p:sp>
        <p:nvSpPr>
          <p:cNvPr id="6170" name="Rectangle 121"/>
          <p:cNvSpPr>
            <a:spLocks noChangeArrowheads="1"/>
          </p:cNvSpPr>
          <p:nvPr/>
        </p:nvSpPr>
        <p:spPr bwMode="auto">
          <a:xfrm>
            <a:off x="1619250" y="3327400"/>
            <a:ext cx="46799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200" dirty="0"/>
              <a:t>根据比值的意义，用前项除以后项。</a:t>
            </a:r>
            <a:endParaRPr lang="en-US" sz="2200" dirty="0"/>
          </a:p>
        </p:txBody>
      </p:sp>
      <p:sp>
        <p:nvSpPr>
          <p:cNvPr id="6171" name="Rectangle 124"/>
          <p:cNvSpPr>
            <a:spLocks noChangeArrowheads="1"/>
          </p:cNvSpPr>
          <p:nvPr/>
        </p:nvSpPr>
        <p:spPr bwMode="auto">
          <a:xfrm>
            <a:off x="6110288" y="3068638"/>
            <a:ext cx="24272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200" dirty="0"/>
              <a:t>结果是一个数，可以是整数、小数或分数。</a:t>
            </a:r>
          </a:p>
        </p:txBody>
      </p:sp>
      <p:sp>
        <p:nvSpPr>
          <p:cNvPr id="6172" name="Rectangle 127"/>
          <p:cNvSpPr>
            <a:spLocks noChangeArrowheads="1"/>
          </p:cNvSpPr>
          <p:nvPr/>
        </p:nvSpPr>
        <p:spPr bwMode="auto">
          <a:xfrm>
            <a:off x="1677988" y="4235450"/>
            <a:ext cx="4176712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200" dirty="0"/>
              <a:t>根据比的基本性质，把比的前项和后项都乘或者除以相同的数</a:t>
            </a:r>
            <a:r>
              <a:rPr lang="en-US" sz="2200" dirty="0"/>
              <a:t>(</a:t>
            </a:r>
            <a:r>
              <a:rPr lang="zh-CN" altLang="en-US" sz="2200" dirty="0"/>
              <a:t>零除外</a:t>
            </a:r>
            <a:r>
              <a:rPr lang="en-US" sz="2200" dirty="0"/>
              <a:t>)</a:t>
            </a:r>
            <a:r>
              <a:rPr lang="zh-CN" altLang="en-US" sz="2200" dirty="0"/>
              <a:t>。</a:t>
            </a:r>
          </a:p>
        </p:txBody>
      </p:sp>
      <p:sp>
        <p:nvSpPr>
          <p:cNvPr id="6173" name="Rectangle 129"/>
          <p:cNvSpPr>
            <a:spLocks noChangeArrowheads="1"/>
          </p:cNvSpPr>
          <p:nvPr/>
        </p:nvSpPr>
        <p:spPr bwMode="auto">
          <a:xfrm>
            <a:off x="6111875" y="4510088"/>
            <a:ext cx="25638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200" dirty="0"/>
              <a:t>结果是一个比，而且是最简整数比。</a:t>
            </a:r>
            <a:endParaRPr lang="en-US" sz="2200" dirty="0"/>
          </a:p>
        </p:txBody>
      </p:sp>
      <p:sp>
        <p:nvSpPr>
          <p:cNvPr id="6174" name="Rectangle 34"/>
          <p:cNvSpPr>
            <a:spLocks noChangeArrowheads="1"/>
          </p:cNvSpPr>
          <p:nvPr/>
        </p:nvSpPr>
        <p:spPr bwMode="auto">
          <a:xfrm>
            <a:off x="539750" y="539750"/>
            <a:ext cx="5040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一、回顾与梳理</a:t>
            </a:r>
            <a:endParaRPr 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66" grpId="0" autoUpdateAnimBg="0"/>
      <p:bldP spid="6167" grpId="0" autoUpdateAnimBg="0"/>
      <p:bldP spid="6168" grpId="0" autoUpdateAnimBg="0"/>
      <p:bldP spid="6169" grpId="0" autoUpdateAnimBg="0"/>
      <p:bldP spid="6170" grpId="0" autoUpdateAnimBg="0"/>
      <p:bldP spid="6171" grpId="0" autoUpdateAnimBg="0"/>
      <p:bldP spid="6172" grpId="0" autoUpdateAnimBg="0"/>
      <p:bldP spid="617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46"/>
          <p:cNvSpPr>
            <a:spLocks noChangeArrowheads="1"/>
          </p:cNvSpPr>
          <p:nvPr/>
        </p:nvSpPr>
        <p:spPr bwMode="auto">
          <a:xfrm>
            <a:off x="4140200" y="0"/>
            <a:ext cx="1655763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zh-CN" altLang="zh-CN" sz="1800" b="0">
              <a:ea typeface="宋体" panose="02010600030101010101" pitchFamily="2" charset="-122"/>
            </a:endParaRPr>
          </a:p>
        </p:txBody>
      </p:sp>
      <p:sp>
        <p:nvSpPr>
          <p:cNvPr id="7172" name="Rectangle 34"/>
          <p:cNvSpPr>
            <a:spLocks noChangeArrowheads="1"/>
          </p:cNvSpPr>
          <p:nvPr/>
        </p:nvSpPr>
        <p:spPr bwMode="auto">
          <a:xfrm>
            <a:off x="539750" y="539750"/>
            <a:ext cx="5040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试一试</a:t>
            </a:r>
          </a:p>
        </p:txBody>
      </p:sp>
      <p:sp>
        <p:nvSpPr>
          <p:cNvPr id="7173" name="Rectangle 24"/>
          <p:cNvSpPr>
            <a:spLocks noChangeArrowheads="1"/>
          </p:cNvSpPr>
          <p:nvPr/>
        </p:nvSpPr>
        <p:spPr bwMode="auto">
          <a:xfrm>
            <a:off x="569913" y="1341438"/>
            <a:ext cx="140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/>
              <a:t>化简比：</a:t>
            </a:r>
            <a:endParaRPr lang="en-US"/>
          </a:p>
        </p:txBody>
      </p:sp>
      <p:sp>
        <p:nvSpPr>
          <p:cNvPr id="7174" name="Rectangle 25"/>
          <p:cNvSpPr>
            <a:spLocks noChangeArrowheads="1"/>
          </p:cNvSpPr>
          <p:nvPr/>
        </p:nvSpPr>
        <p:spPr bwMode="auto">
          <a:xfrm>
            <a:off x="430213" y="4583113"/>
            <a:ext cx="181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>
                <a:latin typeface="楷体_GB2312" pitchFamily="1" charset="-122"/>
              </a:rPr>
              <a:t>求比值：</a:t>
            </a:r>
          </a:p>
        </p:txBody>
      </p:sp>
      <p:sp>
        <p:nvSpPr>
          <p:cNvPr id="7175" name="Text Box 26"/>
          <p:cNvSpPr txBox="1">
            <a:spLocks noChangeArrowheads="1"/>
          </p:cNvSpPr>
          <p:nvPr/>
        </p:nvSpPr>
        <p:spPr bwMode="auto">
          <a:xfrm>
            <a:off x="1263650" y="194468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>
                <a:latin typeface="楷体_GB2312" pitchFamily="1" charset="-122"/>
              </a:rPr>
              <a:t>4:8</a:t>
            </a:r>
          </a:p>
        </p:txBody>
      </p:sp>
      <p:sp>
        <p:nvSpPr>
          <p:cNvPr id="7176" name="Text Box 27"/>
          <p:cNvSpPr txBox="1">
            <a:spLocks noChangeArrowheads="1"/>
          </p:cNvSpPr>
          <p:nvPr/>
        </p:nvSpPr>
        <p:spPr bwMode="auto">
          <a:xfrm>
            <a:off x="1901825" y="1970088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>
                <a:latin typeface="楷体_GB2312" pitchFamily="1" charset="-122"/>
              </a:rPr>
              <a:t>=</a:t>
            </a:r>
            <a:r>
              <a:rPr lang="zh-CN" altLang="en-US">
                <a:latin typeface="楷体_GB2312" pitchFamily="1" charset="-122"/>
              </a:rPr>
              <a:t>（</a:t>
            </a:r>
            <a:r>
              <a:rPr lang="en-US">
                <a:latin typeface="楷体_GB2312" pitchFamily="1" charset="-122"/>
              </a:rPr>
              <a:t>4÷4</a:t>
            </a:r>
            <a:r>
              <a:rPr lang="zh-CN" altLang="en-US">
                <a:latin typeface="楷体_GB2312" pitchFamily="1" charset="-122"/>
              </a:rPr>
              <a:t>）：</a:t>
            </a:r>
            <a:r>
              <a:rPr lang="en-US">
                <a:latin typeface="楷体_GB2312" pitchFamily="1" charset="-122"/>
              </a:rPr>
              <a:t>(8÷4)=</a:t>
            </a:r>
            <a:r>
              <a:rPr lang="en-US">
                <a:solidFill>
                  <a:srgbClr val="FF0000"/>
                </a:solidFill>
                <a:latin typeface="楷体_GB2312" pitchFamily="1" charset="-122"/>
              </a:rPr>
              <a:t>1:2</a:t>
            </a:r>
          </a:p>
        </p:txBody>
      </p:sp>
      <p:sp>
        <p:nvSpPr>
          <p:cNvPr id="7177" name="Rectangle 28"/>
          <p:cNvSpPr>
            <a:spLocks noChangeArrowheads="1"/>
          </p:cNvSpPr>
          <p:nvPr/>
        </p:nvSpPr>
        <p:spPr bwMode="auto">
          <a:xfrm>
            <a:off x="1250950" y="2474913"/>
            <a:ext cx="1722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楷体_GB2312" pitchFamily="1" charset="-122"/>
              </a:rPr>
              <a:t>0.15</a:t>
            </a:r>
            <a:r>
              <a:rPr lang="zh-CN" altLang="en-US">
                <a:latin typeface="楷体_GB2312" pitchFamily="1" charset="-122"/>
              </a:rPr>
              <a:t>：</a:t>
            </a:r>
            <a:r>
              <a:rPr lang="en-US">
                <a:latin typeface="楷体_GB2312" pitchFamily="1" charset="-122"/>
              </a:rPr>
              <a:t>0.75</a:t>
            </a:r>
            <a:endParaRPr lang="zh-CN" altLang="en-US">
              <a:latin typeface="楷体_GB2312" pitchFamily="1" charset="-122"/>
            </a:endParaRPr>
          </a:p>
        </p:txBody>
      </p:sp>
      <p:sp>
        <p:nvSpPr>
          <p:cNvPr id="7178" name="Text Box 29"/>
          <p:cNvSpPr txBox="1">
            <a:spLocks noChangeArrowheads="1"/>
          </p:cNvSpPr>
          <p:nvPr/>
        </p:nvSpPr>
        <p:spPr bwMode="auto">
          <a:xfrm>
            <a:off x="957263" y="2998788"/>
            <a:ext cx="42989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en-US">
                <a:latin typeface="楷体_GB2312" pitchFamily="1" charset="-122"/>
              </a:rPr>
              <a:t>=</a:t>
            </a:r>
            <a:r>
              <a:rPr lang="zh-CN" altLang="en-US">
                <a:latin typeface="楷体_GB2312" pitchFamily="1" charset="-122"/>
              </a:rPr>
              <a:t>（</a:t>
            </a:r>
            <a:r>
              <a:rPr lang="en-US">
                <a:latin typeface="楷体_GB2312" pitchFamily="1" charset="-122"/>
              </a:rPr>
              <a:t>0.15×100</a:t>
            </a:r>
            <a:r>
              <a:rPr lang="zh-CN" altLang="en-US">
                <a:latin typeface="楷体_GB2312" pitchFamily="1" charset="-122"/>
              </a:rPr>
              <a:t>）：</a:t>
            </a:r>
            <a:r>
              <a:rPr lang="en-US">
                <a:latin typeface="楷体_GB2312" pitchFamily="1" charset="-122"/>
              </a:rPr>
              <a:t>(0.75×100)</a:t>
            </a:r>
          </a:p>
          <a:p>
            <a:pPr eaLnBrk="1" hangingPunct="1"/>
            <a:r>
              <a:rPr lang="en-US">
                <a:latin typeface="楷体_GB2312" pitchFamily="1" charset="-122"/>
              </a:rPr>
              <a:t>= 15 : 75</a:t>
            </a:r>
          </a:p>
          <a:p>
            <a:pPr eaLnBrk="1" hangingPunct="1"/>
            <a:r>
              <a:rPr lang="en-US">
                <a:latin typeface="楷体_GB2312" pitchFamily="1" charset="-122"/>
              </a:rPr>
              <a:t>=</a:t>
            </a:r>
            <a:r>
              <a:rPr lang="zh-CN" altLang="en-US">
                <a:latin typeface="楷体_GB2312" pitchFamily="1" charset="-122"/>
              </a:rPr>
              <a:t>（</a:t>
            </a:r>
            <a:r>
              <a:rPr lang="en-US">
                <a:latin typeface="楷体_GB2312" pitchFamily="1" charset="-122"/>
              </a:rPr>
              <a:t>15÷15</a:t>
            </a:r>
            <a:r>
              <a:rPr lang="zh-CN" altLang="en-US">
                <a:latin typeface="楷体_GB2312" pitchFamily="1" charset="-122"/>
              </a:rPr>
              <a:t>）：（</a:t>
            </a:r>
            <a:r>
              <a:rPr lang="en-US">
                <a:latin typeface="楷体_GB2312" pitchFamily="1" charset="-122"/>
              </a:rPr>
              <a:t>75÷15</a:t>
            </a:r>
            <a:r>
              <a:rPr lang="zh-CN" altLang="en-US">
                <a:latin typeface="楷体_GB2312" pitchFamily="1" charset="-122"/>
                <a:sym typeface="Wingdings" panose="05000000000000000000" pitchFamily="2" charset="2"/>
              </a:rPr>
              <a:t>）</a:t>
            </a:r>
          </a:p>
          <a:p>
            <a:pPr eaLnBrk="1" hangingPunct="1"/>
            <a:r>
              <a:rPr lang="en-US">
                <a:latin typeface="楷体_GB2312" pitchFamily="1" charset="-122"/>
                <a:sym typeface="Wingdings" panose="05000000000000000000" pitchFamily="2" charset="2"/>
              </a:rPr>
              <a:t>= </a:t>
            </a:r>
            <a:r>
              <a:rPr lang="en-US">
                <a:solidFill>
                  <a:srgbClr val="FF0000"/>
                </a:solidFill>
                <a:latin typeface="楷体_GB2312" pitchFamily="1" charset="-122"/>
                <a:sym typeface="Wingdings" panose="05000000000000000000" pitchFamily="2" charset="2"/>
              </a:rPr>
              <a:t>1:5</a:t>
            </a:r>
            <a:endParaRPr lang="en-US">
              <a:solidFill>
                <a:srgbClr val="FF0000"/>
              </a:solidFill>
              <a:latin typeface="楷体_GB2312" pitchFamily="1" charset="-122"/>
            </a:endParaRPr>
          </a:p>
        </p:txBody>
      </p:sp>
      <p:sp>
        <p:nvSpPr>
          <p:cNvPr id="7179" name="Rectangle 30"/>
          <p:cNvSpPr>
            <a:spLocks noChangeArrowheads="1"/>
          </p:cNvSpPr>
          <p:nvPr/>
        </p:nvSpPr>
        <p:spPr bwMode="auto">
          <a:xfrm>
            <a:off x="884238" y="5013325"/>
            <a:ext cx="950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楷体_GB2312" pitchFamily="1" charset="-122"/>
              </a:rPr>
              <a:t>4:8</a:t>
            </a:r>
            <a:endParaRPr lang="zh-CN" altLang="en-US">
              <a:latin typeface="楷体_GB2312" pitchFamily="1" charset="-122"/>
            </a:endParaRPr>
          </a:p>
        </p:txBody>
      </p:sp>
      <p:sp>
        <p:nvSpPr>
          <p:cNvPr id="7180" name="Rectangle 31"/>
          <p:cNvSpPr>
            <a:spLocks noChangeArrowheads="1"/>
          </p:cNvSpPr>
          <p:nvPr/>
        </p:nvSpPr>
        <p:spPr bwMode="auto">
          <a:xfrm>
            <a:off x="1473200" y="5013325"/>
            <a:ext cx="374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>
                <a:latin typeface="楷体_GB2312" pitchFamily="1" charset="-122"/>
              </a:rPr>
              <a:t> = 4÷8 = </a:t>
            </a:r>
            <a:r>
              <a:rPr lang="en-US">
                <a:solidFill>
                  <a:srgbClr val="FF0000"/>
                </a:solidFill>
                <a:latin typeface="楷体_GB2312" pitchFamily="1" charset="-122"/>
              </a:rPr>
              <a:t>0.5</a:t>
            </a:r>
            <a:endParaRPr lang="zh-CN" altLang="en-US">
              <a:solidFill>
                <a:srgbClr val="FF0000"/>
              </a:solidFill>
              <a:latin typeface="楷体_GB2312" pitchFamily="1" charset="-122"/>
            </a:endParaRPr>
          </a:p>
        </p:txBody>
      </p:sp>
      <p:sp>
        <p:nvSpPr>
          <p:cNvPr id="7181" name="Rectangle 32"/>
          <p:cNvSpPr>
            <a:spLocks noChangeArrowheads="1"/>
          </p:cNvSpPr>
          <p:nvPr/>
        </p:nvSpPr>
        <p:spPr bwMode="auto">
          <a:xfrm>
            <a:off x="1116013" y="5661025"/>
            <a:ext cx="1722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楷体_GB2312" pitchFamily="1" charset="-122"/>
              </a:rPr>
              <a:t>0.15</a:t>
            </a:r>
            <a:r>
              <a:rPr lang="zh-CN" altLang="en-US">
                <a:latin typeface="楷体_GB2312" pitchFamily="1" charset="-122"/>
              </a:rPr>
              <a:t>：</a:t>
            </a:r>
            <a:r>
              <a:rPr lang="en-US">
                <a:latin typeface="楷体_GB2312" pitchFamily="1" charset="-122"/>
              </a:rPr>
              <a:t>0.75</a:t>
            </a:r>
            <a:endParaRPr lang="zh-CN" altLang="en-US">
              <a:latin typeface="楷体_GB2312" pitchFamily="1" charset="-122"/>
            </a:endParaRPr>
          </a:p>
        </p:txBody>
      </p:sp>
      <p:sp>
        <p:nvSpPr>
          <p:cNvPr id="7182" name="Rectangle 33"/>
          <p:cNvSpPr>
            <a:spLocks noChangeArrowheads="1"/>
          </p:cNvSpPr>
          <p:nvPr/>
        </p:nvSpPr>
        <p:spPr bwMode="auto">
          <a:xfrm>
            <a:off x="2570163" y="5661025"/>
            <a:ext cx="473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>
                <a:latin typeface="楷体_GB2312" pitchFamily="1" charset="-122"/>
              </a:rPr>
              <a:t> = 0.15÷0.75 = </a:t>
            </a:r>
            <a:r>
              <a:rPr lang="en-US">
                <a:solidFill>
                  <a:srgbClr val="FF0000"/>
                </a:solidFill>
                <a:latin typeface="楷体_GB2312" pitchFamily="1" charset="-122"/>
              </a:rPr>
              <a:t>0.2</a:t>
            </a:r>
            <a:endParaRPr lang="zh-CN" altLang="en-US">
              <a:solidFill>
                <a:srgbClr val="FF0000"/>
              </a:solidFill>
              <a:latin typeface="楷体_GB2312" pitchFamily="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utoUpdateAnimBg="0"/>
      <p:bldP spid="7178" grpId="0" autoUpdateAnimBg="0"/>
      <p:bldP spid="7180" grpId="0" autoUpdateAnimBg="0"/>
      <p:bldP spid="718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590550" y="1325563"/>
            <a:ext cx="318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/>
              <a:t>正比例与反比例</a:t>
            </a:r>
          </a:p>
        </p:txBody>
      </p:sp>
      <p:graphicFrame>
        <p:nvGraphicFramePr>
          <p:cNvPr id="8196" name="Group 4"/>
          <p:cNvGraphicFramePr>
            <a:graphicFrameLocks noGrp="1"/>
          </p:cNvGraphicFramePr>
          <p:nvPr/>
        </p:nvGraphicFramePr>
        <p:xfrm>
          <a:off x="468313" y="2347913"/>
          <a:ext cx="8280400" cy="352963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9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14" name="Text Box 23"/>
          <p:cNvSpPr txBox="1">
            <a:spLocks noChangeArrowheads="1"/>
          </p:cNvSpPr>
          <p:nvPr/>
        </p:nvSpPr>
        <p:spPr bwMode="auto">
          <a:xfrm>
            <a:off x="2195513" y="2413000"/>
            <a:ext cx="1604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1800"/>
              <a:t>正比例</a:t>
            </a:r>
          </a:p>
        </p:txBody>
      </p:sp>
      <p:sp>
        <p:nvSpPr>
          <p:cNvPr id="8215" name="Text Box 24"/>
          <p:cNvSpPr txBox="1">
            <a:spLocks noChangeArrowheads="1"/>
          </p:cNvSpPr>
          <p:nvPr/>
        </p:nvSpPr>
        <p:spPr bwMode="auto">
          <a:xfrm>
            <a:off x="6438900" y="2414588"/>
            <a:ext cx="189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1800"/>
              <a:t>反比例</a:t>
            </a:r>
          </a:p>
        </p:txBody>
      </p:sp>
      <p:sp>
        <p:nvSpPr>
          <p:cNvPr id="8216" name="Text Box 25"/>
          <p:cNvSpPr txBox="1">
            <a:spLocks noChangeArrowheads="1"/>
          </p:cNvSpPr>
          <p:nvPr/>
        </p:nvSpPr>
        <p:spPr bwMode="auto">
          <a:xfrm>
            <a:off x="539750" y="3429000"/>
            <a:ext cx="1223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000"/>
              <a:t>意义</a:t>
            </a:r>
          </a:p>
        </p:txBody>
      </p:sp>
      <p:sp>
        <p:nvSpPr>
          <p:cNvPr id="8217" name="Rectangle 27"/>
          <p:cNvSpPr>
            <a:spLocks noChangeArrowheads="1"/>
          </p:cNvSpPr>
          <p:nvPr/>
        </p:nvSpPr>
        <p:spPr bwMode="auto">
          <a:xfrm>
            <a:off x="1331913" y="2852738"/>
            <a:ext cx="33845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000"/>
              <a:t>工作时间变化，工作总量也随着变化，工作效率不变，也就是工作总量与工作时间的比值一定，我们就说工作总量和工作时间是成正比例的量，它们的关系叫作正比例关系。</a:t>
            </a:r>
            <a:endParaRPr lang="zh-CN" sz="2200"/>
          </a:p>
        </p:txBody>
      </p:sp>
      <p:sp>
        <p:nvSpPr>
          <p:cNvPr id="8218" name="Rectangle 118"/>
          <p:cNvSpPr>
            <a:spLocks noChangeArrowheads="1"/>
          </p:cNvSpPr>
          <p:nvPr/>
        </p:nvSpPr>
        <p:spPr bwMode="auto">
          <a:xfrm>
            <a:off x="4830763" y="2859088"/>
            <a:ext cx="38163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000"/>
              <a:t>每天生产的吨数变化，需要生产的天数也随着变化，总吨数不变，也就是每天生产的吨数与需要生产的天数乘积一定，我们就说每天生产的吨数和需要生产的天数是成反比例的量，它们的关系叫作反比例关系。</a:t>
            </a:r>
          </a:p>
        </p:txBody>
      </p:sp>
      <p:sp>
        <p:nvSpPr>
          <p:cNvPr id="8219" name="Text Box 134"/>
          <p:cNvSpPr txBox="1">
            <a:spLocks noChangeArrowheads="1"/>
          </p:cNvSpPr>
          <p:nvPr/>
        </p:nvSpPr>
        <p:spPr bwMode="auto">
          <a:xfrm>
            <a:off x="400050" y="5353050"/>
            <a:ext cx="1435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/>
            <a:r>
              <a:rPr lang="zh-CN" sz="2000"/>
              <a:t>关系式</a:t>
            </a:r>
          </a:p>
        </p:txBody>
      </p:sp>
      <p:grpSp>
        <p:nvGrpSpPr>
          <p:cNvPr id="8220" name="Group 142"/>
          <p:cNvGrpSpPr/>
          <p:nvPr/>
        </p:nvGrpSpPr>
        <p:grpSpPr bwMode="auto">
          <a:xfrm>
            <a:off x="1981200" y="5118100"/>
            <a:ext cx="1493838" cy="701675"/>
            <a:chOff x="0" y="0"/>
            <a:chExt cx="941" cy="442"/>
          </a:xfrm>
        </p:grpSpPr>
        <p:grpSp>
          <p:nvGrpSpPr>
            <p:cNvPr id="8221" name="Group 140"/>
            <p:cNvGrpSpPr/>
            <p:nvPr/>
          </p:nvGrpSpPr>
          <p:grpSpPr bwMode="auto">
            <a:xfrm>
              <a:off x="0" y="0"/>
              <a:ext cx="199" cy="442"/>
              <a:chOff x="0" y="0"/>
              <a:chExt cx="199" cy="442"/>
            </a:xfrm>
          </p:grpSpPr>
          <p:sp>
            <p:nvSpPr>
              <p:cNvPr id="8222" name="Text Box 13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8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eaLnBrk="1" hangingPunct="1"/>
                <a:r>
                  <a:rPr lang="en-US" sz="2000" i="1"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8223" name="Text Box 138"/>
              <p:cNvSpPr txBox="1">
                <a:spLocks noChangeArrowheads="1"/>
              </p:cNvSpPr>
              <p:nvPr/>
            </p:nvSpPr>
            <p:spPr bwMode="auto">
              <a:xfrm>
                <a:off x="1" y="190"/>
                <a:ext cx="19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/>
                <a:lvl2pPr/>
                <a:lvl3pPr/>
                <a:lvl4pPr/>
                <a:lvl5pPr/>
                <a:lvl6pPr/>
                <a:lvl7pPr/>
                <a:lvl8pPr/>
                <a:lvl9pPr/>
              </a:lstStyle>
              <a:p>
                <a:pPr algn="ctr" eaLnBrk="1" hangingPunct="1"/>
                <a:r>
                  <a:rPr lang="en-US" sz="2000" i="1"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8224" name="Line 139"/>
              <p:cNvSpPr>
                <a:spLocks noChangeShapeType="1"/>
              </p:cNvSpPr>
              <p:nvPr/>
            </p:nvSpPr>
            <p:spPr bwMode="auto">
              <a:xfrm>
                <a:off x="3" y="239"/>
                <a:ext cx="181" cy="0"/>
              </a:xfrm>
              <a:prstGeom prst="line">
                <a:avLst/>
              </a:prstGeom>
              <a:noFill/>
              <a:ln w="222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225" name="Text Box 141"/>
            <p:cNvSpPr txBox="1">
              <a:spLocks noChangeArrowheads="1"/>
            </p:cNvSpPr>
            <p:nvPr/>
          </p:nvSpPr>
          <p:spPr bwMode="auto">
            <a:xfrm>
              <a:off x="179" y="121"/>
              <a:ext cx="7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ctr" eaLnBrk="1" hangingPunct="1"/>
              <a:r>
                <a:rPr lang="en-US" sz="2000">
                  <a:latin typeface="楷体_GB2312" pitchFamily="1" charset="-122"/>
                </a:rPr>
                <a:t>=</a:t>
              </a:r>
              <a:r>
                <a:rPr lang="en-US" sz="2000" i="1">
                  <a:latin typeface="Times New Roman" panose="02020603050405020304" pitchFamily="18" charset="0"/>
                </a:rPr>
                <a:t>k</a:t>
              </a:r>
              <a:r>
                <a:rPr lang="en-US" sz="2000">
                  <a:latin typeface="楷体_GB2312" pitchFamily="1" charset="-122"/>
                </a:rPr>
                <a:t>(</a:t>
              </a:r>
              <a:r>
                <a:rPr lang="zh-CN" altLang="en-US" sz="2000">
                  <a:latin typeface="楷体_GB2312" pitchFamily="1" charset="-122"/>
                </a:rPr>
                <a:t>一定</a:t>
              </a:r>
              <a:r>
                <a:rPr lang="en-US" sz="2000">
                  <a:latin typeface="楷体_GB2312" pitchFamily="1" charset="-122"/>
                </a:rPr>
                <a:t>)</a:t>
              </a:r>
            </a:p>
          </p:txBody>
        </p:sp>
      </p:grpSp>
      <p:sp>
        <p:nvSpPr>
          <p:cNvPr id="8226" name="Text Box 143"/>
          <p:cNvSpPr txBox="1">
            <a:spLocks noChangeArrowheads="1"/>
          </p:cNvSpPr>
          <p:nvPr/>
        </p:nvSpPr>
        <p:spPr bwMode="auto">
          <a:xfrm>
            <a:off x="5716588" y="5278438"/>
            <a:ext cx="1736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en-US" sz="2000" i="1">
                <a:latin typeface="Times New Roman" panose="02020603050405020304" pitchFamily="18" charset="0"/>
              </a:rPr>
              <a:t>x</a:t>
            </a:r>
            <a:r>
              <a:rPr lang="en-US" sz="2000">
                <a:latin typeface="楷体_GB2312" pitchFamily="1" charset="-122"/>
              </a:rPr>
              <a:t>×</a:t>
            </a:r>
            <a:r>
              <a:rPr lang="en-US" sz="2000" i="1">
                <a:latin typeface="Times New Roman" panose="02020603050405020304" pitchFamily="18" charset="0"/>
              </a:rPr>
              <a:t>y</a:t>
            </a:r>
            <a:r>
              <a:rPr lang="en-US" sz="2000">
                <a:latin typeface="楷体_GB2312" pitchFamily="1" charset="-122"/>
              </a:rPr>
              <a:t>=</a:t>
            </a:r>
            <a:r>
              <a:rPr lang="en-US" sz="2000" i="1">
                <a:latin typeface="Times New Roman" panose="02020603050405020304" pitchFamily="18" charset="0"/>
              </a:rPr>
              <a:t>k</a:t>
            </a:r>
            <a:r>
              <a:rPr lang="en-US" sz="2000">
                <a:latin typeface="楷体_GB2312" pitchFamily="1" charset="-122"/>
              </a:rPr>
              <a:t>(</a:t>
            </a:r>
            <a:r>
              <a:rPr lang="zh-CN" altLang="en-US" sz="2000">
                <a:latin typeface="楷体_GB2312" pitchFamily="1" charset="-122"/>
              </a:rPr>
              <a:t>一定</a:t>
            </a:r>
            <a:r>
              <a:rPr lang="en-US" sz="2000">
                <a:latin typeface="楷体_GB2312" pitchFamily="1" charset="-122"/>
              </a:rPr>
              <a:t>)</a:t>
            </a:r>
          </a:p>
        </p:txBody>
      </p:sp>
      <p:sp>
        <p:nvSpPr>
          <p:cNvPr id="8227" name="Rectangle 34"/>
          <p:cNvSpPr>
            <a:spLocks noChangeArrowheads="1"/>
          </p:cNvSpPr>
          <p:nvPr/>
        </p:nvSpPr>
        <p:spPr bwMode="auto">
          <a:xfrm>
            <a:off x="539750" y="539750"/>
            <a:ext cx="5040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一、回顾与梳理</a:t>
            </a:r>
            <a:endParaRPr 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214" grpId="0" autoUpdateAnimBg="0"/>
      <p:bldP spid="8215" grpId="0" autoUpdateAnimBg="0"/>
      <p:bldP spid="8216" grpId="0" autoUpdateAnimBg="0"/>
      <p:bldP spid="8217" grpId="0" autoUpdateAnimBg="0"/>
      <p:bldP spid="8218" grpId="0" autoUpdateAnimBg="0"/>
      <p:bldP spid="8219" grpId="0" autoUpdateAnimBg="0"/>
      <p:bldP spid="822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4"/>
          <p:cNvSpPr>
            <a:spLocks noChangeArrowheads="1"/>
          </p:cNvSpPr>
          <p:nvPr/>
        </p:nvSpPr>
        <p:spPr bwMode="auto">
          <a:xfrm>
            <a:off x="539750" y="539750"/>
            <a:ext cx="5040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试一试</a:t>
            </a:r>
          </a:p>
        </p:txBody>
      </p:sp>
      <p:sp>
        <p:nvSpPr>
          <p:cNvPr id="9220" name="Rectangle 15"/>
          <p:cNvSpPr>
            <a:spLocks noChangeArrowheads="1"/>
          </p:cNvSpPr>
          <p:nvPr/>
        </p:nvSpPr>
        <p:spPr bwMode="auto">
          <a:xfrm>
            <a:off x="468313" y="1250950"/>
            <a:ext cx="85677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zh-CN" dirty="0">
                <a:latin typeface="楷体_GB2312" pitchFamily="1" charset="-122"/>
              </a:rPr>
              <a:t>    </a:t>
            </a:r>
            <a:r>
              <a:rPr lang="zh-CN" dirty="0">
                <a:latin typeface="楷体_GB2312" pitchFamily="1" charset="-122"/>
              </a:rPr>
              <a:t>判断下面各组中的两个量是否成比例？如果成比例，成什么比例关系？ </a:t>
            </a:r>
          </a:p>
        </p:txBody>
      </p:sp>
      <p:sp>
        <p:nvSpPr>
          <p:cNvPr id="9221" name="Rectangle 16"/>
          <p:cNvSpPr>
            <a:spLocks noChangeArrowheads="1"/>
          </p:cNvSpPr>
          <p:nvPr/>
        </p:nvSpPr>
        <p:spPr bwMode="auto">
          <a:xfrm>
            <a:off x="684213" y="2176463"/>
            <a:ext cx="52895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楷体_GB2312" pitchFamily="1" charset="-122"/>
              </a:rPr>
              <a:t>①</a:t>
            </a:r>
            <a:r>
              <a:rPr lang="zh-CN" dirty="0">
                <a:latin typeface="楷体_GB2312" pitchFamily="1" charset="-122"/>
              </a:rPr>
              <a:t>正方体一个面的面积和它的表面积 </a:t>
            </a:r>
          </a:p>
        </p:txBody>
      </p:sp>
      <p:sp>
        <p:nvSpPr>
          <p:cNvPr id="9222" name="Rectangle 17"/>
          <p:cNvSpPr>
            <a:spLocks noChangeArrowheads="1"/>
          </p:cNvSpPr>
          <p:nvPr/>
        </p:nvSpPr>
        <p:spPr bwMode="auto">
          <a:xfrm>
            <a:off x="684213" y="3227388"/>
            <a:ext cx="528955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楷体_GB2312" pitchFamily="1" charset="-122"/>
              </a:rPr>
              <a:t>②</a:t>
            </a:r>
            <a:r>
              <a:rPr lang="zh-CN" dirty="0">
                <a:latin typeface="楷体_GB2312" pitchFamily="1" charset="-122"/>
              </a:rPr>
              <a:t>分数的大小一定，它的分子和分母 </a:t>
            </a:r>
          </a:p>
        </p:txBody>
      </p:sp>
      <p:sp>
        <p:nvSpPr>
          <p:cNvPr id="9223" name="Rectangle 18"/>
          <p:cNvSpPr>
            <a:spLocks noChangeArrowheads="1"/>
          </p:cNvSpPr>
          <p:nvPr/>
        </p:nvSpPr>
        <p:spPr bwMode="auto">
          <a:xfrm>
            <a:off x="684213" y="5449888"/>
            <a:ext cx="46275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楷体_GB2312" pitchFamily="1" charset="-122"/>
              </a:rPr>
              <a:t>④</a:t>
            </a:r>
            <a:r>
              <a:rPr lang="zh-CN" dirty="0">
                <a:latin typeface="楷体_GB2312" pitchFamily="1" charset="-122"/>
              </a:rPr>
              <a:t>速度一定，行驶的路程和时间 </a:t>
            </a:r>
          </a:p>
        </p:txBody>
      </p:sp>
      <p:sp>
        <p:nvSpPr>
          <p:cNvPr id="9224" name="Rectangle 19"/>
          <p:cNvSpPr>
            <a:spLocks noChangeArrowheads="1"/>
          </p:cNvSpPr>
          <p:nvPr/>
        </p:nvSpPr>
        <p:spPr bwMode="auto">
          <a:xfrm>
            <a:off x="698500" y="4379913"/>
            <a:ext cx="498157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楷体_GB2312" pitchFamily="1" charset="-122"/>
              </a:rPr>
              <a:t>③</a:t>
            </a:r>
            <a:r>
              <a:rPr lang="zh-CN" dirty="0">
                <a:latin typeface="楷体_GB2312" pitchFamily="1" charset="-122"/>
              </a:rPr>
              <a:t>三角形的面积一定，它的底和高 </a:t>
            </a:r>
          </a:p>
        </p:txBody>
      </p:sp>
      <p:sp>
        <p:nvSpPr>
          <p:cNvPr id="9225" name="Text Box 21"/>
          <p:cNvSpPr txBox="1">
            <a:spLocks noChangeArrowheads="1"/>
          </p:cNvSpPr>
          <p:nvPr/>
        </p:nvSpPr>
        <p:spPr bwMode="auto">
          <a:xfrm>
            <a:off x="2336800" y="2900363"/>
            <a:ext cx="140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dirty="0">
                <a:solidFill>
                  <a:srgbClr val="DE0000"/>
                </a:solidFill>
              </a:rPr>
              <a:t>成正比例</a:t>
            </a:r>
          </a:p>
        </p:txBody>
      </p:sp>
      <p:sp>
        <p:nvSpPr>
          <p:cNvPr id="9226" name="Text Box 22"/>
          <p:cNvSpPr txBox="1">
            <a:spLocks noChangeArrowheads="1"/>
          </p:cNvSpPr>
          <p:nvPr/>
        </p:nvSpPr>
        <p:spPr bwMode="auto">
          <a:xfrm>
            <a:off x="2411413" y="3908425"/>
            <a:ext cx="140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dirty="0">
                <a:solidFill>
                  <a:srgbClr val="DE0000"/>
                </a:solidFill>
              </a:rPr>
              <a:t>成正比例</a:t>
            </a:r>
          </a:p>
        </p:txBody>
      </p:sp>
      <p:sp>
        <p:nvSpPr>
          <p:cNvPr id="9227" name="Text Box 23"/>
          <p:cNvSpPr txBox="1">
            <a:spLocks noChangeArrowheads="1"/>
          </p:cNvSpPr>
          <p:nvPr/>
        </p:nvSpPr>
        <p:spPr bwMode="auto">
          <a:xfrm>
            <a:off x="2411413" y="4987925"/>
            <a:ext cx="140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dirty="0">
                <a:solidFill>
                  <a:srgbClr val="DE0000"/>
                </a:solidFill>
              </a:rPr>
              <a:t>成反比例</a:t>
            </a:r>
          </a:p>
        </p:txBody>
      </p:sp>
      <p:sp>
        <p:nvSpPr>
          <p:cNvPr id="9228" name="Text Box 24"/>
          <p:cNvSpPr txBox="1">
            <a:spLocks noChangeArrowheads="1"/>
          </p:cNvSpPr>
          <p:nvPr/>
        </p:nvSpPr>
        <p:spPr bwMode="auto">
          <a:xfrm>
            <a:off x="2484438" y="6140450"/>
            <a:ext cx="1409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 dirty="0">
                <a:solidFill>
                  <a:srgbClr val="DE0000"/>
                </a:solidFill>
              </a:rPr>
              <a:t>成正比例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3"/>
                  </p:tgtEl>
                </p:cond>
              </p:nextCondLst>
            </p:seq>
          </p:childTnLst>
        </p:cTn>
      </p:par>
    </p:tnLst>
    <p:bldLst>
      <p:bldP spid="9225" grpId="0" autoUpdateAnimBg="0"/>
      <p:bldP spid="9226" grpId="0" autoUpdateAnimBg="0"/>
      <p:bldP spid="9227" grpId="0" autoUpdateAnimBg="0"/>
      <p:bldP spid="922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4"/>
          <p:cNvSpPr>
            <a:spLocks noChangeArrowheads="1"/>
          </p:cNvSpPr>
          <p:nvPr/>
        </p:nvSpPr>
        <p:spPr bwMode="auto">
          <a:xfrm>
            <a:off x="539750" y="539750"/>
            <a:ext cx="5040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一、回顾与整理</a:t>
            </a:r>
            <a:endParaRPr 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68313" y="1387475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比例尺</a:t>
            </a:r>
          </a:p>
        </p:txBody>
      </p:sp>
      <p:graphicFrame>
        <p:nvGraphicFramePr>
          <p:cNvPr id="10245" name="Group 5"/>
          <p:cNvGraphicFramePr>
            <a:graphicFrameLocks noGrp="1"/>
          </p:cNvGraphicFramePr>
          <p:nvPr/>
        </p:nvGraphicFramePr>
        <p:xfrm>
          <a:off x="468313" y="1916113"/>
          <a:ext cx="8280400" cy="3673476"/>
        </p:xfrm>
        <a:graphic>
          <a:graphicData uri="http://schemas.openxmlformats.org/drawingml/2006/table">
            <a:tbl>
              <a:tblPr/>
              <a:tblGrid>
                <a:gridCol w="151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26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87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61" name="Text Box 26"/>
          <p:cNvSpPr txBox="1">
            <a:spLocks noChangeArrowheads="1"/>
          </p:cNvSpPr>
          <p:nvPr/>
        </p:nvSpPr>
        <p:spPr bwMode="auto">
          <a:xfrm>
            <a:off x="3054350" y="2065338"/>
            <a:ext cx="79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分类</a:t>
            </a:r>
          </a:p>
        </p:txBody>
      </p:sp>
      <p:sp>
        <p:nvSpPr>
          <p:cNvPr id="10262" name="Text Box 27"/>
          <p:cNvSpPr txBox="1">
            <a:spLocks noChangeArrowheads="1"/>
          </p:cNvSpPr>
          <p:nvPr/>
        </p:nvSpPr>
        <p:spPr bwMode="auto">
          <a:xfrm>
            <a:off x="6654800" y="2038350"/>
            <a:ext cx="79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画图</a:t>
            </a:r>
          </a:p>
        </p:txBody>
      </p:sp>
      <p:sp>
        <p:nvSpPr>
          <p:cNvPr id="10263" name="Text Box 28"/>
          <p:cNvSpPr txBox="1">
            <a:spLocks noChangeArrowheads="1"/>
          </p:cNvSpPr>
          <p:nvPr/>
        </p:nvSpPr>
        <p:spPr bwMode="auto">
          <a:xfrm>
            <a:off x="827088" y="2084388"/>
            <a:ext cx="79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/>
              <a:t>意义</a:t>
            </a:r>
          </a:p>
        </p:txBody>
      </p:sp>
      <p:sp>
        <p:nvSpPr>
          <p:cNvPr id="10264" name="Rectangle 102"/>
          <p:cNvSpPr>
            <a:spLocks noChangeArrowheads="1"/>
          </p:cNvSpPr>
          <p:nvPr/>
        </p:nvSpPr>
        <p:spPr bwMode="auto">
          <a:xfrm>
            <a:off x="539750" y="3141663"/>
            <a:ext cx="1295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000" dirty="0"/>
              <a:t>一幅图的图上距离和实际距离的比。</a:t>
            </a:r>
            <a:endParaRPr lang="en-US" sz="2000" dirty="0"/>
          </a:p>
        </p:txBody>
      </p:sp>
      <p:sp>
        <p:nvSpPr>
          <p:cNvPr id="10265" name="Rectangle 104"/>
          <p:cNvSpPr>
            <a:spLocks noChangeArrowheads="1"/>
          </p:cNvSpPr>
          <p:nvPr/>
        </p:nvSpPr>
        <p:spPr bwMode="auto">
          <a:xfrm>
            <a:off x="2051050" y="2884488"/>
            <a:ext cx="2979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2000"/>
              <a:t>按表现形式，可以分为数值比例尺和线段比例尺。</a:t>
            </a:r>
          </a:p>
        </p:txBody>
      </p:sp>
      <p:sp>
        <p:nvSpPr>
          <p:cNvPr id="10266" name="Rectangle 107"/>
          <p:cNvSpPr>
            <a:spLocks noChangeArrowheads="1"/>
          </p:cNvSpPr>
          <p:nvPr/>
        </p:nvSpPr>
        <p:spPr bwMode="auto">
          <a:xfrm>
            <a:off x="2051050" y="4149725"/>
            <a:ext cx="31559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2000"/>
              <a:t>按将实际距离放大还是缩小分，分为缩小比例尺和放大比例尺。</a:t>
            </a:r>
          </a:p>
        </p:txBody>
      </p:sp>
      <p:sp>
        <p:nvSpPr>
          <p:cNvPr id="10267" name="Rectangle 110"/>
          <p:cNvSpPr>
            <a:spLocks noChangeArrowheads="1"/>
          </p:cNvSpPr>
          <p:nvPr/>
        </p:nvSpPr>
        <p:spPr bwMode="auto">
          <a:xfrm>
            <a:off x="5113338" y="2962275"/>
            <a:ext cx="40671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000">
                <a:latin typeface="楷体_GB2312" pitchFamily="1" charset="-122"/>
              </a:rPr>
              <a:t>（</a:t>
            </a:r>
            <a:r>
              <a:rPr lang="en-US" sz="2000">
                <a:latin typeface="楷体_GB2312" pitchFamily="1" charset="-122"/>
              </a:rPr>
              <a:t>1</a:t>
            </a:r>
            <a:r>
              <a:rPr lang="zh-CN" altLang="en-US" sz="2000">
                <a:latin typeface="楷体_GB2312" pitchFamily="1" charset="-122"/>
              </a:rPr>
              <a:t>）确定比例尺；</a:t>
            </a:r>
          </a:p>
          <a:p>
            <a:pPr eaLnBrk="1" hangingPunct="1"/>
            <a:r>
              <a:rPr lang="zh-CN" altLang="en-US" sz="2000">
                <a:latin typeface="楷体_GB2312" pitchFamily="1" charset="-122"/>
              </a:rPr>
              <a:t>（</a:t>
            </a:r>
            <a:r>
              <a:rPr lang="en-US" sz="2000">
                <a:latin typeface="楷体_GB2312" pitchFamily="1" charset="-122"/>
              </a:rPr>
              <a:t>2</a:t>
            </a:r>
            <a:r>
              <a:rPr lang="zh-CN" altLang="en-US" sz="2000">
                <a:latin typeface="楷体_GB2312" pitchFamily="1" charset="-122"/>
              </a:rPr>
              <a:t>）根据比例尺求出图上距离；</a:t>
            </a:r>
          </a:p>
          <a:p>
            <a:pPr eaLnBrk="1" hangingPunct="1"/>
            <a:r>
              <a:rPr lang="zh-CN" altLang="en-US" sz="2000">
                <a:latin typeface="楷体_GB2312" pitchFamily="1" charset="-122"/>
              </a:rPr>
              <a:t>（</a:t>
            </a:r>
            <a:r>
              <a:rPr lang="en-US" sz="2000">
                <a:latin typeface="楷体_GB2312" pitchFamily="1" charset="-122"/>
              </a:rPr>
              <a:t>3</a:t>
            </a:r>
            <a:r>
              <a:rPr lang="zh-CN" altLang="en-US" sz="2000">
                <a:latin typeface="楷体_GB2312" pitchFamily="1" charset="-122"/>
              </a:rPr>
              <a:t>）画图；</a:t>
            </a:r>
          </a:p>
          <a:p>
            <a:pPr eaLnBrk="1" hangingPunct="1"/>
            <a:r>
              <a:rPr lang="zh-CN" altLang="en-US" sz="2000">
                <a:latin typeface="楷体_GB2312" pitchFamily="1" charset="-122"/>
              </a:rPr>
              <a:t>（</a:t>
            </a:r>
            <a:r>
              <a:rPr lang="en-US" sz="2000">
                <a:latin typeface="楷体_GB2312" pitchFamily="1" charset="-122"/>
              </a:rPr>
              <a:t>4</a:t>
            </a:r>
            <a:r>
              <a:rPr lang="zh-CN" altLang="en-US" sz="2000">
                <a:latin typeface="楷体_GB2312" pitchFamily="1" charset="-122"/>
              </a:rPr>
              <a:t>）标出实际距离和比例尺。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61" grpId="0" autoUpdateAnimBg="0"/>
      <p:bldP spid="10262" grpId="0" autoUpdateAnimBg="0"/>
      <p:bldP spid="10263" grpId="0" autoUpdateAnimBg="0"/>
      <p:bldP spid="10264" grpId="0" autoUpdateAnimBg="0"/>
      <p:bldP spid="10265" grpId="0" autoUpdateAnimBg="0"/>
      <p:bldP spid="10266" grpId="0" autoUpdateAnimBg="0"/>
      <p:bldP spid="1026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4"/>
          <p:cNvSpPr>
            <a:spLocks noChangeArrowheads="1"/>
          </p:cNvSpPr>
          <p:nvPr/>
        </p:nvSpPr>
        <p:spPr bwMode="auto">
          <a:xfrm>
            <a:off x="539750" y="539750"/>
            <a:ext cx="50403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试一试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68325" y="1339850"/>
            <a:ext cx="35893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dirty="0">
                <a:latin typeface="楷体_GB2312" pitchFamily="1" charset="-122"/>
              </a:rPr>
              <a:t>判断下列说法是否正确。</a:t>
            </a:r>
          </a:p>
        </p:txBody>
      </p:sp>
      <p:sp>
        <p:nvSpPr>
          <p:cNvPr id="11269" name="Rectangle 14"/>
          <p:cNvSpPr>
            <a:spLocks noChangeArrowheads="1"/>
          </p:cNvSpPr>
          <p:nvPr/>
        </p:nvSpPr>
        <p:spPr bwMode="auto">
          <a:xfrm>
            <a:off x="755650" y="1916113"/>
            <a:ext cx="72723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/>
              <a:t>①</a:t>
            </a:r>
            <a:r>
              <a:rPr lang="zh-CN" dirty="0"/>
              <a:t>比例尺是面积之比。</a:t>
            </a:r>
          </a:p>
        </p:txBody>
      </p:sp>
      <p:sp>
        <p:nvSpPr>
          <p:cNvPr id="11270" name="Rectangle 15"/>
          <p:cNvSpPr>
            <a:spLocks noChangeArrowheads="1"/>
          </p:cNvSpPr>
          <p:nvPr/>
        </p:nvSpPr>
        <p:spPr bwMode="auto">
          <a:xfrm>
            <a:off x="755650" y="3294063"/>
            <a:ext cx="727233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zh-CN" dirty="0"/>
              <a:t>②</a:t>
            </a:r>
            <a:r>
              <a:rPr lang="zh-CN" dirty="0"/>
              <a:t>比例尺的图上距离永远比实际距离小。</a:t>
            </a:r>
          </a:p>
        </p:txBody>
      </p:sp>
      <p:sp>
        <p:nvSpPr>
          <p:cNvPr id="11271" name="Text Box 16"/>
          <p:cNvSpPr txBox="1">
            <a:spLocks noChangeArrowheads="1"/>
          </p:cNvSpPr>
          <p:nvPr/>
        </p:nvSpPr>
        <p:spPr bwMode="auto">
          <a:xfrm>
            <a:off x="744538" y="2708275"/>
            <a:ext cx="5699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/>
            <a:r>
              <a:rPr lang="zh-CN">
                <a:solidFill>
                  <a:srgbClr val="DE0000"/>
                </a:solidFill>
              </a:rPr>
              <a:t>错，比例尺是图上距离和实际距离之比。</a:t>
            </a:r>
          </a:p>
        </p:txBody>
      </p:sp>
      <p:sp>
        <p:nvSpPr>
          <p:cNvPr id="11272" name="Text Box 17"/>
          <p:cNvSpPr txBox="1">
            <a:spLocks noChangeArrowheads="1"/>
          </p:cNvSpPr>
          <p:nvPr/>
        </p:nvSpPr>
        <p:spPr bwMode="auto">
          <a:xfrm>
            <a:off x="827088" y="4221163"/>
            <a:ext cx="7200900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eaLnBrk="1" hangingPunct="1">
              <a:lnSpc>
                <a:spcPct val="120000"/>
              </a:lnSpc>
            </a:pPr>
            <a:r>
              <a:rPr lang="zh-CN">
                <a:solidFill>
                  <a:srgbClr val="DE0000"/>
                </a:solidFill>
              </a:rPr>
              <a:t>错，比例尺也分为放大比例尺和缩小比例尺。若用放大比例尺，则图上距离比实际距离大。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0"/>
                  </p:tgtEl>
                </p:cond>
              </p:nextCondLst>
            </p:seq>
          </p:childTnLst>
        </p:cTn>
      </p:par>
    </p:tnLst>
    <p:bldLst>
      <p:bldP spid="11271" grpId="0" autoUpdateAnimBg="0"/>
      <p:bldP spid="11272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楷体_GB2312" pitchFamily="1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楷体_GB2312" pitchFamily="1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1732</Words>
  <Application>Microsoft Office PowerPoint</Application>
  <PresentationFormat>全屏显示(4:3)</PresentationFormat>
  <Paragraphs>241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汉仪小隶书简</vt:lpstr>
      <vt:lpstr>华文中宋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2021-12-31T02:37:21Z</dcterms:created>
  <dcterms:modified xsi:type="dcterms:W3CDTF">2023-01-17T00:55:05Z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53DC656EA3AC4010B9ABBCCF03B13BBF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