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73" r:id="rId5"/>
    <p:sldId id="260" r:id="rId6"/>
    <p:sldId id="275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6" r:id="rId15"/>
    <p:sldId id="271" r:id="rId16"/>
    <p:sldId id="277" r:id="rId17"/>
    <p:sldId id="272" r:id="rId18"/>
    <p:sldId id="259" r:id="rId19"/>
  </p:sldIdLst>
  <p:sldSz cx="9144000" cy="6858000" type="screen4x3"/>
  <p:notesSz cx="7559675" cy="106918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355"/>
    <a:srgbClr val="FE1E3E"/>
    <a:srgbClr val="99FF33"/>
    <a:srgbClr val="32A1FE"/>
    <a:srgbClr val="333333"/>
    <a:srgbClr val="36B8D8"/>
    <a:srgbClr val="36A2FE"/>
    <a:srgbClr val="092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797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44"/>
        <p:guide pos="28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2066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2066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58875" y="881063"/>
            <a:ext cx="5040313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93725" y="5132388"/>
            <a:ext cx="6372225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8188" cy="534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281488" y="0"/>
            <a:ext cx="3278187" cy="534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6825"/>
            <a:ext cx="3278188" cy="534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1488" y="10156825"/>
            <a:ext cx="3278187" cy="534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71174392-E8BE-48A9-AEA7-73D90210592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11250" y="881063"/>
            <a:ext cx="5135563" cy="3852862"/>
          </a:xfrm>
        </p:spPr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11250" y="881063"/>
            <a:ext cx="5135563" cy="3852862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11250" y="881063"/>
            <a:ext cx="5135563" cy="3852862"/>
          </a:xfrm>
        </p:spPr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11250" y="881063"/>
            <a:ext cx="5135563" cy="3852862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11250" y="881063"/>
            <a:ext cx="5135563" cy="3852862"/>
          </a:xfrm>
        </p:spPr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0E2D-819C-48C0-AEB7-75FC9B73FFDC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F931C-EE37-4844-816C-61A892840452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E4062-1D0F-4FFB-ACFA-606D0679F8AC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F0896-F5DF-47CB-B4E4-F9692A8E920A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B793D-E5E8-4052-930A-0E3296CA84D3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BC3BF-0C7C-4F8A-9F67-435340A78FE5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BC3BF-0C7C-4F8A-9F67-435340A78FE5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6C8B7-8546-4C55-9F29-6AF8E0D7680C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670AD-4223-4446-930F-53FFF515EEEF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227-3D9A-4C83-81B8-C2B07118E988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7731E-5585-438E-A7FE-A3E938E37C00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81F34-4D0F-4429-ACB2-3F1633C3505F}" type="slidenum">
              <a:rPr lang="zh-CN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/>
            </a:lvl1pPr>
          </a:lstStyle>
          <a:p>
            <a:fld id="{6668FCFF-8EC1-4BD8-A86A-A2351B8964E0}" type="slidenum">
              <a:rPr lang="zh-CN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/>
        </p:nvSpPr>
        <p:spPr bwMode="auto">
          <a:xfrm>
            <a:off x="3534771" y="1439223"/>
            <a:ext cx="5240740" cy="85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zh-CN" sz="6000" dirty="0" smtClean="0">
                <a:solidFill>
                  <a:srgbClr val="09255F"/>
                </a:solidFill>
              </a:rPr>
              <a:t>Reading signs</a:t>
            </a:r>
            <a:endParaRPr lang="zh-CN" altLang="en-US" sz="6000" dirty="0">
              <a:solidFill>
                <a:srgbClr val="09255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/>
        </p:nvSpPr>
        <p:spPr bwMode="auto">
          <a:xfrm>
            <a:off x="4398963" y="3136900"/>
            <a:ext cx="4062412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CN" altLang="en-US" sz="4000" dirty="0" smtClean="0">
                <a:solidFill>
                  <a:srgbClr val="09255F"/>
                </a:solidFill>
              </a:rPr>
              <a:t>第二课时</a:t>
            </a:r>
            <a:endParaRPr lang="zh-CN" altLang="en-US" sz="4000" dirty="0">
              <a:solidFill>
                <a:srgbClr val="09255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6135" y="4813786"/>
            <a:ext cx="3038012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7" descr="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" y="573088"/>
            <a:ext cx="7519988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Box 8"/>
          <p:cNvSpPr txBox="1">
            <a:spLocks noChangeArrowheads="1"/>
          </p:cNvSpPr>
          <p:nvPr/>
        </p:nvSpPr>
        <p:spPr bwMode="auto">
          <a:xfrm>
            <a:off x="723900" y="4899025"/>
            <a:ext cx="75199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They followed the stones back home. Their father was very happy to see them.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610100" cy="557212"/>
          </a:xfrm>
        </p:spPr>
        <p:txBody>
          <a:bodyPr/>
          <a:lstStyle/>
          <a:p>
            <a:r>
              <a:rPr lang="en-US" altLang="zh-CN" sz="2800" b="1" smtClean="0">
                <a:solidFill>
                  <a:srgbClr val="FF1355"/>
                </a:solidFill>
              </a:rPr>
              <a:t>Let’s play a game!</a:t>
            </a:r>
            <a:endParaRPr lang="zh-CN" altLang="en-US" sz="2800" b="1" smtClean="0">
              <a:solidFill>
                <a:srgbClr val="FF1355"/>
              </a:solidFill>
            </a:endParaRPr>
          </a:p>
        </p:txBody>
      </p:sp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 flipV="1">
            <a:off x="2865438" y="3000375"/>
            <a:ext cx="1893887" cy="16605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4"/>
          <p:cNvCxnSpPr>
            <a:cxnSpLocks noChangeShapeType="1"/>
            <a:endCxn id="17414" idx="1"/>
          </p:cNvCxnSpPr>
          <p:nvPr/>
        </p:nvCxnSpPr>
        <p:spPr bwMode="auto">
          <a:xfrm>
            <a:off x="2211388" y="3305175"/>
            <a:ext cx="2855912" cy="19621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4759325" y="1719263"/>
            <a:ext cx="4164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Let’s go into the forest.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7413" name="TextBox 13"/>
          <p:cNvSpPr txBox="1">
            <a:spLocks noChangeArrowheads="1"/>
          </p:cNvSpPr>
          <p:nvPr/>
        </p:nvSpPr>
        <p:spPr bwMode="auto">
          <a:xfrm>
            <a:off x="4911725" y="3206750"/>
            <a:ext cx="41640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I dropped them on the way We can follow them back home.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7414" name="TextBox 15"/>
          <p:cNvSpPr txBox="1">
            <a:spLocks noChangeArrowheads="1"/>
          </p:cNvSpPr>
          <p:nvPr/>
        </p:nvSpPr>
        <p:spPr bwMode="auto">
          <a:xfrm>
            <a:off x="5067300" y="5006975"/>
            <a:ext cx="2762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Jack, we’re lost.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7415" name="TextBox 16"/>
          <p:cNvSpPr txBox="1">
            <a:spLocks noChangeArrowheads="1"/>
          </p:cNvSpPr>
          <p:nvPr/>
        </p:nvSpPr>
        <p:spPr bwMode="auto">
          <a:xfrm>
            <a:off x="4759325" y="2476500"/>
            <a:ext cx="4164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Never go into the forest.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7416" name="圆角矩形 17"/>
          <p:cNvSpPr>
            <a:spLocks noChangeArrowheads="1"/>
          </p:cNvSpPr>
          <p:nvPr/>
        </p:nvSpPr>
        <p:spPr bwMode="auto">
          <a:xfrm>
            <a:off x="928688" y="1954213"/>
            <a:ext cx="1282700" cy="522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7417" name="TextBox 18"/>
          <p:cNvSpPr txBox="1">
            <a:spLocks noChangeArrowheads="1"/>
          </p:cNvSpPr>
          <p:nvPr/>
        </p:nvSpPr>
        <p:spPr bwMode="auto">
          <a:xfrm>
            <a:off x="1092200" y="1954213"/>
            <a:ext cx="900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Jack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7418" name="圆角矩形 19"/>
          <p:cNvSpPr>
            <a:spLocks noChangeArrowheads="1"/>
          </p:cNvSpPr>
          <p:nvPr/>
        </p:nvSpPr>
        <p:spPr bwMode="auto">
          <a:xfrm>
            <a:off x="928688" y="3000375"/>
            <a:ext cx="1282700" cy="522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7419" name="圆角矩形 20"/>
          <p:cNvSpPr>
            <a:spLocks noChangeArrowheads="1"/>
          </p:cNvSpPr>
          <p:nvPr/>
        </p:nvSpPr>
        <p:spPr bwMode="auto">
          <a:xfrm>
            <a:off x="723900" y="4233863"/>
            <a:ext cx="1936750" cy="1016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7420" name="TextBox 21"/>
          <p:cNvSpPr txBox="1">
            <a:spLocks noChangeArrowheads="1"/>
          </p:cNvSpPr>
          <p:nvPr/>
        </p:nvSpPr>
        <p:spPr bwMode="auto">
          <a:xfrm>
            <a:off x="1092200" y="3000375"/>
            <a:ext cx="9001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Jane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7421" name="TextBox 22"/>
          <p:cNvSpPr txBox="1">
            <a:spLocks noChangeArrowheads="1"/>
          </p:cNvSpPr>
          <p:nvPr/>
        </p:nvSpPr>
        <p:spPr bwMode="auto">
          <a:xfrm>
            <a:off x="723900" y="4295775"/>
            <a:ext cx="21415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Jack and Jane’s father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cxnSp>
        <p:nvCxnSpPr>
          <p:cNvPr id="26" name="直接连接符 25"/>
          <p:cNvCxnSpPr>
            <a:cxnSpLocks noChangeShapeType="1"/>
            <a:stCxn id="17416" idx="3"/>
          </p:cNvCxnSpPr>
          <p:nvPr/>
        </p:nvCxnSpPr>
        <p:spPr bwMode="auto">
          <a:xfrm>
            <a:off x="2211388" y="2216150"/>
            <a:ext cx="2700337" cy="15636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6"/>
          <p:cNvCxnSpPr>
            <a:cxnSpLocks noChangeShapeType="1"/>
            <a:endCxn id="17412" idx="1"/>
          </p:cNvCxnSpPr>
          <p:nvPr/>
        </p:nvCxnSpPr>
        <p:spPr bwMode="auto">
          <a:xfrm flipV="1">
            <a:off x="2211388" y="1981200"/>
            <a:ext cx="2547937" cy="2349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788" y="558800"/>
            <a:ext cx="59817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732213" cy="557212"/>
          </a:xfrm>
        </p:spPr>
        <p:txBody>
          <a:bodyPr/>
          <a:lstStyle/>
          <a:p>
            <a:r>
              <a:rPr lang="en-US" altLang="zh-CN" sz="2800" b="1" dirty="0" smtClean="0">
                <a:solidFill>
                  <a:srgbClr val="FF1355"/>
                </a:solidFill>
              </a:rPr>
              <a:t>Work in pairs</a:t>
            </a:r>
            <a:endParaRPr lang="zh-CN" altLang="en-US" sz="2800" b="1" dirty="0" smtClean="0">
              <a:solidFill>
                <a:srgbClr val="FF1355"/>
              </a:solidFill>
            </a:endParaRPr>
          </a:p>
        </p:txBody>
      </p:sp>
      <p:pic>
        <p:nvPicPr>
          <p:cNvPr id="19458" name="图片 3" descr="sy_2010083119545366705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89413" y="2681288"/>
            <a:ext cx="3862387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1133475"/>
            <a:ext cx="8229600" cy="1547813"/>
          </a:xfrm>
        </p:spPr>
        <p:txBody>
          <a:bodyPr/>
          <a:lstStyle/>
          <a:p>
            <a:r>
              <a:rPr lang="en-US" altLang="zh-CN" sz="2800" dirty="0" smtClean="0">
                <a:latin typeface="Times New Roman" panose="02020603050405020304" pitchFamily="18" charset="0"/>
              </a:rPr>
              <a:t>1.Talk with your partner:</a:t>
            </a:r>
          </a:p>
          <a:p>
            <a:pPr>
              <a:buFontTx/>
              <a:buNone/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       Who is cleverer? Jane or Jack?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935038" y="273050"/>
            <a:ext cx="5010150" cy="546100"/>
          </a:xfrm>
          <a:ln>
            <a:miter lim="800000"/>
          </a:ln>
        </p:spPr>
        <p:txBody>
          <a:bodyPr/>
          <a:lstStyle/>
          <a:p>
            <a:r>
              <a:rPr lang="en-US" altLang="zh-CN" sz="2800" noProof="1" smtClean="0">
                <a:solidFill>
                  <a:srgbClr val="FF1355"/>
                </a:solidFill>
              </a:rPr>
              <a:t>WORK IN PAIRS</a:t>
            </a:r>
            <a:endParaRPr lang="zh-CN" altLang="en-US" sz="2800" noProof="1" smtClean="0">
              <a:solidFill>
                <a:srgbClr val="FF1355"/>
              </a:solidFill>
            </a:endParaRPr>
          </a:p>
        </p:txBody>
      </p:sp>
      <p:sp>
        <p:nvSpPr>
          <p:cNvPr id="20482" name="矩形 6"/>
          <p:cNvSpPr>
            <a:spLocks noChangeArrowheads="1"/>
          </p:cNvSpPr>
          <p:nvPr/>
        </p:nvSpPr>
        <p:spPr bwMode="auto">
          <a:xfrm>
            <a:off x="457200" y="981075"/>
            <a:ext cx="6367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2. What should we do or not do in library?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" name="流程图: 资料带 7"/>
          <p:cNvSpPr>
            <a:spLocks noChangeArrowheads="1"/>
          </p:cNvSpPr>
          <p:nvPr/>
        </p:nvSpPr>
        <p:spPr bwMode="auto">
          <a:xfrm>
            <a:off x="935038" y="1820863"/>
            <a:ext cx="2381250" cy="860425"/>
          </a:xfrm>
          <a:prstGeom prst="flowChartPunchedTap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35038" y="2027238"/>
            <a:ext cx="2660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In the library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2413" y="2840038"/>
            <a:ext cx="48783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We should _________________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12" name="图片 11" descr="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2338" y="3170238"/>
            <a:ext cx="133826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 descr="1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1725613"/>
            <a:ext cx="1338262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 descr="1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4625975"/>
            <a:ext cx="1338262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11375" y="2992438"/>
            <a:ext cx="240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09255F"/>
                </a:solidFill>
                <a:latin typeface="Times New Roman" panose="02020603050405020304" pitchFamily="18" charset="0"/>
              </a:rPr>
              <a:t>keep quiet.</a:t>
            </a:r>
            <a:endParaRPr lang="zh-CN" altLang="en-US" sz="2800">
              <a:solidFill>
                <a:srgbClr val="09255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2413" y="3694113"/>
            <a:ext cx="406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u="sng" dirty="0">
                <a:solidFill>
                  <a:srgbClr val="09255F"/>
                </a:solidFill>
                <a:latin typeface="Times New Roman" panose="02020603050405020304" pitchFamily="18" charset="0"/>
              </a:rPr>
              <a:t>We shouldn’t smoke.</a:t>
            </a:r>
            <a:endParaRPr lang="zh-CN" altLang="en-US" sz="2800" u="sng" dirty="0">
              <a:solidFill>
                <a:srgbClr val="09255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2413" y="4449763"/>
            <a:ext cx="406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u="sng" dirty="0">
                <a:solidFill>
                  <a:srgbClr val="09255F"/>
                </a:solidFill>
                <a:latin typeface="Times New Roman" panose="02020603050405020304" pitchFamily="18" charset="0"/>
              </a:rPr>
              <a:t>We shouldn’t eat.</a:t>
            </a:r>
            <a:endParaRPr lang="zh-CN" altLang="en-US" sz="2800" u="sng" dirty="0">
              <a:solidFill>
                <a:srgbClr val="09255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20713" y="25876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>
              <a:defRPr/>
            </a:pPr>
            <a:r>
              <a:rPr lang="en-US" altLang="zh-CN" sz="2800" b="1" kern="0" noProof="1">
                <a:solidFill>
                  <a:srgbClr val="E93750"/>
                </a:solidFill>
                <a:latin typeface="+mj-lt"/>
                <a:ea typeface="+mj-ea"/>
                <a:cs typeface="+mj-cs"/>
              </a:rPr>
              <a:t>Learn </a:t>
            </a:r>
            <a:endParaRPr lang="zh-CN" altLang="en-US" sz="2800" b="1" kern="0" dirty="0">
              <a:solidFill>
                <a:srgbClr val="E937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968375" y="4108450"/>
            <a:ext cx="8175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before  Monday  father  animal  magazine  tomorrow  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968375" y="1084263"/>
            <a:ext cx="4476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apple  teacher  lesson  mother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968375" y="1992313"/>
            <a:ext cx="5364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today  about  guitar  machine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968375" y="2959100"/>
            <a:ext cx="7343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beautiful  elephant  together  exciting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内容占位符 2"/>
          <p:cNvSpPr>
            <a:spLocks noGrp="1" noChangeArrowheads="1"/>
          </p:cNvSpPr>
          <p:nvPr>
            <p:ph idx="1"/>
          </p:nvPr>
        </p:nvSpPr>
        <p:spPr>
          <a:xfrm>
            <a:off x="620713" y="1143000"/>
            <a:ext cx="8229600" cy="2128838"/>
          </a:xfrm>
        </p:spPr>
        <p:txBody>
          <a:bodyPr/>
          <a:lstStyle/>
          <a:p>
            <a:r>
              <a:rPr lang="zh-CN" altLang="en-US" dirty="0" smtClean="0"/>
              <a:t>本课我们一起阅读了</a:t>
            </a:r>
            <a:r>
              <a:rPr lang="en-US" altLang="zh-CN" dirty="0" smtClean="0"/>
              <a:t>《The path of stones 》</a:t>
            </a:r>
            <a:r>
              <a:rPr lang="zh-CN" altLang="en-US" dirty="0" smtClean="0"/>
              <a:t>的故事。认识了</a:t>
            </a:r>
            <a:r>
              <a:rPr lang="en-US" altLang="zh-CN" dirty="0" smtClean="0"/>
              <a:t>stone, forest, flower insect, look at, on the way</a:t>
            </a:r>
            <a:r>
              <a:rPr lang="zh-CN" altLang="en-US" dirty="0" smtClean="0"/>
              <a:t>等词和词组。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20713" y="258763"/>
            <a:ext cx="82296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indent="360680">
              <a:defRPr/>
            </a:pPr>
            <a:r>
              <a:rPr lang="en-US" altLang="zh-CN" sz="2800" b="1" kern="0" dirty="0">
                <a:solidFill>
                  <a:srgbClr val="E93750"/>
                </a:solidFill>
                <a:latin typeface="+mj-lt"/>
                <a:ea typeface="+mj-ea"/>
                <a:cs typeface="+mj-cs"/>
              </a:rPr>
              <a:t>Summary </a:t>
            </a:r>
            <a:endParaRPr lang="zh-CN" altLang="en-US" sz="2800" b="1" kern="0" dirty="0">
              <a:solidFill>
                <a:srgbClr val="E9375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282950" cy="612775"/>
          </a:xfrm>
        </p:spPr>
        <p:txBody>
          <a:bodyPr/>
          <a:lstStyle/>
          <a:p>
            <a:r>
              <a:rPr lang="en-US" altLang="zh-CN" sz="2800" b="1" dirty="0" smtClean="0">
                <a:solidFill>
                  <a:srgbClr val="FF1355"/>
                </a:solidFill>
              </a:rPr>
              <a:t>Homework</a:t>
            </a:r>
            <a:endParaRPr lang="zh-CN" altLang="en-US" sz="2800" b="1" dirty="0" smtClean="0">
              <a:solidFill>
                <a:srgbClr val="FF1355"/>
              </a:solidFill>
            </a:endParaRPr>
          </a:p>
        </p:txBody>
      </p:sp>
      <p:sp>
        <p:nvSpPr>
          <p:cNvPr id="23554" name="内容占位符 2"/>
          <p:cNvSpPr>
            <a:spLocks noGrp="1" noChangeArrowheads="1"/>
          </p:cNvSpPr>
          <p:nvPr>
            <p:ph idx="1"/>
          </p:nvPr>
        </p:nvSpPr>
        <p:spPr>
          <a:xfrm>
            <a:off x="592138" y="1365250"/>
            <a:ext cx="8229600" cy="26765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和爸爸妈妈一起分享你认识的标志吧！</a:t>
            </a: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给爸爸妈妈讲讲</a:t>
            </a:r>
            <a:r>
              <a:rPr lang="en-US" altLang="zh-CN" dirty="0" smtClean="0"/>
              <a:t>《The path of stones》</a:t>
            </a:r>
            <a:r>
              <a:rPr lang="zh-CN" altLang="en-US" dirty="0" smtClean="0"/>
              <a:t>的故事。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3881438"/>
            <a:ext cx="534988" cy="476250"/>
          </a:xfrm>
        </p:spPr>
        <p:txBody>
          <a:bodyPr/>
          <a:lstStyle/>
          <a:p>
            <a:r>
              <a:rPr lang="zh-CN" altLang="en-US" sz="700" smtClean="0">
                <a:solidFill>
                  <a:srgbClr val="EDEDED"/>
                </a:solidFill>
              </a:rPr>
              <a:t>The En</a:t>
            </a:r>
            <a:r>
              <a:rPr lang="zh-CN" altLang="en-US" sz="4000" smtClean="0">
                <a:solidFill>
                  <a:srgbClr val="EDEDED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9750"/>
          </a:xfrm>
        </p:spPr>
        <p:txBody>
          <a:bodyPr/>
          <a:lstStyle/>
          <a:p>
            <a:pPr indent="360680" algn="l"/>
            <a:r>
              <a:rPr lang="en-US" altLang="zh-CN" sz="2800" b="1" dirty="0" smtClean="0">
                <a:solidFill>
                  <a:srgbClr val="E93750"/>
                </a:solidFill>
              </a:rPr>
              <a:t>Revision </a:t>
            </a:r>
            <a:endParaRPr lang="zh-CN" altLang="en-US" sz="2800" b="1" dirty="0" smtClean="0">
              <a:solidFill>
                <a:srgbClr val="E9375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85950" y="862013"/>
            <a:ext cx="5810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Do you know these signs?</a:t>
            </a:r>
            <a:endParaRPr lang="zh-CN" altLang="en-US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图片 6" descr="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06575"/>
            <a:ext cx="174307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8900" y="1806575"/>
            <a:ext cx="1828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1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37400" y="4100513"/>
            <a:ext cx="16256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 descr="1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28900" y="4100513"/>
            <a:ext cx="1828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 descr="16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4151313"/>
            <a:ext cx="174307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 descr="20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13300" y="1752600"/>
            <a:ext cx="17192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 descr="15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10388" y="1806575"/>
            <a:ext cx="1776412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19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13300" y="4100513"/>
            <a:ext cx="17192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70588" cy="539750"/>
          </a:xfrm>
        </p:spPr>
        <p:txBody>
          <a:bodyPr/>
          <a:lstStyle/>
          <a:p>
            <a:pPr indent="360680" algn="l"/>
            <a:r>
              <a:rPr lang="en-US" altLang="zh-CN" sz="2800" b="1" smtClean="0">
                <a:solidFill>
                  <a:srgbClr val="E93750"/>
                </a:solidFill>
              </a:rPr>
              <a:t> </a:t>
            </a:r>
            <a:endParaRPr lang="zh-CN" altLang="en-US" sz="2800" b="1" smtClean="0">
              <a:solidFill>
                <a:srgbClr val="E9375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05100" y="4427538"/>
            <a:ext cx="4000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9255F"/>
                </a:solidFill>
                <a:latin typeface="Times New Roman" panose="02020603050405020304" pitchFamily="18" charset="0"/>
              </a:rPr>
              <a:t>Great!</a:t>
            </a:r>
            <a:endParaRPr lang="zh-CN" altLang="en-US" sz="3600">
              <a:solidFill>
                <a:srgbClr val="09255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图片 1" descr="t01b7017e7b98b3da9c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3238" y="1042988"/>
            <a:ext cx="3384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9750"/>
          </a:xfrm>
        </p:spPr>
        <p:txBody>
          <a:bodyPr/>
          <a:lstStyle/>
          <a:p>
            <a:pPr indent="360680" algn="l"/>
            <a:r>
              <a:rPr lang="en-US" altLang="zh-CN" sz="2800" b="1" dirty="0" smtClean="0">
                <a:solidFill>
                  <a:srgbClr val="E93750"/>
                </a:solidFill>
              </a:rPr>
              <a:t>A story</a:t>
            </a:r>
            <a:endParaRPr lang="zh-CN" altLang="en-US" sz="2800" b="1" dirty="0" smtClean="0">
              <a:solidFill>
                <a:srgbClr val="E9375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05100" y="862013"/>
            <a:ext cx="4000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The path of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stones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图片 5" descr="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2401888"/>
            <a:ext cx="6373812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0" descr="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0" y="2620963"/>
            <a:ext cx="196532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8300" y="2520950"/>
            <a:ext cx="328930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514725" cy="585787"/>
          </a:xfrm>
        </p:spPr>
        <p:txBody>
          <a:bodyPr/>
          <a:lstStyle/>
          <a:p>
            <a:r>
              <a:rPr lang="en-US" altLang="zh-CN" sz="2800" b="1" dirty="0" smtClean="0">
                <a:solidFill>
                  <a:srgbClr val="FF1355"/>
                </a:solidFill>
              </a:rPr>
              <a:t>Pre-reading</a:t>
            </a:r>
            <a:endParaRPr lang="zh-CN" altLang="en-US" sz="2800" b="1" dirty="0" smtClean="0">
              <a:solidFill>
                <a:srgbClr val="FF1355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6600" y="1443038"/>
            <a:ext cx="5045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Do you know them?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6" name="圆角矩形标注 5"/>
          <p:cNvSpPr>
            <a:spLocks noChangeArrowheads="1"/>
          </p:cNvSpPr>
          <p:nvPr/>
        </p:nvSpPr>
        <p:spPr bwMode="auto">
          <a:xfrm>
            <a:off x="0" y="2465388"/>
            <a:ext cx="1801813" cy="904875"/>
          </a:xfrm>
          <a:prstGeom prst="wedgeRoundRectCallout">
            <a:avLst>
              <a:gd name="adj1" fmla="val 54986"/>
              <a:gd name="adj2" fmla="val 10974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Hello, I’m Jane.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" name="圆角矩形标注 7"/>
          <p:cNvSpPr>
            <a:spLocks noChangeArrowheads="1"/>
          </p:cNvSpPr>
          <p:nvPr/>
        </p:nvSpPr>
        <p:spPr bwMode="auto">
          <a:xfrm>
            <a:off x="4167188" y="2189163"/>
            <a:ext cx="1409700" cy="922337"/>
          </a:xfrm>
          <a:prstGeom prst="wedgeRoundRectCallout">
            <a:avLst>
              <a:gd name="adj1" fmla="val -76315"/>
              <a:gd name="adj2" fmla="val 9621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Hi, I’m Jack.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2" name="圆角矩形标注 11"/>
          <p:cNvSpPr>
            <a:spLocks noChangeArrowheads="1"/>
          </p:cNvSpPr>
          <p:nvPr/>
        </p:nvSpPr>
        <p:spPr bwMode="auto">
          <a:xfrm>
            <a:off x="6310313" y="1504950"/>
            <a:ext cx="1409700" cy="923925"/>
          </a:xfrm>
          <a:prstGeom prst="wedgeRoundRectCallout">
            <a:avLst>
              <a:gd name="adj1" fmla="val -8523"/>
              <a:gd name="adj2" fmla="val 7698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Hi, I’m father.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8163" y="3017838"/>
            <a:ext cx="1590675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624263" cy="619125"/>
          </a:xfrm>
        </p:spPr>
        <p:txBody>
          <a:bodyPr/>
          <a:lstStyle/>
          <a:p>
            <a:r>
              <a:rPr lang="en-US" altLang="zh-CN" sz="2800" b="1" dirty="0" smtClean="0">
                <a:solidFill>
                  <a:srgbClr val="FF1355"/>
                </a:solidFill>
              </a:rPr>
              <a:t>Let’s read!</a:t>
            </a:r>
            <a:endParaRPr lang="zh-CN" altLang="en-US" sz="2800" b="1" dirty="0" smtClean="0">
              <a:solidFill>
                <a:srgbClr val="FF1355"/>
              </a:solidFill>
            </a:endParaRPr>
          </a:p>
        </p:txBody>
      </p:sp>
      <p:sp>
        <p:nvSpPr>
          <p:cNvPr id="6" name="圆角矩形标注 5"/>
          <p:cNvSpPr>
            <a:spLocks noChangeArrowheads="1"/>
          </p:cNvSpPr>
          <p:nvPr/>
        </p:nvSpPr>
        <p:spPr bwMode="auto">
          <a:xfrm>
            <a:off x="3433763" y="2144713"/>
            <a:ext cx="2881312" cy="1417637"/>
          </a:xfrm>
          <a:prstGeom prst="wedgeRoundRectCallout">
            <a:avLst>
              <a:gd name="adj1" fmla="val 70190"/>
              <a:gd name="adj2" fmla="val 8021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Never go into the forest. You may get lost.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001713" y="1417638"/>
            <a:ext cx="5024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Jack and Jane lived by the forest. </a:t>
            </a:r>
            <a:endParaRPr lang="zh-CN" altLang="en-US" sz="2800" dirty="0"/>
          </a:p>
        </p:txBody>
      </p:sp>
      <p:pic>
        <p:nvPicPr>
          <p:cNvPr id="12" name="图片 11" descr="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15075" y="893763"/>
            <a:ext cx="24415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33425" y="3916363"/>
            <a:ext cx="4737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Their father often said to them, </a:t>
            </a:r>
            <a:endParaRPr lang="zh-CN" altLang="en-US" sz="28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24413" y="1417638"/>
            <a:ext cx="1201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forest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/>
          </p:nvPr>
        </p:nvSpPr>
        <p:spPr>
          <a:xfrm>
            <a:off x="211138" y="258763"/>
            <a:ext cx="4224337" cy="492125"/>
          </a:xfrm>
        </p:spPr>
        <p:txBody>
          <a:bodyPr/>
          <a:lstStyle/>
          <a:p>
            <a:r>
              <a:rPr lang="en-US" altLang="zh-CN" sz="2800" b="1" smtClean="0">
                <a:solidFill>
                  <a:srgbClr val="FF1355"/>
                </a:solidFill>
              </a:rPr>
              <a:t>Let’s read!</a:t>
            </a:r>
            <a:endParaRPr lang="zh-CN" altLang="en-US" sz="2800" b="1" smtClean="0">
              <a:solidFill>
                <a:srgbClr val="FF1355"/>
              </a:solidFill>
            </a:endParaRPr>
          </a:p>
        </p:txBody>
      </p:sp>
      <p:pic>
        <p:nvPicPr>
          <p:cNvPr id="13314" name="图片 6" descr="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2524125"/>
            <a:ext cx="6100763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4363" y="1582738"/>
            <a:ext cx="5192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</a:rPr>
              <a:t>One day, Jack said to Jane, 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4919663" y="2624138"/>
            <a:ext cx="2743200" cy="1384300"/>
            <a:chOff x="4920018" y="3316406"/>
            <a:chExt cx="2743200" cy="1384995"/>
          </a:xfrm>
        </p:grpSpPr>
        <p:sp>
          <p:nvSpPr>
            <p:cNvPr id="13317" name="圆角矩形标注 9"/>
            <p:cNvSpPr>
              <a:spLocks noChangeArrowheads="1"/>
            </p:cNvSpPr>
            <p:nvPr/>
          </p:nvSpPr>
          <p:spPr bwMode="auto">
            <a:xfrm>
              <a:off x="4920018" y="3316406"/>
              <a:ext cx="2511187" cy="1384995"/>
            </a:xfrm>
            <a:prstGeom prst="wedgeRoundRectCallout">
              <a:avLst>
                <a:gd name="adj1" fmla="val -100796"/>
                <a:gd name="adj2" fmla="val 58069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18" name="TextBox 8"/>
            <p:cNvSpPr txBox="1">
              <a:spLocks noChangeArrowheads="1"/>
            </p:cNvSpPr>
            <p:nvPr/>
          </p:nvSpPr>
          <p:spPr bwMode="auto">
            <a:xfrm>
              <a:off x="4920018" y="3316406"/>
              <a:ext cx="27432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dirty="0">
                  <a:latin typeface="Times New Roman" panose="02020603050405020304" pitchFamily="18" charset="0"/>
                </a:rPr>
                <a:t>Let’s go into the forest and have a look.</a:t>
              </a:r>
              <a:endParaRPr lang="zh-CN" altLang="en-US" sz="28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6"/>
          <p:cNvSpPr txBox="1">
            <a:spLocks noChangeArrowheads="1"/>
          </p:cNvSpPr>
          <p:nvPr/>
        </p:nvSpPr>
        <p:spPr bwMode="auto">
          <a:xfrm>
            <a:off x="1050925" y="4214813"/>
            <a:ext cx="73564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</a:rPr>
              <a:t>Jack and Jane went into the forest. They saw beautiful flowers and interesting insects. They were happy. After some time, they felt hungry and tired.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14338" name="图片 5" descr="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8" y="382588"/>
            <a:ext cx="7356475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16288" y="1149350"/>
            <a:ext cx="14335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FF00"/>
                </a:solidFill>
                <a:latin typeface="Times New Roman" panose="02020603050405020304" pitchFamily="18" charset="0"/>
              </a:rPr>
              <a:t>insects</a:t>
            </a:r>
            <a:endParaRPr lang="zh-CN" altLang="en-US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87600" y="3275013"/>
            <a:ext cx="2101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FF00"/>
                </a:solidFill>
                <a:latin typeface="Times New Roman" panose="02020603050405020304" pitchFamily="18" charset="0"/>
              </a:rPr>
              <a:t>flowers</a:t>
            </a:r>
            <a:endParaRPr lang="zh-CN" altLang="en-US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07063" y="4613275"/>
            <a:ext cx="13763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insects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87600" y="4613275"/>
            <a:ext cx="1625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flowers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498475" y="1023938"/>
            <a:ext cx="7191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Jane looked around, she could not find her way. She said to Jack, 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pic>
        <p:nvPicPr>
          <p:cNvPr id="7" name="图片 6" descr="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475" y="2247900"/>
            <a:ext cx="823595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>
            <a:spLocks noChangeArrowheads="1"/>
          </p:cNvSpPr>
          <p:nvPr/>
        </p:nvSpPr>
        <p:spPr bwMode="auto">
          <a:xfrm>
            <a:off x="0" y="2905125"/>
            <a:ext cx="2443163" cy="523875"/>
          </a:xfrm>
          <a:prstGeom prst="wedgeRoundRectCallout">
            <a:avLst>
              <a:gd name="adj1" fmla="val 29935"/>
              <a:gd name="adj2" fmla="val 16422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905125"/>
            <a:ext cx="2443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Jack, we’re lost</a:t>
            </a:r>
            <a:r>
              <a:rPr lang="en-US" altLang="zh-CN">
                <a:latin typeface="Times New Roman" panose="02020603050405020304" pitchFamily="18" charset="0"/>
              </a:rPr>
              <a:t>!</a:t>
            </a:r>
            <a:endParaRPr lang="zh-CN" altLang="en-US"/>
          </a:p>
        </p:txBody>
      </p:sp>
      <p:sp>
        <p:nvSpPr>
          <p:cNvPr id="10" name="矩形标注 9"/>
          <p:cNvSpPr>
            <a:spLocks noChangeArrowheads="1"/>
          </p:cNvSpPr>
          <p:nvPr/>
        </p:nvSpPr>
        <p:spPr bwMode="auto">
          <a:xfrm>
            <a:off x="4298950" y="1874838"/>
            <a:ext cx="4845050" cy="1814512"/>
          </a:xfrm>
          <a:prstGeom prst="wedgeRectCallout">
            <a:avLst>
              <a:gd name="adj1" fmla="val -61551"/>
              <a:gd name="adj2" fmla="val 361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98950" y="1978025"/>
            <a:ext cx="48450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</a:rPr>
              <a:t>Don’t worry.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Look at </a:t>
            </a:r>
            <a:r>
              <a:rPr lang="en-US" altLang="zh-CN" sz="2800">
                <a:latin typeface="Times New Roman" panose="02020603050405020304" pitchFamily="18" charset="0"/>
              </a:rPr>
              <a:t>the stones on the ground. I dropped them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on the way</a:t>
            </a:r>
            <a:r>
              <a:rPr lang="en-US" altLang="zh-CN" sz="2800">
                <a:latin typeface="Times New Roman" panose="02020603050405020304" pitchFamily="18" charset="0"/>
              </a:rPr>
              <a:t>. We can follow them back home. 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8" grpId="0" animBg="1"/>
      <p:bldP spid="9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全屏显示(4:3)</PresentationFormat>
  <Paragraphs>61</Paragraphs>
  <Slides>18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Revision </vt:lpstr>
      <vt:lpstr> </vt:lpstr>
      <vt:lpstr>A story</vt:lpstr>
      <vt:lpstr>Pre-reading</vt:lpstr>
      <vt:lpstr>Let’s read!</vt:lpstr>
      <vt:lpstr>Let’s read!</vt:lpstr>
      <vt:lpstr>PowerPoint 演示文稿</vt:lpstr>
      <vt:lpstr>PowerPoint 演示文稿</vt:lpstr>
      <vt:lpstr>PowerPoint 演示文稿</vt:lpstr>
      <vt:lpstr>Let’s play a game!</vt:lpstr>
      <vt:lpstr>PowerPoint 演示文稿</vt:lpstr>
      <vt:lpstr>Work in pairs</vt:lpstr>
      <vt:lpstr>WORK IN PAIRS</vt:lpstr>
      <vt:lpstr>PowerPoint 演示文稿</vt:lpstr>
      <vt:lpstr>PowerPoint 演示文稿</vt:lpstr>
      <vt:lpstr>Homework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2022-01-22T03:19:19Z</dcterms:created>
  <dcterms:modified xsi:type="dcterms:W3CDTF">2023-01-17T00:55:10Z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8C92A1FEE30D4DCA88AF76B34BF937BB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