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467" r:id="rId2"/>
    <p:sldId id="320" r:id="rId3"/>
    <p:sldId id="416" r:id="rId4"/>
    <p:sldId id="460" r:id="rId5"/>
    <p:sldId id="462" r:id="rId6"/>
    <p:sldId id="461" r:id="rId7"/>
    <p:sldId id="420" r:id="rId8"/>
    <p:sldId id="436" r:id="rId9"/>
    <p:sldId id="439" r:id="rId10"/>
    <p:sldId id="390" r:id="rId11"/>
    <p:sldId id="456" r:id="rId12"/>
    <p:sldId id="451" r:id="rId13"/>
    <p:sldId id="463" r:id="rId14"/>
    <p:sldId id="397" r:id="rId15"/>
    <p:sldId id="457" r:id="rId16"/>
    <p:sldId id="321" r:id="rId17"/>
    <p:sldId id="331" r:id="rId18"/>
    <p:sldId id="443" r:id="rId19"/>
    <p:sldId id="458" r:id="rId20"/>
    <p:sldId id="449" r:id="rId21"/>
    <p:sldId id="459" r:id="rId22"/>
  </p:sldIdLst>
  <p:sldSz cx="12192000" cy="6858000"/>
  <p:notesSz cx="7104063" cy="10234613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楷体" panose="02010609060101010101" pitchFamily="49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D1DA"/>
    <a:srgbClr val="A2E5FF"/>
    <a:srgbClr val="3F9F70"/>
    <a:srgbClr val="DEFDFF"/>
    <a:srgbClr val="47A17A"/>
    <a:srgbClr val="C8E8F5"/>
    <a:srgbClr val="5FAA8C"/>
    <a:srgbClr val="DAF8FD"/>
    <a:srgbClr val="DD5C16"/>
    <a:srgbClr val="906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9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510" y="-96"/>
      </p:cViewPr>
      <p:guideLst>
        <p:guide orient="horz" pos="2156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A2685-12EB-46F7-B56A-250543708E9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A608E-8B30-4F9B-9A6A-5ECD07F911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2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562475"/>
            <a:ext cx="12192000" cy="1603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  </a:t>
            </a:r>
            <a:r>
              <a:rPr lang="zh-CN" altLang="en-US" sz="4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程</a:t>
            </a:r>
            <a:endParaRPr lang="zh-CN" altLang="en-US" sz="4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38144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</a:rPr>
              <a:t>解方程</a:t>
            </a:r>
          </a:p>
        </p:txBody>
      </p:sp>
      <p:sp>
        <p:nvSpPr>
          <p:cNvPr id="6" name="矩形 5"/>
          <p:cNvSpPr/>
          <p:nvPr/>
        </p:nvSpPr>
        <p:spPr>
          <a:xfrm>
            <a:off x="4731468" y="4040320"/>
            <a:ext cx="2601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冀教版  数学  五年级  上册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711096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79280" y="79423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747962" y="721605"/>
            <a:ext cx="34163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看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图列方程并求解。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876750" y="1558294"/>
            <a:ext cx="11240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7165210" y="1745581"/>
            <a:ext cx="4323536" cy="340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解：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48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102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102-48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2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54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27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986692" y="2358942"/>
            <a:ext cx="4653255" cy="2608555"/>
            <a:chOff x="1978404" y="2394983"/>
            <a:chExt cx="4653255" cy="260855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978404" y="2394983"/>
              <a:ext cx="1337526" cy="134314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316390" y="2704794"/>
              <a:ext cx="725424" cy="9525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316850" y="2704794"/>
              <a:ext cx="725424" cy="952500"/>
            </a:xfrm>
            <a:prstGeom prst="rect">
              <a:avLst/>
            </a:prstGeom>
          </p:spPr>
        </p:pic>
        <p:sp>
          <p:nvSpPr>
            <p:cNvPr id="11" name="文本框 5"/>
            <p:cNvSpPr txBox="1">
              <a:spLocks noChangeArrowheads="1"/>
            </p:cNvSpPr>
            <p:nvPr/>
          </p:nvSpPr>
          <p:spPr bwMode="auto">
            <a:xfrm>
              <a:off x="3663924" y="2601457"/>
              <a:ext cx="6286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altLang="zh-CN" sz="24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x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元</a:t>
              </a:r>
            </a:p>
          </p:txBody>
        </p:sp>
        <p:sp>
          <p:nvSpPr>
            <p:cNvPr id="13" name="文本框 8"/>
            <p:cNvSpPr txBox="1">
              <a:spLocks noChangeArrowheads="1"/>
            </p:cNvSpPr>
            <p:nvPr/>
          </p:nvSpPr>
          <p:spPr bwMode="auto">
            <a:xfrm>
              <a:off x="3760106" y="4541873"/>
              <a:ext cx="10358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102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元</a:t>
              </a:r>
            </a:p>
          </p:txBody>
        </p:sp>
        <p:sp>
          <p:nvSpPr>
            <p:cNvPr id="15" name="左大括号 14"/>
            <p:cNvSpPr/>
            <p:nvPr/>
          </p:nvSpPr>
          <p:spPr>
            <a:xfrm rot="16200000">
              <a:off x="4014595" y="2463769"/>
              <a:ext cx="416294" cy="3533239"/>
            </a:xfrm>
            <a:prstGeom prst="leftBrace">
              <a:avLst>
                <a:gd name="adj1" fmla="val 48849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5"/>
            <p:cNvSpPr txBox="1">
              <a:spLocks noChangeArrowheads="1"/>
            </p:cNvSpPr>
            <p:nvPr/>
          </p:nvSpPr>
          <p:spPr bwMode="auto">
            <a:xfrm>
              <a:off x="6002961" y="2601456"/>
              <a:ext cx="6286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altLang="zh-CN" sz="24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x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元</a:t>
              </a:r>
            </a:p>
          </p:txBody>
        </p:sp>
        <p:sp>
          <p:nvSpPr>
            <p:cNvPr id="17" name="文本框 8"/>
            <p:cNvSpPr txBox="1">
              <a:spLocks noChangeArrowheads="1"/>
            </p:cNvSpPr>
            <p:nvPr/>
          </p:nvSpPr>
          <p:spPr bwMode="auto">
            <a:xfrm>
              <a:off x="2181291" y="3657294"/>
              <a:ext cx="8547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48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8189308" y="1915490"/>
            <a:ext cx="294874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：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76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72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24 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79280" y="79423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747962" y="721605"/>
            <a:ext cx="34163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看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图列方程并求解。</a:t>
            </a: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876750" y="1558294"/>
            <a:ext cx="1112805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21632" y="2003060"/>
            <a:ext cx="3367783" cy="2105374"/>
            <a:chOff x="1085205" y="2003060"/>
            <a:chExt cx="3879142" cy="242505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989555" y="2003060"/>
              <a:ext cx="1808700" cy="1151336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085205" y="3276775"/>
              <a:ext cx="1808700" cy="1151336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155647" y="3261628"/>
              <a:ext cx="1808700" cy="1151336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5481993" y="2035260"/>
            <a:ext cx="1418781" cy="1934727"/>
            <a:chOff x="5512921" y="2173707"/>
            <a:chExt cx="1418781" cy="193472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512921" y="2173707"/>
              <a:ext cx="516671" cy="92154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395237" y="2173707"/>
              <a:ext cx="516671" cy="921542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522255" y="3186892"/>
              <a:ext cx="516671" cy="92154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415031" y="3186892"/>
              <a:ext cx="516671" cy="921542"/>
            </a:xfrm>
            <a:prstGeom prst="rect">
              <a:avLst/>
            </a:prstGeom>
          </p:spPr>
        </p:pic>
      </p:grpSp>
      <p:sp>
        <p:nvSpPr>
          <p:cNvPr id="20" name="文本框 5"/>
          <p:cNvSpPr txBox="1">
            <a:spLocks noChangeArrowheads="1"/>
          </p:cNvSpPr>
          <p:nvPr/>
        </p:nvSpPr>
        <p:spPr bwMode="auto">
          <a:xfrm>
            <a:off x="4028336" y="2265198"/>
            <a:ext cx="628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zh-CN" altLang="en-US" sz="24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瓶</a:t>
            </a:r>
            <a:endParaRPr kumimoji="0" lang="zh-CN" alt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1989555" y="4121876"/>
            <a:ext cx="628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zh-CN" altLang="en-US" sz="24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瓶</a:t>
            </a:r>
            <a:endParaRPr kumimoji="0" lang="zh-CN" alt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5"/>
          <p:cNvSpPr txBox="1">
            <a:spLocks noChangeArrowheads="1"/>
          </p:cNvSpPr>
          <p:nvPr/>
        </p:nvSpPr>
        <p:spPr bwMode="auto">
          <a:xfrm>
            <a:off x="3704560" y="4131481"/>
            <a:ext cx="628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zh-CN" altLang="en-US" sz="24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瓶</a:t>
            </a:r>
            <a:endParaRPr kumimoji="0" lang="zh-CN" alt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8"/>
          <p:cNvSpPr txBox="1">
            <a:spLocks noChangeArrowheads="1"/>
          </p:cNvSpPr>
          <p:nvPr/>
        </p:nvSpPr>
        <p:spPr bwMode="auto">
          <a:xfrm>
            <a:off x="4083371" y="5286170"/>
            <a:ext cx="85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76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瓶</a:t>
            </a:r>
          </a:p>
        </p:txBody>
      </p:sp>
      <p:sp>
        <p:nvSpPr>
          <p:cNvPr id="24" name="左大括号 23"/>
          <p:cNvSpPr/>
          <p:nvPr/>
        </p:nvSpPr>
        <p:spPr>
          <a:xfrm rot="16200000">
            <a:off x="4318813" y="2446809"/>
            <a:ext cx="416294" cy="5099293"/>
          </a:xfrm>
          <a:prstGeom prst="leftBrace">
            <a:avLst>
              <a:gd name="adj1" fmla="val 48849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814459" y="710084"/>
            <a:ext cx="16209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解方程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1213704" y="1565437"/>
            <a:ext cx="10235614" cy="66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t-BR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6</a:t>
            </a:r>
            <a:r>
              <a:rPr lang="pt-BR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－</a:t>
            </a:r>
            <a:r>
              <a:rPr lang="pt-BR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54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pt-BR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30	  </a:t>
            </a:r>
            <a:r>
              <a:rPr lang="pt-BR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</a:t>
            </a:r>
            <a:r>
              <a:rPr lang="pt-BR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3.5</a:t>
            </a:r>
            <a:r>
              <a:rPr lang="pt-BR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</a:t>
            </a:r>
            <a:r>
              <a:rPr lang="pt-BR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pt-BR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4.7	     </a:t>
            </a:r>
            <a:r>
              <a:rPr lang="pt-BR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</a:t>
            </a:r>
            <a:r>
              <a:rPr lang="pt-BR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</a:t>
            </a:r>
            <a:r>
              <a:rPr lang="pt-BR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pt-BR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pt-BR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150</a:t>
            </a:r>
            <a:endParaRPr lang="pt-BR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213704" y="2458647"/>
            <a:ext cx="20986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解：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6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14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819093" y="2458646"/>
            <a:ext cx="250260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解：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3.5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0.7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0.2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8714282" y="2514991"/>
            <a:ext cx="2284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解：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108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36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79280" y="79423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1145269" y="1539266"/>
            <a:ext cx="9939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t-BR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pt-BR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÷</a:t>
            </a:r>
            <a:r>
              <a:rPr lang="pt-BR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pt-BR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6	      </a:t>
            </a:r>
            <a:r>
              <a:rPr lang="pt-BR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</a:t>
            </a:r>
            <a:r>
              <a:rPr lang="pt-BR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</a:t>
            </a:r>
            <a:r>
              <a:rPr lang="pt-BR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－</a:t>
            </a:r>
            <a:r>
              <a:rPr lang="pt-BR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pt-BR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pt-BR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140	     </a:t>
            </a:r>
            <a:r>
              <a:rPr lang="pt-BR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</a:t>
            </a:r>
            <a:r>
              <a:rPr lang="pt-BR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9.3</a:t>
            </a:r>
            <a:r>
              <a:rPr lang="pt-BR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</a:t>
            </a:r>
            <a:r>
              <a:rPr lang="pt-BR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5.7</a:t>
            </a:r>
            <a:r>
              <a:rPr lang="pt-BR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pt-BR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4.5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8241805" y="2429558"/>
            <a:ext cx="2666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解：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15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4.5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0.3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892770" y="2429558"/>
            <a:ext cx="20986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解：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42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21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474313" y="2429558"/>
            <a:ext cx="2284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解：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140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28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79280" y="79423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814459" y="710084"/>
            <a:ext cx="16209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解方程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1254454" y="1621978"/>
            <a:ext cx="7837402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）一个数的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倍比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73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多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135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，这个数是多少？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057496" y="2647663"/>
            <a:ext cx="626451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解：设这个数是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，那么它的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倍是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135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4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208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52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79280" y="79423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818657" y="725082"/>
            <a:ext cx="2698175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列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方程并求解。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36"/>
          <p:cNvSpPr txBox="1">
            <a:spLocks noChangeArrowheads="1"/>
          </p:cNvSpPr>
          <p:nvPr/>
        </p:nvSpPr>
        <p:spPr bwMode="auto">
          <a:xfrm>
            <a:off x="818657" y="725082"/>
            <a:ext cx="2698175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列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方程并求解。</a:t>
            </a: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1227865" y="1558165"/>
            <a:ext cx="733886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一个数的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倍等于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182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，这个数是多少？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993102" y="2660541"/>
            <a:ext cx="626451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解：设这个数是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，那么它的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倍是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     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182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26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79280" y="79423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>
            <a:spLocks noChangeArrowheads="1"/>
          </p:cNvSpPr>
          <p:nvPr/>
        </p:nvSpPr>
        <p:spPr bwMode="auto">
          <a:xfrm>
            <a:off x="1344817" y="2105193"/>
            <a:ext cx="9731015" cy="3677600"/>
          </a:xfrm>
          <a:prstGeom prst="roundRect">
            <a:avLst>
              <a:gd name="adj" fmla="val 16667"/>
            </a:avLst>
          </a:prstGeom>
          <a:solidFill>
            <a:srgbClr val="A1C450"/>
          </a:solidFill>
          <a:ln>
            <a:noFill/>
          </a:ln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/>
                </a:solidFill>
              </a:rPr>
              <a:t>1.</a:t>
            </a:r>
            <a:r>
              <a:rPr lang="zh-CN" altLang="en-US" sz="2800" dirty="0" smtClean="0">
                <a:solidFill>
                  <a:schemeClr val="bg1"/>
                </a:solidFill>
              </a:rPr>
              <a:t>形</a:t>
            </a:r>
            <a:r>
              <a:rPr lang="zh-CN" altLang="en-US" sz="2800" dirty="0">
                <a:solidFill>
                  <a:schemeClr val="bg1"/>
                </a:solidFill>
              </a:rPr>
              <a:t>如 </a:t>
            </a:r>
            <a:r>
              <a:rPr lang="en-US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chemeClr val="bg1"/>
                </a:solidFill>
              </a:rPr>
              <a:t> </a:t>
            </a:r>
            <a:r>
              <a:rPr lang="en-US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zh-CN" sz="2800" dirty="0">
                <a:solidFill>
                  <a:schemeClr val="bg1"/>
                </a:solidFill>
              </a:rPr>
              <a:t>+ </a:t>
            </a:r>
            <a:r>
              <a:rPr lang="en-US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chemeClr val="bg1"/>
                </a:solidFill>
              </a:rPr>
              <a:t> = </a:t>
            </a:r>
            <a:r>
              <a:rPr lang="en-US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solidFill>
                  <a:schemeClr val="bg1"/>
                </a:solidFill>
              </a:rPr>
              <a:t> </a:t>
            </a:r>
            <a:r>
              <a:rPr lang="zh-CN" altLang="en-US" sz="2800" dirty="0">
                <a:solidFill>
                  <a:schemeClr val="bg1"/>
                </a:solidFill>
              </a:rPr>
              <a:t>的方程的解法：先把 </a:t>
            </a:r>
            <a:r>
              <a:rPr lang="en-US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 </a:t>
            </a:r>
            <a:r>
              <a:rPr lang="zh-CN" altLang="en-US" sz="2800" dirty="0">
                <a:solidFill>
                  <a:schemeClr val="bg1"/>
                </a:solidFill>
              </a:rPr>
              <a:t>看作一个整体，先求出</a:t>
            </a:r>
            <a:r>
              <a:rPr lang="en-US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zh-CN" altLang="en-US" sz="2800" dirty="0">
                <a:solidFill>
                  <a:schemeClr val="bg1"/>
                </a:solidFill>
              </a:rPr>
              <a:t>的值，再求出 </a:t>
            </a:r>
            <a:r>
              <a:rPr lang="en-US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schemeClr val="bg1"/>
                </a:solidFill>
              </a:rPr>
              <a:t> </a:t>
            </a:r>
            <a:r>
              <a:rPr lang="zh-CN" altLang="en-US" sz="2800" dirty="0">
                <a:solidFill>
                  <a:schemeClr val="bg1"/>
                </a:solidFill>
              </a:rPr>
              <a:t>的值。在解方程的过程中，有时可以把一个式子看作一个整体</a:t>
            </a:r>
            <a:r>
              <a:rPr lang="zh-CN" altLang="en-US" sz="2800" dirty="0" smtClean="0">
                <a:solidFill>
                  <a:schemeClr val="bg1"/>
                </a:solidFill>
              </a:rPr>
              <a:t>。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/>
                </a:solidFill>
              </a:rPr>
              <a:t>2</a:t>
            </a:r>
            <a:r>
              <a:rPr lang="en-US" altLang="zh-CN" sz="2800" dirty="0">
                <a:solidFill>
                  <a:schemeClr val="bg1"/>
                </a:solidFill>
              </a:rPr>
              <a:t>.</a:t>
            </a:r>
            <a:r>
              <a:rPr lang="zh-CN" altLang="en-US" sz="2800" dirty="0" smtClean="0">
                <a:solidFill>
                  <a:schemeClr val="bg1"/>
                </a:solidFill>
              </a:rPr>
              <a:t>形</a:t>
            </a:r>
            <a:r>
              <a:rPr lang="zh-CN" altLang="en-US" sz="2800" dirty="0">
                <a:solidFill>
                  <a:schemeClr val="bg1"/>
                </a:solidFill>
              </a:rPr>
              <a:t>如 </a:t>
            </a:r>
            <a:r>
              <a:rPr lang="en-US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x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x</a:t>
            </a:r>
            <a:r>
              <a:rPr lang="en-US" altLang="zh-CN" sz="2800" dirty="0">
                <a:solidFill>
                  <a:schemeClr val="bg1"/>
                </a:solidFill>
              </a:rPr>
              <a:t> =</a:t>
            </a:r>
            <a:r>
              <a:rPr lang="en-US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zh-CN" altLang="en-US" sz="2800" dirty="0">
                <a:solidFill>
                  <a:schemeClr val="bg1"/>
                </a:solidFill>
              </a:rPr>
              <a:t>的方程的解法：先利用乘法分配律，化简方程左边的式子，再利用等式的性质解方程</a:t>
            </a:r>
            <a:r>
              <a:rPr lang="zh-CN" altLang="en-US" sz="2800" dirty="0" smtClean="0">
                <a:solidFill>
                  <a:schemeClr val="bg1"/>
                </a:solidFill>
              </a:rPr>
              <a:t>。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22097" y="1776592"/>
            <a:ext cx="8990727" cy="3323987"/>
            <a:chOff x="1522097" y="1995533"/>
            <a:chExt cx="8990727" cy="3323987"/>
          </a:xfrm>
        </p:grpSpPr>
        <p:sp>
          <p:nvSpPr>
            <p:cNvPr id="16" name="TextBox 36"/>
            <p:cNvSpPr txBox="1">
              <a:spLocks noChangeArrowheads="1"/>
            </p:cNvSpPr>
            <p:nvPr/>
          </p:nvSpPr>
          <p:spPr bwMode="auto">
            <a:xfrm>
              <a:off x="1522097" y="1995533"/>
              <a:ext cx="8990727" cy="332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808355" indent="-80835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808355" marR="0" lvl="0" indent="-808355" defTabSz="457200" eaLnBrk="1" fontAlgn="base" latinLnBrk="0" hangingPunct="1">
                <a:lnSpc>
                  <a:spcPct val="2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（</a:t>
              </a:r>
              <a:r>
                <a:rPr kumimoji="0" lang="en-US" altLang="zh-CN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1</a:t>
              </a:r>
              <a:r>
                <a:rPr kumimoji="0" lang="zh-CN" alt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）当 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x</a:t>
              </a:r>
              <a:r>
                <a:rPr kumimoji="0" lang="zh-CN" alt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＝</a:t>
              </a:r>
              <a:r>
                <a:rPr kumimoji="0" lang="en-US" altLang="zh-CN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50 </a:t>
              </a:r>
              <a:r>
                <a:rPr kumimoji="0" lang="zh-CN" alt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时，</a:t>
              </a:r>
              <a:r>
                <a:rPr kumimoji="0" lang="en-US" altLang="zh-CN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2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x</a:t>
              </a:r>
              <a:r>
                <a:rPr kumimoji="0" lang="en-US" altLang="zh-CN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-16</a:t>
              </a:r>
              <a:r>
                <a:rPr kumimoji="0" lang="zh-CN" alt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       </a:t>
              </a:r>
              <a:r>
                <a:rPr kumimoji="0" lang="en-US" altLang="zh-CN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68</a:t>
              </a:r>
              <a:r>
                <a:rPr kumimoji="0" lang="zh-CN" alt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，</a:t>
              </a:r>
              <a:r>
                <a:rPr kumimoji="0" lang="en-US" altLang="zh-CN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2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x</a:t>
              </a:r>
              <a:r>
                <a:rPr kumimoji="0" lang="en-US" altLang="zh-CN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+16</a:t>
              </a:r>
              <a:r>
                <a:rPr kumimoji="0" lang="zh-CN" alt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        </a:t>
              </a:r>
              <a:r>
                <a:rPr kumimoji="0" lang="en-US" altLang="zh-CN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68</a:t>
              </a:r>
              <a:r>
                <a:rPr kumimoji="0" lang="zh-CN" alt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。</a:t>
              </a:r>
            </a:p>
            <a:p>
              <a:pPr marL="808355" marR="0" lvl="0" indent="-808355" defTabSz="457200" eaLnBrk="1" fontAlgn="base" latinLnBrk="0" hangingPunct="1">
                <a:lnSpc>
                  <a:spcPct val="2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（</a:t>
              </a:r>
              <a:r>
                <a:rPr kumimoji="0" lang="en-US" altLang="zh-CN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2</a:t>
              </a:r>
              <a:r>
                <a:rPr kumimoji="0" lang="zh-CN" alt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）当 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x</a:t>
              </a:r>
              <a:r>
                <a:rPr kumimoji="0" lang="zh-CN" alt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＝</a:t>
              </a:r>
              <a:r>
                <a:rPr kumimoji="0" lang="en-US" altLang="zh-CN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5 </a:t>
              </a:r>
              <a:r>
                <a:rPr kumimoji="0" lang="zh-CN" alt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时，</a:t>
              </a:r>
              <a:r>
                <a:rPr kumimoji="0" lang="en-US" altLang="zh-CN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4</a:t>
              </a:r>
              <a:r>
                <a:rPr lang="en-US" altLang="zh-CN" sz="2800" i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x</a:t>
              </a:r>
              <a:r>
                <a:rPr kumimoji="0" lang="en-US" altLang="zh-CN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+3 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x</a:t>
              </a:r>
              <a:r>
                <a:rPr lang="zh-CN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zh-CN" altLang="en-US" sz="2800" i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 </a:t>
              </a:r>
              <a:r>
                <a:rPr kumimoji="0" lang="zh-CN" alt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     </a:t>
              </a:r>
              <a:r>
                <a:rPr kumimoji="0" lang="en-US" altLang="zh-CN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35</a:t>
              </a:r>
              <a:r>
                <a:rPr kumimoji="0" lang="zh-CN" alt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，</a:t>
              </a:r>
              <a:r>
                <a:rPr kumimoji="0" lang="en-US" altLang="zh-CN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4 + 3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x</a:t>
              </a:r>
              <a:r>
                <a:rPr lang="zh-CN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kumimoji="0" lang="zh-CN" alt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       </a:t>
              </a:r>
              <a:r>
                <a:rPr kumimoji="0" lang="en-US" altLang="zh-CN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35</a:t>
              </a:r>
              <a:r>
                <a:rPr kumimoji="0" lang="zh-CN" alt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。</a:t>
              </a:r>
            </a:p>
            <a:p>
              <a:pPr marL="808355" marR="0" lvl="0" indent="-808355" defTabSz="457200" eaLnBrk="1" fontAlgn="base" latinLnBrk="0" hangingPunct="1">
                <a:lnSpc>
                  <a:spcPct val="2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（</a:t>
              </a:r>
              <a:r>
                <a:rPr kumimoji="0" lang="en-US" altLang="zh-CN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3</a:t>
              </a:r>
              <a:r>
                <a:rPr kumimoji="0" lang="zh-CN" alt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）当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x</a:t>
              </a:r>
              <a:r>
                <a:rPr kumimoji="0" lang="zh-CN" alt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＝</a:t>
              </a:r>
              <a:r>
                <a:rPr kumimoji="0" lang="en-US" altLang="zh-CN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2.5</a:t>
              </a:r>
              <a:r>
                <a:rPr kumimoji="0" lang="zh-CN" alt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时，</a:t>
              </a:r>
              <a:r>
                <a:rPr kumimoji="0" lang="en-US" altLang="zh-CN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7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x</a:t>
              </a:r>
              <a:r>
                <a:rPr kumimoji="0" lang="en-US" altLang="zh-CN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-3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x</a:t>
              </a:r>
              <a:r>
                <a:rPr kumimoji="0" lang="en-US" altLang="zh-CN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   </a:t>
              </a:r>
              <a:r>
                <a:rPr kumimoji="0" lang="zh-CN" alt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    </a:t>
              </a:r>
              <a:r>
                <a:rPr kumimoji="0" lang="en-US" altLang="zh-CN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10</a:t>
              </a:r>
              <a:r>
                <a:rPr kumimoji="0" lang="zh-CN" alt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，</a:t>
              </a:r>
              <a:r>
                <a:rPr kumimoji="0" lang="en-US" altLang="zh-CN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7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x</a:t>
              </a:r>
              <a:r>
                <a:rPr kumimoji="0" lang="en-US" altLang="zh-CN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 + 3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x</a:t>
              </a:r>
              <a:r>
                <a:rPr kumimoji="0" lang="zh-CN" alt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         </a:t>
              </a:r>
              <a:r>
                <a:rPr kumimoji="0" lang="en-US" altLang="zh-CN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10</a:t>
              </a:r>
              <a:r>
                <a:rPr kumimoji="0" lang="zh-CN" alt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。</a:t>
              </a:r>
              <a:endParaRPr kumimoji="0" lang="en-US" altLang="zh-CN" sz="280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8391922" y="4569460"/>
              <a:ext cx="565835" cy="561205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2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8391921" y="3479430"/>
              <a:ext cx="565835" cy="561205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2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8391920" y="2389400"/>
              <a:ext cx="565835" cy="561205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2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5792657" y="2389400"/>
              <a:ext cx="565835" cy="561205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2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5785356" y="3498254"/>
              <a:ext cx="565835" cy="561205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2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 bwMode="auto">
            <a:xfrm>
              <a:off x="5609341" y="4585154"/>
              <a:ext cx="565835" cy="561205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2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805778" y="710191"/>
            <a:ext cx="5211683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在下面的圈里填上＞、＜或＝。</a:t>
            </a:r>
          </a:p>
        </p:txBody>
      </p:sp>
      <p:pic>
        <p:nvPicPr>
          <p:cNvPr id="1025" name="Picture 1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57200"/>
            <a:ext cx="1905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5892258" y="1901669"/>
            <a:ext cx="5869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&gt;</a:t>
            </a:r>
            <a:endParaRPr kumimoji="0" lang="zh-CN" altLang="en-US" sz="280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8516010" y="1901668"/>
            <a:ext cx="5869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&gt;</a:t>
            </a:r>
            <a:endParaRPr kumimoji="0" lang="zh-CN" altLang="en-US" sz="280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5808785" y="3009244"/>
            <a:ext cx="5199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endParaRPr kumimoji="0" lang="zh-CN" altLang="en-US" sz="280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8455050" y="2980851"/>
            <a:ext cx="5869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&lt;</a:t>
            </a:r>
            <a:endParaRPr kumimoji="0" lang="zh-CN" altLang="en-US" sz="280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5642393" y="4075232"/>
            <a:ext cx="91389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endParaRPr kumimoji="0" lang="zh-CN" altLang="en-US" sz="280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8497356" y="4080692"/>
            <a:ext cx="43460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&gt;</a:t>
            </a:r>
            <a:endParaRPr kumimoji="0" lang="zh-CN" altLang="en-US" sz="280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79280" y="79423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783681" y="709415"/>
            <a:ext cx="2698175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列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方程并求解。</a:t>
            </a:r>
          </a:p>
        </p:txBody>
      </p:sp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1282297" y="1582350"/>
            <a:ext cx="8334333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一个数的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倍减去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16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等于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23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，这个数是多少？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244759" y="2735047"/>
            <a:ext cx="626451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解：设这个数是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，那么它的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倍是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    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23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5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39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7.8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79280" y="79423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1256538" y="1567684"/>
            <a:ext cx="9852377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一个数的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倍加上这个数的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倍等于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90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，这个数是多少？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989954" y="2747925"/>
            <a:ext cx="910608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：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设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这个数是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，那么它的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倍是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，它的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倍是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x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   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  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3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90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                    5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90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                   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79280" y="79423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783681" y="709415"/>
            <a:ext cx="2698175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列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方程并求解。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875033" y="1292393"/>
            <a:ext cx="1031434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通过学习初步掌握列方程解决问题的方法及步骤，会解稍复杂的方程。 </a:t>
            </a:r>
            <a:endParaRPr lang="en-US" altLang="zh-CN" sz="28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体验用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列方程解决问题的优越性，能够根据题目特点选择合适的方法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解决问题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。 </a:t>
            </a:r>
            <a:endParaRPr lang="en-US" altLang="zh-CN" sz="28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利用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情境教学，把解决问题融入一种故事情境，通过本节课的学习，激发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学生的学习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兴趣，增强应用价值的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意识。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5969" y="2082909"/>
            <a:ext cx="1133475" cy="438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850" y="3383942"/>
            <a:ext cx="114300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36"/>
          <p:cNvSpPr txBox="1">
            <a:spLocks noChangeArrowheads="1"/>
          </p:cNvSpPr>
          <p:nvPr/>
        </p:nvSpPr>
        <p:spPr bwMode="auto">
          <a:xfrm>
            <a:off x="737409" y="1664399"/>
            <a:ext cx="966436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）五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(1)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班收集了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节废旧电池，五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(2)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班收集的废旧电池的   数量是五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(1)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班的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1.5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倍，两个班一共收集废旧电池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75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节。</a:t>
            </a:r>
            <a:endParaRPr lang="en-US" altLang="zh-CN" sz="28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825477" y="3253525"/>
            <a:ext cx="1102308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五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(1)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班收集废旧电池的数量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×1.5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＋五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(1)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班收集废旧电池的数量＝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75</a:t>
            </a:r>
          </a:p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解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：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   1.5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75</a:t>
            </a:r>
          </a:p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                            2.5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75</a:t>
            </a:r>
          </a:p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                               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30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79280" y="79423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5477" y="721605"/>
            <a:ext cx="628890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写出题中的等量关系，并列方程求解。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36"/>
          <p:cNvSpPr txBox="1">
            <a:spLocks noChangeArrowheads="1"/>
          </p:cNvSpPr>
          <p:nvPr/>
        </p:nvSpPr>
        <p:spPr bwMode="auto">
          <a:xfrm>
            <a:off x="825477" y="1460269"/>
            <a:ext cx="964504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）一共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有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64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个桔子，每个小朋友分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个，分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给 </a:t>
            </a:r>
            <a:r>
              <a:rPr lang="en-US" altLang="zh-CN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y 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个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小朋友后还剩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个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092159" y="2968775"/>
            <a:ext cx="667002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小朋友的数量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×2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＋剩余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的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桔子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数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64</a:t>
            </a:r>
          </a:p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解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：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2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y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64</a:t>
            </a:r>
          </a:p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       2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y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6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</a:t>
            </a:r>
          </a:p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       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y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30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79280" y="79423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5477" y="721605"/>
            <a:ext cx="628890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写出题中的等量关系，并列方程求解。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1309963" y="1441330"/>
            <a:ext cx="924603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95250" eaLnBrk="1" hangingPunct="1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25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66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             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      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27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795887" y="2286570"/>
            <a:ext cx="315606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解：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kumimoji="0" lang="zh-CN" altLang="en-US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 </a:t>
            </a:r>
            <a:r>
              <a:rPr kumimoji="0" lang="en-US" altLang="zh-CN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66</a:t>
            </a:r>
            <a:r>
              <a:rPr kumimoji="0" lang="zh-CN" altLang="en-US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－</a:t>
            </a:r>
            <a:r>
              <a:rPr kumimoji="0" lang="en-US" altLang="zh-CN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25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kumimoji="0" lang="zh-CN" altLang="en-US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 </a:t>
            </a:r>
            <a:r>
              <a:rPr kumimoji="0" lang="en-US" altLang="zh-CN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41</a:t>
            </a:r>
            <a:endParaRPr kumimoji="0" lang="zh-CN" altLang="en-US" sz="280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847403" y="4854526"/>
            <a:ext cx="461144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解：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kumimoji="0" lang="zh-CN" altLang="en-US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 </a:t>
            </a:r>
            <a:r>
              <a:rPr kumimoji="0" lang="en-US" altLang="zh-CN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39.6</a:t>
            </a:r>
            <a:r>
              <a:rPr kumimoji="0" lang="zh-CN" altLang="en-US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－</a:t>
            </a:r>
            <a:r>
              <a:rPr kumimoji="0" lang="en-US" altLang="zh-CN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18.5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kumimoji="0" lang="zh-CN" altLang="en-US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 </a:t>
            </a:r>
            <a:r>
              <a:rPr kumimoji="0" lang="en-US" altLang="zh-CN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21.1</a:t>
            </a:r>
            <a:endParaRPr kumimoji="0" lang="zh-CN" altLang="en-US" sz="280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2"/>
          <p:cNvSpPr>
            <a:spLocks noChangeArrowheads="1"/>
          </p:cNvSpPr>
          <p:nvPr/>
        </p:nvSpPr>
        <p:spPr bwMode="auto">
          <a:xfrm>
            <a:off x="7401750" y="2286570"/>
            <a:ext cx="315424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解：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kumimoji="0" lang="zh-CN" altLang="en-US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 </a:t>
            </a:r>
            <a:r>
              <a:rPr kumimoji="0" lang="en-US" altLang="zh-CN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27÷3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kumimoji="0" lang="zh-CN" altLang="en-US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 </a:t>
            </a:r>
            <a:r>
              <a:rPr kumimoji="0" lang="en-US" altLang="zh-CN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9</a:t>
            </a:r>
            <a:r>
              <a:rPr kumimoji="0" lang="zh-CN" altLang="en-US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</a:t>
            </a:r>
            <a:endParaRPr kumimoji="0" lang="zh-CN" altLang="en-US" sz="280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7535781" y="4854526"/>
            <a:ext cx="315424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解：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kumimoji="0" lang="zh-CN" altLang="en-US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 </a:t>
            </a:r>
            <a:r>
              <a:rPr kumimoji="0" lang="en-US" altLang="zh-CN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26÷5.2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kumimoji="0" lang="zh-CN" altLang="en-US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 </a:t>
            </a:r>
            <a:r>
              <a:rPr kumimoji="0" lang="en-US" altLang="zh-CN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</a:t>
            </a:r>
            <a:r>
              <a:rPr kumimoji="0" lang="zh-CN" altLang="en-US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</a:t>
            </a:r>
            <a:endParaRPr kumimoji="0" lang="zh-CN" altLang="en-US" sz="280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98970" y="3921034"/>
            <a:ext cx="88814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18.5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39.6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　　             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5.2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26</a:t>
            </a:r>
          </a:p>
        </p:txBody>
      </p:sp>
      <p:sp>
        <p:nvSpPr>
          <p:cNvPr id="3" name="矩形 2"/>
          <p:cNvSpPr/>
          <p:nvPr/>
        </p:nvSpPr>
        <p:spPr>
          <a:xfrm>
            <a:off x="998287" y="702666"/>
            <a:ext cx="16209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解方程。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9"/>
          <p:cNvSpPr txBox="1">
            <a:spLocks noChangeArrowheads="1"/>
          </p:cNvSpPr>
          <p:nvPr/>
        </p:nvSpPr>
        <p:spPr bwMode="auto">
          <a:xfrm>
            <a:off x="952205" y="686095"/>
            <a:ext cx="198804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猜数游戏。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 r="55985" b="51688"/>
          <a:stretch>
            <a:fillRect/>
          </a:stretch>
        </p:blipFill>
        <p:spPr>
          <a:xfrm>
            <a:off x="2940250" y="1943952"/>
            <a:ext cx="5160506" cy="3324769"/>
          </a:xfrm>
          <a:prstGeom prst="rect">
            <a:avLst/>
          </a:prstGeom>
        </p:spPr>
      </p:pic>
      <p:sp>
        <p:nvSpPr>
          <p:cNvPr id="8" name="圆角矩形标注 7"/>
          <p:cNvSpPr/>
          <p:nvPr/>
        </p:nvSpPr>
        <p:spPr>
          <a:xfrm>
            <a:off x="2940250" y="1692206"/>
            <a:ext cx="3537823" cy="738057"/>
          </a:xfrm>
          <a:prstGeom prst="wedgeRoundRectCallout">
            <a:avLst>
              <a:gd name="adj1" fmla="val -28064"/>
              <a:gd name="adj2" fmla="val 77271"/>
              <a:gd name="adj3" fmla="val 16667"/>
            </a:avLst>
          </a:prstGeom>
          <a:solidFill>
            <a:srgbClr val="DAF8FD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在你心里想一个数。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6117464" y="3379394"/>
            <a:ext cx="2395471" cy="793361"/>
          </a:xfrm>
          <a:prstGeom prst="wedgeRoundRectCallout">
            <a:avLst>
              <a:gd name="adj1" fmla="val -59314"/>
              <a:gd name="adj2" fmla="val -13815"/>
              <a:gd name="adj3" fmla="val 16667"/>
            </a:avLst>
          </a:prstGeom>
          <a:solidFill>
            <a:srgbClr val="91D1DA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恩，想好了。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/>
          <a:srcRect l="54264" t="561" r="1721" b="51127"/>
          <a:stretch>
            <a:fillRect/>
          </a:stretch>
        </p:blipFill>
        <p:spPr>
          <a:xfrm>
            <a:off x="3220594" y="2136160"/>
            <a:ext cx="5160506" cy="3324769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3978615" y="1068946"/>
            <a:ext cx="2885824" cy="1401645"/>
          </a:xfrm>
          <a:prstGeom prst="wedgeRoundRectCallout">
            <a:avLst>
              <a:gd name="adj1" fmla="val -37345"/>
              <a:gd name="adj2" fmla="val 72607"/>
              <a:gd name="adj3" fmla="val 16667"/>
            </a:avLst>
          </a:prstGeom>
          <a:solidFill>
            <a:srgbClr val="C8E8F5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把它乘</a:t>
            </a: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，再加上</a:t>
            </a: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，得多少？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6628020" y="3049417"/>
            <a:ext cx="1753080" cy="749127"/>
          </a:xfrm>
          <a:prstGeom prst="wedgeRoundRectCallout">
            <a:avLst>
              <a:gd name="adj1" fmla="val -63442"/>
              <a:gd name="adj2" fmla="val 45308"/>
              <a:gd name="adj3" fmla="val 16667"/>
            </a:avLst>
          </a:prstGeom>
          <a:solidFill>
            <a:srgbClr val="91D1DA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等于</a:t>
            </a: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952205" y="686095"/>
            <a:ext cx="198804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猜数游戏。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email"/>
          <a:srcRect l="110" t="52026" r="55875" b="-338"/>
          <a:stretch>
            <a:fillRect/>
          </a:stretch>
        </p:blipFill>
        <p:spPr>
          <a:xfrm>
            <a:off x="3088370" y="1214332"/>
            <a:ext cx="5160506" cy="3324769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4056881" y="1059962"/>
            <a:ext cx="3730301" cy="821542"/>
          </a:xfrm>
          <a:prstGeom prst="wedgeRoundRectCallout">
            <a:avLst>
              <a:gd name="adj1" fmla="val -35679"/>
              <a:gd name="adj2" fmla="val 86015"/>
              <a:gd name="adj3" fmla="val 16667"/>
            </a:avLst>
          </a:prstGeom>
          <a:solidFill>
            <a:srgbClr val="A2E5FF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你想的数是</a:t>
            </a: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。对吗？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6478047" y="2614410"/>
            <a:ext cx="4049051" cy="891347"/>
          </a:xfrm>
          <a:prstGeom prst="wedgeRoundRectCallout">
            <a:avLst>
              <a:gd name="adj1" fmla="val -56139"/>
              <a:gd name="adj2" fmla="val -2520"/>
              <a:gd name="adj3" fmla="val 16667"/>
            </a:avLst>
          </a:prstGeom>
          <a:solidFill>
            <a:srgbClr val="91D1DA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对。您是怎么知道的？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3584136" y="4693471"/>
            <a:ext cx="6371234" cy="1377123"/>
          </a:xfrm>
          <a:prstGeom prst="wedgeRoundRectCallout">
            <a:avLst>
              <a:gd name="adj1" fmla="val -58528"/>
              <a:gd name="adj2" fmla="val -6279"/>
              <a:gd name="adj3" fmla="val 16667"/>
            </a:avLst>
          </a:prstGeom>
          <a:solidFill>
            <a:srgbClr val="E0E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老师是用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“想的数乘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，再加上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等于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60”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方程，求解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的方法算出来的。</a:t>
            </a:r>
          </a:p>
        </p:txBody>
      </p:sp>
      <p:sp>
        <p:nvSpPr>
          <p:cNvPr id="9" name="TextBox 29"/>
          <p:cNvSpPr txBox="1">
            <a:spLocks noChangeArrowheads="1"/>
          </p:cNvSpPr>
          <p:nvPr/>
        </p:nvSpPr>
        <p:spPr bwMode="auto">
          <a:xfrm>
            <a:off x="952205" y="686095"/>
            <a:ext cx="198804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猜数游戏。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9"/>
          <p:cNvSpPr txBox="1">
            <a:spLocks noChangeArrowheads="1"/>
          </p:cNvSpPr>
          <p:nvPr/>
        </p:nvSpPr>
        <p:spPr bwMode="auto">
          <a:xfrm>
            <a:off x="1655644" y="4165196"/>
            <a:ext cx="315929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2 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÷2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50÷2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" name="TextBox 29"/>
          <p:cNvSpPr txBox="1">
            <a:spLocks noChangeArrowheads="1"/>
          </p:cNvSpPr>
          <p:nvPr/>
        </p:nvSpPr>
        <p:spPr bwMode="auto">
          <a:xfrm>
            <a:off x="2865943" y="5011582"/>
            <a:ext cx="12282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25</a:t>
            </a:r>
          </a:p>
        </p:txBody>
      </p: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1015331" y="683855"/>
            <a:ext cx="321594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解：设想的数是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22" name="TextBox 29"/>
          <p:cNvSpPr txBox="1">
            <a:spLocks noChangeArrowheads="1"/>
          </p:cNvSpPr>
          <p:nvPr/>
        </p:nvSpPr>
        <p:spPr bwMode="auto">
          <a:xfrm>
            <a:off x="1876890" y="1535036"/>
            <a:ext cx="22172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 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＋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10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60</a:t>
            </a:r>
          </a:p>
        </p:txBody>
      </p:sp>
      <p:sp>
        <p:nvSpPr>
          <p:cNvPr id="3" name="矩形 2"/>
          <p:cNvSpPr/>
          <p:nvPr/>
        </p:nvSpPr>
        <p:spPr>
          <a:xfrm>
            <a:off x="4688854" y="2451717"/>
            <a:ext cx="70724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……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把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看作一个数，方程两边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同时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减去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10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              </a:t>
            </a:r>
          </a:p>
        </p:txBody>
      </p:sp>
      <p:sp>
        <p:nvSpPr>
          <p:cNvPr id="4" name="矩形 3"/>
          <p:cNvSpPr/>
          <p:nvPr/>
        </p:nvSpPr>
        <p:spPr>
          <a:xfrm>
            <a:off x="4688854" y="4314332"/>
            <a:ext cx="4344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……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方程两边同时除以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108357" y="2580146"/>
            <a:ext cx="3799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 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＋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10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－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10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60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－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10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663218" y="3318810"/>
            <a:ext cx="156805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 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3" grpId="0"/>
      <p:bldP spid="4" grpId="0"/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标注 13"/>
          <p:cNvSpPr/>
          <p:nvPr/>
        </p:nvSpPr>
        <p:spPr>
          <a:xfrm>
            <a:off x="6980094" y="2608289"/>
            <a:ext cx="2320347" cy="1413559"/>
          </a:xfrm>
          <a:prstGeom prst="wedgeRoundRectCallout">
            <a:avLst>
              <a:gd name="adj1" fmla="val 62734"/>
              <a:gd name="adj2" fmla="val 35006"/>
              <a:gd name="adj3" fmla="val 16667"/>
            </a:avLst>
          </a:prstGeom>
          <a:solidFill>
            <a:srgbClr val="E0E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减去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等于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1029480" y="666452"/>
            <a:ext cx="75328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一个数的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倍比这个数多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136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，这个数是多少？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9"/>
              <p:cNvSpPr txBox="1">
                <a:spLocks noChangeArrowheads="1"/>
              </p:cNvSpPr>
              <p:nvPr/>
            </p:nvSpPr>
            <p:spPr bwMode="auto">
              <a:xfrm>
                <a:off x="3349826" y="2370373"/>
                <a:ext cx="2892138" cy="2677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5 </a:t>
                </a:r>
                <a:r>
                  <a:rPr lang="en-US" altLang="zh-CN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x</a:t>
                </a:r>
                <a:r>
                  <a:rPr lang="zh-CN" altLang="en-US" sz="28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－</a:t>
                </a:r>
                <a:r>
                  <a:rPr lang="en-US" altLang="zh-CN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x</a:t>
                </a:r>
                <a:r>
                  <a:rPr lang="zh-CN" altLang="en-US" sz="28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＝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136 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28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  4</a:t>
                </a:r>
                <a:r>
                  <a:rPr lang="en-US" altLang="zh-CN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x</a:t>
                </a:r>
                <a:r>
                  <a:rPr lang="zh-CN" altLang="en-US" sz="28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＝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136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x</a:t>
                </a:r>
                <a:r>
                  <a:rPr lang="zh-CN" altLang="en-US" sz="28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＝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136</a:t>
                </a:r>
                <a14:m>
                  <m:oMath xmlns:m="http://schemas.openxmlformats.org/officeDocument/2006/math">
                    <m:r>
                      <a:rPr lang="en-US" altLang="zh-CN" sz="2800" b="0" i="0" dirty="0" smtClean="0">
                        <a:solidFill>
                          <a:prstClr val="black"/>
                        </a:solidFill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  <a:sym typeface="Times New Roman" panose="02020603050405020304" pitchFamily="18" charset="0"/>
                      </a:rPr>
                      <m:t>÷</m:t>
                    </m:r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4 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x</a:t>
                </a:r>
                <a:r>
                  <a:rPr lang="zh-CN" altLang="en-US" sz="28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＝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34</a:t>
                </a:r>
              </a:p>
            </p:txBody>
          </p:sp>
        </mc:Choice>
        <mc:Fallback xmlns="">
          <p:sp>
            <p:nvSpPr>
              <p:cNvPr id="7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9826" y="2370373"/>
                <a:ext cx="2892138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7" t="-21" r="19" b="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1914337" y="1499429"/>
            <a:ext cx="66479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解：设这个数是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，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那么它的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倍是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x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9" name="TextBox 29"/>
          <p:cNvSpPr txBox="1">
            <a:spLocks noChangeArrowheads="1"/>
          </p:cNvSpPr>
          <p:nvPr/>
        </p:nvSpPr>
        <p:spPr bwMode="auto">
          <a:xfrm>
            <a:off x="4492981" y="5225021"/>
            <a:ext cx="3245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答：这个数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是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34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9"/>
          <p:cNvSpPr txBox="1">
            <a:spLocks noChangeArrowheads="1"/>
          </p:cNvSpPr>
          <p:nvPr/>
        </p:nvSpPr>
        <p:spPr bwMode="auto">
          <a:xfrm>
            <a:off x="1019353" y="672372"/>
            <a:ext cx="1020971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34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是否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正确，可以把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34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代入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原方程进行检验，看方程的左右两边是否相等。 </a:t>
            </a:r>
          </a:p>
        </p:txBody>
      </p:sp>
      <p:sp>
        <p:nvSpPr>
          <p:cNvPr id="19" name="TextBox 29"/>
          <p:cNvSpPr txBox="1">
            <a:spLocks noChangeArrowheads="1"/>
          </p:cNvSpPr>
          <p:nvPr/>
        </p:nvSpPr>
        <p:spPr bwMode="auto">
          <a:xfrm>
            <a:off x="2362175" y="2057367"/>
            <a:ext cx="204414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方程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左边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4×34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136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＝方程右边</a:t>
            </a:r>
          </a:p>
        </p:txBody>
      </p:sp>
      <p:sp>
        <p:nvSpPr>
          <p:cNvPr id="21" name="圆角矩形标注 20"/>
          <p:cNvSpPr/>
          <p:nvPr/>
        </p:nvSpPr>
        <p:spPr>
          <a:xfrm>
            <a:off x="4666985" y="3800881"/>
            <a:ext cx="5621451" cy="840036"/>
          </a:xfrm>
          <a:prstGeom prst="wedgeRoundRectCallout">
            <a:avLst>
              <a:gd name="adj1" fmla="val 53765"/>
              <a:gd name="adj2" fmla="val -4025"/>
              <a:gd name="adj3" fmla="val 16667"/>
            </a:avLst>
          </a:prstGeom>
          <a:solidFill>
            <a:srgbClr val="E0E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方程左右两边相等， 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998</Words>
  <Application>Microsoft Office PowerPoint</Application>
  <PresentationFormat>宽屏</PresentationFormat>
  <Paragraphs>145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Calibri</vt:lpstr>
      <vt:lpstr>楷体</vt:lpstr>
      <vt:lpstr>Arial</vt:lpstr>
      <vt:lpstr>Wingdings</vt:lpstr>
      <vt:lpstr>宋体</vt:lpstr>
      <vt:lpstr>微软雅黑</vt:lpstr>
      <vt:lpstr>Times New Roman</vt:lpstr>
      <vt:lpstr>Cambria Math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2023-01-17T00:55:22Z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7AA3B8A272014681AC1C1D2D4009E775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