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20" d="100"/>
          <a:sy n="120" d="100"/>
        </p:scale>
        <p:origin x="-1452" y="-654"/>
      </p:cViewPr>
      <p:guideLst>
        <p:guide orient="horz" pos="160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3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6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5.png"/><Relationship Id="rId2" Type="http://schemas.openxmlformats.org/officeDocument/2006/relationships/tags" Target="../tags/tag70.xml"/><Relationship Id="rId16" Type="http://schemas.openxmlformats.org/officeDocument/2006/relationships/image" Target="../media/image29.png"/><Relationship Id="rId20" Type="http://schemas.openxmlformats.org/officeDocument/2006/relationships/image" Target="../media/image10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78.xml"/><Relationship Id="rId19" Type="http://schemas.openxmlformats.org/officeDocument/2006/relationships/image" Target="../media/image7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p_clip.mp3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1829" y="873109"/>
            <a:ext cx="24579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　　</a:t>
            </a:r>
            <a:r>
              <a:rPr lang="zh-CN" altLang="en-US" sz="600"/>
              <a:t>没有对比就没有伤害，多维吸脂紧肤术http://www.07623966666.com/zxmrwz/wzxizsx/2341.html</a:t>
            </a: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2882" y="0"/>
            <a:ext cx="9150016" cy="51435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2"/>
            </p:custDataLst>
          </p:nvPr>
        </p:nvSpPr>
        <p:spPr>
          <a:xfrm>
            <a:off x="5210176" y="1036844"/>
            <a:ext cx="3731895" cy="3376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PA_库_任意多边形 10"/>
          <p:cNvSpPr/>
          <p:nvPr>
            <p:custDataLst>
              <p:tags r:id="rId3"/>
            </p:custDataLst>
          </p:nvPr>
        </p:nvSpPr>
        <p:spPr>
          <a:xfrm>
            <a:off x="1525003" y="2489984"/>
            <a:ext cx="2914650" cy="11425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1394460" y="2094696"/>
            <a:ext cx="381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Unit 1 </a:t>
            </a:r>
            <a:endParaRPr lang="en-US" altLang="zh-C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eaLnBrk="1" hangingPunct="1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Hello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! I’m Monkey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1" name="Picture 2" descr="monke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897464" y="1479184"/>
            <a:ext cx="2245995" cy="249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1581" y="309877"/>
            <a:ext cx="434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精</a:t>
            </a:r>
            <a:r>
              <a:rPr lang="zh-CN" altLang="en-US" b="1" dirty="0"/>
              <a:t>通版三年级上册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45384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9025" y="1443038"/>
            <a:ext cx="7037388" cy="29589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3068638" y="872967"/>
            <a:ext cx="2890838" cy="907257"/>
          </a:xfrm>
          <a:prstGeom prst="wedgeRoundRectCallout">
            <a:avLst>
              <a:gd name="adj1" fmla="val -40908"/>
              <a:gd name="adj2" fmla="val 76670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Good afternoon, boys and girls!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4830764" y="1951673"/>
            <a:ext cx="2919413" cy="815817"/>
          </a:xfrm>
          <a:prstGeom prst="wedgeRoundRectCallout">
            <a:avLst>
              <a:gd name="adj1" fmla="val -39341"/>
              <a:gd name="adj2" fmla="val 50620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Good afternoon,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Zhang!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0314" y="927259"/>
            <a:ext cx="6821487" cy="3531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3952875" y="3046095"/>
            <a:ext cx="2889250" cy="907257"/>
          </a:xfrm>
          <a:prstGeom prst="wedgeRoundRectCallout">
            <a:avLst>
              <a:gd name="adj1" fmla="val -63848"/>
              <a:gd name="adj2" fmla="val -28401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Good afternoon, Miss Liu.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665413" y="1484472"/>
            <a:ext cx="2889250" cy="604362"/>
          </a:xfrm>
          <a:prstGeom prst="wedgeRoundRectCallout">
            <a:avLst>
              <a:gd name="adj1" fmla="val 61135"/>
              <a:gd name="adj2" fmla="val 37290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Good afternoon!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5953" y="183237"/>
            <a:ext cx="8882984" cy="4305035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17" cstate="email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18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19" cstate="email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61914" y="3296089"/>
            <a:ext cx="2330053" cy="1398032"/>
          </a:xfrm>
          <a:prstGeom prst="rect">
            <a:avLst/>
          </a:prstGeom>
        </p:spPr>
      </p:pic>
      <p:cxnSp>
        <p:nvCxnSpPr>
          <p:cNvPr id="64" name="PA_库_直接连接符 63"/>
          <p:cNvCxnSpPr/>
          <p:nvPr>
            <p:custDataLst>
              <p:tags r:id="rId1"/>
            </p:custDataLst>
          </p:nvPr>
        </p:nvCxnSpPr>
        <p:spPr>
          <a:xfrm>
            <a:off x="2333149" y="1688782"/>
            <a:ext cx="3401378" cy="0"/>
          </a:xfrm>
          <a:prstGeom prst="line">
            <a:avLst/>
          </a:prstGeom>
          <a:ln w="38100" cap="rnd">
            <a:solidFill>
              <a:srgbClr val="697D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库_直接连接符 64"/>
          <p:cNvCxnSpPr/>
          <p:nvPr>
            <p:custDataLst>
              <p:tags r:id="rId2"/>
            </p:custDataLst>
          </p:nvPr>
        </p:nvCxnSpPr>
        <p:spPr>
          <a:xfrm>
            <a:off x="2333149" y="2336007"/>
            <a:ext cx="3086576" cy="0"/>
          </a:xfrm>
          <a:prstGeom prst="line">
            <a:avLst/>
          </a:prstGeom>
          <a:ln w="38100" cap="rnd">
            <a:solidFill>
              <a:srgbClr val="697D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A_库_直接连接符 65"/>
          <p:cNvCxnSpPr/>
          <p:nvPr>
            <p:custDataLst>
              <p:tags r:id="rId3"/>
            </p:custDataLst>
          </p:nvPr>
        </p:nvCxnSpPr>
        <p:spPr>
          <a:xfrm>
            <a:off x="2333149" y="2897505"/>
            <a:ext cx="3040380" cy="0"/>
          </a:xfrm>
          <a:prstGeom prst="line">
            <a:avLst/>
          </a:prstGeom>
          <a:ln w="38100" cap="rnd">
            <a:solidFill>
              <a:srgbClr val="697D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A_库_文本框 104"/>
          <p:cNvSpPr txBox="1"/>
          <p:nvPr>
            <p:custDataLst>
              <p:tags r:id="rId4"/>
            </p:custDataLst>
          </p:nvPr>
        </p:nvSpPr>
        <p:spPr>
          <a:xfrm>
            <a:off x="2235994" y="1336453"/>
            <a:ext cx="3687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 dirty="0">
                <a:latin typeface="Times New Roman" panose="02020603050405020304" charset="0"/>
                <a:sym typeface="+mn-ea"/>
              </a:rPr>
              <a:t>Good 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afternoon</a:t>
            </a:r>
            <a:r>
              <a:rPr lang="en-US" altLang="zh-CN" sz="2100" dirty="0">
                <a:latin typeface="Times New Roman" panose="02020603050405020304" charset="0"/>
                <a:sym typeface="+mn-ea"/>
              </a:rPr>
              <a:t>, boys and girls!</a:t>
            </a:r>
            <a:endParaRPr lang="zh-CN" altLang="en-US" sz="21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PA_库_文本框 105"/>
          <p:cNvSpPr txBox="1"/>
          <p:nvPr>
            <p:custDataLst>
              <p:tags r:id="rId5"/>
            </p:custDataLst>
          </p:nvPr>
        </p:nvSpPr>
        <p:spPr>
          <a:xfrm>
            <a:off x="2391729" y="1988820"/>
            <a:ext cx="31823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dirty="0">
                <a:latin typeface="Times New Roman" panose="02020603050405020304" charset="0"/>
                <a:sym typeface="+mn-ea"/>
              </a:rPr>
              <a:t>Good 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afternoon</a:t>
            </a:r>
            <a:r>
              <a:rPr lang="en-US" altLang="zh-CN" sz="2100" dirty="0">
                <a:latin typeface="Times New Roman" panose="02020603050405020304" charset="0"/>
                <a:sym typeface="+mn-ea"/>
              </a:rPr>
              <a:t>, 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Mr Zhang</a:t>
            </a:r>
            <a:r>
              <a:rPr lang="en-US" altLang="zh-CN" sz="2100" dirty="0">
                <a:latin typeface="Times New Roman" panose="02020603050405020304" charset="0"/>
                <a:sym typeface="+mn-ea"/>
              </a:rPr>
              <a:t>.</a:t>
            </a:r>
            <a:endParaRPr lang="zh-CN" altLang="en-US" sz="21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PA_库_文本框 106"/>
          <p:cNvSpPr txBox="1"/>
          <p:nvPr>
            <p:custDataLst>
              <p:tags r:id="rId6"/>
            </p:custDataLst>
          </p:nvPr>
        </p:nvSpPr>
        <p:spPr>
          <a:xfrm>
            <a:off x="2433639" y="2483024"/>
            <a:ext cx="292465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100" dirty="0">
                <a:latin typeface="Times New Roman" panose="02020603050405020304" charset="0"/>
                <a:sym typeface="+mn-ea"/>
              </a:rPr>
              <a:t>Good afternonn！</a:t>
            </a:r>
            <a:endParaRPr lang="zh-CN" altLang="en-US" sz="2100" dirty="0">
              <a:latin typeface="Times New Roman" panose="0202060305040502030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zh-CN" altLang="en-US" sz="21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PA_库_文本框 107"/>
          <p:cNvSpPr txBox="1"/>
          <p:nvPr>
            <p:custDataLst>
              <p:tags r:id="rId7"/>
            </p:custDataLst>
          </p:nvPr>
        </p:nvSpPr>
        <p:spPr>
          <a:xfrm>
            <a:off x="3694379" y="177196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PA_库_椭圆 31"/>
          <p:cNvSpPr/>
          <p:nvPr>
            <p:custDataLst>
              <p:tags r:id="rId8"/>
            </p:custDataLst>
          </p:nvPr>
        </p:nvSpPr>
        <p:spPr>
          <a:xfrm>
            <a:off x="2004458" y="1399056"/>
            <a:ext cx="231692" cy="1388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8" name="PA_库_椭圆 31"/>
          <p:cNvSpPr/>
          <p:nvPr>
            <p:custDataLst>
              <p:tags r:id="rId9"/>
            </p:custDataLst>
          </p:nvPr>
        </p:nvSpPr>
        <p:spPr>
          <a:xfrm>
            <a:off x="2004381" y="2134714"/>
            <a:ext cx="231692" cy="1388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9" name="PA_库_椭圆 31"/>
          <p:cNvSpPr/>
          <p:nvPr>
            <p:custDataLst>
              <p:tags r:id="rId10"/>
            </p:custDataLst>
          </p:nvPr>
        </p:nvSpPr>
        <p:spPr>
          <a:xfrm>
            <a:off x="2004458" y="2758700"/>
            <a:ext cx="231692" cy="1388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2" name="任意多边形 81"/>
          <p:cNvSpPr/>
          <p:nvPr/>
        </p:nvSpPr>
        <p:spPr>
          <a:xfrm>
            <a:off x="3236457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5979068" y="380042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sp>
        <p:nvSpPr>
          <p:cNvPr id="2" name="PA_库_椭圆 31"/>
          <p:cNvSpPr/>
          <p:nvPr>
            <p:custDataLst>
              <p:tags r:id="rId11"/>
            </p:custDataLst>
          </p:nvPr>
        </p:nvSpPr>
        <p:spPr>
          <a:xfrm>
            <a:off x="2004458" y="3296150"/>
            <a:ext cx="231692" cy="1388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" name="PA_库_直接连接符 65"/>
          <p:cNvCxnSpPr/>
          <p:nvPr>
            <p:custDataLst>
              <p:tags r:id="rId12"/>
            </p:custDataLst>
          </p:nvPr>
        </p:nvCxnSpPr>
        <p:spPr>
          <a:xfrm>
            <a:off x="2365535" y="3435001"/>
            <a:ext cx="2992755" cy="0"/>
          </a:xfrm>
          <a:prstGeom prst="line">
            <a:avLst/>
          </a:prstGeom>
          <a:ln w="38100" cap="rnd">
            <a:solidFill>
              <a:srgbClr val="697D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494366" y="359027"/>
            <a:ext cx="2484834" cy="50783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>
                <a:ea typeface="微软雅黑" panose="020B0503020204020204" pitchFamily="34" charset="-122"/>
              </a:rPr>
              <a:t>速读下列句子。</a:t>
            </a:r>
          </a:p>
        </p:txBody>
      </p:sp>
      <p:sp>
        <p:nvSpPr>
          <p:cNvPr id="5" name="PA_库_文本框 106"/>
          <p:cNvSpPr txBox="1"/>
          <p:nvPr>
            <p:custDataLst>
              <p:tags r:id="rId13"/>
            </p:custDataLst>
          </p:nvPr>
        </p:nvSpPr>
        <p:spPr>
          <a:xfrm>
            <a:off x="2170677" y="3040565"/>
            <a:ext cx="332014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100" dirty="0">
                <a:latin typeface="Times New Roman" panose="02020603050405020304" charset="0"/>
                <a:sym typeface="+mn-ea"/>
              </a:rPr>
              <a:t> </a:t>
            </a:r>
            <a:r>
              <a:rPr lang="zh-CN" altLang="en-US" sz="2100" dirty="0">
                <a:latin typeface="Times New Roman" panose="02020603050405020304" charset="0"/>
                <a:sym typeface="+mn-ea"/>
              </a:rPr>
              <a:t>Good afternoon, Miss Liu！</a:t>
            </a:r>
            <a:endParaRPr lang="zh-CN" altLang="en-US" sz="2100" dirty="0">
              <a:latin typeface="Times New Roman" panose="0202060305040502030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zh-CN" altLang="en-US" sz="2100" dirty="0">
              <a:solidFill>
                <a:srgbClr val="697DA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8" grpId="0" autoUpdateAnimBg="0"/>
      <p:bldP spid="69" grpId="0" autoUpdateAnimBg="0"/>
      <p:bldP spid="73" grpId="0" autoUpdateAnimBg="0"/>
      <p:bldP spid="77" grpId="0" bldLvl="0" animBg="1" autoUpdateAnimBg="0"/>
      <p:bldP spid="78" grpId="0" bldLvl="0" animBg="1" autoUpdateAnimBg="0"/>
      <p:bldP spid="79" grpId="0" bldLvl="0" animBg="1" autoUpdateAnimBg="0"/>
      <p:bldP spid="2" grpId="0" bldLvl="0" animBg="1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87" y="183237"/>
            <a:ext cx="8882984" cy="4305035"/>
            <a:chOff x="-7938" y="-109538"/>
            <a:chExt cx="11843979" cy="63778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5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7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1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2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3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4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5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6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7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8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9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0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2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3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4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5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6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7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8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9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0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1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2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3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21506" name="矩形 4101"/>
          <p:cNvSpPr>
            <a:spLocks noChangeArrowheads="1" noChangeShapeType="1" noTextEdit="1"/>
          </p:cNvSpPr>
          <p:nvPr/>
        </p:nvSpPr>
        <p:spPr bwMode="auto">
          <a:xfrm rot="253579">
            <a:off x="3267581" y="278837"/>
            <a:ext cx="2926914" cy="83701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miter lim="800000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Let’s play</a:t>
            </a:r>
            <a:endParaRPr lang="zh-CN" altLang="en-US" sz="3600" b="1" kern="10" dirty="0">
              <a:ln w="9525">
                <a:solidFill>
                  <a:srgbClr val="CC99FF"/>
                </a:solidFill>
                <a:miter lim="800000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483" name="文本框 21506"/>
          <p:cNvSpPr txBox="1">
            <a:spLocks noChangeArrowheads="1"/>
          </p:cNvSpPr>
          <p:nvPr/>
        </p:nvSpPr>
        <p:spPr bwMode="auto">
          <a:xfrm>
            <a:off x="1537811" y="1536621"/>
            <a:ext cx="7089934" cy="27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2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zh-CN" altLang="en-US" sz="2250" b="1" dirty="0">
                <a:latin typeface="+mj-ea"/>
                <a:ea typeface="+mj-ea"/>
              </a:rPr>
              <a:t>游戏规则: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250" b="1" dirty="0">
                <a:latin typeface="+mj-ea"/>
                <a:ea typeface="+mj-ea"/>
              </a:rPr>
              <a:t>     全班学生分成里、外两个圈。全体学生听音乐转圈 ，      每当音乐停止时，让里、外圈的学生面对面相互问好。 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100" dirty="0">
                <a:ea typeface="微软雅黑" panose="020B0503020204020204" pitchFamily="34" charset="-122"/>
              </a:rPr>
              <a:t>    S1: Good afternoon, S1!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100" dirty="0">
                <a:ea typeface="微软雅黑" panose="020B0503020204020204" pitchFamily="34" charset="-122"/>
              </a:rPr>
              <a:t>    S2: Good afternoon, S2!</a:t>
            </a:r>
          </a:p>
        </p:txBody>
      </p:sp>
      <p:sp>
        <p:nvSpPr>
          <p:cNvPr id="20484" name="文本框 21507"/>
          <p:cNvSpPr txBox="1">
            <a:spLocks noChangeArrowheads="1"/>
          </p:cNvSpPr>
          <p:nvPr/>
        </p:nvSpPr>
        <p:spPr bwMode="auto">
          <a:xfrm>
            <a:off x="1166813" y="1257157"/>
            <a:ext cx="18473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latin typeface="+mj-ea"/>
                <a:ea typeface="+mj-ea"/>
              </a:rPr>
              <a:t>  </a:t>
            </a:r>
            <a:r>
              <a:rPr lang="zh-CN" altLang="en-US" sz="3000" b="1" dirty="0">
                <a:latin typeface="+mj-ea"/>
                <a:ea typeface="+mj-ea"/>
              </a:rPr>
              <a:t>找朋友</a:t>
            </a:r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44805" y="3302947"/>
            <a:ext cx="2330053" cy="1398032"/>
          </a:xfrm>
          <a:prstGeom prst="rect">
            <a:avLst/>
          </a:prstGeom>
        </p:spPr>
      </p:pic>
      <p:sp>
        <p:nvSpPr>
          <p:cNvPr id="101" name="任意多边形 100"/>
          <p:cNvSpPr/>
          <p:nvPr/>
        </p:nvSpPr>
        <p:spPr>
          <a:xfrm flipH="1">
            <a:off x="7237506" y="3302961"/>
            <a:ext cx="930055" cy="862826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blipFill dpi="0" rotWithShape="0">
            <a:blip r:embed="rId6" cstate="email"/>
            <a:srcRect/>
            <a:stretch>
              <a:fillRect/>
            </a:stretch>
          </a:blipFill>
          <a:ln w="38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7" name="任意多边形 86"/>
          <p:cNvSpPr/>
          <p:nvPr/>
        </p:nvSpPr>
        <p:spPr>
          <a:xfrm flipH="1">
            <a:off x="5849056" y="3403283"/>
            <a:ext cx="1574551" cy="1460734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blipFill dpi="0" rotWithShape="0">
            <a:blip r:embed="rId7" cstate="email"/>
            <a:srcRect/>
            <a:stretch>
              <a:fillRect/>
            </a:stretch>
          </a:blipFill>
          <a:ln w="38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2529"/>
          <p:cNvSpPr txBox="1">
            <a:spLocks noChangeArrowheads="1"/>
          </p:cNvSpPr>
          <p:nvPr/>
        </p:nvSpPr>
        <p:spPr bwMode="auto">
          <a:xfrm>
            <a:off x="1601392" y="1259087"/>
            <a:ext cx="26920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700">
              <a:solidFill>
                <a:srgbClr val="FF3300"/>
              </a:solidFill>
            </a:endParaRPr>
          </a:p>
        </p:txBody>
      </p:sp>
      <p:sp>
        <p:nvSpPr>
          <p:cNvPr id="21507" name="文本框 22530"/>
          <p:cNvSpPr txBox="1">
            <a:spLocks noChangeArrowheads="1"/>
          </p:cNvSpPr>
          <p:nvPr/>
        </p:nvSpPr>
        <p:spPr bwMode="auto">
          <a:xfrm>
            <a:off x="1277541" y="1113354"/>
            <a:ext cx="43207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/>
              <a:t>Good </a:t>
            </a:r>
            <a:r>
              <a:rPr lang="zh-CN" altLang="en-US" sz="3000" dirty="0"/>
              <a:t>afternoon</a:t>
            </a:r>
            <a:r>
              <a:rPr lang="en-US" altLang="zh-CN" sz="3000" dirty="0"/>
              <a:t>, ___!</a:t>
            </a:r>
          </a:p>
        </p:txBody>
      </p:sp>
      <p:sp>
        <p:nvSpPr>
          <p:cNvPr id="22532" name="椭圆 6"/>
          <p:cNvSpPr>
            <a:spLocks noChangeArrowheads="1"/>
          </p:cNvSpPr>
          <p:nvPr/>
        </p:nvSpPr>
        <p:spPr bwMode="auto">
          <a:xfrm>
            <a:off x="1709738" y="3203788"/>
            <a:ext cx="323850" cy="2914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700">
              <a:solidFill>
                <a:srgbClr val="FF0000"/>
              </a:solidFill>
            </a:endParaRPr>
          </a:p>
        </p:txBody>
      </p:sp>
      <p:grpSp>
        <p:nvGrpSpPr>
          <p:cNvPr id="21509" name="组合 22532"/>
          <p:cNvGrpSpPr/>
          <p:nvPr/>
        </p:nvGrpSpPr>
        <p:grpSpPr bwMode="auto">
          <a:xfrm>
            <a:off x="1551385" y="1794868"/>
            <a:ext cx="2858640" cy="2885477"/>
            <a:chOff x="0" y="0"/>
            <a:chExt cx="5649" cy="6734"/>
          </a:xfrm>
        </p:grpSpPr>
        <p:sp>
          <p:nvSpPr>
            <p:cNvPr id="21511" name="文本框 44036"/>
            <p:cNvSpPr txBox="1">
              <a:spLocks noChangeArrowheads="1"/>
            </p:cNvSpPr>
            <p:nvPr/>
          </p:nvSpPr>
          <p:spPr bwMode="auto">
            <a:xfrm>
              <a:off x="0" y="0"/>
              <a:ext cx="5649" cy="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    A. </a:t>
              </a:r>
              <a:r>
                <a:rPr lang="zh-CN" altLang="en-US" sz="3300" dirty="0"/>
                <a:t>Pig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3300" dirty="0"/>
                <a:t>     </a:t>
              </a:r>
              <a:r>
                <a:rPr lang="en-US" altLang="zh-CN" sz="3300" dirty="0"/>
                <a:t>B.</a:t>
              </a:r>
              <a:r>
                <a:rPr lang="zh-CN" altLang="en-US" sz="3300" dirty="0"/>
                <a:t> Rabbit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</a:t>
              </a:r>
            </a:p>
          </p:txBody>
        </p:sp>
        <p:sp>
          <p:nvSpPr>
            <p:cNvPr id="21512" name="任意多边形 44038"/>
            <p:cNvSpPr>
              <a:spLocks noChangeArrowheads="1"/>
            </p:cNvSpPr>
            <p:nvPr/>
          </p:nvSpPr>
          <p:spPr bwMode="auto">
            <a:xfrm>
              <a:off x="454" y="341"/>
              <a:ext cx="452" cy="455"/>
            </a:xfrm>
            <a:custGeom>
              <a:avLst/>
              <a:gdLst>
                <a:gd name="T0" fmla="*/ 0 w 21600"/>
                <a:gd name="T1" fmla="*/ 228 h 21600"/>
                <a:gd name="T2" fmla="*/ 226 w 21600"/>
                <a:gd name="T3" fmla="*/ 0 h 21600"/>
                <a:gd name="T4" fmla="*/ 452 w 21600"/>
                <a:gd name="T5" fmla="*/ 228 h 21600"/>
                <a:gd name="T6" fmla="*/ 226 w 21600"/>
                <a:gd name="T7" fmla="*/ 455 h 21600"/>
                <a:gd name="T8" fmla="*/ 0 w 21600"/>
                <a:gd name="T9" fmla="*/ 228 h 21600"/>
                <a:gd name="T10" fmla="*/ 113 w 21600"/>
                <a:gd name="T11" fmla="*/ 228 h 21600"/>
                <a:gd name="T12" fmla="*/ 226 w 21600"/>
                <a:gd name="T13" fmla="*/ 341 h 21600"/>
                <a:gd name="T14" fmla="*/ 339 w 21600"/>
                <a:gd name="T15" fmla="*/ 228 h 21600"/>
                <a:gd name="T16" fmla="*/ 226 w 21600"/>
                <a:gd name="T17" fmla="*/ 114 h 21600"/>
                <a:gd name="T18" fmla="*/ 113 w 21600"/>
                <a:gd name="T19" fmla="*/ 22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513" name="任意多边形 44041"/>
            <p:cNvSpPr>
              <a:spLocks noChangeArrowheads="1"/>
            </p:cNvSpPr>
            <p:nvPr/>
          </p:nvSpPr>
          <p:spPr bwMode="auto">
            <a:xfrm>
              <a:off x="454" y="3401"/>
              <a:ext cx="452" cy="455"/>
            </a:xfrm>
            <a:custGeom>
              <a:avLst/>
              <a:gdLst>
                <a:gd name="T0" fmla="*/ 0 w 21600"/>
                <a:gd name="T1" fmla="*/ 228 h 21600"/>
                <a:gd name="T2" fmla="*/ 226 w 21600"/>
                <a:gd name="T3" fmla="*/ 0 h 21600"/>
                <a:gd name="T4" fmla="*/ 452 w 21600"/>
                <a:gd name="T5" fmla="*/ 228 h 21600"/>
                <a:gd name="T6" fmla="*/ 226 w 21600"/>
                <a:gd name="T7" fmla="*/ 455 h 21600"/>
                <a:gd name="T8" fmla="*/ 0 w 21600"/>
                <a:gd name="T9" fmla="*/ 228 h 21600"/>
                <a:gd name="T10" fmla="*/ 113 w 21600"/>
                <a:gd name="T11" fmla="*/ 228 h 21600"/>
                <a:gd name="T12" fmla="*/ 226 w 21600"/>
                <a:gd name="T13" fmla="*/ 341 h 21600"/>
                <a:gd name="T14" fmla="*/ 339 w 21600"/>
                <a:gd name="T15" fmla="*/ 228 h 21600"/>
                <a:gd name="T16" fmla="*/ 226 w 21600"/>
                <a:gd name="T17" fmla="*/ 114 h 21600"/>
                <a:gd name="T18" fmla="*/ 113 w 21600"/>
                <a:gd name="T19" fmla="*/ 22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21510" name="图片 22536" descr="rabb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0928" y="1113354"/>
            <a:ext cx="2858641" cy="35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3553"/>
          <p:cNvSpPr txBox="1">
            <a:spLocks noChangeArrowheads="1"/>
          </p:cNvSpPr>
          <p:nvPr/>
        </p:nvSpPr>
        <p:spPr bwMode="auto">
          <a:xfrm>
            <a:off x="1601392" y="1259087"/>
            <a:ext cx="26920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700">
              <a:solidFill>
                <a:srgbClr val="FF3300"/>
              </a:solidFill>
            </a:endParaRPr>
          </a:p>
        </p:txBody>
      </p:sp>
      <p:sp>
        <p:nvSpPr>
          <p:cNvPr id="23555" name="椭圆 6"/>
          <p:cNvSpPr>
            <a:spLocks noChangeArrowheads="1"/>
          </p:cNvSpPr>
          <p:nvPr/>
        </p:nvSpPr>
        <p:spPr bwMode="auto">
          <a:xfrm>
            <a:off x="1709738" y="3300998"/>
            <a:ext cx="323850" cy="29146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700">
              <a:solidFill>
                <a:srgbClr val="FF0000"/>
              </a:solidFill>
            </a:endParaRPr>
          </a:p>
        </p:txBody>
      </p:sp>
      <p:grpSp>
        <p:nvGrpSpPr>
          <p:cNvPr id="22532" name="组合 23555"/>
          <p:cNvGrpSpPr/>
          <p:nvPr/>
        </p:nvGrpSpPr>
        <p:grpSpPr bwMode="auto">
          <a:xfrm>
            <a:off x="1547814" y="1843088"/>
            <a:ext cx="2032397" cy="2885478"/>
            <a:chOff x="0" y="0"/>
            <a:chExt cx="4268" cy="6734"/>
          </a:xfrm>
        </p:grpSpPr>
        <p:sp>
          <p:nvSpPr>
            <p:cNvPr id="22535" name="文本框 44036"/>
            <p:cNvSpPr txBox="1">
              <a:spLocks noChangeArrowheads="1"/>
            </p:cNvSpPr>
            <p:nvPr/>
          </p:nvSpPr>
          <p:spPr bwMode="auto">
            <a:xfrm>
              <a:off x="0" y="0"/>
              <a:ext cx="4268" cy="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    A. </a:t>
              </a:r>
              <a:r>
                <a:rPr lang="zh-CN" altLang="en-US" sz="3300" dirty="0"/>
                <a:t>Cat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3300" dirty="0"/>
                <a:t>     </a:t>
              </a:r>
              <a:r>
                <a:rPr lang="en-US" altLang="zh-CN" sz="3300" dirty="0"/>
                <a:t>B.</a:t>
              </a:r>
              <a:r>
                <a:rPr lang="zh-CN" altLang="en-US" sz="3300" dirty="0"/>
                <a:t> Pig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300" dirty="0"/>
                <a:t> </a:t>
              </a:r>
            </a:p>
          </p:txBody>
        </p:sp>
        <p:sp>
          <p:nvSpPr>
            <p:cNvPr id="22536" name="任意多边形 44038"/>
            <p:cNvSpPr>
              <a:spLocks noChangeArrowheads="1"/>
            </p:cNvSpPr>
            <p:nvPr/>
          </p:nvSpPr>
          <p:spPr bwMode="auto">
            <a:xfrm>
              <a:off x="454" y="341"/>
              <a:ext cx="452" cy="455"/>
            </a:xfrm>
            <a:custGeom>
              <a:avLst/>
              <a:gdLst>
                <a:gd name="T0" fmla="*/ 0 w 21600"/>
                <a:gd name="T1" fmla="*/ 228 h 21600"/>
                <a:gd name="T2" fmla="*/ 226 w 21600"/>
                <a:gd name="T3" fmla="*/ 0 h 21600"/>
                <a:gd name="T4" fmla="*/ 452 w 21600"/>
                <a:gd name="T5" fmla="*/ 228 h 21600"/>
                <a:gd name="T6" fmla="*/ 226 w 21600"/>
                <a:gd name="T7" fmla="*/ 455 h 21600"/>
                <a:gd name="T8" fmla="*/ 0 w 21600"/>
                <a:gd name="T9" fmla="*/ 228 h 21600"/>
                <a:gd name="T10" fmla="*/ 113 w 21600"/>
                <a:gd name="T11" fmla="*/ 228 h 21600"/>
                <a:gd name="T12" fmla="*/ 226 w 21600"/>
                <a:gd name="T13" fmla="*/ 341 h 21600"/>
                <a:gd name="T14" fmla="*/ 339 w 21600"/>
                <a:gd name="T15" fmla="*/ 228 h 21600"/>
                <a:gd name="T16" fmla="*/ 226 w 21600"/>
                <a:gd name="T17" fmla="*/ 114 h 21600"/>
                <a:gd name="T18" fmla="*/ 113 w 21600"/>
                <a:gd name="T19" fmla="*/ 22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2537" name="任意多边形 44041"/>
            <p:cNvSpPr>
              <a:spLocks noChangeArrowheads="1"/>
            </p:cNvSpPr>
            <p:nvPr/>
          </p:nvSpPr>
          <p:spPr bwMode="auto">
            <a:xfrm>
              <a:off x="454" y="3514"/>
              <a:ext cx="452" cy="455"/>
            </a:xfrm>
            <a:custGeom>
              <a:avLst/>
              <a:gdLst>
                <a:gd name="T0" fmla="*/ 0 w 21600"/>
                <a:gd name="T1" fmla="*/ 228 h 21600"/>
                <a:gd name="T2" fmla="*/ 226 w 21600"/>
                <a:gd name="T3" fmla="*/ 0 h 21600"/>
                <a:gd name="T4" fmla="*/ 452 w 21600"/>
                <a:gd name="T5" fmla="*/ 228 h 21600"/>
                <a:gd name="T6" fmla="*/ 226 w 21600"/>
                <a:gd name="T7" fmla="*/ 455 h 21600"/>
                <a:gd name="T8" fmla="*/ 0 w 21600"/>
                <a:gd name="T9" fmla="*/ 228 h 21600"/>
                <a:gd name="T10" fmla="*/ 113 w 21600"/>
                <a:gd name="T11" fmla="*/ 228 h 21600"/>
                <a:gd name="T12" fmla="*/ 226 w 21600"/>
                <a:gd name="T13" fmla="*/ 341 h 21600"/>
                <a:gd name="T14" fmla="*/ 339 w 21600"/>
                <a:gd name="T15" fmla="*/ 228 h 21600"/>
                <a:gd name="T16" fmla="*/ 226 w 21600"/>
                <a:gd name="T17" fmla="*/ 114 h 21600"/>
                <a:gd name="T18" fmla="*/ 113 w 21600"/>
                <a:gd name="T19" fmla="*/ 228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2533" name="文本框 23559"/>
          <p:cNvSpPr txBox="1">
            <a:spLocks noChangeArrowheads="1"/>
          </p:cNvSpPr>
          <p:nvPr/>
        </p:nvSpPr>
        <p:spPr bwMode="auto">
          <a:xfrm>
            <a:off x="1223964" y="1113354"/>
            <a:ext cx="43207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/>
              <a:t>Good </a:t>
            </a:r>
            <a:r>
              <a:rPr lang="zh-CN" altLang="en-US" sz="3000" dirty="0"/>
              <a:t>afternoon</a:t>
            </a:r>
            <a:r>
              <a:rPr lang="en-US" altLang="zh-CN" sz="3000" dirty="0"/>
              <a:t>, ___!</a:t>
            </a:r>
          </a:p>
        </p:txBody>
      </p:sp>
      <p:pic>
        <p:nvPicPr>
          <p:cNvPr id="22534" name="图片 23560" descr="F:\精通课件\资源\三上英语unit1 图片人教精通2014秋\pig.jpgp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2545" y="967622"/>
            <a:ext cx="2805113" cy="345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6"/>
          <p:cNvSpPr>
            <a:spLocks noChangeArrowheads="1"/>
          </p:cNvSpPr>
          <p:nvPr/>
        </p:nvSpPr>
        <p:spPr bwMode="auto">
          <a:xfrm flipV="1">
            <a:off x="4410075" y="3154680"/>
            <a:ext cx="323850" cy="4371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23555" name="文本框 24578"/>
          <p:cNvSpPr txBox="1">
            <a:spLocks noChangeArrowheads="1"/>
          </p:cNvSpPr>
          <p:nvPr/>
        </p:nvSpPr>
        <p:spPr bwMode="auto">
          <a:xfrm>
            <a:off x="4355976" y="1113588"/>
            <a:ext cx="372665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>
                <a:sym typeface="Times New Roman" panose="02020603050405020304" charset="0"/>
              </a:rPr>
              <a:t> A. </a:t>
            </a:r>
            <a:r>
              <a:rPr lang="zh-CN" altLang="en-US" sz="2700" b="1" dirty="0">
                <a:cs typeface="Arial" panose="020B0604020202020204" pitchFamily="34" charset="0"/>
                <a:sym typeface="Times New Roman" panose="02020603050405020304" charset="0"/>
              </a:rPr>
              <a:t>—</a:t>
            </a:r>
            <a:r>
              <a:rPr lang="zh-CN" altLang="en-US" sz="2700" b="1" dirty="0">
                <a:sym typeface="Times New Roman" panose="02020603050405020304" charset="0"/>
              </a:rPr>
              <a:t> Good morning</a:t>
            </a:r>
            <a:r>
              <a:rPr lang="zh-CN" altLang="en-US" sz="2700" b="1" dirty="0">
                <a:sym typeface="宋体" panose="02010600030101010101" pitchFamily="2" charset="-122"/>
              </a:rPr>
              <a:t>！</a:t>
            </a:r>
          </a:p>
          <a:p>
            <a:pPr eaLnBrk="1" hangingPunct="1"/>
            <a:r>
              <a:rPr lang="zh-CN" altLang="en-US" sz="2700" b="1" dirty="0">
                <a:sym typeface="宋体" panose="02010600030101010101" pitchFamily="2" charset="-122"/>
              </a:rPr>
              <a:t>      </a:t>
            </a:r>
            <a:endParaRPr lang="zh-CN" altLang="en-US" sz="2700" b="1" dirty="0">
              <a:sym typeface="Times New Roman" panose="02020603050405020304" charset="0"/>
            </a:endParaRPr>
          </a:p>
          <a:p>
            <a:pPr eaLnBrk="1" hangingPunct="1"/>
            <a:r>
              <a:rPr lang="zh-CN" altLang="en-US" sz="2700" b="1" dirty="0">
                <a:sym typeface="Times New Roman" panose="02020603050405020304" charset="0"/>
              </a:rPr>
              <a:t>     </a:t>
            </a:r>
            <a:r>
              <a:rPr lang="zh-CN" altLang="en-US" sz="2700" b="1" dirty="0">
                <a:cs typeface="Arial" panose="020B0604020202020204" pitchFamily="34" charset="0"/>
                <a:sym typeface="Times New Roman" panose="02020603050405020304" charset="0"/>
              </a:rPr>
              <a:t>—</a:t>
            </a:r>
            <a:r>
              <a:rPr lang="zh-CN" altLang="en-US" sz="2700" b="1" dirty="0">
                <a:sym typeface="Times New Roman" panose="02020603050405020304" charset="0"/>
              </a:rPr>
              <a:t> Good morning</a:t>
            </a:r>
            <a:r>
              <a:rPr lang="zh-CN" altLang="en-US" sz="2700" b="1" dirty="0">
                <a:sym typeface="宋体" panose="02010600030101010101" pitchFamily="2" charset="-122"/>
              </a:rPr>
              <a:t>！</a:t>
            </a:r>
            <a:endParaRPr lang="zh-CN" altLang="en-US" sz="2700" b="1" dirty="0">
              <a:sym typeface="Times New Roman" panose="02020603050405020304" charset="0"/>
            </a:endParaRPr>
          </a:p>
          <a:p>
            <a:pPr eaLnBrk="1" hangingPunct="1"/>
            <a:r>
              <a:rPr lang="zh-CN" altLang="en-US" sz="2700" b="1" dirty="0">
                <a:sym typeface="Times New Roman" panose="02020603050405020304" charset="0"/>
              </a:rPr>
              <a:t>       </a:t>
            </a:r>
          </a:p>
          <a:p>
            <a:pPr eaLnBrk="1" hangingPunct="1"/>
            <a:r>
              <a:rPr lang="zh-CN" altLang="en-US" sz="2700" b="1" dirty="0">
                <a:sym typeface="Times New Roman" panose="02020603050405020304" charset="0"/>
              </a:rPr>
              <a:t> B.</a:t>
            </a:r>
            <a:r>
              <a:rPr lang="zh-CN" altLang="en-US" sz="2700" b="1" dirty="0">
                <a:cs typeface="Arial" panose="020B0604020202020204" pitchFamily="34" charset="0"/>
                <a:sym typeface="Times New Roman" panose="02020603050405020304" charset="0"/>
              </a:rPr>
              <a:t>—</a:t>
            </a:r>
            <a:r>
              <a:rPr lang="zh-CN" altLang="en-US" sz="2700" b="1" dirty="0">
                <a:sym typeface="Times New Roman" panose="02020603050405020304" charset="0"/>
              </a:rPr>
              <a:t> Good afternoon!</a:t>
            </a:r>
            <a:endParaRPr lang="zh-CN" altLang="en-US" sz="2700" dirty="0">
              <a:cs typeface="Arial" panose="020B0604020202020204" pitchFamily="34" charset="0"/>
            </a:endParaRPr>
          </a:p>
        </p:txBody>
      </p:sp>
      <p:sp>
        <p:nvSpPr>
          <p:cNvPr id="23556" name="文本框 24579"/>
          <p:cNvSpPr txBox="1">
            <a:spLocks noChangeArrowheads="1"/>
          </p:cNvSpPr>
          <p:nvPr/>
        </p:nvSpPr>
        <p:spPr bwMode="auto">
          <a:xfrm>
            <a:off x="3815916" y="3057804"/>
            <a:ext cx="4591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00" b="1" dirty="0">
              <a:sym typeface="Times New Roman" panose="02020603050405020304" charset="0"/>
            </a:endParaRPr>
          </a:p>
          <a:p>
            <a:pPr eaLnBrk="1" hangingPunct="1"/>
            <a:r>
              <a:rPr lang="zh-CN" altLang="en-US" sz="2700" b="1" dirty="0">
                <a:sym typeface="Times New Roman" panose="02020603050405020304" charset="0"/>
              </a:rPr>
              <a:t>          </a:t>
            </a:r>
            <a:r>
              <a:rPr lang="zh-CN" altLang="en-US" sz="2700" b="1" dirty="0">
                <a:cs typeface="Arial" panose="020B0604020202020204" pitchFamily="34" charset="0"/>
                <a:sym typeface="Times New Roman" panose="02020603050405020304" charset="0"/>
              </a:rPr>
              <a:t>—</a:t>
            </a:r>
            <a:r>
              <a:rPr lang="zh-CN" altLang="en-US" sz="2700" b="1" dirty="0">
                <a:sym typeface="Times New Roman" panose="02020603050405020304" charset="0"/>
              </a:rPr>
              <a:t> Good afternoon!</a:t>
            </a:r>
            <a:endParaRPr lang="zh-CN" altLang="en-US" sz="2700" b="1" dirty="0">
              <a:cs typeface="Arial" panose="020B0604020202020204" pitchFamily="34" charset="0"/>
              <a:sym typeface="Times New Roman" panose="02020603050405020304" charset="0"/>
            </a:endParaRPr>
          </a:p>
        </p:txBody>
      </p:sp>
      <p:grpSp>
        <p:nvGrpSpPr>
          <p:cNvPr id="23557" name="组合 24580"/>
          <p:cNvGrpSpPr/>
          <p:nvPr/>
        </p:nvGrpSpPr>
        <p:grpSpPr bwMode="auto">
          <a:xfrm>
            <a:off x="1277541" y="1064920"/>
            <a:ext cx="3117056" cy="2916365"/>
            <a:chOff x="0" y="-568"/>
            <a:chExt cx="6544" cy="6804"/>
          </a:xfrm>
        </p:grpSpPr>
        <p:pic>
          <p:nvPicPr>
            <p:cNvPr id="23558" name="图片 24581" descr="未命名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453"/>
              <a:ext cx="6544" cy="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文本框 24582"/>
            <p:cNvSpPr txBox="1">
              <a:spLocks noChangeArrowheads="1"/>
            </p:cNvSpPr>
            <p:nvPr/>
          </p:nvSpPr>
          <p:spPr bwMode="auto">
            <a:xfrm>
              <a:off x="1701" y="-568"/>
              <a:ext cx="2948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300" b="1" dirty="0">
                  <a:solidFill>
                    <a:srgbClr val="FF0000"/>
                  </a:solidFill>
                </a:rPr>
                <a:t>15:00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2" descr="t01ef1648c6c28df0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047" y="870109"/>
            <a:ext cx="6837760" cy="37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矩形 2"/>
          <p:cNvPicPr>
            <a:picLocks noGrp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1" y="821889"/>
            <a:ext cx="2383631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8"/>
          <p:cNvSpPr txBox="1">
            <a:spLocks noChangeArrowheads="1"/>
          </p:cNvSpPr>
          <p:nvPr/>
        </p:nvSpPr>
        <p:spPr bwMode="auto">
          <a:xfrm>
            <a:off x="4193382" y="1843088"/>
            <a:ext cx="32949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b="1" dirty="0"/>
              <a:t>Good afternoon! </a:t>
            </a:r>
          </a:p>
        </p:txBody>
      </p:sp>
      <p:sp>
        <p:nvSpPr>
          <p:cNvPr id="24581" name="文本框 3"/>
          <p:cNvSpPr txBox="1">
            <a:spLocks noChangeArrowheads="1"/>
          </p:cNvSpPr>
          <p:nvPr/>
        </p:nvSpPr>
        <p:spPr bwMode="auto">
          <a:xfrm>
            <a:off x="1332311" y="1793795"/>
            <a:ext cx="29706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下午相互问候时：  </a:t>
            </a:r>
            <a:endParaRPr lang="en-US" altLang="zh-CN" sz="27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文本框 3"/>
          <p:cNvSpPr txBox="1">
            <a:spLocks noChangeArrowheads="1"/>
          </p:cNvSpPr>
          <p:nvPr/>
        </p:nvSpPr>
        <p:spPr bwMode="auto">
          <a:xfrm>
            <a:off x="3275411" y="2474238"/>
            <a:ext cx="8096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猪 ： </a:t>
            </a:r>
            <a:endParaRPr lang="en-US" altLang="zh-CN" sz="2700" b="1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文本框 7"/>
          <p:cNvSpPr txBox="1">
            <a:spLocks noChangeArrowheads="1"/>
          </p:cNvSpPr>
          <p:nvPr/>
        </p:nvSpPr>
        <p:spPr bwMode="auto">
          <a:xfrm>
            <a:off x="4301729" y="2426018"/>
            <a:ext cx="971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/>
              <a:t>pig</a:t>
            </a:r>
          </a:p>
        </p:txBody>
      </p:sp>
      <p:sp>
        <p:nvSpPr>
          <p:cNvPr id="24584" name="文本框 3"/>
          <p:cNvSpPr txBox="1">
            <a:spLocks noChangeArrowheads="1"/>
          </p:cNvSpPr>
          <p:nvPr/>
        </p:nvSpPr>
        <p:spPr bwMode="auto">
          <a:xfrm>
            <a:off x="3032858" y="3154680"/>
            <a:ext cx="14311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兔子： </a:t>
            </a:r>
            <a:endParaRPr lang="en-US" altLang="zh-CN" sz="27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文本框 7"/>
          <p:cNvSpPr txBox="1">
            <a:spLocks noChangeArrowheads="1"/>
          </p:cNvSpPr>
          <p:nvPr/>
        </p:nvSpPr>
        <p:spPr bwMode="auto">
          <a:xfrm>
            <a:off x="4301970" y="3106410"/>
            <a:ext cx="16736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300" b="1" dirty="0"/>
              <a:t>rabbit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5953" y="183237"/>
            <a:ext cx="8882984" cy="4305035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2125" name="图片 21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914" y="3296089"/>
            <a:ext cx="2330053" cy="1398032"/>
          </a:xfrm>
          <a:prstGeom prst="rect">
            <a:avLst/>
          </a:prstGeom>
        </p:spPr>
      </p:pic>
      <p:sp>
        <p:nvSpPr>
          <p:cNvPr id="65" name="任意多边形 64"/>
          <p:cNvSpPr/>
          <p:nvPr/>
        </p:nvSpPr>
        <p:spPr>
          <a:xfrm>
            <a:off x="3236457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5990974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9019" y="1616298"/>
            <a:ext cx="2379828" cy="2141845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2186464" y="2679764"/>
            <a:ext cx="235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 1. 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下午用</a:t>
            </a: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Good    afternoon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！相互问候</a:t>
            </a:r>
            <a:endParaRPr lang="zh-CN" altLang="en-US" b="1" spc="300" dirty="0" smtClean="0">
              <a:solidFill>
                <a:srgbClr val="000000"/>
              </a:solidFill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4503" y="1616298"/>
            <a:ext cx="2379828" cy="2141845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5924074" y="2555033"/>
            <a:ext cx="203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模仿 </a:t>
            </a: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Just talk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        3 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次</a:t>
            </a:r>
            <a:r>
              <a:rPr lang="zh-CN" altLang="en-US" sz="900" b="1" dirty="0">
                <a:solidFill>
                  <a:srgbClr val="000000"/>
                </a:solidFill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spc="300" dirty="0" smtClean="0">
              <a:solidFill>
                <a:srgbClr val="152850"/>
              </a:solidFill>
            </a:endParaRPr>
          </a:p>
        </p:txBody>
      </p:sp>
      <p:sp>
        <p:nvSpPr>
          <p:cNvPr id="26628" name="Text Box 7"/>
          <p:cNvSpPr txBox="1"/>
          <p:nvPr/>
        </p:nvSpPr>
        <p:spPr>
          <a:xfrm>
            <a:off x="3506551" y="301538"/>
            <a:ext cx="2484053" cy="584775"/>
          </a:xfrm>
          <a:prstGeom prst="rect">
            <a:avLst/>
          </a:prstGeom>
          <a:solidFill>
            <a:srgbClr val="0099CC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x-none" sz="3200" b="1" noProof="1">
                <a:effectLst>
                  <a:outerShdw blurRad="38100" dist="38100" dir="2700000">
                    <a:srgbClr val="FFFFFF"/>
                  </a:outerShdw>
                </a:effectLst>
              </a:rPr>
              <a:t>Homework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9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-54531" y="137374"/>
            <a:ext cx="8882984" cy="4305035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6147" name="Picture 2" descr="ca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714" y="2085696"/>
            <a:ext cx="167282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84622" y="1567053"/>
            <a:ext cx="8096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</a:pPr>
            <a:r>
              <a:rPr lang="en-US" altLang="zh-CN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cat</a:t>
            </a:r>
          </a:p>
        </p:txBody>
      </p:sp>
      <p:pic>
        <p:nvPicPr>
          <p:cNvPr id="6149" name="Picture 4" descr="do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58055" y="2134302"/>
            <a:ext cx="1876425" cy="166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94175" y="1647247"/>
            <a:ext cx="14049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</a:pPr>
            <a:r>
              <a:rPr lang="en-US" altLang="zh-C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dog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357754" y="2351443"/>
            <a:ext cx="1728788" cy="136088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058055" y="2366512"/>
            <a:ext cx="1727597" cy="136088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 rot="420000">
            <a:off x="2574246" y="442985"/>
            <a:ext cx="3677435" cy="11294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2700" b="1" kern="10" dirty="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1746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Can you guess?</a:t>
            </a:r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8187" y="3244225"/>
            <a:ext cx="2330053" cy="1398032"/>
          </a:xfrm>
          <a:prstGeom prst="rect">
            <a:avLst/>
          </a:prstGeom>
        </p:spPr>
      </p:pic>
      <p:sp>
        <p:nvSpPr>
          <p:cNvPr id="65" name="任意多边形 64"/>
          <p:cNvSpPr/>
          <p:nvPr/>
        </p:nvSpPr>
        <p:spPr>
          <a:xfrm>
            <a:off x="3236457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5731418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  <p:bldP spid="6154" grpId="0" bldLvl="0" animBg="1"/>
      <p:bldP spid="615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4" name="组合 2123"/>
          <p:cNvGrpSpPr/>
          <p:nvPr/>
        </p:nvGrpSpPr>
        <p:grpSpPr>
          <a:xfrm>
            <a:off x="5000" y="24646"/>
            <a:ext cx="8882984" cy="4305035"/>
            <a:chOff x="-7938" y="-109538"/>
            <a:chExt cx="11843979" cy="6377829"/>
          </a:xfrm>
        </p:grpSpPr>
        <p:pic>
          <p:nvPicPr>
            <p:cNvPr id="2123" name="图片 212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148" name="图片 14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06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8" name="Freeform 105"/>
            <p:cNvSpPr/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9" name="Freeform 106"/>
            <p:cNvSpPr/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0" name="Freeform 107"/>
            <p:cNvSpPr/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1" name="Freeform 108"/>
            <p:cNvSpPr/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4" name="Freeform 111"/>
            <p:cNvSpPr/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7" name="Freeform 114"/>
            <p:cNvSpPr/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8" name="Freeform 115"/>
            <p:cNvSpPr/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9" name="Freeform 116"/>
            <p:cNvSpPr/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0" name="Freeform 117"/>
            <p:cNvSpPr/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4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5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6" name="Freeform 123"/>
            <p:cNvSpPr/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7" name="Freeform 124"/>
            <p:cNvSpPr/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2" name="Freeform 125"/>
            <p:cNvSpPr/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2118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6" name="Freeform 77"/>
              <p:cNvSpPr/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7" name="Freeform 78"/>
              <p:cNvSpPr/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8" name="Freeform 79"/>
              <p:cNvSpPr/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9" name="Freeform 80"/>
              <p:cNvSpPr/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0" name="Freeform 81"/>
              <p:cNvSpPr/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1" name="Freeform 82"/>
              <p:cNvSpPr/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2" name="Freeform 83"/>
              <p:cNvSpPr/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3" name="Freeform 84"/>
              <p:cNvSpPr/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8" name="Freeform 85"/>
              <p:cNvSpPr/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49" name="Freeform 86"/>
              <p:cNvSpPr/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0" name="Freeform 87"/>
              <p:cNvSpPr/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1" name="Freeform 88"/>
              <p:cNvSpPr/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2" name="Freeform 89"/>
              <p:cNvSpPr/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3" name="Freeform 90"/>
              <p:cNvSpPr/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4" name="Freeform 91"/>
              <p:cNvSpPr/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5" name="Freeform 92"/>
              <p:cNvSpPr/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6" name="Freeform 93"/>
              <p:cNvSpPr/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7" name="Freeform 94"/>
              <p:cNvSpPr/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8" name="Freeform 95"/>
              <p:cNvSpPr/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59" name="Freeform 96"/>
              <p:cNvSpPr/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0" name="Freeform 97"/>
              <p:cNvSpPr/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1" name="Freeform 98"/>
              <p:cNvSpPr/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2" name="Freeform 99"/>
              <p:cNvSpPr/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3" name="Freeform 100"/>
              <p:cNvSpPr/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64" name="Freeform 101"/>
              <p:cNvSpPr/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4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5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16" name="Freeform 129"/>
              <p:cNvSpPr/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pic>
          <p:nvPicPr>
            <p:cNvPr id="2122" name="图片 212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7171" name="Picture 2" descr="monke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56163" y="2969300"/>
            <a:ext cx="1728788" cy="19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duc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6019" y="870110"/>
            <a:ext cx="1744266" cy="16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05827" y="3697906"/>
            <a:ext cx="210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monkey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36097" y="1316241"/>
            <a:ext cx="1079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duck</a:t>
            </a:r>
          </a:p>
        </p:txBody>
      </p:sp>
      <p:pic>
        <p:nvPicPr>
          <p:cNvPr id="7175" name="Picture 6" descr="bea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93508" y="755667"/>
            <a:ext cx="1591866" cy="222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4928" y="1337310"/>
            <a:ext cx="11584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latin typeface="Times New Roman" panose="02020603050405020304" charset="0"/>
                <a:cs typeface="Times New Roman" panose="02020603050405020304" charset="0"/>
              </a:rPr>
              <a:t>bear</a:t>
            </a:r>
          </a:p>
        </p:txBody>
      </p:sp>
      <p:pic>
        <p:nvPicPr>
          <p:cNvPr id="7177" name="Picture 8" descr="panda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45198" y="1929101"/>
            <a:ext cx="1565672" cy="18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854716" y="3689674"/>
            <a:ext cx="1362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panda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254102" y="1696953"/>
            <a:ext cx="2107406" cy="204132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462714" y="1016913"/>
            <a:ext cx="1403747" cy="136088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666758" y="3112889"/>
            <a:ext cx="1403747" cy="136088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1128713" y="664370"/>
            <a:ext cx="2106216" cy="204132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08070" y="3488113"/>
            <a:ext cx="2330053" cy="1398032"/>
          </a:xfrm>
          <a:prstGeom prst="rect">
            <a:avLst/>
          </a:prstGeom>
        </p:spPr>
      </p:pic>
      <p:sp>
        <p:nvSpPr>
          <p:cNvPr id="182" name="任意多边形 181"/>
          <p:cNvSpPr/>
          <p:nvPr/>
        </p:nvSpPr>
        <p:spPr>
          <a:xfrm>
            <a:off x="3236457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5731418" y="386471"/>
            <a:ext cx="257607" cy="39048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  <a:gd name="connsiteX0-325" fmla="*/ 339441 w 638644"/>
              <a:gd name="connsiteY0-326" fmla="*/ 1253055 h 1253055"/>
              <a:gd name="connsiteX1-327" fmla="*/ 227508 w 638644"/>
              <a:gd name="connsiteY1-328" fmla="*/ 772690 h 1253055"/>
              <a:gd name="connsiteX2-329" fmla="*/ 0 w 638644"/>
              <a:gd name="connsiteY2-330" fmla="*/ 597024 h 1253055"/>
              <a:gd name="connsiteX3-331" fmla="*/ 257644 w 638644"/>
              <a:gd name="connsiteY3-332" fmla="*/ 504897 h 1253055"/>
              <a:gd name="connsiteX4-333" fmla="*/ 352894 w 638644"/>
              <a:gd name="connsiteY4-334" fmla="*/ 72 h 1253055"/>
              <a:gd name="connsiteX5-335" fmla="*/ 429094 w 638644"/>
              <a:gd name="connsiteY5-336" fmla="*/ 581097 h 1253055"/>
              <a:gd name="connsiteX6-337" fmla="*/ 638644 w 638644"/>
              <a:gd name="connsiteY6-338" fmla="*/ 657297 h 1253055"/>
              <a:gd name="connsiteX7-339" fmla="*/ 408951 w 638644"/>
              <a:gd name="connsiteY7-340" fmla="*/ 776593 h 1253055"/>
              <a:gd name="connsiteX8-341" fmla="*/ 339441 w 638644"/>
              <a:gd name="connsiteY8-342" fmla="*/ 1253055 h 1253055"/>
              <a:gd name="connsiteX0-343" fmla="*/ 339441 w 638644"/>
              <a:gd name="connsiteY0-344" fmla="*/ 1253055 h 1253055"/>
              <a:gd name="connsiteX1-345" fmla="*/ 227508 w 638644"/>
              <a:gd name="connsiteY1-346" fmla="*/ 772690 h 1253055"/>
              <a:gd name="connsiteX2-347" fmla="*/ 0 w 638644"/>
              <a:gd name="connsiteY2-348" fmla="*/ 597024 h 1253055"/>
              <a:gd name="connsiteX3-349" fmla="*/ 257644 w 638644"/>
              <a:gd name="connsiteY3-350" fmla="*/ 504897 h 1253055"/>
              <a:gd name="connsiteX4-351" fmla="*/ 352894 w 638644"/>
              <a:gd name="connsiteY4-352" fmla="*/ 72 h 1253055"/>
              <a:gd name="connsiteX5-353" fmla="*/ 429094 w 638644"/>
              <a:gd name="connsiteY5-354" fmla="*/ 581097 h 1253055"/>
              <a:gd name="connsiteX6-355" fmla="*/ 638644 w 638644"/>
              <a:gd name="connsiteY6-356" fmla="*/ 657297 h 1253055"/>
              <a:gd name="connsiteX7-357" fmla="*/ 427015 w 638644"/>
              <a:gd name="connsiteY7-358" fmla="*/ 776594 h 1253055"/>
              <a:gd name="connsiteX8-359" fmla="*/ 339441 w 638644"/>
              <a:gd name="connsiteY8-360" fmla="*/ 1253055 h 1253055"/>
              <a:gd name="connsiteX0-361" fmla="*/ 339441 w 638644"/>
              <a:gd name="connsiteY0-362" fmla="*/ 1253055 h 1253055"/>
              <a:gd name="connsiteX1-363" fmla="*/ 227508 w 638644"/>
              <a:gd name="connsiteY1-364" fmla="*/ 772690 h 1253055"/>
              <a:gd name="connsiteX2-365" fmla="*/ 0 w 638644"/>
              <a:gd name="connsiteY2-366" fmla="*/ 597024 h 1253055"/>
              <a:gd name="connsiteX3-367" fmla="*/ 257644 w 638644"/>
              <a:gd name="connsiteY3-368" fmla="*/ 504897 h 1253055"/>
              <a:gd name="connsiteX4-369" fmla="*/ 352894 w 638644"/>
              <a:gd name="connsiteY4-370" fmla="*/ 72 h 1253055"/>
              <a:gd name="connsiteX5-371" fmla="*/ 443547 w 638644"/>
              <a:gd name="connsiteY5-372" fmla="*/ 539503 h 1253055"/>
              <a:gd name="connsiteX6-373" fmla="*/ 638644 w 638644"/>
              <a:gd name="connsiteY6-374" fmla="*/ 657297 h 1253055"/>
              <a:gd name="connsiteX7-375" fmla="*/ 427015 w 638644"/>
              <a:gd name="connsiteY7-376" fmla="*/ 776594 h 1253055"/>
              <a:gd name="connsiteX8-377" fmla="*/ 339441 w 638644"/>
              <a:gd name="connsiteY8-378" fmla="*/ 1253055 h 1253055"/>
              <a:gd name="connsiteX0-379" fmla="*/ 339441 w 642257"/>
              <a:gd name="connsiteY0-380" fmla="*/ 1253055 h 1253055"/>
              <a:gd name="connsiteX1-381" fmla="*/ 227508 w 642257"/>
              <a:gd name="connsiteY1-382" fmla="*/ 772690 h 1253055"/>
              <a:gd name="connsiteX2-383" fmla="*/ 0 w 642257"/>
              <a:gd name="connsiteY2-384" fmla="*/ 597024 h 1253055"/>
              <a:gd name="connsiteX3-385" fmla="*/ 257644 w 642257"/>
              <a:gd name="connsiteY3-386" fmla="*/ 504897 h 1253055"/>
              <a:gd name="connsiteX4-387" fmla="*/ 352894 w 642257"/>
              <a:gd name="connsiteY4-388" fmla="*/ 72 h 1253055"/>
              <a:gd name="connsiteX5-389" fmla="*/ 443547 w 642257"/>
              <a:gd name="connsiteY5-390" fmla="*/ 539503 h 1253055"/>
              <a:gd name="connsiteX6-391" fmla="*/ 642257 w 642257"/>
              <a:gd name="connsiteY6-392" fmla="*/ 628182 h 1253055"/>
              <a:gd name="connsiteX7-393" fmla="*/ 427015 w 642257"/>
              <a:gd name="connsiteY7-394" fmla="*/ 776594 h 1253055"/>
              <a:gd name="connsiteX8-395" fmla="*/ 339441 w 642257"/>
              <a:gd name="connsiteY8-396" fmla="*/ 1253055 h 1253055"/>
              <a:gd name="connsiteX0-397" fmla="*/ 339441 w 642257"/>
              <a:gd name="connsiteY0-398" fmla="*/ 1253055 h 1253055"/>
              <a:gd name="connsiteX1-399" fmla="*/ 227508 w 642257"/>
              <a:gd name="connsiteY1-400" fmla="*/ 772690 h 1253055"/>
              <a:gd name="connsiteX2-401" fmla="*/ 0 w 642257"/>
              <a:gd name="connsiteY2-402" fmla="*/ 597024 h 1253055"/>
              <a:gd name="connsiteX3-403" fmla="*/ 257644 w 642257"/>
              <a:gd name="connsiteY3-404" fmla="*/ 504897 h 1253055"/>
              <a:gd name="connsiteX4-405" fmla="*/ 352894 w 642257"/>
              <a:gd name="connsiteY4-406" fmla="*/ 72 h 1253055"/>
              <a:gd name="connsiteX5-407" fmla="*/ 436320 w 642257"/>
              <a:gd name="connsiteY5-408" fmla="*/ 514546 h 1253055"/>
              <a:gd name="connsiteX6-409" fmla="*/ 642257 w 642257"/>
              <a:gd name="connsiteY6-410" fmla="*/ 628182 h 1253055"/>
              <a:gd name="connsiteX7-411" fmla="*/ 427015 w 642257"/>
              <a:gd name="connsiteY7-412" fmla="*/ 776594 h 1253055"/>
              <a:gd name="connsiteX8-413" fmla="*/ 339441 w 642257"/>
              <a:gd name="connsiteY8-414" fmla="*/ 1253055 h 1253055"/>
              <a:gd name="connsiteX0-415" fmla="*/ 339441 w 642257"/>
              <a:gd name="connsiteY0-416" fmla="*/ 1253055 h 1253055"/>
              <a:gd name="connsiteX1-417" fmla="*/ 227508 w 642257"/>
              <a:gd name="connsiteY1-418" fmla="*/ 772690 h 1253055"/>
              <a:gd name="connsiteX2-419" fmla="*/ 0 w 642257"/>
              <a:gd name="connsiteY2-420" fmla="*/ 597024 h 1253055"/>
              <a:gd name="connsiteX3-421" fmla="*/ 257644 w 642257"/>
              <a:gd name="connsiteY3-422" fmla="*/ 504897 h 1253055"/>
              <a:gd name="connsiteX4-423" fmla="*/ 352894 w 642257"/>
              <a:gd name="connsiteY4-424" fmla="*/ 72 h 1253055"/>
              <a:gd name="connsiteX5-425" fmla="*/ 436320 w 642257"/>
              <a:gd name="connsiteY5-426" fmla="*/ 514546 h 1253055"/>
              <a:gd name="connsiteX6-427" fmla="*/ 642257 w 642257"/>
              <a:gd name="connsiteY6-428" fmla="*/ 628182 h 1253055"/>
              <a:gd name="connsiteX7-429" fmla="*/ 455920 w 642257"/>
              <a:gd name="connsiteY7-430" fmla="*/ 780753 h 1253055"/>
              <a:gd name="connsiteX8-431" fmla="*/ 339441 w 642257"/>
              <a:gd name="connsiteY8-432" fmla="*/ 1253055 h 1253055"/>
              <a:gd name="connsiteX0-433" fmla="*/ 339441 w 642257"/>
              <a:gd name="connsiteY0-434" fmla="*/ 1253055 h 1253055"/>
              <a:gd name="connsiteX1-435" fmla="*/ 227508 w 642257"/>
              <a:gd name="connsiteY1-436" fmla="*/ 772690 h 1253055"/>
              <a:gd name="connsiteX2-437" fmla="*/ 0 w 642257"/>
              <a:gd name="connsiteY2-438" fmla="*/ 597024 h 1253055"/>
              <a:gd name="connsiteX3-439" fmla="*/ 257644 w 642257"/>
              <a:gd name="connsiteY3-440" fmla="*/ 504897 h 1253055"/>
              <a:gd name="connsiteX4-441" fmla="*/ 352894 w 642257"/>
              <a:gd name="connsiteY4-442" fmla="*/ 72 h 1253055"/>
              <a:gd name="connsiteX5-443" fmla="*/ 436320 w 642257"/>
              <a:gd name="connsiteY5-444" fmla="*/ 514546 h 1253055"/>
              <a:gd name="connsiteX6-445" fmla="*/ 642257 w 642257"/>
              <a:gd name="connsiteY6-446" fmla="*/ 628182 h 1253055"/>
              <a:gd name="connsiteX7-447" fmla="*/ 441468 w 642257"/>
              <a:gd name="connsiteY7-448" fmla="*/ 789072 h 1253055"/>
              <a:gd name="connsiteX8-449" fmla="*/ 339441 w 642257"/>
              <a:gd name="connsiteY8-450" fmla="*/ 1253055 h 1253055"/>
              <a:gd name="connsiteX0-451" fmla="*/ 339441 w 642257"/>
              <a:gd name="connsiteY0-452" fmla="*/ 1253055 h 1253055"/>
              <a:gd name="connsiteX1-453" fmla="*/ 227508 w 642257"/>
              <a:gd name="connsiteY1-454" fmla="*/ 772690 h 1253055"/>
              <a:gd name="connsiteX2-455" fmla="*/ 0 w 642257"/>
              <a:gd name="connsiteY2-456" fmla="*/ 597024 h 1253055"/>
              <a:gd name="connsiteX3-457" fmla="*/ 257644 w 642257"/>
              <a:gd name="connsiteY3-458" fmla="*/ 504897 h 1253055"/>
              <a:gd name="connsiteX4-459" fmla="*/ 352894 w 642257"/>
              <a:gd name="connsiteY4-460" fmla="*/ 72 h 1253055"/>
              <a:gd name="connsiteX5-461" fmla="*/ 436320 w 642257"/>
              <a:gd name="connsiteY5-462" fmla="*/ 514546 h 1253055"/>
              <a:gd name="connsiteX6-463" fmla="*/ 642257 w 642257"/>
              <a:gd name="connsiteY6-464" fmla="*/ 628182 h 1253055"/>
              <a:gd name="connsiteX7-465" fmla="*/ 441468 w 642257"/>
              <a:gd name="connsiteY7-466" fmla="*/ 789072 h 1253055"/>
              <a:gd name="connsiteX8-467" fmla="*/ 339441 w 642257"/>
              <a:gd name="connsiteY8-468" fmla="*/ 1253055 h 12530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697DA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173" grpId="0" bldLvl="0"/>
      <p:bldP spid="3" grpId="0" bldLvl="0"/>
      <p:bldP spid="4" grpId="0" bldLvl="0"/>
      <p:bldP spid="7178" grpId="0" bldLvl="0" animBg="1"/>
      <p:bldP spid="7179" grpId="0" bldLvl="0" animBg="1"/>
      <p:bldP spid="7180" grpId="0" bldLvl="0" animBg="1"/>
      <p:bldP spid="718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7169" descr="t01677986748c72c2cc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194" y="870109"/>
            <a:ext cx="6831806" cy="36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7170" descr="F:\精通课件\资源\三上英语unit1 图片人教精通2014秋\pig.jpgpig" hidden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2545" y="967622"/>
            <a:ext cx="2805113" cy="345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7171" hidden="1"/>
          <p:cNvSpPr txBox="1">
            <a:spLocks noChangeArrowheads="1"/>
          </p:cNvSpPr>
          <p:nvPr/>
        </p:nvSpPr>
        <p:spPr bwMode="auto">
          <a:xfrm>
            <a:off x="2033588" y="1868907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pig</a:t>
            </a:r>
            <a:endParaRPr lang="en-US" altLang="zh-CN" sz="2100" b="1" dirty="0"/>
          </a:p>
        </p:txBody>
      </p:sp>
      <p:pic>
        <p:nvPicPr>
          <p:cNvPr id="7173" name="图片 7172" descr="Img335902042" hidden="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83795" y="2134553"/>
            <a:ext cx="371475" cy="30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文本框 7173" hidden="1"/>
          <p:cNvSpPr txBox="1">
            <a:spLocks noChangeArrowheads="1"/>
          </p:cNvSpPr>
          <p:nvPr/>
        </p:nvSpPr>
        <p:spPr bwMode="auto">
          <a:xfrm>
            <a:off x="2033589" y="2692329"/>
            <a:ext cx="291645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solidFill>
                  <a:schemeClr val="accent2"/>
                </a:solidFill>
              </a:rPr>
              <a:t>Hello, Pig!</a:t>
            </a:r>
          </a:p>
        </p:txBody>
      </p:sp>
      <p:pic>
        <p:nvPicPr>
          <p:cNvPr id="7" name="图片 23560" descr="F:\精通课件\资源\三上英语unit1 图片人教精通2014秋\pig.jpgpi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0012" y="870561"/>
            <a:ext cx="3081914" cy="3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82127" y="1629468"/>
            <a:ext cx="183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pig</a:t>
            </a:r>
          </a:p>
        </p:txBody>
      </p:sp>
      <p:sp>
        <p:nvSpPr>
          <p:cNvPr id="5" name="矩形 4"/>
          <p:cNvSpPr/>
          <p:nvPr/>
        </p:nvSpPr>
        <p:spPr>
          <a:xfrm>
            <a:off x="2282191" y="2455593"/>
            <a:ext cx="756285" cy="692493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04061" y="3157252"/>
            <a:ext cx="25955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solidFill>
                  <a:schemeClr val="accent2"/>
                </a:solidFill>
                <a:sym typeface="+mn-ea"/>
              </a:rPr>
              <a:t>Hello, </a:t>
            </a:r>
            <a:r>
              <a:rPr lang="en-US" altLang="zh-CN" sz="3300" b="1" dirty="0">
                <a:solidFill>
                  <a:schemeClr val="accent2"/>
                </a:solidFill>
                <a:sym typeface="+mn-ea"/>
              </a:rPr>
              <a:t>Pig</a:t>
            </a:r>
            <a:r>
              <a:rPr lang="zh-CN" altLang="en-US" sz="3300" b="1" dirty="0">
                <a:solidFill>
                  <a:schemeClr val="accent2"/>
                </a:solidFill>
                <a:sym typeface="+mn-ea"/>
              </a:rPr>
              <a:t>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  <p:bldP spid="7174" grpId="0" bldLvl="0"/>
      <p:bldP spid="8" grpId="0" bldLvl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193" descr="rabb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0619" y="870110"/>
            <a:ext cx="3028950" cy="38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931585" y="1851716"/>
            <a:ext cx="1835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rabbit</a:t>
            </a:r>
          </a:p>
        </p:txBody>
      </p:sp>
      <p:sp>
        <p:nvSpPr>
          <p:cNvPr id="8197" name="文本框 8196"/>
          <p:cNvSpPr txBox="1">
            <a:spLocks noChangeArrowheads="1"/>
          </p:cNvSpPr>
          <p:nvPr/>
        </p:nvSpPr>
        <p:spPr bwMode="auto">
          <a:xfrm>
            <a:off x="1726158" y="2876074"/>
            <a:ext cx="340141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solidFill>
                  <a:schemeClr val="accent2"/>
                </a:solidFill>
              </a:rPr>
              <a:t>Hello, Rabbit!</a:t>
            </a:r>
          </a:p>
        </p:txBody>
      </p:sp>
      <p:sp>
        <p:nvSpPr>
          <p:cNvPr id="3" name="矩形 2"/>
          <p:cNvSpPr/>
          <p:nvPr/>
        </p:nvSpPr>
        <p:spPr>
          <a:xfrm>
            <a:off x="2049546" y="2411873"/>
            <a:ext cx="984879" cy="577077"/>
          </a:xfrm>
          <a:prstGeom prst="rect">
            <a:avLst/>
          </a:prstGeom>
        </p:spPr>
        <p:txBody>
          <a:bodyPr wrap="none" lIns="68577" tIns="34288" rIns="68577" bIns="342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charset="0"/>
              </a:rPr>
              <a:t>兔子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7" grpId="0" bldLvl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/>
          <p:nvPr/>
        </p:nvSpPr>
        <p:spPr>
          <a:xfrm>
            <a:off x="1022351" y="664369"/>
            <a:ext cx="2212975" cy="584769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Let’s sing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1938" y="1211580"/>
            <a:ext cx="944562" cy="33675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0638" y="1028700"/>
            <a:ext cx="1154112" cy="35747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743200" y="1444467"/>
            <a:ext cx="362743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Pig, pig, rabbit!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Bear, bear, panda!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Duck, duck, dog!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Cat, cat, monkey!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0241" descr="201352393209086086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8759" y="1363886"/>
            <a:ext cx="3502819" cy="19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02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4934" y="1363456"/>
            <a:ext cx="3168015" cy="18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3113838" y="3309062"/>
            <a:ext cx="37804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solidFill>
                  <a:schemeClr val="accent2"/>
                </a:solidFill>
              </a:rPr>
              <a:t>Good morning!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1265" descr="201352393209086086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3627" y="1162194"/>
            <a:ext cx="3888916" cy="16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12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395" y="1356615"/>
            <a:ext cx="2321719" cy="11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2734736" y="2863383"/>
            <a:ext cx="3544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dirty="0"/>
              <a:t>Is it in the morning?</a:t>
            </a: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2734737" y="3398042"/>
            <a:ext cx="4375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dirty="0"/>
              <a:t>No. It</a:t>
            </a:r>
            <a:r>
              <a:rPr lang="en-US" altLang="zh-CN" sz="3000" dirty="0"/>
              <a:t>’</a:t>
            </a:r>
            <a:r>
              <a:rPr lang="zh-CN" altLang="en-US" sz="3000" dirty="0"/>
              <a:t>s in the </a:t>
            </a:r>
            <a:r>
              <a:rPr lang="zh-CN" altLang="en-US" sz="3000" b="1" dirty="0">
                <a:solidFill>
                  <a:srgbClr val="FF0000"/>
                </a:solidFill>
              </a:rPr>
              <a:t>afternoon</a:t>
            </a:r>
            <a:r>
              <a:rPr lang="zh-CN" altLang="en-US" sz="3000" dirty="0"/>
              <a:t>.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221831" y="3791423"/>
            <a:ext cx="27003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 dirty="0"/>
              <a:t>a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f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t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e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r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n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o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o</a:t>
            </a:r>
            <a:r>
              <a:rPr lang="en-US" altLang="zh-CN" sz="2700" b="1" dirty="0">
                <a:solidFill>
                  <a:srgbClr val="FF0000"/>
                </a:solidFill>
              </a:rPr>
              <a:t>-</a:t>
            </a:r>
            <a:r>
              <a:rPr lang="en-US" altLang="zh-CN" sz="2700" b="1" dirty="0"/>
              <a:t>n</a:t>
            </a:r>
            <a:r>
              <a:rPr lang="en-US" altLang="zh-CN" sz="27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51109" y="953610"/>
            <a:ext cx="864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/>
              <a:t>p.m.</a:t>
            </a:r>
            <a:endParaRPr lang="zh-CN" altLang="en-US" sz="27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  <p:bldP spid="11269" grpId="0" bldLvl="0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/>
          <p:nvPr/>
        </p:nvSpPr>
        <p:spPr>
          <a:xfrm>
            <a:off x="881063" y="597218"/>
            <a:ext cx="1930400" cy="584769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Just talk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89025" y="1145858"/>
            <a:ext cx="7037388" cy="29589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全屏显示(16:9)</PresentationFormat>
  <Paragraphs>77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方正静蕾简体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2023-01-17T00:55:29Z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0CF997DC528448E49A3FFE14D361A259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