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10" d="100"/>
          <a:sy n="110" d="100"/>
        </p:scale>
        <p:origin x="-1644" y="-6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D2A48B96-639E-45A3-A0BA-2464DFDB1FAA}" type="datetimeFigureOut">
              <a:rPr lang="zh-CN" altLang="en-US"/>
              <a:t>2023-01-11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E41CFBC-6560-494C-B420-C377B9A9199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40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93FCC0A-3466-4331-989C-11362F70C7B4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41F2B4-D10B-4C18-9F0F-E8C884B3E758}" type="slidenum">
              <a:rPr lang="zh-CN" altLang="en-US">
                <a:latin typeface="Calibri" panose="020F0502020204030204" pitchFamily="34" charset="0"/>
              </a:rPr>
              <a:t>5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33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33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06B4846-3334-4FAB-B431-905D82955478}" type="slidenum">
              <a:rPr lang="zh-CN" altLang="en-US">
                <a:latin typeface="Calibri" panose="020F0502020204030204" pitchFamily="34" charset="0"/>
              </a:rPr>
              <a:t>7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19DFC-62A2-4B85-B4F5-ACE574C4B8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F9966-FDE3-4C9C-8703-B3E21E3A98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D20D8-826C-4618-A21A-90D97A2C87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F1FA2-C246-43E9-9C76-26B34C5DD7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BCE85-EEC5-404A-ADF3-BF88DEFD26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D56C2-E1D3-47D0-A2C7-F6F8305BF1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9760-7774-42A6-B659-927146F820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6CEDF-4415-4F8A-9CC7-E10A244281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0F5DE-5BBC-49A7-A2F7-D2628900C4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FA6A2-B9B1-4515-89BC-C8C4E355A3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7D3D1-723D-469B-AC89-C698FFAE74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FBAE56-79EF-4857-9172-ED01A89DF2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90404" y="1775887"/>
            <a:ext cx="4768850" cy="784830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dist"/>
            <a:r>
              <a:rPr lang="zh-CN" altLang="en-US" sz="4500" b="1" noProof="1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己亥杂诗（其五）</a:t>
            </a:r>
            <a:endParaRPr sz="4500" b="1" noProof="1">
              <a:ln w="28575">
                <a:noFill/>
              </a:ln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939654"/>
            <a:ext cx="9144000" cy="202406"/>
          </a:xfrm>
          <a:prstGeom prst="rect">
            <a:avLst/>
          </a:prstGeom>
          <a:solidFill>
            <a:srgbClr val="007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0" noProof="1">
              <a:cs typeface="+mn-ea"/>
              <a:sym typeface="+mn-lt"/>
            </a:endParaRPr>
          </a:p>
        </p:txBody>
      </p:sp>
      <p:sp>
        <p:nvSpPr>
          <p:cNvPr id="3075" name="文本框 7"/>
          <p:cNvSpPr txBox="1">
            <a:spLocks noChangeArrowheads="1"/>
          </p:cNvSpPr>
          <p:nvPr/>
        </p:nvSpPr>
        <p:spPr bwMode="auto">
          <a:xfrm>
            <a:off x="3389313" y="885826"/>
            <a:ext cx="215741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500" b="1" dirty="0">
                <a:solidFill>
                  <a:srgbClr val="0F5111"/>
                </a:solidFill>
                <a:latin typeface="+mn-lt"/>
                <a:ea typeface="+mn-ea"/>
                <a:cs typeface="+mn-ea"/>
                <a:sym typeface="+mn-lt"/>
              </a:rPr>
              <a:t>第  </a:t>
            </a:r>
            <a:r>
              <a:rPr lang="zh-CN" altLang="en-US" sz="1500" b="1" dirty="0" smtClean="0">
                <a:solidFill>
                  <a:srgbClr val="0F5111"/>
                </a:solidFill>
                <a:latin typeface="+mn-lt"/>
                <a:ea typeface="+mn-ea"/>
                <a:cs typeface="+mn-ea"/>
                <a:sym typeface="+mn-lt"/>
              </a:rPr>
              <a:t>五  </a:t>
            </a:r>
            <a:r>
              <a:rPr lang="zh-CN" altLang="en-US" sz="1500" b="1" dirty="0">
                <a:solidFill>
                  <a:srgbClr val="0F5111"/>
                </a:solidFill>
                <a:latin typeface="+mn-lt"/>
                <a:ea typeface="+mn-ea"/>
                <a:cs typeface="+mn-ea"/>
                <a:sym typeface="+mn-lt"/>
              </a:rPr>
              <a:t>单  元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959776"/>
            <a:ext cx="1467803" cy="42863"/>
            <a:chOff x="11867" y="1528"/>
            <a:chExt cx="3966" cy="120"/>
          </a:xfrm>
          <a:solidFill>
            <a:srgbClr val="FBE5D6"/>
          </a:solidFill>
        </p:grpSpPr>
        <p:sp>
          <p:nvSpPr>
            <p:cNvPr id="10" name="直接连接符 9"/>
            <p:cNvSpPr/>
            <p:nvPr/>
          </p:nvSpPr>
          <p:spPr>
            <a:xfrm flipH="1" flipV="1">
              <a:off x="11867" y="1586"/>
              <a:ext cx="3966" cy="3"/>
            </a:xfrm>
            <a:prstGeom prst="line">
              <a:avLst/>
            </a:prstGeom>
            <a:grpFill/>
            <a:ln>
              <a:solidFill>
                <a:srgbClr val="007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2" y="959776"/>
            <a:ext cx="1467803" cy="42863"/>
            <a:chOff x="11867" y="1528"/>
            <a:chExt cx="3966" cy="120"/>
          </a:xfrm>
          <a:solidFill>
            <a:srgbClr val="FBE5D6"/>
          </a:solidFill>
        </p:grpSpPr>
        <p:sp>
          <p:nvSpPr>
            <p:cNvPr id="18" name="直接连接符 17"/>
            <p:cNvSpPr/>
            <p:nvPr/>
          </p:nvSpPr>
          <p:spPr>
            <a:xfrm flipH="1" flipV="1">
              <a:off x="11867" y="1586"/>
              <a:ext cx="3966" cy="3"/>
            </a:xfrm>
            <a:prstGeom prst="line">
              <a:avLst/>
            </a:prstGeom>
            <a:grpFill/>
            <a:ln>
              <a:solidFill>
                <a:srgbClr val="007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00" noProof="1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862024" y="2733769"/>
            <a:ext cx="1211262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dist"/>
            <a:r>
              <a:rPr lang="zh-CN" altLang="en-US" sz="2400" b="1" noProof="1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龚自珍</a:t>
            </a:r>
            <a:endParaRPr sz="2400" b="1" noProof="1">
              <a:ln w="28575">
                <a:noFill/>
              </a:ln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408391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3"/>
          <p:cNvSpPr txBox="1">
            <a:spLocks noChangeArrowheads="1"/>
          </p:cNvSpPr>
          <p:nvPr/>
        </p:nvSpPr>
        <p:spPr bwMode="auto">
          <a:xfrm>
            <a:off x="10761664" y="1958578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文本框 14"/>
          <p:cNvSpPr txBox="1">
            <a:spLocks noChangeArrowheads="1"/>
          </p:cNvSpPr>
          <p:nvPr/>
        </p:nvSpPr>
        <p:spPr bwMode="auto">
          <a:xfrm>
            <a:off x="10469564" y="2530078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75527" y="1869672"/>
            <a:ext cx="7689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满怀离愁看着太阳西下，诗人的马鞭向东一指，前面便是海角天涯。</a:t>
            </a:r>
            <a:endParaRPr lang="en-US" altLang="zh-CN" sz="24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落花不是没有感情的东西，它化作春泥后滋养更多花儿。</a:t>
            </a:r>
          </a:p>
        </p:txBody>
      </p:sp>
      <p:sp>
        <p:nvSpPr>
          <p:cNvPr id="13317" name="矩形 3"/>
          <p:cNvSpPr>
            <a:spLocks noChangeArrowheads="1"/>
          </p:cNvSpPr>
          <p:nvPr/>
        </p:nvSpPr>
        <p:spPr bwMode="auto">
          <a:xfrm>
            <a:off x="850901" y="1368029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译文：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4" grpId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4"/>
          <p:cNvGrpSpPr/>
          <p:nvPr/>
        </p:nvGrpSpPr>
        <p:grpSpPr bwMode="auto">
          <a:xfrm>
            <a:off x="765175" y="953692"/>
            <a:ext cx="2095500" cy="459070"/>
            <a:chOff x="2371" y="690"/>
            <a:chExt cx="3471" cy="1286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17411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合作探究</a:t>
              </a:r>
            </a:p>
          </p:txBody>
        </p: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65163" y="3527823"/>
            <a:ext cx="77978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这里不说“夕阳”而取“白日”，正好与作者当时辞官后的心情相吻合，也隐喻当时国势渐颓的社会现实。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65175" y="1500187"/>
            <a:ext cx="653255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ctr"/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    1.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“浩荡离愁白日斜”句中的“离愁”应怎样理解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?</a:t>
            </a:r>
            <a:endParaRPr lang="zh-CN" altLang="zh-CN" sz="2100" b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5163" y="1872854"/>
            <a:ext cx="777716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这里的“离愁”不是离家怀念亲人的凄苦之情</a:t>
            </a: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而是离别京城</a:t>
            </a: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离别自己的事业</a:t>
            </a: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离别自己赖以报国的岗位的那种悲苦心绪</a:t>
            </a: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是一种极其复杂的心情。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62064" y="3114675"/>
            <a:ext cx="527580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为什么不说“夕阳斜”而说“白日斜”？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63589" y="2070498"/>
            <a:ext cx="7481887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这两句诗的表层含义：落红不是没有感情的东西，即使化做春泥，也甘愿培育美丽的春花成长。在这里，诗人以落花自比，辞官回乡就好像花朵掉落，虽身处江湖，仍忧国忧民，不忘报国之志，就好像花朵化为春泥养育新花。即使牺牲自己，也要为一代新人的成长出力。后来常用来比喻为国家、为人民无私奉献的精神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63588" y="1212057"/>
            <a:ext cx="737076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     3.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如何理解《己亥杂诗》中的“落红不是无情物，化作春泥更护花”？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3"/>
          <p:cNvGrpSpPr/>
          <p:nvPr/>
        </p:nvGrpSpPr>
        <p:grpSpPr bwMode="auto">
          <a:xfrm>
            <a:off x="606426" y="1025129"/>
            <a:ext cx="2093913" cy="459070"/>
            <a:chOff x="2371" y="690"/>
            <a:chExt cx="3471" cy="1286"/>
          </a:xfrm>
        </p:grpSpPr>
        <p:sp>
          <p:nvSpPr>
            <p:cNvPr id="5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19459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问题探究</a:t>
              </a:r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71526" y="1576387"/>
            <a:ext cx="422423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如何理解诗歌所蕴含的深刻哲理？</a:t>
            </a:r>
            <a:endParaRPr lang="zh-CN" altLang="en-US" sz="2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06426" y="1918098"/>
            <a:ext cx="7789863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《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己亥杂诗（其五）</a:t>
            </a: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寓理于景，借物抒情。诗人事业未竟，岁月蹉跎，青春已逝，如“落红”一般。但“落红不是无情物，化作春泥更护花”，诗人用比喻手法，以“落红”自比。落红，本指脱离花枝的花，但是它并不是没有感情的东西，即使化作春泥，也甘愿培育美丽的春花</a:t>
            </a: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不为独香，而为护花。这表现诗人虽然脱离官场，依然关心着国家的命运，不忘报国之志。</a:t>
            </a:r>
            <a:endParaRPr lang="zh-CN" altLang="en-US" sz="21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3"/>
          <p:cNvSpPr txBox="1">
            <a:spLocks noChangeArrowheads="1"/>
          </p:cNvSpPr>
          <p:nvPr/>
        </p:nvSpPr>
        <p:spPr bwMode="auto">
          <a:xfrm>
            <a:off x="10761664" y="2195512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090614" y="1756173"/>
            <a:ext cx="6491287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624205" algn="just" eaLnBrk="0" hangingPunct="0">
              <a:lnSpc>
                <a:spcPct val="150000"/>
              </a:lnSpc>
            </a:pPr>
            <a:r>
              <a:rPr lang="en-US" altLang="zh-CN" sz="2100" b="1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己亥杂诗</a:t>
            </a:r>
            <a:r>
              <a:rPr lang="en-US" altLang="zh-CN" sz="2100" b="1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2100" b="1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其五</a:t>
            </a:r>
            <a:r>
              <a:rPr lang="en-US" altLang="zh-CN" sz="2100" b="1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)》</a:t>
            </a:r>
            <a:r>
              <a:rPr lang="zh-CN" altLang="en-US" sz="2100" b="1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：抒写了诗人辞官离京时的复杂感情，表现了诗人不畏挫折、不甘沉沦和始终要为国家效力的献身精神。</a:t>
            </a:r>
          </a:p>
        </p:txBody>
      </p:sp>
      <p:grpSp>
        <p:nvGrpSpPr>
          <p:cNvPr id="20483" name="组合 6"/>
          <p:cNvGrpSpPr/>
          <p:nvPr/>
        </p:nvGrpSpPr>
        <p:grpSpPr bwMode="auto">
          <a:xfrm>
            <a:off x="819151" y="1140619"/>
            <a:ext cx="2093913" cy="459071"/>
            <a:chOff x="2371" y="690"/>
            <a:chExt cx="3471" cy="1286"/>
          </a:xfrm>
        </p:grpSpPr>
        <p:sp>
          <p:nvSpPr>
            <p:cNvPr id="8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20485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课堂小结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685801" y="1558529"/>
            <a:ext cx="7808913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积累落花诗句。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    一种是怨啼鸟，怪东风，叹年华，面对落花嘘唏感叹。“流水落花春去也，天上人间”（李煜）；“花自飘零水自流，一种相思，两处闲愁”（李清照）；另一种把落花作为自然景物来描写，其中不少昂扬向上的精神。“花落春仍在”“夜来风雨声，花落知多少”（孟浩然）</a:t>
            </a:r>
            <a:endParaRPr lang="en-US" altLang="zh-CN" sz="2100" b="1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1506" name="组合 4"/>
          <p:cNvGrpSpPr/>
          <p:nvPr/>
        </p:nvGrpSpPr>
        <p:grpSpPr bwMode="auto">
          <a:xfrm>
            <a:off x="749300" y="1013223"/>
            <a:ext cx="2095500" cy="459070"/>
            <a:chOff x="2371" y="690"/>
            <a:chExt cx="3471" cy="1286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21508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拓展延伸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5465764" y="2518173"/>
            <a:ext cx="1373187" cy="867965"/>
          </a:xfrm>
          <a:prstGeom prst="roundRect">
            <a:avLst>
              <a:gd name="adj" fmla="val 13125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" name="AutoShape 9"/>
          <p:cNvSpPr>
            <a:spLocks noChangeArrowheads="1"/>
          </p:cNvSpPr>
          <p:nvPr/>
        </p:nvSpPr>
        <p:spPr bwMode="auto">
          <a:xfrm>
            <a:off x="906463" y="2308622"/>
            <a:ext cx="563562" cy="833438"/>
          </a:xfrm>
          <a:prstGeom prst="roundRect">
            <a:avLst>
              <a:gd name="adj" fmla="val 13125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0">
              <a:solidFill>
                <a:srgbClr val="0C933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AutoShape 9"/>
          <p:cNvSpPr>
            <a:spLocks noChangeArrowheads="1"/>
          </p:cNvSpPr>
          <p:nvPr/>
        </p:nvSpPr>
        <p:spPr bwMode="auto">
          <a:xfrm>
            <a:off x="3084514" y="3053954"/>
            <a:ext cx="2357437" cy="482203"/>
          </a:xfrm>
          <a:prstGeom prst="roundRect">
            <a:avLst>
              <a:gd name="adj" fmla="val 13125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AutoShape 9"/>
          <p:cNvSpPr>
            <a:spLocks noChangeArrowheads="1"/>
          </p:cNvSpPr>
          <p:nvPr/>
        </p:nvSpPr>
        <p:spPr bwMode="auto">
          <a:xfrm>
            <a:off x="7539038" y="2540794"/>
            <a:ext cx="760412" cy="754856"/>
          </a:xfrm>
          <a:prstGeom prst="roundRect">
            <a:avLst>
              <a:gd name="adj" fmla="val 13125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3128964" y="2543175"/>
            <a:ext cx="2268537" cy="385763"/>
          </a:xfrm>
          <a:prstGeom prst="roundRect">
            <a:avLst>
              <a:gd name="adj" fmla="val 13125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1847851" y="1926432"/>
            <a:ext cx="4932363" cy="440531"/>
          </a:xfrm>
          <a:prstGeom prst="roundRect">
            <a:avLst>
              <a:gd name="adj" fmla="val 13125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1851026" y="3069432"/>
            <a:ext cx="1243013" cy="241697"/>
          </a:xfrm>
          <a:prstGeom prst="roundRect">
            <a:avLst>
              <a:gd name="adj" fmla="val 13125"/>
            </a:avLst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536" name="文本框 13"/>
          <p:cNvSpPr txBox="1">
            <a:spLocks noChangeArrowheads="1"/>
          </p:cNvSpPr>
          <p:nvPr/>
        </p:nvSpPr>
        <p:spPr bwMode="auto">
          <a:xfrm>
            <a:off x="10993439" y="2195512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4" name="Rectangle 46"/>
          <p:cNvSpPr>
            <a:spLocks noChangeArrowheads="1"/>
          </p:cNvSpPr>
          <p:nvPr/>
        </p:nvSpPr>
        <p:spPr bwMode="auto">
          <a:xfrm>
            <a:off x="1906588" y="2912456"/>
            <a:ext cx="126188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比喻明志</a:t>
            </a:r>
            <a:endParaRPr lang="en-US" altLang="zh-CN" sz="2100" b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5" name="TextBox 46"/>
          <p:cNvSpPr txBox="1">
            <a:spLocks noChangeArrowheads="1"/>
          </p:cNvSpPr>
          <p:nvPr/>
        </p:nvSpPr>
        <p:spPr bwMode="auto">
          <a:xfrm>
            <a:off x="814899" y="2146697"/>
            <a:ext cx="669414" cy="11644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b="1" noProof="1">
                <a:solidFill>
                  <a:srgbClr val="0C9337"/>
                </a:solidFill>
                <a:latin typeface="+mn-lt"/>
                <a:ea typeface="+mn-ea"/>
                <a:cs typeface="+mn-ea"/>
                <a:sym typeface="+mn-lt"/>
              </a:rPr>
              <a:t>己亥杂诗</a:t>
            </a:r>
          </a:p>
        </p:txBody>
      </p:sp>
      <p:sp>
        <p:nvSpPr>
          <p:cNvPr id="16396" name="矩形 47"/>
          <p:cNvSpPr>
            <a:spLocks noChangeArrowheads="1"/>
          </p:cNvSpPr>
          <p:nvPr/>
        </p:nvSpPr>
        <p:spPr bwMode="auto">
          <a:xfrm>
            <a:off x="1927984" y="1962031"/>
            <a:ext cx="3455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叙事抒情：离开京城</a:t>
            </a:r>
            <a:r>
              <a:rPr lang="zh-CN" altLang="en-US" b="1" dirty="0" smtClean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，远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离朝廷</a:t>
            </a:r>
          </a:p>
        </p:txBody>
      </p:sp>
      <p:sp>
        <p:nvSpPr>
          <p:cNvPr id="16397" name="矩形 48"/>
          <p:cNvSpPr>
            <a:spLocks noChangeArrowheads="1"/>
          </p:cNvSpPr>
          <p:nvPr/>
        </p:nvSpPr>
        <p:spPr bwMode="auto">
          <a:xfrm>
            <a:off x="5634039" y="2543175"/>
            <a:ext cx="1146175" cy="120032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CN" altLang="en-US" b="1" noProof="1">
                <a:cs typeface="+mn-ea"/>
                <a:sym typeface="+mn-lt"/>
              </a:rPr>
              <a:t>虽然辞官，</a:t>
            </a:r>
            <a:endParaRPr lang="en-US" altLang="zh-CN" b="1" noProof="1">
              <a:cs typeface="+mn-ea"/>
              <a:sym typeface="+mn-lt"/>
            </a:endParaRPr>
          </a:p>
          <a:p>
            <a:r>
              <a:rPr lang="zh-CN" altLang="en-US" b="1" noProof="1">
                <a:cs typeface="+mn-ea"/>
                <a:sym typeface="+mn-lt"/>
              </a:rPr>
              <a:t>但仍关心</a:t>
            </a:r>
          </a:p>
          <a:p>
            <a:r>
              <a:rPr lang="zh-CN" altLang="en-US" b="1" noProof="1">
                <a:cs typeface="+mn-ea"/>
                <a:sym typeface="+mn-lt"/>
              </a:rPr>
              <a:t>国家的前</a:t>
            </a:r>
            <a:endParaRPr lang="en-US" altLang="zh-CN" b="1" noProof="1">
              <a:cs typeface="+mn-ea"/>
              <a:sym typeface="+mn-lt"/>
            </a:endParaRPr>
          </a:p>
          <a:p>
            <a:r>
              <a:rPr lang="zh-CN" altLang="en-US" b="1" noProof="1">
                <a:cs typeface="+mn-ea"/>
                <a:sym typeface="+mn-lt"/>
              </a:rPr>
              <a:t>途命运</a:t>
            </a:r>
            <a:endParaRPr lang="zh-CN" altLang="zh-CN" b="1" noProof="1">
              <a:cs typeface="+mn-ea"/>
              <a:sym typeface="+mn-lt"/>
            </a:endParaRPr>
          </a:p>
        </p:txBody>
      </p:sp>
      <p:sp>
        <p:nvSpPr>
          <p:cNvPr id="16398" name="矩形 49"/>
          <p:cNvSpPr>
            <a:spLocks noChangeArrowheads="1"/>
          </p:cNvSpPr>
          <p:nvPr/>
        </p:nvSpPr>
        <p:spPr bwMode="auto">
          <a:xfrm>
            <a:off x="7539038" y="2308622"/>
            <a:ext cx="830997" cy="142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>
            <a:spAutoFit/>
          </a:bodyPr>
          <a:lstStyle/>
          <a:p>
            <a:r>
              <a:rPr lang="zh-CN" altLang="en-US" sz="2100" b="1" noProof="1">
                <a:solidFill>
                  <a:srgbClr val="C00000"/>
                </a:solidFill>
                <a:cs typeface="+mn-ea"/>
                <a:sym typeface="+mn-lt"/>
              </a:rPr>
              <a:t>不甘沉沦</a:t>
            </a:r>
          </a:p>
          <a:p>
            <a:r>
              <a:rPr lang="zh-CN" altLang="en-US" sz="2100" b="1" noProof="1">
                <a:solidFill>
                  <a:srgbClr val="C00000"/>
                </a:solidFill>
                <a:cs typeface="+mn-ea"/>
                <a:sym typeface="+mn-lt"/>
              </a:rPr>
              <a:t>不畏挫折</a:t>
            </a:r>
          </a:p>
        </p:txBody>
      </p:sp>
      <p:sp>
        <p:nvSpPr>
          <p:cNvPr id="16399" name="矩形 50"/>
          <p:cNvSpPr>
            <a:spLocks noChangeArrowheads="1"/>
          </p:cNvSpPr>
          <p:nvPr/>
        </p:nvSpPr>
        <p:spPr bwMode="auto">
          <a:xfrm>
            <a:off x="3128964" y="2626072"/>
            <a:ext cx="23026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落红</a:t>
            </a:r>
            <a:r>
              <a:rPr lang="en-US" altLang="zh-CN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自己</a:t>
            </a:r>
            <a:r>
              <a:rPr lang="zh-CN" altLang="en-US" sz="1600" b="1" dirty="0" smtClean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的身</a:t>
            </a:r>
            <a:r>
              <a:rPr lang="zh-CN" altLang="en-US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世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花</a:t>
            </a:r>
            <a:r>
              <a:rPr lang="en-US" altLang="zh-CN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朝廷（</a:t>
            </a:r>
            <a:r>
              <a:rPr lang="zh-CN" altLang="en-US" sz="1600" b="1" dirty="0" smtClean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社会</a:t>
            </a:r>
            <a:r>
              <a:rPr lang="zh-CN" altLang="en-US" sz="1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、国家）</a:t>
            </a:r>
            <a:endParaRPr lang="zh-CN" altLang="zh-CN" sz="16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左大括号 51"/>
          <p:cNvSpPr/>
          <p:nvPr/>
        </p:nvSpPr>
        <p:spPr>
          <a:xfrm>
            <a:off x="1573214" y="2146697"/>
            <a:ext cx="274637" cy="1513284"/>
          </a:xfrm>
          <a:prstGeom prst="leftBrace">
            <a:avLst>
              <a:gd name="adj1" fmla="val 63326"/>
              <a:gd name="adj2" fmla="val 490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eaLnBrk="0" hangingPunct="0">
              <a:defRPr/>
            </a:pPr>
            <a:endParaRPr lang="zh-CN" altLang="zh-CN" sz="2100" b="1" noProof="1">
              <a:cs typeface="+mn-ea"/>
              <a:sym typeface="+mn-lt"/>
            </a:endParaRPr>
          </a:p>
        </p:txBody>
      </p:sp>
      <p:sp>
        <p:nvSpPr>
          <p:cNvPr id="16401" name="矩形 28"/>
          <p:cNvSpPr>
            <a:spLocks noChangeArrowheads="1"/>
          </p:cNvSpPr>
          <p:nvPr/>
        </p:nvSpPr>
        <p:spPr bwMode="auto">
          <a:xfrm>
            <a:off x="5177279" y="1917243"/>
            <a:ext cx="1608133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愁绪万千</a:t>
            </a:r>
          </a:p>
        </p:txBody>
      </p:sp>
      <p:sp>
        <p:nvSpPr>
          <p:cNvPr id="30" name="左大括号 29"/>
          <p:cNvSpPr/>
          <p:nvPr/>
        </p:nvSpPr>
        <p:spPr>
          <a:xfrm>
            <a:off x="3094038" y="2831306"/>
            <a:ext cx="144462" cy="877491"/>
          </a:xfrm>
          <a:prstGeom prst="leftBrace">
            <a:avLst>
              <a:gd name="adj1" fmla="val 65200"/>
              <a:gd name="adj2" fmla="val 490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eaLnBrk="0" hangingPunct="0">
              <a:defRPr/>
            </a:pPr>
            <a:endParaRPr lang="zh-CN" altLang="zh-CN" sz="2100" b="1" noProof="1">
              <a:cs typeface="+mn-ea"/>
              <a:sym typeface="+mn-lt"/>
            </a:endParaRPr>
          </a:p>
        </p:txBody>
      </p:sp>
      <p:sp>
        <p:nvSpPr>
          <p:cNvPr id="32" name="左大括号 31"/>
          <p:cNvSpPr/>
          <p:nvPr/>
        </p:nvSpPr>
        <p:spPr>
          <a:xfrm rot="10800000">
            <a:off x="5324476" y="2524125"/>
            <a:ext cx="144463" cy="877491"/>
          </a:xfrm>
          <a:prstGeom prst="leftBrace">
            <a:avLst>
              <a:gd name="adj1" fmla="val 65200"/>
              <a:gd name="adj2" fmla="val 490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eaLnBrk="0" hangingPunct="0">
              <a:defRPr/>
            </a:pPr>
            <a:endParaRPr lang="zh-CN" altLang="zh-CN" sz="2100" b="1" noProof="1">
              <a:cs typeface="+mn-ea"/>
              <a:sym typeface="+mn-lt"/>
            </a:endParaRPr>
          </a:p>
        </p:txBody>
      </p:sp>
      <p:sp>
        <p:nvSpPr>
          <p:cNvPr id="33" name="左大括号 32"/>
          <p:cNvSpPr/>
          <p:nvPr/>
        </p:nvSpPr>
        <p:spPr>
          <a:xfrm rot="10800000">
            <a:off x="7204075" y="2169319"/>
            <a:ext cx="274638" cy="1512094"/>
          </a:xfrm>
          <a:prstGeom prst="leftBrace">
            <a:avLst>
              <a:gd name="adj1" fmla="val 63326"/>
              <a:gd name="adj2" fmla="val 490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eaLnBrk="0" hangingPunct="0">
              <a:defRPr/>
            </a:pPr>
            <a:endParaRPr lang="zh-CN" altLang="zh-CN" sz="2100" b="1" noProof="1">
              <a:cs typeface="+mn-ea"/>
              <a:sym typeface="+mn-lt"/>
            </a:endParaRPr>
          </a:p>
        </p:txBody>
      </p:sp>
      <p:grpSp>
        <p:nvGrpSpPr>
          <p:cNvPr id="22548" name="组合 23"/>
          <p:cNvGrpSpPr/>
          <p:nvPr/>
        </p:nvGrpSpPr>
        <p:grpSpPr bwMode="auto">
          <a:xfrm>
            <a:off x="765176" y="1023938"/>
            <a:ext cx="2093913" cy="459071"/>
            <a:chOff x="2371" y="690"/>
            <a:chExt cx="3471" cy="1286"/>
          </a:xfrm>
        </p:grpSpPr>
        <p:sp>
          <p:nvSpPr>
            <p:cNvPr id="25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22550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板书设计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77" grpId="0" bldLvl="0" animBg="1"/>
      <p:bldP spid="69" grpId="0" bldLvl="0" animBg="1"/>
      <p:bldP spid="61" grpId="0" bldLvl="0" animBg="1"/>
      <p:bldP spid="60" grpId="0" bldLvl="0" animBg="1"/>
      <p:bldP spid="59" grpId="0" bldLvl="0" animBg="1"/>
      <p:bldP spid="58" grpId="0" bldLvl="0" animBg="1"/>
      <p:bldP spid="16394" grpId="0"/>
      <p:bldP spid="16395" grpId="0" bldLvl="0" animBg="1"/>
      <p:bldP spid="16396" grpId="0"/>
      <p:bldP spid="16397" grpId="0" bldLvl="0" animBg="1"/>
      <p:bldP spid="16398" grpId="0" bldLvl="0" animBg="1"/>
      <p:bldP spid="16399" grpId="0"/>
      <p:bldP spid="52" grpId="0" bldLvl="0" animBg="1"/>
      <p:bldP spid="16401" grpId="0"/>
      <p:bldP spid="30" grpId="0" bldLvl="0" animBg="1"/>
      <p:bldP spid="32" grpId="0" bldLvl="0" animBg="1"/>
      <p:bldP spid="3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3"/>
          <p:cNvSpPr txBox="1">
            <a:spLocks noChangeArrowheads="1"/>
          </p:cNvSpPr>
          <p:nvPr/>
        </p:nvSpPr>
        <p:spPr bwMode="auto">
          <a:xfrm>
            <a:off x="10761664" y="1958578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554" name="文本框 14"/>
          <p:cNvSpPr txBox="1">
            <a:spLocks noChangeArrowheads="1"/>
          </p:cNvSpPr>
          <p:nvPr/>
        </p:nvSpPr>
        <p:spPr bwMode="auto">
          <a:xfrm>
            <a:off x="10561639" y="2988469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6" name="矩形 2"/>
          <p:cNvSpPr>
            <a:spLocks noChangeArrowheads="1"/>
          </p:cNvSpPr>
          <p:nvPr/>
        </p:nvSpPr>
        <p:spPr bwMode="auto">
          <a:xfrm>
            <a:off x="646113" y="1958579"/>
            <a:ext cx="785971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933450" algn="just">
              <a:lnSpc>
                <a:spcPct val="150000"/>
              </a:lnSpc>
            </a:pPr>
            <a:r>
              <a:rPr lang="zh-CN" altLang="en-US" sz="2700" b="1">
                <a:solidFill>
                  <a:srgbClr val="9900FF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700" b="1">
                <a:solidFill>
                  <a:srgbClr val="9900FF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700" b="1">
                <a:solidFill>
                  <a:srgbClr val="9900FF"/>
                </a:solidFill>
                <a:latin typeface="+mn-lt"/>
                <a:ea typeface="+mn-ea"/>
                <a:cs typeface="+mn-ea"/>
                <a:sym typeface="+mn-lt"/>
              </a:rPr>
              <a:t>背 诵 课 文</a:t>
            </a:r>
          </a:p>
          <a:p>
            <a:pPr indent="933450" algn="just" eaLnBrk="0" hangingPunct="0">
              <a:lnSpc>
                <a:spcPct val="150000"/>
              </a:lnSpc>
            </a:pPr>
            <a:r>
              <a:rPr lang="en-US" altLang="zh-CN" sz="2700" b="1">
                <a:solidFill>
                  <a:srgbClr val="9900FF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700" b="1">
                <a:solidFill>
                  <a:srgbClr val="9900FF"/>
                </a:solidFill>
                <a:latin typeface="+mn-lt"/>
                <a:ea typeface="+mn-ea"/>
                <a:cs typeface="+mn-ea"/>
                <a:sym typeface="+mn-lt"/>
              </a:rPr>
              <a:t>收集整理相关忧国忧民的诗篇</a:t>
            </a:r>
          </a:p>
        </p:txBody>
      </p:sp>
      <p:grpSp>
        <p:nvGrpSpPr>
          <p:cNvPr id="23556" name="组合 6"/>
          <p:cNvGrpSpPr/>
          <p:nvPr/>
        </p:nvGrpSpPr>
        <p:grpSpPr bwMode="auto">
          <a:xfrm>
            <a:off x="646113" y="1083469"/>
            <a:ext cx="2093912" cy="459071"/>
            <a:chOff x="2371" y="690"/>
            <a:chExt cx="3471" cy="1286"/>
          </a:xfrm>
        </p:grpSpPr>
        <p:sp>
          <p:nvSpPr>
            <p:cNvPr id="8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23558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作者布置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3"/>
          <p:cNvGrpSpPr/>
          <p:nvPr/>
        </p:nvGrpSpPr>
        <p:grpSpPr bwMode="auto">
          <a:xfrm>
            <a:off x="558801" y="953692"/>
            <a:ext cx="2093913" cy="459070"/>
            <a:chOff x="2371" y="690"/>
            <a:chExt cx="3471" cy="1286"/>
          </a:xfrm>
        </p:grpSpPr>
        <p:sp>
          <p:nvSpPr>
            <p:cNvPr id="5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5123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激情导入</a:t>
              </a:r>
            </a:p>
          </p:txBody>
        </p: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58801" y="1563292"/>
            <a:ext cx="8005763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    同学们，今天我们要来学一首诗，诗的名字是</a:t>
            </a:r>
            <a:r>
              <a:rPr lang="en-US" altLang="zh-CN" sz="2100" b="1" dirty="0"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己亥杂诗</a:t>
            </a:r>
            <a:r>
              <a:rPr lang="en-US" altLang="zh-CN" sz="2100" b="1" dirty="0"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。这首诗的作者是龚自珍，他的身份比较多元，他是一个伟大的诗人，留下了非常多著名的诗作，只是这组己亥杂诗，就有三百一十五首之多。同时呢，他还是一位伟大的思想家和改良主义的先驱者。孙中山的秘书柳亚子曾这么评论他“三百年来第一流”。   </a:t>
            </a:r>
            <a:endParaRPr lang="en-US" altLang="zh-CN" sz="2100" b="1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今天我们就一起走近龚自珍，聊聊他的诗，了解了解他这个人。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13"/>
          <p:cNvSpPr txBox="1">
            <a:spLocks noChangeArrowheads="1"/>
          </p:cNvSpPr>
          <p:nvPr/>
        </p:nvSpPr>
        <p:spPr bwMode="auto">
          <a:xfrm>
            <a:off x="10761664" y="1958578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" name="文本框 14"/>
          <p:cNvSpPr txBox="1">
            <a:spLocks noChangeArrowheads="1"/>
          </p:cNvSpPr>
          <p:nvPr/>
        </p:nvSpPr>
        <p:spPr bwMode="auto">
          <a:xfrm>
            <a:off x="10561639" y="2988469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54" name="矩形 3"/>
          <p:cNvSpPr>
            <a:spLocks noChangeArrowheads="1"/>
          </p:cNvSpPr>
          <p:nvPr/>
        </p:nvSpPr>
        <p:spPr bwMode="auto">
          <a:xfrm>
            <a:off x="657225" y="1531144"/>
            <a:ext cx="7416800" cy="25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93725" algn="just">
              <a:lnSpc>
                <a:spcPct val="150000"/>
              </a:lnSpc>
            </a:pP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己亥杂诗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共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315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首，多咏怀和讽喻之作。这一年作者愤然辞官南归，后又北上接迎眷属，往返途中将见闻感受写成三百一十五首杂诗，统名曰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己亥杂诗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。己亥指清道光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19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年（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1839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），鸦片战争的前一年。本文选自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己亥杂诗</a:t>
            </a:r>
            <a:r>
              <a:rPr lang="en-US" altLang="zh-CN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b="1">
                <a:solidFill>
                  <a:srgbClr val="800000"/>
                </a:solidFill>
                <a:latin typeface="+mn-lt"/>
                <a:ea typeface="+mn-ea"/>
                <a:cs typeface="+mn-ea"/>
                <a:sym typeface="+mn-lt"/>
              </a:rPr>
              <a:t>的第五篇。</a:t>
            </a:r>
          </a:p>
        </p:txBody>
      </p:sp>
      <p:grpSp>
        <p:nvGrpSpPr>
          <p:cNvPr id="7172" name="组合 6"/>
          <p:cNvGrpSpPr/>
          <p:nvPr/>
        </p:nvGrpSpPr>
        <p:grpSpPr bwMode="auto">
          <a:xfrm>
            <a:off x="658813" y="1035844"/>
            <a:ext cx="2095500" cy="459071"/>
            <a:chOff x="2371" y="690"/>
            <a:chExt cx="3471" cy="1286"/>
          </a:xfrm>
        </p:grpSpPr>
        <p:sp>
          <p:nvSpPr>
            <p:cNvPr id="8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7174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导入新课</a:t>
              </a: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矩形 1"/>
          <p:cNvSpPr>
            <a:spLocks noChangeArrowheads="1"/>
          </p:cNvSpPr>
          <p:nvPr/>
        </p:nvSpPr>
        <p:spPr bwMode="auto">
          <a:xfrm>
            <a:off x="622301" y="1503760"/>
            <a:ext cx="7586663" cy="25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    1.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理解诗歌的内容，领悟作者情感，体会作者不懈追求理想的精神。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    2.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培养对我国古代文化的兴趣，学习诗人心忧天下之情，树立远大志向。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    3.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体会诗歌所描绘的意境，品味诗歌的意境美和哲理美。</a:t>
            </a:r>
            <a:endParaRPr lang="en-US" altLang="zh-CN" sz="2100" b="1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194" name="组合 10"/>
          <p:cNvGrpSpPr/>
          <p:nvPr/>
        </p:nvGrpSpPr>
        <p:grpSpPr bwMode="auto">
          <a:xfrm>
            <a:off x="622301" y="927498"/>
            <a:ext cx="2093913" cy="459359"/>
            <a:chOff x="2371" y="690"/>
            <a:chExt cx="3471" cy="1283"/>
          </a:xfrm>
        </p:grpSpPr>
        <p:sp>
          <p:nvSpPr>
            <p:cNvPr id="12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8196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学习目标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8"/>
          <p:cNvSpPr>
            <a:spLocks noChangeArrowheads="1"/>
          </p:cNvSpPr>
          <p:nvPr/>
        </p:nvSpPr>
        <p:spPr bwMode="auto">
          <a:xfrm>
            <a:off x="1" y="717664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3740151" y="1402556"/>
            <a:ext cx="468947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zh-CN" altLang="en-US" b="1"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龚自珍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(1792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1841)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，字人，浙江仁和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今浙江杭州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人。清代思想家、文学家。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由于力主改革弊政，受当局排挤，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47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岁那年愤然辞官南归。他诗、文、词各体兼长，并精通经学、文字学和史地学。文章奥博纵横，自成一家。行文独具风格，于蕴藉中洋溢着激情，于客观描述中寄托着深意，诗歌瑰丽奇肆，成就尤大。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代表作有</a:t>
            </a: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病梅馆记</a:t>
            </a: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lang="zh-CN" altLang="en-US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己亥杂诗</a:t>
            </a:r>
            <a:r>
              <a:rPr lang="en-US" altLang="zh-CN" sz="21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等。</a:t>
            </a:r>
          </a:p>
        </p:txBody>
      </p:sp>
      <p:grpSp>
        <p:nvGrpSpPr>
          <p:cNvPr id="9219" name="组合 7"/>
          <p:cNvGrpSpPr/>
          <p:nvPr/>
        </p:nvGrpSpPr>
        <p:grpSpPr bwMode="auto">
          <a:xfrm>
            <a:off x="715963" y="914400"/>
            <a:ext cx="2093912" cy="459071"/>
            <a:chOff x="2371" y="690"/>
            <a:chExt cx="3471" cy="1286"/>
          </a:xfrm>
        </p:grpSpPr>
        <p:sp>
          <p:nvSpPr>
            <p:cNvPr id="9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9221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作者简介</a:t>
              </a:r>
            </a:p>
          </p:txBody>
        </p:sp>
      </p:grpSp>
      <p:pic>
        <p:nvPicPr>
          <p:cNvPr id="1026" name="Picture 2" descr="http://06.imgmini.eastday.com/mobile/20170918/ce323c837e3346f9cadec7dfa33435e3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5963" y="1402557"/>
            <a:ext cx="2728912" cy="230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3"/>
          <p:cNvSpPr txBox="1">
            <a:spLocks noChangeArrowheads="1"/>
          </p:cNvSpPr>
          <p:nvPr/>
        </p:nvSpPr>
        <p:spPr bwMode="auto">
          <a:xfrm>
            <a:off x="10761664" y="1958578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6" name="文本框 14"/>
          <p:cNvSpPr txBox="1">
            <a:spLocks noChangeArrowheads="1"/>
          </p:cNvSpPr>
          <p:nvPr/>
        </p:nvSpPr>
        <p:spPr bwMode="auto">
          <a:xfrm>
            <a:off x="10561639" y="2988469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80" name="矩形 1"/>
          <p:cNvSpPr>
            <a:spLocks noChangeArrowheads="1"/>
          </p:cNvSpPr>
          <p:nvPr/>
        </p:nvSpPr>
        <p:spPr bwMode="auto">
          <a:xfrm>
            <a:off x="554039" y="1512094"/>
            <a:ext cx="7813675" cy="348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己亥杂诗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其五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)》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选自《龚自珍全集》第十辑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中国古代用天干地支纪年法，本诗所指的“己亥年”是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1839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年。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清宣宗道光十九年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(1839)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即己亥年，是鸦片战争爆发的前一年，英国利用鸦片入侵，朝廷分为主战与主和两派。龚自珍越位言事，竭力主战，因而“忤其长官，赋归来”，他辞官南归，后又北上迎取眷属，在往返途中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将所见所闻所思所想记录成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315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首七绝诗。因为都写于己亥年，所以将这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315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首诗都称为《己亥杂诗》。</a:t>
            </a:r>
            <a:endParaRPr lang="zh-CN" altLang="en-US" sz="2100" b="1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1268" name="组合 7"/>
          <p:cNvGrpSpPr/>
          <p:nvPr/>
        </p:nvGrpSpPr>
        <p:grpSpPr bwMode="auto">
          <a:xfrm>
            <a:off x="723900" y="956073"/>
            <a:ext cx="2095500" cy="459359"/>
            <a:chOff x="2371" y="690"/>
            <a:chExt cx="3471" cy="1283"/>
          </a:xfrm>
        </p:grpSpPr>
        <p:sp>
          <p:nvSpPr>
            <p:cNvPr id="9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11270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背景资料</a:t>
              </a: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 descr="https://timgsa.baidu.com/timg?image&amp;quality=80&amp;size=b9999_10000&amp;sec=1512817930411&amp;di=3d544b2191472cd773820ca1ae353233&amp;imgtype=0&amp;src=http%3A%2F%2Fstc.zjol.com.cn%2Fg1%2FM00037ACggSA1iBbTiANBtkAAFck_iiNuY513.jpg%3Fwidth%3D640%26height%3D3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45039" y="1931194"/>
            <a:ext cx="4148137" cy="203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0" name="组合 4"/>
          <p:cNvGrpSpPr/>
          <p:nvPr/>
        </p:nvGrpSpPr>
        <p:grpSpPr bwMode="auto">
          <a:xfrm>
            <a:off x="630238" y="989410"/>
            <a:ext cx="2093912" cy="459070"/>
            <a:chOff x="2371" y="690"/>
            <a:chExt cx="3471" cy="1286"/>
          </a:xfrm>
        </p:grpSpPr>
        <p:sp>
          <p:nvSpPr>
            <p:cNvPr id="6" name="MH_Entry_1"/>
            <p:cNvSpPr>
              <a:spLocks noChangeArrowheads="1"/>
            </p:cNvSpPr>
            <p:nvPr/>
          </p:nvSpPr>
          <p:spPr bwMode="auto">
            <a:xfrm flipH="1">
              <a:off x="2371" y="690"/>
              <a:ext cx="3471" cy="1124"/>
            </a:xfrm>
            <a:prstGeom prst="roundRect">
              <a:avLst>
                <a:gd name="adj" fmla="val 16667"/>
              </a:avLst>
            </a:prstGeom>
            <a:solidFill>
              <a:srgbClr val="DF2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70898" tIns="35448" rIns="70898" bIns="35448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en-US" sz="2175" noProof="1">
                <a:cs typeface="+mn-ea"/>
                <a:sym typeface="+mn-lt"/>
              </a:endParaRPr>
            </a:p>
          </p:txBody>
        </p:sp>
        <p:sp>
          <p:nvSpPr>
            <p:cNvPr id="12292" name="TextBox 18"/>
            <p:cNvSpPr txBox="1">
              <a:spLocks noChangeArrowheads="1"/>
            </p:cNvSpPr>
            <p:nvPr/>
          </p:nvSpPr>
          <p:spPr bwMode="auto">
            <a:xfrm>
              <a:off x="2644" y="741"/>
              <a:ext cx="2895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898" tIns="35448" rIns="70898" bIns="35448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初读感知</a:t>
              </a:r>
            </a:p>
          </p:txBody>
        </p: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90376" y="2679762"/>
            <a:ext cx="31019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浩荡离愁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白日斜，</a:t>
            </a:r>
            <a:endParaRPr lang="en-US" altLang="zh-CN" sz="28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吟鞭东指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即天涯。</a:t>
            </a:r>
            <a:endParaRPr lang="en-US" altLang="zh-CN" sz="28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落红不是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无情物，</a:t>
            </a:r>
            <a:endParaRPr lang="en-US" altLang="zh-CN" sz="28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化作春泥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更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护花。</a:t>
            </a:r>
            <a:endParaRPr lang="zh-CN" altLang="en-US" sz="28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849314" y="1429941"/>
            <a:ext cx="36718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7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朗读诗歌，读准节奏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322388" y="1931194"/>
            <a:ext cx="26468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己亥杂诗（其五）</a:t>
            </a:r>
            <a:endParaRPr lang="en-US" altLang="zh-CN" sz="2400" b="1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龚自珍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3"/>
          <p:cNvSpPr txBox="1">
            <a:spLocks noChangeArrowheads="1"/>
          </p:cNvSpPr>
          <p:nvPr/>
        </p:nvSpPr>
        <p:spPr bwMode="auto">
          <a:xfrm>
            <a:off x="10761664" y="1958578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文本框 14"/>
          <p:cNvSpPr txBox="1">
            <a:spLocks noChangeArrowheads="1"/>
          </p:cNvSpPr>
          <p:nvPr/>
        </p:nvSpPr>
        <p:spPr bwMode="auto">
          <a:xfrm>
            <a:off x="10561639" y="2988469"/>
            <a:ext cx="18473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2" name="矩形 11"/>
          <p:cNvSpPr>
            <a:spLocks noChangeArrowheads="1"/>
          </p:cNvSpPr>
          <p:nvPr/>
        </p:nvSpPr>
        <p:spPr bwMode="auto">
          <a:xfrm>
            <a:off x="1238251" y="1413272"/>
            <a:ext cx="52816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3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浩荡</a:t>
            </a:r>
            <a:r>
              <a:rPr lang="zh-CN" altLang="en-US" sz="2400" b="1">
                <a:latin typeface="+mn-lt"/>
                <a:ea typeface="+mn-ea"/>
                <a:cs typeface="+mn-ea"/>
                <a:sym typeface="+mn-lt"/>
              </a:rPr>
              <a:t>离愁白日斜，</a:t>
            </a:r>
            <a:r>
              <a:rPr lang="zh-CN" altLang="en-US" sz="24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吟鞭</a:t>
            </a:r>
            <a:r>
              <a:rPr lang="zh-CN" altLang="en-US" sz="2400" b="1">
                <a:latin typeface="+mn-lt"/>
                <a:ea typeface="+mn-ea"/>
                <a:cs typeface="+mn-ea"/>
                <a:sym typeface="+mn-lt"/>
              </a:rPr>
              <a:t>东指即</a:t>
            </a:r>
            <a:r>
              <a:rPr lang="zh-CN" altLang="en-US" sz="24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天涯</a:t>
            </a:r>
            <a:r>
              <a:rPr lang="zh-CN" altLang="en-US" sz="2400" b="1">
                <a:latin typeface="+mn-lt"/>
                <a:ea typeface="+mn-ea"/>
                <a:cs typeface="+mn-ea"/>
                <a:sym typeface="+mn-lt"/>
              </a:rPr>
              <a:t>。</a:t>
            </a:r>
            <a:endParaRPr lang="en-US" altLang="zh-CN" sz="2400" b="1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3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落红</a:t>
            </a:r>
            <a:r>
              <a:rPr lang="zh-CN" altLang="en-US" sz="2400" b="1">
                <a:latin typeface="+mn-lt"/>
                <a:ea typeface="+mn-ea"/>
                <a:cs typeface="+mn-ea"/>
                <a:sym typeface="+mn-lt"/>
              </a:rPr>
              <a:t>不是无情物，化作春泥更护花。</a:t>
            </a:r>
            <a:endParaRPr lang="zh-CN" altLang="en-US" b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22289" y="2124075"/>
            <a:ext cx="395492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100" b="1">
                <a:solidFill>
                  <a:srgbClr val="72BFC5"/>
                </a:solidFill>
                <a:latin typeface="+mn-lt"/>
                <a:ea typeface="+mn-ea"/>
                <a:cs typeface="+mn-ea"/>
                <a:sym typeface="+mn-lt"/>
              </a:rPr>
              <a:t>这里形容愁绪无边无际的样子。</a:t>
            </a:r>
            <a:endParaRPr lang="zh-CN" altLang="en-US" sz="2100">
              <a:solidFill>
                <a:srgbClr val="72BFC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01950" y="1506141"/>
            <a:ext cx="34163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100" b="1">
                <a:solidFill>
                  <a:srgbClr val="72BFC5"/>
                </a:solidFill>
                <a:latin typeface="+mn-lt"/>
                <a:ea typeface="+mn-ea"/>
                <a:cs typeface="+mn-ea"/>
                <a:sym typeface="+mn-lt"/>
              </a:rPr>
              <a:t>诗人的马鞭。吟，指吟诗。</a:t>
            </a:r>
            <a:endParaRPr lang="zh-CN" altLang="en-US" sz="2100">
              <a:solidFill>
                <a:srgbClr val="72BFC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964114" y="2112169"/>
            <a:ext cx="314701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100" b="1">
                <a:solidFill>
                  <a:srgbClr val="72BFC5"/>
                </a:solidFill>
                <a:latin typeface="+mn-lt"/>
                <a:ea typeface="+mn-ea"/>
                <a:cs typeface="+mn-ea"/>
                <a:sym typeface="+mn-lt"/>
              </a:rPr>
              <a:t>天边，形容很远的地方。</a:t>
            </a:r>
            <a:endParaRPr lang="zh-CN" altLang="en-US" sz="2100">
              <a:solidFill>
                <a:srgbClr val="72BFC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38251" y="2926556"/>
            <a:ext cx="99257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100" b="1">
                <a:solidFill>
                  <a:srgbClr val="72BFC5"/>
                </a:solidFill>
                <a:latin typeface="+mn-lt"/>
                <a:ea typeface="+mn-ea"/>
                <a:cs typeface="+mn-ea"/>
                <a:sym typeface="+mn-lt"/>
              </a:rPr>
              <a:t>落花。</a:t>
            </a:r>
            <a:endParaRPr lang="zh-CN" altLang="en-US" sz="2100">
              <a:solidFill>
                <a:srgbClr val="72BFC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06464" y="1108472"/>
            <a:ext cx="41985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100" b="1">
                <a:latin typeface="+mn-lt"/>
                <a:ea typeface="+mn-ea"/>
                <a:cs typeface="+mn-ea"/>
                <a:sym typeface="+mn-lt"/>
              </a:rPr>
              <a:t>阅读诗歌，解决诗句中字词含义</a:t>
            </a:r>
            <a:endParaRPr lang="zh-CN" altLang="en-US" sz="210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84238" y="1803797"/>
            <a:ext cx="73601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第一、第二句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通过写景表现诗人辞官南归的愁苦心情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通过动作描写表现离去时的决绝。第三、第四句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抒情。以“落红”自比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表明自己仍关心国家的前途命运。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79539" y="1385887"/>
            <a:ext cx="49455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ctr"/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 3.</a:t>
            </a:r>
            <a:r>
              <a:rPr lang="zh-CN" altLang="zh-CN" sz="2100" b="1">
                <a:latin typeface="+mn-lt"/>
                <a:ea typeface="+mn-ea"/>
                <a:cs typeface="+mn-ea"/>
                <a:sym typeface="+mn-lt"/>
              </a:rPr>
              <a:t>在这首诗中你读出了作者的哪些感情</a:t>
            </a:r>
            <a:r>
              <a:rPr lang="en-US" altLang="zh-CN" sz="2100" b="1">
                <a:latin typeface="+mn-lt"/>
                <a:ea typeface="+mn-ea"/>
                <a:cs typeface="+mn-ea"/>
                <a:sym typeface="+mn-lt"/>
              </a:rPr>
              <a:t>?</a:t>
            </a:r>
            <a:endParaRPr lang="zh-CN" altLang="zh-CN" sz="2100" b="1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vdfxoip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1264</Words>
  <Application>Microsoft Office PowerPoint</Application>
  <PresentationFormat>全屏显示(16:9)</PresentationFormat>
  <Paragraphs>71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2021-05-19T23:49:59Z</dcterms:created>
  <dcterms:modified xsi:type="dcterms:W3CDTF">2023-01-11T01:42:44Z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3F2C66AD70C341E08921ABD83EAB1B2F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