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0" r:id="rId2"/>
    <p:sldId id="257" r:id="rId3"/>
    <p:sldId id="281" r:id="rId4"/>
    <p:sldId id="265" r:id="rId5"/>
    <p:sldId id="267" r:id="rId6"/>
    <p:sldId id="268" r:id="rId7"/>
    <p:sldId id="269" r:id="rId8"/>
    <p:sldId id="270" r:id="rId9"/>
    <p:sldId id="271" r:id="rId10"/>
    <p:sldId id="273" r:id="rId11"/>
    <p:sldId id="274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88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5C82968-B4F8-4D39-BCBF-AE599FAFB7A1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E2204BF-7018-4E0F-B64B-7D05326B1D2D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A18413-15DB-4B91-AA6F-D41D96AAD48A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11B77B1-C219-443C-AB5C-787656947087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1B77B1-C219-443C-AB5C-787656947087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75B6EF3-7BF8-4E41-A269-4184B60B5036}" type="slidenum">
              <a:rPr lang="zh-CN" altLang="en-US" smtClean="0"/>
              <a:t>8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31498-7209-453A-95EF-7D25C2946AB9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6AE55-5E91-4C45-A7A3-64502349ED10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EB3A6-2388-46FE-AA9A-A9CF8E5B52BA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0B602-E41C-4BC7-9A9D-C2BCBDAF8D62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9644-1FE0-427B-A4BB-3D286AD655F5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E81E-0849-47B7-9630-C919DAA25FD9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BB745-EA50-4A23-999C-75647EF6AB97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3A19-BF3F-4F31-92A2-3648DFE46FFC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44230-D4F9-4A88-AF75-BE184D609ADB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7E08A-5FA7-4760-A444-57AB3EB915EC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48339-96C9-4CB1-B2D3-4CAF58DE8787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FCFDFE"/>
            </a:gs>
            <a:gs pos="74001">
              <a:srgbClr val="E0F1F2"/>
            </a:gs>
            <a:gs pos="83000">
              <a:srgbClr val="E0F1F2"/>
            </a:gs>
            <a:gs pos="100000">
              <a:srgbClr val="EBF6F7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1400" noProof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buFont typeface="Arial" panose="020B0604020202020204" pitchFamily="34" charset="0"/>
              <a:buNone/>
              <a:defRPr sz="1400" noProof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066A0FA-4092-41E1-ADD7-1CF7FEF73C0B}" type="slidenum">
              <a:rPr lang="zh-CN" altLang="zh-CN"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1"/>
          <p:cNvSpPr>
            <a:spLocks noChangeArrowheads="1"/>
          </p:cNvSpPr>
          <p:nvPr/>
        </p:nvSpPr>
        <p:spPr bwMode="auto">
          <a:xfrm>
            <a:off x="0" y="2564904"/>
            <a:ext cx="91554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Were </a:t>
            </a:r>
            <a:r>
              <a:rPr lang="en-US" altLang="zh-CN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People Healthy Then?</a:t>
            </a:r>
            <a:endParaRPr lang="zh-CN" altLang="en-US" sz="4800" dirty="0"/>
          </a:p>
        </p:txBody>
      </p:sp>
      <p:sp>
        <p:nvSpPr>
          <p:cNvPr id="3" name="矩形 2"/>
          <p:cNvSpPr/>
          <p:nvPr/>
        </p:nvSpPr>
        <p:spPr>
          <a:xfrm>
            <a:off x="2928574" y="5301208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9"/>
          <p:cNvSpPr>
            <a:spLocks noChangeArrowheads="1"/>
          </p:cNvSpPr>
          <p:nvPr/>
        </p:nvSpPr>
        <p:spPr bwMode="auto">
          <a:xfrm>
            <a:off x="1118364" y="1184442"/>
            <a:ext cx="6918706" cy="84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46" tIns="54873" rIns="109746" bIns="5487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kumimoji="0" lang="en-US" altLang="zh-CN" b="0" dirty="0">
                <a:solidFill>
                  <a:srgbClr val="000000"/>
                </a:solidFill>
                <a:cs typeface="Times New Roman" panose="02020603050405020304" pitchFamily="18" charset="0"/>
                <a:sym typeface="Times New Roman" panose="02020603050405020304" pitchFamily="18" charset="0"/>
              </a:rPr>
              <a:t>Unit7 Sports and Good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38150" y="1736725"/>
            <a:ext cx="841375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学以致用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algn="just"/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YangFenfan____ every Saturday afternoon volunteering in an old people’s home. </a:t>
            </a:r>
          </a:p>
          <a:p>
            <a:pPr algn="just"/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A. costs          B. takes	</a:t>
            </a:r>
          </a:p>
          <a:p>
            <a:pPr algn="just"/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C. pays          D. spends</a:t>
            </a:r>
            <a:endParaRPr lang="en-US" altLang="zh-CN" sz="36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059113" y="2549525"/>
            <a:ext cx="936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2699792" y="914400"/>
            <a:ext cx="4032448" cy="609600"/>
          </a:xfrm>
          <a:prstGeom prst="ellipse">
            <a:avLst/>
          </a:prstGeom>
          <a:solidFill>
            <a:srgbClr val="B3F3B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FontTx/>
              <a:buNone/>
              <a:defRPr/>
            </a:pPr>
            <a:r>
              <a:rPr lang="en-US" altLang="zh-CN" sz="4400" b="1" dirty="0">
                <a:solidFill>
                  <a:srgbClr val="FF0000"/>
                </a:solidFill>
              </a:rPr>
              <a:t>Exercises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01625" y="1806575"/>
            <a:ext cx="8540750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Ⅰ. </a:t>
            </a:r>
            <a:r>
              <a:rPr lang="zh-CN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用所给词的适当形式填空</a:t>
            </a:r>
          </a:p>
          <a:p>
            <a:pPr algn="just"/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 It’s sunny today. Mr. White is ______ (fish) at the lake. </a:t>
            </a:r>
          </a:p>
          <a:p>
            <a:pPr algn="just"/>
            <a:endParaRPr lang="en-US" altLang="zh-CN" sz="3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 Many people ______ (come) to the island(</a:t>
            </a:r>
            <a:r>
              <a:rPr lang="zh-CN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岛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 a long time ago. </a:t>
            </a:r>
          </a:p>
          <a:p>
            <a:pPr algn="just">
              <a:lnSpc>
                <a:spcPts val="2600"/>
              </a:lnSpc>
              <a:spcBef>
                <a:spcPct val="40000"/>
              </a:spcBef>
            </a:pP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8" name="Text Box 27"/>
          <p:cNvSpPr txBox="1">
            <a:spLocks noChangeArrowheads="1"/>
          </p:cNvSpPr>
          <p:nvPr/>
        </p:nvSpPr>
        <p:spPr bwMode="auto">
          <a:xfrm>
            <a:off x="7226300" y="2282825"/>
            <a:ext cx="17573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fishing</a:t>
            </a:r>
          </a:p>
        </p:txBody>
      </p:sp>
      <p:sp>
        <p:nvSpPr>
          <p:cNvPr id="21509" name="Text Box 27"/>
          <p:cNvSpPr txBox="1">
            <a:spLocks noChangeArrowheads="1"/>
          </p:cNvSpPr>
          <p:nvPr/>
        </p:nvSpPr>
        <p:spPr bwMode="auto">
          <a:xfrm>
            <a:off x="4202113" y="3994150"/>
            <a:ext cx="1371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came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1"/>
          <p:cNvSpPr txBox="1">
            <a:spLocks noChangeArrowheads="1"/>
          </p:cNvSpPr>
          <p:nvPr/>
        </p:nvSpPr>
        <p:spPr bwMode="auto">
          <a:xfrm>
            <a:off x="228600" y="1254125"/>
            <a:ext cx="8778875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 Bill spends three hours ________ (watch) TV on weekends. </a:t>
            </a:r>
          </a:p>
          <a:p>
            <a:endParaRPr lang="en-US" altLang="zh-CN" sz="3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4. I like to eat ______ (nature) food like fish.</a:t>
            </a:r>
          </a:p>
          <a:p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5. I can’t wait _______ (open) the gift.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zh-CN" altLang="en-US" sz="3600" dirty="0"/>
          </a:p>
        </p:txBody>
      </p:sp>
      <p:sp>
        <p:nvSpPr>
          <p:cNvPr id="22531" name="Text Box 27"/>
          <p:cNvSpPr txBox="1">
            <a:spLocks noChangeArrowheads="1"/>
          </p:cNvSpPr>
          <p:nvPr/>
        </p:nvSpPr>
        <p:spPr bwMode="auto">
          <a:xfrm>
            <a:off x="5337175" y="1254125"/>
            <a:ext cx="2166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watching</a:t>
            </a:r>
          </a:p>
        </p:txBody>
      </p:sp>
      <p:sp>
        <p:nvSpPr>
          <p:cNvPr id="22532" name="Text Box 27"/>
          <p:cNvSpPr txBox="1">
            <a:spLocks noChangeArrowheads="1"/>
          </p:cNvSpPr>
          <p:nvPr/>
        </p:nvSpPr>
        <p:spPr bwMode="auto">
          <a:xfrm>
            <a:off x="3021013" y="2900363"/>
            <a:ext cx="179705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natural</a:t>
            </a:r>
          </a:p>
        </p:txBody>
      </p:sp>
      <p:sp>
        <p:nvSpPr>
          <p:cNvPr id="22533" name="Text Box 27"/>
          <p:cNvSpPr txBox="1">
            <a:spLocks noChangeArrowheads="1"/>
          </p:cNvSpPr>
          <p:nvPr/>
        </p:nvSpPr>
        <p:spPr bwMode="auto">
          <a:xfrm>
            <a:off x="3132138" y="3933825"/>
            <a:ext cx="2103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to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/>
      <p:bldP spid="225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74650" y="1220788"/>
            <a:ext cx="83947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Ⅱ. 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单项选择</a:t>
            </a:r>
          </a:p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 Rick _______ 100 </a:t>
            </a:r>
            <a:r>
              <a:rPr lang="en-US" altLang="zh-CN" sz="32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yuan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on the shirt. </a:t>
            </a:r>
          </a:p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A. paid         B. spent         C. took         D. cost</a:t>
            </a:r>
          </a:p>
          <a:p>
            <a:pPr algn="just"/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 We _______ yesterday afternoon. </a:t>
            </a:r>
          </a:p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A. play the piano               B. played the piano </a:t>
            </a:r>
          </a:p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C. played piano                 D. play piano</a:t>
            </a:r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338388" y="146685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139950" y="2954338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82600" y="1144588"/>
            <a:ext cx="7850188" cy="399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 There _______ no shops here two years ago. </a:t>
            </a:r>
          </a:p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A. is          B. are           C. was           D. were </a:t>
            </a:r>
          </a:p>
          <a:p>
            <a:pPr algn="just"/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4. It’s very cold. Let’s _______ to keep us warm. </a:t>
            </a:r>
          </a:p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A. worry about              B. make a fire </a:t>
            </a:r>
          </a:p>
          <a:p>
            <a:pPr algn="just"/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C. go fishing                   D. play together</a:t>
            </a:r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778125" y="866775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5246688" y="2828925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21"/>
          <p:cNvSpPr/>
          <p:nvPr/>
        </p:nvSpPr>
        <p:spPr>
          <a:xfrm>
            <a:off x="2267744" y="1079500"/>
            <a:ext cx="4323556" cy="725488"/>
          </a:xfrm>
          <a:prstGeom prst="ellipse">
            <a:avLst/>
          </a:prstGeom>
          <a:solidFill>
            <a:srgbClr val="B3F3B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FontTx/>
              <a:buNone/>
              <a:defRPr/>
            </a:pPr>
            <a:r>
              <a:rPr lang="en-US" altLang="zh-CN" sz="4400" b="1" dirty="0">
                <a:solidFill>
                  <a:srgbClr val="FF0000"/>
                </a:solidFill>
              </a:rPr>
              <a:t>Homework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6387" name="Text Box 106"/>
          <p:cNvSpPr txBox="1">
            <a:spLocks noChangeArrowheads="1"/>
          </p:cNvSpPr>
          <p:nvPr/>
        </p:nvSpPr>
        <p:spPr bwMode="auto">
          <a:xfrm>
            <a:off x="604838" y="2335213"/>
            <a:ext cx="8272462" cy="256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Do you know about the people’s life a long time ago after learning the class? </a:t>
            </a:r>
          </a:p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Compare it with our life now. </a:t>
            </a:r>
            <a:r>
              <a:rPr lang="en-US" altLang="zh-CN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zh-C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52400" y="260350"/>
            <a:ext cx="899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>
            <a:spAutoFit/>
          </a:bodyPr>
          <a:lstStyle>
            <a:lvl1pPr defTabSz="9131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131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131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131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131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 dirty="0">
                <a:latin typeface="Times New Roman" panose="02020603050405020304" pitchFamily="18" charset="0"/>
              </a:rPr>
              <a:t>Let’s review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28600" y="908050"/>
            <a:ext cx="8534400" cy="5473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5" tIns="45717" rIns="91435" bIns="45717" anchor="ctr"/>
          <a:lstStyle/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Phrases（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in lesson 40)</a:t>
            </a:r>
            <a:r>
              <a:rPr lang="zh-CN" altLang="en-US" sz="4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 </a:t>
            </a:r>
            <a:r>
              <a:rPr lang="zh-CN" altLang="en-US" sz="440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</a:p>
          <a:p>
            <a:pPr marL="742950" indent="-742950" eaLnBrk="0" hangingPunct="0">
              <a:spcBef>
                <a:spcPts val="18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None/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、过去常常做某事      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7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、现在习惯做某事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742950" indent="-742950" eaLnBrk="0" hangingPunct="0">
              <a:spcBef>
                <a:spcPts val="18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None/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、担心                           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8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、玩太多的电脑游戏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None/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、不再                            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9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、看太多的电视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None/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4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、长胖                           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10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、在阳光下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None/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5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、站在某人一边，支持某人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None/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6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、去散步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"/>
          <p:cNvSpPr>
            <a:spLocks noChangeArrowheads="1"/>
          </p:cNvSpPr>
          <p:nvPr/>
        </p:nvSpPr>
        <p:spPr bwMode="auto">
          <a:xfrm>
            <a:off x="611188" y="1125538"/>
            <a:ext cx="828198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Have any of you ever gone </a:t>
            </a:r>
            <a:r>
              <a:rPr lang="en-US" altLang="zh-CN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fishing?Has</a:t>
            </a:r>
            <a:r>
              <a:rPr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anyone ever gone hunting?</a:t>
            </a:r>
          </a:p>
          <a:p>
            <a:pPr eaLnBrk="0" hangingPunct="0"/>
            <a:r>
              <a:rPr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Can you guess what  this lesson is about?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占位符 2"/>
          <p:cNvSpPr>
            <a:spLocks noGrp="1" noChangeArrowheads="1"/>
          </p:cNvSpPr>
          <p:nvPr/>
        </p:nvSpPr>
        <p:spPr bwMode="auto">
          <a:xfrm>
            <a:off x="323529" y="548680"/>
            <a:ext cx="6480720" cy="59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Phrases</a:t>
            </a:r>
            <a:r>
              <a:rPr lang="zh-CN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 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1. at that time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在那时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2. go fishing/hunting for food </a:t>
            </a: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  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钓鱼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/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打猎获得食物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3. make a fire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生一堆火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4. play the drums </a:t>
            </a: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5. natural food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天然食物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6. a hard day of work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一天的辛苦工作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eaLnBrk="0" hangingPunct="0">
              <a:spcBef>
                <a:spcPts val="1800"/>
              </a:spcBef>
              <a:buClr>
                <a:schemeClr val="accent1"/>
              </a:buClr>
              <a:buSzPct val="130000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7. a gathering of ……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的</a:t>
            </a:r>
            <a:r>
              <a:rPr lang="zh-CN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聚会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2089150" y="687388"/>
            <a:ext cx="5029200" cy="762000"/>
          </a:xfrm>
          <a:prstGeom prst="ellipse">
            <a:avLst/>
          </a:prstGeom>
          <a:solidFill>
            <a:srgbClr val="B3F3B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FontTx/>
              <a:buNone/>
              <a:defRPr/>
            </a:pPr>
            <a:r>
              <a:rPr lang="en-US" altLang="zh-CN" sz="3600" b="1" dirty="0">
                <a:solidFill>
                  <a:srgbClr val="FF0000"/>
                </a:solidFill>
              </a:rPr>
              <a:t>Language points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pic>
        <p:nvPicPr>
          <p:cNvPr id="6147" name="Picture 9" descr="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02400" y="598488"/>
            <a:ext cx="11176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273050" y="1924050"/>
            <a:ext cx="843280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 Grandpa, did people go fishing a long time ago? </a:t>
            </a:r>
          </a:p>
          <a:p>
            <a:pPr algn="just"/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爷爷，在很久以前人们去钓鱼吗？</a:t>
            </a:r>
          </a:p>
          <a:p>
            <a:pPr algn="just"/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go fishing</a:t>
            </a:r>
            <a:r>
              <a:rPr lang="zh-CN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钓鱼</a:t>
            </a:r>
          </a:p>
          <a:p>
            <a:pPr algn="just"/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We often </a:t>
            </a:r>
            <a:r>
              <a:rPr lang="en-US" altLang="zh-CN" sz="3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go shopping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on weekends. </a:t>
            </a:r>
          </a:p>
          <a:p>
            <a:pPr algn="just"/>
            <a:r>
              <a:rPr lang="zh-CN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我们经常在周末去购物。</a:t>
            </a:r>
            <a:endParaRPr lang="zh-CN" altLang="en-US" sz="3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49263" y="863600"/>
            <a:ext cx="8393112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ts val="28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探究总结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ts val="28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go +</a:t>
            </a:r>
            <a:r>
              <a:rPr lang="en-US" altLang="zh-CN" sz="32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-</a:t>
            </a:r>
            <a:r>
              <a:rPr lang="en-US" altLang="zh-C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ing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表示“去干某事”。类似的短语有：</a:t>
            </a:r>
          </a:p>
          <a:p>
            <a:pPr algn="just">
              <a:lnSpc>
                <a:spcPts val="28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go fishing			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去钓鱼  </a:t>
            </a:r>
          </a:p>
          <a:p>
            <a:pPr algn="just">
              <a:lnSpc>
                <a:spcPts val="28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go shopping		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去购物 </a:t>
            </a:r>
          </a:p>
          <a:p>
            <a:pPr algn="just">
              <a:lnSpc>
                <a:spcPts val="28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go swimming		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去游泳</a:t>
            </a:r>
          </a:p>
          <a:p>
            <a:pPr algn="just">
              <a:lnSpc>
                <a:spcPts val="28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go hiking			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去徒步旅行</a:t>
            </a:r>
            <a:endParaRPr lang="zh-CN" alt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388938" y="4492625"/>
            <a:ext cx="7850187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学以致用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It’s sunny today. Let’s go ________ (hunt).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4892675" y="5187950"/>
            <a:ext cx="16002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hunting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47664" y="1799965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c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90525" y="790575"/>
            <a:ext cx="836295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40000"/>
              </a:lnSpc>
            </a:pPr>
            <a:r>
              <a:rPr lang="en-US" altLang="zh-CN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2. At that time, there were no supermarkets.</a:t>
            </a:r>
          </a:p>
          <a:p>
            <a:pPr>
              <a:lnSpc>
                <a:spcPct val="140000"/>
              </a:lnSpc>
            </a:pPr>
            <a:r>
              <a:rPr lang="zh-CN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   在那个时候，没有超市。    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92100" y="2386013"/>
            <a:ext cx="85598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b="1" dirty="0">
                <a:latin typeface="Times New Roman" panose="02020603050405020304" pitchFamily="18" charset="0"/>
              </a:rPr>
              <a:t>at that time </a:t>
            </a:r>
            <a:r>
              <a:rPr lang="zh-CN" altLang="en-US" sz="3200" b="1" dirty="0">
                <a:latin typeface="Times New Roman" panose="02020603050405020304" pitchFamily="18" charset="0"/>
              </a:rPr>
              <a:t>在那个时候。表示过去时间，因此要用一般过去时。</a:t>
            </a:r>
            <a:r>
              <a:rPr lang="en-US" altLang="zh-CN" sz="3200" b="1" dirty="0">
                <a:latin typeface="Times New Roman" panose="02020603050405020304" pitchFamily="18" charset="0"/>
              </a:rPr>
              <a:t>time</a:t>
            </a:r>
            <a:r>
              <a:rPr lang="zh-CN" altLang="en-US" sz="3200" b="1" dirty="0">
                <a:latin typeface="Times New Roman" panose="02020603050405020304" pitchFamily="18" charset="0"/>
              </a:rPr>
              <a:t>的其他短语：</a:t>
            </a:r>
          </a:p>
          <a:p>
            <a:endParaRPr lang="zh-CN" altLang="en-US" sz="3200" b="1" dirty="0">
              <a:latin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</a:rPr>
              <a:t>at this time </a:t>
            </a:r>
            <a:r>
              <a:rPr lang="zh-CN" altLang="en-US" sz="3200" b="1" dirty="0">
                <a:latin typeface="Times New Roman" panose="02020603050405020304" pitchFamily="18" charset="0"/>
              </a:rPr>
              <a:t>在这个时候</a:t>
            </a:r>
            <a:r>
              <a:rPr lang="en-US" altLang="zh-CN" sz="3200" b="1" dirty="0">
                <a:latin typeface="Times New Roman" panose="02020603050405020304" pitchFamily="18" charset="0"/>
              </a:rPr>
              <a:t>;      in time </a:t>
            </a:r>
            <a:r>
              <a:rPr lang="zh-CN" altLang="en-US" sz="3200" b="1" dirty="0">
                <a:latin typeface="Times New Roman" panose="02020603050405020304" pitchFamily="18" charset="0"/>
              </a:rPr>
              <a:t>及时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</a:rPr>
              <a:t>at the same time </a:t>
            </a:r>
            <a:r>
              <a:rPr lang="zh-CN" altLang="en-US" sz="3200" b="1" dirty="0">
                <a:latin typeface="Times New Roman" panose="02020603050405020304" pitchFamily="18" charset="0"/>
              </a:rPr>
              <a:t>同时；       </a:t>
            </a:r>
            <a:r>
              <a:rPr lang="en-US" altLang="zh-CN" sz="3200" b="1" dirty="0">
                <a:latin typeface="Times New Roman" panose="02020603050405020304" pitchFamily="18" charset="0"/>
              </a:rPr>
              <a:t>on time </a:t>
            </a:r>
            <a:r>
              <a:rPr lang="zh-CN" altLang="en-US" sz="3200" b="1" dirty="0">
                <a:latin typeface="Times New Roman" panose="02020603050405020304" pitchFamily="18" charset="0"/>
              </a:rPr>
              <a:t>按时</a:t>
            </a:r>
          </a:p>
          <a:p>
            <a:r>
              <a:rPr lang="en-US" altLang="zh-CN" sz="3200" b="1" dirty="0">
                <a:latin typeface="Times New Roman" panose="02020603050405020304" pitchFamily="18" charset="0"/>
              </a:rPr>
              <a:t>have a good time </a:t>
            </a:r>
            <a:r>
              <a:rPr lang="zh-CN" altLang="en-US" sz="3200" b="1" dirty="0">
                <a:latin typeface="Times New Roman" panose="02020603050405020304" pitchFamily="18" charset="0"/>
              </a:rPr>
              <a:t>玩得开心</a:t>
            </a:r>
            <a:r>
              <a:rPr lang="en-US" altLang="zh-CN" sz="3200" b="1" dirty="0">
                <a:latin typeface="Times New Roman" panose="02020603050405020304" pitchFamily="18" charset="0"/>
              </a:rPr>
              <a:t>; </a:t>
            </a:r>
          </a:p>
          <a:p>
            <a:r>
              <a:rPr lang="en-US" altLang="zh-CN" sz="3200" b="1" dirty="0">
                <a:latin typeface="Times New Roman" panose="02020603050405020304" pitchFamily="18" charset="0"/>
              </a:rPr>
              <a:t>all the time </a:t>
            </a:r>
            <a:r>
              <a:rPr lang="zh-CN" altLang="en-US" sz="3200" b="1" dirty="0">
                <a:latin typeface="Times New Roman" panose="02020603050405020304" pitchFamily="18" charset="0"/>
              </a:rPr>
              <a:t>一直。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5"/>
          <p:cNvSpPr txBox="1">
            <a:spLocks noChangeArrowheads="1"/>
          </p:cNvSpPr>
          <p:nvPr/>
        </p:nvSpPr>
        <p:spPr bwMode="auto">
          <a:xfrm>
            <a:off x="798513" y="1347788"/>
            <a:ext cx="7178675" cy="519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ts val="2500"/>
              </a:lnSpc>
              <a:spcBef>
                <a:spcPct val="50000"/>
              </a:spcBef>
            </a:pPr>
            <a:r>
              <a:rPr lang="en-US" altLang="zh-CN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3. They spent a lot of time outdoors. </a:t>
            </a:r>
          </a:p>
          <a:p>
            <a:pPr algn="just">
              <a:lnSpc>
                <a:spcPts val="25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   他们在户外花费大量的时间。</a:t>
            </a:r>
          </a:p>
          <a:p>
            <a:pPr algn="just">
              <a:lnSpc>
                <a:spcPts val="2500"/>
              </a:lnSpc>
              <a:spcBef>
                <a:spcPct val="50000"/>
              </a:spcBef>
            </a:pPr>
            <a:r>
              <a:rPr lang="en-US" altLang="zh-CN" sz="3600" b="1" dirty="0">
                <a:latin typeface="Times New Roman" panose="02020603050405020304" pitchFamily="18" charset="0"/>
              </a:rPr>
              <a:t>spend </a:t>
            </a:r>
            <a:r>
              <a:rPr lang="en-US" altLang="zh-CN" sz="3600" b="1" i="1" dirty="0">
                <a:latin typeface="Times New Roman" panose="02020603050405020304" pitchFamily="18" charset="0"/>
              </a:rPr>
              <a:t>v</a:t>
            </a:r>
            <a:r>
              <a:rPr lang="en-US" altLang="zh-CN" sz="3600" b="1" dirty="0">
                <a:latin typeface="Times New Roman" panose="02020603050405020304" pitchFamily="18" charset="0"/>
              </a:rPr>
              <a:t>. </a:t>
            </a:r>
            <a:r>
              <a:rPr lang="zh-CN" altLang="en-US" sz="3600" b="1" dirty="0">
                <a:latin typeface="Times New Roman" panose="02020603050405020304" pitchFamily="18" charset="0"/>
              </a:rPr>
              <a:t>用（钱</a:t>
            </a:r>
            <a:r>
              <a:rPr lang="en-US" altLang="zh-CN" sz="3600" b="1" dirty="0">
                <a:latin typeface="Times New Roman" panose="02020603050405020304" pitchFamily="18" charset="0"/>
              </a:rPr>
              <a:t>/</a:t>
            </a:r>
            <a:r>
              <a:rPr lang="zh-CN" altLang="en-US" sz="3600" b="1" dirty="0">
                <a:latin typeface="Times New Roman" panose="02020603050405020304" pitchFamily="18" charset="0"/>
              </a:rPr>
              <a:t>时间）；花（钱</a:t>
            </a:r>
            <a:r>
              <a:rPr lang="en-US" altLang="zh-CN" sz="3600" b="1" dirty="0">
                <a:latin typeface="Times New Roman" panose="02020603050405020304" pitchFamily="18" charset="0"/>
              </a:rPr>
              <a:t>/</a:t>
            </a:r>
            <a:r>
              <a:rPr lang="zh-CN" altLang="en-US" sz="3600" b="1" dirty="0">
                <a:latin typeface="Times New Roman" panose="02020603050405020304" pitchFamily="18" charset="0"/>
              </a:rPr>
              <a:t>时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just">
              <a:lnSpc>
                <a:spcPts val="2500"/>
              </a:lnSpc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</a:rPr>
              <a:t>间）</a:t>
            </a:r>
          </a:p>
          <a:p>
            <a:pPr algn="just">
              <a:lnSpc>
                <a:spcPts val="2500"/>
              </a:lnSpc>
              <a:spcBef>
                <a:spcPct val="5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spent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five </a:t>
            </a:r>
            <a:r>
              <a:rPr lang="en-US" altLang="zh-CN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yuan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on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the book. </a:t>
            </a:r>
          </a:p>
          <a:p>
            <a:pPr algn="just">
              <a:lnSpc>
                <a:spcPts val="25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这本书我花费了五元钱。</a:t>
            </a:r>
            <a:endParaRPr lang="en-US" altLang="zh-CN" sz="3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ts val="2500"/>
              </a:lnSpc>
              <a:spcBef>
                <a:spcPct val="5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spent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five </a:t>
            </a:r>
            <a:r>
              <a:rPr lang="en-US" altLang="zh-CN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yuan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(in) buying 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</a:p>
          <a:p>
            <a:pPr algn="just">
              <a:lnSpc>
                <a:spcPts val="2500"/>
              </a:lnSpc>
              <a:spcBef>
                <a:spcPct val="5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book.</a:t>
            </a:r>
          </a:p>
          <a:p>
            <a:pPr algn="just">
              <a:lnSpc>
                <a:spcPts val="2500"/>
              </a:lnSpc>
              <a:spcBef>
                <a:spcPct val="5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endParaRPr lang="zh-CN" altLang="en-US" sz="3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1"/>
          <p:cNvSpPr txBox="1">
            <a:spLocks noChangeArrowheads="1"/>
          </p:cNvSpPr>
          <p:nvPr/>
        </p:nvSpPr>
        <p:spPr bwMode="auto">
          <a:xfrm>
            <a:off x="476250" y="1135063"/>
            <a:ext cx="839787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endParaRPr lang="zh-CN" altLang="en-US" sz="36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</a:rPr>
              <a:t>It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 u="sng">
                <a:solidFill>
                  <a:srgbClr val="000000"/>
                </a:solidFill>
                <a:latin typeface="Times New Roman" panose="02020603050405020304" pitchFamily="18" charset="0"/>
              </a:rPr>
              <a:t>took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 Jack twenty minutes 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work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 out the math problem yesterday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．</a:t>
            </a:r>
          </a:p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昨天解决这道数学难题花费了杰克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20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分钟。</a:t>
            </a:r>
          </a:p>
          <a:p>
            <a:r>
              <a:rPr lang="zh-CN" altLang="en-US" sz="3600"/>
              <a:t>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WW.2PPT.COM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全屏显示(4:3)</PresentationFormat>
  <Paragraphs>112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宋体</vt:lpstr>
      <vt:lpstr>微软雅黑</vt:lpstr>
      <vt:lpstr>Arial</vt:lpstr>
      <vt:lpstr>Calibri</vt:lpstr>
      <vt:lpstr>Times New Roman</vt:lpstr>
      <vt:lpstr>WWW.2PPT.COM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2016-10-29T02:53:00Z</dcterms:created>
  <dcterms:modified xsi:type="dcterms:W3CDTF">2023-01-17T00:55:49Z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6F18231F6D5E4643AE211D2A4AFAAD9B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