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0" r:id="rId2"/>
    <p:sldId id="257" r:id="rId3"/>
    <p:sldId id="281" r:id="rId4"/>
    <p:sldId id="265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8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C82968-B4F8-4D39-BCBF-AE599FAFB7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2204BF-7018-4E0F-B64B-7D05326B1D2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A18413-15DB-4B91-AA6F-D41D96AAD48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1B77B1-C219-443C-AB5C-78765694708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B77B1-C219-443C-AB5C-78765694708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75B6EF3-7BF8-4E41-A269-4184B60B5036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1498-7209-453A-95EF-7D25C2946AB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AE55-5E91-4C45-A7A3-64502349ED1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B3A6-2388-46FE-AA9A-A9CF8E5B52B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B602-E41C-4BC7-9A9D-C2BCBDAF8D6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9644-1FE0-427B-A4BB-3D286AD655F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E81E-0849-47B7-9630-C919DAA25F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B745-EA50-4A23-999C-75647EF6AB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3A19-BF3F-4F31-92A2-3648DFE46FF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44230-D4F9-4A88-AF75-BE184D609AD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E08A-5FA7-4760-A444-57AB3EB915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8339-96C9-4CB1-B2D3-4CAF58DE878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66A0FA-4092-41E1-ADD7-1CF7FEF73C0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0" y="2564904"/>
            <a:ext cx="91554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Were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People Healthy Then?</a:t>
            </a:r>
            <a:endParaRPr lang="zh-CN" altLang="en-US" sz="4800" dirty="0"/>
          </a:p>
        </p:txBody>
      </p:sp>
      <p:sp>
        <p:nvSpPr>
          <p:cNvPr id="3" name="矩形 2"/>
          <p:cNvSpPr/>
          <p:nvPr/>
        </p:nvSpPr>
        <p:spPr>
          <a:xfrm>
            <a:off x="2928574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9"/>
          <p:cNvSpPr>
            <a:spLocks noChangeArrowheads="1"/>
          </p:cNvSpPr>
          <p:nvPr/>
        </p:nvSpPr>
        <p:spPr bwMode="auto">
          <a:xfrm>
            <a:off x="1118364" y="1184442"/>
            <a:ext cx="6918706" cy="84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kumimoji="0" lang="en-US" altLang="zh-CN" b="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Unit7 Sports and Good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38150" y="1736725"/>
            <a:ext cx="84137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YangFenfan____ every Saturday afternoon volunteering in an old people’s home. </a:t>
            </a: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A. costs          B. takes	</a:t>
            </a: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C. pays          D. spends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59113" y="2549525"/>
            <a:ext cx="936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2699792" y="914400"/>
            <a:ext cx="4032448" cy="6096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Exercises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1625" y="1806575"/>
            <a:ext cx="8540750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用所给词的适当形式填空</a:t>
            </a: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It’s sunny today. Mr. White is ______ (fish) at the lake. </a:t>
            </a:r>
          </a:p>
          <a:p>
            <a:pPr algn="just"/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Many people ______ (come) to the island(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岛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a long time ago. </a:t>
            </a:r>
          </a:p>
          <a:p>
            <a:pPr algn="just">
              <a:lnSpc>
                <a:spcPts val="2600"/>
              </a:lnSpc>
              <a:spcBef>
                <a:spcPct val="4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Text Box 27"/>
          <p:cNvSpPr txBox="1">
            <a:spLocks noChangeArrowheads="1"/>
          </p:cNvSpPr>
          <p:nvPr/>
        </p:nvSpPr>
        <p:spPr bwMode="auto">
          <a:xfrm>
            <a:off x="7226300" y="2282825"/>
            <a:ext cx="1757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fishing</a:t>
            </a:r>
          </a:p>
        </p:txBody>
      </p:sp>
      <p:sp>
        <p:nvSpPr>
          <p:cNvPr id="21509" name="Text Box 27"/>
          <p:cNvSpPr txBox="1">
            <a:spLocks noChangeArrowheads="1"/>
          </p:cNvSpPr>
          <p:nvPr/>
        </p:nvSpPr>
        <p:spPr bwMode="auto">
          <a:xfrm>
            <a:off x="4202113" y="39941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228600" y="1254125"/>
            <a:ext cx="87788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Bill spends three hours ________ (watch) TV on weekends. </a:t>
            </a:r>
          </a:p>
          <a:p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 like to eat ______ (nature) food like fish.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I can’t wait _______ (open) the gift.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zh-CN" altLang="en-US" sz="3600" dirty="0"/>
          </a:p>
        </p:txBody>
      </p:sp>
      <p:sp>
        <p:nvSpPr>
          <p:cNvPr id="22531" name="Text Box 27"/>
          <p:cNvSpPr txBox="1">
            <a:spLocks noChangeArrowheads="1"/>
          </p:cNvSpPr>
          <p:nvPr/>
        </p:nvSpPr>
        <p:spPr bwMode="auto">
          <a:xfrm>
            <a:off x="5337175" y="1254125"/>
            <a:ext cx="2166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watching</a:t>
            </a:r>
          </a:p>
        </p:txBody>
      </p:sp>
      <p:sp>
        <p:nvSpPr>
          <p:cNvPr id="22532" name="Text Box 27"/>
          <p:cNvSpPr txBox="1">
            <a:spLocks noChangeArrowheads="1"/>
          </p:cNvSpPr>
          <p:nvPr/>
        </p:nvSpPr>
        <p:spPr bwMode="auto">
          <a:xfrm>
            <a:off x="3021013" y="2900363"/>
            <a:ext cx="17970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natural</a:t>
            </a:r>
          </a:p>
        </p:txBody>
      </p:sp>
      <p:sp>
        <p:nvSpPr>
          <p:cNvPr id="22533" name="Text Box 27"/>
          <p:cNvSpPr txBox="1">
            <a:spLocks noChangeArrowheads="1"/>
          </p:cNvSpPr>
          <p:nvPr/>
        </p:nvSpPr>
        <p:spPr bwMode="auto">
          <a:xfrm>
            <a:off x="3132138" y="393382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74650" y="1220788"/>
            <a:ext cx="83947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Ⅱ.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单项选择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Rick _______ 100 </a:t>
            </a:r>
            <a:r>
              <a:rPr lang="en-US" altLang="zh-CN" sz="32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yuan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on the shirt.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paid         B. spent         C. took         D. cost</a:t>
            </a:r>
          </a:p>
          <a:p>
            <a:pPr algn="just"/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We _______ yesterday afternoon.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play the piano               B. played the piano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played piano                 D. play piano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38388" y="146685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139950" y="2954338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82600" y="1144588"/>
            <a:ext cx="7850188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There _______ no shops here two years ago.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is          B. are           C. was           D. were </a:t>
            </a:r>
          </a:p>
          <a:p>
            <a:pPr algn="just"/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It’s very cold. Let’s _______ to keep us warm.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worry about              B. make a fire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go fishing                   D. play together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778125" y="86677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246688" y="282892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/>
        </p:nvSpPr>
        <p:spPr>
          <a:xfrm>
            <a:off x="2267744" y="1079500"/>
            <a:ext cx="4323556" cy="725488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Homework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387" name="Text Box 106"/>
          <p:cNvSpPr txBox="1">
            <a:spLocks noChangeArrowheads="1"/>
          </p:cNvSpPr>
          <p:nvPr/>
        </p:nvSpPr>
        <p:spPr bwMode="auto">
          <a:xfrm>
            <a:off x="604838" y="2335213"/>
            <a:ext cx="827246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about the people’s life a long time ago after learning the class? 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Compare it with our life now. 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260350"/>
            <a:ext cx="899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Let’s review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908050"/>
            <a:ext cx="8534400" cy="5473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7" rIns="91435" bIns="45717" anchor="ctr"/>
          <a:lstStyle/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Phrases（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lesson 40)</a:t>
            </a:r>
            <a:r>
              <a:rPr lang="zh-CN" altLang="en-US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440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marL="742950" indent="-742950"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、过去常常做某事     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、现在习惯做某事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742950" indent="-742950"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、担心                          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、玩太多的电脑游戏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、不再                           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9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、看太多的电视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、长胖                          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、在阳光下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、站在某人一边，支持某人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、去散步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611188" y="1125538"/>
            <a:ext cx="82819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any of you ever gone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fishing?Has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anyone ever gone hunting?</a:t>
            </a:r>
          </a:p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Can you guess what  this lesson is about?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占位符 2"/>
          <p:cNvSpPr>
            <a:spLocks noGrp="1" noChangeArrowheads="1"/>
          </p:cNvSpPr>
          <p:nvPr/>
        </p:nvSpPr>
        <p:spPr bwMode="auto">
          <a:xfrm>
            <a:off x="323529" y="548680"/>
            <a:ext cx="6480720" cy="59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Phrases</a:t>
            </a:r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at that time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在那时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go fishing/hunting for food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钓鱼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打猎获得食物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make a fire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生一堆火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play the drums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5. natural food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天然食物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6. a hard day of work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一天的辛苦工作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7. a gathering of ……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的</a:t>
            </a:r>
            <a:r>
              <a:rPr lang="zh-CN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聚会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2089150" y="687388"/>
            <a:ext cx="50292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Language points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6147" name="Picture 9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2400" y="598488"/>
            <a:ext cx="11176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273050" y="1924050"/>
            <a:ext cx="84328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Grandpa, did people go fishing a long time ago? </a:t>
            </a:r>
          </a:p>
          <a:p>
            <a:pPr algn="just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爷爷，在很久以前人们去钓鱼吗？</a:t>
            </a: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go fishing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钓鱼</a:t>
            </a:r>
          </a:p>
          <a:p>
            <a:pPr algn="just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We often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go shopping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on weekends. </a:t>
            </a:r>
          </a:p>
          <a:p>
            <a:pPr algn="just"/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我们经常在周末去购物。</a:t>
            </a: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9263" y="863600"/>
            <a:ext cx="8393112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探究总结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go +</a:t>
            </a:r>
            <a:r>
              <a:rPr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-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表示“去干某事”。类似的短语有：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go fishing		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去钓鱼 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go shopping	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去购物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go swimming	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去游泳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go hiking			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去徒步旅行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88938" y="4492625"/>
            <a:ext cx="785018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It’s sunny today. Let’s go ________ (hunt).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892675" y="5187950"/>
            <a:ext cx="16002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hunting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47664" y="1799965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c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0525" y="790575"/>
            <a:ext cx="836295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At that time, there were no supermarkets.</a:t>
            </a:r>
          </a:p>
          <a:p>
            <a:pPr>
              <a:lnSpc>
                <a:spcPct val="14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在那个时候，没有超市。    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92100" y="2386013"/>
            <a:ext cx="8559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at that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在那个时候。表示过去时间，因此要用一般过去时。</a:t>
            </a:r>
            <a:r>
              <a:rPr lang="en-US" altLang="zh-CN" sz="3200" b="1" dirty="0">
                <a:latin typeface="Times New Roman" panose="02020603050405020304" pitchFamily="18" charset="0"/>
              </a:rPr>
              <a:t>time</a:t>
            </a:r>
            <a:r>
              <a:rPr lang="zh-CN" altLang="en-US" sz="3200" b="1" dirty="0">
                <a:latin typeface="Times New Roman" panose="02020603050405020304" pitchFamily="18" charset="0"/>
              </a:rPr>
              <a:t>的其他短语：</a:t>
            </a:r>
          </a:p>
          <a:p>
            <a:endParaRPr lang="zh-CN" altLang="en-US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at this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在这个时候</a:t>
            </a:r>
            <a:r>
              <a:rPr lang="en-US" altLang="zh-CN" sz="3200" b="1" dirty="0">
                <a:latin typeface="Times New Roman" panose="02020603050405020304" pitchFamily="18" charset="0"/>
              </a:rPr>
              <a:t>;      in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及时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at the same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同时；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on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按时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have a good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玩得开心</a:t>
            </a:r>
            <a:r>
              <a:rPr lang="en-US" altLang="zh-CN" sz="3200" b="1" dirty="0">
                <a:latin typeface="Times New Roman" panose="02020603050405020304" pitchFamily="18" charset="0"/>
              </a:rPr>
              <a:t>;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all the time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798513" y="1347788"/>
            <a:ext cx="7178675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3. They spent a lot of time outdoors. 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他们在户外花费大量的时间。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spend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v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</a:rPr>
              <a:t>用（钱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zh-CN" altLang="en-US" sz="3600" b="1" dirty="0">
                <a:latin typeface="Times New Roman" panose="02020603050405020304" pitchFamily="18" charset="0"/>
              </a:rPr>
              <a:t>时间）；花（钱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zh-CN" altLang="en-US" sz="3600" b="1" dirty="0">
                <a:latin typeface="Times New Roman" panose="02020603050405020304" pitchFamily="18" charset="0"/>
              </a:rPr>
              <a:t>时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间）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spent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five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yuan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book. 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这本书我花费了五元钱。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spent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five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yuan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(in) buying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book.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zh-CN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"/>
          <p:cNvSpPr txBox="1">
            <a:spLocks noChangeArrowheads="1"/>
          </p:cNvSpPr>
          <p:nvPr/>
        </p:nvSpPr>
        <p:spPr bwMode="auto">
          <a:xfrm>
            <a:off x="476250" y="1135063"/>
            <a:ext cx="83978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u="sng">
                <a:solidFill>
                  <a:srgbClr val="000000"/>
                </a:solidFill>
                <a:latin typeface="Times New Roman" panose="02020603050405020304" pitchFamily="18" charset="0"/>
              </a:rPr>
              <a:t>took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Jack twenty minutes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out the math problem yesterday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昨天解决这道数学难题花费了杰克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分钟。</a:t>
            </a:r>
          </a:p>
          <a:p>
            <a:r>
              <a:rPr lang="zh-CN" altLang="en-US" sz="3600"/>
              <a:t>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全屏显示(4:3)</PresentationFormat>
  <Paragraphs>112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2016-10-29T02:53:00Z</dcterms:created>
  <dcterms:modified xsi:type="dcterms:W3CDTF">2023-01-17T00:55:49Z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6F18231F6D5E4643AE211D2A4AFAAD9B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