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319"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课标第一网" initials="新"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1ED4"/>
    <a:srgbClr val="0000FF"/>
    <a:srgbClr val="112991"/>
    <a:srgbClr val="155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282" y="-264"/>
      </p:cViewPr>
      <p:guideLst>
        <p:guide orient="horz" pos="216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2130425"/>
            <a:ext cx="7772400" cy="1470025"/>
          </a:xfrm>
        </p:spPr>
        <p:txBody>
          <a:bodyPr/>
          <a:lstStyle>
            <a:lvl1pPr marL="0" indent="0" algn="ctr">
              <a:defRPr sz="4000" b="1"/>
            </a:lvl1pPr>
          </a:lstStyle>
          <a:p>
            <a:pPr lvl="0"/>
            <a:r>
              <a:rPr lang="zh-CN" altLang="en-US" noProof="0" smtClean="0">
                <a:sym typeface="MS PGothic" panose="020B0600070205080204" pitchFamily="34" charset="-128"/>
              </a:rPr>
              <a:t>单击此处编辑母版标题样式</a:t>
            </a:r>
          </a:p>
        </p:txBody>
      </p:sp>
      <p:sp>
        <p:nvSpPr>
          <p:cNvPr id="7171" name="Rectangle 3"/>
          <p:cNvSpPr>
            <a:spLocks noGrp="1" noChangeArrowheads="1"/>
          </p:cNvSpPr>
          <p:nvPr>
            <p:ph type="subTitle" sz="quarter" idx="1"/>
          </p:nvPr>
        </p:nvSpPr>
        <p:spPr>
          <a:xfrm>
            <a:off x="1371600" y="3886200"/>
            <a:ext cx="6400800" cy="1090613"/>
          </a:xfrm>
        </p:spPr>
        <p:txBody>
          <a:bodyPr/>
          <a:lstStyle>
            <a:lvl1pPr marL="0" indent="0" algn="ctr">
              <a:buFont typeface="Arial" panose="020B0604020202020204" pitchFamily="34" charset="0"/>
              <a:buNone/>
              <a:defRPr sz="3200"/>
            </a:lvl1pPr>
          </a:lstStyle>
          <a:p>
            <a:pPr lvl="0"/>
            <a:r>
              <a:rPr lang="zh-CN" altLang="en-US" noProof="0" smtClean="0">
                <a:sym typeface="MS PGothic" panose="020B0600070205080204" pitchFamily="34" charset="-128"/>
              </a:rPr>
              <a:t>单击此处编辑母版副标题样式</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sym typeface="MS PGothic" panose="020B0600070205080204" pitchFamily="34" charset="-128"/>
              </a:rPr>
              <a:t>单击此处编辑母版标题样式</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sym typeface="MS PGothic" panose="020B0600070205080204" pitchFamily="34" charset="-128"/>
              </a:rPr>
              <a:t>单击此处编辑母版文本样式</a:t>
            </a:r>
          </a:p>
          <a:p>
            <a:pPr lvl="1"/>
            <a:r>
              <a:rPr lang="zh-CN" altLang="en-US" smtClean="0">
                <a:sym typeface="MS PGothic" panose="020B0600070205080204" pitchFamily="34" charset="-128"/>
              </a:rPr>
              <a:t>第二级</a:t>
            </a:r>
          </a:p>
          <a:p>
            <a:pPr lvl="2"/>
            <a:r>
              <a:rPr lang="zh-CN" altLang="en-US" smtClean="0">
                <a:sym typeface="MS PGothic" panose="020B0600070205080204" pitchFamily="34" charset="-128"/>
              </a:rPr>
              <a:t>第三级</a:t>
            </a:r>
          </a:p>
          <a:p>
            <a:pPr lvl="3"/>
            <a:r>
              <a:rPr lang="zh-CN" altLang="en-US" smtClean="0">
                <a:sym typeface="MS PGothic" panose="020B0600070205080204" pitchFamily="34" charset="-128"/>
              </a:rPr>
              <a:t>第四级</a:t>
            </a:r>
          </a:p>
          <a:p>
            <a:pPr lvl="4"/>
            <a:r>
              <a:rPr lang="zh-CN" altLang="en-US" smtClean="0">
                <a:sym typeface="MS PGothic" panose="020B0600070205080204" pitchFamily="34" charset="-128"/>
              </a:rPr>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marL="914400" indent="-914400" algn="l" rtl="0" eaLnBrk="1" fontAlgn="base" hangingPunct="1">
        <a:spcBef>
          <a:spcPct val="0"/>
        </a:spcBef>
        <a:spcAft>
          <a:spcPct val="0"/>
        </a:spcAft>
        <a:defRPr sz="3200">
          <a:solidFill>
            <a:schemeClr val="tx1"/>
          </a:solidFill>
          <a:latin typeface="+mj-lt"/>
          <a:ea typeface="+mj-ea"/>
          <a:cs typeface="+mj-cs"/>
          <a:sym typeface="MS PGothic" panose="020B0600070205080204" pitchFamily="34" charset="-128"/>
        </a:defRPr>
      </a:lvl1pPr>
      <a:lvl2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2pPr>
      <a:lvl3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3pPr>
      <a:lvl4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4pPr>
      <a:lvl5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5pPr>
      <a:lvl6pPr marL="13716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6pPr>
      <a:lvl7pPr marL="18288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7pPr>
      <a:lvl8pPr marL="22860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8pPr>
      <a:lvl9pPr marL="27432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a:solidFill>
            <a:schemeClr val="tx1"/>
          </a:solidFill>
          <a:latin typeface="+mn-lt"/>
          <a:ea typeface="+mn-ea"/>
          <a:cs typeface="+mn-cs"/>
          <a:sym typeface="MS PGothic" panose="020B0600070205080204" pitchFamily="34" charset="-128"/>
        </a:defRPr>
      </a:lvl1pPr>
      <a:lvl2pPr marL="742950" indent="-285750"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mn-ea"/>
          <a:sym typeface="MS PGothic" panose="020B0600070205080204" pitchFamily="34" charset="-128"/>
        </a:defRPr>
      </a:lvl2pPr>
      <a:lvl3pPr marL="1143000" indent="-228600" algn="l" rtl="0" eaLnBrk="1" fontAlgn="base" hangingPunct="1">
        <a:spcBef>
          <a:spcPct val="20000"/>
        </a:spcBef>
        <a:spcAft>
          <a:spcPct val="0"/>
        </a:spcAft>
        <a:buFont typeface="Arial" panose="020B0604020202020204" pitchFamily="34" charset="0"/>
        <a:buChar char="•"/>
        <a:defRPr>
          <a:solidFill>
            <a:schemeClr val="tx1"/>
          </a:solidFill>
          <a:latin typeface="+mn-lt"/>
          <a:ea typeface="+mn-ea"/>
          <a:sym typeface="MS PGothic" panose="020B0600070205080204" pitchFamily="34" charset="-128"/>
        </a:defRPr>
      </a:lvl3pPr>
      <a:lvl4pPr marL="1600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4pPr>
      <a:lvl5pPr marL="20574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5pPr>
      <a:lvl6pPr marL="25146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6pPr>
      <a:lvl7pPr marL="29718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7pPr>
      <a:lvl8pPr marL="34290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8pPr>
      <a:lvl9pPr marL="3886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image.baidu.com/i?ct=503316480&amp;z=0&amp;tn=baiduimagedetail&amp;word=%B2%A3%C1%A7%C6%BF&amp;in=11809&amp;cl=2&amp;lm=-1&amp;pn=44&amp;rn=1&amp;di=500286123&amp;ln=1&amp;fr=&amp;ic=0&amp;s=0&amp;se=1&amp;sme=0&amp;tab=&amp;width=&amp;height=&amp;face=0&amp;fb=0" TargetMode="External"/><Relationship Id="rId7" Type="http://schemas.openxmlformats.org/officeDocument/2006/relationships/hyperlink" Target="http://image.baidu.com/i?ct=503316480&amp;z=0&amp;tn=baiduimagedetail&amp;word=%CB%DC%C1%CF&amp;in=1593&amp;cl=2&amp;lm=-1&amp;pn=3&amp;rn=1&amp;di=31508751555&amp;ln=1&amp;fr=&amp;ic=0&amp;s=0&amp;se=1&amp;sme=0&amp;tab=&amp;width=&amp;height=&amp;face=0&amp;fb=0" TargetMode="External"/><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hyperlink" Target="http://image.baidu.com/i?ct=503316480&amp;z=0&amp;tn=baiduimagedetail&amp;word=%BF%A8%CD%A8%CA%B3%CE%EF&amp;in=13014&amp;cl=2&amp;lm=-1&amp;pn=18&amp;rn=1&amp;di=11027999310&amp;ln=1&amp;fr=&amp;ic=0&amp;s=&amp;se=&amp;sme=0&amp;tab=&amp;width=&amp;height=&amp;face=0&amp;fb=0" TargetMode="External"/><Relationship Id="rId5" Type="http://schemas.openxmlformats.org/officeDocument/2006/relationships/hyperlink" Target="http://image.baidu.com/i?ct=503316480&amp;z=0&amp;tn=baiduimagedetail&amp;word=%B7%CF%D6%BD&amp;in=25997&amp;cl=2&amp;lm=-1&amp;pn=2&amp;rn=1&amp;di=35794931265&amp;ln=1&amp;fr=&amp;ic=0&amp;s=0&amp;se=1&amp;sme=0&amp;tab=&amp;width=&amp;height=&amp;face=0&amp;fb=0" TargetMode="External"/><Relationship Id="rId10" Type="http://schemas.openxmlformats.org/officeDocument/2006/relationships/image" Target="../media/image16.jpeg"/><Relationship Id="rId4" Type="http://schemas.openxmlformats.org/officeDocument/2006/relationships/image" Target="../media/image13.jpeg"/><Relationship Id="rId9" Type="http://schemas.openxmlformats.org/officeDocument/2006/relationships/hyperlink" Target="http://image.baidu.com/i?ct=503316480&amp;z=0&amp;tn=baiduimagedetail&amp;word=%D2%C2%B7%FE&amp;in=5627&amp;cl=2&amp;lm=-1&amp;pn=6&amp;rn=1&amp;di=35790080448&amp;ln=1&amp;fr=&amp;ic=0&amp;s=0&amp;se=1&amp;sme=0&amp;tab=&amp;width=&amp;height=&amp;face=0&amp;fb=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507410"/>
            <a:ext cx="9144000" cy="923330"/>
          </a:xfrm>
          <a:prstGeom prst="rect">
            <a:avLst/>
          </a:prstGeom>
          <a:noFill/>
          <a:ln w="9525">
            <a:noFill/>
            <a:miter lim="800000"/>
          </a:ln>
        </p:spPr>
        <p:txBody>
          <a:bodyPr wrap="square">
            <a:spAutoFit/>
          </a:bodyPr>
          <a:lstStyle/>
          <a:p>
            <a:pPr algn="ctr"/>
            <a:r>
              <a:rPr lang="en-US" altLang="zh-CN" sz="5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Connected to Nature</a:t>
            </a:r>
            <a:endParaRPr lang="zh-CN" altLang="en-US" sz="54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矩形 1"/>
          <p:cNvSpPr/>
          <p:nvPr/>
        </p:nvSpPr>
        <p:spPr>
          <a:xfrm>
            <a:off x="0" y="1290029"/>
            <a:ext cx="9144000" cy="646331"/>
          </a:xfrm>
          <a:prstGeom prst="rect">
            <a:avLst/>
          </a:prstGeom>
        </p:spPr>
        <p:txBody>
          <a:bodyPr wrap="square">
            <a:spAutoFit/>
          </a:bodyPr>
          <a:lstStyle/>
          <a:p>
            <a:pPr algn="ctr"/>
            <a:r>
              <a:rPr lang="en-US" altLang="zh-CN" sz="3600" b="1" kern="10" dirty="0">
                <a:ln w="12700">
                  <a:noFill/>
                  <a:round/>
                </a:ln>
                <a:solidFill>
                  <a:schemeClr val="tx1">
                    <a:lumMod val="95000"/>
                    <a:lumOff val="5000"/>
                  </a:schemeClr>
                </a:solidFill>
                <a:effectLst>
                  <a:outerShdw blurRad="38100" dist="38100" dir="2700000" algn="tl">
                    <a:srgbClr val="000000">
                      <a:alpha val="43137"/>
                    </a:srgbClr>
                  </a:outerShdw>
                </a:effectLst>
              </a:rPr>
              <a:t>Unit </a:t>
            </a:r>
            <a:r>
              <a:rPr lang="en-US" altLang="zh-CN" sz="3600" b="1" kern="10" dirty="0" smtClean="0">
                <a:ln w="12700">
                  <a:noFill/>
                  <a:round/>
                </a:ln>
                <a:solidFill>
                  <a:schemeClr val="tx1">
                    <a:lumMod val="95000"/>
                    <a:lumOff val="5000"/>
                  </a:schemeClr>
                </a:solidFill>
                <a:effectLst>
                  <a:outerShdw blurRad="38100" dist="38100" dir="2700000" algn="tl">
                    <a:srgbClr val="000000">
                      <a:alpha val="43137"/>
                    </a:srgbClr>
                  </a:outerShdw>
                </a:effectLst>
              </a:rPr>
              <a:t>8 </a:t>
            </a:r>
            <a:r>
              <a:rPr lang="en-US" altLang="zh-CN" sz="3600" b="1" dirty="0" smtClean="0">
                <a:solidFill>
                  <a:schemeClr val="tx1">
                    <a:lumMod val="95000"/>
                    <a:lumOff val="5000"/>
                  </a:schemeClr>
                </a:solidFill>
                <a:effectLst>
                  <a:outerShdw blurRad="38100" dist="38100" dir="2700000" algn="tl">
                    <a:srgbClr val="000000">
                      <a:alpha val="43137"/>
                    </a:srgbClr>
                  </a:outerShdw>
                </a:effectLst>
              </a:rPr>
              <a:t>Save </a:t>
            </a:r>
            <a:r>
              <a:rPr lang="en-US" altLang="zh-CN" sz="3600" b="1" dirty="0">
                <a:solidFill>
                  <a:schemeClr val="tx1">
                    <a:lumMod val="95000"/>
                    <a:lumOff val="5000"/>
                  </a:schemeClr>
                </a:solidFill>
                <a:effectLst>
                  <a:outerShdw blurRad="38100" dist="38100" dir="2700000" algn="tl">
                    <a:srgbClr val="000000">
                      <a:alpha val="43137"/>
                    </a:srgbClr>
                  </a:outerShdw>
                </a:effectLst>
              </a:rPr>
              <a:t>Our World!</a:t>
            </a:r>
          </a:p>
        </p:txBody>
      </p:sp>
      <p:sp>
        <p:nvSpPr>
          <p:cNvPr id="8" name="矩形 7"/>
          <p:cNvSpPr/>
          <p:nvPr/>
        </p:nvSpPr>
        <p:spPr>
          <a:xfrm>
            <a:off x="2924754" y="4969933"/>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3" name="Picture 5" descr="1252903264706"/>
          <p:cNvPicPr>
            <a:picLocks noChangeAspect="1"/>
          </p:cNvPicPr>
          <p:nvPr/>
        </p:nvPicPr>
        <p:blipFill>
          <a:blip r:embed="rId2" cstate="print"/>
          <a:stretch>
            <a:fillRect/>
          </a:stretch>
        </p:blipFill>
        <p:spPr>
          <a:xfrm>
            <a:off x="745490" y="996950"/>
            <a:ext cx="4514215" cy="4863465"/>
          </a:xfrm>
          <a:prstGeom prst="rect">
            <a:avLst/>
          </a:prstGeom>
          <a:noFill/>
          <a:ln w="9525">
            <a:noFill/>
          </a:ln>
        </p:spPr>
      </p:pic>
      <p:sp>
        <p:nvSpPr>
          <p:cNvPr id="94218" name="Oval 10"/>
          <p:cNvSpPr/>
          <p:nvPr/>
        </p:nvSpPr>
        <p:spPr>
          <a:xfrm>
            <a:off x="4652328" y="5070793"/>
            <a:ext cx="3714750" cy="1150937"/>
          </a:xfrm>
          <a:prstGeom prst="ellipse">
            <a:avLst/>
          </a:prstGeom>
          <a:noFill/>
          <a:ln w="9525">
            <a:noFill/>
          </a:ln>
        </p:spPr>
        <p:txBody>
          <a:bodyPr wrap="none" anchor="ctr"/>
          <a:lstStyle/>
          <a:p>
            <a:pPr algn="ctr" eaLnBrk="1" hangingPunct="1">
              <a:lnSpc>
                <a:spcPct val="90000"/>
              </a:lnSpc>
              <a:spcBef>
                <a:spcPct val="20000"/>
              </a:spcBef>
              <a:buNone/>
            </a:pPr>
            <a:r>
              <a:rPr lang="en-US" altLang="zh-CN" sz="4000" b="1" dirty="0">
                <a:latin typeface="Times New Roman" panose="02020603050405020304" pitchFamily="18" charset="0"/>
                <a:cs typeface="Times New Roman" panose="02020603050405020304" pitchFamily="18" charset="0"/>
              </a:rPr>
              <a:t>fur coat</a:t>
            </a:r>
          </a:p>
        </p:txBody>
      </p:sp>
      <p:pic>
        <p:nvPicPr>
          <p:cNvPr id="2" name="图片 1"/>
          <p:cNvPicPr>
            <a:picLocks noChangeAspect="1"/>
          </p:cNvPicPr>
          <p:nvPr/>
        </p:nvPicPr>
        <p:blipFill>
          <a:blip r:embed="rId3" cstate="print"/>
          <a:stretch>
            <a:fillRect/>
          </a:stretch>
        </p:blipFill>
        <p:spPr>
          <a:xfrm>
            <a:off x="4989830" y="1303020"/>
            <a:ext cx="3377565" cy="3605530"/>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4213"/>
                                        </p:tgtEl>
                                        <p:attrNameLst>
                                          <p:attrName>style.visibility</p:attrName>
                                        </p:attrNameLst>
                                      </p:cBhvr>
                                      <p:to>
                                        <p:strVal val="visible"/>
                                      </p:to>
                                    </p:set>
                                    <p:animEffect transition="in" filter="box(in)">
                                      <p:cBhvr>
                                        <p:cTn id="7" dur="500"/>
                                        <p:tgtEl>
                                          <p:spTgt spid="942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4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7" name="Picture 5" descr="skin_resize_1_361331"/>
          <p:cNvPicPr>
            <a:picLocks noChangeAspect="1"/>
          </p:cNvPicPr>
          <p:nvPr/>
        </p:nvPicPr>
        <p:blipFill>
          <a:blip r:embed="rId2" cstate="email"/>
          <a:srcRect/>
          <a:stretch>
            <a:fillRect/>
          </a:stretch>
        </p:blipFill>
        <p:spPr>
          <a:xfrm>
            <a:off x="5198110" y="986155"/>
            <a:ext cx="3206115" cy="4000500"/>
          </a:xfrm>
          <a:prstGeom prst="rect">
            <a:avLst/>
          </a:prstGeom>
          <a:noFill/>
          <a:ln w="9525">
            <a:noFill/>
          </a:ln>
        </p:spPr>
      </p:pic>
      <p:pic>
        <p:nvPicPr>
          <p:cNvPr id="95239" name="Picture 7" descr="fox_stamped_landscapeweb"/>
          <p:cNvPicPr>
            <a:picLocks noChangeAspect="1"/>
          </p:cNvPicPr>
          <p:nvPr/>
        </p:nvPicPr>
        <p:blipFill>
          <a:blip r:embed="rId3" cstate="email"/>
          <a:srcRect/>
          <a:stretch>
            <a:fillRect/>
          </a:stretch>
        </p:blipFill>
        <p:spPr>
          <a:xfrm>
            <a:off x="633095" y="1542415"/>
            <a:ext cx="4343400" cy="2887345"/>
          </a:xfrm>
          <a:prstGeom prst="rect">
            <a:avLst/>
          </a:prstGeom>
          <a:noFill/>
          <a:ln w="9525">
            <a:noFill/>
          </a:ln>
        </p:spPr>
      </p:pic>
      <p:sp>
        <p:nvSpPr>
          <p:cNvPr id="95240" name="Oval 8"/>
          <p:cNvSpPr/>
          <p:nvPr/>
        </p:nvSpPr>
        <p:spPr>
          <a:xfrm>
            <a:off x="311785" y="5208905"/>
            <a:ext cx="8280400" cy="863600"/>
          </a:xfrm>
          <a:prstGeom prst="ellipse">
            <a:avLst/>
          </a:prstGeom>
          <a:noFill/>
          <a:ln w="9525">
            <a:noFill/>
          </a:ln>
        </p:spPr>
        <p:txBody>
          <a:bodyPr wrap="none" anchor="ctr"/>
          <a:lstStyle/>
          <a:p>
            <a:pPr algn="ctr" eaLnBrk="1" hangingPunct="1">
              <a:lnSpc>
                <a:spcPct val="90000"/>
              </a:lnSpc>
              <a:spcBef>
                <a:spcPct val="20000"/>
              </a:spcBef>
              <a:buNone/>
            </a:pPr>
            <a:r>
              <a:rPr lang="en-US" altLang="zh-CN" sz="4000" b="1" dirty="0">
                <a:latin typeface="Times New Roman" panose="02020603050405020304" pitchFamily="18" charset="0"/>
                <a:cs typeface="Times New Roman" panose="02020603050405020304" pitchFamily="18" charset="0"/>
              </a:rPr>
              <a:t>They are </a:t>
            </a:r>
            <a:r>
              <a:rPr lang="en-US" altLang="zh-CN" sz="4000" b="1" dirty="0">
                <a:solidFill>
                  <a:srgbClr val="FF0000"/>
                </a:solidFill>
                <a:latin typeface="Times New Roman" panose="02020603050405020304" pitchFamily="18" charset="0"/>
                <a:cs typeface="Times New Roman" panose="02020603050405020304" pitchFamily="18" charset="0"/>
              </a:rPr>
              <a:t>killing the animals for skins</a:t>
            </a:r>
            <a:r>
              <a:rPr lang="en-US" altLang="zh-CN" sz="4000" b="1" dirty="0">
                <a:latin typeface="Times New Roman" panose="02020603050405020304" pitchFamily="18" charset="0"/>
                <a:cs typeface="Times New Roman" panose="02020603050405020304" pitchFamily="18" charset="0"/>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95239"/>
                                        </p:tgtEl>
                                        <p:attrNameLst>
                                          <p:attrName>style.visibility</p:attrName>
                                        </p:attrNameLst>
                                      </p:cBhvr>
                                      <p:to>
                                        <p:strVal val="visible"/>
                                      </p:to>
                                    </p:set>
                                    <p:animEffect transition="in" filter="barn(inHorizontal)">
                                      <p:cBhvr>
                                        <p:cTn id="7" dur="500"/>
                                        <p:tgtEl>
                                          <p:spTgt spid="9523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5237"/>
                                        </p:tgtEl>
                                        <p:attrNameLst>
                                          <p:attrName>style.visibility</p:attrName>
                                        </p:attrNameLst>
                                      </p:cBhvr>
                                      <p:to>
                                        <p:strVal val="visible"/>
                                      </p:to>
                                    </p:set>
                                    <p:animEffect transition="in" filter="box(in)">
                                      <p:cBhvr>
                                        <p:cTn id="12" dur="2000"/>
                                        <p:tgtEl>
                                          <p:spTgt spid="9523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5240"/>
                                        </p:tgtEl>
                                        <p:attrNameLst>
                                          <p:attrName>style.visibility</p:attrName>
                                        </p:attrNameLst>
                                      </p:cBhvr>
                                      <p:to>
                                        <p:strVal val="visible"/>
                                      </p:to>
                                    </p:set>
                                    <p:animEffect transition="in" filter="box(in)">
                                      <p:cBhvr>
                                        <p:cTn id="17" dur="500"/>
                                        <p:tgtEl>
                                          <p:spTgt spid="95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文本框 49153"/>
          <p:cNvSpPr txBox="1"/>
          <p:nvPr/>
        </p:nvSpPr>
        <p:spPr>
          <a:xfrm>
            <a:off x="1120065" y="1260886"/>
            <a:ext cx="2526665" cy="5262245"/>
          </a:xfrm>
          <a:prstGeom prst="rect">
            <a:avLst/>
          </a:prstGeom>
          <a:noFill/>
          <a:ln w="9525">
            <a:noFill/>
          </a:ln>
        </p:spPr>
        <p:txBody>
          <a:bodyPr wrap="square" anchor="t">
            <a:spAutoFit/>
          </a:bodyPr>
          <a:lstStyle/>
          <a:p>
            <a:pPr algn="r">
              <a:lnSpc>
                <a:spcPct val="150000"/>
              </a:lnSpc>
            </a:pPr>
            <a:r>
              <a:rPr lang="en-US" altLang="zh-CN" sz="2800" b="1" dirty="0">
                <a:latin typeface="Times New Roman" panose="02020603050405020304" pitchFamily="18" charset="0"/>
                <a:ea typeface="宋体" panose="02010600030101010101" pitchFamily="2" charset="-122"/>
              </a:rPr>
              <a:t>bee</a:t>
            </a:r>
          </a:p>
          <a:p>
            <a:pPr algn="r">
              <a:lnSpc>
                <a:spcPct val="150000"/>
              </a:lnSpc>
            </a:pPr>
            <a:r>
              <a:rPr lang="en-US" altLang="zh-CN" sz="2800" b="1" dirty="0">
                <a:latin typeface="Times New Roman" panose="02020603050405020304" pitchFamily="18" charset="0"/>
                <a:ea typeface="宋体" panose="02010600030101010101" pitchFamily="2" charset="-122"/>
              </a:rPr>
              <a:t>ant</a:t>
            </a:r>
          </a:p>
          <a:p>
            <a:pPr algn="r">
              <a:lnSpc>
                <a:spcPct val="150000"/>
              </a:lnSpc>
            </a:pPr>
            <a:r>
              <a:rPr lang="en-US" altLang="zh-CN" sz="2800" b="1" dirty="0">
                <a:latin typeface="Times New Roman" panose="02020603050405020304" pitchFamily="18" charset="0"/>
                <a:ea typeface="宋体" panose="02010600030101010101" pitchFamily="2" charset="-122"/>
              </a:rPr>
              <a:t>dove</a:t>
            </a:r>
          </a:p>
          <a:p>
            <a:pPr algn="r">
              <a:lnSpc>
                <a:spcPct val="150000"/>
              </a:lnSpc>
            </a:pPr>
            <a:r>
              <a:rPr lang="en-US" altLang="zh-CN" sz="2800" b="1" dirty="0">
                <a:latin typeface="Times New Roman" panose="02020603050405020304" pitchFamily="18" charset="0"/>
                <a:ea typeface="宋体" panose="02010600030101010101" pitchFamily="2" charset="-122"/>
              </a:rPr>
              <a:t>die</a:t>
            </a:r>
          </a:p>
          <a:p>
            <a:pPr algn="r">
              <a:lnSpc>
                <a:spcPct val="150000"/>
              </a:lnSpc>
            </a:pPr>
            <a:r>
              <a:rPr lang="en-US" altLang="zh-CN" sz="2800" b="1" dirty="0">
                <a:latin typeface="Times New Roman" panose="02020603050405020304" pitchFamily="18" charset="0"/>
                <a:ea typeface="宋体" panose="02010600030101010101" pitchFamily="2" charset="-122"/>
              </a:rPr>
              <a:t>dead</a:t>
            </a:r>
          </a:p>
          <a:p>
            <a:pPr algn="r">
              <a:lnSpc>
                <a:spcPct val="150000"/>
              </a:lnSpc>
            </a:pPr>
            <a:r>
              <a:rPr lang="en-US" altLang="zh-CN" sz="2800" b="1" dirty="0">
                <a:latin typeface="Times New Roman" panose="02020603050405020304" pitchFamily="18" charset="0"/>
                <a:ea typeface="宋体" panose="02010600030101010101" pitchFamily="2" charset="-122"/>
              </a:rPr>
              <a:t>species</a:t>
            </a:r>
          </a:p>
          <a:p>
            <a:pPr algn="r">
              <a:lnSpc>
                <a:spcPct val="150000"/>
              </a:lnSpc>
            </a:pPr>
            <a:r>
              <a:rPr lang="en-US" altLang="zh-CN" sz="2800" b="1" dirty="0">
                <a:latin typeface="Times New Roman" panose="02020603050405020304" pitchFamily="18" charset="0"/>
                <a:ea typeface="宋体" panose="02010600030101010101" pitchFamily="2" charset="-122"/>
              </a:rPr>
              <a:t>respect</a:t>
            </a:r>
          </a:p>
          <a:p>
            <a:pPr algn="r">
              <a:lnSpc>
                <a:spcPct val="150000"/>
              </a:lnSpc>
            </a:pPr>
            <a:endParaRPr lang="en-US" altLang="zh-CN" sz="2800" b="1" dirty="0">
              <a:latin typeface="Times New Roman" panose="02020603050405020304" pitchFamily="18" charset="0"/>
              <a:ea typeface="宋体" panose="02010600030101010101" pitchFamily="2" charset="-122"/>
            </a:endParaRPr>
          </a:p>
        </p:txBody>
      </p:sp>
      <p:sp>
        <p:nvSpPr>
          <p:cNvPr id="49155" name="文本框 49154"/>
          <p:cNvSpPr txBox="1"/>
          <p:nvPr/>
        </p:nvSpPr>
        <p:spPr>
          <a:xfrm>
            <a:off x="4217595" y="1260886"/>
            <a:ext cx="4611370" cy="5262245"/>
          </a:xfrm>
          <a:prstGeom prst="rect">
            <a:avLst/>
          </a:prstGeom>
          <a:noFill/>
          <a:ln w="9525">
            <a:noFill/>
          </a:ln>
        </p:spPr>
        <p:txBody>
          <a:bodyPr wrap="square" anchor="t">
            <a:spAutoFit/>
          </a:bodyPr>
          <a:lstStyle/>
          <a:p>
            <a:pPr>
              <a:lnSpc>
                <a:spcPct val="150000"/>
              </a:lnSpc>
            </a:pPr>
            <a:r>
              <a:rPr lang="en-US" altLang="zh-CN" sz="2800" b="1" i="1" dirty="0">
                <a:solidFill>
                  <a:srgbClr val="FF0000"/>
                </a:solidFill>
                <a:latin typeface="Times New Roman" panose="02020603050405020304" pitchFamily="18" charset="0"/>
                <a:ea typeface="宋体" panose="02010600030101010101" pitchFamily="2" charset="-122"/>
              </a:rPr>
              <a:t>n.</a:t>
            </a:r>
            <a:r>
              <a:rPr lang="en-US" altLang="zh-CN" sz="2800" b="1" i="1" dirty="0">
                <a:solidFill>
                  <a:srgbClr val="0000FF"/>
                </a:solidFill>
                <a:latin typeface="Times New Roman" panose="02020603050405020304" pitchFamily="18" charset="0"/>
                <a:ea typeface="宋体" panose="02010600030101010101" pitchFamily="2" charset="-122"/>
              </a:rPr>
              <a:t> </a:t>
            </a:r>
            <a:r>
              <a:rPr lang="zh-CN" altLang="en-US" sz="2800" b="1" dirty="0">
                <a:solidFill>
                  <a:srgbClr val="0000FF"/>
                </a:solidFill>
                <a:latin typeface="Times New Roman" panose="02020603050405020304" pitchFamily="18" charset="0"/>
                <a:ea typeface="宋体" panose="02010600030101010101" pitchFamily="2" charset="-122"/>
              </a:rPr>
              <a:t>蜜蜂</a:t>
            </a:r>
          </a:p>
          <a:p>
            <a:pPr>
              <a:lnSpc>
                <a:spcPct val="150000"/>
              </a:lnSpc>
            </a:pPr>
            <a:r>
              <a:rPr lang="en-US" altLang="zh-CN" sz="2800" b="1" i="1" dirty="0">
                <a:solidFill>
                  <a:srgbClr val="FF0000"/>
                </a:solidFill>
                <a:latin typeface="Times New Roman" panose="02020603050405020304" pitchFamily="18" charset="0"/>
                <a:ea typeface="宋体" panose="02010600030101010101" pitchFamily="2" charset="-122"/>
              </a:rPr>
              <a:t>n. </a:t>
            </a:r>
            <a:r>
              <a:rPr lang="zh-CN" altLang="en-US" sz="2800" b="1" dirty="0">
                <a:solidFill>
                  <a:srgbClr val="0000FF"/>
                </a:solidFill>
                <a:latin typeface="Times New Roman" panose="02020603050405020304" pitchFamily="18" charset="0"/>
                <a:ea typeface="宋体" panose="02010600030101010101" pitchFamily="2" charset="-122"/>
              </a:rPr>
              <a:t>蚂蚁</a:t>
            </a:r>
          </a:p>
          <a:p>
            <a:pPr>
              <a:lnSpc>
                <a:spcPct val="150000"/>
              </a:lnSpc>
            </a:pPr>
            <a:r>
              <a:rPr lang="en-US" altLang="zh-CN" sz="2800" b="1" i="1" dirty="0">
                <a:solidFill>
                  <a:srgbClr val="FF0000"/>
                </a:solidFill>
                <a:latin typeface="Times New Roman" panose="02020603050405020304" pitchFamily="18" charset="0"/>
                <a:ea typeface="宋体" panose="02010600030101010101" pitchFamily="2" charset="-122"/>
              </a:rPr>
              <a:t>n.</a:t>
            </a:r>
            <a:r>
              <a:rPr lang="en-US" altLang="zh-CN" sz="2800" b="1" i="1" dirty="0">
                <a:solidFill>
                  <a:srgbClr val="0000FF"/>
                </a:solidFill>
                <a:latin typeface="Times New Roman" panose="02020603050405020304" pitchFamily="18" charset="0"/>
                <a:ea typeface="宋体" panose="02010600030101010101" pitchFamily="2" charset="-122"/>
              </a:rPr>
              <a:t> </a:t>
            </a:r>
            <a:r>
              <a:rPr lang="zh-CN" altLang="en-US" sz="2800" b="1" dirty="0">
                <a:solidFill>
                  <a:srgbClr val="0000FF"/>
                </a:solidFill>
                <a:latin typeface="Times New Roman" panose="02020603050405020304" pitchFamily="18" charset="0"/>
                <a:ea typeface="宋体" panose="02010600030101010101" pitchFamily="2" charset="-122"/>
              </a:rPr>
              <a:t>鸽子</a:t>
            </a:r>
          </a:p>
          <a:p>
            <a:pPr>
              <a:lnSpc>
                <a:spcPct val="150000"/>
              </a:lnSpc>
            </a:pPr>
            <a:r>
              <a:rPr lang="en-US" altLang="zh-CN" sz="2800" b="1" i="1" dirty="0">
                <a:solidFill>
                  <a:srgbClr val="FF0000"/>
                </a:solidFill>
                <a:latin typeface="Times New Roman" panose="02020603050405020304" pitchFamily="18" charset="0"/>
                <a:ea typeface="宋体" panose="02010600030101010101" pitchFamily="2" charset="-122"/>
              </a:rPr>
              <a:t>v. </a:t>
            </a:r>
            <a:r>
              <a:rPr lang="zh-CN" altLang="en-US" sz="2800" b="1" dirty="0">
                <a:solidFill>
                  <a:srgbClr val="0000FF"/>
                </a:solidFill>
                <a:latin typeface="Times New Roman" panose="02020603050405020304" pitchFamily="18" charset="0"/>
                <a:ea typeface="宋体" panose="02010600030101010101" pitchFamily="2" charset="-122"/>
              </a:rPr>
              <a:t>死</a:t>
            </a:r>
          </a:p>
          <a:p>
            <a:pPr>
              <a:lnSpc>
                <a:spcPct val="150000"/>
              </a:lnSpc>
            </a:pPr>
            <a:r>
              <a:rPr lang="en-US" altLang="zh-CN" sz="2800" b="1" i="1" dirty="0">
                <a:solidFill>
                  <a:srgbClr val="FF0000"/>
                </a:solidFill>
                <a:latin typeface="Times New Roman" panose="02020603050405020304" pitchFamily="18" charset="0"/>
                <a:ea typeface="宋体" panose="02010600030101010101" pitchFamily="2" charset="-122"/>
              </a:rPr>
              <a:t>adj.</a:t>
            </a:r>
            <a:r>
              <a:rPr lang="en-US" altLang="zh-CN" sz="2800" b="1" dirty="0">
                <a:solidFill>
                  <a:srgbClr val="0000FF"/>
                </a:solidFill>
                <a:latin typeface="Times New Roman" panose="02020603050405020304" pitchFamily="18" charset="0"/>
                <a:ea typeface="宋体" panose="02010600030101010101" pitchFamily="2" charset="-122"/>
              </a:rPr>
              <a:t> </a:t>
            </a:r>
            <a:r>
              <a:rPr lang="zh-CN" altLang="en-US" sz="2800" b="1" dirty="0">
                <a:solidFill>
                  <a:srgbClr val="0000FF"/>
                </a:solidFill>
                <a:latin typeface="Times New Roman" panose="02020603050405020304" pitchFamily="18" charset="0"/>
                <a:ea typeface="宋体" panose="02010600030101010101" pitchFamily="2" charset="-122"/>
              </a:rPr>
              <a:t>死的</a:t>
            </a:r>
          </a:p>
          <a:p>
            <a:pPr>
              <a:lnSpc>
                <a:spcPct val="150000"/>
              </a:lnSpc>
            </a:pPr>
            <a:r>
              <a:rPr lang="en-US" altLang="zh-CN" sz="2800" b="1" i="1" dirty="0">
                <a:solidFill>
                  <a:srgbClr val="FF0000"/>
                </a:solidFill>
                <a:latin typeface="Times New Roman" panose="02020603050405020304" pitchFamily="18" charset="0"/>
                <a:ea typeface="宋体" panose="02010600030101010101" pitchFamily="2" charset="-122"/>
              </a:rPr>
              <a:t>n.</a:t>
            </a:r>
            <a:r>
              <a:rPr lang="en-US" altLang="zh-CN" sz="2800" b="1" dirty="0">
                <a:solidFill>
                  <a:srgbClr val="0000FF"/>
                </a:solidFill>
                <a:latin typeface="Times New Roman" panose="02020603050405020304" pitchFamily="18" charset="0"/>
                <a:ea typeface="宋体" panose="02010600030101010101" pitchFamily="2" charset="-122"/>
              </a:rPr>
              <a:t> </a:t>
            </a:r>
            <a:r>
              <a:rPr lang="zh-CN" altLang="en-US" sz="2800" b="1" dirty="0">
                <a:solidFill>
                  <a:srgbClr val="0000FF"/>
                </a:solidFill>
                <a:latin typeface="Times New Roman" panose="02020603050405020304" pitchFamily="18" charset="0"/>
                <a:ea typeface="宋体" panose="02010600030101010101" pitchFamily="2" charset="-122"/>
              </a:rPr>
              <a:t>物种；种类</a:t>
            </a:r>
          </a:p>
          <a:p>
            <a:pPr>
              <a:lnSpc>
                <a:spcPct val="150000"/>
              </a:lnSpc>
            </a:pPr>
            <a:r>
              <a:rPr lang="en-US" altLang="zh-CN" sz="2800" b="1" i="1" dirty="0">
                <a:solidFill>
                  <a:srgbClr val="FF0000"/>
                </a:solidFill>
                <a:latin typeface="Times New Roman" panose="02020603050405020304" pitchFamily="18" charset="0"/>
                <a:ea typeface="宋体" panose="02010600030101010101" pitchFamily="2" charset="-122"/>
              </a:rPr>
              <a:t>v.</a:t>
            </a:r>
            <a:r>
              <a:rPr lang="en-US" altLang="zh-CN" sz="2800" b="1" i="1" dirty="0">
                <a:solidFill>
                  <a:srgbClr val="0000FF"/>
                </a:solidFill>
                <a:latin typeface="Times New Roman" panose="02020603050405020304" pitchFamily="18" charset="0"/>
                <a:ea typeface="宋体" panose="02010600030101010101" pitchFamily="2" charset="-122"/>
              </a:rPr>
              <a:t> </a:t>
            </a:r>
            <a:r>
              <a:rPr lang="zh-CN" altLang="en-US" sz="2800" b="1" dirty="0">
                <a:solidFill>
                  <a:srgbClr val="0000FF"/>
                </a:solidFill>
                <a:latin typeface="Times New Roman" panose="02020603050405020304" pitchFamily="18" charset="0"/>
                <a:ea typeface="宋体" panose="02010600030101010101" pitchFamily="2" charset="-122"/>
              </a:rPr>
              <a:t>尊敬；敬重</a:t>
            </a:r>
          </a:p>
          <a:p>
            <a:pPr>
              <a:lnSpc>
                <a:spcPct val="150000"/>
              </a:lnSpc>
            </a:pPr>
            <a:endParaRPr lang="zh-CN" altLang="en-US" sz="2800" b="1" dirty="0">
              <a:solidFill>
                <a:srgbClr val="0000FF"/>
              </a:solidFill>
              <a:latin typeface="Times New Roman" panose="02020603050405020304" pitchFamily="18" charset="0"/>
              <a:ea typeface="宋体" panose="02010600030101010101" pitchFamily="2" charset="-122"/>
            </a:endParaRPr>
          </a:p>
        </p:txBody>
      </p:sp>
      <p:sp>
        <p:nvSpPr>
          <p:cNvPr id="5" name="矩形 4"/>
          <p:cNvSpPr/>
          <p:nvPr/>
        </p:nvSpPr>
        <p:spPr>
          <a:xfrm>
            <a:off x="1577265" y="351566"/>
            <a:ext cx="5666740"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Words and expressions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anim calcmode="lin" valueType="num">
                                      <p:cBhvr additive="base">
                                        <p:cTn id="11"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anim calcmode="lin" valueType="num">
                                      <p:cBhvr additive="base">
                                        <p:cTn id="15"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91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anim calcmode="lin" valueType="num">
                                      <p:cBhvr additive="base">
                                        <p:cTn id="19"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anim calcmode="lin" valueType="num">
                                      <p:cBhvr additive="base">
                                        <p:cTn id="23"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91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9155">
                                            <p:txEl>
                                              <p:pRg st="5" end="5"/>
                                            </p:txEl>
                                          </p:spTgt>
                                        </p:tgtEl>
                                        <p:attrNameLst>
                                          <p:attrName>style.visibility</p:attrName>
                                        </p:attrNameLst>
                                      </p:cBhvr>
                                      <p:to>
                                        <p:strVal val="visible"/>
                                      </p:to>
                                    </p:set>
                                    <p:anim calcmode="lin" valueType="num">
                                      <p:cBhvr additive="base">
                                        <p:cTn id="27" dur="500" fill="hold"/>
                                        <p:tgtEl>
                                          <p:spTgt spid="491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915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9155">
                                            <p:txEl>
                                              <p:pRg st="6" end="6"/>
                                            </p:txEl>
                                          </p:spTgt>
                                        </p:tgtEl>
                                        <p:attrNameLst>
                                          <p:attrName>style.visibility</p:attrName>
                                        </p:attrNameLst>
                                      </p:cBhvr>
                                      <p:to>
                                        <p:strVal val="visible"/>
                                      </p:to>
                                    </p:set>
                                    <p:anim calcmode="lin" valueType="num">
                                      <p:cBhvr additive="base">
                                        <p:cTn id="31" dur="500" fill="hold"/>
                                        <p:tgtEl>
                                          <p:spTgt spid="4915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文本框 14339"/>
          <p:cNvSpPr txBox="1"/>
          <p:nvPr/>
        </p:nvSpPr>
        <p:spPr>
          <a:xfrm>
            <a:off x="501015" y="1203325"/>
            <a:ext cx="3429000" cy="3697166"/>
          </a:xfrm>
          <a:prstGeom prst="rect">
            <a:avLst/>
          </a:prstGeom>
          <a:noFill/>
          <a:ln w="9525">
            <a:noFill/>
          </a:ln>
        </p:spPr>
        <p:txBody>
          <a:bodyPr wrap="square" anchor="t">
            <a:spAutoFit/>
          </a:bodyPr>
          <a:lstStyle/>
          <a:p>
            <a:pPr marL="0" marR="0" lvl="0" indent="0" algn="r"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sz="3200" b="1" dirty="0">
                <a:latin typeface="Times New Roman" panose="02020603050405020304" pitchFamily="18" charset="0"/>
                <a:ea typeface="宋体" panose="02010600030101010101" pitchFamily="2" charset="-122"/>
                <a:sym typeface="+mn-ea"/>
              </a:rPr>
              <a:t> be filled with start out </a:t>
            </a:r>
          </a:p>
          <a:p>
            <a:pPr marL="0" marR="0" lvl="0" indent="0" algn="r"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sz="3200" b="1" dirty="0">
                <a:latin typeface="Times New Roman" panose="02020603050405020304" pitchFamily="18" charset="0"/>
                <a:ea typeface="宋体" panose="02010600030101010101" pitchFamily="2" charset="-122"/>
                <a:sym typeface="+mn-ea"/>
              </a:rPr>
              <a:t>depend on</a:t>
            </a:r>
          </a:p>
          <a:p>
            <a:pPr marL="0" marR="0" lvl="0" indent="0" algn="r"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sz="3200" b="1" dirty="0">
                <a:latin typeface="Times New Roman" panose="02020603050405020304" pitchFamily="18" charset="0"/>
                <a:ea typeface="宋体" panose="02010600030101010101" pitchFamily="2" charset="-122"/>
                <a:sym typeface="+mn-ea"/>
              </a:rPr>
              <a:t>live </a:t>
            </a:r>
            <a:r>
              <a:rPr lang="en-US" altLang="zh-CN" sz="3200" b="1" dirty="0" smtClean="0">
                <a:latin typeface="Times New Roman" panose="02020603050405020304" pitchFamily="18" charset="0"/>
                <a:ea typeface="宋体" panose="02010600030101010101" pitchFamily="2" charset="-122"/>
                <a:sym typeface="+mn-ea"/>
              </a:rPr>
              <a:t>off</a:t>
            </a:r>
            <a:endParaRPr lang="en-US" altLang="zh-CN" sz="3200" b="1" dirty="0">
              <a:latin typeface="Times New Roman" panose="02020603050405020304" pitchFamily="18" charset="0"/>
              <a:ea typeface="宋体" panose="02010600030101010101" pitchFamily="2" charset="-122"/>
              <a:sym typeface="+mn-ea"/>
            </a:endParaRPr>
          </a:p>
          <a:p>
            <a:pPr marL="0" marR="0" lvl="0" indent="0" algn="r" defTabSz="914400" rtl="0" eaLnBrk="1" fontAlgn="base" latinLnBrk="0" hangingPunct="1">
              <a:lnSpc>
                <a:spcPct val="150000"/>
              </a:lnSpc>
              <a:spcBef>
                <a:spcPct val="0"/>
              </a:spcBef>
              <a:spcAft>
                <a:spcPct val="0"/>
              </a:spcAft>
              <a:buClrTx/>
              <a:buSzTx/>
              <a:buFont typeface="Wingdings" panose="05000000000000000000" pitchFamily="2" charset="2"/>
              <a:buNone/>
              <a:defRPr/>
            </a:pPr>
            <a:r>
              <a:rPr lang="en-US" altLang="zh-CN" sz="3200" b="1" dirty="0">
                <a:latin typeface="Times New Roman" panose="02020603050405020304" pitchFamily="18" charset="0"/>
                <a:ea typeface="宋体" panose="02010600030101010101" pitchFamily="2" charset="-122"/>
                <a:sym typeface="+mn-ea"/>
              </a:rPr>
              <a:t>die off</a:t>
            </a:r>
            <a:endParaRPr lang="en-US" altLang="zh-CN" sz="3200" b="1" dirty="0">
              <a:latin typeface="Times New Roman" panose="02020603050405020304" pitchFamily="18" charset="0"/>
              <a:ea typeface="宋体" panose="02010600030101010101" pitchFamily="2" charset="-122"/>
            </a:endParaRPr>
          </a:p>
        </p:txBody>
      </p:sp>
      <p:sp>
        <p:nvSpPr>
          <p:cNvPr id="14341" name="文本框 14340"/>
          <p:cNvSpPr txBox="1"/>
          <p:nvPr/>
        </p:nvSpPr>
        <p:spPr>
          <a:xfrm>
            <a:off x="4263389" y="1203325"/>
            <a:ext cx="4746139" cy="3785652"/>
          </a:xfrm>
          <a:prstGeom prst="rect">
            <a:avLst/>
          </a:prstGeom>
          <a:noFill/>
          <a:ln w="9525">
            <a:noFill/>
          </a:ln>
        </p:spPr>
        <p:txBody>
          <a:bodyPr wrap="square" anchor="t">
            <a:spAutoFit/>
          </a:bodyPr>
          <a:lstStyle/>
          <a:p>
            <a:pPr fontAlgn="auto">
              <a:lnSpc>
                <a:spcPct val="150000"/>
              </a:lnSpc>
            </a:pPr>
            <a:r>
              <a:rPr lang="zh-CN" altLang="en-US" sz="3200" b="1" dirty="0">
                <a:solidFill>
                  <a:srgbClr val="0000FF"/>
                </a:solidFill>
                <a:latin typeface="Times New Roman" panose="02020603050405020304" pitchFamily="18" charset="0"/>
                <a:ea typeface="宋体" panose="02010600030101010101" pitchFamily="2" charset="-122"/>
                <a:sym typeface="+mn-ea"/>
              </a:rPr>
              <a:t>充满</a:t>
            </a:r>
            <a:r>
              <a:rPr lang="en-US" altLang="zh-CN" sz="3200" b="1" dirty="0">
                <a:solidFill>
                  <a:srgbClr val="0000FF"/>
                </a:solidFill>
                <a:latin typeface="Times New Roman" panose="02020603050405020304" pitchFamily="18" charset="0"/>
                <a:ea typeface="宋体" panose="02010600030101010101" pitchFamily="2" charset="-122"/>
                <a:sym typeface="+mn-ea"/>
              </a:rPr>
              <a:t>……</a:t>
            </a:r>
            <a:endParaRPr lang="zh-CN" altLang="en-US" sz="3200" b="1" dirty="0">
              <a:solidFill>
                <a:srgbClr val="0000FF"/>
              </a:solidFill>
              <a:latin typeface="Times New Roman" panose="02020603050405020304" pitchFamily="18" charset="0"/>
              <a:ea typeface="宋体" panose="02010600030101010101" pitchFamily="2" charset="-122"/>
              <a:sym typeface="+mn-ea"/>
            </a:endParaRPr>
          </a:p>
          <a:p>
            <a:pPr fontAlgn="auto">
              <a:lnSpc>
                <a:spcPct val="150000"/>
              </a:lnSpc>
            </a:pPr>
            <a:r>
              <a:rPr lang="zh-CN" altLang="en-US" sz="3200" b="1" dirty="0">
                <a:solidFill>
                  <a:srgbClr val="0000FF"/>
                </a:solidFill>
                <a:latin typeface="Times New Roman" panose="02020603050405020304" pitchFamily="18" charset="0"/>
                <a:ea typeface="宋体" panose="02010600030101010101" pitchFamily="2" charset="-122"/>
                <a:sym typeface="+mn-ea"/>
              </a:rPr>
              <a:t>启程，出发；开始做</a:t>
            </a:r>
            <a:endParaRPr lang="zh-CN" altLang="en-US" sz="3200" b="1" dirty="0">
              <a:solidFill>
                <a:srgbClr val="0000FF"/>
              </a:solidFill>
              <a:latin typeface="Times New Roman" panose="02020603050405020304" pitchFamily="18" charset="0"/>
              <a:ea typeface="宋体" panose="02010600030101010101" pitchFamily="2" charset="-122"/>
            </a:endParaRPr>
          </a:p>
          <a:p>
            <a:pPr fontAlgn="auto">
              <a:lnSpc>
                <a:spcPct val="150000"/>
              </a:lnSpc>
            </a:pPr>
            <a:r>
              <a:rPr lang="zh-CN" altLang="en-US" sz="3200" b="1" dirty="0">
                <a:solidFill>
                  <a:srgbClr val="0000FF"/>
                </a:solidFill>
                <a:latin typeface="Times New Roman" panose="02020603050405020304" pitchFamily="18" charset="0"/>
                <a:ea typeface="宋体" panose="02010600030101010101" pitchFamily="2" charset="-122"/>
                <a:sym typeface="+mn-ea"/>
              </a:rPr>
              <a:t>依赖</a:t>
            </a:r>
          </a:p>
          <a:p>
            <a:pPr fontAlgn="auto">
              <a:lnSpc>
                <a:spcPct val="150000"/>
              </a:lnSpc>
            </a:pPr>
            <a:r>
              <a:rPr lang="zh-CN" altLang="en-US" sz="3200" b="1" dirty="0">
                <a:solidFill>
                  <a:srgbClr val="0000FF"/>
                </a:solidFill>
                <a:latin typeface="Times New Roman" panose="02020603050405020304" pitchFamily="18" charset="0"/>
                <a:ea typeface="宋体" panose="02010600030101010101" pitchFamily="2" charset="-122"/>
                <a:sym typeface="+mn-ea"/>
              </a:rPr>
              <a:t>以</a:t>
            </a:r>
            <a:r>
              <a:rPr lang="en-US" altLang="zh-CN" sz="3200" b="1" dirty="0">
                <a:solidFill>
                  <a:srgbClr val="0000FF"/>
                </a:solidFill>
                <a:latin typeface="Times New Roman" panose="02020603050405020304" pitchFamily="18" charset="0"/>
                <a:ea typeface="宋体" panose="02010600030101010101" pitchFamily="2" charset="-122"/>
                <a:sym typeface="+mn-ea"/>
              </a:rPr>
              <a:t>……</a:t>
            </a:r>
            <a:r>
              <a:rPr lang="zh-CN" altLang="en-US" sz="3200" b="1" dirty="0">
                <a:solidFill>
                  <a:srgbClr val="0000FF"/>
                </a:solidFill>
                <a:latin typeface="Times New Roman" panose="02020603050405020304" pitchFamily="18" charset="0"/>
                <a:ea typeface="宋体" panose="02010600030101010101" pitchFamily="2" charset="-122"/>
                <a:sym typeface="+mn-ea"/>
              </a:rPr>
              <a:t>为食；以</a:t>
            </a:r>
            <a:r>
              <a:rPr lang="en-US" altLang="zh-CN" sz="3200" b="1" dirty="0">
                <a:solidFill>
                  <a:srgbClr val="0000FF"/>
                </a:solidFill>
                <a:latin typeface="Times New Roman" panose="02020603050405020304" pitchFamily="18" charset="0"/>
                <a:ea typeface="宋体" panose="02010600030101010101" pitchFamily="2" charset="-122"/>
                <a:sym typeface="+mn-ea"/>
              </a:rPr>
              <a:t>……</a:t>
            </a:r>
            <a:r>
              <a:rPr lang="zh-CN" altLang="en-US" sz="3200" b="1" dirty="0">
                <a:solidFill>
                  <a:srgbClr val="0000FF"/>
                </a:solidFill>
                <a:latin typeface="Times New Roman" panose="02020603050405020304" pitchFamily="18" charset="0"/>
                <a:ea typeface="宋体" panose="02010600030101010101" pitchFamily="2" charset="-122"/>
                <a:sym typeface="+mn-ea"/>
              </a:rPr>
              <a:t>为生</a:t>
            </a:r>
            <a:endParaRPr lang="zh-CN" altLang="en-US" sz="3200" b="1" dirty="0">
              <a:solidFill>
                <a:srgbClr val="0000FF"/>
              </a:solidFill>
              <a:latin typeface="Times New Roman" panose="02020603050405020304" pitchFamily="18" charset="0"/>
              <a:ea typeface="宋体" panose="02010600030101010101" pitchFamily="2" charset="-122"/>
            </a:endParaRPr>
          </a:p>
          <a:p>
            <a:pPr fontAlgn="auto">
              <a:lnSpc>
                <a:spcPct val="150000"/>
              </a:lnSpc>
            </a:pPr>
            <a:r>
              <a:rPr lang="zh-CN" altLang="en-US" sz="3200" b="1" dirty="0">
                <a:solidFill>
                  <a:srgbClr val="0000FF"/>
                </a:solidFill>
                <a:latin typeface="Times New Roman" panose="02020603050405020304" pitchFamily="18" charset="0"/>
                <a:ea typeface="宋体" panose="02010600030101010101" pitchFamily="2" charset="-122"/>
                <a:sym typeface="+mn-ea"/>
              </a:rPr>
              <a:t>相继死去；灭</a:t>
            </a:r>
            <a:r>
              <a:rPr lang="zh-CN" altLang="en-US" sz="3200" b="1" dirty="0" smtClean="0">
                <a:solidFill>
                  <a:srgbClr val="0000FF"/>
                </a:solidFill>
                <a:latin typeface="Times New Roman" panose="02020603050405020304" pitchFamily="18" charset="0"/>
                <a:ea typeface="宋体" panose="02010600030101010101" pitchFamily="2" charset="-122"/>
                <a:sym typeface="+mn-ea"/>
              </a:rPr>
              <a:t>绝</a:t>
            </a:r>
            <a:endParaRPr lang="zh-CN" altLang="en-US" sz="3200" b="1" dirty="0">
              <a:solidFill>
                <a:srgbClr val="0000FF"/>
              </a:solidFill>
              <a:latin typeface="Times New Roman" panose="02020603050405020304" pitchFamily="18" charset="0"/>
              <a:ea typeface="宋体" panose="02010600030101010101" pitchFamily="2" charset="-122"/>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 calcmode="lin" valueType="num">
                                      <p:cBhvr additive="base">
                                        <p:cTn id="7" dur="500" fill="hold"/>
                                        <p:tgtEl>
                                          <p:spTgt spid="143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4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41">
                                            <p:txEl>
                                              <p:pRg st="1" end="1"/>
                                            </p:txEl>
                                          </p:spTgt>
                                        </p:tgtEl>
                                        <p:attrNameLst>
                                          <p:attrName>style.visibility</p:attrName>
                                        </p:attrNameLst>
                                      </p:cBhvr>
                                      <p:to>
                                        <p:strVal val="visible"/>
                                      </p:to>
                                    </p:set>
                                    <p:anim calcmode="lin" valueType="num">
                                      <p:cBhvr additive="base">
                                        <p:cTn id="11" dur="500" fill="hold"/>
                                        <p:tgtEl>
                                          <p:spTgt spid="1434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4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41">
                                            <p:txEl>
                                              <p:pRg st="2" end="2"/>
                                            </p:txEl>
                                          </p:spTgt>
                                        </p:tgtEl>
                                        <p:attrNameLst>
                                          <p:attrName>style.visibility</p:attrName>
                                        </p:attrNameLst>
                                      </p:cBhvr>
                                      <p:to>
                                        <p:strVal val="visible"/>
                                      </p:to>
                                    </p:set>
                                    <p:anim calcmode="lin" valueType="num">
                                      <p:cBhvr additive="base">
                                        <p:cTn id="15" dur="500" fill="hold"/>
                                        <p:tgtEl>
                                          <p:spTgt spid="1434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34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341">
                                            <p:txEl>
                                              <p:pRg st="3" end="3"/>
                                            </p:txEl>
                                          </p:spTgt>
                                        </p:tgtEl>
                                        <p:attrNameLst>
                                          <p:attrName>style.visibility</p:attrName>
                                        </p:attrNameLst>
                                      </p:cBhvr>
                                      <p:to>
                                        <p:strVal val="visible"/>
                                      </p:to>
                                    </p:set>
                                    <p:anim calcmode="lin" valueType="num">
                                      <p:cBhvr additive="base">
                                        <p:cTn id="19" dur="500" fill="hold"/>
                                        <p:tgtEl>
                                          <p:spTgt spid="1434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4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341">
                                            <p:txEl>
                                              <p:pRg st="4" end="4"/>
                                            </p:txEl>
                                          </p:spTgt>
                                        </p:tgtEl>
                                        <p:attrNameLst>
                                          <p:attrName>style.visibility</p:attrName>
                                        </p:attrNameLst>
                                      </p:cBhvr>
                                      <p:to>
                                        <p:strVal val="visible"/>
                                      </p:to>
                                    </p:set>
                                    <p:anim calcmode="lin" valueType="num">
                                      <p:cBhvr additive="base">
                                        <p:cTn id="23" dur="500" fill="hold"/>
                                        <p:tgtEl>
                                          <p:spTgt spid="1434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4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9285" y="1579880"/>
            <a:ext cx="7886700" cy="4351338"/>
          </a:xfrm>
        </p:spPr>
        <p:txBody>
          <a:bodyPr>
            <a:normAutofit/>
          </a:bodyPr>
          <a:lstStyle/>
          <a:p>
            <a:pPr fontAlgn="auto">
              <a:lnSpc>
                <a:spcPct val="150000"/>
              </a:lnSpc>
            </a:pPr>
            <a:r>
              <a:rPr lang="en-US" altLang="zh-CN" sz="3600" b="1">
                <a:latin typeface="Times New Roman" panose="02020603050405020304" pitchFamily="18" charset="0"/>
                <a:ea typeface="宋体" panose="02010600030101010101" pitchFamily="2" charset="-122"/>
                <a:cs typeface="+mn-ea"/>
                <a:sym typeface="+mn-ea"/>
              </a:rPr>
              <a:t>Do all the living things on the planet depend on one another？</a:t>
            </a:r>
          </a:p>
          <a:p>
            <a:pPr fontAlgn="auto">
              <a:lnSpc>
                <a:spcPct val="150000"/>
              </a:lnSpc>
            </a:pPr>
            <a:r>
              <a:rPr lang="en-US" altLang="zh-CN" sz="3600" b="1">
                <a:latin typeface="Times New Roman" panose="02020603050405020304" pitchFamily="18" charset="0"/>
                <a:ea typeface="宋体" panose="02010600030101010101" pitchFamily="2" charset="-122"/>
                <a:cs typeface="+mn-ea"/>
                <a:sym typeface="+mn-ea"/>
              </a:rPr>
              <a:t>What can we do for nature？</a:t>
            </a:r>
          </a:p>
        </p:txBody>
      </p:sp>
      <p:sp>
        <p:nvSpPr>
          <p:cNvPr id="5" name="矩形 4"/>
          <p:cNvSpPr/>
          <p:nvPr/>
        </p:nvSpPr>
        <p:spPr>
          <a:xfrm>
            <a:off x="2141538" y="453390"/>
            <a:ext cx="4860925" cy="768350"/>
          </a:xfrm>
          <a:prstGeom prst="rect">
            <a:avLst/>
          </a:prstGeom>
          <a:noFill/>
          <a:ln>
            <a:noFill/>
          </a:ln>
        </p:spPr>
        <p:txBody>
          <a:bodyPr wrap="none" rtlCol="0" anchor="t">
            <a:spAutoFit/>
          </a:bodyPr>
          <a:lstStyle/>
          <a:p>
            <a:pPr algn="ctr"/>
            <a:r>
              <a:rPr lang="en-US" altLang="zh-CN" sz="44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THINK ABOUT IT</a:t>
            </a:r>
          </a:p>
        </p:txBody>
      </p:sp>
      <p:pic>
        <p:nvPicPr>
          <p:cNvPr id="2" name="图片 1" descr="图片31_看图王"/>
          <p:cNvPicPr>
            <a:picLocks noChangeAspect="1"/>
          </p:cNvPicPr>
          <p:nvPr/>
        </p:nvPicPr>
        <p:blipFill>
          <a:blip r:embed="rId2" cstate="email"/>
          <a:stretch>
            <a:fillRect/>
          </a:stretch>
        </p:blipFill>
        <p:spPr>
          <a:xfrm>
            <a:off x="5417185" y="4125595"/>
            <a:ext cx="3332480" cy="2566035"/>
          </a:xfrm>
          <a:prstGeom prst="rect">
            <a:avLst/>
          </a:prstGeom>
        </p:spPr>
      </p:pic>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79738" y="517525"/>
            <a:ext cx="3183255"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Presentation</a:t>
            </a:r>
          </a:p>
        </p:txBody>
      </p:sp>
      <p:sp>
        <p:nvSpPr>
          <p:cNvPr id="4" name="文本框 3"/>
          <p:cNvSpPr txBox="1"/>
          <p:nvPr/>
        </p:nvSpPr>
        <p:spPr>
          <a:xfrm>
            <a:off x="406400" y="1848485"/>
            <a:ext cx="8330565" cy="3349956"/>
          </a:xfrm>
          <a:prstGeom prst="rect">
            <a:avLst/>
          </a:prstGeom>
          <a:noFill/>
        </p:spPr>
        <p:txBody>
          <a:bodyPr wrap="square" rtlCol="0">
            <a:spAutoFit/>
          </a:bodyPr>
          <a:lstStyle/>
          <a:p>
            <a:pPr indent="457200" fontAlgn="auto">
              <a:lnSpc>
                <a:spcPct val="150000"/>
              </a:lnSpc>
            </a:pPr>
            <a:r>
              <a:rPr lang="en-US" altLang="zh-CN" sz="2400" b="1" dirty="0">
                <a:latin typeface="Times New Roman" panose="02020603050405020304" pitchFamily="18" charset="0"/>
                <a:cs typeface="Times New Roman" panose="02020603050405020304" pitchFamily="18" charset="0"/>
              </a:rPr>
              <a:t>The natural world is filled with living things. Living things start out weak and small and slowly grow strong and big. You are a living thing. Each of your classmates is a living thing. Flowers, grass and trees are living things, too. Bees, ants, doves, dogs and cats—these are all living things.</a:t>
            </a:r>
          </a:p>
          <a:p>
            <a:pPr indent="457200" fontAlgn="auto">
              <a:lnSpc>
                <a:spcPct val="150000"/>
              </a:lnSpc>
            </a:pPr>
            <a:r>
              <a:rPr lang="en-US" altLang="zh-CN" sz="2400" b="1" dirty="0">
                <a:latin typeface="Times New Roman" panose="02020603050405020304" pitchFamily="18" charset="0"/>
                <a:cs typeface="Times New Roman" panose="02020603050405020304" pitchFamily="18" charset="0"/>
              </a:rPr>
              <a:t>All living things need food and water to grow. </a:t>
            </a:r>
          </a:p>
        </p:txBody>
      </p:sp>
      <p:sp>
        <p:nvSpPr>
          <p:cNvPr id="6" name="文本框 5"/>
          <p:cNvSpPr txBox="1"/>
          <p:nvPr/>
        </p:nvSpPr>
        <p:spPr>
          <a:xfrm>
            <a:off x="406400" y="1203325"/>
            <a:ext cx="8558530" cy="645160"/>
          </a:xfrm>
          <a:prstGeom prst="rect">
            <a:avLst/>
          </a:prstGeom>
          <a:noFill/>
        </p:spPr>
        <p:txBody>
          <a:bodyPr wrap="square" rtlCol="0" anchor="t">
            <a:spAutoFit/>
          </a:bodyPr>
          <a:lstStyle/>
          <a:p>
            <a:r>
              <a:rPr lang="en-US" altLang="zh-CN" sz="3600" b="1" dirty="0">
                <a:solidFill>
                  <a:srgbClr val="0000CC"/>
                </a:solidFill>
                <a:latin typeface="Times New Roman" panose="02020603050405020304" pitchFamily="18" charset="0"/>
                <a:ea typeface="宋体" panose="02010600030101010101" pitchFamily="2" charset="-122"/>
              </a:rPr>
              <a:t>Listen and read the passage.</a:t>
            </a:r>
          </a:p>
        </p:txBody>
      </p:sp>
      <p:pic>
        <p:nvPicPr>
          <p:cNvPr id="7" name="L47课文朗读">
            <a:hlinkClick r:id="" action="ppaction://media"/>
          </p:cNvPr>
          <p:cNvPicPr/>
          <p:nvPr>
            <a:audioFile r:link="rId2"/>
            <p:extLst>
              <p:ext uri="{DAA4B4D4-6D71-4841-9C94-3DE7FCFB9230}">
                <p14:media xmlns:p14="http://schemas.microsoft.com/office/powerpoint/2010/main" r:embed="rId1"/>
              </p:ext>
            </p:extLst>
          </p:nvPr>
        </p:nvPicPr>
        <p:blipFill>
          <a:blip r:embed="rId4" cstate="print"/>
          <a:stretch>
            <a:fillRect/>
          </a:stretch>
        </p:blipFill>
        <p:spPr>
          <a:xfrm>
            <a:off x="6163310" y="1285875"/>
            <a:ext cx="619125" cy="619125"/>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029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7035" y="570230"/>
            <a:ext cx="8330565" cy="4457952"/>
          </a:xfrm>
          <a:prstGeom prst="rect">
            <a:avLst/>
          </a:prstGeom>
          <a:noFill/>
        </p:spPr>
        <p:txBody>
          <a:bodyPr wrap="square" rtlCol="0">
            <a:spAutoFit/>
          </a:bodyPr>
          <a:lstStyle/>
          <a:p>
            <a:pPr indent="0" fontAlgn="auto">
              <a:lnSpc>
                <a:spcPct val="150000"/>
              </a:lnSpc>
            </a:pPr>
            <a:r>
              <a:rPr lang="en-US" altLang="zh-CN" sz="2400" b="1" dirty="0">
                <a:latin typeface="Times New Roman" panose="02020603050405020304" pitchFamily="18" charset="0"/>
                <a:cs typeface="Times New Roman" panose="02020603050405020304" pitchFamily="18" charset="0"/>
                <a:sym typeface="+mn-ea"/>
              </a:rPr>
              <a:t>Think about yourself. When you are hungry, you need to eat. You eat fruit, vegetables, meat and fish. They can help you grow big and strong. You drink water when you are thirsty. Now think about a tree. When a tree is hungry, it gets food from the soil. Trees drink water, too.</a:t>
            </a:r>
            <a:endParaRPr lang="en-US" altLang="zh-CN" sz="2400" b="1" dirty="0">
              <a:latin typeface="Times New Roman" panose="02020603050405020304" pitchFamily="18" charset="0"/>
              <a:cs typeface="Times New Roman" panose="02020603050405020304" pitchFamily="18" charset="0"/>
            </a:endParaRPr>
          </a:p>
          <a:p>
            <a:pPr indent="457200" fontAlgn="auto">
              <a:lnSpc>
                <a:spcPct val="150000"/>
              </a:lnSpc>
            </a:pPr>
            <a:r>
              <a:rPr lang="en-US" altLang="zh-CN" sz="2400" b="1" dirty="0">
                <a:latin typeface="Times New Roman" panose="02020603050405020304" pitchFamily="18" charset="0"/>
                <a:cs typeface="Times New Roman" panose="02020603050405020304" pitchFamily="18" charset="0"/>
              </a:rPr>
              <a:t>We are different in some ways, but all living things are connected. We all live on the same planet, and we depend on each other.  If we pollute the rivers </a:t>
            </a: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07035" y="635635"/>
            <a:ext cx="8330565" cy="3416320"/>
          </a:xfrm>
          <a:prstGeom prst="rect">
            <a:avLst/>
          </a:prstGeom>
          <a:noFill/>
        </p:spPr>
        <p:txBody>
          <a:bodyPr wrap="square" rtlCol="0">
            <a:spAutoFit/>
          </a:bodyPr>
          <a:lstStyle/>
          <a:p>
            <a:pPr indent="0" fontAlgn="auto">
              <a:lnSpc>
                <a:spcPct val="150000"/>
              </a:lnSpc>
            </a:pPr>
            <a:r>
              <a:rPr lang="en-US" altLang="zh-CN" sz="2400" b="1" dirty="0">
                <a:latin typeface="Times New Roman" panose="02020603050405020304" pitchFamily="18" charset="0"/>
                <a:cs typeface="Times New Roman" panose="02020603050405020304" pitchFamily="18" charset="0"/>
                <a:sym typeface="+mn-ea"/>
              </a:rPr>
              <a:t>and oceans, fish may get sick or even die. Some birds live off fish. If the birds eat the sick or dead fish, they may die off. Nature is a balance between all the living things on the planet. If one species dies off, then another species may die off, followed by another, and another…</a:t>
            </a:r>
            <a:endParaRPr lang="en-US" altLang="zh-CN" sz="2400" b="1" dirty="0">
              <a:latin typeface="Times New Roman" panose="02020603050405020304" pitchFamily="18" charset="0"/>
              <a:cs typeface="Times New Roman" panose="02020603050405020304" pitchFamily="18" charset="0"/>
            </a:endParaRPr>
          </a:p>
          <a:p>
            <a:pPr indent="457200" fontAlgn="auto">
              <a:lnSpc>
                <a:spcPct val="150000"/>
              </a:lnSpc>
            </a:pPr>
            <a:r>
              <a:rPr lang="en-US" altLang="zh-CN" sz="2400" b="1" dirty="0">
                <a:latin typeface="Times New Roman" panose="02020603050405020304" pitchFamily="18" charset="0"/>
                <a:cs typeface="Times New Roman" panose="02020603050405020304" pitchFamily="18" charset="0"/>
              </a:rPr>
              <a:t>We should respect the earth and all the living things on it</a:t>
            </a:r>
            <a:r>
              <a:rPr lang="en-US" altLang="zh-CN" sz="2400" b="1" dirty="0" smtClean="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p:cNvSpPr>
          <p:nvPr>
            <p:ph idx="1"/>
          </p:nvPr>
        </p:nvSpPr>
        <p:spPr>
          <a:xfrm>
            <a:off x="530225" y="2562860"/>
            <a:ext cx="8609012" cy="3471863"/>
          </a:xfrm>
          <a:solidFill>
            <a:srgbClr val="FFFFCC">
              <a:alpha val="49019"/>
            </a:srgbClr>
          </a:solidFill>
        </p:spPr>
        <p:txBody>
          <a:bodyPr wrap="square" lIns="91440" tIns="45720" rIns="91440" bIns="45720" anchor="t">
            <a:normAutofit/>
          </a:bodyPr>
          <a:lstStyle/>
          <a:p>
            <a:pPr eaLnBrk="1" hangingPunct="1">
              <a:lnSpc>
                <a:spcPct val="150000"/>
              </a:lnSpc>
              <a:buNone/>
            </a:pPr>
            <a:r>
              <a:rPr lang="zh-CN" altLang="en-US" b="1" dirty="0">
                <a:latin typeface="Times New Roman" panose="02020603050405020304" pitchFamily="18" charset="0"/>
              </a:rPr>
              <a:t>           All living things are connected.</a:t>
            </a:r>
          </a:p>
          <a:p>
            <a:pPr eaLnBrk="1" hangingPunct="1">
              <a:lnSpc>
                <a:spcPct val="150000"/>
              </a:lnSpc>
              <a:buNone/>
            </a:pPr>
            <a:r>
              <a:rPr lang="zh-CN" altLang="en-US" b="1" dirty="0">
                <a:latin typeface="Times New Roman" panose="02020603050405020304" pitchFamily="18" charset="0"/>
              </a:rPr>
              <a:t>           We should protect the environment.</a:t>
            </a:r>
          </a:p>
          <a:p>
            <a:pPr eaLnBrk="1" hangingPunct="1">
              <a:lnSpc>
                <a:spcPct val="150000"/>
              </a:lnSpc>
              <a:buNone/>
            </a:pPr>
            <a:r>
              <a:rPr lang="zh-CN" altLang="en-US" b="1" dirty="0">
                <a:latin typeface="Times New Roman" panose="02020603050405020304" pitchFamily="18" charset="0"/>
              </a:rPr>
              <a:t>           Living things live in the world.</a:t>
            </a:r>
          </a:p>
          <a:p>
            <a:pPr eaLnBrk="1" hangingPunct="1">
              <a:lnSpc>
                <a:spcPct val="150000"/>
              </a:lnSpc>
              <a:buNone/>
            </a:pPr>
            <a:r>
              <a:rPr lang="zh-CN" altLang="en-US" b="1" dirty="0">
                <a:latin typeface="Times New Roman" panose="02020603050405020304" pitchFamily="18" charset="0"/>
              </a:rPr>
              <a:t>           All living things need water and food to grow</a:t>
            </a:r>
            <a:r>
              <a:rPr lang="zh-CN" altLang="en-US" b="1" dirty="0" smtClean="0">
                <a:latin typeface="Times New Roman" panose="02020603050405020304" pitchFamily="18" charset="0"/>
              </a:rPr>
              <a:t>.</a:t>
            </a:r>
            <a:endParaRPr lang="zh-CN" altLang="en-US" b="1" dirty="0">
              <a:latin typeface="Times New Roman" panose="02020603050405020304" pitchFamily="18" charset="0"/>
            </a:endParaRPr>
          </a:p>
        </p:txBody>
      </p:sp>
      <p:sp>
        <p:nvSpPr>
          <p:cNvPr id="6147" name="Rectangle 4"/>
          <p:cNvSpPr/>
          <p:nvPr/>
        </p:nvSpPr>
        <p:spPr>
          <a:xfrm>
            <a:off x="910590" y="2710180"/>
            <a:ext cx="347980" cy="288925"/>
          </a:xfrm>
          <a:prstGeom prst="rect">
            <a:avLst/>
          </a:prstGeom>
          <a:solidFill>
            <a:srgbClr val="FFFFCC"/>
          </a:solidFill>
          <a:ln w="9525" cap="flat" cmpd="sng">
            <a:solidFill>
              <a:schemeClr val="tx1"/>
            </a:solidFill>
            <a:prstDash val="solid"/>
            <a:miter/>
            <a:headEnd type="none" w="med" len="med"/>
            <a:tailEnd type="none" w="med" len="med"/>
          </a:ln>
        </p:spPr>
        <p:txBody>
          <a:bodyPr anchor="ctr"/>
          <a:lstStyle/>
          <a:p>
            <a:pPr>
              <a:lnSpc>
                <a:spcPct val="150000"/>
              </a:lnSpc>
            </a:pPr>
            <a:r>
              <a:rPr lang="en-US" altLang="zh-CN" sz="2800" b="1" dirty="0">
                <a:solidFill>
                  <a:srgbClr val="FF0000"/>
                </a:solidFill>
                <a:latin typeface="Times New Roman" panose="02020603050405020304" pitchFamily="18" charset="0"/>
                <a:ea typeface="宋体" panose="02010600030101010101" pitchFamily="2" charset="-122"/>
              </a:rPr>
              <a:t>3</a:t>
            </a:r>
          </a:p>
        </p:txBody>
      </p:sp>
      <p:sp>
        <p:nvSpPr>
          <p:cNvPr id="6148" name="Rectangle 5"/>
          <p:cNvSpPr/>
          <p:nvPr/>
        </p:nvSpPr>
        <p:spPr>
          <a:xfrm>
            <a:off x="910590" y="3432810"/>
            <a:ext cx="360363" cy="287338"/>
          </a:xfrm>
          <a:prstGeom prst="rect">
            <a:avLst/>
          </a:prstGeom>
          <a:solidFill>
            <a:srgbClr val="FFFFCC"/>
          </a:solidFill>
          <a:ln w="9525" cap="flat" cmpd="sng">
            <a:solidFill>
              <a:schemeClr val="tx1"/>
            </a:solidFill>
            <a:prstDash val="solid"/>
            <a:miter/>
            <a:headEnd type="none" w="med" len="med"/>
            <a:tailEnd type="none" w="med" len="med"/>
          </a:ln>
        </p:spPr>
        <p:txBody>
          <a:bodyPr anchor="ctr"/>
          <a:lstStyle/>
          <a:p>
            <a:pPr>
              <a:lnSpc>
                <a:spcPct val="150000"/>
              </a:lnSpc>
            </a:pPr>
            <a:r>
              <a:rPr lang="en-US" altLang="zh-CN" sz="2800" b="1" dirty="0">
                <a:solidFill>
                  <a:srgbClr val="FF0000"/>
                </a:solidFill>
                <a:latin typeface="Times New Roman" panose="02020603050405020304" pitchFamily="18" charset="0"/>
                <a:ea typeface="宋体" panose="02010600030101010101" pitchFamily="2" charset="-122"/>
              </a:rPr>
              <a:t>4</a:t>
            </a:r>
          </a:p>
        </p:txBody>
      </p:sp>
      <p:sp>
        <p:nvSpPr>
          <p:cNvPr id="6149" name="Rectangle 6"/>
          <p:cNvSpPr/>
          <p:nvPr/>
        </p:nvSpPr>
        <p:spPr>
          <a:xfrm>
            <a:off x="910590" y="4154170"/>
            <a:ext cx="360363" cy="288925"/>
          </a:xfrm>
          <a:prstGeom prst="rect">
            <a:avLst/>
          </a:prstGeom>
          <a:solidFill>
            <a:srgbClr val="FFFFCC"/>
          </a:solidFill>
          <a:ln w="9525" cap="flat" cmpd="sng">
            <a:solidFill>
              <a:schemeClr val="tx1"/>
            </a:solidFill>
            <a:prstDash val="solid"/>
            <a:miter/>
            <a:headEnd type="none" w="med" len="med"/>
            <a:tailEnd type="none" w="med" len="med"/>
          </a:ln>
        </p:spPr>
        <p:txBody>
          <a:bodyPr anchor="ctr"/>
          <a:lstStyle/>
          <a:p>
            <a:pPr>
              <a:lnSpc>
                <a:spcPct val="150000"/>
              </a:lnSpc>
            </a:pPr>
            <a:r>
              <a:rPr lang="en-US" altLang="zh-CN" sz="2800" b="1" dirty="0">
                <a:solidFill>
                  <a:srgbClr val="FF0000"/>
                </a:solidFill>
                <a:latin typeface="Times New Roman" panose="02020603050405020304" pitchFamily="18" charset="0"/>
                <a:ea typeface="宋体" panose="02010600030101010101" pitchFamily="2" charset="-122"/>
              </a:rPr>
              <a:t>1</a:t>
            </a:r>
          </a:p>
        </p:txBody>
      </p:sp>
      <p:sp>
        <p:nvSpPr>
          <p:cNvPr id="6150" name="Rectangle 7"/>
          <p:cNvSpPr/>
          <p:nvPr/>
        </p:nvSpPr>
        <p:spPr>
          <a:xfrm>
            <a:off x="910590" y="4811395"/>
            <a:ext cx="347980" cy="288925"/>
          </a:xfrm>
          <a:prstGeom prst="rect">
            <a:avLst/>
          </a:prstGeom>
          <a:solidFill>
            <a:srgbClr val="FFFFCC"/>
          </a:solidFill>
          <a:ln w="9525" cap="flat" cmpd="sng">
            <a:solidFill>
              <a:schemeClr val="tx1"/>
            </a:solidFill>
            <a:prstDash val="solid"/>
            <a:miter/>
            <a:headEnd type="none" w="med" len="med"/>
            <a:tailEnd type="none" w="med" len="med"/>
          </a:ln>
        </p:spPr>
        <p:txBody>
          <a:bodyPr anchor="ctr"/>
          <a:lstStyle/>
          <a:p>
            <a:pPr>
              <a:lnSpc>
                <a:spcPct val="150000"/>
              </a:lnSpc>
            </a:pPr>
            <a:r>
              <a:rPr lang="en-US" altLang="zh-CN" sz="2800" b="1" dirty="0">
                <a:solidFill>
                  <a:srgbClr val="FF0000"/>
                </a:solidFill>
                <a:latin typeface="Times New Roman" panose="02020603050405020304" pitchFamily="18" charset="0"/>
                <a:ea typeface="宋体" panose="02010600030101010101" pitchFamily="2" charset="-122"/>
              </a:rPr>
              <a:t>2</a:t>
            </a:r>
          </a:p>
        </p:txBody>
      </p:sp>
      <p:sp>
        <p:nvSpPr>
          <p:cNvPr id="37892" name="Text Box 3"/>
          <p:cNvSpPr txBox="1"/>
          <p:nvPr/>
        </p:nvSpPr>
        <p:spPr>
          <a:xfrm>
            <a:off x="777875" y="1363980"/>
            <a:ext cx="9060180" cy="1198880"/>
          </a:xfrm>
          <a:prstGeom prst="rect">
            <a:avLst/>
          </a:prstGeom>
          <a:noFill/>
          <a:ln w="9525">
            <a:noFill/>
          </a:ln>
        </p:spPr>
        <p:txBody>
          <a:bodyPr wrap="square" anchor="t">
            <a:spAutoFit/>
          </a:bodyPr>
          <a:lstStyle/>
          <a:p>
            <a:pPr fontAlgn="auto">
              <a:lnSpc>
                <a:spcPct val="100000"/>
              </a:lnSpc>
            </a:pPr>
            <a:r>
              <a:rPr lang="en-US" altLang="zh-CN" sz="3600" b="1" dirty="0">
                <a:solidFill>
                  <a:srgbClr val="0070C0"/>
                </a:solidFill>
                <a:latin typeface="Times New Roman" panose="02020603050405020304" pitchFamily="18" charset="0"/>
                <a:ea typeface="宋体" panose="02010600030101010101" pitchFamily="2" charset="-122"/>
              </a:rPr>
              <a:t>Read the lesson and put these sentences </a:t>
            </a:r>
          </a:p>
          <a:p>
            <a:pPr fontAlgn="auto">
              <a:lnSpc>
                <a:spcPct val="100000"/>
              </a:lnSpc>
            </a:pPr>
            <a:r>
              <a:rPr lang="en-US" altLang="zh-CN" sz="3600" b="1" dirty="0">
                <a:solidFill>
                  <a:srgbClr val="0070C0"/>
                </a:solidFill>
                <a:latin typeface="Times New Roman" panose="02020603050405020304" pitchFamily="18" charset="0"/>
                <a:ea typeface="宋体" panose="02010600030101010101" pitchFamily="2" charset="-122"/>
              </a:rPr>
              <a:t>in the correct order.</a:t>
            </a:r>
          </a:p>
        </p:txBody>
      </p:sp>
      <p:sp>
        <p:nvSpPr>
          <p:cNvPr id="16386" name="Oval 7"/>
          <p:cNvSpPr/>
          <p:nvPr/>
        </p:nvSpPr>
        <p:spPr>
          <a:xfrm>
            <a:off x="282575" y="1605915"/>
            <a:ext cx="495300" cy="50038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fontAlgn="base">
              <a:lnSpc>
                <a:spcPct val="110000"/>
              </a:lnSpc>
              <a:buFont typeface="Arial" panose="020B0604020202020204" pitchFamily="34" charset="0"/>
            </a:pPr>
            <a:r>
              <a:rPr lang="en-US" altLang="zh-CN" sz="3200" b="1" dirty="0">
                <a:latin typeface="Times New Roman" panose="02020603050405020304" pitchFamily="18" charset="0"/>
                <a:ea typeface="宋体" panose="02010600030101010101" pitchFamily="2" charset="-122"/>
              </a:rPr>
              <a:t>1</a:t>
            </a:r>
          </a:p>
        </p:txBody>
      </p:sp>
      <p:sp>
        <p:nvSpPr>
          <p:cNvPr id="49153" name="文本框 40961"/>
          <p:cNvSpPr txBox="1"/>
          <p:nvPr/>
        </p:nvSpPr>
        <p:spPr>
          <a:xfrm>
            <a:off x="3152775" y="640080"/>
            <a:ext cx="2526665" cy="643890"/>
          </a:xfrm>
          <a:prstGeom prst="rect">
            <a:avLst/>
          </a:prstGeom>
          <a:solidFill>
            <a:srgbClr val="D39E90"/>
          </a:solidFill>
          <a:ln w="9525">
            <a:noFill/>
          </a:ln>
        </p:spPr>
        <p:txBody>
          <a:bodyPr wrap="none" lIns="91429" tIns="45715" rIns="91429" bIns="45715" anchor="t">
            <a:spAutoFit/>
          </a:bodyPr>
          <a:lstStyle/>
          <a:p>
            <a:pPr defTabSz="913130"/>
            <a:r>
              <a:rPr lang="en-US" altLang="zh-CN" sz="3600" b="1" dirty="0">
                <a:latin typeface="Arial" panose="020B0604020202020204" pitchFamily="34" charset="0"/>
                <a:ea typeface="宋体" panose="02010600030101010101" pitchFamily="2" charset="-122"/>
              </a:rPr>
              <a:t>Let’s Do It!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ox(in)">
                                      <p:cBhvr>
                                        <p:cTn id="7" dur="500"/>
                                        <p:tgtEl>
                                          <p:spTgt spid="614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ox(in)">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 calcmode="lin" valueType="num">
                                      <p:cBhvr additive="base">
                                        <p:cTn id="17" dur="500" fill="hold"/>
                                        <p:tgtEl>
                                          <p:spTgt spid="6147"/>
                                        </p:tgtEl>
                                        <p:attrNameLst>
                                          <p:attrName>ppt_x</p:attrName>
                                        </p:attrNameLst>
                                      </p:cBhvr>
                                      <p:tavLst>
                                        <p:tav tm="0">
                                          <p:val>
                                            <p:strVal val="#ppt_x"/>
                                          </p:val>
                                        </p:tav>
                                        <p:tav tm="100000">
                                          <p:val>
                                            <p:strVal val="#ppt_x"/>
                                          </p:val>
                                        </p:tav>
                                      </p:tavLst>
                                    </p:anim>
                                    <p:anim calcmode="lin" valueType="num">
                                      <p:cBhvr additive="base">
                                        <p:cTn id="1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148"/>
                                        </p:tgtEl>
                                        <p:attrNameLst>
                                          <p:attrName>style.visibility</p:attrName>
                                        </p:attrNameLst>
                                      </p:cBhvr>
                                      <p:to>
                                        <p:strVal val="visible"/>
                                      </p:to>
                                    </p:set>
                                    <p:anim calcmode="lin" valueType="num">
                                      <p:cBhvr additive="base">
                                        <p:cTn id="23" dur="500" fill="hold"/>
                                        <p:tgtEl>
                                          <p:spTgt spid="6148"/>
                                        </p:tgtEl>
                                        <p:attrNameLst>
                                          <p:attrName>ppt_x</p:attrName>
                                        </p:attrNameLst>
                                      </p:cBhvr>
                                      <p:tavLst>
                                        <p:tav tm="0">
                                          <p:val>
                                            <p:strVal val="#ppt_x"/>
                                          </p:val>
                                        </p:tav>
                                        <p:tav tm="100000">
                                          <p:val>
                                            <p:strVal val="#ppt_x"/>
                                          </p:val>
                                        </p:tav>
                                      </p:tavLst>
                                    </p:anim>
                                    <p:anim calcmode="lin" valueType="num">
                                      <p:cBhvr additive="base">
                                        <p:cTn id="24"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ldLvl="0" animBg="1"/>
      <p:bldP spid="6148" grpId="0" bldLvl="0" animBg="1"/>
      <p:bldP spid="6149" grpId="0" bldLvl="0" animBg="1"/>
      <p:bldP spid="615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37890"/>
          <p:cNvSpPr txBox="1"/>
          <p:nvPr/>
        </p:nvSpPr>
        <p:spPr>
          <a:xfrm>
            <a:off x="596265" y="2178050"/>
            <a:ext cx="8229600" cy="3969385"/>
          </a:xfrm>
          <a:prstGeom prst="rect">
            <a:avLst/>
          </a:prstGeom>
          <a:noFill/>
          <a:ln w="9525">
            <a:noFill/>
          </a:ln>
        </p:spPr>
        <p:txBody>
          <a:bodyPr anchor="t">
            <a:spAutoFit/>
          </a:bodyPr>
          <a:lstStyle/>
          <a:p>
            <a:pPr marL="342900" indent="-342900" fontAlgn="auto">
              <a:lnSpc>
                <a:spcPct val="150000"/>
              </a:lnSpc>
              <a:buAutoNum type="arabicPeriod"/>
            </a:pPr>
            <a:r>
              <a:rPr lang="en-US" altLang="zh-CN" sz="2800" b="1" dirty="0">
                <a:latin typeface="Times New Roman" panose="02020603050405020304" pitchFamily="18" charset="0"/>
                <a:ea typeface="宋体" panose="02010600030101010101" pitchFamily="2" charset="-122"/>
              </a:rPr>
              <a:t>His mother has been ____ for ten years.</a:t>
            </a:r>
          </a:p>
          <a:p>
            <a:pPr marL="342900" indent="-342900" fontAlgn="auto">
              <a:lnSpc>
                <a:spcPct val="150000"/>
              </a:lnSpc>
              <a:buAutoNum type="arabicPeriod"/>
            </a:pPr>
            <a:r>
              <a:rPr lang="en-US" altLang="zh-CN" sz="2800" b="1" dirty="0">
                <a:latin typeface="Times New Roman" panose="02020603050405020304" pitchFamily="18" charset="0"/>
                <a:ea typeface="宋体" panose="02010600030101010101" pitchFamily="2" charset="-122"/>
              </a:rPr>
              <a:t>People should _______ and understand each other.</a:t>
            </a:r>
          </a:p>
          <a:p>
            <a:pPr marL="342900" indent="-342900" fontAlgn="auto">
              <a:lnSpc>
                <a:spcPct val="150000"/>
              </a:lnSpc>
            </a:pPr>
            <a:r>
              <a:rPr lang="en-US" altLang="zh-CN" sz="2800" b="1" dirty="0">
                <a:latin typeface="Times New Roman" panose="02020603050405020304" pitchFamily="18" charset="0"/>
                <a:ea typeface="宋体" panose="02010600030101010101" pitchFamily="2" charset="-122"/>
              </a:rPr>
              <a:t>3. Don’t always _____ others. You should have your own ideas.</a:t>
            </a:r>
          </a:p>
          <a:p>
            <a:pPr marL="342900" indent="-342900" fontAlgn="auto">
              <a:lnSpc>
                <a:spcPct val="150000"/>
              </a:lnSpc>
            </a:pPr>
            <a:r>
              <a:rPr lang="en-US" altLang="zh-CN" sz="2800" b="1" dirty="0">
                <a:latin typeface="Times New Roman" panose="02020603050405020304" pitchFamily="18" charset="0"/>
                <a:ea typeface="宋体" panose="02010600030101010101" pitchFamily="2" charset="-122"/>
              </a:rPr>
              <a:t>4. We are _________ by the Internet.</a:t>
            </a:r>
          </a:p>
          <a:p>
            <a:pPr marL="342900" indent="-342900" fontAlgn="auto">
              <a:lnSpc>
                <a:spcPct val="150000"/>
              </a:lnSpc>
            </a:pPr>
            <a:r>
              <a:rPr lang="en-US" altLang="zh-CN" sz="2800" b="1" dirty="0">
                <a:latin typeface="Times New Roman" panose="02020603050405020304" pitchFamily="18" charset="0"/>
                <a:ea typeface="宋体" panose="02010600030101010101" pitchFamily="2" charset="-122"/>
              </a:rPr>
              <a:t>5. The trees _____ out, and this place became desert.</a:t>
            </a:r>
          </a:p>
        </p:txBody>
      </p:sp>
      <p:sp>
        <p:nvSpPr>
          <p:cNvPr id="14339" name="文本框 37895"/>
          <p:cNvSpPr txBox="1"/>
          <p:nvPr/>
        </p:nvSpPr>
        <p:spPr>
          <a:xfrm>
            <a:off x="1283335" y="1739900"/>
            <a:ext cx="6346190" cy="521970"/>
          </a:xfrm>
          <a:prstGeom prst="rect">
            <a:avLst/>
          </a:prstGeom>
          <a:solidFill>
            <a:srgbClr val="F7F6B6"/>
          </a:solidFill>
          <a:ln w="9525">
            <a:noFill/>
          </a:ln>
        </p:spPr>
        <p:txBody>
          <a:bodyPr wrap="square" anchor="t">
            <a:spAutoFit/>
          </a:bodyPr>
          <a:lstStyle/>
          <a:p>
            <a:pPr algn="ctr">
              <a:spcBef>
                <a:spcPct val="50000"/>
              </a:spcBef>
            </a:pPr>
            <a:r>
              <a:rPr lang="en-US" altLang="zh-CN" sz="2800" b="1" dirty="0">
                <a:latin typeface="Times New Roman" panose="02020603050405020304" pitchFamily="18" charset="0"/>
                <a:ea typeface="宋体" panose="02010600030101010101" pitchFamily="2" charset="-122"/>
              </a:rPr>
              <a:t>respect   connect   die   dead   follow</a:t>
            </a:r>
          </a:p>
        </p:txBody>
      </p:sp>
      <p:sp>
        <p:nvSpPr>
          <p:cNvPr id="37898" name="文本框 37897"/>
          <p:cNvSpPr txBox="1"/>
          <p:nvPr/>
        </p:nvSpPr>
        <p:spPr>
          <a:xfrm>
            <a:off x="3257550" y="2983230"/>
            <a:ext cx="1262380" cy="521970"/>
          </a:xfrm>
          <a:prstGeom prst="rect">
            <a:avLst/>
          </a:prstGeom>
          <a:noFill/>
          <a:ln w="9525">
            <a:noFill/>
          </a:ln>
        </p:spPr>
        <p:txBody>
          <a:bodyPr wrap="none" anchor="t">
            <a:spAutoFit/>
          </a:bodyPr>
          <a:lstStyle/>
          <a:p>
            <a:r>
              <a:rPr lang="en-US" altLang="zh-CN" sz="2800" b="1">
                <a:solidFill>
                  <a:srgbClr val="FF0000"/>
                </a:solidFill>
                <a:latin typeface="Times New Roman" panose="02020603050405020304" pitchFamily="18" charset="0"/>
                <a:ea typeface="宋体" panose="02010600030101010101" pitchFamily="2" charset="-122"/>
              </a:rPr>
              <a:t>respect</a:t>
            </a:r>
          </a:p>
        </p:txBody>
      </p:sp>
      <p:sp>
        <p:nvSpPr>
          <p:cNvPr id="37899" name="文本框 37898"/>
          <p:cNvSpPr txBox="1"/>
          <p:nvPr/>
        </p:nvSpPr>
        <p:spPr>
          <a:xfrm>
            <a:off x="2970530" y="3667760"/>
            <a:ext cx="1111250" cy="521970"/>
          </a:xfrm>
          <a:prstGeom prst="rect">
            <a:avLst/>
          </a:prstGeom>
          <a:noFill/>
          <a:ln w="9525">
            <a:noFill/>
          </a:ln>
        </p:spPr>
        <p:txBody>
          <a:bodyPr wrap="none" anchor="t">
            <a:spAutoFit/>
          </a:bodyPr>
          <a:lstStyle/>
          <a:p>
            <a:r>
              <a:rPr lang="en-US" altLang="zh-CN" sz="2800" b="1">
                <a:solidFill>
                  <a:srgbClr val="FF0000"/>
                </a:solidFill>
                <a:latin typeface="Times New Roman" panose="02020603050405020304" pitchFamily="18" charset="0"/>
                <a:ea typeface="宋体" panose="02010600030101010101" pitchFamily="2" charset="-122"/>
              </a:rPr>
              <a:t>follow</a:t>
            </a:r>
          </a:p>
        </p:txBody>
      </p:sp>
      <p:sp>
        <p:nvSpPr>
          <p:cNvPr id="37900" name="文本框 37899"/>
          <p:cNvSpPr txBox="1"/>
          <p:nvPr/>
        </p:nvSpPr>
        <p:spPr>
          <a:xfrm>
            <a:off x="2156460" y="4911725"/>
            <a:ext cx="1703705" cy="521970"/>
          </a:xfrm>
          <a:prstGeom prst="rect">
            <a:avLst/>
          </a:prstGeom>
          <a:noFill/>
          <a:ln w="9525">
            <a:noFill/>
          </a:ln>
        </p:spPr>
        <p:txBody>
          <a:bodyPr wrap="none" anchor="t">
            <a:spAutoFit/>
          </a:bodyPr>
          <a:lstStyle/>
          <a:p>
            <a:r>
              <a:rPr lang="en-US" altLang="zh-CN" sz="2800" b="1">
                <a:solidFill>
                  <a:srgbClr val="FF0000"/>
                </a:solidFill>
                <a:latin typeface="Times New Roman" panose="02020603050405020304" pitchFamily="18" charset="0"/>
                <a:ea typeface="宋体" panose="02010600030101010101" pitchFamily="2" charset="-122"/>
              </a:rPr>
              <a:t>connected</a:t>
            </a:r>
          </a:p>
        </p:txBody>
      </p:sp>
      <p:sp>
        <p:nvSpPr>
          <p:cNvPr id="37901" name="文本框 37900"/>
          <p:cNvSpPr txBox="1"/>
          <p:nvPr/>
        </p:nvSpPr>
        <p:spPr>
          <a:xfrm>
            <a:off x="2590800" y="5625465"/>
            <a:ext cx="835025" cy="521970"/>
          </a:xfrm>
          <a:prstGeom prst="rect">
            <a:avLst/>
          </a:prstGeom>
          <a:noFill/>
          <a:ln w="9525">
            <a:noFill/>
          </a:ln>
        </p:spPr>
        <p:txBody>
          <a:bodyPr wrap="none" anchor="t">
            <a:spAutoFit/>
          </a:bodyPr>
          <a:lstStyle/>
          <a:p>
            <a:r>
              <a:rPr lang="en-US" altLang="zh-CN" sz="2800" b="1">
                <a:solidFill>
                  <a:srgbClr val="FF0000"/>
                </a:solidFill>
                <a:latin typeface="Times New Roman" panose="02020603050405020304" pitchFamily="18" charset="0"/>
                <a:ea typeface="宋体" panose="02010600030101010101" pitchFamily="2" charset="-122"/>
              </a:rPr>
              <a:t>died</a:t>
            </a:r>
          </a:p>
        </p:txBody>
      </p:sp>
      <p:sp>
        <p:nvSpPr>
          <p:cNvPr id="37902" name="文本框 37901"/>
          <p:cNvSpPr txBox="1"/>
          <p:nvPr/>
        </p:nvSpPr>
        <p:spPr>
          <a:xfrm>
            <a:off x="4115435" y="2365375"/>
            <a:ext cx="913765" cy="521970"/>
          </a:xfrm>
          <a:prstGeom prst="rect">
            <a:avLst/>
          </a:prstGeom>
          <a:noFill/>
          <a:ln w="9525">
            <a:noFill/>
          </a:ln>
        </p:spPr>
        <p:txBody>
          <a:bodyPr wrap="none" anchor="t">
            <a:spAutoFit/>
          </a:bodyPr>
          <a:lstStyle/>
          <a:p>
            <a:r>
              <a:rPr lang="en-US" altLang="zh-CN" sz="2800" b="1">
                <a:solidFill>
                  <a:srgbClr val="FF0000"/>
                </a:solidFill>
                <a:latin typeface="Times New Roman" panose="02020603050405020304" pitchFamily="18" charset="0"/>
                <a:ea typeface="宋体" panose="02010600030101010101" pitchFamily="2" charset="-122"/>
              </a:rPr>
              <a:t>dead</a:t>
            </a:r>
          </a:p>
        </p:txBody>
      </p:sp>
      <p:sp>
        <p:nvSpPr>
          <p:cNvPr id="12289" name="标题 36865"/>
          <p:cNvSpPr>
            <a:spLocks noGrp="1"/>
          </p:cNvSpPr>
          <p:nvPr>
            <p:ph type="title"/>
          </p:nvPr>
        </p:nvSpPr>
        <p:spPr>
          <a:xfrm>
            <a:off x="1140460" y="655320"/>
            <a:ext cx="8229600" cy="1084263"/>
          </a:xfrm>
        </p:spPr>
        <p:txBody>
          <a:bodyPr anchor="ctr"/>
          <a:lstStyle/>
          <a:p>
            <a:pPr algn="l">
              <a:lnSpc>
                <a:spcPct val="75000"/>
              </a:lnSpc>
            </a:pPr>
            <a:r>
              <a:rPr lang="en-US" altLang="zh-CN" sz="3600" b="1" dirty="0">
                <a:solidFill>
                  <a:srgbClr val="0070C0"/>
                </a:solidFill>
                <a:latin typeface="Times New Roman" panose="02020603050405020304" pitchFamily="18" charset="0"/>
                <a:ea typeface="宋体" panose="02010600030101010101" pitchFamily="2" charset="-122"/>
                <a:cs typeface="+mn-cs"/>
              </a:rPr>
              <a:t>Fill in the blanks with the correct </a:t>
            </a:r>
            <a:br>
              <a:rPr lang="en-US" altLang="zh-CN" sz="3600" b="1" dirty="0">
                <a:solidFill>
                  <a:srgbClr val="0070C0"/>
                </a:solidFill>
                <a:latin typeface="Times New Roman" panose="02020603050405020304" pitchFamily="18" charset="0"/>
                <a:ea typeface="宋体" panose="02010600030101010101" pitchFamily="2" charset="-122"/>
                <a:cs typeface="+mn-cs"/>
              </a:rPr>
            </a:br>
            <a:r>
              <a:rPr lang="en-US" altLang="zh-CN" sz="3600" b="1" dirty="0">
                <a:solidFill>
                  <a:srgbClr val="0070C0"/>
                </a:solidFill>
                <a:latin typeface="Times New Roman" panose="02020603050405020304" pitchFamily="18" charset="0"/>
                <a:ea typeface="宋体" panose="02010600030101010101" pitchFamily="2" charset="-122"/>
                <a:cs typeface="+mn-cs"/>
              </a:rPr>
              <a:t>forms of the words in the box.</a:t>
            </a:r>
          </a:p>
        </p:txBody>
      </p:sp>
      <p:sp>
        <p:nvSpPr>
          <p:cNvPr id="2" name="Oval 7"/>
          <p:cNvSpPr/>
          <p:nvPr/>
        </p:nvSpPr>
        <p:spPr>
          <a:xfrm>
            <a:off x="595630" y="745490"/>
            <a:ext cx="544830" cy="50038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fontAlgn="base">
              <a:lnSpc>
                <a:spcPct val="110000"/>
              </a:lnSpc>
              <a:buFont typeface="Arial" panose="020B0604020202020204" pitchFamily="34" charset="0"/>
            </a:pPr>
            <a:r>
              <a:rPr lang="en-US" altLang="zh-CN" sz="3200" b="1" dirty="0">
                <a:latin typeface="Times New Roman" panose="02020603050405020304" pitchFamily="18" charset="0"/>
                <a:ea typeface="宋体" panose="02010600030101010101" pitchFamily="2" charset="-122"/>
              </a:rPr>
              <a:t>2</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902"/>
                                        </p:tgtEl>
                                        <p:attrNameLst>
                                          <p:attrName>style.visibility</p:attrName>
                                        </p:attrNameLst>
                                      </p:cBhvr>
                                      <p:to>
                                        <p:strVal val="visible"/>
                                      </p:to>
                                    </p:set>
                                    <p:animEffect transition="in" filter="blinds(horizontal)">
                                      <p:cBhvr>
                                        <p:cTn id="7" dur="500"/>
                                        <p:tgtEl>
                                          <p:spTgt spid="379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7898"/>
                                        </p:tgtEl>
                                        <p:attrNameLst>
                                          <p:attrName>style.visibility</p:attrName>
                                        </p:attrNameLst>
                                      </p:cBhvr>
                                      <p:to>
                                        <p:strVal val="visible"/>
                                      </p:to>
                                    </p:set>
                                    <p:animEffect transition="in" filter="blinds(horizontal)">
                                      <p:cBhvr>
                                        <p:cTn id="12" dur="500"/>
                                        <p:tgtEl>
                                          <p:spTgt spid="3789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899"/>
                                        </p:tgtEl>
                                        <p:attrNameLst>
                                          <p:attrName>style.visibility</p:attrName>
                                        </p:attrNameLst>
                                      </p:cBhvr>
                                      <p:to>
                                        <p:strVal val="visible"/>
                                      </p:to>
                                    </p:set>
                                    <p:animEffect transition="in" filter="blinds(horizontal)">
                                      <p:cBhvr>
                                        <p:cTn id="17" dur="500"/>
                                        <p:tgtEl>
                                          <p:spTgt spid="378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7900"/>
                                        </p:tgtEl>
                                        <p:attrNameLst>
                                          <p:attrName>style.visibility</p:attrName>
                                        </p:attrNameLst>
                                      </p:cBhvr>
                                      <p:to>
                                        <p:strVal val="visible"/>
                                      </p:to>
                                    </p:set>
                                    <p:animEffect transition="in" filter="blinds(horizontal)">
                                      <p:cBhvr>
                                        <p:cTn id="22" dur="500"/>
                                        <p:tgtEl>
                                          <p:spTgt spid="379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901"/>
                                        </p:tgtEl>
                                        <p:attrNameLst>
                                          <p:attrName>style.visibility</p:attrName>
                                        </p:attrNameLst>
                                      </p:cBhvr>
                                      <p:to>
                                        <p:strVal val="visible"/>
                                      </p:to>
                                    </p:set>
                                    <p:animEffect transition="in" filter="blinds(horizontal)">
                                      <p:cBhvr>
                                        <p:cTn id="27" dur="500"/>
                                        <p:tgtEl>
                                          <p:spTgt spid="37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p:bldP spid="37899" grpId="0"/>
      <p:bldP spid="37900" grpId="0"/>
      <p:bldP spid="37901" grpId="0"/>
      <p:bldP spid="379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5325" y="1105997"/>
            <a:ext cx="8448675" cy="4526280"/>
          </a:xfrm>
        </p:spPr>
        <p:txBody>
          <a:bodyPr>
            <a:noAutofit/>
          </a:bodyPr>
          <a:lstStyle/>
          <a:p>
            <a:pPr marL="0" marR="0" lvl="0" indent="0" algn="l" defTabSz="914400" rtl="0" eaLnBrk="1" fontAlgn="base" latinLnBrk="0" hangingPunct="1">
              <a:lnSpc>
                <a:spcPct val="130000"/>
              </a:lnSpc>
              <a:spcBef>
                <a:spcPct val="0"/>
              </a:spcBef>
              <a:spcAft>
                <a:spcPct val="0"/>
              </a:spcAft>
              <a:buClrTx/>
              <a:buSzTx/>
              <a:buFont typeface="Wingdings" panose="05000000000000000000" pitchFamily="2" charset="2"/>
              <a:buNone/>
              <a:defRPr/>
            </a:pPr>
            <a:r>
              <a:rPr lang="en-US" altLang="zh-CN" b="1" dirty="0">
                <a:latin typeface="Times New Roman" panose="02020603050405020304" pitchFamily="18" charset="0"/>
                <a:sym typeface="+mn-ea"/>
              </a:rPr>
              <a:t>1. Be able to use the words and phrases: </a:t>
            </a:r>
            <a:r>
              <a:rPr lang="en-US" altLang="zh-CN" b="1" dirty="0">
                <a:latin typeface="Times New Roman" panose="02020603050405020304" pitchFamily="18" charset="0"/>
                <a:ea typeface="宋体" panose="02010600030101010101" pitchFamily="2" charset="-122"/>
                <a:sym typeface="+mn-ea"/>
              </a:rPr>
              <a:t>bee, ant, dove, die, dead, species, respect, be filled with, start out, depend on, live off, die off</a:t>
            </a:r>
          </a:p>
          <a:p>
            <a:pPr marL="0" marR="0" lvl="0" indent="0" algn="l" defTabSz="914400" rtl="0" eaLnBrk="1" fontAlgn="base" latinLnBrk="0" hangingPunct="1">
              <a:lnSpc>
                <a:spcPct val="130000"/>
              </a:lnSpc>
              <a:spcBef>
                <a:spcPct val="0"/>
              </a:spcBef>
              <a:spcAft>
                <a:spcPct val="0"/>
              </a:spcAft>
              <a:buClrTx/>
              <a:buSzTx/>
              <a:buFont typeface="Wingdings" panose="05000000000000000000" pitchFamily="2" charset="2"/>
              <a:buNone/>
              <a:defRPr/>
            </a:pPr>
            <a:r>
              <a:rPr lang="en-US" altLang="zh-CN" b="1" dirty="0">
                <a:latin typeface="Times New Roman" panose="02020603050405020304" pitchFamily="18" charset="0"/>
                <a:ea typeface="宋体" panose="02010600030101010101" pitchFamily="2" charset="-122"/>
                <a:sym typeface="+mn-ea"/>
              </a:rPr>
              <a:t>2. Learn that all the living things on the planet depend on one another and learn to protect our world</a:t>
            </a:r>
          </a:p>
          <a:p>
            <a:pPr marL="0" marR="0" lvl="0" indent="0" algn="l" defTabSz="914400" rtl="0" eaLnBrk="1" fontAlgn="base" latinLnBrk="0" hangingPunct="1">
              <a:lnSpc>
                <a:spcPct val="130000"/>
              </a:lnSpc>
              <a:spcBef>
                <a:spcPct val="0"/>
              </a:spcBef>
              <a:spcAft>
                <a:spcPct val="0"/>
              </a:spcAft>
              <a:buClrTx/>
              <a:buSzTx/>
              <a:buFont typeface="Wingdings" panose="05000000000000000000" pitchFamily="2" charset="2"/>
              <a:buNone/>
              <a:defRPr/>
            </a:pPr>
            <a:r>
              <a:rPr lang="en-US" altLang="zh-CN" b="1" dirty="0">
                <a:latin typeface="Times New Roman" panose="02020603050405020304" pitchFamily="18" charset="0"/>
                <a:ea typeface="宋体" panose="02010600030101010101" pitchFamily="2" charset="-122"/>
                <a:sym typeface="+mn-ea"/>
              </a:rPr>
              <a:t>3. Learn some key sentences:</a:t>
            </a:r>
            <a:endParaRPr lang="zh-CN" altLang="en-US" b="1" strike="noStrike" noProof="1">
              <a:latin typeface="Times New Roman" panose="02020603050405020304" pitchFamily="18" charset="0"/>
              <a:cs typeface="Times New Roman" panose="02020603050405020304" pitchFamily="18" charset="0"/>
            </a:endParaRPr>
          </a:p>
          <a:p>
            <a:pPr marL="0" indent="0" fontAlgn="auto">
              <a:lnSpc>
                <a:spcPct val="130000"/>
              </a:lnSpc>
              <a:buNone/>
            </a:pPr>
            <a:r>
              <a:rPr lang="en-US" b="1" dirty="0">
                <a:solidFill>
                  <a:schemeClr val="tx1"/>
                </a:solidFill>
                <a:latin typeface="Times New Roman" panose="02020603050405020304" pitchFamily="18" charset="0"/>
                <a:cs typeface="Times New Roman" panose="02020603050405020304" pitchFamily="18" charset="0"/>
                <a:sym typeface="+mn-ea"/>
              </a:rPr>
              <a:t>· The natural world is filled with living things.</a:t>
            </a:r>
          </a:p>
          <a:p>
            <a:pPr marL="0" indent="0" fontAlgn="auto">
              <a:lnSpc>
                <a:spcPct val="130000"/>
              </a:lnSpc>
              <a:buNone/>
            </a:pPr>
            <a:r>
              <a:rPr lang="en-US" b="1" dirty="0">
                <a:solidFill>
                  <a:schemeClr val="tx1"/>
                </a:solidFill>
                <a:latin typeface="Times New Roman" panose="02020603050405020304" pitchFamily="18" charset="0"/>
                <a:cs typeface="Times New Roman" panose="02020603050405020304" pitchFamily="18" charset="0"/>
                <a:sym typeface="+mn-ea"/>
              </a:rPr>
              <a:t>· Living things start out weak and small and slowly</a:t>
            </a:r>
          </a:p>
          <a:p>
            <a:pPr marL="0" indent="0" fontAlgn="auto">
              <a:lnSpc>
                <a:spcPct val="130000"/>
              </a:lnSpc>
              <a:buNone/>
            </a:pPr>
            <a:r>
              <a:rPr lang="en-US" b="1" dirty="0">
                <a:solidFill>
                  <a:schemeClr val="tx1"/>
                </a:solidFill>
                <a:latin typeface="Times New Roman" panose="02020603050405020304" pitchFamily="18" charset="0"/>
                <a:cs typeface="Times New Roman" panose="02020603050405020304" pitchFamily="18" charset="0"/>
                <a:sym typeface="+mn-ea"/>
              </a:rPr>
              <a:t>  grow strong and big.</a:t>
            </a:r>
          </a:p>
        </p:txBody>
      </p:sp>
      <p:sp>
        <p:nvSpPr>
          <p:cNvPr id="5" name="矩形 4"/>
          <p:cNvSpPr/>
          <p:nvPr/>
        </p:nvSpPr>
        <p:spPr>
          <a:xfrm>
            <a:off x="2414559" y="398433"/>
            <a:ext cx="4296410"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Learning Targets</a:t>
            </a:r>
          </a:p>
        </p:txBody>
      </p:sp>
      <p:pic>
        <p:nvPicPr>
          <p:cNvPr id="6150" name="Picture 6" descr="QQ截图20140901114902"/>
          <p:cNvPicPr>
            <a:picLocks noChangeAspect="1"/>
          </p:cNvPicPr>
          <p:nvPr/>
        </p:nvPicPr>
        <p:blipFill>
          <a:blip r:embed="rId2" cstate="email"/>
          <a:stretch>
            <a:fillRect/>
          </a:stretch>
        </p:blipFill>
        <p:spPr>
          <a:xfrm>
            <a:off x="172258" y="1212649"/>
            <a:ext cx="611188" cy="569912"/>
          </a:xfrm>
          <a:prstGeom prst="rect">
            <a:avLst/>
          </a:prstGeom>
          <a:noFill/>
          <a:ln w="9525">
            <a:noFill/>
          </a:ln>
        </p:spPr>
      </p:pic>
      <p:pic>
        <p:nvPicPr>
          <p:cNvPr id="2" name="Picture 6" descr="QQ截图20140901114902"/>
          <p:cNvPicPr>
            <a:picLocks noChangeAspect="1"/>
          </p:cNvPicPr>
          <p:nvPr/>
        </p:nvPicPr>
        <p:blipFill>
          <a:blip r:embed="rId2" cstate="email"/>
          <a:stretch>
            <a:fillRect/>
          </a:stretch>
        </p:blipFill>
        <p:spPr>
          <a:xfrm>
            <a:off x="153786" y="2834958"/>
            <a:ext cx="611188" cy="569912"/>
          </a:xfrm>
          <a:prstGeom prst="rect">
            <a:avLst/>
          </a:prstGeom>
          <a:noFill/>
          <a:ln w="9525">
            <a:noFill/>
          </a:ln>
        </p:spPr>
      </p:pic>
      <p:pic>
        <p:nvPicPr>
          <p:cNvPr id="4" name="Picture 6" descr="QQ截图20140901114902"/>
          <p:cNvPicPr>
            <a:picLocks noChangeAspect="1"/>
          </p:cNvPicPr>
          <p:nvPr/>
        </p:nvPicPr>
        <p:blipFill>
          <a:blip r:embed="rId2" cstate="email"/>
          <a:stretch>
            <a:fillRect/>
          </a:stretch>
        </p:blipFill>
        <p:spPr>
          <a:xfrm>
            <a:off x="116840" y="3981768"/>
            <a:ext cx="611188" cy="569912"/>
          </a:xfrm>
          <a:prstGeom prst="rect">
            <a:avLst/>
          </a:prstGeom>
          <a:noFill/>
          <a:ln w="9525">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36865"/>
          <p:cNvSpPr>
            <a:spLocks noGrp="1"/>
          </p:cNvSpPr>
          <p:nvPr/>
        </p:nvSpPr>
        <p:spPr>
          <a:xfrm>
            <a:off x="1094740" y="895985"/>
            <a:ext cx="8229600" cy="10198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ct val="75000"/>
              </a:lnSpc>
            </a:pPr>
            <a:r>
              <a:rPr lang="en-US" altLang="zh-CN" sz="3600" b="1" dirty="0">
                <a:solidFill>
                  <a:srgbClr val="0070C0"/>
                </a:solidFill>
                <a:latin typeface="Times New Roman" panose="02020603050405020304" pitchFamily="18" charset="0"/>
                <a:ea typeface="宋体" panose="02010600030101010101" pitchFamily="2" charset="-122"/>
                <a:cs typeface="+mn-cs"/>
              </a:rPr>
              <a:t>Read the passage and fill in the blanks with the sentences below.</a:t>
            </a:r>
          </a:p>
        </p:txBody>
      </p:sp>
      <p:sp>
        <p:nvSpPr>
          <p:cNvPr id="2" name="Oval 7"/>
          <p:cNvSpPr/>
          <p:nvPr/>
        </p:nvSpPr>
        <p:spPr>
          <a:xfrm>
            <a:off x="622300" y="895350"/>
            <a:ext cx="553720" cy="50038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fontAlgn="base">
              <a:lnSpc>
                <a:spcPct val="110000"/>
              </a:lnSpc>
              <a:buFont typeface="Arial" panose="020B0604020202020204" pitchFamily="34" charset="0"/>
            </a:pPr>
            <a:r>
              <a:rPr lang="en-US" altLang="zh-CN" sz="3200" b="1" dirty="0">
                <a:latin typeface="Times New Roman" panose="02020603050405020304" pitchFamily="18" charset="0"/>
                <a:ea typeface="宋体" panose="02010600030101010101" pitchFamily="2" charset="-122"/>
              </a:rPr>
              <a:t>3</a:t>
            </a:r>
          </a:p>
        </p:txBody>
      </p:sp>
      <p:sp>
        <p:nvSpPr>
          <p:cNvPr id="4" name="文本框 3"/>
          <p:cNvSpPr txBox="1"/>
          <p:nvPr/>
        </p:nvSpPr>
        <p:spPr>
          <a:xfrm>
            <a:off x="297180" y="1915795"/>
            <a:ext cx="8330565" cy="3969385"/>
          </a:xfrm>
          <a:prstGeom prst="rect">
            <a:avLst/>
          </a:prstGeom>
          <a:noFill/>
        </p:spPr>
        <p:txBody>
          <a:bodyPr wrap="square" rtlCol="0">
            <a:spAutoFit/>
          </a:bodyPr>
          <a:lstStyle/>
          <a:p>
            <a:pPr indent="457200" fontAlgn="auto">
              <a:lnSpc>
                <a:spcPct val="150000"/>
              </a:lnSpc>
            </a:pPr>
            <a:r>
              <a:rPr lang="en-US" altLang="zh-CN" sz="2800" b="1">
                <a:latin typeface="Times New Roman" panose="02020603050405020304" pitchFamily="18" charset="0"/>
                <a:cs typeface="Times New Roman" panose="02020603050405020304" pitchFamily="18" charset="0"/>
                <a:sym typeface="+mn-ea"/>
              </a:rPr>
              <a:t>Many years ago, there were more animal species than there are now. There were many forests. The rivers were clean. The sky was blue. Birds sang from morning until night. ______</a:t>
            </a:r>
          </a:p>
          <a:p>
            <a:pPr indent="457200" fontAlgn="auto">
              <a:lnSpc>
                <a:spcPct val="150000"/>
              </a:lnSpc>
            </a:pPr>
            <a:r>
              <a:rPr lang="en-US" altLang="zh-CN" sz="2800" b="1">
                <a:latin typeface="Times New Roman" panose="02020603050405020304" pitchFamily="18" charset="0"/>
                <a:cs typeface="Times New Roman" panose="02020603050405020304" pitchFamily="18" charset="0"/>
                <a:sym typeface="+mn-ea"/>
              </a:rPr>
              <a:t>But later, people cut down the trees in the forests, killed the animals and built factories </a:t>
            </a:r>
          </a:p>
        </p:txBody>
      </p:sp>
      <p:sp>
        <p:nvSpPr>
          <p:cNvPr id="3" name="文本框 2"/>
          <p:cNvSpPr txBox="1"/>
          <p:nvPr/>
        </p:nvSpPr>
        <p:spPr>
          <a:xfrm>
            <a:off x="3595370" y="3945890"/>
            <a:ext cx="883920" cy="583565"/>
          </a:xfrm>
          <a:prstGeom prst="rect">
            <a:avLst/>
          </a:prstGeom>
          <a:noFill/>
        </p:spPr>
        <p:txBody>
          <a:bodyPr wrap="square" rtlCol="0">
            <a:spAutoFit/>
          </a:bodyPr>
          <a:lstStyle/>
          <a:p>
            <a:r>
              <a:rPr lang="en-US" altLang="zh-CN" sz="3200" b="1">
                <a:solidFill>
                  <a:srgbClr val="FF0000"/>
                </a:solidFill>
                <a:latin typeface="Times New Roman" panose="02020603050405020304" pitchFamily="18" charset="0"/>
                <a:cs typeface="Times New Roman" panose="02020603050405020304" pitchFamily="18" charset="0"/>
              </a:rPr>
              <a:t>B</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2420" y="843915"/>
            <a:ext cx="8330565" cy="6000750"/>
          </a:xfrm>
          <a:prstGeom prst="rect">
            <a:avLst/>
          </a:prstGeom>
          <a:noFill/>
        </p:spPr>
        <p:txBody>
          <a:bodyPr wrap="square" rtlCol="0">
            <a:spAutoFit/>
          </a:bodyPr>
          <a:lstStyle/>
          <a:p>
            <a:pPr indent="0" fontAlgn="auto">
              <a:lnSpc>
                <a:spcPct val="150000"/>
              </a:lnSpc>
            </a:pPr>
            <a:r>
              <a:rPr lang="en-US" altLang="zh-CN" sz="3200" b="1">
                <a:latin typeface="Times New Roman" panose="02020603050405020304" pitchFamily="18" charset="0"/>
                <a:cs typeface="Times New Roman" panose="02020603050405020304" pitchFamily="18" charset="0"/>
                <a:sym typeface="+mn-ea"/>
              </a:rPr>
              <a:t>and buildings. ______ People's houses were buried by soil in floods. Some animals lost their homes, and they attacked people. Some factories polluted the air, water and people's food. The earth is getting warmer. Some scientists say the sea level will rise by at least 1 metre in the next 100 years. ______</a:t>
            </a:r>
          </a:p>
          <a:p>
            <a:pPr indent="0" fontAlgn="auto">
              <a:lnSpc>
                <a:spcPct val="150000"/>
              </a:lnSpc>
            </a:pPr>
            <a:r>
              <a:rPr lang="en-US" altLang="zh-CN" sz="3200" b="1">
                <a:latin typeface="Times New Roman" panose="02020603050405020304" pitchFamily="18" charset="0"/>
                <a:cs typeface="Times New Roman" panose="02020603050405020304" pitchFamily="18" charset="0"/>
                <a:sym typeface="+mn-ea"/>
              </a:rPr>
              <a:t>　</a:t>
            </a:r>
          </a:p>
        </p:txBody>
      </p:sp>
      <p:sp>
        <p:nvSpPr>
          <p:cNvPr id="3" name="文本框 2"/>
          <p:cNvSpPr txBox="1"/>
          <p:nvPr/>
        </p:nvSpPr>
        <p:spPr>
          <a:xfrm>
            <a:off x="3143885" y="1027430"/>
            <a:ext cx="883920" cy="583565"/>
          </a:xfrm>
          <a:prstGeom prst="rect">
            <a:avLst/>
          </a:prstGeom>
          <a:noFill/>
        </p:spPr>
        <p:txBody>
          <a:bodyPr wrap="square" rtlCol="0">
            <a:spAutoFit/>
          </a:bodyPr>
          <a:lstStyle/>
          <a:p>
            <a:r>
              <a:rPr lang="en-US" altLang="zh-CN" sz="3200" b="1">
                <a:solidFill>
                  <a:srgbClr val="FF0000"/>
                </a:solidFill>
                <a:latin typeface="Times New Roman" panose="02020603050405020304" pitchFamily="18" charset="0"/>
                <a:cs typeface="Times New Roman" panose="02020603050405020304" pitchFamily="18" charset="0"/>
              </a:rPr>
              <a:t>D</a:t>
            </a:r>
          </a:p>
        </p:txBody>
      </p:sp>
      <p:sp>
        <p:nvSpPr>
          <p:cNvPr id="2" name="文本框 1"/>
          <p:cNvSpPr txBox="1"/>
          <p:nvPr/>
        </p:nvSpPr>
        <p:spPr>
          <a:xfrm>
            <a:off x="5442585" y="5431155"/>
            <a:ext cx="883920" cy="583565"/>
          </a:xfrm>
          <a:prstGeom prst="rect">
            <a:avLst/>
          </a:prstGeom>
          <a:noFill/>
        </p:spPr>
        <p:txBody>
          <a:bodyPr wrap="square" rtlCol="0">
            <a:spAutoFit/>
          </a:bodyPr>
          <a:lstStyle/>
          <a:p>
            <a:r>
              <a:rPr lang="en-US" altLang="zh-CN" sz="3200" b="1">
                <a:solidFill>
                  <a:srgbClr val="FF0000"/>
                </a:solidFill>
                <a:latin typeface="Times New Roman" panose="02020603050405020304" pitchFamily="18" charset="0"/>
                <a:cs typeface="Times New Roman" panose="02020603050405020304" pitchFamily="18" charset="0"/>
              </a:rPr>
              <a:t>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0515" y="427355"/>
            <a:ext cx="8330565" cy="2306955"/>
          </a:xfrm>
          <a:prstGeom prst="rect">
            <a:avLst/>
          </a:prstGeom>
          <a:noFill/>
        </p:spPr>
        <p:txBody>
          <a:bodyPr wrap="square" rtlCol="0">
            <a:spAutoFit/>
          </a:bodyPr>
          <a:lstStyle/>
          <a:p>
            <a:pPr indent="457200" fontAlgn="auto">
              <a:lnSpc>
                <a:spcPct val="150000"/>
              </a:lnSpc>
            </a:pPr>
            <a:r>
              <a:rPr lang="en-US" altLang="zh-CN" sz="3200" b="1">
                <a:latin typeface="Times New Roman" panose="02020603050405020304" pitchFamily="18" charset="0"/>
                <a:cs typeface="Times New Roman" panose="02020603050405020304" pitchFamily="18" charset="0"/>
                <a:sym typeface="+mn-ea"/>
              </a:rPr>
              <a:t>People are now living in a worse and worse environment. ______ We need to reduce pollution and protect our environment. </a:t>
            </a:r>
          </a:p>
        </p:txBody>
      </p:sp>
      <p:sp>
        <p:nvSpPr>
          <p:cNvPr id="3" name="矩形 2"/>
          <p:cNvSpPr/>
          <p:nvPr/>
        </p:nvSpPr>
        <p:spPr>
          <a:xfrm>
            <a:off x="407035" y="2892425"/>
            <a:ext cx="8407400" cy="2585010"/>
          </a:xfrm>
          <a:prstGeom prst="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
        <p:nvSpPr>
          <p:cNvPr id="5" name="文本框 4"/>
          <p:cNvSpPr txBox="1"/>
          <p:nvPr/>
        </p:nvSpPr>
        <p:spPr>
          <a:xfrm>
            <a:off x="310515" y="2801620"/>
            <a:ext cx="8478520" cy="2600199"/>
          </a:xfrm>
          <a:prstGeom prst="rect">
            <a:avLst/>
          </a:prstGeom>
          <a:noFill/>
        </p:spPr>
        <p:txBody>
          <a:bodyPr wrap="square" rtlCol="0">
            <a:spAutoFit/>
          </a:bodyPr>
          <a:lstStyle/>
          <a:p>
            <a:pPr fontAlgn="auto">
              <a:lnSpc>
                <a:spcPct val="150000"/>
              </a:lnSpc>
            </a:pPr>
            <a:r>
              <a:rPr lang="en-US" altLang="zh-CN" sz="2800" b="1" dirty="0">
                <a:latin typeface="Times New Roman" panose="02020603050405020304" pitchFamily="18" charset="0"/>
                <a:cs typeface="Times New Roman" panose="02020603050405020304" pitchFamily="18" charset="0"/>
              </a:rPr>
              <a:t>A. Some houses beside the sea will disappear.</a:t>
            </a:r>
          </a:p>
          <a:p>
            <a:pPr fontAlgn="auto">
              <a:lnSpc>
                <a:spcPct val="150000"/>
              </a:lnSpc>
            </a:pPr>
            <a:r>
              <a:rPr lang="en-US" altLang="zh-CN" sz="2800" b="1" dirty="0">
                <a:latin typeface="Times New Roman" panose="02020603050405020304" pitchFamily="18" charset="0"/>
                <a:cs typeface="Times New Roman" panose="02020603050405020304" pitchFamily="18" charset="0"/>
              </a:rPr>
              <a:t>B. People lived together with many kinds of animals.</a:t>
            </a:r>
          </a:p>
          <a:p>
            <a:pPr fontAlgn="auto">
              <a:lnSpc>
                <a:spcPct val="150000"/>
              </a:lnSpc>
            </a:pPr>
            <a:r>
              <a:rPr lang="en-US" altLang="zh-CN" sz="2800" b="1" dirty="0">
                <a:latin typeface="Times New Roman" panose="02020603050405020304" pitchFamily="18" charset="0"/>
                <a:cs typeface="Times New Roman" panose="02020603050405020304" pitchFamily="18" charset="0"/>
              </a:rPr>
              <a:t>C. We should do something to save our world.</a:t>
            </a:r>
          </a:p>
          <a:p>
            <a:pPr fontAlgn="auto">
              <a:lnSpc>
                <a:spcPct val="150000"/>
              </a:lnSpc>
            </a:pPr>
            <a:r>
              <a:rPr lang="en-US" altLang="zh-CN" sz="2800" b="1" dirty="0">
                <a:latin typeface="Times New Roman" panose="02020603050405020304" pitchFamily="18" charset="0"/>
                <a:cs typeface="Times New Roman" panose="02020603050405020304" pitchFamily="18" charset="0"/>
              </a:rPr>
              <a:t>D. They changed the earth.</a:t>
            </a:r>
          </a:p>
        </p:txBody>
      </p:sp>
      <p:sp>
        <p:nvSpPr>
          <p:cNvPr id="6" name="文本框 5"/>
          <p:cNvSpPr txBox="1"/>
          <p:nvPr/>
        </p:nvSpPr>
        <p:spPr>
          <a:xfrm>
            <a:off x="2961640" y="1393190"/>
            <a:ext cx="883920" cy="583565"/>
          </a:xfrm>
          <a:prstGeom prst="rect">
            <a:avLst/>
          </a:prstGeom>
          <a:noFill/>
        </p:spPr>
        <p:txBody>
          <a:bodyPr wrap="square" rtlCol="0">
            <a:spAutoFit/>
          </a:bodyPr>
          <a:lstStyle/>
          <a:p>
            <a:r>
              <a:rPr lang="en-US" altLang="zh-CN" sz="3200" b="1">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500948" y="383540"/>
            <a:ext cx="4140835"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Language points</a:t>
            </a:r>
          </a:p>
        </p:txBody>
      </p:sp>
      <p:sp>
        <p:nvSpPr>
          <p:cNvPr id="100" name="文本框 99"/>
          <p:cNvSpPr txBox="1"/>
          <p:nvPr/>
        </p:nvSpPr>
        <p:spPr>
          <a:xfrm>
            <a:off x="193675" y="1344930"/>
            <a:ext cx="8308340" cy="2768600"/>
          </a:xfrm>
          <a:prstGeom prst="rect">
            <a:avLst/>
          </a:prstGeom>
          <a:noFill/>
          <a:ln w="9525">
            <a:noFill/>
          </a:ln>
        </p:spPr>
        <p:txBody>
          <a:bodyPr wrap="square">
            <a:spAutoFit/>
          </a:bodyPr>
          <a:lstStyle/>
          <a:p>
            <a:pPr indent="0" fontAlgn="auto">
              <a:lnSpc>
                <a:spcPct val="150000"/>
              </a:lnSpc>
            </a:pPr>
            <a:r>
              <a:rPr lang="en-US" altLang="zh-CN" sz="32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1.The natural world </a:t>
            </a:r>
            <a:r>
              <a:rPr lang="en-US" altLang="zh-CN" sz="32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is filled with</a:t>
            </a:r>
            <a:r>
              <a:rPr lang="en-US" altLang="zh-CN" sz="32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living things. </a:t>
            </a:r>
          </a:p>
          <a:p>
            <a:pPr indent="0" fontAlgn="auto">
              <a:lnSpc>
                <a:spcPct val="150000"/>
              </a:lnSpc>
            </a:pP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be filled with </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rPr>
              <a:t>充满</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rPr>
              <a:t>它相当于</a:t>
            </a:r>
            <a:r>
              <a:rPr lang="en-US" altLang="zh-CN" sz="28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be</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full of</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p>
          <a:p>
            <a:pPr indent="0" fontAlgn="auto">
              <a:lnSpc>
                <a:spcPct val="150000"/>
              </a:lnSpc>
            </a:pP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rPr>
              <a:t>例：My</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father's study is filled with/full of books.</a:t>
            </a:r>
          </a:p>
          <a:p>
            <a:pPr indent="0" fontAlgn="auto">
              <a:lnSpc>
                <a:spcPct val="150000"/>
              </a:lnSpc>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rPr>
              <a:t>我爸爸的书房里满是书</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32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descr="图片2221"/>
          <p:cNvPicPr>
            <a:picLocks noChangeAspect="1"/>
          </p:cNvPicPr>
          <p:nvPr/>
        </p:nvPicPr>
        <p:blipFill>
          <a:blip r:embed="rId3" cstate="print"/>
          <a:stretch>
            <a:fillRect/>
          </a:stretch>
        </p:blipFill>
        <p:spPr>
          <a:xfrm>
            <a:off x="5427980" y="4490720"/>
            <a:ext cx="3272155" cy="205105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xEl>
                                              <p:pRg st="1" end="1"/>
                                            </p:txEl>
                                          </p:spTgt>
                                        </p:tgtEl>
                                        <p:attrNameLst>
                                          <p:attrName>style.visibility</p:attrName>
                                        </p:attrNameLst>
                                      </p:cBhvr>
                                      <p:to>
                                        <p:strVal val="visible"/>
                                      </p:to>
                                    </p:set>
                                    <p:animEffect transition="in" filter="box(in)">
                                      <p:cBhvr>
                                        <p:cTn id="7" dur="500"/>
                                        <p:tgtEl>
                                          <p:spTgt spid="1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0">
                                            <p:txEl>
                                              <p:pRg st="2" end="2"/>
                                            </p:txEl>
                                          </p:spTgt>
                                        </p:tgtEl>
                                        <p:attrNameLst>
                                          <p:attrName>style.visibility</p:attrName>
                                        </p:attrNameLst>
                                      </p:cBhvr>
                                      <p:to>
                                        <p:strVal val="visible"/>
                                      </p:to>
                                    </p:set>
                                    <p:animEffect transition="in" filter="box(in)">
                                      <p:cBhvr>
                                        <p:cTn id="12" dur="500"/>
                                        <p:tgtEl>
                                          <p:spTgt spid="100">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0">
                                            <p:txEl>
                                              <p:pRg st="3" end="3"/>
                                            </p:txEl>
                                          </p:spTgt>
                                        </p:tgtEl>
                                        <p:attrNameLst>
                                          <p:attrName>style.visibility</p:attrName>
                                        </p:attrNameLst>
                                      </p:cBhvr>
                                      <p:to>
                                        <p:strVal val="visible"/>
                                      </p:to>
                                    </p:set>
                                    <p:animEffect transition="in" filter="box(in)">
                                      <p:cBhvr>
                                        <p:cTn id="15"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417830" y="609600"/>
            <a:ext cx="8308340" cy="3969385"/>
          </a:xfrm>
          <a:prstGeom prst="rect">
            <a:avLst/>
          </a:prstGeom>
          <a:noFill/>
          <a:ln w="9525">
            <a:noFill/>
          </a:ln>
        </p:spPr>
        <p:txBody>
          <a:bodyPr wrap="square">
            <a:spAutoFit/>
          </a:bodyPr>
          <a:lstStyle/>
          <a:p>
            <a:pPr marL="457200" indent="-457200" fontAlgn="auto">
              <a:lnSpc>
                <a:spcPct val="150000"/>
              </a:lnSpc>
              <a:buClr>
                <a:schemeClr val="bg1"/>
              </a:buClr>
            </a:pP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2. Living things </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start out</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weak and small and slowly grow strong and big. </a:t>
            </a:r>
          </a:p>
          <a:p>
            <a:pPr marL="457200" indent="-457200" fontAlgn="auto">
              <a:lnSpc>
                <a:spcPct val="150000"/>
              </a:lnSpc>
              <a:buClr>
                <a:schemeClr val="bg1"/>
              </a:buClr>
            </a:pP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start </a:t>
            </a:r>
            <a:r>
              <a:rPr lang="en-US" altLang="zh-CN" sz="28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out</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sym typeface="+mn-ea"/>
              </a:rPr>
              <a:t>意为“启程，出发，开始或着手做</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a:t>
            </a:r>
          </a:p>
          <a:p>
            <a:pPr marL="457200" indent="-457200" fontAlgn="auto">
              <a:lnSpc>
                <a:spcPct val="150000"/>
              </a:lnSpc>
              <a:buClr>
                <a:schemeClr val="bg1"/>
              </a:buClr>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例: We started out by preparing for the sports meeting.</a:t>
            </a:r>
          </a:p>
          <a:p>
            <a:pPr marL="457200" indent="-457200" fontAlgn="auto">
              <a:lnSpc>
                <a:spcPct val="150000"/>
              </a:lnSpc>
              <a:buClr>
                <a:schemeClr val="bg1"/>
              </a:buClr>
            </a:pP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b="1" dirty="0" err="1">
                <a:latin typeface="Times New Roman" panose="02020603050405020304" pitchFamily="18" charset="0"/>
                <a:ea typeface="宋体" panose="02010600030101010101" pitchFamily="2" charset="-122"/>
                <a:cs typeface="Times New Roman" panose="02020603050405020304" pitchFamily="18" charset="0"/>
                <a:sym typeface="+mn-ea"/>
              </a:rPr>
              <a:t>我们通过为运动会做准备开始的</a:t>
            </a:r>
            <a:r>
              <a:rPr lang="en-US" altLang="zh-CN" sz="2800" b="1" dirty="0">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32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 name="图片 1" descr="图片kkk1"/>
          <p:cNvPicPr>
            <a:picLocks noChangeAspect="1"/>
          </p:cNvPicPr>
          <p:nvPr/>
        </p:nvPicPr>
        <p:blipFill>
          <a:blip r:embed="rId2" cstate="print"/>
          <a:stretch>
            <a:fillRect/>
          </a:stretch>
        </p:blipFill>
        <p:spPr>
          <a:xfrm>
            <a:off x="6961505" y="3970020"/>
            <a:ext cx="1679575" cy="262064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ox(in)">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ox(in)">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box(in)">
                                      <p:cBhvr>
                                        <p:cTn id="17" dur="500"/>
                                        <p:tgtEl>
                                          <p:spTgt spid="100">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00">
                                            <p:txEl>
                                              <p:pRg st="3" end="3"/>
                                            </p:txEl>
                                          </p:spTgt>
                                        </p:tgtEl>
                                        <p:attrNameLst>
                                          <p:attrName>style.visibility</p:attrName>
                                        </p:attrNameLst>
                                      </p:cBhvr>
                                      <p:to>
                                        <p:strVal val="visible"/>
                                      </p:to>
                                    </p:set>
                                    <p:animEffect transition="in" filter="box(in)">
                                      <p:cBhvr>
                                        <p:cTn id="20"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14960" y="410210"/>
            <a:ext cx="8308340" cy="3970318"/>
          </a:xfrm>
          <a:prstGeom prst="rect">
            <a:avLst/>
          </a:prstGeom>
          <a:noFill/>
          <a:ln w="9525">
            <a:noFill/>
          </a:ln>
        </p:spPr>
        <p:txBody>
          <a:bodyPr wrap="square">
            <a:spAutoFit/>
          </a:bodyPr>
          <a:lstStyle/>
          <a:p>
            <a:pPr marL="457200" indent="-457200" fontAlgn="auto">
              <a:lnSpc>
                <a:spcPct val="150000"/>
              </a:lnSpc>
              <a:buClr>
                <a:schemeClr val="bg1"/>
              </a:buClr>
            </a:pPr>
            <a:r>
              <a:rPr lang="en-US"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3. If we pollute the rivers and oceans, fish may get </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sick</a:t>
            </a:r>
            <a:r>
              <a:rPr lang="en-US"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or even </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die</a:t>
            </a:r>
            <a:r>
              <a:rPr lang="en-US" altLang="zh-CN" sz="24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indent="-457200" fontAlgn="auto">
              <a:lnSpc>
                <a:spcPct val="150000"/>
              </a:lnSpc>
              <a:buClr>
                <a:schemeClr val="bg1"/>
              </a:buClr>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sym typeface="+mn-ea"/>
              </a:rPr>
              <a:t>(1)</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辨析】sick</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与 ill</a:t>
            </a:r>
            <a:endParaRPr lang="en-US" altLang="zh-CN" sz="2400" b="1"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indent="-457200" fontAlgn="auto">
              <a:lnSpc>
                <a:spcPct val="150000"/>
              </a:lnSpc>
              <a:buClr>
                <a:schemeClr val="bg1"/>
              </a:buClr>
            </a:pPr>
            <a:r>
              <a:rPr lang="en-US" altLang="zh-CN" sz="2400" b="1" dirty="0">
                <a:latin typeface="Times New Roman" panose="02020603050405020304" pitchFamily="18" charset="0"/>
                <a:ea typeface="宋体" panose="02010600030101010101" pitchFamily="2" charset="-122"/>
                <a:cs typeface="Times New Roman" panose="02020603050405020304" pitchFamily="18" charset="0"/>
                <a:sym typeface="+mn-ea"/>
              </a:rPr>
              <a:t>①</a:t>
            </a:r>
            <a:r>
              <a:rPr lang="en-US" altLang="zh-CN" sz="24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sick </a:t>
            </a: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sym typeface="+mn-ea"/>
              </a:rPr>
              <a:t>生病的，不舒服的。其为形容词，在句中既可作表语，也可作定语</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sym typeface="+mn-ea"/>
              </a:rPr>
              <a:t>。</a:t>
            </a:r>
          </a:p>
          <a:p>
            <a:pPr marL="457200" indent="-457200" fontAlgn="auto">
              <a:lnSpc>
                <a:spcPct val="150000"/>
              </a:lnSpc>
              <a:buClr>
                <a:schemeClr val="bg1"/>
              </a:buClr>
            </a:pP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sym typeface="+mn-ea"/>
              </a:rPr>
              <a:t>例：The</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sym typeface="+mn-ea"/>
              </a:rPr>
              <a:t> sick girl asked for a day's leave.</a:t>
            </a:r>
          </a:p>
          <a:p>
            <a:pPr marL="457200" indent="-457200" fontAlgn="auto">
              <a:lnSpc>
                <a:spcPct val="150000"/>
              </a:lnSpc>
              <a:buClr>
                <a:schemeClr val="bg1"/>
              </a:buClr>
            </a:pPr>
            <a:r>
              <a:rPr lang="en-US" altLang="zh-CN" sz="2400" b="1" dirty="0" err="1">
                <a:latin typeface="Times New Roman" panose="02020603050405020304" pitchFamily="18" charset="0"/>
                <a:ea typeface="宋体" panose="02010600030101010101" pitchFamily="2" charset="-122"/>
                <a:cs typeface="Times New Roman" panose="02020603050405020304" pitchFamily="18" charset="0"/>
                <a:sym typeface="+mn-ea"/>
              </a:rPr>
              <a:t>那个生病的女孩请了一天的假</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 name="图片 2" descr="图片1"/>
          <p:cNvPicPr>
            <a:picLocks noChangeAspect="1"/>
          </p:cNvPicPr>
          <p:nvPr/>
        </p:nvPicPr>
        <p:blipFill>
          <a:blip r:embed="rId2" cstate="email"/>
          <a:stretch>
            <a:fillRect/>
          </a:stretch>
        </p:blipFill>
        <p:spPr>
          <a:xfrm>
            <a:off x="5894705" y="4711700"/>
            <a:ext cx="2814320" cy="1902460"/>
          </a:xfrm>
          <a:prstGeom prst="rect">
            <a:avLst/>
          </a:prstGeom>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288925" y="446256"/>
            <a:ext cx="8308340" cy="4188904"/>
          </a:xfrm>
          <a:prstGeom prst="rect">
            <a:avLst/>
          </a:prstGeom>
          <a:noFill/>
          <a:ln w="9525">
            <a:noFill/>
          </a:ln>
        </p:spPr>
        <p:txBody>
          <a:bodyPr wrap="square">
            <a:spAutoFit/>
          </a:bodyPr>
          <a:lstStyle/>
          <a:p>
            <a:pPr marL="457200" indent="-457200" fontAlgn="auto">
              <a:lnSpc>
                <a:spcPct val="150000"/>
              </a:lnSpc>
              <a:buClr>
                <a:schemeClr val="bg1"/>
              </a:buClr>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②</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ill </a:t>
            </a: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生病的。作此义讲时，在句中只能作表语</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a:t>
            </a:r>
          </a:p>
          <a:p>
            <a:pPr marL="457200" indent="-457200" fontAlgn="auto">
              <a:lnSpc>
                <a:spcPct val="150000"/>
              </a:lnSpc>
              <a:buClr>
                <a:schemeClr val="bg1"/>
              </a:buClr>
            </a:pP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例：He</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 is seriously ill and unlikely to recover.</a:t>
            </a:r>
          </a:p>
          <a:p>
            <a:pPr marL="457200" indent="-457200" fontAlgn="auto">
              <a:lnSpc>
                <a:spcPct val="150000"/>
              </a:lnSpc>
              <a:buClr>
                <a:schemeClr val="bg1"/>
              </a:buClr>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他病得非常厉害，不大可能康复了</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a:t>
            </a:r>
          </a:p>
          <a:p>
            <a:pPr marL="457200" indent="-457200" fontAlgn="auto">
              <a:lnSpc>
                <a:spcPct val="150000"/>
              </a:lnSpc>
              <a:buClr>
                <a:schemeClr val="bg1"/>
              </a:buClr>
            </a:pP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(2)</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die</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b="1" i="1" dirty="0" err="1">
                <a:latin typeface="Times New Roman" panose="02020603050405020304" pitchFamily="18" charset="0"/>
                <a:ea typeface="宋体" panose="02010600030101010101" pitchFamily="2" charset="-122"/>
                <a:cs typeface="Times New Roman" panose="02020603050405020304" pitchFamily="18" charset="0"/>
                <a:sym typeface="+mn-ea"/>
              </a:rPr>
              <a:t>v．</a:t>
            </a: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死。为非延续性动词，用于完成时时不能</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indent="-457200" fontAlgn="auto">
              <a:lnSpc>
                <a:spcPct val="150000"/>
              </a:lnSpc>
              <a:buClr>
                <a:schemeClr val="bg1"/>
              </a:buClr>
            </a:pP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与时间段连用。其过去式为</a:t>
            </a:r>
            <a:r>
              <a:rPr lang="en-US" altLang="zh-CN" sz="20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died</a:t>
            </a: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，现在分词为</a:t>
            </a:r>
            <a:endPar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457200" indent="-457200" fontAlgn="auto">
              <a:lnSpc>
                <a:spcPct val="150000"/>
              </a:lnSpc>
              <a:buClr>
                <a:schemeClr val="bg1"/>
              </a:buClr>
            </a:pP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dying。常用短语：</a:t>
            </a:r>
            <a:r>
              <a:rPr lang="en-US" altLang="zh-CN" sz="20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die</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of</a:t>
            </a: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死于</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疾病、饥饿等原因</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die </a:t>
            </a:r>
            <a:r>
              <a:rPr lang="en-US" altLang="zh-CN" sz="20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from</a:t>
            </a: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死于</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寒冷、事故等外部原因</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die off </a:t>
            </a: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相继死去，灭绝；</a:t>
            </a:r>
            <a:r>
              <a:rPr lang="en-US" altLang="zh-CN" sz="20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die</a:t>
            </a:r>
            <a:r>
              <a:rPr lang="en-US" altLang="zh-CN" sz="20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000" b="1"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out</a:t>
            </a: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灭绝</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a:t>
            </a:r>
          </a:p>
          <a:p>
            <a:pPr marL="457200" indent="-457200" fontAlgn="auto">
              <a:lnSpc>
                <a:spcPct val="150000"/>
              </a:lnSpc>
              <a:buClr>
                <a:schemeClr val="bg1"/>
              </a:buClr>
            </a:pP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例：In</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 the </a:t>
            </a: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past，many</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 people died of starvation during the </a:t>
            </a:r>
            <a:r>
              <a:rPr lang="en-US" altLang="zh-CN" sz="2000" b="1" dirty="0" err="1">
                <a:latin typeface="Times New Roman" panose="02020603050405020304" pitchFamily="18" charset="0"/>
                <a:ea typeface="宋体" panose="02010600030101010101" pitchFamily="2" charset="-122"/>
                <a:cs typeface="Times New Roman" panose="02020603050405020304" pitchFamily="18" charset="0"/>
                <a:sym typeface="+mn-ea"/>
              </a:rPr>
              <a:t>famine.过去发生饥荒时，许多人都会饿死</a:t>
            </a:r>
            <a:r>
              <a:rPr lang="en-US" altLang="zh-CN" sz="2000" b="1" dirty="0">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20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51201"/>
          <p:cNvSpPr/>
          <p:nvPr/>
        </p:nvSpPr>
        <p:spPr>
          <a:xfrm>
            <a:off x="440690" y="709613"/>
            <a:ext cx="8077200" cy="3933384"/>
          </a:xfrm>
          <a:prstGeom prst="rect">
            <a:avLst/>
          </a:prstGeom>
          <a:noFill/>
          <a:ln w="9525">
            <a:noFill/>
          </a:ln>
        </p:spPr>
        <p:txBody>
          <a:bodyPr anchor="t">
            <a:spAutoFit/>
          </a:bodyPr>
          <a:lstStyle/>
          <a:p>
            <a:pPr>
              <a:lnSpc>
                <a:spcPct val="120000"/>
              </a:lnSpc>
              <a:spcBef>
                <a:spcPct val="10000"/>
              </a:spcBef>
            </a:pP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4. Some birds </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live off</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fish. </a:t>
            </a:r>
          </a:p>
          <a:p>
            <a:pPr fontAlgn="auto">
              <a:lnSpc>
                <a:spcPct val="150000"/>
              </a:lnSpc>
              <a:spcBef>
                <a:spcPts val="0"/>
              </a:spcBef>
            </a:pPr>
            <a:r>
              <a:rPr lang="en-US" altLang="zh-CN" sz="2400" b="1" dirty="0">
                <a:solidFill>
                  <a:srgbClr val="FF0000"/>
                </a:solidFill>
                <a:latin typeface="Times New Roman" panose="02020603050405020304" pitchFamily="18" charset="0"/>
                <a:ea typeface="宋体" panose="02010600030101010101" pitchFamily="2" charset="-122"/>
              </a:rPr>
              <a:t>live off </a:t>
            </a:r>
            <a:r>
              <a:rPr lang="zh-CN" altLang="en-US" sz="2400" b="1" dirty="0">
                <a:solidFill>
                  <a:schemeClr val="tx1"/>
                </a:solidFill>
                <a:latin typeface="Times New Roman" panose="02020603050405020304" pitchFamily="18" charset="0"/>
                <a:ea typeface="宋体" panose="02010600030101010101" pitchFamily="2" charset="-122"/>
              </a:rPr>
              <a:t>意思是“以</a:t>
            </a:r>
            <a:r>
              <a:rPr lang="en-US" altLang="zh-CN" sz="2400" b="1" dirty="0">
                <a:solidFill>
                  <a:schemeClr val="tx1"/>
                </a:solidFill>
                <a:latin typeface="Times New Roman" panose="02020603050405020304" pitchFamily="18" charset="0"/>
                <a:ea typeface="宋体" panose="02010600030101010101" pitchFamily="2" charset="-122"/>
              </a:rPr>
              <a:t>……</a:t>
            </a:r>
            <a:r>
              <a:rPr lang="zh-CN" altLang="en-US" sz="2400" b="1" dirty="0">
                <a:solidFill>
                  <a:schemeClr val="tx1"/>
                </a:solidFill>
                <a:latin typeface="Times New Roman" panose="02020603050405020304" pitchFamily="18" charset="0"/>
                <a:ea typeface="宋体" panose="02010600030101010101" pitchFamily="2" charset="-122"/>
              </a:rPr>
              <a:t>为食；以</a:t>
            </a:r>
            <a:r>
              <a:rPr lang="en-US" altLang="zh-CN" sz="2400" b="1" dirty="0">
                <a:solidFill>
                  <a:schemeClr val="tx1"/>
                </a:solidFill>
                <a:latin typeface="Times New Roman" panose="02020603050405020304" pitchFamily="18" charset="0"/>
                <a:ea typeface="宋体" panose="02010600030101010101" pitchFamily="2" charset="-122"/>
              </a:rPr>
              <a:t>……</a:t>
            </a:r>
            <a:r>
              <a:rPr lang="zh-CN" altLang="en-US" sz="2400" b="1" dirty="0">
                <a:solidFill>
                  <a:schemeClr val="tx1"/>
                </a:solidFill>
                <a:latin typeface="Times New Roman" panose="02020603050405020304" pitchFamily="18" charset="0"/>
                <a:ea typeface="宋体" panose="02010600030101010101" pitchFamily="2" charset="-122"/>
              </a:rPr>
              <a:t>为生；依赖</a:t>
            </a:r>
            <a:r>
              <a:rPr lang="en-US" altLang="zh-CN" sz="2400" b="1" dirty="0">
                <a:solidFill>
                  <a:schemeClr val="tx1"/>
                </a:solidFill>
                <a:latin typeface="Times New Roman" panose="02020603050405020304" pitchFamily="18" charset="0"/>
                <a:ea typeface="宋体" panose="02010600030101010101" pitchFamily="2" charset="-122"/>
              </a:rPr>
              <a:t>……</a:t>
            </a:r>
            <a:r>
              <a:rPr lang="zh-CN" altLang="en-US" sz="2400" b="1" dirty="0">
                <a:solidFill>
                  <a:schemeClr val="tx1"/>
                </a:solidFill>
                <a:latin typeface="Times New Roman" panose="02020603050405020304" pitchFamily="18" charset="0"/>
                <a:ea typeface="宋体" panose="02010600030101010101" pitchFamily="2" charset="-122"/>
              </a:rPr>
              <a:t>生活” 。</a:t>
            </a:r>
          </a:p>
          <a:p>
            <a:pPr fontAlgn="auto">
              <a:lnSpc>
                <a:spcPct val="150000"/>
              </a:lnSpc>
              <a:spcBef>
                <a:spcPts val="0"/>
              </a:spcBef>
            </a:pPr>
            <a:r>
              <a:rPr lang="zh-CN" altLang="en-US" sz="2400" b="1" dirty="0">
                <a:solidFill>
                  <a:schemeClr val="tx1"/>
                </a:solidFill>
                <a:latin typeface="Times New Roman" panose="02020603050405020304" pitchFamily="18" charset="0"/>
                <a:ea typeface="宋体" panose="02010600030101010101" pitchFamily="2" charset="-122"/>
              </a:rPr>
              <a:t>例：</a:t>
            </a:r>
            <a:r>
              <a:rPr lang="en-US" altLang="zh-CN" sz="2400" b="1" dirty="0">
                <a:solidFill>
                  <a:schemeClr val="tx1"/>
                </a:solidFill>
                <a:latin typeface="Times New Roman" panose="02020603050405020304" pitchFamily="18" charset="0"/>
                <a:ea typeface="宋体" panose="02010600030101010101" pitchFamily="2" charset="-122"/>
              </a:rPr>
              <a:t>We should not live off our parents all our life.</a:t>
            </a:r>
          </a:p>
          <a:p>
            <a:pPr fontAlgn="auto">
              <a:lnSpc>
                <a:spcPct val="150000"/>
              </a:lnSpc>
              <a:spcBef>
                <a:spcPts val="0"/>
              </a:spcBef>
            </a:pPr>
            <a:r>
              <a:rPr lang="zh-CN" altLang="en-US" sz="2400" b="1" dirty="0">
                <a:solidFill>
                  <a:schemeClr val="tx1"/>
                </a:solidFill>
                <a:latin typeface="Times New Roman" panose="02020603050405020304" pitchFamily="18" charset="0"/>
                <a:ea typeface="宋体" panose="02010600030101010101" pitchFamily="2" charset="-122"/>
              </a:rPr>
              <a:t>         我们不能一辈子都依靠父母生活。</a:t>
            </a:r>
          </a:p>
          <a:p>
            <a:pPr fontAlgn="auto">
              <a:lnSpc>
                <a:spcPct val="150000"/>
              </a:lnSpc>
              <a:spcBef>
                <a:spcPts val="0"/>
              </a:spcBef>
            </a:pPr>
            <a:r>
              <a:rPr lang="en-US" altLang="zh-CN" sz="2400" b="1" dirty="0">
                <a:solidFill>
                  <a:schemeClr val="tx1"/>
                </a:solidFill>
                <a:latin typeface="Times New Roman" panose="02020603050405020304" pitchFamily="18" charset="0"/>
                <a:ea typeface="宋体" panose="02010600030101010101" pitchFamily="2" charset="-122"/>
              </a:rPr>
              <a:t>         Most of the Asians live off rice.</a:t>
            </a:r>
          </a:p>
          <a:p>
            <a:pPr fontAlgn="auto">
              <a:lnSpc>
                <a:spcPct val="150000"/>
              </a:lnSpc>
              <a:spcBef>
                <a:spcPts val="0"/>
              </a:spcBef>
            </a:pPr>
            <a:r>
              <a:rPr lang="zh-CN" altLang="en-US" sz="2400" b="1" dirty="0">
                <a:solidFill>
                  <a:schemeClr val="tx1"/>
                </a:solidFill>
                <a:latin typeface="Times New Roman" panose="02020603050405020304" pitchFamily="18" charset="0"/>
                <a:ea typeface="宋体" panose="02010600030101010101" pitchFamily="2" charset="-122"/>
              </a:rPr>
              <a:t>        多数亚洲人以大米为主食。</a:t>
            </a:r>
          </a:p>
        </p:txBody>
      </p:sp>
      <p:pic>
        <p:nvPicPr>
          <p:cNvPr id="2" name="图片 1" descr="图片kk1"/>
          <p:cNvPicPr>
            <a:picLocks noChangeAspect="1"/>
          </p:cNvPicPr>
          <p:nvPr/>
        </p:nvPicPr>
        <p:blipFill>
          <a:blip r:embed="rId2" cstate="print"/>
          <a:stretch>
            <a:fillRect/>
          </a:stretch>
        </p:blipFill>
        <p:spPr>
          <a:xfrm>
            <a:off x="6694805" y="3206115"/>
            <a:ext cx="1527810" cy="3434080"/>
          </a:xfrm>
          <a:prstGeom prst="rect">
            <a:avLst/>
          </a:prstGeom>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41985"/>
          <p:cNvSpPr/>
          <p:nvPr/>
        </p:nvSpPr>
        <p:spPr>
          <a:xfrm>
            <a:off x="528955" y="464820"/>
            <a:ext cx="8382000" cy="4918269"/>
          </a:xfrm>
          <a:prstGeom prst="rect">
            <a:avLst/>
          </a:prstGeom>
          <a:noFill/>
          <a:ln w="9525">
            <a:noFill/>
          </a:ln>
        </p:spPr>
        <p:txBody>
          <a:bodyPr anchor="t">
            <a:spAutoFit/>
          </a:bodyPr>
          <a:lstStyle/>
          <a:p>
            <a:pPr>
              <a:lnSpc>
                <a:spcPct val="110000"/>
              </a:lnSpc>
            </a:pP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5. If the birds eat the sick or dead fish, they may </a:t>
            </a:r>
            <a:r>
              <a:rPr lang="en-US" altLang="zh-CN" sz="2800"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die off</a:t>
            </a:r>
            <a:r>
              <a:rPr lang="en-US" altLang="zh-CN" sz="2800" b="1"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p>
          <a:p>
            <a:pPr fontAlgn="auto">
              <a:lnSpc>
                <a:spcPct val="150000"/>
              </a:lnSpc>
            </a:pPr>
            <a:r>
              <a:rPr lang="en-US" altLang="zh-CN" sz="2400" b="1" dirty="0">
                <a:solidFill>
                  <a:srgbClr val="FF0000"/>
                </a:solidFill>
                <a:latin typeface="Times New Roman" panose="02020603050405020304" pitchFamily="18" charset="0"/>
                <a:ea typeface="宋体" panose="02010600030101010101" pitchFamily="2" charset="-122"/>
              </a:rPr>
              <a:t>die off</a:t>
            </a:r>
            <a:r>
              <a:rPr lang="zh-CN" altLang="en-US" sz="2400" b="1" dirty="0">
                <a:solidFill>
                  <a:schemeClr val="tx1"/>
                </a:solidFill>
                <a:latin typeface="Times New Roman" panose="02020603050405020304" pitchFamily="18" charset="0"/>
                <a:ea typeface="宋体" panose="02010600030101010101" pitchFamily="2" charset="-122"/>
              </a:rPr>
              <a:t>意思是“相继死去；灭绝”</a:t>
            </a:r>
          </a:p>
          <a:p>
            <a:pPr fontAlgn="auto">
              <a:lnSpc>
                <a:spcPct val="150000"/>
              </a:lnSpc>
            </a:pPr>
            <a:r>
              <a:rPr lang="zh-CN" altLang="en-US" sz="2400" b="1" dirty="0">
                <a:solidFill>
                  <a:schemeClr val="tx1"/>
                </a:solidFill>
                <a:latin typeface="Times New Roman" panose="02020603050405020304" pitchFamily="18" charset="0"/>
                <a:ea typeface="宋体" panose="02010600030101010101" pitchFamily="2" charset="-122"/>
              </a:rPr>
              <a:t>例：</a:t>
            </a:r>
            <a:r>
              <a:rPr lang="en-US" altLang="zh-CN" sz="2400" b="1" dirty="0">
                <a:solidFill>
                  <a:schemeClr val="tx1"/>
                </a:solidFill>
                <a:latin typeface="Times New Roman" panose="02020603050405020304" pitchFamily="18" charset="0"/>
                <a:ea typeface="宋体" panose="02010600030101010101" pitchFamily="2" charset="-122"/>
              </a:rPr>
              <a:t>As he grew older, his relatives all died off.</a:t>
            </a:r>
          </a:p>
          <a:p>
            <a:pPr fontAlgn="auto">
              <a:lnSpc>
                <a:spcPct val="150000"/>
              </a:lnSpc>
            </a:pPr>
            <a:r>
              <a:rPr lang="zh-CN" altLang="en-US" sz="2400" b="1" dirty="0">
                <a:solidFill>
                  <a:schemeClr val="tx1"/>
                </a:solidFill>
                <a:latin typeface="Times New Roman" panose="02020603050405020304" pitchFamily="18" charset="0"/>
                <a:ea typeface="宋体" panose="02010600030101010101" pitchFamily="2" charset="-122"/>
              </a:rPr>
              <a:t>     随着他年龄的增长，亲人相继死去了。</a:t>
            </a:r>
          </a:p>
          <a:p>
            <a:pPr fontAlgn="auto">
              <a:lnSpc>
                <a:spcPct val="150000"/>
              </a:lnSpc>
            </a:pPr>
            <a:r>
              <a:rPr lang="en-US" altLang="zh-CN" sz="2400" b="1" dirty="0">
                <a:solidFill>
                  <a:schemeClr val="tx1"/>
                </a:solidFill>
                <a:latin typeface="Times New Roman" panose="02020603050405020304" pitchFamily="18" charset="0"/>
                <a:ea typeface="宋体" panose="02010600030101010101" pitchFamily="2" charset="-122"/>
              </a:rPr>
              <a:t>     The chickens are all dying off from the disease.</a:t>
            </a:r>
          </a:p>
          <a:p>
            <a:pPr fontAlgn="auto">
              <a:lnSpc>
                <a:spcPct val="150000"/>
              </a:lnSpc>
            </a:pPr>
            <a:r>
              <a:rPr lang="zh-CN" altLang="en-US" sz="2400" b="1" dirty="0">
                <a:solidFill>
                  <a:schemeClr val="tx1"/>
                </a:solidFill>
                <a:latin typeface="Times New Roman" panose="02020603050405020304" pitchFamily="18" charset="0"/>
                <a:ea typeface="宋体" panose="02010600030101010101" pitchFamily="2" charset="-122"/>
              </a:rPr>
              <a:t>    小鸡一个个地病死了。</a:t>
            </a:r>
          </a:p>
          <a:p>
            <a:pPr fontAlgn="auto">
              <a:lnSpc>
                <a:spcPct val="150000"/>
              </a:lnSpc>
            </a:pPr>
            <a:r>
              <a:rPr lang="en-US" altLang="zh-CN" sz="2400" b="1" dirty="0">
                <a:solidFill>
                  <a:schemeClr val="tx1"/>
                </a:solidFill>
                <a:latin typeface="Times New Roman" panose="02020603050405020304" pitchFamily="18" charset="0"/>
                <a:ea typeface="宋体" panose="02010600030101010101" pitchFamily="2" charset="-122"/>
              </a:rPr>
              <a:t>    The leaves of this plant are dying off.</a:t>
            </a:r>
          </a:p>
          <a:p>
            <a:pPr fontAlgn="auto">
              <a:lnSpc>
                <a:spcPct val="150000"/>
              </a:lnSpc>
            </a:pPr>
            <a:r>
              <a:rPr lang="zh-CN" altLang="en-US" sz="2400" b="1" dirty="0">
                <a:solidFill>
                  <a:schemeClr val="tx1"/>
                </a:solidFill>
                <a:latin typeface="Times New Roman" panose="02020603050405020304" pitchFamily="18" charset="0"/>
                <a:ea typeface="宋体" panose="02010600030101010101" pitchFamily="2" charset="-122"/>
              </a:rPr>
              <a:t>     这株植物的叶子正在凋落。</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986">
                                            <p:txEl>
                                              <p:charRg st="61" end="81"/>
                                            </p:txEl>
                                          </p:spTgt>
                                        </p:tgtEl>
                                        <p:attrNameLst>
                                          <p:attrName>style.visibility</p:attrName>
                                        </p:attrNameLst>
                                      </p:cBhvr>
                                      <p:to>
                                        <p:strVal val="visible"/>
                                      </p:to>
                                    </p:set>
                                    <p:animEffect transition="in" filter="blinds(horizontal)">
                                      <p:cBhvr>
                                        <p:cTn id="7" dur="500"/>
                                        <p:tgtEl>
                                          <p:spTgt spid="41986">
                                            <p:txEl>
                                              <p:charRg st="61" end="8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1986">
                                            <p:txEl>
                                              <p:pRg st="2" end="2"/>
                                            </p:txEl>
                                          </p:spTgt>
                                        </p:tgtEl>
                                        <p:attrNameLst>
                                          <p:attrName>style.visibility</p:attrName>
                                        </p:attrNameLst>
                                      </p:cBhvr>
                                      <p:to>
                                        <p:strVal val="visible"/>
                                      </p:to>
                                    </p:set>
                                    <p:animEffect transition="in" filter="box(in)">
                                      <p:cBhvr>
                                        <p:cTn id="12" dur="500"/>
                                        <p:tgtEl>
                                          <p:spTgt spid="41986">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41986">
                                            <p:txEl>
                                              <p:pRg st="3" end="3"/>
                                            </p:txEl>
                                          </p:spTgt>
                                        </p:tgtEl>
                                        <p:attrNameLst>
                                          <p:attrName>style.visibility</p:attrName>
                                        </p:attrNameLst>
                                      </p:cBhvr>
                                      <p:to>
                                        <p:strVal val="visible"/>
                                      </p:to>
                                    </p:set>
                                    <p:animEffect transition="in" filter="box(in)">
                                      <p:cBhvr>
                                        <p:cTn id="15" dur="500"/>
                                        <p:tgtEl>
                                          <p:spTgt spid="41986">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1986">
                                            <p:txEl>
                                              <p:pRg st="4" end="4"/>
                                            </p:txEl>
                                          </p:spTgt>
                                        </p:tgtEl>
                                        <p:attrNameLst>
                                          <p:attrName>style.visibility</p:attrName>
                                        </p:attrNameLst>
                                      </p:cBhvr>
                                      <p:to>
                                        <p:strVal val="visible"/>
                                      </p:to>
                                    </p:set>
                                    <p:animEffect transition="in" filter="box(in)">
                                      <p:cBhvr>
                                        <p:cTn id="20" dur="500"/>
                                        <p:tgtEl>
                                          <p:spTgt spid="41986">
                                            <p:txEl>
                                              <p:pRg st="4" end="4"/>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41986">
                                            <p:txEl>
                                              <p:pRg st="5" end="5"/>
                                            </p:txEl>
                                          </p:spTgt>
                                        </p:tgtEl>
                                        <p:attrNameLst>
                                          <p:attrName>style.visibility</p:attrName>
                                        </p:attrNameLst>
                                      </p:cBhvr>
                                      <p:to>
                                        <p:strVal val="visible"/>
                                      </p:to>
                                    </p:set>
                                    <p:animEffect transition="in" filter="box(in)">
                                      <p:cBhvr>
                                        <p:cTn id="23" dur="500"/>
                                        <p:tgtEl>
                                          <p:spTgt spid="4198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41986">
                                            <p:txEl>
                                              <p:pRg st="6" end="6"/>
                                            </p:txEl>
                                          </p:spTgt>
                                        </p:tgtEl>
                                        <p:attrNameLst>
                                          <p:attrName>style.visibility</p:attrName>
                                        </p:attrNameLst>
                                      </p:cBhvr>
                                      <p:to>
                                        <p:strVal val="visible"/>
                                      </p:to>
                                    </p:set>
                                    <p:animEffect transition="in" filter="box(in)">
                                      <p:cBhvr>
                                        <p:cTn id="28" dur="500"/>
                                        <p:tgtEl>
                                          <p:spTgt spid="41986">
                                            <p:txEl>
                                              <p:pRg st="6" end="6"/>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41986">
                                            <p:txEl>
                                              <p:pRg st="7" end="7"/>
                                            </p:txEl>
                                          </p:spTgt>
                                        </p:tgtEl>
                                        <p:attrNameLst>
                                          <p:attrName>style.visibility</p:attrName>
                                        </p:attrNameLst>
                                      </p:cBhvr>
                                      <p:to>
                                        <p:strVal val="visible"/>
                                      </p:to>
                                    </p:set>
                                    <p:animEffect transition="in" filter="box(in)">
                                      <p:cBhvr>
                                        <p:cTn id="31" dur="500"/>
                                        <p:tgtEl>
                                          <p:spTgt spid="419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44033"/>
          <p:cNvSpPr/>
          <p:nvPr/>
        </p:nvSpPr>
        <p:spPr>
          <a:xfrm>
            <a:off x="381000" y="452046"/>
            <a:ext cx="8382000" cy="5008230"/>
          </a:xfrm>
          <a:prstGeom prst="rect">
            <a:avLst/>
          </a:prstGeom>
          <a:noFill/>
          <a:ln w="9525">
            <a:noFill/>
          </a:ln>
        </p:spPr>
        <p:txBody>
          <a:bodyPr anchor="t">
            <a:spAutoFit/>
          </a:bodyPr>
          <a:lstStyle/>
          <a:p>
            <a:pPr fontAlgn="auto">
              <a:lnSpc>
                <a:spcPct val="150000"/>
              </a:lnSpc>
            </a:pPr>
            <a:r>
              <a:rPr lang="en-US" altLang="zh-CN" sz="2400" b="1" dirty="0">
                <a:solidFill>
                  <a:srgbClr val="FF0000"/>
                </a:solidFill>
                <a:latin typeface="Times New Roman" panose="02020603050405020304" pitchFamily="18" charset="0"/>
                <a:ea typeface="宋体" panose="02010600030101010101" pitchFamily="2" charset="-122"/>
              </a:rPr>
              <a:t>die </a:t>
            </a:r>
            <a:r>
              <a:rPr lang="zh-CN" altLang="en-US" sz="2400" b="1" dirty="0">
                <a:solidFill>
                  <a:schemeClr val="tx1"/>
                </a:solidFill>
                <a:latin typeface="Times New Roman" panose="02020603050405020304" pitchFamily="18" charset="0"/>
                <a:ea typeface="宋体" panose="02010600030101010101" pitchFamily="2" charset="-122"/>
              </a:rPr>
              <a:t>还有很多固定搭配，在使用时要注意它们的区别：</a:t>
            </a:r>
          </a:p>
          <a:p>
            <a:pPr fontAlgn="auto">
              <a:lnSpc>
                <a:spcPct val="150000"/>
              </a:lnSpc>
            </a:pPr>
            <a:r>
              <a:rPr lang="en-US" altLang="zh-CN" sz="2400" b="1" dirty="0">
                <a:solidFill>
                  <a:srgbClr val="FF0000"/>
                </a:solidFill>
                <a:latin typeface="Times New Roman" panose="02020603050405020304" pitchFamily="18" charset="0"/>
                <a:ea typeface="宋体" panose="02010600030101010101" pitchFamily="2" charset="-122"/>
              </a:rPr>
              <a:t>die of</a:t>
            </a:r>
            <a:r>
              <a:rPr lang="en-US" altLang="zh-CN" sz="2400" b="1" dirty="0">
                <a:solidFill>
                  <a:schemeClr val="tx1"/>
                </a:solidFill>
                <a:latin typeface="Times New Roman" panose="02020603050405020304" pitchFamily="18" charset="0"/>
                <a:ea typeface="宋体" panose="02010600030101010101" pitchFamily="2" charset="-122"/>
              </a:rPr>
              <a:t> “</a:t>
            </a:r>
            <a:r>
              <a:rPr lang="zh-CN" altLang="en-US" sz="2400" b="1" dirty="0">
                <a:solidFill>
                  <a:schemeClr val="tx1"/>
                </a:solidFill>
                <a:latin typeface="Times New Roman" panose="02020603050405020304" pitchFamily="18" charset="0"/>
                <a:ea typeface="宋体" panose="02010600030101010101" pitchFamily="2" charset="-122"/>
              </a:rPr>
              <a:t>死于</a:t>
            </a:r>
            <a:r>
              <a:rPr lang="en-US" altLang="zh-CN" sz="2400" b="1" dirty="0">
                <a:solidFill>
                  <a:schemeClr val="tx1"/>
                </a:solidFill>
                <a:latin typeface="Times New Roman" panose="02020603050405020304" pitchFamily="18" charset="0"/>
                <a:ea typeface="宋体" panose="02010600030101010101" pitchFamily="2" charset="-122"/>
              </a:rPr>
              <a:t>……</a:t>
            </a:r>
            <a:r>
              <a:rPr lang="zh-CN" altLang="en-US" sz="2400" b="1" dirty="0">
                <a:solidFill>
                  <a:schemeClr val="tx1"/>
                </a:solidFill>
                <a:latin typeface="Times New Roman" panose="02020603050405020304" pitchFamily="18" charset="0"/>
                <a:ea typeface="宋体" panose="02010600030101010101" pitchFamily="2" charset="-122"/>
              </a:rPr>
              <a:t>；因</a:t>
            </a:r>
            <a:r>
              <a:rPr lang="en-US" altLang="zh-CN" sz="2400" b="1" dirty="0">
                <a:solidFill>
                  <a:schemeClr val="tx1"/>
                </a:solidFill>
                <a:latin typeface="Times New Roman" panose="02020603050405020304" pitchFamily="18" charset="0"/>
                <a:ea typeface="宋体" panose="02010600030101010101" pitchFamily="2" charset="-122"/>
              </a:rPr>
              <a:t>……</a:t>
            </a:r>
            <a:r>
              <a:rPr lang="zh-CN" altLang="en-US" sz="2400" b="1" dirty="0">
                <a:solidFill>
                  <a:schemeClr val="tx1"/>
                </a:solidFill>
                <a:latin typeface="Times New Roman" panose="02020603050405020304" pitchFamily="18" charset="0"/>
                <a:ea typeface="宋体" panose="02010600030101010101" pitchFamily="2" charset="-122"/>
              </a:rPr>
              <a:t>而死”，主要指疾病、衰老等自身的原因。</a:t>
            </a:r>
          </a:p>
          <a:p>
            <a:pPr fontAlgn="auto">
              <a:lnSpc>
                <a:spcPct val="150000"/>
              </a:lnSpc>
            </a:pPr>
            <a:r>
              <a:rPr lang="zh-CN" altLang="en-US" sz="2400" b="1" dirty="0">
                <a:solidFill>
                  <a:schemeClr val="tx1"/>
                </a:solidFill>
                <a:latin typeface="Times New Roman" panose="02020603050405020304" pitchFamily="18" charset="0"/>
                <a:ea typeface="宋体" panose="02010600030101010101" pitchFamily="2" charset="-122"/>
              </a:rPr>
              <a:t>例：</a:t>
            </a:r>
            <a:r>
              <a:rPr lang="en-US" altLang="zh-CN" sz="2400" b="1" dirty="0">
                <a:solidFill>
                  <a:schemeClr val="tx1"/>
                </a:solidFill>
                <a:latin typeface="Times New Roman" panose="02020603050405020304" pitchFamily="18" charset="0"/>
                <a:ea typeface="宋体" panose="02010600030101010101" pitchFamily="2" charset="-122"/>
              </a:rPr>
              <a:t>He died of a heart attack.</a:t>
            </a:r>
          </a:p>
          <a:p>
            <a:pPr fontAlgn="auto">
              <a:lnSpc>
                <a:spcPct val="150000"/>
              </a:lnSpc>
            </a:pPr>
            <a:r>
              <a:rPr lang="zh-CN" altLang="en-US" sz="2400" b="1" dirty="0">
                <a:solidFill>
                  <a:schemeClr val="tx1"/>
                </a:solidFill>
                <a:latin typeface="Times New Roman" panose="02020603050405020304" pitchFamily="18" charset="0"/>
                <a:ea typeface="宋体" panose="02010600030101010101" pitchFamily="2" charset="-122"/>
              </a:rPr>
              <a:t>        他死于心脏病发作。</a:t>
            </a:r>
          </a:p>
          <a:p>
            <a:pPr fontAlgn="auto">
              <a:lnSpc>
                <a:spcPct val="150000"/>
              </a:lnSpc>
            </a:pPr>
            <a:r>
              <a:rPr lang="en-US" altLang="zh-CN" sz="2400" b="1" dirty="0">
                <a:solidFill>
                  <a:srgbClr val="FF0000"/>
                </a:solidFill>
                <a:latin typeface="Times New Roman" panose="02020603050405020304" pitchFamily="18" charset="0"/>
                <a:ea typeface="宋体" panose="02010600030101010101" pitchFamily="2" charset="-122"/>
              </a:rPr>
              <a:t>die from </a:t>
            </a:r>
            <a:r>
              <a:rPr lang="en-US" altLang="zh-CN" sz="2400" b="1" dirty="0">
                <a:solidFill>
                  <a:schemeClr val="tx1"/>
                </a:solidFill>
                <a:latin typeface="Times New Roman" panose="02020603050405020304" pitchFamily="18" charset="0"/>
                <a:ea typeface="宋体" panose="02010600030101010101" pitchFamily="2" charset="-122"/>
              </a:rPr>
              <a:t>“</a:t>
            </a:r>
            <a:r>
              <a:rPr lang="zh-CN" altLang="en-US" sz="2400" b="1" dirty="0">
                <a:solidFill>
                  <a:schemeClr val="tx1"/>
                </a:solidFill>
                <a:latin typeface="Times New Roman" panose="02020603050405020304" pitchFamily="18" charset="0"/>
                <a:ea typeface="宋体" panose="02010600030101010101" pitchFamily="2" charset="-122"/>
              </a:rPr>
              <a:t>死于</a:t>
            </a:r>
            <a:r>
              <a:rPr lang="en-US" altLang="zh-CN" sz="2400" b="1" dirty="0">
                <a:solidFill>
                  <a:schemeClr val="tx1"/>
                </a:solidFill>
                <a:latin typeface="Times New Roman" panose="02020603050405020304" pitchFamily="18" charset="0"/>
                <a:ea typeface="宋体" panose="02010600030101010101" pitchFamily="2" charset="-122"/>
              </a:rPr>
              <a:t>……</a:t>
            </a:r>
            <a:r>
              <a:rPr lang="zh-CN" altLang="en-US" sz="2400" b="1" dirty="0">
                <a:solidFill>
                  <a:schemeClr val="tx1"/>
                </a:solidFill>
                <a:latin typeface="Times New Roman" panose="02020603050405020304" pitchFamily="18" charset="0"/>
                <a:ea typeface="宋体" panose="02010600030101010101" pitchFamily="2" charset="-122"/>
              </a:rPr>
              <a:t>；因</a:t>
            </a:r>
            <a:r>
              <a:rPr lang="en-US" altLang="zh-CN" sz="2400" b="1" dirty="0">
                <a:solidFill>
                  <a:schemeClr val="tx1"/>
                </a:solidFill>
                <a:latin typeface="Times New Roman" panose="02020603050405020304" pitchFamily="18" charset="0"/>
                <a:ea typeface="宋体" panose="02010600030101010101" pitchFamily="2" charset="-122"/>
              </a:rPr>
              <a:t>……</a:t>
            </a:r>
            <a:r>
              <a:rPr lang="zh-CN" altLang="en-US" sz="2400" b="1" dirty="0">
                <a:solidFill>
                  <a:schemeClr val="tx1"/>
                </a:solidFill>
                <a:latin typeface="Times New Roman" panose="02020603050405020304" pitchFamily="18" charset="0"/>
                <a:ea typeface="宋体" panose="02010600030101010101" pitchFamily="2" charset="-122"/>
              </a:rPr>
              <a:t>而死”，主要指事故等方面的外部原因。</a:t>
            </a:r>
          </a:p>
          <a:p>
            <a:pPr fontAlgn="auto">
              <a:lnSpc>
                <a:spcPct val="150000"/>
              </a:lnSpc>
            </a:pPr>
            <a:r>
              <a:rPr lang="zh-CN" altLang="en-US" sz="2400" b="1" dirty="0">
                <a:solidFill>
                  <a:schemeClr val="tx1"/>
                </a:solidFill>
                <a:latin typeface="Times New Roman" panose="02020603050405020304" pitchFamily="18" charset="0"/>
                <a:ea typeface="宋体" panose="02010600030101010101" pitchFamily="2" charset="-122"/>
              </a:rPr>
              <a:t>例：</a:t>
            </a:r>
            <a:r>
              <a:rPr lang="en-US" altLang="zh-CN" sz="2400" b="1" dirty="0">
                <a:solidFill>
                  <a:schemeClr val="tx1"/>
                </a:solidFill>
                <a:latin typeface="Times New Roman" panose="02020603050405020304" pitchFamily="18" charset="0"/>
                <a:ea typeface="宋体" panose="02010600030101010101" pitchFamily="2" charset="-122"/>
              </a:rPr>
              <a:t>Many villagers die every year from snake bites.          </a:t>
            </a:r>
            <a:r>
              <a:rPr lang="zh-CN" altLang="en-US" sz="2400" b="1" dirty="0">
                <a:solidFill>
                  <a:schemeClr val="tx1"/>
                </a:solidFill>
                <a:latin typeface="Times New Roman" panose="02020603050405020304" pitchFamily="18" charset="0"/>
                <a:ea typeface="宋体" panose="02010600030101010101" pitchFamily="2" charset="-122"/>
              </a:rPr>
              <a:t>每年都有许多村民被蛇咬死。</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animEffect transition="in" filter="blinds(horizontal)">
                                      <p:cBhvr>
                                        <p:cTn id="7" dur="500"/>
                                        <p:tgtEl>
                                          <p:spTgt spid="440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4034">
                                            <p:txEl>
                                              <p:charRg st="27" end="65"/>
                                            </p:txEl>
                                          </p:spTgt>
                                        </p:tgtEl>
                                        <p:attrNameLst>
                                          <p:attrName>style.visibility</p:attrName>
                                        </p:attrNameLst>
                                      </p:cBhvr>
                                      <p:to>
                                        <p:strVal val="visible"/>
                                      </p:to>
                                    </p:set>
                                    <p:animEffect transition="in" filter="blinds(horizontal)">
                                      <p:cBhvr>
                                        <p:cTn id="12" dur="500"/>
                                        <p:tgtEl>
                                          <p:spTgt spid="44034">
                                            <p:txEl>
                                              <p:charRg st="27" end="6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4034">
                                            <p:txEl>
                                              <p:pRg st="2" end="2"/>
                                            </p:txEl>
                                          </p:spTgt>
                                        </p:tgtEl>
                                        <p:attrNameLst>
                                          <p:attrName>style.visibility</p:attrName>
                                        </p:attrNameLst>
                                      </p:cBhvr>
                                      <p:to>
                                        <p:strVal val="visible"/>
                                      </p:to>
                                    </p:set>
                                    <p:animEffect transition="in" filter="box(in)">
                                      <p:cBhvr>
                                        <p:cTn id="17" dur="500"/>
                                        <p:tgtEl>
                                          <p:spTgt spid="44034">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44034">
                                            <p:txEl>
                                              <p:pRg st="3" end="3"/>
                                            </p:txEl>
                                          </p:spTgt>
                                        </p:tgtEl>
                                        <p:attrNameLst>
                                          <p:attrName>style.visibility</p:attrName>
                                        </p:attrNameLst>
                                      </p:cBhvr>
                                      <p:to>
                                        <p:strVal val="visible"/>
                                      </p:to>
                                    </p:set>
                                    <p:animEffect transition="in" filter="box(in)">
                                      <p:cBhvr>
                                        <p:cTn id="20" dur="500"/>
                                        <p:tgtEl>
                                          <p:spTgt spid="4403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4034">
                                            <p:txEl>
                                              <p:pRg st="4" end="4"/>
                                            </p:txEl>
                                          </p:spTgt>
                                        </p:tgtEl>
                                        <p:attrNameLst>
                                          <p:attrName>style.visibility</p:attrName>
                                        </p:attrNameLst>
                                      </p:cBhvr>
                                      <p:to>
                                        <p:strVal val="visible"/>
                                      </p:to>
                                    </p:set>
                                    <p:animEffect transition="in" filter="box(in)">
                                      <p:cBhvr>
                                        <p:cTn id="25" dur="500"/>
                                        <p:tgtEl>
                                          <p:spTgt spid="4403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44034">
                                            <p:txEl>
                                              <p:pRg st="5" end="5"/>
                                            </p:txEl>
                                          </p:spTgt>
                                        </p:tgtEl>
                                        <p:attrNameLst>
                                          <p:attrName>style.visibility</p:attrName>
                                        </p:attrNameLst>
                                      </p:cBhvr>
                                      <p:to>
                                        <p:strVal val="visible"/>
                                      </p:to>
                                    </p:set>
                                    <p:animEffect transition="in" filter="box(in)">
                                      <p:cBhvr>
                                        <p:cTn id="30" dur="500"/>
                                        <p:tgtEl>
                                          <p:spTgt spid="440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subTitle" sz="quarter" idx="1"/>
          </p:nvPr>
        </p:nvSpPr>
        <p:spPr>
          <a:xfrm>
            <a:off x="328295" y="688975"/>
            <a:ext cx="8565515" cy="4526280"/>
          </a:xfrm>
        </p:spPr>
        <p:txBody>
          <a:bodyPr>
            <a:noAutofit/>
          </a:bodyPr>
          <a:lstStyle/>
          <a:p>
            <a:pPr marL="0" marR="0" lvl="0" algn="l" defTabSz="914400" rtl="0" fontAlgn="base">
              <a:lnSpc>
                <a:spcPct val="150000"/>
              </a:lnSpc>
              <a:spcBef>
                <a:spcPct val="0"/>
              </a:spcBef>
              <a:spcAft>
                <a:spcPct val="0"/>
              </a:spcAft>
              <a:buClrTx/>
              <a:buSzTx/>
              <a:buFont typeface="Wingdings" panose="05000000000000000000" pitchFamily="2" charset="2"/>
              <a:buNone/>
              <a:defRPr/>
            </a:pP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If we pollute the rivers and oceans, fish may</a:t>
            </a:r>
          </a:p>
          <a:p>
            <a:pPr marL="0" marR="0" lvl="0" algn="l" defTabSz="914400" rtl="0" fontAlgn="base">
              <a:lnSpc>
                <a:spcPct val="150000"/>
              </a:lnSpc>
              <a:spcBef>
                <a:spcPct val="0"/>
              </a:spcBef>
              <a:spcAft>
                <a:spcPct val="0"/>
              </a:spcAft>
              <a:buClrTx/>
              <a:buSzTx/>
              <a:buFont typeface="Wingdings" panose="05000000000000000000" pitchFamily="2" charset="2"/>
              <a:buNone/>
              <a:defRPr/>
            </a:pP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get sick or even die.</a:t>
            </a:r>
          </a:p>
          <a:p>
            <a:pPr marL="0" marR="0" lvl="0" algn="l" defTabSz="914400" rtl="0" fontAlgn="base">
              <a:lnSpc>
                <a:spcPct val="150000"/>
              </a:lnSpc>
              <a:spcBef>
                <a:spcPct val="0"/>
              </a:spcBef>
              <a:spcAft>
                <a:spcPct val="0"/>
              </a:spcAft>
              <a:buClrTx/>
              <a:buSzTx/>
              <a:buFont typeface="Wingdings" panose="05000000000000000000" pitchFamily="2" charset="2"/>
              <a:buNone/>
              <a:defRPr/>
            </a:pPr>
            <a:r>
              <a:rPr lang="en-US" altLang="zh-CN" sz="2800" b="1"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sz="2800" b="1" dirty="0">
                <a:latin typeface="Times New Roman" panose="02020603050405020304" pitchFamily="18" charset="0"/>
                <a:cs typeface="Times New Roman" panose="02020603050405020304" pitchFamily="18" charset="0"/>
                <a:sym typeface="+mn-ea"/>
              </a:rPr>
              <a:t>Some birds live off fish.</a:t>
            </a:r>
          </a:p>
          <a:p>
            <a:pPr marL="0" marR="0" lvl="0" algn="l" defTabSz="914400" rtl="0" fontAlgn="base">
              <a:lnSpc>
                <a:spcPct val="150000"/>
              </a:lnSpc>
              <a:spcBef>
                <a:spcPct val="0"/>
              </a:spcBef>
              <a:spcAft>
                <a:spcPct val="0"/>
              </a:spcAft>
              <a:buClrTx/>
              <a:buSzTx/>
              <a:buFont typeface="Wingdings" panose="05000000000000000000" pitchFamily="2" charset="2"/>
              <a:buNone/>
              <a:defRPr/>
            </a:pPr>
            <a:r>
              <a:rPr lang="en-US" sz="2800" b="1" dirty="0">
                <a:latin typeface="Times New Roman" panose="02020603050405020304" pitchFamily="18" charset="0"/>
                <a:cs typeface="Times New Roman" panose="02020603050405020304" pitchFamily="18" charset="0"/>
                <a:sym typeface="+mn-ea"/>
              </a:rPr>
              <a:t>· If the birds eat the sick or dead fish, they may die off.</a:t>
            </a:r>
          </a:p>
          <a:p>
            <a:pPr marL="0" marR="0" lvl="0" algn="l" defTabSz="914400" rtl="0" fontAlgn="base">
              <a:lnSpc>
                <a:spcPct val="150000"/>
              </a:lnSpc>
              <a:spcBef>
                <a:spcPct val="0"/>
              </a:spcBef>
              <a:spcAft>
                <a:spcPct val="0"/>
              </a:spcAft>
              <a:buClrTx/>
              <a:buSzTx/>
              <a:buFont typeface="Wingdings" panose="05000000000000000000" pitchFamily="2" charset="2"/>
              <a:buNone/>
              <a:defRPr/>
            </a:pPr>
            <a:r>
              <a:rPr lang="en-US" sz="2800" b="1" dirty="0">
                <a:latin typeface="Times New Roman" panose="02020603050405020304" pitchFamily="18" charset="0"/>
                <a:cs typeface="Times New Roman" panose="02020603050405020304" pitchFamily="18" charset="0"/>
                <a:sym typeface="+mn-ea"/>
              </a:rPr>
              <a:t>· We should respect the earth and all the living </a:t>
            </a:r>
          </a:p>
          <a:p>
            <a:pPr marL="0" marR="0" lvl="0" algn="l" defTabSz="914400" rtl="0" fontAlgn="base">
              <a:lnSpc>
                <a:spcPct val="150000"/>
              </a:lnSpc>
              <a:spcBef>
                <a:spcPct val="0"/>
              </a:spcBef>
              <a:spcAft>
                <a:spcPct val="0"/>
              </a:spcAft>
              <a:buClrTx/>
              <a:buSzTx/>
              <a:buFont typeface="Wingdings" panose="05000000000000000000" pitchFamily="2" charset="2"/>
              <a:buNone/>
              <a:defRPr/>
            </a:pPr>
            <a:r>
              <a:rPr lang="en-US" sz="2800" b="1" dirty="0">
                <a:latin typeface="Times New Roman" panose="02020603050405020304" pitchFamily="18" charset="0"/>
                <a:cs typeface="Times New Roman" panose="02020603050405020304" pitchFamily="18" charset="0"/>
                <a:sym typeface="+mn-ea"/>
              </a:rPr>
              <a:t>  things on it.</a:t>
            </a:r>
          </a:p>
        </p:txBody>
      </p:sp>
      <p:pic>
        <p:nvPicPr>
          <p:cNvPr id="2" name="图片 1" descr="图片00001"/>
          <p:cNvPicPr>
            <a:picLocks noChangeAspect="1"/>
          </p:cNvPicPr>
          <p:nvPr/>
        </p:nvPicPr>
        <p:blipFill>
          <a:blip r:embed="rId2" cstate="email"/>
          <a:stretch>
            <a:fillRect/>
          </a:stretch>
        </p:blipFill>
        <p:spPr>
          <a:xfrm>
            <a:off x="5751830" y="4076700"/>
            <a:ext cx="2613025" cy="2472055"/>
          </a:xfrm>
          <a:prstGeom prst="rect">
            <a:avLst/>
          </a:prstGeom>
        </p:spPr>
      </p:pic>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7660" y="610235"/>
            <a:ext cx="8308340" cy="4154170"/>
          </a:xfrm>
          <a:prstGeom prst="rect">
            <a:avLst/>
          </a:prstGeom>
          <a:noFill/>
          <a:ln w="9525">
            <a:noFill/>
          </a:ln>
        </p:spPr>
        <p:txBody>
          <a:bodyPr wrap="square">
            <a:spAutoFit/>
          </a:bodyPr>
          <a:lstStyle/>
          <a:p>
            <a:pPr marL="457200" indent="-457200" fontAlgn="auto">
              <a:lnSpc>
                <a:spcPct val="150000"/>
              </a:lnSpc>
              <a:buClr>
                <a:schemeClr val="bg1"/>
              </a:buClr>
            </a:pPr>
            <a:r>
              <a:rPr lang="en-US" altLang="zh-CN"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6.We should </a:t>
            </a:r>
            <a:r>
              <a:rPr lang="en-US" altLang="zh-CN" sz="32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respect</a:t>
            </a:r>
            <a:r>
              <a:rPr lang="en-US" altLang="zh-CN" sz="32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 the earth and all the living things on it.</a:t>
            </a:r>
          </a:p>
          <a:p>
            <a:pPr marL="457200" indent="-457200" fontAlgn="auto">
              <a:lnSpc>
                <a:spcPct val="150000"/>
              </a:lnSpc>
              <a:buClr>
                <a:schemeClr val="bg1"/>
              </a:buClr>
            </a:pP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　respect</a:t>
            </a: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i="1">
                <a:solidFill>
                  <a:schemeClr val="tx1"/>
                </a:solidFill>
                <a:latin typeface="Times New Roman" panose="02020603050405020304" pitchFamily="18" charset="0"/>
                <a:ea typeface="宋体" panose="02010600030101010101" pitchFamily="2" charset="-122"/>
                <a:cs typeface="Times New Roman" panose="02020603050405020304" pitchFamily="18" charset="0"/>
              </a:rPr>
              <a:t>v．</a:t>
            </a: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尊敬；尊重。其形容词为</a:t>
            </a:r>
            <a:r>
              <a:rPr lang="en-US" altLang="zh-CN" sz="2800" b="1">
                <a:solidFill>
                  <a:srgbClr val="FF0000"/>
                </a:solidFill>
                <a:latin typeface="Times New Roman" panose="02020603050405020304" pitchFamily="18" charset="0"/>
                <a:ea typeface="宋体" panose="02010600030101010101" pitchFamily="2" charset="-122"/>
                <a:cs typeface="Times New Roman" panose="02020603050405020304" pitchFamily="18" charset="0"/>
              </a:rPr>
              <a:t>respectable</a:t>
            </a: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(值得尊敬的；受人尊敬的)。</a:t>
            </a:r>
          </a:p>
          <a:p>
            <a:pPr marL="457200" indent="-457200" fontAlgn="auto">
              <a:lnSpc>
                <a:spcPct val="150000"/>
              </a:lnSpc>
              <a:buClr>
                <a:schemeClr val="bg1"/>
              </a:buClr>
            </a:pP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例：We should respect the old and love the young.</a:t>
            </a:r>
          </a:p>
          <a:p>
            <a:pPr marL="457200" indent="-457200" fontAlgn="auto">
              <a:lnSpc>
                <a:spcPct val="150000"/>
              </a:lnSpc>
              <a:buClr>
                <a:schemeClr val="bg1"/>
              </a:buClr>
            </a:pPr>
            <a:r>
              <a:rPr lang="en-US" altLang="zh-CN" sz="2800" b="1">
                <a:solidFill>
                  <a:schemeClr val="tx1"/>
                </a:solidFill>
                <a:latin typeface="Times New Roman" panose="02020603050405020304" pitchFamily="18" charset="0"/>
                <a:ea typeface="宋体" panose="02010600030101010101" pitchFamily="2" charset="-122"/>
                <a:cs typeface="Times New Roman" panose="02020603050405020304" pitchFamily="18" charset="0"/>
              </a:rPr>
              <a:t>        我们应该尊老爱幼。</a:t>
            </a:r>
          </a:p>
        </p:txBody>
      </p:sp>
      <p:pic>
        <p:nvPicPr>
          <p:cNvPr id="2" name="图片 1" descr="图片10"/>
          <p:cNvPicPr>
            <a:picLocks noChangeAspect="1"/>
          </p:cNvPicPr>
          <p:nvPr/>
        </p:nvPicPr>
        <p:blipFill>
          <a:blip r:embed="rId2" cstate="print"/>
          <a:stretch>
            <a:fillRect/>
          </a:stretch>
        </p:blipFill>
        <p:spPr>
          <a:xfrm>
            <a:off x="5756275" y="4069080"/>
            <a:ext cx="3172460" cy="275844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linds(horizontal)">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linds(horizontal)">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blinds(horizontal)">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blinds(horizontal)">
                                      <p:cBhvr>
                                        <p:cTn id="22"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矩形 28673"/>
          <p:cNvSpPr/>
          <p:nvPr/>
        </p:nvSpPr>
        <p:spPr>
          <a:xfrm>
            <a:off x="414020" y="2209800"/>
            <a:ext cx="8077200" cy="4399915"/>
          </a:xfrm>
          <a:prstGeom prst="rect">
            <a:avLst/>
          </a:prstGeom>
          <a:noFill/>
          <a:ln w="9525">
            <a:noFill/>
          </a:ln>
        </p:spPr>
        <p:txBody>
          <a:bodyPr anchor="t">
            <a:spAutoFit/>
          </a:bodyPr>
          <a:lstStyle/>
          <a:p>
            <a:pPr marL="342900" indent="-342900">
              <a:lnSpc>
                <a:spcPct val="150000"/>
              </a:lnSpc>
              <a:buAutoNum type="arabicPeriod"/>
            </a:pPr>
            <a:r>
              <a:rPr lang="en-US" altLang="zh-CN" sz="2800" b="1" dirty="0">
                <a:latin typeface="Times New Roman" panose="02020603050405020304" pitchFamily="18" charset="0"/>
                <a:ea typeface="宋体" panose="02010600030101010101" pitchFamily="2" charset="-122"/>
              </a:rPr>
              <a:t> If the snowstorm does not stop, the cattle will_______ (</a:t>
            </a:r>
            <a:r>
              <a:rPr lang="zh-CN" altLang="en-US" sz="2800" b="1" dirty="0">
                <a:latin typeface="Times New Roman" panose="02020603050405020304" pitchFamily="18" charset="0"/>
                <a:ea typeface="宋体" panose="02010600030101010101" pitchFamily="2" charset="-122"/>
              </a:rPr>
              <a:t>相继死掉</a:t>
            </a:r>
            <a:r>
              <a:rPr lang="en-US" altLang="zh-CN" sz="2800" b="1"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 </a:t>
            </a:r>
          </a:p>
          <a:p>
            <a:pPr marL="342900" indent="-342900">
              <a:lnSpc>
                <a:spcPct val="150000"/>
              </a:lnSpc>
            </a:pPr>
            <a:r>
              <a:rPr lang="en-US" altLang="zh-CN" sz="2800" b="1" dirty="0">
                <a:latin typeface="Times New Roman" panose="02020603050405020304" pitchFamily="18" charset="0"/>
                <a:ea typeface="宋体" panose="02010600030101010101" pitchFamily="2" charset="-122"/>
              </a:rPr>
              <a:t>2. A tiger _______ (</a:t>
            </a:r>
            <a:r>
              <a:rPr lang="zh-CN" altLang="en-US" sz="2800" b="1" dirty="0">
                <a:latin typeface="Times New Roman" panose="02020603050405020304" pitchFamily="18" charset="0"/>
                <a:ea typeface="宋体" panose="02010600030101010101" pitchFamily="2" charset="-122"/>
              </a:rPr>
              <a:t>以</a:t>
            </a:r>
            <a:r>
              <a:rPr lang="en-US" altLang="zh-CN"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宋体" panose="02010600030101010101" pitchFamily="2" charset="-122"/>
              </a:rPr>
              <a:t>为生</a:t>
            </a:r>
            <a:r>
              <a:rPr lang="en-US" altLang="zh-CN" sz="2800" b="1" dirty="0">
                <a:latin typeface="Times New Roman" panose="02020603050405020304" pitchFamily="18" charset="0"/>
                <a:ea typeface="宋体" panose="02010600030101010101" pitchFamily="2" charset="-122"/>
              </a:rPr>
              <a:t>) some small animals.</a:t>
            </a:r>
            <a:r>
              <a:rPr lang="en-US" altLang="zh-CN" sz="2800" dirty="0">
                <a:latin typeface="Times New Roman" panose="02020603050405020304" pitchFamily="18" charset="0"/>
                <a:ea typeface="宋体" panose="02010600030101010101" pitchFamily="2" charset="-122"/>
              </a:rPr>
              <a:t> </a:t>
            </a:r>
            <a:endParaRPr lang="en-US" altLang="zh-CN" sz="2800" b="1" dirty="0">
              <a:latin typeface="Times New Roman" panose="02020603050405020304" pitchFamily="18" charset="0"/>
              <a:ea typeface="宋体" panose="02010600030101010101" pitchFamily="2" charset="-122"/>
            </a:endParaRPr>
          </a:p>
          <a:p>
            <a:pPr marL="342900" indent="-342900">
              <a:lnSpc>
                <a:spcPct val="150000"/>
              </a:lnSpc>
            </a:pPr>
            <a:r>
              <a:rPr lang="en-US" altLang="zh-CN" sz="2800" b="1" dirty="0">
                <a:latin typeface="Times New Roman" panose="02020603050405020304" pitchFamily="18" charset="0"/>
                <a:ea typeface="宋体" panose="02010600030101010101" pitchFamily="2" charset="-122"/>
              </a:rPr>
              <a:t>3. The expedition(</a:t>
            </a:r>
            <a:r>
              <a:rPr lang="zh-CN" altLang="en-US" sz="2800" b="1" dirty="0">
                <a:latin typeface="Times New Roman" panose="02020603050405020304" pitchFamily="18" charset="0"/>
                <a:ea typeface="宋体" panose="02010600030101010101" pitchFamily="2" charset="-122"/>
              </a:rPr>
              <a:t>探险队</a:t>
            </a:r>
            <a:r>
              <a:rPr lang="en-US" altLang="zh-CN" sz="2800" b="1" dirty="0">
                <a:latin typeface="Times New Roman" panose="02020603050405020304" pitchFamily="18" charset="0"/>
                <a:ea typeface="宋体" panose="02010600030101010101" pitchFamily="2" charset="-122"/>
              </a:rPr>
              <a:t>) __________ (</a:t>
            </a:r>
            <a:r>
              <a:rPr lang="zh-CN" altLang="en-US" sz="2800" b="1" dirty="0">
                <a:latin typeface="Times New Roman" panose="02020603050405020304" pitchFamily="18" charset="0"/>
                <a:ea typeface="宋体" panose="02010600030101010101" pitchFamily="2" charset="-122"/>
              </a:rPr>
              <a:t>出发</a:t>
            </a:r>
            <a:r>
              <a:rPr lang="en-US" altLang="zh-CN" sz="2800" b="1" dirty="0">
                <a:latin typeface="Times New Roman" panose="02020603050405020304" pitchFamily="18" charset="0"/>
                <a:ea typeface="宋体" panose="02010600030101010101" pitchFamily="2" charset="-122"/>
              </a:rPr>
              <a:t>) before sunrise.</a:t>
            </a:r>
          </a:p>
          <a:p>
            <a:pPr marL="342900" indent="-342900">
              <a:lnSpc>
                <a:spcPct val="150000"/>
              </a:lnSpc>
            </a:pPr>
            <a:r>
              <a:rPr lang="en-US" altLang="zh-CN" sz="2800" b="1" dirty="0">
                <a:latin typeface="Times New Roman" panose="02020603050405020304" pitchFamily="18" charset="0"/>
                <a:ea typeface="宋体" panose="02010600030101010101" pitchFamily="2" charset="-122"/>
              </a:rPr>
              <a:t>4. All students should r______ their teachers.</a:t>
            </a:r>
            <a:endParaRPr lang="en-US" altLang="zh-CN" sz="2800" dirty="0">
              <a:latin typeface="Arial" panose="020B0604020202020204" pitchFamily="34" charset="0"/>
              <a:ea typeface="宋体" panose="02010600030101010101" pitchFamily="2" charset="-122"/>
            </a:endParaRPr>
          </a:p>
          <a:p>
            <a:pPr marL="342900" indent="-342900"/>
            <a:endParaRPr lang="en-US" altLang="zh-CN" sz="2800" dirty="0">
              <a:latin typeface="Times New Roman" panose="02020603050405020304" pitchFamily="18" charset="0"/>
              <a:ea typeface="宋体" panose="02010600030101010101" pitchFamily="2" charset="-122"/>
            </a:endParaRPr>
          </a:p>
        </p:txBody>
      </p:sp>
      <p:sp>
        <p:nvSpPr>
          <p:cNvPr id="28682" name="文本框 28681"/>
          <p:cNvSpPr txBox="1"/>
          <p:nvPr/>
        </p:nvSpPr>
        <p:spPr>
          <a:xfrm>
            <a:off x="1890395" y="3498850"/>
            <a:ext cx="1358265" cy="737235"/>
          </a:xfrm>
          <a:prstGeom prst="rect">
            <a:avLst/>
          </a:prstGeom>
          <a:noFill/>
          <a:ln w="9525">
            <a:noFill/>
          </a:ln>
        </p:spPr>
        <p:txBody>
          <a:bodyPr wrap="none" anchor="t">
            <a:spAutoFit/>
          </a:bodyPr>
          <a:lstStyle/>
          <a:p>
            <a:pPr>
              <a:lnSpc>
                <a:spcPct val="150000"/>
              </a:lnSpc>
            </a:pPr>
            <a:r>
              <a:rPr lang="en-US" altLang="zh-CN" sz="2800" b="1">
                <a:solidFill>
                  <a:srgbClr val="FF0000"/>
                </a:solidFill>
                <a:latin typeface="Times New Roman" panose="02020603050405020304" pitchFamily="18" charset="0"/>
                <a:ea typeface="宋体" panose="02010600030101010101" pitchFamily="2" charset="-122"/>
              </a:rPr>
              <a:t>lives off</a:t>
            </a:r>
          </a:p>
        </p:txBody>
      </p:sp>
      <p:sp>
        <p:nvSpPr>
          <p:cNvPr id="28683" name="文本框 28682"/>
          <p:cNvSpPr txBox="1"/>
          <p:nvPr/>
        </p:nvSpPr>
        <p:spPr>
          <a:xfrm>
            <a:off x="4412615" y="4145280"/>
            <a:ext cx="1831340" cy="737235"/>
          </a:xfrm>
          <a:prstGeom prst="rect">
            <a:avLst/>
          </a:prstGeom>
          <a:noFill/>
          <a:ln w="9525">
            <a:noFill/>
          </a:ln>
        </p:spPr>
        <p:txBody>
          <a:bodyPr wrap="none" anchor="t">
            <a:spAutoFit/>
          </a:bodyPr>
          <a:lstStyle/>
          <a:p>
            <a:pPr>
              <a:lnSpc>
                <a:spcPct val="150000"/>
              </a:lnSpc>
            </a:pPr>
            <a:r>
              <a:rPr lang="en-US" altLang="zh-CN" sz="2800" b="1">
                <a:solidFill>
                  <a:srgbClr val="FF0000"/>
                </a:solidFill>
                <a:latin typeface="Times New Roman" panose="02020603050405020304" pitchFamily="18" charset="0"/>
                <a:ea typeface="宋体" panose="02010600030101010101" pitchFamily="2" charset="-122"/>
              </a:rPr>
              <a:t>started out</a:t>
            </a:r>
          </a:p>
        </p:txBody>
      </p:sp>
      <p:sp>
        <p:nvSpPr>
          <p:cNvPr id="28684" name="文本框 28683"/>
          <p:cNvSpPr txBox="1"/>
          <p:nvPr/>
        </p:nvSpPr>
        <p:spPr>
          <a:xfrm>
            <a:off x="3896360" y="5422265"/>
            <a:ext cx="1111250" cy="737235"/>
          </a:xfrm>
          <a:prstGeom prst="rect">
            <a:avLst/>
          </a:prstGeom>
          <a:noFill/>
          <a:ln w="9525">
            <a:noFill/>
          </a:ln>
        </p:spPr>
        <p:txBody>
          <a:bodyPr wrap="none" anchor="t">
            <a:spAutoFit/>
          </a:bodyPr>
          <a:lstStyle/>
          <a:p>
            <a:pPr>
              <a:lnSpc>
                <a:spcPct val="150000"/>
              </a:lnSpc>
            </a:pPr>
            <a:r>
              <a:rPr lang="en-US" altLang="zh-CN" sz="2800" b="1" dirty="0" err="1">
                <a:solidFill>
                  <a:srgbClr val="FF0000"/>
                </a:solidFill>
                <a:latin typeface="Times New Roman" panose="02020603050405020304" pitchFamily="18" charset="0"/>
                <a:ea typeface="宋体" panose="02010600030101010101" pitchFamily="2" charset="-122"/>
              </a:rPr>
              <a:t>espect</a:t>
            </a:r>
          </a:p>
        </p:txBody>
      </p:sp>
      <p:sp>
        <p:nvSpPr>
          <p:cNvPr id="28686" name="文本框 28685"/>
          <p:cNvSpPr txBox="1"/>
          <p:nvPr/>
        </p:nvSpPr>
        <p:spPr>
          <a:xfrm>
            <a:off x="1407160" y="2905125"/>
            <a:ext cx="1140460" cy="737235"/>
          </a:xfrm>
          <a:prstGeom prst="rect">
            <a:avLst/>
          </a:prstGeom>
          <a:noFill/>
          <a:ln w="9525">
            <a:noFill/>
          </a:ln>
        </p:spPr>
        <p:txBody>
          <a:bodyPr wrap="none" anchor="t">
            <a:spAutoFit/>
          </a:bodyPr>
          <a:lstStyle/>
          <a:p>
            <a:pPr>
              <a:lnSpc>
                <a:spcPct val="150000"/>
              </a:lnSpc>
            </a:pPr>
            <a:r>
              <a:rPr lang="en-US" altLang="zh-CN" sz="2800" b="1">
                <a:solidFill>
                  <a:srgbClr val="FF0000"/>
                </a:solidFill>
                <a:latin typeface="Times New Roman" panose="02020603050405020304" pitchFamily="18" charset="0"/>
                <a:ea typeface="宋体" panose="02010600030101010101" pitchFamily="2" charset="-122"/>
              </a:rPr>
              <a:t>die off</a:t>
            </a:r>
          </a:p>
        </p:txBody>
      </p:sp>
      <p:sp>
        <p:nvSpPr>
          <p:cNvPr id="41986" name="文本框 25604"/>
          <p:cNvSpPr txBox="1"/>
          <p:nvPr/>
        </p:nvSpPr>
        <p:spPr>
          <a:xfrm>
            <a:off x="281940" y="1546225"/>
            <a:ext cx="8341360" cy="583565"/>
          </a:xfrm>
          <a:prstGeom prst="rect">
            <a:avLst/>
          </a:prstGeom>
          <a:noFill/>
          <a:ln w="9525">
            <a:noFill/>
          </a:ln>
        </p:spPr>
        <p:txBody>
          <a:bodyPr wrap="square" anchor="t">
            <a:spAutoFit/>
          </a:bodyPr>
          <a:lstStyle/>
          <a:p>
            <a:pPr>
              <a:spcBef>
                <a:spcPct val="50000"/>
              </a:spcBef>
            </a:pPr>
            <a:r>
              <a:rPr lang="zh-CN" altLang="en-US" sz="3200" b="1" dirty="0">
                <a:solidFill>
                  <a:srgbClr val="7030A0"/>
                </a:solidFill>
                <a:latin typeface="Arial" panose="020B0604020202020204" pitchFamily="34" charset="0"/>
                <a:ea typeface="宋体" panose="02010600030101010101" pitchFamily="2" charset="-122"/>
              </a:rPr>
              <a:t>根据句意和首字母及汉语提示完成句子。</a:t>
            </a:r>
          </a:p>
        </p:txBody>
      </p:sp>
      <p:sp>
        <p:nvSpPr>
          <p:cNvPr id="5" name="矩形 4"/>
          <p:cNvSpPr/>
          <p:nvPr/>
        </p:nvSpPr>
        <p:spPr>
          <a:xfrm>
            <a:off x="3248343" y="568960"/>
            <a:ext cx="2407285"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Exercises</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86"/>
                                        </p:tgtEl>
                                        <p:attrNameLst>
                                          <p:attrName>style.visibility</p:attrName>
                                        </p:attrNameLst>
                                      </p:cBhvr>
                                      <p:to>
                                        <p:strVal val="visible"/>
                                      </p:to>
                                    </p:set>
                                    <p:animEffect transition="in" filter="blinds(horizontal)">
                                      <p:cBhvr>
                                        <p:cTn id="7" dur="500"/>
                                        <p:tgtEl>
                                          <p:spTgt spid="286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82"/>
                                        </p:tgtEl>
                                        <p:attrNameLst>
                                          <p:attrName>style.visibility</p:attrName>
                                        </p:attrNameLst>
                                      </p:cBhvr>
                                      <p:to>
                                        <p:strVal val="visible"/>
                                      </p:to>
                                    </p:set>
                                    <p:animEffect transition="in" filter="blinds(horizontal)">
                                      <p:cBhvr>
                                        <p:cTn id="12" dur="500"/>
                                        <p:tgtEl>
                                          <p:spTgt spid="286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683"/>
                                        </p:tgtEl>
                                        <p:attrNameLst>
                                          <p:attrName>style.visibility</p:attrName>
                                        </p:attrNameLst>
                                      </p:cBhvr>
                                      <p:to>
                                        <p:strVal val="visible"/>
                                      </p:to>
                                    </p:set>
                                    <p:animEffect transition="in" filter="blinds(horizontal)">
                                      <p:cBhvr>
                                        <p:cTn id="17" dur="500"/>
                                        <p:tgtEl>
                                          <p:spTgt spid="2868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84"/>
                                        </p:tgtEl>
                                        <p:attrNameLst>
                                          <p:attrName>style.visibility</p:attrName>
                                        </p:attrNameLst>
                                      </p:cBhvr>
                                      <p:to>
                                        <p:strVal val="visible"/>
                                      </p:to>
                                    </p:set>
                                    <p:animEffect transition="in" filter="blinds(horizontal)">
                                      <p:cBhvr>
                                        <p:cTn id="22" dur="500"/>
                                        <p:tgtEl>
                                          <p:spTgt spid="28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p:bldP spid="28683" grpId="0"/>
      <p:bldP spid="28684" grpId="0"/>
      <p:bldP spid="2868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文本框 29699"/>
          <p:cNvSpPr txBox="1"/>
          <p:nvPr/>
        </p:nvSpPr>
        <p:spPr>
          <a:xfrm>
            <a:off x="609600" y="908050"/>
            <a:ext cx="8229600" cy="5015865"/>
          </a:xfrm>
          <a:prstGeom prst="rect">
            <a:avLst/>
          </a:prstGeom>
          <a:noFill/>
          <a:ln w="9525">
            <a:noFill/>
          </a:ln>
        </p:spPr>
        <p:txBody>
          <a:bodyPr anchor="t">
            <a:spAutoFit/>
          </a:bodyPr>
          <a:lstStyle/>
          <a:p>
            <a:pPr>
              <a:spcBef>
                <a:spcPct val="50000"/>
              </a:spcBef>
            </a:pPr>
            <a:r>
              <a:rPr lang="en-US" altLang="zh-CN" sz="3200" b="1" dirty="0">
                <a:latin typeface="Times New Roman" panose="02020603050405020304" pitchFamily="18" charset="0"/>
                <a:ea typeface="宋体" panose="02010600030101010101" pitchFamily="2" charset="-122"/>
              </a:rPr>
              <a:t>5. Her grandfather has been d_____ (</a:t>
            </a:r>
            <a:r>
              <a:rPr lang="zh-CN" altLang="en-US" sz="3200" b="1" dirty="0">
                <a:latin typeface="Times New Roman" panose="02020603050405020304" pitchFamily="18" charset="0"/>
                <a:ea typeface="宋体" panose="02010600030101010101" pitchFamily="2" charset="-122"/>
              </a:rPr>
              <a:t>死</a:t>
            </a:r>
            <a:r>
              <a:rPr lang="en-US" altLang="zh-CN" sz="3200" b="1" dirty="0">
                <a:latin typeface="Times New Roman" panose="02020603050405020304" pitchFamily="18" charset="0"/>
                <a:ea typeface="宋体" panose="02010600030101010101" pitchFamily="2" charset="-122"/>
              </a:rPr>
              <a:t>) for 20 years now.</a:t>
            </a:r>
          </a:p>
          <a:p>
            <a:pPr>
              <a:spcBef>
                <a:spcPct val="50000"/>
              </a:spcBef>
            </a:pPr>
            <a:r>
              <a:rPr lang="en-US" altLang="zh-CN" sz="3200" b="1" dirty="0">
                <a:latin typeface="Times New Roman" panose="02020603050405020304" pitchFamily="18" charset="0"/>
                <a:ea typeface="宋体" panose="02010600030101010101" pitchFamily="2" charset="-122"/>
              </a:rPr>
              <a:t>6. Many people d____ (</a:t>
            </a:r>
            <a:r>
              <a:rPr lang="zh-CN" altLang="en-US" sz="3200" b="1" dirty="0">
                <a:latin typeface="Times New Roman" panose="02020603050405020304" pitchFamily="18" charset="0"/>
                <a:ea typeface="宋体" panose="02010600030101010101" pitchFamily="2" charset="-122"/>
              </a:rPr>
              <a:t>死</a:t>
            </a:r>
            <a:r>
              <a:rPr lang="en-US" altLang="zh-CN" sz="3200" b="1" dirty="0">
                <a:latin typeface="Times New Roman" panose="02020603050405020304" pitchFamily="18" charset="0"/>
                <a:ea typeface="宋体" panose="02010600030101010101" pitchFamily="2" charset="-122"/>
              </a:rPr>
              <a:t>) in the accident. </a:t>
            </a:r>
          </a:p>
          <a:p>
            <a:pPr>
              <a:spcBef>
                <a:spcPct val="50000"/>
              </a:spcBef>
            </a:pPr>
            <a:r>
              <a:rPr lang="en-US" altLang="zh-CN" sz="3200" b="1" dirty="0">
                <a:latin typeface="Times New Roman" panose="02020603050405020304" pitchFamily="18" charset="0"/>
                <a:ea typeface="宋体" panose="02010600030101010101" pitchFamily="2" charset="-122"/>
              </a:rPr>
              <a:t>7. Lucy loves to watch ____(</a:t>
            </a:r>
            <a:r>
              <a:rPr lang="zh-CN" altLang="en-US" sz="3200" b="1" dirty="0">
                <a:latin typeface="Times New Roman" panose="02020603050405020304" pitchFamily="18" charset="0"/>
                <a:ea typeface="宋体" panose="02010600030101010101" pitchFamily="2" charset="-122"/>
              </a:rPr>
              <a:t>蚂蚁</a:t>
            </a:r>
            <a:r>
              <a:rPr lang="en-US" altLang="zh-CN" sz="3200" b="1" dirty="0">
                <a:latin typeface="Times New Roman" panose="02020603050405020304" pitchFamily="18" charset="0"/>
                <a:ea typeface="宋体" panose="02010600030101010101" pitchFamily="2" charset="-122"/>
              </a:rPr>
              <a:t>) moving house.</a:t>
            </a:r>
          </a:p>
          <a:p>
            <a:pPr>
              <a:spcBef>
                <a:spcPct val="50000"/>
              </a:spcBef>
            </a:pPr>
            <a:r>
              <a:rPr lang="en-US" altLang="zh-CN" sz="3200" b="1" dirty="0">
                <a:latin typeface="Times New Roman" panose="02020603050405020304" pitchFamily="18" charset="0"/>
                <a:ea typeface="宋体" panose="02010600030101010101" pitchFamily="2" charset="-122"/>
              </a:rPr>
              <a:t>8. She was stung(</a:t>
            </a:r>
            <a:r>
              <a:rPr lang="zh-CN" altLang="en-US" sz="3200" b="1" dirty="0">
                <a:latin typeface="Times New Roman" panose="02020603050405020304" pitchFamily="18" charset="0"/>
                <a:ea typeface="宋体" panose="02010600030101010101" pitchFamily="2" charset="-122"/>
              </a:rPr>
              <a:t>蛰</a:t>
            </a:r>
            <a:r>
              <a:rPr lang="en-US" altLang="zh-CN" sz="3200" b="1" dirty="0">
                <a:latin typeface="Times New Roman" panose="02020603050405020304" pitchFamily="18" charset="0"/>
                <a:ea typeface="宋体" panose="02010600030101010101" pitchFamily="2" charset="-122"/>
              </a:rPr>
              <a:t>) by a b ____ (</a:t>
            </a:r>
            <a:r>
              <a:rPr lang="zh-CN" altLang="en-US" sz="3200" b="1" dirty="0">
                <a:latin typeface="Times New Roman" panose="02020603050405020304" pitchFamily="18" charset="0"/>
                <a:ea typeface="宋体" panose="02010600030101010101" pitchFamily="2" charset="-122"/>
              </a:rPr>
              <a:t>蜜蜂</a:t>
            </a:r>
            <a:r>
              <a:rPr lang="en-US" altLang="zh-CN" sz="3200" b="1" dirty="0">
                <a:latin typeface="Times New Roman" panose="02020603050405020304" pitchFamily="18" charset="0"/>
                <a:ea typeface="宋体" panose="02010600030101010101" pitchFamily="2" charset="-122"/>
              </a:rPr>
              <a:t>).</a:t>
            </a:r>
          </a:p>
          <a:p>
            <a:pPr>
              <a:spcBef>
                <a:spcPct val="50000"/>
              </a:spcBef>
            </a:pPr>
            <a:r>
              <a:rPr lang="en-US" altLang="zh-CN" sz="3200" b="1" dirty="0">
                <a:latin typeface="Times New Roman" panose="02020603050405020304" pitchFamily="18" charset="0"/>
                <a:ea typeface="宋体" panose="02010600030101010101" pitchFamily="2" charset="-122"/>
                <a:sym typeface="+mn-ea"/>
              </a:rPr>
              <a:t>9. Over a hundred s_______ of insect are found in this area. </a:t>
            </a:r>
            <a:endParaRPr lang="en-US" altLang="zh-CN" sz="3200" b="1" dirty="0">
              <a:latin typeface="Times New Roman" panose="02020603050405020304" pitchFamily="18" charset="0"/>
              <a:ea typeface="宋体" panose="02010600030101010101" pitchFamily="2" charset="-122"/>
            </a:endParaRPr>
          </a:p>
        </p:txBody>
      </p:sp>
      <p:sp>
        <p:nvSpPr>
          <p:cNvPr id="29701" name="文本框 29700"/>
          <p:cNvSpPr txBox="1"/>
          <p:nvPr/>
        </p:nvSpPr>
        <p:spPr>
          <a:xfrm>
            <a:off x="3672840" y="2165350"/>
            <a:ext cx="702310" cy="583565"/>
          </a:xfrm>
          <a:prstGeom prst="rect">
            <a:avLst/>
          </a:prstGeom>
          <a:noFill/>
          <a:ln w="9525">
            <a:noFill/>
          </a:ln>
        </p:spPr>
        <p:txBody>
          <a:bodyPr wrap="none" anchor="t">
            <a:spAutoFit/>
          </a:bodyPr>
          <a:lstStyle/>
          <a:p>
            <a:r>
              <a:rPr lang="en-US" altLang="zh-CN" sz="3200" b="1" dirty="0" err="1">
                <a:solidFill>
                  <a:srgbClr val="FF0000"/>
                </a:solidFill>
                <a:latin typeface="Times New Roman" panose="02020603050405020304" pitchFamily="18" charset="0"/>
                <a:ea typeface="宋体" panose="02010600030101010101" pitchFamily="2" charset="-122"/>
              </a:rPr>
              <a:t>ied</a:t>
            </a:r>
          </a:p>
        </p:txBody>
      </p:sp>
      <p:sp>
        <p:nvSpPr>
          <p:cNvPr id="29702" name="文本框 29701"/>
          <p:cNvSpPr txBox="1"/>
          <p:nvPr/>
        </p:nvSpPr>
        <p:spPr>
          <a:xfrm>
            <a:off x="5836920" y="908050"/>
            <a:ext cx="792480" cy="583565"/>
          </a:xfrm>
          <a:prstGeom prst="rect">
            <a:avLst/>
          </a:prstGeom>
          <a:noFill/>
          <a:ln w="9525">
            <a:noFill/>
          </a:ln>
        </p:spPr>
        <p:txBody>
          <a:bodyPr wrap="none" anchor="t">
            <a:spAutoFit/>
          </a:bodyPr>
          <a:lstStyle/>
          <a:p>
            <a:r>
              <a:rPr lang="en-US" altLang="zh-CN" sz="3200" b="1" dirty="0" err="1">
                <a:solidFill>
                  <a:srgbClr val="FF0000"/>
                </a:solidFill>
                <a:latin typeface="Times New Roman" panose="02020603050405020304" pitchFamily="18" charset="0"/>
                <a:ea typeface="宋体" panose="02010600030101010101" pitchFamily="2" charset="-122"/>
              </a:rPr>
              <a:t>ead</a:t>
            </a:r>
          </a:p>
        </p:txBody>
      </p:sp>
      <p:sp>
        <p:nvSpPr>
          <p:cNvPr id="29703" name="文本框 29702"/>
          <p:cNvSpPr txBox="1"/>
          <p:nvPr/>
        </p:nvSpPr>
        <p:spPr>
          <a:xfrm>
            <a:off x="4553585" y="2856230"/>
            <a:ext cx="905510" cy="583565"/>
          </a:xfrm>
          <a:prstGeom prst="rect">
            <a:avLst/>
          </a:prstGeom>
          <a:noFill/>
          <a:ln w="9525">
            <a:noFill/>
          </a:ln>
        </p:spPr>
        <p:txBody>
          <a:bodyPr wrap="none" anchor="t">
            <a:spAutoFit/>
          </a:bodyPr>
          <a:lstStyle/>
          <a:p>
            <a:r>
              <a:rPr lang="en-US" altLang="zh-CN" sz="3200" b="1">
                <a:solidFill>
                  <a:srgbClr val="FF0000"/>
                </a:solidFill>
                <a:latin typeface="Times New Roman" panose="02020603050405020304" pitchFamily="18" charset="0"/>
                <a:ea typeface="宋体" panose="02010600030101010101" pitchFamily="2" charset="-122"/>
              </a:rPr>
              <a:t>ants</a:t>
            </a:r>
          </a:p>
        </p:txBody>
      </p:sp>
      <p:sp>
        <p:nvSpPr>
          <p:cNvPr id="29704" name="文本框 29703"/>
          <p:cNvSpPr txBox="1"/>
          <p:nvPr/>
        </p:nvSpPr>
        <p:spPr>
          <a:xfrm>
            <a:off x="5459095" y="4098925"/>
            <a:ext cx="543560" cy="583565"/>
          </a:xfrm>
          <a:prstGeom prst="rect">
            <a:avLst/>
          </a:prstGeom>
          <a:noFill/>
          <a:ln w="9525">
            <a:noFill/>
          </a:ln>
        </p:spPr>
        <p:txBody>
          <a:bodyPr wrap="none" anchor="t">
            <a:spAutoFit/>
          </a:bodyPr>
          <a:lstStyle/>
          <a:p>
            <a:r>
              <a:rPr lang="en-US" altLang="zh-CN" sz="3200" b="1" dirty="0" err="1">
                <a:solidFill>
                  <a:srgbClr val="FF0000"/>
                </a:solidFill>
                <a:latin typeface="Times New Roman" panose="02020603050405020304" pitchFamily="18" charset="0"/>
                <a:ea typeface="宋体" panose="02010600030101010101" pitchFamily="2" charset="-122"/>
              </a:rPr>
              <a:t>ee</a:t>
            </a:r>
          </a:p>
        </p:txBody>
      </p:sp>
      <p:sp>
        <p:nvSpPr>
          <p:cNvPr id="28687" name="文本框 28686"/>
          <p:cNvSpPr txBox="1"/>
          <p:nvPr/>
        </p:nvSpPr>
        <p:spPr>
          <a:xfrm>
            <a:off x="4114800" y="4856480"/>
            <a:ext cx="1221105" cy="583565"/>
          </a:xfrm>
          <a:prstGeom prst="rect">
            <a:avLst/>
          </a:prstGeom>
          <a:noFill/>
          <a:ln w="9525">
            <a:noFill/>
          </a:ln>
        </p:spPr>
        <p:txBody>
          <a:bodyPr wrap="none" anchor="t">
            <a:spAutoFit/>
          </a:bodyPr>
          <a:lstStyle/>
          <a:p>
            <a:r>
              <a:rPr lang="en-US" altLang="zh-CN" sz="3200" b="1" dirty="0" err="1">
                <a:solidFill>
                  <a:srgbClr val="FF0000"/>
                </a:solidFill>
                <a:latin typeface="Times New Roman" panose="02020603050405020304" pitchFamily="18" charset="0"/>
                <a:ea typeface="宋体" panose="02010600030101010101" pitchFamily="2" charset="-122"/>
              </a:rPr>
              <a:t>pecies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blinds(horizontal)">
                                      <p:cBhvr>
                                        <p:cTn id="7" dur="500"/>
                                        <p:tgtEl>
                                          <p:spTgt spid="2970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blinds(horizontal)">
                                      <p:cBhvr>
                                        <p:cTn id="12" dur="500"/>
                                        <p:tgtEl>
                                          <p:spTgt spid="2970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blinds(horizontal)">
                                      <p:cBhvr>
                                        <p:cTn id="17" dur="500"/>
                                        <p:tgtEl>
                                          <p:spTgt spid="2970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blinds(horizontal)">
                                      <p:cBhvr>
                                        <p:cTn id="22" dur="500"/>
                                        <p:tgtEl>
                                          <p:spTgt spid="2970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8687"/>
                                        </p:tgtEl>
                                        <p:attrNameLst>
                                          <p:attrName>style.visibility</p:attrName>
                                        </p:attrNameLst>
                                      </p:cBhvr>
                                      <p:to>
                                        <p:strVal val="visible"/>
                                      </p:to>
                                    </p:set>
                                    <p:animEffect transition="in" filter="blinds(horizontal)">
                                      <p:cBhvr>
                                        <p:cTn id="27"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p:bldP spid="29704" grpId="0"/>
      <p:bldP spid="286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QQ图片20180202150603"/>
          <p:cNvPicPr>
            <a:picLocks noChangeAspect="1"/>
          </p:cNvPicPr>
          <p:nvPr/>
        </p:nvPicPr>
        <p:blipFill>
          <a:blip r:embed="rId2" cstate="print"/>
          <a:stretch>
            <a:fillRect/>
          </a:stretch>
        </p:blipFill>
        <p:spPr>
          <a:xfrm>
            <a:off x="123190" y="601980"/>
            <a:ext cx="8883650" cy="6106160"/>
          </a:xfrm>
          <a:prstGeom prst="rect">
            <a:avLst/>
          </a:prstGeom>
        </p:spPr>
      </p:pic>
      <p:sp>
        <p:nvSpPr>
          <p:cNvPr id="4" name="文本框 3"/>
          <p:cNvSpPr txBox="1"/>
          <p:nvPr/>
        </p:nvSpPr>
        <p:spPr>
          <a:xfrm>
            <a:off x="2021840" y="2372360"/>
            <a:ext cx="6331585" cy="2306955"/>
          </a:xfrm>
          <a:prstGeom prst="rect">
            <a:avLst/>
          </a:prstGeom>
          <a:noFill/>
        </p:spPr>
        <p:txBody>
          <a:bodyPr wrap="square" rtlCol="0">
            <a:spAutoFit/>
          </a:bodyPr>
          <a:lstStyle/>
          <a:p>
            <a:pPr fontAlgn="auto">
              <a:lnSpc>
                <a:spcPct val="150000"/>
              </a:lnSpc>
            </a:pPr>
            <a:r>
              <a:rPr lang="en-US" altLang="zh-CN" sz="2400" b="1" dirty="0">
                <a:solidFill>
                  <a:schemeClr val="tx1"/>
                </a:solidFill>
                <a:latin typeface="Times New Roman" panose="02020603050405020304" pitchFamily="18" charset="0"/>
                <a:cs typeface="Times New Roman" panose="02020603050405020304" pitchFamily="18" charset="0"/>
              </a:rPr>
              <a:t>1. Learn some new words and expressions.</a:t>
            </a:r>
          </a:p>
          <a:p>
            <a:pPr fontAlgn="auto">
              <a:lnSpc>
                <a:spcPct val="150000"/>
              </a:lnSpc>
            </a:pPr>
            <a:r>
              <a:rPr lang="en-US" altLang="zh-CN" sz="2400" b="1" dirty="0">
                <a:latin typeface="Times New Roman" panose="02020603050405020304" pitchFamily="18" charset="0"/>
                <a:cs typeface="Times New Roman" panose="02020603050405020304" pitchFamily="18" charset="0"/>
                <a:sym typeface="+mn-ea"/>
              </a:rPr>
              <a:t>2. </a:t>
            </a:r>
            <a:r>
              <a:rPr lang="en-US" altLang="zh-CN" sz="2400" b="1" dirty="0">
                <a:latin typeface="Times New Roman" panose="02020603050405020304" pitchFamily="18" charset="0"/>
                <a:ea typeface="宋体" panose="02010600030101010101" pitchFamily="2" charset="-122"/>
                <a:sym typeface="+mn-ea"/>
              </a:rPr>
              <a:t>Be able to understand the passage .</a:t>
            </a:r>
          </a:p>
          <a:p>
            <a:pPr fontAlgn="auto">
              <a:lnSpc>
                <a:spcPct val="150000"/>
              </a:lnSpc>
            </a:pPr>
            <a:r>
              <a:rPr lang="en-US" altLang="zh-CN" sz="2400" b="1" dirty="0">
                <a:latin typeface="Times New Roman" panose="02020603050405020304" pitchFamily="18" charset="0"/>
                <a:ea typeface="宋体" panose="02010600030101010101" pitchFamily="2" charset="-122"/>
                <a:sym typeface="+mn-ea"/>
              </a:rPr>
              <a:t>3. Know the importance of the nature and the connection between human and nature.</a:t>
            </a:r>
            <a:endParaRPr lang="en-US" altLang="zh-CN" sz="2400" b="1" dirty="0">
              <a:solidFill>
                <a:schemeClr val="tx1"/>
              </a:solidFill>
              <a:latin typeface="Times New Roman" panose="02020603050405020304" pitchFamily="18" charset="0"/>
              <a:cs typeface="Times New Roman" panose="02020603050405020304" pitchFamily="18" charset="0"/>
              <a:sym typeface="+mn-ea"/>
            </a:endParaRPr>
          </a:p>
        </p:txBody>
      </p:sp>
      <p:sp>
        <p:nvSpPr>
          <p:cNvPr id="6" name="矩形 5"/>
          <p:cNvSpPr/>
          <p:nvPr/>
        </p:nvSpPr>
        <p:spPr>
          <a:xfrm>
            <a:off x="3129032" y="661350"/>
            <a:ext cx="2541905"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Summary</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01316" y="568960"/>
            <a:ext cx="2852420" cy="768350"/>
          </a:xfrm>
          <a:prstGeom prst="rect">
            <a:avLst/>
          </a:prstGeom>
          <a:noFill/>
          <a:ln>
            <a:noFill/>
          </a:ln>
        </p:spPr>
        <p:txBody>
          <a:bodyPr wrap="none" rtlCol="0" anchor="t">
            <a:spAutoFit/>
          </a:bodyPr>
          <a:lstStyle/>
          <a:p>
            <a:pPr algn="ct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Homework</a:t>
            </a:r>
          </a:p>
        </p:txBody>
      </p:sp>
      <p:sp>
        <p:nvSpPr>
          <p:cNvPr id="28674" name="矩形 2"/>
          <p:cNvSpPr/>
          <p:nvPr/>
        </p:nvSpPr>
        <p:spPr>
          <a:xfrm>
            <a:off x="464185" y="1439545"/>
            <a:ext cx="8215313" cy="2676525"/>
          </a:xfrm>
          <a:prstGeom prst="rect">
            <a:avLst/>
          </a:prstGeom>
          <a:noFill/>
          <a:ln w="9525">
            <a:noFill/>
          </a:ln>
        </p:spPr>
        <p:txBody>
          <a:bodyPr anchor="t">
            <a:spAutoFit/>
          </a:bodyPr>
          <a:lstStyle/>
          <a:p>
            <a:pPr fontAlgn="auto">
              <a:lnSpc>
                <a:spcPct val="150000"/>
              </a:lnSpc>
            </a:pPr>
            <a:r>
              <a:rPr lang="en-US" altLang="zh-CN" sz="2800" b="1" dirty="0">
                <a:latin typeface="Times New Roman" panose="02020603050405020304" pitchFamily="18" charset="0"/>
                <a:ea typeface="宋体" panose="02010600030101010101" pitchFamily="2" charset="-122"/>
              </a:rPr>
              <a:t>1. Finish the exercises of Lesson 47.</a:t>
            </a:r>
          </a:p>
          <a:p>
            <a:pPr fontAlgn="auto">
              <a:lnSpc>
                <a:spcPct val="150000"/>
              </a:lnSpc>
            </a:pPr>
            <a:r>
              <a:rPr lang="en-US" altLang="zh-CN" sz="2800" b="1" dirty="0">
                <a:latin typeface="Times New Roman" panose="02020603050405020304" pitchFamily="18" charset="0"/>
                <a:ea typeface="宋体" panose="02010600030101010101" pitchFamily="2" charset="-122"/>
              </a:rPr>
              <a:t>2. Preview next lesson.</a:t>
            </a:r>
          </a:p>
          <a:p>
            <a:pPr fontAlgn="auto">
              <a:lnSpc>
                <a:spcPct val="150000"/>
              </a:lnSpc>
            </a:pPr>
            <a:r>
              <a:rPr lang="en-US" altLang="zh-CN" sz="2800" b="1" dirty="0">
                <a:latin typeface="Times New Roman" panose="02020603050405020304" pitchFamily="18" charset="0"/>
                <a:ea typeface="宋体" panose="02010600030101010101" pitchFamily="2" charset="-122"/>
              </a:rPr>
              <a:t>3. Tell your relatives and friends about the importance of protecting nature</a:t>
            </a:r>
            <a:r>
              <a:rPr lang="en-US" altLang="zh-CN" sz="2800" b="1" dirty="0" smtClean="0">
                <a:latin typeface="Times New Roman" panose="02020603050405020304" pitchFamily="18" charset="0"/>
                <a:ea typeface="宋体" panose="02010600030101010101" pitchFamily="2" charset="-122"/>
              </a:rPr>
              <a:t>.   </a:t>
            </a:r>
            <a:endParaRPr lang="en-US" altLang="zh-CN" sz="2800" b="1" dirty="0">
              <a:latin typeface="Times New Roman" panose="02020603050405020304" pitchFamily="18" charset="0"/>
              <a:ea typeface="宋体" panose="02010600030101010101" pitchFamily="2" charset="-122"/>
            </a:endParaRPr>
          </a:p>
        </p:txBody>
      </p:sp>
      <p:pic>
        <p:nvPicPr>
          <p:cNvPr id="2" name="图片 1" descr="timg1"/>
          <p:cNvPicPr>
            <a:picLocks noChangeAspect="1"/>
          </p:cNvPicPr>
          <p:nvPr/>
        </p:nvPicPr>
        <p:blipFill>
          <a:blip r:embed="rId2" cstate="print"/>
          <a:stretch>
            <a:fillRect/>
          </a:stretch>
        </p:blipFill>
        <p:spPr>
          <a:xfrm>
            <a:off x="6052354" y="3527761"/>
            <a:ext cx="2627144" cy="2627144"/>
          </a:xfrm>
          <a:prstGeom prst="rect">
            <a:avLst/>
          </a:prstGeo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443605" y="621665"/>
            <a:ext cx="1998980" cy="768350"/>
          </a:xfrm>
          <a:prstGeom prst="rect">
            <a:avLst/>
          </a:prstGeom>
          <a:noFill/>
          <a:ln>
            <a:noFill/>
          </a:ln>
        </p:spPr>
        <p:txBody>
          <a:bodyPr wrap="none" rtlCol="0" anchor="t">
            <a:spAutoFit/>
          </a:bodyPr>
          <a:lstStyle/>
          <a:p>
            <a:pPr algn="ctr"/>
            <a:r>
              <a:rPr lang="en-US" altLang="zh-CN" sz="4400" b="1">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Lead in</a:t>
            </a:r>
          </a:p>
        </p:txBody>
      </p:sp>
      <p:sp>
        <p:nvSpPr>
          <p:cNvPr id="4" name="文本框 3"/>
          <p:cNvSpPr txBox="1"/>
          <p:nvPr/>
        </p:nvSpPr>
        <p:spPr>
          <a:xfrm>
            <a:off x="578485" y="1390015"/>
            <a:ext cx="7987665" cy="1198880"/>
          </a:xfrm>
          <a:prstGeom prst="rect">
            <a:avLst/>
          </a:prstGeom>
          <a:noFill/>
        </p:spPr>
        <p:txBody>
          <a:bodyPr wrap="square" rtlCol="0" anchor="t">
            <a:spAutoFit/>
          </a:bodyPr>
          <a:lstStyle/>
          <a:p>
            <a:r>
              <a:rPr lang="zh-CN" altLang="en-US" sz="3600" b="1">
                <a:solidFill>
                  <a:srgbClr val="7030A0"/>
                </a:solidFill>
                <a:latin typeface="Times New Roman" panose="02020603050405020304" pitchFamily="18" charset="0"/>
                <a:cs typeface="Times New Roman" panose="02020603050405020304" pitchFamily="18" charset="0"/>
              </a:rPr>
              <a:t>Observe the pictures and contents below and how you feel.</a:t>
            </a:r>
          </a:p>
        </p:txBody>
      </p:sp>
      <p:pic>
        <p:nvPicPr>
          <p:cNvPr id="63490" name="Picture 2" descr="12"/>
          <p:cNvPicPr>
            <a:picLocks noChangeAspect="1"/>
          </p:cNvPicPr>
          <p:nvPr/>
        </p:nvPicPr>
        <p:blipFill>
          <a:blip r:embed="rId2" cstate="email"/>
          <a:srcRect/>
          <a:stretch>
            <a:fillRect/>
          </a:stretch>
        </p:blipFill>
        <p:spPr>
          <a:xfrm>
            <a:off x="4833620" y="2781300"/>
            <a:ext cx="3551555" cy="3571875"/>
          </a:xfrm>
          <a:prstGeom prst="rect">
            <a:avLst/>
          </a:prstGeom>
          <a:noFill/>
          <a:ln w="9525">
            <a:noFill/>
          </a:ln>
        </p:spPr>
      </p:pic>
      <p:pic>
        <p:nvPicPr>
          <p:cNvPr id="63491" name="Picture 3" descr="94"/>
          <p:cNvPicPr>
            <a:picLocks noChangeAspect="1"/>
          </p:cNvPicPr>
          <p:nvPr/>
        </p:nvPicPr>
        <p:blipFill>
          <a:blip r:embed="rId3" cstate="email"/>
          <a:stretch>
            <a:fillRect/>
          </a:stretch>
        </p:blipFill>
        <p:spPr>
          <a:xfrm>
            <a:off x="493395" y="2781300"/>
            <a:ext cx="3782695" cy="3571875"/>
          </a:xfrm>
          <a:prstGeom prst="rect">
            <a:avLst/>
          </a:prstGeom>
          <a:noFill/>
          <a:ln w="9525">
            <a:noFill/>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 calcmode="lin" valueType="num">
                                      <p:cBhvr additive="base">
                                        <p:cTn id="7" dur="500" fill="hold"/>
                                        <p:tgtEl>
                                          <p:spTgt spid="63491"/>
                                        </p:tgtEl>
                                        <p:attrNameLst>
                                          <p:attrName>ppt_x</p:attrName>
                                        </p:attrNameLst>
                                      </p:cBhvr>
                                      <p:tavLst>
                                        <p:tav tm="0">
                                          <p:val>
                                            <p:strVal val="#ppt_x"/>
                                          </p:val>
                                        </p:tav>
                                        <p:tav tm="100000">
                                          <p:val>
                                            <p:strVal val="#ppt_x"/>
                                          </p:val>
                                        </p:tav>
                                      </p:tavLst>
                                    </p:anim>
                                    <p:anim calcmode="lin" valueType="num">
                                      <p:cBhvr additive="base">
                                        <p:cTn id="8" dur="500" fill="hold"/>
                                        <p:tgtEl>
                                          <p:spTgt spid="6349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0"/>
                                        </p:tgtEl>
                                        <p:attrNameLst>
                                          <p:attrName>style.visibility</p:attrName>
                                        </p:attrNameLst>
                                      </p:cBhvr>
                                      <p:to>
                                        <p:strVal val="visible"/>
                                      </p:to>
                                    </p:set>
                                    <p:anim calcmode="lin" valueType="num">
                                      <p:cBhvr additive="base">
                                        <p:cTn id="13" dur="500" fill="hold"/>
                                        <p:tgtEl>
                                          <p:spTgt spid="63490"/>
                                        </p:tgtEl>
                                        <p:attrNameLst>
                                          <p:attrName>ppt_x</p:attrName>
                                        </p:attrNameLst>
                                      </p:cBhvr>
                                      <p:tavLst>
                                        <p:tav tm="0">
                                          <p:val>
                                            <p:strVal val="#ppt_x"/>
                                          </p:val>
                                        </p:tav>
                                        <p:tav tm="100000">
                                          <p:val>
                                            <p:strVal val="#ppt_x"/>
                                          </p:val>
                                        </p:tav>
                                      </p:tavLst>
                                    </p:anim>
                                    <p:anim calcmode="lin" valueType="num">
                                      <p:cBhvr additive="base">
                                        <p:cTn id="14" dur="500" fill="hold"/>
                                        <p:tgtEl>
                                          <p:spTgt spid="63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1"/>
          <p:cNvSpPr/>
          <p:nvPr/>
        </p:nvSpPr>
        <p:spPr>
          <a:xfrm>
            <a:off x="2000250" y="5786438"/>
            <a:ext cx="2736850" cy="76517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environment</a:t>
            </a:r>
          </a:p>
        </p:txBody>
      </p:sp>
      <p:sp>
        <p:nvSpPr>
          <p:cNvPr id="13" name="Rectangle 5"/>
          <p:cNvSpPr/>
          <p:nvPr/>
        </p:nvSpPr>
        <p:spPr>
          <a:xfrm>
            <a:off x="3176905" y="1628775"/>
            <a:ext cx="2952750" cy="158273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pour dirty water </a:t>
            </a:r>
          </a:p>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into the rivers </a:t>
            </a:r>
          </a:p>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and oceans </a:t>
            </a:r>
          </a:p>
        </p:txBody>
      </p:sp>
      <p:sp>
        <p:nvSpPr>
          <p:cNvPr id="14" name="Rectangle 6"/>
          <p:cNvSpPr/>
          <p:nvPr/>
        </p:nvSpPr>
        <p:spPr>
          <a:xfrm>
            <a:off x="6632893" y="1700213"/>
            <a:ext cx="2160587" cy="1081087"/>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throw waste</a:t>
            </a:r>
          </a:p>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away</a:t>
            </a:r>
          </a:p>
        </p:txBody>
      </p:sp>
      <p:sp>
        <p:nvSpPr>
          <p:cNvPr id="15" name="Rectangle 10"/>
          <p:cNvSpPr/>
          <p:nvPr/>
        </p:nvSpPr>
        <p:spPr>
          <a:xfrm>
            <a:off x="6632893" y="3573463"/>
            <a:ext cx="2230437" cy="1152525"/>
          </a:xfrm>
          <a:prstGeom prst="rect">
            <a:avLst/>
          </a:prstGeom>
          <a:solidFill>
            <a:srgbClr val="00FF00"/>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waste</a:t>
            </a:r>
          </a:p>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 pollution</a:t>
            </a:r>
          </a:p>
        </p:txBody>
      </p:sp>
      <p:sp>
        <p:nvSpPr>
          <p:cNvPr id="16" name="Rectangle 12"/>
          <p:cNvSpPr/>
          <p:nvPr/>
        </p:nvSpPr>
        <p:spPr>
          <a:xfrm>
            <a:off x="5688330" y="5786438"/>
            <a:ext cx="3203575" cy="720725"/>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worse and worse</a:t>
            </a:r>
          </a:p>
        </p:txBody>
      </p:sp>
      <p:sp>
        <p:nvSpPr>
          <p:cNvPr id="17" name="AutoShape 15"/>
          <p:cNvSpPr/>
          <p:nvPr/>
        </p:nvSpPr>
        <p:spPr>
          <a:xfrm>
            <a:off x="7353618" y="2852738"/>
            <a:ext cx="649287" cy="720725"/>
          </a:xfrm>
          <a:prstGeom prst="downArrow">
            <a:avLst>
              <a:gd name="adj1" fmla="val 50000"/>
              <a:gd name="adj2" fmla="val 27750"/>
            </a:avLst>
          </a:prstGeom>
          <a:solidFill>
            <a:srgbClr val="000000"/>
          </a:solidFill>
          <a:ln w="9525" cap="flat" cmpd="sng">
            <a:solidFill>
              <a:schemeClr val="tx1"/>
            </a:solidFill>
            <a:prstDash val="solid"/>
            <a:miter/>
            <a:headEnd type="none" w="med" len="med"/>
            <a:tailEnd type="none" w="med" len="med"/>
          </a:ln>
        </p:spPr>
        <p:txBody>
          <a:bodyPr vert="eaVert"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18" name="Rectangle 7"/>
          <p:cNvSpPr/>
          <p:nvPr/>
        </p:nvSpPr>
        <p:spPr>
          <a:xfrm>
            <a:off x="259715" y="3643630"/>
            <a:ext cx="2952750" cy="1008063"/>
          </a:xfrm>
          <a:prstGeom prst="rect">
            <a:avLst/>
          </a:prstGeom>
          <a:solidFill>
            <a:srgbClr val="00FF00"/>
          </a:solidFill>
          <a:ln w="9525" cap="flat" cmpd="sng">
            <a:solidFill>
              <a:srgbClr val="0000FF"/>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noise pollution</a:t>
            </a:r>
          </a:p>
        </p:txBody>
      </p:sp>
      <p:sp>
        <p:nvSpPr>
          <p:cNvPr id="19" name="Rectangle 8"/>
          <p:cNvSpPr/>
          <p:nvPr/>
        </p:nvSpPr>
        <p:spPr>
          <a:xfrm>
            <a:off x="259715" y="4796155"/>
            <a:ext cx="2628900" cy="649605"/>
          </a:xfrm>
          <a:prstGeom prst="rect">
            <a:avLst/>
          </a:prstGeom>
          <a:solidFill>
            <a:srgbClr val="00FF00"/>
          </a:solidFill>
          <a:ln w="9525" cap="flat" cmpd="sng">
            <a:solidFill>
              <a:srgbClr val="0000FF"/>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air pollution</a:t>
            </a:r>
          </a:p>
        </p:txBody>
      </p:sp>
      <p:sp>
        <p:nvSpPr>
          <p:cNvPr id="20" name="Rectangle 9"/>
          <p:cNvSpPr/>
          <p:nvPr/>
        </p:nvSpPr>
        <p:spPr>
          <a:xfrm>
            <a:off x="3285490" y="3932555"/>
            <a:ext cx="3168650" cy="649288"/>
          </a:xfrm>
          <a:prstGeom prst="rect">
            <a:avLst/>
          </a:prstGeom>
          <a:solidFill>
            <a:srgbClr val="00FF00"/>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water pollution</a:t>
            </a:r>
          </a:p>
        </p:txBody>
      </p:sp>
      <p:sp>
        <p:nvSpPr>
          <p:cNvPr id="21" name="AutoShape 13"/>
          <p:cNvSpPr/>
          <p:nvPr/>
        </p:nvSpPr>
        <p:spPr>
          <a:xfrm>
            <a:off x="1701165" y="2851468"/>
            <a:ext cx="649288" cy="720725"/>
          </a:xfrm>
          <a:prstGeom prst="downArrow">
            <a:avLst>
              <a:gd name="adj1" fmla="val 50000"/>
              <a:gd name="adj2" fmla="val 27750"/>
            </a:avLst>
          </a:prstGeom>
          <a:solidFill>
            <a:srgbClr val="000000"/>
          </a:solidFill>
          <a:ln w="9525" cap="flat" cmpd="sng">
            <a:solidFill>
              <a:schemeClr val="tx1"/>
            </a:solidFill>
            <a:prstDash val="solid"/>
            <a:miter/>
            <a:headEnd type="none" w="med" len="med"/>
            <a:tailEnd type="none" w="med" len="med"/>
          </a:ln>
        </p:spPr>
        <p:txBody>
          <a:bodyPr vert="eaVert"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2" name="AutoShape 14"/>
          <p:cNvSpPr/>
          <p:nvPr/>
        </p:nvSpPr>
        <p:spPr>
          <a:xfrm>
            <a:off x="4436428" y="3211830"/>
            <a:ext cx="649287" cy="720725"/>
          </a:xfrm>
          <a:prstGeom prst="downArrow">
            <a:avLst>
              <a:gd name="adj1" fmla="val 50000"/>
              <a:gd name="adj2" fmla="val 27750"/>
            </a:avLst>
          </a:prstGeom>
          <a:solidFill>
            <a:srgbClr val="000000"/>
          </a:solidFill>
          <a:ln w="9525" cap="flat" cmpd="sng">
            <a:solidFill>
              <a:schemeClr val="tx1"/>
            </a:solidFill>
            <a:prstDash val="solid"/>
            <a:miter/>
            <a:headEnd type="none" w="med" len="med"/>
            <a:tailEnd type="none" w="med" len="med"/>
          </a:ln>
        </p:spPr>
        <p:txBody>
          <a:bodyPr vert="eaVert"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3" name="Oval 3"/>
          <p:cNvSpPr/>
          <p:nvPr/>
        </p:nvSpPr>
        <p:spPr>
          <a:xfrm>
            <a:off x="3176905" y="552261"/>
            <a:ext cx="2808288" cy="930464"/>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eaLnBrk="1" hangingPunct="1">
              <a:buNone/>
            </a:pPr>
            <a:r>
              <a:rPr lang="en-US" altLang="zh-CN" sz="2800" b="1" dirty="0">
                <a:solidFill>
                  <a:schemeClr val="tx1"/>
                </a:solidFill>
                <a:latin typeface="Times New Roman" panose="02020603050405020304" pitchFamily="18" charset="0"/>
                <a:cs typeface="Times New Roman" panose="02020603050405020304" pitchFamily="18" charset="0"/>
              </a:rPr>
              <a:t>human</a:t>
            </a:r>
          </a:p>
        </p:txBody>
      </p:sp>
      <p:sp>
        <p:nvSpPr>
          <p:cNvPr id="24" name="Rectangle 4"/>
          <p:cNvSpPr/>
          <p:nvPr/>
        </p:nvSpPr>
        <p:spPr>
          <a:xfrm>
            <a:off x="296228" y="1482725"/>
            <a:ext cx="2592387" cy="1296988"/>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800" b="1" dirty="0">
                <a:solidFill>
                  <a:schemeClr val="tx1"/>
                </a:solidFill>
                <a:latin typeface="Times New Roman" panose="02020603050405020304" pitchFamily="18" charset="0"/>
                <a:cs typeface="Times New Roman" panose="02020603050405020304" pitchFamily="18" charset="0"/>
              </a:rPr>
              <a:t>drive more cars</a:t>
            </a:r>
          </a:p>
        </p:txBody>
      </p:sp>
      <p:sp>
        <p:nvSpPr>
          <p:cNvPr id="25" name="AutoShape 21"/>
          <p:cNvSpPr/>
          <p:nvPr/>
        </p:nvSpPr>
        <p:spPr>
          <a:xfrm>
            <a:off x="259398" y="2780030"/>
            <a:ext cx="287337" cy="1944688"/>
          </a:xfrm>
          <a:prstGeom prst="downArrow">
            <a:avLst>
              <a:gd name="adj1" fmla="val 50000"/>
              <a:gd name="adj2" fmla="val 169199"/>
            </a:avLst>
          </a:prstGeom>
          <a:solidFill>
            <a:schemeClr val="tx2"/>
          </a:solidFill>
          <a:ln w="9525" cap="flat" cmpd="sng">
            <a:solidFill>
              <a:schemeClr val="tx1"/>
            </a:solidFill>
            <a:prstDash val="solid"/>
            <a:miter/>
            <a:headEnd type="none" w="med" len="med"/>
            <a:tailEnd type="none" w="med" len="med"/>
          </a:ln>
        </p:spPr>
        <p:txBody>
          <a:bodyPr vert="eaVert"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19472" name="Line 17"/>
          <p:cNvSpPr/>
          <p:nvPr/>
        </p:nvSpPr>
        <p:spPr>
          <a:xfrm>
            <a:off x="900113" y="5661025"/>
            <a:ext cx="7343775" cy="0"/>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19474" name="Line 19"/>
          <p:cNvSpPr/>
          <p:nvPr/>
        </p:nvSpPr>
        <p:spPr>
          <a:xfrm flipH="1" flipV="1">
            <a:off x="4787900" y="4581525"/>
            <a:ext cx="0" cy="1079500"/>
          </a:xfrm>
          <a:prstGeom prst="line">
            <a:avLst/>
          </a:prstGeom>
          <a:ln w="9525" cap="flat" cmpd="sng">
            <a:solidFill>
              <a:schemeClr val="tx1"/>
            </a:solidFill>
            <a:prstDash val="solid"/>
            <a:headEnd type="none" w="med" len="med"/>
            <a:tailEnd type="none" w="med" len="med"/>
          </a:ln>
        </p:spPr>
        <p:txBody>
          <a:bodyPr/>
          <a:lstStyle/>
          <a:p>
            <a:endParaRPr lang="zh-CN" altLang="en-US"/>
          </a:p>
        </p:txBody>
      </p:sp>
      <p:sp>
        <p:nvSpPr>
          <p:cNvPr id="19475" name="Line 20"/>
          <p:cNvSpPr/>
          <p:nvPr/>
        </p:nvSpPr>
        <p:spPr>
          <a:xfrm flipH="1" flipV="1">
            <a:off x="8172450" y="4652963"/>
            <a:ext cx="0" cy="1079500"/>
          </a:xfrm>
          <a:prstGeom prst="line">
            <a:avLst/>
          </a:prstGeom>
          <a:ln w="9525" cap="flat" cmpd="sng">
            <a:solidFill>
              <a:schemeClr val="tx1"/>
            </a:solidFill>
            <a:prstDash val="solid"/>
            <a:headEnd type="none" w="med" len="med"/>
            <a:tailEnd type="none" w="med" len="med"/>
          </a:ln>
        </p:spPr>
        <p:txBody>
          <a:bodyPr/>
          <a:lstStyle/>
          <a:p>
            <a:endParaRPr lang="zh-CN" altLang="en-US"/>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blinds(horizontal)">
                                      <p:cBhvr>
                                        <p:cTn id="7" dur="5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linds(horizont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ldLvl="0" animBg="1"/>
      <p:bldP spid="15" grpId="0" bldLvl="0" animBg="1"/>
      <p:bldP spid="16" grpId="0" bldLvl="0" animBg="1"/>
      <p:bldP spid="18" grpId="0" bldLvl="0" animBg="1"/>
      <p:bldP spid="19" grpId="0" bldLvl="0" animBg="1"/>
      <p:bldP spid="2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
          <p:cNvSpPr/>
          <p:nvPr/>
        </p:nvSpPr>
        <p:spPr>
          <a:xfrm>
            <a:off x="263525" y="2767612"/>
            <a:ext cx="2808288" cy="1154113"/>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cars and buses</a:t>
            </a:r>
          </a:p>
        </p:txBody>
      </p:sp>
      <p:sp>
        <p:nvSpPr>
          <p:cNvPr id="50181" name="AutoShape 5"/>
          <p:cNvSpPr/>
          <p:nvPr/>
        </p:nvSpPr>
        <p:spPr>
          <a:xfrm>
            <a:off x="3143250" y="2334225"/>
            <a:ext cx="2214563" cy="64928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traffic jam</a:t>
            </a:r>
          </a:p>
        </p:txBody>
      </p:sp>
      <p:sp>
        <p:nvSpPr>
          <p:cNvPr id="50182" name="AutoShape 6"/>
          <p:cNvSpPr/>
          <p:nvPr/>
        </p:nvSpPr>
        <p:spPr>
          <a:xfrm>
            <a:off x="3143250" y="3054950"/>
            <a:ext cx="2232025" cy="6477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waste gas</a:t>
            </a:r>
          </a:p>
        </p:txBody>
      </p:sp>
      <p:sp>
        <p:nvSpPr>
          <p:cNvPr id="50183" name="AutoShape 7"/>
          <p:cNvSpPr/>
          <p:nvPr/>
        </p:nvSpPr>
        <p:spPr>
          <a:xfrm>
            <a:off x="3216275" y="3775675"/>
            <a:ext cx="2089150" cy="720725"/>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make noise</a:t>
            </a:r>
          </a:p>
        </p:txBody>
      </p:sp>
      <p:sp>
        <p:nvSpPr>
          <p:cNvPr id="50184" name="AutoShape 8"/>
          <p:cNvSpPr/>
          <p:nvPr/>
        </p:nvSpPr>
        <p:spPr>
          <a:xfrm>
            <a:off x="6024563" y="2983512"/>
            <a:ext cx="2808287" cy="720725"/>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air pollution</a:t>
            </a:r>
          </a:p>
        </p:txBody>
      </p:sp>
      <p:sp>
        <p:nvSpPr>
          <p:cNvPr id="50185" name="AutoShape 9"/>
          <p:cNvSpPr/>
          <p:nvPr/>
        </p:nvSpPr>
        <p:spPr>
          <a:xfrm>
            <a:off x="6024563" y="3775675"/>
            <a:ext cx="2808287" cy="576262"/>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noise pollution</a:t>
            </a:r>
          </a:p>
        </p:txBody>
      </p:sp>
      <p:sp>
        <p:nvSpPr>
          <p:cNvPr id="50186" name="AutoShape 10"/>
          <p:cNvSpPr/>
          <p:nvPr/>
        </p:nvSpPr>
        <p:spPr>
          <a:xfrm>
            <a:off x="5940425" y="4999637"/>
            <a:ext cx="2892425" cy="938213"/>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serious(</a:t>
            </a:r>
            <a:r>
              <a:rPr lang="zh-CN" altLang="en-US" sz="2400" b="1" dirty="0">
                <a:solidFill>
                  <a:schemeClr val="tx1"/>
                </a:solidFill>
                <a:latin typeface="Times New Roman" panose="02020603050405020304" pitchFamily="18" charset="0"/>
                <a:cs typeface="Times New Roman" panose="02020603050405020304" pitchFamily="18" charset="0"/>
              </a:rPr>
              <a:t>严重的</a:t>
            </a:r>
            <a:r>
              <a:rPr lang="en-US" altLang="zh-CN" sz="2400" b="1" dirty="0">
                <a:solidFill>
                  <a:schemeClr val="tx1"/>
                </a:solidFill>
                <a:latin typeface="Times New Roman" panose="02020603050405020304" pitchFamily="18" charset="0"/>
                <a:cs typeface="Times New Roman" panose="02020603050405020304" pitchFamily="18" charset="0"/>
              </a:rPr>
              <a:t>)</a:t>
            </a:r>
          </a:p>
        </p:txBody>
      </p:sp>
      <p:sp>
        <p:nvSpPr>
          <p:cNvPr id="21513" name="AutoShape 11"/>
          <p:cNvSpPr/>
          <p:nvPr/>
        </p:nvSpPr>
        <p:spPr>
          <a:xfrm>
            <a:off x="5448300" y="3270850"/>
            <a:ext cx="503238" cy="288925"/>
          </a:xfrm>
          <a:prstGeom prst="rightArrow">
            <a:avLst>
              <a:gd name="adj1" fmla="val 50000"/>
              <a:gd name="adj2" fmla="val 43543"/>
            </a:avLst>
          </a:prstGeom>
          <a:solidFill>
            <a:schemeClr val="accent1"/>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1514" name="AutoShape 12"/>
          <p:cNvSpPr/>
          <p:nvPr/>
        </p:nvSpPr>
        <p:spPr>
          <a:xfrm>
            <a:off x="5448300" y="4063012"/>
            <a:ext cx="503238" cy="288925"/>
          </a:xfrm>
          <a:prstGeom prst="rightArrow">
            <a:avLst>
              <a:gd name="adj1" fmla="val 50000"/>
              <a:gd name="adj2" fmla="val 43543"/>
            </a:avLst>
          </a:prstGeom>
          <a:solidFill>
            <a:schemeClr val="accent1"/>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1515" name="AutoShape 13"/>
          <p:cNvSpPr/>
          <p:nvPr/>
        </p:nvSpPr>
        <p:spPr>
          <a:xfrm>
            <a:off x="7175500" y="4494812"/>
            <a:ext cx="576263" cy="504825"/>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vert="eaVert" wrap="none" anchor="ctr"/>
          <a:lstStyle/>
          <a:p>
            <a:pPr eaLnBrk="1" hangingPunct="1">
              <a:lnSpc>
                <a:spcPct val="90000"/>
              </a:lnSpc>
              <a:spcBef>
                <a:spcPct val="20000"/>
              </a:spcBef>
            </a:pPr>
            <a:endParaRPr lang="zh-CN" altLang="en-US" dirty="0">
              <a:latin typeface="Arial" panose="020B0604020202020204" pitchFamily="34" charset="0"/>
            </a:endParaRPr>
          </a:p>
        </p:txBody>
      </p:sp>
      <p:pic>
        <p:nvPicPr>
          <p:cNvPr id="11268" name="Picture 4" descr="u=1929017731,4201898522&amp;fm=11&amp;gp=0[1]"/>
          <p:cNvPicPr>
            <a:picLocks noChangeAspect="1"/>
          </p:cNvPicPr>
          <p:nvPr/>
        </p:nvPicPr>
        <p:blipFill>
          <a:blip r:embed="rId3" cstate="print"/>
          <a:stretch>
            <a:fillRect/>
          </a:stretch>
        </p:blipFill>
        <p:spPr>
          <a:xfrm>
            <a:off x="343535" y="4644672"/>
            <a:ext cx="4566285" cy="1996440"/>
          </a:xfrm>
          <a:prstGeom prst="rect">
            <a:avLst/>
          </a:prstGeom>
          <a:noFill/>
          <a:ln w="9525">
            <a:noFill/>
          </a:ln>
        </p:spPr>
      </p:pic>
      <p:pic>
        <p:nvPicPr>
          <p:cNvPr id="57350" name="Picture 6" descr="C:\Users\xcjiang\Desktop\lake.jpg"/>
          <p:cNvPicPr>
            <a:picLocks noChangeAspect="1"/>
          </p:cNvPicPr>
          <p:nvPr/>
        </p:nvPicPr>
        <p:blipFill>
          <a:blip r:embed="rId4" cstate="email"/>
          <a:stretch>
            <a:fillRect/>
          </a:stretch>
        </p:blipFill>
        <p:spPr>
          <a:xfrm rot="21347464">
            <a:off x="5454650" y="646077"/>
            <a:ext cx="2488565" cy="2249170"/>
          </a:xfrm>
          <a:prstGeom prst="rect">
            <a:avLst/>
          </a:prstGeom>
          <a:noFill/>
          <a:ln w="9525">
            <a:noFill/>
          </a:ln>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blinds(horizontal)">
                                      <p:cBhvr>
                                        <p:cTn id="7" dur="500"/>
                                        <p:tgtEl>
                                          <p:spTgt spid="5018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2"/>
                                        </p:tgtEl>
                                        <p:attrNameLst>
                                          <p:attrName>style.visibility</p:attrName>
                                        </p:attrNameLst>
                                      </p:cBhvr>
                                      <p:to>
                                        <p:strVal val="visible"/>
                                      </p:to>
                                    </p:set>
                                    <p:animEffect transition="in" filter="blinds(horizontal)">
                                      <p:cBhvr>
                                        <p:cTn id="12" dur="500"/>
                                        <p:tgtEl>
                                          <p:spTgt spid="5018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3"/>
                                        </p:tgtEl>
                                        <p:attrNameLst>
                                          <p:attrName>style.visibility</p:attrName>
                                        </p:attrNameLst>
                                      </p:cBhvr>
                                      <p:to>
                                        <p:strVal val="visible"/>
                                      </p:to>
                                    </p:set>
                                    <p:animEffect transition="in" filter="blinds(horizontal)">
                                      <p:cBhvr>
                                        <p:cTn id="17" dur="500"/>
                                        <p:tgtEl>
                                          <p:spTgt spid="5018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84"/>
                                        </p:tgtEl>
                                        <p:attrNameLst>
                                          <p:attrName>style.visibility</p:attrName>
                                        </p:attrNameLst>
                                      </p:cBhvr>
                                      <p:to>
                                        <p:strVal val="visible"/>
                                      </p:to>
                                    </p:set>
                                    <p:animEffect transition="in" filter="blinds(horizontal)">
                                      <p:cBhvr>
                                        <p:cTn id="22" dur="500"/>
                                        <p:tgtEl>
                                          <p:spTgt spid="5018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185"/>
                                        </p:tgtEl>
                                        <p:attrNameLst>
                                          <p:attrName>style.visibility</p:attrName>
                                        </p:attrNameLst>
                                      </p:cBhvr>
                                      <p:to>
                                        <p:strVal val="visible"/>
                                      </p:to>
                                    </p:set>
                                    <p:animEffect transition="in" filter="blinds(horizontal)">
                                      <p:cBhvr>
                                        <p:cTn id="27" dur="500"/>
                                        <p:tgtEl>
                                          <p:spTgt spid="5018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0186"/>
                                        </p:tgtEl>
                                        <p:attrNameLst>
                                          <p:attrName>style.visibility</p:attrName>
                                        </p:attrNameLst>
                                      </p:cBhvr>
                                      <p:to>
                                        <p:strVal val="visible"/>
                                      </p:to>
                                    </p:set>
                                    <p:animEffect transition="in" filter="blinds(horizontal)">
                                      <p:cBhvr>
                                        <p:cTn id="32" dur="500"/>
                                        <p:tgtEl>
                                          <p:spTgt spid="5018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7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ldLvl="0" animBg="1"/>
      <p:bldP spid="50182" grpId="0" bldLvl="0" animBg="1"/>
      <p:bldP spid="50183" grpId="0" bldLvl="0" animBg="1"/>
      <p:bldP spid="50184" grpId="0" bldLvl="0" animBg="1"/>
      <p:bldP spid="50185" grpId="0" bldLvl="0" animBg="1"/>
      <p:bldP spid="5018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5"/>
          <p:cNvSpPr/>
          <p:nvPr/>
        </p:nvSpPr>
        <p:spPr>
          <a:xfrm>
            <a:off x="504190" y="2682847"/>
            <a:ext cx="1547813" cy="71913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factories</a:t>
            </a:r>
          </a:p>
        </p:txBody>
      </p:sp>
      <p:sp>
        <p:nvSpPr>
          <p:cNvPr id="24579" name="AutoShape 6"/>
          <p:cNvSpPr/>
          <p:nvPr/>
        </p:nvSpPr>
        <p:spPr>
          <a:xfrm>
            <a:off x="1366520" y="3401667"/>
            <a:ext cx="1295400" cy="71913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pour</a:t>
            </a:r>
          </a:p>
        </p:txBody>
      </p:sp>
      <p:sp>
        <p:nvSpPr>
          <p:cNvPr id="24580" name="AutoShape 7"/>
          <p:cNvSpPr/>
          <p:nvPr/>
        </p:nvSpPr>
        <p:spPr>
          <a:xfrm>
            <a:off x="2914650" y="3401667"/>
            <a:ext cx="1944688" cy="71913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dirty water</a:t>
            </a:r>
          </a:p>
        </p:txBody>
      </p:sp>
      <p:sp>
        <p:nvSpPr>
          <p:cNvPr id="51208" name="AutoShape 8"/>
          <p:cNvSpPr/>
          <p:nvPr/>
        </p:nvSpPr>
        <p:spPr>
          <a:xfrm>
            <a:off x="5292725" y="4265267"/>
            <a:ext cx="1295400" cy="71913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sea</a:t>
            </a:r>
          </a:p>
        </p:txBody>
      </p:sp>
      <p:sp>
        <p:nvSpPr>
          <p:cNvPr id="51209" name="AutoShape 9"/>
          <p:cNvSpPr/>
          <p:nvPr/>
        </p:nvSpPr>
        <p:spPr>
          <a:xfrm>
            <a:off x="5364163" y="3401667"/>
            <a:ext cx="935037" cy="71913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lake</a:t>
            </a:r>
          </a:p>
        </p:txBody>
      </p:sp>
      <p:sp>
        <p:nvSpPr>
          <p:cNvPr id="51210" name="AutoShape 10"/>
          <p:cNvSpPr/>
          <p:nvPr/>
        </p:nvSpPr>
        <p:spPr>
          <a:xfrm>
            <a:off x="5292725" y="2609504"/>
            <a:ext cx="1152525" cy="719138"/>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river</a:t>
            </a:r>
          </a:p>
        </p:txBody>
      </p:sp>
      <p:sp>
        <p:nvSpPr>
          <p:cNvPr id="51211" name="AutoShape 11"/>
          <p:cNvSpPr/>
          <p:nvPr/>
        </p:nvSpPr>
        <p:spPr>
          <a:xfrm>
            <a:off x="5364163" y="5201892"/>
            <a:ext cx="1152525" cy="719137"/>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ocean</a:t>
            </a:r>
          </a:p>
        </p:txBody>
      </p:sp>
      <p:sp>
        <p:nvSpPr>
          <p:cNvPr id="51212" name="AutoShape 12"/>
          <p:cNvSpPr/>
          <p:nvPr/>
        </p:nvSpPr>
        <p:spPr>
          <a:xfrm>
            <a:off x="6643688" y="2544417"/>
            <a:ext cx="2087562" cy="1223962"/>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fish die</a:t>
            </a:r>
          </a:p>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people sick</a:t>
            </a:r>
          </a:p>
        </p:txBody>
      </p:sp>
      <p:sp>
        <p:nvSpPr>
          <p:cNvPr id="51213" name="AutoShape 13"/>
          <p:cNvSpPr/>
          <p:nvPr/>
        </p:nvSpPr>
        <p:spPr>
          <a:xfrm>
            <a:off x="6659563" y="4409729"/>
            <a:ext cx="2087562" cy="1773238"/>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water</a:t>
            </a:r>
          </a:p>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 pollution</a:t>
            </a:r>
          </a:p>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serious</a:t>
            </a:r>
          </a:p>
        </p:txBody>
      </p:sp>
      <p:sp>
        <p:nvSpPr>
          <p:cNvPr id="24587" name="AutoShape 14"/>
          <p:cNvSpPr/>
          <p:nvPr/>
        </p:nvSpPr>
        <p:spPr>
          <a:xfrm>
            <a:off x="7572375" y="3901729"/>
            <a:ext cx="360363" cy="360363"/>
          </a:xfrm>
          <a:prstGeom prst="downArrow">
            <a:avLst>
              <a:gd name="adj1" fmla="val 50000"/>
              <a:gd name="adj2" fmla="val 25000"/>
            </a:avLst>
          </a:prstGeom>
          <a:solidFill>
            <a:schemeClr val="tx1"/>
          </a:solidFill>
          <a:ln w="9525" cap="flat" cmpd="sng">
            <a:solidFill>
              <a:schemeClr val="tx1"/>
            </a:solidFill>
            <a:prstDash val="solid"/>
            <a:miter/>
            <a:headEnd type="none" w="med" len="med"/>
            <a:tailEnd type="none" w="med" len="med"/>
          </a:ln>
        </p:spPr>
        <p:txBody>
          <a:bodyPr vert="eaVert"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4588" name="AutoShape 15"/>
          <p:cNvSpPr/>
          <p:nvPr/>
        </p:nvSpPr>
        <p:spPr>
          <a:xfrm>
            <a:off x="4932363" y="2968279"/>
            <a:ext cx="288925" cy="360363"/>
          </a:xfrm>
          <a:prstGeom prst="rightArrow">
            <a:avLst>
              <a:gd name="adj1" fmla="val 50000"/>
              <a:gd name="adj2" fmla="val 25000"/>
            </a:avLst>
          </a:prstGeom>
          <a:solidFill>
            <a:schemeClr val="tx1"/>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4589" name="AutoShape 16"/>
          <p:cNvSpPr/>
          <p:nvPr/>
        </p:nvSpPr>
        <p:spPr>
          <a:xfrm>
            <a:off x="5003800" y="3544542"/>
            <a:ext cx="288925" cy="360362"/>
          </a:xfrm>
          <a:prstGeom prst="rightArrow">
            <a:avLst>
              <a:gd name="adj1" fmla="val 50000"/>
              <a:gd name="adj2" fmla="val 25000"/>
            </a:avLst>
          </a:prstGeom>
          <a:solidFill>
            <a:schemeClr val="tx1"/>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4590" name="AutoShape 17"/>
          <p:cNvSpPr/>
          <p:nvPr/>
        </p:nvSpPr>
        <p:spPr>
          <a:xfrm>
            <a:off x="4932363" y="4409729"/>
            <a:ext cx="288925" cy="360363"/>
          </a:xfrm>
          <a:prstGeom prst="rightArrow">
            <a:avLst>
              <a:gd name="adj1" fmla="val 50000"/>
              <a:gd name="adj2" fmla="val 25000"/>
            </a:avLst>
          </a:prstGeom>
          <a:solidFill>
            <a:schemeClr val="tx1"/>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4591" name="AutoShape 18"/>
          <p:cNvSpPr/>
          <p:nvPr/>
        </p:nvSpPr>
        <p:spPr>
          <a:xfrm>
            <a:off x="5003800" y="5417792"/>
            <a:ext cx="288925" cy="360362"/>
          </a:xfrm>
          <a:prstGeom prst="rightArrow">
            <a:avLst>
              <a:gd name="adj1" fmla="val 50000"/>
              <a:gd name="adj2" fmla="val 25000"/>
            </a:avLst>
          </a:prstGeom>
          <a:solidFill>
            <a:schemeClr val="tx1"/>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pic>
        <p:nvPicPr>
          <p:cNvPr id="2" name="图片 1"/>
          <p:cNvPicPr>
            <a:picLocks noChangeAspect="1"/>
          </p:cNvPicPr>
          <p:nvPr/>
        </p:nvPicPr>
        <p:blipFill>
          <a:blip r:embed="rId2" cstate="email"/>
          <a:stretch>
            <a:fillRect/>
          </a:stretch>
        </p:blipFill>
        <p:spPr>
          <a:xfrm>
            <a:off x="467976" y="4455009"/>
            <a:ext cx="3559857" cy="2135914"/>
          </a:xfrm>
          <a:prstGeom prst="rect">
            <a:avLst/>
          </a:prstGeom>
        </p:spPr>
      </p:pic>
      <p:pic>
        <p:nvPicPr>
          <p:cNvPr id="3" name="图片 2"/>
          <p:cNvPicPr>
            <a:picLocks noChangeAspect="1"/>
          </p:cNvPicPr>
          <p:nvPr/>
        </p:nvPicPr>
        <p:blipFill>
          <a:blip r:embed="rId3" cstate="email"/>
          <a:stretch>
            <a:fillRect/>
          </a:stretch>
        </p:blipFill>
        <p:spPr>
          <a:xfrm>
            <a:off x="5364480" y="965489"/>
            <a:ext cx="2833370" cy="1458595"/>
          </a:xfrm>
          <a:prstGeom prst="rect">
            <a:avLst/>
          </a:prstGeom>
        </p:spPr>
      </p:pic>
      <p:pic>
        <p:nvPicPr>
          <p:cNvPr id="4" name="图片 3" descr="C~DFV}RCF22]MRMAI8_A52E"/>
          <p:cNvPicPr>
            <a:picLocks noChangeAspect="1"/>
          </p:cNvPicPr>
          <p:nvPr/>
        </p:nvPicPr>
        <p:blipFill>
          <a:blip r:embed="rId4" cstate="email"/>
          <a:stretch>
            <a:fillRect/>
          </a:stretch>
        </p:blipFill>
        <p:spPr>
          <a:xfrm>
            <a:off x="1961515" y="662594"/>
            <a:ext cx="3260090" cy="2064385"/>
          </a:xfrm>
          <a:prstGeom prst="rect">
            <a:avLst/>
          </a:prstGeom>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10"/>
                                        </p:tgtEl>
                                        <p:attrNameLst>
                                          <p:attrName>style.visibility</p:attrName>
                                        </p:attrNameLst>
                                      </p:cBhvr>
                                      <p:to>
                                        <p:strVal val="visible"/>
                                      </p:to>
                                    </p:set>
                                    <p:animEffect transition="in" filter="blinds(horizontal)">
                                      <p:cBhvr>
                                        <p:cTn id="7" dur="500"/>
                                        <p:tgtEl>
                                          <p:spTgt spid="512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9"/>
                                        </p:tgtEl>
                                        <p:attrNameLst>
                                          <p:attrName>style.visibility</p:attrName>
                                        </p:attrNameLst>
                                      </p:cBhvr>
                                      <p:to>
                                        <p:strVal val="visible"/>
                                      </p:to>
                                    </p:set>
                                    <p:animEffect transition="in" filter="blinds(horizontal)">
                                      <p:cBhvr>
                                        <p:cTn id="12" dur="500"/>
                                        <p:tgtEl>
                                          <p:spTgt spid="512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8"/>
                                        </p:tgtEl>
                                        <p:attrNameLst>
                                          <p:attrName>style.visibility</p:attrName>
                                        </p:attrNameLst>
                                      </p:cBhvr>
                                      <p:to>
                                        <p:strVal val="visible"/>
                                      </p:to>
                                    </p:set>
                                    <p:animEffect transition="in" filter="blinds(horizontal)">
                                      <p:cBhvr>
                                        <p:cTn id="17" dur="500"/>
                                        <p:tgtEl>
                                          <p:spTgt spid="5120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211"/>
                                        </p:tgtEl>
                                        <p:attrNameLst>
                                          <p:attrName>style.visibility</p:attrName>
                                        </p:attrNameLst>
                                      </p:cBhvr>
                                      <p:to>
                                        <p:strVal val="visible"/>
                                      </p:to>
                                    </p:set>
                                    <p:animEffect transition="in" filter="blinds(horizontal)">
                                      <p:cBhvr>
                                        <p:cTn id="22" dur="500"/>
                                        <p:tgtEl>
                                          <p:spTgt spid="512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212"/>
                                        </p:tgtEl>
                                        <p:attrNameLst>
                                          <p:attrName>style.visibility</p:attrName>
                                        </p:attrNameLst>
                                      </p:cBhvr>
                                      <p:to>
                                        <p:strVal val="visible"/>
                                      </p:to>
                                    </p:set>
                                    <p:animEffect transition="in" filter="blinds(horizontal)">
                                      <p:cBhvr>
                                        <p:cTn id="27" dur="500"/>
                                        <p:tgtEl>
                                          <p:spTgt spid="5121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1213"/>
                                        </p:tgtEl>
                                        <p:attrNameLst>
                                          <p:attrName>style.visibility</p:attrName>
                                        </p:attrNameLst>
                                      </p:cBhvr>
                                      <p:to>
                                        <p:strVal val="visible"/>
                                      </p:to>
                                    </p:set>
                                    <p:animEffect transition="in" filter="blinds(horizontal)">
                                      <p:cBhvr>
                                        <p:cTn id="32" dur="500"/>
                                        <p:tgtEl>
                                          <p:spTgt spid="5121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ox(in)">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ox(in)">
                                      <p:cBhvr>
                                        <p:cTn id="42" dur="2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ox(in)">
                                      <p:cBhvr>
                                        <p:cTn id="4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8" grpId="0" bldLvl="0" animBg="1"/>
      <p:bldP spid="51209" grpId="0" bldLvl="0" animBg="1"/>
      <p:bldP spid="51210" grpId="0" bldLvl="0" animBg="1"/>
      <p:bldP spid="51211" grpId="0" bldLvl="0" animBg="1"/>
      <p:bldP spid="51212" grpId="0" bldLvl="0" animBg="1"/>
      <p:bldP spid="5121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01300000241783122262281995380_s"/>
          <p:cNvPicPr>
            <a:picLocks noChangeAspect="1"/>
          </p:cNvPicPr>
          <p:nvPr/>
        </p:nvPicPr>
        <p:blipFill>
          <a:blip r:embed="rId2" cstate="email"/>
          <a:srcRect/>
          <a:stretch>
            <a:fillRect/>
          </a:stretch>
        </p:blipFill>
        <p:spPr>
          <a:xfrm>
            <a:off x="786130" y="836930"/>
            <a:ext cx="2718435" cy="1853565"/>
          </a:xfrm>
          <a:prstGeom prst="rect">
            <a:avLst/>
          </a:prstGeom>
          <a:noFill/>
          <a:ln w="9525">
            <a:noFill/>
          </a:ln>
        </p:spPr>
      </p:pic>
      <p:sp>
        <p:nvSpPr>
          <p:cNvPr id="26627" name="AutoShape 3"/>
          <p:cNvSpPr/>
          <p:nvPr/>
        </p:nvSpPr>
        <p:spPr>
          <a:xfrm>
            <a:off x="522288" y="2816543"/>
            <a:ext cx="1333500" cy="6477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People </a:t>
            </a:r>
          </a:p>
        </p:txBody>
      </p:sp>
      <p:sp>
        <p:nvSpPr>
          <p:cNvPr id="26628" name="AutoShape 4"/>
          <p:cNvSpPr/>
          <p:nvPr/>
        </p:nvSpPr>
        <p:spPr>
          <a:xfrm>
            <a:off x="2051050" y="2781300"/>
            <a:ext cx="2160588" cy="719138"/>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throw away</a:t>
            </a:r>
          </a:p>
        </p:txBody>
      </p:sp>
      <p:sp>
        <p:nvSpPr>
          <p:cNvPr id="52229" name="AutoShape 5"/>
          <p:cNvSpPr/>
          <p:nvPr/>
        </p:nvSpPr>
        <p:spPr>
          <a:xfrm>
            <a:off x="4140200" y="1557338"/>
            <a:ext cx="1223963" cy="6477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metal</a:t>
            </a:r>
          </a:p>
        </p:txBody>
      </p:sp>
      <p:sp>
        <p:nvSpPr>
          <p:cNvPr id="52230" name="AutoShape 6"/>
          <p:cNvSpPr/>
          <p:nvPr/>
        </p:nvSpPr>
        <p:spPr>
          <a:xfrm>
            <a:off x="4787900" y="2420938"/>
            <a:ext cx="1223963" cy="6477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glass</a:t>
            </a:r>
          </a:p>
        </p:txBody>
      </p:sp>
      <p:sp>
        <p:nvSpPr>
          <p:cNvPr id="52231" name="AutoShape 7"/>
          <p:cNvSpPr/>
          <p:nvPr/>
        </p:nvSpPr>
        <p:spPr>
          <a:xfrm>
            <a:off x="5003800" y="3213100"/>
            <a:ext cx="1223963" cy="6477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paper</a:t>
            </a:r>
          </a:p>
        </p:txBody>
      </p:sp>
      <p:sp>
        <p:nvSpPr>
          <p:cNvPr id="52232" name="AutoShape 8"/>
          <p:cNvSpPr/>
          <p:nvPr/>
        </p:nvSpPr>
        <p:spPr>
          <a:xfrm>
            <a:off x="4643438" y="4005263"/>
            <a:ext cx="1223962" cy="6477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plastic</a:t>
            </a:r>
          </a:p>
        </p:txBody>
      </p:sp>
      <p:sp>
        <p:nvSpPr>
          <p:cNvPr id="52233" name="AutoShape 9"/>
          <p:cNvSpPr/>
          <p:nvPr/>
        </p:nvSpPr>
        <p:spPr>
          <a:xfrm>
            <a:off x="3786188" y="4724400"/>
            <a:ext cx="1289050" cy="6477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clothes</a:t>
            </a:r>
          </a:p>
        </p:txBody>
      </p:sp>
      <p:sp>
        <p:nvSpPr>
          <p:cNvPr id="52234" name="AutoShape 10"/>
          <p:cNvSpPr/>
          <p:nvPr/>
        </p:nvSpPr>
        <p:spPr>
          <a:xfrm>
            <a:off x="3348038" y="5516563"/>
            <a:ext cx="1223962" cy="647700"/>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food</a:t>
            </a:r>
          </a:p>
        </p:txBody>
      </p:sp>
      <p:pic>
        <p:nvPicPr>
          <p:cNvPr id="26636" name="Picture 12" descr="u=122503792,1871722378&amp;fm=2&amp;gp=0">
            <a:hlinkClick r:id="rId3"/>
          </p:cNvPr>
          <p:cNvPicPr>
            <a:picLocks noChangeAspect="1"/>
          </p:cNvPicPr>
          <p:nvPr/>
        </p:nvPicPr>
        <p:blipFill>
          <a:blip r:embed="rId4" cstate="email"/>
          <a:srcRect/>
          <a:stretch>
            <a:fillRect/>
          </a:stretch>
        </p:blipFill>
        <p:spPr>
          <a:xfrm>
            <a:off x="6715125" y="2133600"/>
            <a:ext cx="981075" cy="938213"/>
          </a:xfrm>
          <a:prstGeom prst="rect">
            <a:avLst/>
          </a:prstGeom>
          <a:noFill/>
          <a:ln w="9525">
            <a:noFill/>
          </a:ln>
        </p:spPr>
      </p:pic>
      <p:pic>
        <p:nvPicPr>
          <p:cNvPr id="26637" name="Picture 13" descr="u=2028631818,1344048454&amp;fm=0&amp;gp=0">
            <a:hlinkClick r:id="rId5"/>
          </p:cNvPr>
          <p:cNvPicPr>
            <a:picLocks noChangeAspect="1"/>
          </p:cNvPicPr>
          <p:nvPr/>
        </p:nvPicPr>
        <p:blipFill>
          <a:blip r:embed="rId6" cstate="email"/>
          <a:srcRect/>
          <a:stretch>
            <a:fillRect/>
          </a:stretch>
        </p:blipFill>
        <p:spPr>
          <a:xfrm>
            <a:off x="6643688" y="3213100"/>
            <a:ext cx="1277937" cy="858838"/>
          </a:xfrm>
          <a:prstGeom prst="rect">
            <a:avLst/>
          </a:prstGeom>
          <a:noFill/>
          <a:ln w="9525">
            <a:noFill/>
          </a:ln>
        </p:spPr>
      </p:pic>
      <p:pic>
        <p:nvPicPr>
          <p:cNvPr id="26638" name="Picture 14" descr="u=2200009260,1025709931&amp;fm=0&amp;gp=0">
            <a:hlinkClick r:id="rId7"/>
          </p:cNvPr>
          <p:cNvPicPr>
            <a:picLocks noChangeAspect="1"/>
          </p:cNvPicPr>
          <p:nvPr/>
        </p:nvPicPr>
        <p:blipFill>
          <a:blip r:embed="rId8" cstate="print"/>
          <a:stretch>
            <a:fillRect/>
          </a:stretch>
        </p:blipFill>
        <p:spPr>
          <a:xfrm>
            <a:off x="2857500" y="3643313"/>
            <a:ext cx="1333500" cy="1000125"/>
          </a:xfrm>
          <a:prstGeom prst="rect">
            <a:avLst/>
          </a:prstGeom>
          <a:noFill/>
          <a:ln w="9525">
            <a:noFill/>
          </a:ln>
        </p:spPr>
      </p:pic>
      <p:pic>
        <p:nvPicPr>
          <p:cNvPr id="26639" name="Picture 15" descr="u=30551862,2617354290&amp;fm=3&amp;gp=0">
            <a:hlinkClick r:id="rId9"/>
          </p:cNvPr>
          <p:cNvPicPr>
            <a:picLocks noChangeAspect="1"/>
          </p:cNvPicPr>
          <p:nvPr/>
        </p:nvPicPr>
        <p:blipFill>
          <a:blip r:embed="rId10" cstate="email"/>
          <a:srcRect/>
          <a:stretch>
            <a:fillRect/>
          </a:stretch>
        </p:blipFill>
        <p:spPr>
          <a:xfrm>
            <a:off x="2000250" y="4214813"/>
            <a:ext cx="928688" cy="1136650"/>
          </a:xfrm>
          <a:prstGeom prst="rect">
            <a:avLst/>
          </a:prstGeom>
          <a:noFill/>
          <a:ln w="9525">
            <a:noFill/>
          </a:ln>
        </p:spPr>
      </p:pic>
      <p:pic>
        <p:nvPicPr>
          <p:cNvPr id="26640" name="Picture 16" descr="u=2116235558,3757048330&amp;fm=0&amp;gp=0">
            <a:hlinkClick r:id="rId11"/>
          </p:cNvPr>
          <p:cNvPicPr>
            <a:picLocks noChangeAspect="1"/>
          </p:cNvPicPr>
          <p:nvPr/>
        </p:nvPicPr>
        <p:blipFill>
          <a:blip r:embed="rId12" cstate="email"/>
          <a:srcRect/>
          <a:stretch>
            <a:fillRect/>
          </a:stretch>
        </p:blipFill>
        <p:spPr>
          <a:xfrm>
            <a:off x="785813" y="5357813"/>
            <a:ext cx="1955800" cy="695325"/>
          </a:xfrm>
          <a:prstGeom prst="rect">
            <a:avLst/>
          </a:prstGeom>
          <a:noFill/>
          <a:ln w="9525">
            <a:noFill/>
          </a:ln>
        </p:spPr>
      </p:pic>
      <p:sp>
        <p:nvSpPr>
          <p:cNvPr id="52241" name="AutoShape 17"/>
          <p:cNvSpPr/>
          <p:nvPr/>
        </p:nvSpPr>
        <p:spPr>
          <a:xfrm>
            <a:off x="5508625" y="4724400"/>
            <a:ext cx="2952750" cy="1008063"/>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waste pollution</a:t>
            </a:r>
          </a:p>
        </p:txBody>
      </p:sp>
      <p:sp>
        <p:nvSpPr>
          <p:cNvPr id="52242" name="AutoShape 18"/>
          <p:cNvSpPr/>
          <p:nvPr/>
        </p:nvSpPr>
        <p:spPr>
          <a:xfrm>
            <a:off x="6499225" y="5732780"/>
            <a:ext cx="1962150" cy="719138"/>
          </a:xfrm>
          <a:prstGeom prst="flowChartAlternateProcess">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eaLnBrk="1" hangingPunct="1">
              <a:buNone/>
            </a:pPr>
            <a:r>
              <a:rPr lang="en-US" altLang="zh-CN" sz="2400" b="1" dirty="0">
                <a:solidFill>
                  <a:schemeClr val="tx1"/>
                </a:solidFill>
                <a:latin typeface="Times New Roman" panose="02020603050405020304" pitchFamily="18" charset="0"/>
                <a:cs typeface="Times New Roman" panose="02020603050405020304" pitchFamily="18" charset="0"/>
              </a:rPr>
              <a:t>serious</a:t>
            </a:r>
          </a:p>
        </p:txBody>
      </p:sp>
      <p:sp>
        <p:nvSpPr>
          <p:cNvPr id="26643" name="AutoShape 19"/>
          <p:cNvSpPr/>
          <p:nvPr/>
        </p:nvSpPr>
        <p:spPr>
          <a:xfrm>
            <a:off x="4356100" y="2708275"/>
            <a:ext cx="288925" cy="360363"/>
          </a:xfrm>
          <a:prstGeom prst="rightArrow">
            <a:avLst>
              <a:gd name="adj1" fmla="val 50000"/>
              <a:gd name="adj2" fmla="val 25000"/>
            </a:avLst>
          </a:prstGeom>
          <a:solidFill>
            <a:schemeClr val="tx1"/>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6644" name="AutoShape 20"/>
          <p:cNvSpPr/>
          <p:nvPr/>
        </p:nvSpPr>
        <p:spPr>
          <a:xfrm>
            <a:off x="3714750" y="1714500"/>
            <a:ext cx="288925" cy="360363"/>
          </a:xfrm>
          <a:prstGeom prst="rightArrow">
            <a:avLst>
              <a:gd name="adj1" fmla="val 50000"/>
              <a:gd name="adj2" fmla="val 25000"/>
            </a:avLst>
          </a:prstGeom>
          <a:solidFill>
            <a:schemeClr val="tx1"/>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6645" name="AutoShape 21"/>
          <p:cNvSpPr/>
          <p:nvPr/>
        </p:nvSpPr>
        <p:spPr>
          <a:xfrm>
            <a:off x="4357688" y="3429000"/>
            <a:ext cx="288925" cy="360363"/>
          </a:xfrm>
          <a:prstGeom prst="rightArrow">
            <a:avLst>
              <a:gd name="adj1" fmla="val 50000"/>
              <a:gd name="adj2" fmla="val 25000"/>
            </a:avLst>
          </a:prstGeom>
          <a:solidFill>
            <a:schemeClr val="tx1"/>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6646" name="AutoShape 22"/>
          <p:cNvSpPr/>
          <p:nvPr/>
        </p:nvSpPr>
        <p:spPr>
          <a:xfrm>
            <a:off x="4286250" y="4143375"/>
            <a:ext cx="288925" cy="360363"/>
          </a:xfrm>
          <a:prstGeom prst="rightArrow">
            <a:avLst>
              <a:gd name="adj1" fmla="val 50000"/>
              <a:gd name="adj2" fmla="val 25000"/>
            </a:avLst>
          </a:prstGeom>
          <a:solidFill>
            <a:schemeClr val="tx1"/>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6647" name="AutoShape 23"/>
          <p:cNvSpPr/>
          <p:nvPr/>
        </p:nvSpPr>
        <p:spPr>
          <a:xfrm>
            <a:off x="3214688" y="4857750"/>
            <a:ext cx="288925" cy="360363"/>
          </a:xfrm>
          <a:prstGeom prst="rightArrow">
            <a:avLst>
              <a:gd name="adj1" fmla="val 50000"/>
              <a:gd name="adj2" fmla="val 25000"/>
            </a:avLst>
          </a:prstGeom>
          <a:solidFill>
            <a:schemeClr val="tx1"/>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6648" name="AutoShape 24"/>
          <p:cNvSpPr/>
          <p:nvPr/>
        </p:nvSpPr>
        <p:spPr>
          <a:xfrm>
            <a:off x="2857500" y="5643563"/>
            <a:ext cx="288925" cy="360362"/>
          </a:xfrm>
          <a:prstGeom prst="rightArrow">
            <a:avLst>
              <a:gd name="adj1" fmla="val 50000"/>
              <a:gd name="adj2" fmla="val 25000"/>
            </a:avLst>
          </a:prstGeom>
          <a:solidFill>
            <a:schemeClr val="tx1"/>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sp>
        <p:nvSpPr>
          <p:cNvPr id="26649" name="AutoShape 26"/>
          <p:cNvSpPr/>
          <p:nvPr/>
        </p:nvSpPr>
        <p:spPr>
          <a:xfrm>
            <a:off x="8128953" y="2133600"/>
            <a:ext cx="647700" cy="3311525"/>
          </a:xfrm>
          <a:prstGeom prst="curvedLeftArrow">
            <a:avLst>
              <a:gd name="adj1" fmla="val 102254"/>
              <a:gd name="adj2" fmla="val 204509"/>
              <a:gd name="adj3" fmla="val 33333"/>
            </a:avLst>
          </a:prstGeom>
          <a:solidFill>
            <a:schemeClr val="tx2"/>
          </a:solidFill>
          <a:ln w="9525" cap="flat" cmpd="sng">
            <a:solidFill>
              <a:schemeClr val="tx1"/>
            </a:solidFill>
            <a:prstDash val="solid"/>
            <a:miter/>
            <a:headEnd type="none" w="med" len="med"/>
            <a:tailEnd type="none" w="med" len="med"/>
          </a:ln>
        </p:spPr>
        <p:txBody>
          <a:bodyPr wrap="none" anchor="ctr"/>
          <a:lstStyle/>
          <a:p>
            <a:pPr eaLnBrk="1" hangingPunct="1">
              <a:lnSpc>
                <a:spcPct val="90000"/>
              </a:lnSpc>
              <a:spcBef>
                <a:spcPct val="20000"/>
              </a:spcBef>
            </a:pPr>
            <a:endParaRPr lang="zh-CN" altLang="en-US" dirty="0">
              <a:latin typeface="Arial" panose="020B0604020202020204" pitchFamily="34"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Effect transition="in" filter="blinds(horizontal)">
                                      <p:cBhvr>
                                        <p:cTn id="7" dur="500"/>
                                        <p:tgtEl>
                                          <p:spTgt spid="522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30"/>
                                        </p:tgtEl>
                                        <p:attrNameLst>
                                          <p:attrName>style.visibility</p:attrName>
                                        </p:attrNameLst>
                                      </p:cBhvr>
                                      <p:to>
                                        <p:strVal val="visible"/>
                                      </p:to>
                                    </p:set>
                                    <p:animEffect transition="in" filter="blinds(horizontal)">
                                      <p:cBhvr>
                                        <p:cTn id="12" dur="500"/>
                                        <p:tgtEl>
                                          <p:spTgt spid="522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231">
                                            <p:txEl>
                                              <p:pRg st="0" end="0"/>
                                            </p:txEl>
                                          </p:spTgt>
                                        </p:tgtEl>
                                        <p:attrNameLst>
                                          <p:attrName>style.visibility</p:attrName>
                                        </p:attrNameLst>
                                      </p:cBhvr>
                                      <p:to>
                                        <p:strVal val="visible"/>
                                      </p:to>
                                    </p:set>
                                    <p:animEffect transition="in" filter="blinds(horizontal)">
                                      <p:cBhvr>
                                        <p:cTn id="17" dur="500"/>
                                        <p:tgtEl>
                                          <p:spTgt spid="522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232"/>
                                        </p:tgtEl>
                                        <p:attrNameLst>
                                          <p:attrName>style.visibility</p:attrName>
                                        </p:attrNameLst>
                                      </p:cBhvr>
                                      <p:to>
                                        <p:strVal val="visible"/>
                                      </p:to>
                                    </p:set>
                                    <p:animEffect transition="in" filter="blinds(horizontal)">
                                      <p:cBhvr>
                                        <p:cTn id="22" dur="500"/>
                                        <p:tgtEl>
                                          <p:spTgt spid="5223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2233"/>
                                        </p:tgtEl>
                                        <p:attrNameLst>
                                          <p:attrName>style.visibility</p:attrName>
                                        </p:attrNameLst>
                                      </p:cBhvr>
                                      <p:to>
                                        <p:strVal val="visible"/>
                                      </p:to>
                                    </p:set>
                                    <p:animEffect transition="in" filter="blinds(horizontal)">
                                      <p:cBhvr>
                                        <p:cTn id="27" dur="500"/>
                                        <p:tgtEl>
                                          <p:spTgt spid="5223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234"/>
                                        </p:tgtEl>
                                        <p:attrNameLst>
                                          <p:attrName>style.visibility</p:attrName>
                                        </p:attrNameLst>
                                      </p:cBhvr>
                                      <p:to>
                                        <p:strVal val="visible"/>
                                      </p:to>
                                    </p:set>
                                    <p:animEffect transition="in" filter="blinds(horizontal)">
                                      <p:cBhvr>
                                        <p:cTn id="32" dur="500"/>
                                        <p:tgtEl>
                                          <p:spTgt spid="5223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2241"/>
                                        </p:tgtEl>
                                        <p:attrNameLst>
                                          <p:attrName>style.visibility</p:attrName>
                                        </p:attrNameLst>
                                      </p:cBhvr>
                                      <p:to>
                                        <p:strVal val="visible"/>
                                      </p:to>
                                    </p:set>
                                    <p:animEffect transition="in" filter="blinds(horizontal)">
                                      <p:cBhvr>
                                        <p:cTn id="37" dur="500"/>
                                        <p:tgtEl>
                                          <p:spTgt spid="5224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2242"/>
                                        </p:tgtEl>
                                        <p:attrNameLst>
                                          <p:attrName>style.visibility</p:attrName>
                                        </p:attrNameLst>
                                      </p:cBhvr>
                                      <p:to>
                                        <p:strVal val="visible"/>
                                      </p:to>
                                    </p:set>
                                    <p:animEffect transition="in" filter="blinds(horizontal)">
                                      <p:cBhvr>
                                        <p:cTn id="42" dur="500"/>
                                        <p:tgtEl>
                                          <p:spTgt spid="52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bldLvl="0" animBg="1"/>
      <p:bldP spid="52230" grpId="0" bldLvl="0" animBg="1"/>
      <p:bldP spid="52232" grpId="0" bldLvl="0" animBg="1"/>
      <p:bldP spid="52233" grpId="0" bldLvl="0" animBg="1"/>
      <p:bldP spid="52234" grpId="0" bldLvl="0" animBg="1"/>
      <p:bldP spid="52241" grpId="0" bldLvl="0" animBg="1"/>
      <p:bldP spid="5224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72"/>
          <p:cNvPicPr>
            <a:picLocks noChangeAspect="1"/>
          </p:cNvPicPr>
          <p:nvPr/>
        </p:nvPicPr>
        <p:blipFill>
          <a:blip r:embed="rId2" cstate="email"/>
          <a:stretch>
            <a:fillRect/>
          </a:stretch>
        </p:blipFill>
        <p:spPr>
          <a:xfrm>
            <a:off x="485140" y="842645"/>
            <a:ext cx="3763010" cy="3792855"/>
          </a:xfrm>
          <a:prstGeom prst="rect">
            <a:avLst/>
          </a:prstGeom>
          <a:noFill/>
          <a:ln w="9525">
            <a:noFill/>
          </a:ln>
        </p:spPr>
      </p:pic>
      <p:pic>
        <p:nvPicPr>
          <p:cNvPr id="64515" name="Picture 3" descr="zl21"/>
          <p:cNvPicPr>
            <a:picLocks noChangeAspect="1"/>
          </p:cNvPicPr>
          <p:nvPr/>
        </p:nvPicPr>
        <p:blipFill>
          <a:blip r:embed="rId3" cstate="print"/>
          <a:stretch>
            <a:fillRect/>
          </a:stretch>
        </p:blipFill>
        <p:spPr>
          <a:xfrm>
            <a:off x="4867910" y="687705"/>
            <a:ext cx="3440430" cy="4277995"/>
          </a:xfrm>
          <a:prstGeom prst="rect">
            <a:avLst/>
          </a:prstGeom>
          <a:noFill/>
          <a:ln w="9525">
            <a:noFill/>
          </a:ln>
        </p:spPr>
      </p:pic>
      <p:sp>
        <p:nvSpPr>
          <p:cNvPr id="64517" name="Text Box 5"/>
          <p:cNvSpPr txBox="1"/>
          <p:nvPr/>
        </p:nvSpPr>
        <p:spPr>
          <a:xfrm>
            <a:off x="2794635" y="5290185"/>
            <a:ext cx="3786188" cy="645160"/>
          </a:xfrm>
          <a:prstGeom prst="rect">
            <a:avLst/>
          </a:prstGeom>
          <a:noFill/>
          <a:ln w="9525">
            <a:noFill/>
          </a:ln>
        </p:spPr>
        <p:txBody>
          <a:bodyPr>
            <a:spAutoFit/>
          </a:bodyPr>
          <a:lstStyle/>
          <a:p>
            <a:pPr eaLnBrk="1" hangingPunct="1">
              <a:lnSpc>
                <a:spcPct val="90000"/>
              </a:lnSpc>
              <a:spcBef>
                <a:spcPct val="50000"/>
              </a:spcBef>
              <a:buNone/>
            </a:pPr>
            <a:r>
              <a:rPr lang="en-GB" altLang="zh-CN" sz="4000" b="1" dirty="0">
                <a:latin typeface="Times New Roman" panose="02020603050405020304" pitchFamily="18" charset="0"/>
                <a:cs typeface="Times New Roman" panose="02020603050405020304" pitchFamily="18" charset="0"/>
              </a:rPr>
              <a:t>Wood cutting</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blinds(horizontal)">
                                      <p:cBhvr>
                                        <p:cTn id="7" dur="5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blinds(horizontal)">
                                      <p:cBhvr>
                                        <p:cTn id="12" dur="500"/>
                                        <p:tgtEl>
                                          <p:spTgt spid="645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17"/>
                                        </p:tgtEl>
                                        <p:attrNameLst>
                                          <p:attrName>style.visibility</p:attrName>
                                        </p:attrNameLst>
                                      </p:cBhvr>
                                      <p:to>
                                        <p:strVal val="visible"/>
                                      </p:to>
                                    </p:set>
                                    <p:animEffect transition="in" filter="fade">
                                      <p:cBhvr>
                                        <p:cTn id="17"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Lst>
  </p:timing>
</p:sld>
</file>

<file path=ppt/theme/theme1.xml><?xml version="1.0" encoding="utf-8"?>
<a:theme xmlns:a="http://schemas.openxmlformats.org/drawingml/2006/main" name="WWW.2PPT.COM&#10;">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国外超酷媒体演示幻灯片_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主题46</Template>
  <TotalTime>0</TotalTime>
  <Words>1624</Words>
  <Application>Microsoft Office PowerPoint</Application>
  <PresentationFormat>全屏显示(4:3)</PresentationFormat>
  <Paragraphs>212</Paragraphs>
  <Slides>34</Slides>
  <Notes>3</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34</vt:i4>
      </vt:variant>
    </vt:vector>
  </HeadingPairs>
  <TitlesOfParts>
    <vt:vector size="42" baseType="lpstr">
      <vt:lpstr>MS PGothic</vt:lpstr>
      <vt:lpstr>宋体</vt:lpstr>
      <vt:lpstr>微软雅黑</vt:lpstr>
      <vt:lpstr>Arial</vt:lpstr>
      <vt:lpstr>Calibri</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Fill in the blanks with the correct  forms of the words in the box.</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2018-07-13T06:42:00Z</dcterms:created>
  <dcterms:modified xsi:type="dcterms:W3CDTF">2023-01-17T00:56:17Z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72EC006C9B7344B293EEF76D3AFCA36B</vt:lpwstr>
  </property>
  <property fmtid="{A09F084E-AD41-489F-8076-AA5BE3082BCA}" pid="100">
    <vt:ui4>5</vt:ui4>
  </property>
  <property fmtid="{64440492-4C8B-11D1-8B70-080036B11A03}" pid="11">
    <vt:lpwstr>www.2ppt.com-爱PPT提供资源下载</vt:lpwstr>
  </property>
</Properties>
</file>