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306" r:id="rId4"/>
    <p:sldId id="321" r:id="rId5"/>
    <p:sldId id="389" r:id="rId6"/>
    <p:sldId id="304" r:id="rId7"/>
    <p:sldId id="333" r:id="rId8"/>
    <p:sldId id="295" r:id="rId9"/>
    <p:sldId id="311" r:id="rId10"/>
    <p:sldId id="332" r:id="rId11"/>
    <p:sldId id="296" r:id="rId12"/>
    <p:sldId id="312" r:id="rId13"/>
    <p:sldId id="339" r:id="rId14"/>
    <p:sldId id="340" r:id="rId15"/>
    <p:sldId id="341" r:id="rId16"/>
    <p:sldId id="360" r:id="rId17"/>
    <p:sldId id="361" r:id="rId18"/>
    <p:sldId id="362" r:id="rId19"/>
    <p:sldId id="390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283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5050"/>
    <a:srgbClr val="990000"/>
    <a:srgbClr val="FF0000"/>
    <a:srgbClr val="9900FF"/>
    <a:srgbClr val="008000"/>
    <a:srgbClr val="3366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6663" autoAdjust="0"/>
  </p:normalViewPr>
  <p:slideViewPr>
    <p:cSldViewPr>
      <p:cViewPr>
        <p:scale>
          <a:sx n="100" d="100"/>
          <a:sy n="100" d="100"/>
        </p:scale>
        <p:origin x="-27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9EA3F9-8CE5-45D0-B2F2-87DC9F581FD6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BF4506-E8BA-4154-A4D9-3C6643B43EE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1C2D5E4-13CD-44B0-B6C6-C2112F514B97}" type="slidenum">
              <a:rPr lang="zh-CN" altLang="en-US"/>
              <a:t>1</a:t>
            </a:fld>
            <a:endParaRPr lang="en-US" altLang="zh-CN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F4506-E8BA-4154-A4D9-3C6643B43EEA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D86C0-9471-4137-809A-368203C860C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B98D1-F5CA-4019-B48D-C72A2B8DA0F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FD0E7-D9F5-40A5-A664-E50F3B5CD0D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89F87-9837-41CD-BEB6-E937BFCDC0F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893B5-8FFC-462F-938E-225D40A3012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01D54-8629-496D-8F39-CC8C591DA49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F0FD8-29A2-42E8-ABB2-6C5B714EB73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86BF7-DDAC-4294-A3A3-118D3260408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CEE7-2E63-4A97-92D2-B08085A1131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C8630-DC5D-4B72-AAE0-6FA0624658B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1B5C6-CB7B-48AD-BF15-6C9787FBADF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5A91C49-862E-47E3-A159-BC936F92EA13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7"/>
          <p:cNvSpPr>
            <a:spLocks noChangeArrowheads="1" noChangeShapeType="1" noTextEdit="1"/>
          </p:cNvSpPr>
          <p:nvPr/>
        </p:nvSpPr>
        <p:spPr bwMode="auto">
          <a:xfrm>
            <a:off x="2339752" y="1484784"/>
            <a:ext cx="5759450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chemeClr val="tx1"/>
                  </a:solidFill>
                  <a:round/>
                </a:ln>
                <a:solidFill>
                  <a:srgbClr val="CC99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Lesson 55</a:t>
            </a:r>
          </a:p>
          <a:p>
            <a:pPr algn="ctr"/>
            <a:r>
              <a:rPr lang="en-US" altLang="zh-CN" sz="3600" b="1" kern="10" dirty="0">
                <a:ln w="12700">
                  <a:solidFill>
                    <a:schemeClr val="tx1"/>
                  </a:solidFill>
                  <a:round/>
                </a:ln>
                <a:solidFill>
                  <a:srgbClr val="CC99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Look into the Future</a:t>
            </a:r>
            <a:endParaRPr lang="zh-CN" altLang="en-US" sz="3600" b="1" kern="10" dirty="0">
              <a:ln w="12700">
                <a:solidFill>
                  <a:schemeClr val="tx1"/>
                </a:solidFill>
                <a:round/>
              </a:ln>
              <a:solidFill>
                <a:srgbClr val="CC99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72231" y="558924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827088" y="1422400"/>
            <a:ext cx="7488237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2. What do you want to be when you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grow up</a:t>
            </a:r>
            <a:r>
              <a:rPr lang="en-US" altLang="zh-CN" sz="3600" b="1" dirty="0">
                <a:latin typeface="Times New Roman" panose="02020603050405020304" pitchFamily="18" charset="0"/>
              </a:rPr>
              <a:t>, Jenny? 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詹妮，长大后想干什么？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grow up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长大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grow into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长成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79388" y="1268413"/>
            <a:ext cx="8964612" cy="206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601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11601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11601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11601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11601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01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01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01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01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e.g. The little girl has </a:t>
            </a:r>
            <a:r>
              <a:rPr lang="en-US" altLang="zh-CN" sz="3600" b="1" dirty="0">
                <a:solidFill>
                  <a:srgbClr val="FF5050"/>
                </a:solidFill>
                <a:latin typeface="Times New Roman" panose="02020603050405020304" pitchFamily="18" charset="0"/>
              </a:rPr>
              <a:t>grown up</a:t>
            </a:r>
            <a:r>
              <a:rPr lang="en-US" altLang="zh-CN" sz="36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The little boy has grown into a handsome young man.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468313" y="836613"/>
            <a:ext cx="8351837" cy="470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3. I love to travel, and it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would</a:t>
            </a:r>
            <a:r>
              <a:rPr lang="en-US" altLang="zh-CN" sz="3600" b="1" dirty="0">
                <a:latin typeface="Times New Roman" panose="02020603050405020304" pitchFamily="18" charset="0"/>
              </a:rPr>
              <a:t> be fun to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fly an airplane. 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我喜欢旅行，开飞机旅行会很有趣。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latin typeface="Times New Roman" panose="02020603050405020304" pitchFamily="18" charset="0"/>
              </a:rPr>
              <a:t>I want to be a boss and manage a big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company, I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could</a:t>
            </a:r>
            <a:r>
              <a:rPr lang="en-US" altLang="zh-CN" sz="3600" b="1" dirty="0">
                <a:solidFill>
                  <a:srgbClr val="FF5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</a:rPr>
              <a:t>make a lot of money.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</a:t>
            </a:r>
            <a:r>
              <a:rPr lang="zh-CN" altLang="en-US" sz="3600" b="1" dirty="0">
                <a:latin typeface="Times New Roman" panose="02020603050405020304" pitchFamily="18" charset="0"/>
              </a:rPr>
              <a:t>我想当老板管理一家大公司了。我会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赚很多钱。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395288" y="1196975"/>
            <a:ext cx="8424862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I’d like to be a transportation engineer. I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would</a:t>
            </a:r>
            <a:r>
              <a:rPr lang="en-US" altLang="zh-CN" sz="3600" b="1" dirty="0">
                <a:latin typeface="Times New Roman" panose="02020603050405020304" pitchFamily="18" charset="0"/>
              </a:rPr>
              <a:t> invent things that help improve the environment. Maybe I could invent a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solar-powered</a:t>
            </a:r>
            <a:r>
              <a:rPr lang="en-US" altLang="zh-CN" sz="3600" b="1" dirty="0">
                <a:latin typeface="Times New Roman" panose="02020603050405020304" pitchFamily="18" charset="0"/>
              </a:rPr>
              <a:t> plane.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我想要当运输工程师。或许我会发明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太阳能</a:t>
            </a:r>
            <a:r>
              <a:rPr lang="zh-CN" altLang="en-US" sz="3600" b="1" dirty="0">
                <a:latin typeface="Times New Roman" panose="02020603050405020304" pitchFamily="18" charset="0"/>
              </a:rPr>
              <a:t>飞机。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684213" y="1700213"/>
            <a:ext cx="7777162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could, would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都是表推测的情态动词。其所指时间几乎总是“现在”，说话人的主观看法总是以现在时间为基点的。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539750" y="1268413"/>
            <a:ext cx="8135938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可能性大小，一般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might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最低，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must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最高，由低到高的顺序：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might (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可能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→ may (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可能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→ could (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可能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→ can (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可能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→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should (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应该会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→ ought to (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必然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→ would (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会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→ will (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会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→ must (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一定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468313" y="1052513"/>
            <a:ext cx="82804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说话人推测的事件所发生的时间，要根据不定式所采取的形式而定，可以是现在时间和过去时间，也可以是将来时间。一般，情态动词之后的不定式若不是完成式，则表示现在时间或将来时间。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539750" y="620713"/>
            <a:ext cx="7921625" cy="470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e.g. He</a:t>
            </a:r>
            <a:r>
              <a:rPr lang="en-US" altLang="zh-CN" sz="3600" b="1">
                <a:solidFill>
                  <a:srgbClr val="FF5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must </a:t>
            </a:r>
            <a:r>
              <a:rPr lang="en-US" altLang="zh-CN" sz="3600" b="1">
                <a:latin typeface="Times New Roman" panose="02020603050405020304" pitchFamily="18" charset="0"/>
              </a:rPr>
              <a:t>be there. (= I’m sure (that)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he is there.)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       他一定在那里。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       </a:t>
            </a:r>
            <a:r>
              <a:rPr lang="en-US" altLang="zh-CN" sz="3600" b="1">
                <a:latin typeface="Times New Roman" panose="02020603050405020304" pitchFamily="18" charset="0"/>
              </a:rPr>
              <a:t>Our team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might </a:t>
            </a:r>
            <a:r>
              <a:rPr lang="en-US" altLang="zh-CN" sz="3600" b="1">
                <a:latin typeface="Times New Roman" panose="02020603050405020304" pitchFamily="18" charset="0"/>
              </a:rPr>
              <a:t>win the race. (= It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is possible that our team will win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the race.)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</a:t>
            </a:r>
            <a:r>
              <a:rPr lang="zh-CN" altLang="en-US" sz="3600" b="1">
                <a:latin typeface="Times New Roman" panose="02020603050405020304" pitchFamily="18" charset="0"/>
              </a:rPr>
              <a:t>我们队可能在赛跑比赛中获胜。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611188" y="1844675"/>
            <a:ext cx="8064500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He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must</a:t>
            </a:r>
            <a:r>
              <a:rPr lang="en-US" altLang="zh-CN" sz="3600" b="1">
                <a:latin typeface="Times New Roman" panose="02020603050405020304" pitchFamily="18" charset="0"/>
              </a:rPr>
              <a:t> be working at the office. ( = I’m sure that he is working in the office.)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他一定正在办公室里工作。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latin typeface="Times New Roman" panose="02020603050405020304" pitchFamily="18" charset="0"/>
              </a:rPr>
              <a:t>4. I want to be a </a:t>
            </a:r>
            <a:r>
              <a:rPr lang="en-US" altLang="zh-C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boss</a:t>
            </a:r>
            <a:r>
              <a:rPr lang="en-US" altLang="zh-CN" b="1" smtClean="0">
                <a:latin typeface="Times New Roman" panose="02020603050405020304" pitchFamily="18" charset="0"/>
              </a:rPr>
              <a:t> and</a:t>
            </a:r>
            <a:r>
              <a:rPr lang="en-US" altLang="zh-C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manage</a:t>
            </a:r>
            <a:r>
              <a:rPr lang="en-US" altLang="zh-CN" b="1" smtClean="0">
                <a:latin typeface="Times New Roman" panose="02020603050405020304" pitchFamily="18" charset="0"/>
              </a:rPr>
              <a:t> a big company. </a:t>
            </a:r>
          </a:p>
          <a:p>
            <a:pPr eaLnBrk="1" hangingPunct="1"/>
            <a:r>
              <a:rPr lang="en-US" altLang="zh-CN" b="1" smtClean="0">
                <a:latin typeface="Times New Roman" panose="02020603050405020304" pitchFamily="18" charset="0"/>
              </a:rPr>
              <a:t>boss</a:t>
            </a:r>
            <a:r>
              <a:rPr lang="zh-CN" altLang="en-US" b="1" smtClean="0">
                <a:latin typeface="Times New Roman" panose="02020603050405020304" pitchFamily="18" charset="0"/>
              </a:rPr>
              <a:t>老板  </a:t>
            </a:r>
            <a:r>
              <a:rPr lang="en-US" altLang="zh-CN" b="1" smtClean="0">
                <a:latin typeface="Times New Roman" panose="02020603050405020304" pitchFamily="18" charset="0"/>
              </a:rPr>
              <a:t>boss</a:t>
            </a:r>
            <a:r>
              <a:rPr lang="en-US" altLang="zh-C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es</a:t>
            </a:r>
            <a:r>
              <a:rPr lang="en-US" altLang="zh-CN" b="1" smtClean="0">
                <a:latin typeface="Times New Roman" panose="02020603050405020304" pitchFamily="18" charset="0"/>
              </a:rPr>
              <a:t>(</a:t>
            </a:r>
            <a:r>
              <a:rPr lang="zh-CN" altLang="en-US" b="1" smtClean="0">
                <a:latin typeface="Times New Roman" panose="02020603050405020304" pitchFamily="18" charset="0"/>
              </a:rPr>
              <a:t>复数</a:t>
            </a:r>
            <a:r>
              <a:rPr lang="en-US" altLang="zh-CN" b="1" smtClean="0"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zh-C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manage v. </a:t>
            </a:r>
            <a:r>
              <a:rPr lang="zh-CN" alt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管理；负责 </a:t>
            </a:r>
            <a:r>
              <a:rPr lang="en-US" altLang="zh-C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manager</a:t>
            </a:r>
            <a:r>
              <a:rPr lang="zh-CN" alt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经理</a:t>
            </a:r>
          </a:p>
          <a:p>
            <a:pPr eaLnBrk="1" hangingPunct="1"/>
            <a:r>
              <a:rPr lang="en-US" altLang="zh-C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manage to do </a:t>
            </a:r>
            <a:r>
              <a:rPr lang="zh-CN" alt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设法做成某事</a:t>
            </a:r>
          </a:p>
          <a:p>
            <a:pPr eaLnBrk="1" hangingPunct="1"/>
            <a:r>
              <a:rPr lang="en-US" altLang="zh-CN" b="1" smtClean="0">
                <a:latin typeface="Times New Roman" panose="02020603050405020304" pitchFamily="18" charset="0"/>
              </a:rPr>
              <a:t>He manages to pass the exam.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39750" y="2286000"/>
            <a:ext cx="80645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b="1" dirty="0"/>
              <a:t>●</a:t>
            </a:r>
            <a:r>
              <a:rPr lang="en-US" altLang="zh-CN" sz="3600" b="1" dirty="0">
                <a:latin typeface="Times New Roman" panose="02020603050405020304" pitchFamily="18" charset="0"/>
              </a:rPr>
              <a:t>What do you want to be when you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grow up?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b="1" dirty="0"/>
              <a:t>●</a:t>
            </a:r>
            <a:r>
              <a:rPr lang="en-US" altLang="zh-CN" sz="3600" b="1" dirty="0">
                <a:latin typeface="Times New Roman" panose="02020603050405020304" pitchFamily="18" charset="0"/>
              </a:rPr>
              <a:t>What should you do now if you want to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make your dream come true?</a:t>
            </a:r>
            <a:endParaRPr lang="en-US" altLang="zh-CN" b="1" dirty="0"/>
          </a:p>
        </p:txBody>
      </p:sp>
      <p:sp>
        <p:nvSpPr>
          <p:cNvPr id="3075" name="WordArt 13"/>
          <p:cNvSpPr>
            <a:spLocks noChangeArrowheads="1" noChangeShapeType="1" noTextEdit="1"/>
          </p:cNvSpPr>
          <p:nvPr/>
        </p:nvSpPr>
        <p:spPr bwMode="auto">
          <a:xfrm>
            <a:off x="2195513" y="1196975"/>
            <a:ext cx="4248150" cy="804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Think about it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611188" y="1341438"/>
            <a:ext cx="7991475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5. Well, I don’t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doubt</a:t>
            </a:r>
            <a:r>
              <a:rPr lang="en-US" altLang="zh-CN" sz="3600" b="1">
                <a:latin typeface="Times New Roman" panose="02020603050405020304" pitchFamily="18" charset="0"/>
              </a:rPr>
              <a:t> you would be a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good boss, but I don’t think wealth is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the most important thing in life. 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    我肯定你会是一位好老板，但我认为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    钱不是生活中最重要的。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611188" y="1052513"/>
            <a:ext cx="7991475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711200" algn="l"/>
              </a:tabLst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doubt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后接宾语从句时，如主句为肯定句，用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whether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if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连接；如主句为否定句或疑问句，用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that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连接。在这样的结构中，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doubt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的意思是“怀疑，不相信，不信任；不能肯定，对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没准儿”。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755650" y="836613"/>
            <a:ext cx="7488238" cy="470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e.g. I </a:t>
            </a:r>
            <a:r>
              <a:rPr lang="en-US" altLang="zh-CN" sz="3600" b="1">
                <a:solidFill>
                  <a:srgbClr val="FF5050"/>
                </a:solidFill>
                <a:latin typeface="Times New Roman" panose="02020603050405020304" pitchFamily="18" charset="0"/>
              </a:rPr>
              <a:t>doubt</a:t>
            </a:r>
            <a:r>
              <a:rPr lang="en-US" altLang="zh-CN" sz="3600" b="1">
                <a:latin typeface="Times New Roman" panose="02020603050405020304" pitchFamily="18" charset="0"/>
              </a:rPr>
              <a:t> whether / if he is clever.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</a:t>
            </a:r>
            <a:r>
              <a:rPr lang="zh-CN" altLang="en-US" sz="3600" b="1">
                <a:latin typeface="Times New Roman" panose="02020603050405020304" pitchFamily="18" charset="0"/>
              </a:rPr>
              <a:t>我怀疑他是否聪明。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I don’t </a:t>
            </a:r>
            <a:r>
              <a:rPr lang="en-US" altLang="zh-CN" sz="3600" b="1">
                <a:solidFill>
                  <a:srgbClr val="FF5050"/>
                </a:solidFill>
                <a:latin typeface="Times New Roman" panose="02020603050405020304" pitchFamily="18" charset="0"/>
              </a:rPr>
              <a:t>doubt </a:t>
            </a:r>
            <a:r>
              <a:rPr lang="en-US" altLang="zh-CN" sz="3600" b="1">
                <a:latin typeface="Times New Roman" panose="02020603050405020304" pitchFamily="18" charset="0"/>
              </a:rPr>
              <a:t>that he will be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successful.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</a:t>
            </a:r>
            <a:r>
              <a:rPr lang="zh-CN" altLang="en-US" sz="3600" b="1">
                <a:latin typeface="Times New Roman" panose="02020603050405020304" pitchFamily="18" charset="0"/>
              </a:rPr>
              <a:t>我肯定他会成功。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       </a:t>
            </a:r>
            <a:r>
              <a:rPr lang="en-US" altLang="zh-CN" sz="3600" b="1">
                <a:latin typeface="Times New Roman" panose="02020603050405020304" pitchFamily="18" charset="0"/>
              </a:rPr>
              <a:t>Do you </a:t>
            </a:r>
            <a:r>
              <a:rPr lang="en-US" altLang="zh-CN" sz="3600" b="1">
                <a:solidFill>
                  <a:srgbClr val="FF5050"/>
                </a:solidFill>
                <a:latin typeface="Times New Roman" panose="02020603050405020304" pitchFamily="18" charset="0"/>
              </a:rPr>
              <a:t>doubt</a:t>
            </a:r>
            <a:r>
              <a:rPr lang="en-US" altLang="zh-CN" sz="3600" b="1">
                <a:latin typeface="Times New Roman" panose="02020603050405020304" pitchFamily="18" charset="0"/>
              </a:rPr>
              <a:t> that I love you?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</a:t>
            </a:r>
            <a:r>
              <a:rPr lang="zh-CN" altLang="en-US" sz="3600" b="1">
                <a:latin typeface="Times New Roman" panose="02020603050405020304" pitchFamily="18" charset="0"/>
              </a:rPr>
              <a:t>我爱你，对此你有怀疑吗？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539750" y="1125538"/>
            <a:ext cx="8064500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doubt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在肯定句中也可接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that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引导的宾语从句，意思是 “认为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未必可能”。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e.g. I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doubt</a:t>
            </a:r>
            <a:r>
              <a:rPr lang="en-US" altLang="zh-CN" sz="3600" b="1">
                <a:latin typeface="Times New Roman" panose="02020603050405020304" pitchFamily="18" charset="0"/>
              </a:rPr>
              <a:t> that Danny will be a good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boss.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</a:t>
            </a:r>
            <a:r>
              <a:rPr lang="zh-CN" altLang="en-US" sz="3600" b="1">
                <a:latin typeface="Times New Roman" panose="02020603050405020304" pitchFamily="18" charset="0"/>
              </a:rPr>
              <a:t>我看丹尼未必会当个好老板。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9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9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9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539750" y="908050"/>
            <a:ext cx="80645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6.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As for</a:t>
            </a:r>
            <a:r>
              <a:rPr lang="en-US" altLang="zh-CN" sz="3600" b="1">
                <a:latin typeface="Times New Roman" panose="02020603050405020304" pitchFamily="18" charset="0"/>
              </a:rPr>
              <a:t> me, I’m going to choose the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most fun and exciting job in the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world. 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    至于我，我打算选择世界上最有趣、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    最激动人心的工作。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as for  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至于；关于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468313" y="981075"/>
            <a:ext cx="80645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e.g.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As for</a:t>
            </a:r>
            <a:r>
              <a:rPr lang="en-US" altLang="zh-CN" sz="3600" b="1">
                <a:latin typeface="Times New Roman" panose="02020603050405020304" pitchFamily="18" charset="0"/>
              </a:rPr>
              <a:t> the thief, he was caught by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the police.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       至于那个小偷，他被警察抓住了。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     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As for</a:t>
            </a:r>
            <a:r>
              <a:rPr lang="en-US" altLang="zh-CN" sz="3600" b="1">
                <a:latin typeface="Times New Roman" panose="02020603050405020304" pitchFamily="18" charset="0"/>
              </a:rPr>
              <a:t> my achievement, I have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much to say.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</a:t>
            </a:r>
            <a:r>
              <a:rPr lang="zh-CN" altLang="en-US" sz="3600" b="1">
                <a:latin typeface="Times New Roman" panose="02020603050405020304" pitchFamily="18" charset="0"/>
              </a:rPr>
              <a:t>关于我的成就，我有很多要说的。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322263" y="692150"/>
            <a:ext cx="8497887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49580" indent="-44958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7. Astronauts need to know a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lot</a:t>
            </a:r>
            <a:r>
              <a:rPr lang="en-US" altLang="zh-CN" sz="3600" b="1">
                <a:solidFill>
                  <a:srgbClr val="FF5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</a:rPr>
              <a:t>about </a:t>
            </a:r>
          </a:p>
          <a:p>
            <a:pPr marL="449580" indent="-44958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science, Danny. </a:t>
            </a:r>
          </a:p>
          <a:p>
            <a:pPr marL="449580" indent="-449580"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    丹尼，宇航员需要懂得很多（知识）。</a:t>
            </a:r>
          </a:p>
          <a:p>
            <a:pPr marL="449580" indent="-44958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①astronaut n. </a:t>
            </a:r>
            <a:r>
              <a:rPr lang="zh-CN" altLang="en-US" sz="3600" b="1">
                <a:latin typeface="Times New Roman" panose="02020603050405020304" pitchFamily="18" charset="0"/>
              </a:rPr>
              <a:t>宇航员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an</a:t>
            </a:r>
            <a:r>
              <a:rPr lang="en-US" altLang="zh-CN" sz="3600" b="1">
                <a:latin typeface="Times New Roman" panose="02020603050405020304" pitchFamily="18" charset="0"/>
              </a:rPr>
              <a:t> astronaut</a:t>
            </a:r>
          </a:p>
          <a:p>
            <a:pPr marL="449580" indent="-449580"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 </a:t>
            </a:r>
            <a:r>
              <a:rPr lang="zh-CN" altLang="zh-CN" sz="3600" b="1">
                <a:latin typeface="Times New Roman" panose="02020603050405020304" pitchFamily="18" charset="0"/>
              </a:rPr>
              <a:t>②</a:t>
            </a:r>
            <a:r>
              <a:rPr lang="zh-CN" altLang="en-US" sz="3600" b="1"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lot  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 lot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“大量；许多”。表示 “大量（许多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）” 时，后接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of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短语，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of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后的名词既可以是可数名词，也可以是不 可数名词。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468313" y="981075"/>
            <a:ext cx="80645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e.g. He has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 lot</a:t>
            </a:r>
            <a:r>
              <a:rPr lang="en-US" altLang="zh-CN" sz="3600" b="1">
                <a:latin typeface="Times New Roman" panose="02020603050405020304" pitchFamily="18" charset="0"/>
              </a:rPr>
              <a:t> (of things) to do today.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</a:t>
            </a:r>
            <a:r>
              <a:rPr lang="zh-CN" altLang="en-US" sz="3600" b="1">
                <a:latin typeface="Times New Roman" panose="02020603050405020304" pitchFamily="18" charset="0"/>
              </a:rPr>
              <a:t>今天他有很多事要做。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       </a:t>
            </a:r>
            <a:r>
              <a:rPr lang="en-US" altLang="zh-CN" sz="3600" b="1">
                <a:latin typeface="Times New Roman" panose="02020603050405020304" pitchFamily="18" charset="0"/>
              </a:rPr>
              <a:t>She has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 lot of</a:t>
            </a:r>
            <a:r>
              <a:rPr lang="en-US" altLang="zh-CN" sz="3600" b="1">
                <a:latin typeface="Times New Roman" panose="02020603050405020304" pitchFamily="18" charset="0"/>
              </a:rPr>
              <a:t> money.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</a:t>
            </a:r>
            <a:r>
              <a:rPr lang="zh-CN" altLang="en-US" sz="3600" b="1">
                <a:latin typeface="Times New Roman" panose="02020603050405020304" pitchFamily="18" charset="0"/>
              </a:rPr>
              <a:t>她有很多钱。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       </a:t>
            </a:r>
            <a:r>
              <a:rPr lang="en-US" altLang="zh-CN" sz="3600" b="1">
                <a:latin typeface="Times New Roman" panose="02020603050405020304" pitchFamily="18" charset="0"/>
              </a:rPr>
              <a:t>These boys get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lots</a:t>
            </a:r>
            <a:r>
              <a:rPr lang="en-US" altLang="zh-CN" sz="3600" b="1">
                <a:solidFill>
                  <a:srgbClr val="FF5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</a:rPr>
              <a:t>in common.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</a:t>
            </a:r>
            <a:r>
              <a:rPr lang="zh-CN" altLang="en-US" sz="3600" b="1">
                <a:latin typeface="Times New Roman" panose="02020603050405020304" pitchFamily="18" charset="0"/>
              </a:rPr>
              <a:t>这些男孩子有许多共同之处。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827088" y="1484313"/>
            <a:ext cx="74168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There’s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lots of</a:t>
            </a:r>
            <a:r>
              <a:rPr lang="en-US" altLang="zh-CN" sz="3600" b="1">
                <a:latin typeface="Times New Roman" panose="02020603050405020304" pitchFamily="18" charset="0"/>
              </a:rPr>
              <a:t> juice left.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还剩下很多果汁。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There are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lots of</a:t>
            </a:r>
            <a:r>
              <a:rPr lang="en-US" altLang="zh-CN" sz="3600" b="1">
                <a:latin typeface="Times New Roman" panose="02020603050405020304" pitchFamily="18" charset="0"/>
              </a:rPr>
              <a:t> bottles on the table.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桌子上放着许多瓶子。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468313" y="981075"/>
            <a:ext cx="80645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 lot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还可以用作副词，可以修饰形容词和副词的比较级以及动词。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e.g. Thanks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 lot</a:t>
            </a:r>
            <a:r>
              <a:rPr lang="en-US" altLang="zh-CN" sz="3600" b="1">
                <a:latin typeface="Times New Roman" panose="02020603050405020304" pitchFamily="18" charset="0"/>
              </a:rPr>
              <a:t>. </a:t>
            </a:r>
            <a:r>
              <a:rPr lang="zh-CN" altLang="en-US" sz="3600" b="1">
                <a:latin typeface="Times New Roman" panose="02020603050405020304" pitchFamily="18" charset="0"/>
              </a:rPr>
              <a:t>多谢。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       </a:t>
            </a:r>
            <a:r>
              <a:rPr lang="en-US" altLang="zh-CN" sz="3600" b="1">
                <a:latin typeface="Times New Roman" panose="02020603050405020304" pitchFamily="18" charset="0"/>
              </a:rPr>
              <a:t>He waited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 lot</a:t>
            </a:r>
            <a:r>
              <a:rPr lang="en-US" altLang="zh-CN" sz="3600" b="1">
                <a:latin typeface="Times New Roman" panose="02020603050405020304" pitchFamily="18" charset="0"/>
              </a:rPr>
              <a:t> when he saw the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doctor.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</a:t>
            </a:r>
            <a:r>
              <a:rPr lang="zh-CN" altLang="en-US" sz="3600" b="1">
                <a:latin typeface="Times New Roman" panose="02020603050405020304" pitchFamily="18" charset="0"/>
              </a:rPr>
              <a:t>他看病时等了很久。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5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5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5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95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700338" y="320675"/>
            <a:ext cx="3290887" cy="947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chemeClr val="tx1"/>
                  </a:solidFill>
                  <a:rou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chemeClr val="folHlink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New words</a:t>
            </a:r>
            <a:endParaRPr lang="zh-CN" altLang="en-US" sz="3600" b="1" kern="10" dirty="0">
              <a:ln w="12700">
                <a:solidFill>
                  <a:schemeClr val="tx1"/>
                </a:solidFill>
                <a:round/>
              </a:ln>
              <a:gradFill rotWithShape="1">
                <a:gsLst>
                  <a:gs pos="0">
                    <a:srgbClr val="FFFF66"/>
                  </a:gs>
                  <a:gs pos="100000">
                    <a:schemeClr val="folHlink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682625" y="1303338"/>
            <a:ext cx="7705725" cy="522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400" b="1" dirty="0">
                <a:solidFill>
                  <a:srgbClr val="FF5050"/>
                </a:solidFill>
                <a:latin typeface="Times New Roman" panose="02020603050405020304" pitchFamily="18" charset="0"/>
              </a:rPr>
              <a:t>1. boss    </a:t>
            </a:r>
            <a:r>
              <a:rPr lang="en-US" altLang="zh-CN" sz="3400" b="1" i="1" dirty="0">
                <a:solidFill>
                  <a:srgbClr val="FF5050"/>
                </a:solidFill>
                <a:latin typeface="Times New Roman" panose="02020603050405020304" pitchFamily="18" charset="0"/>
              </a:rPr>
              <a:t>n. </a:t>
            </a:r>
            <a:r>
              <a:rPr lang="zh-CN" altLang="en-US" sz="3400" b="1" dirty="0">
                <a:solidFill>
                  <a:srgbClr val="FF5050"/>
                </a:solidFill>
                <a:latin typeface="Times New Roman" panose="02020603050405020304" pitchFamily="18" charset="0"/>
              </a:rPr>
              <a:t>老板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400" b="1" dirty="0">
                <a:latin typeface="Times New Roman" panose="02020603050405020304" pitchFamily="18" charset="0"/>
              </a:rPr>
              <a:t>    </a:t>
            </a:r>
            <a:r>
              <a:rPr lang="en-US" altLang="zh-CN" sz="3400" b="1" dirty="0">
                <a:latin typeface="Times New Roman" panose="02020603050405020304" pitchFamily="18" charset="0"/>
              </a:rPr>
              <a:t>e.g. Our </a:t>
            </a:r>
            <a:r>
              <a:rPr lang="en-US" altLang="zh-CN" sz="3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boss</a:t>
            </a:r>
            <a:r>
              <a:rPr lang="en-US" altLang="zh-CN" sz="3400" b="1" dirty="0">
                <a:latin typeface="Times New Roman" panose="02020603050405020304" pitchFamily="18" charset="0"/>
              </a:rPr>
              <a:t> was very glad to see the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           good result.</a:t>
            </a:r>
            <a:r>
              <a:rPr lang="en-US" altLang="zh-CN" sz="3400" dirty="0"/>
              <a:t> </a:t>
            </a:r>
            <a:endParaRPr lang="en-US" altLang="zh-CN" sz="34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           </a:t>
            </a:r>
            <a:r>
              <a:rPr lang="zh-CN" altLang="en-US" sz="3400" b="1" dirty="0">
                <a:latin typeface="Times New Roman" panose="02020603050405020304" pitchFamily="18" charset="0"/>
              </a:rPr>
              <a:t>我们老板看到这个好的结果非常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400" b="1" dirty="0">
                <a:latin typeface="Times New Roman" panose="02020603050405020304" pitchFamily="18" charset="0"/>
              </a:rPr>
              <a:t>           高兴。</a:t>
            </a:r>
            <a:endParaRPr lang="zh-CN" altLang="en-US" sz="3400" dirty="0"/>
          </a:p>
          <a:p>
            <a:pPr eaLnBrk="1" hangingPunct="1">
              <a:lnSpc>
                <a:spcPct val="110000"/>
              </a:lnSpc>
            </a:pPr>
            <a:r>
              <a:rPr lang="en-US" altLang="zh-CN" sz="3400" b="1" dirty="0">
                <a:solidFill>
                  <a:srgbClr val="FF5050"/>
                </a:solidFill>
                <a:latin typeface="Times New Roman" panose="02020603050405020304" pitchFamily="18" charset="0"/>
              </a:rPr>
              <a:t>2. manage    </a:t>
            </a:r>
            <a:r>
              <a:rPr lang="en-US" altLang="zh-CN" sz="3400" b="1" i="1" dirty="0">
                <a:solidFill>
                  <a:srgbClr val="FF5050"/>
                </a:solidFill>
                <a:latin typeface="Times New Roman" panose="02020603050405020304" pitchFamily="18" charset="0"/>
              </a:rPr>
              <a:t>v</a:t>
            </a:r>
            <a:r>
              <a:rPr lang="en-US" altLang="zh-CN" sz="3400" b="1" dirty="0">
                <a:solidFill>
                  <a:srgbClr val="FF5050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3400" b="1" dirty="0">
                <a:solidFill>
                  <a:srgbClr val="FF5050"/>
                </a:solidFill>
                <a:latin typeface="Times New Roman" panose="02020603050405020304" pitchFamily="18" charset="0"/>
              </a:rPr>
              <a:t>管理；负责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400" b="1" dirty="0">
                <a:latin typeface="Times New Roman" panose="02020603050405020304" pitchFamily="18" charset="0"/>
              </a:rPr>
              <a:t>    </a:t>
            </a:r>
            <a:r>
              <a:rPr lang="en-US" altLang="zh-CN" sz="3400" b="1" dirty="0">
                <a:latin typeface="Times New Roman" panose="02020603050405020304" pitchFamily="18" charset="0"/>
              </a:rPr>
              <a:t>e.g. We need people who are good at                 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           </a:t>
            </a:r>
            <a:r>
              <a:rPr lang="en-US" altLang="zh-CN" sz="3400" b="1" dirty="0">
                <a:solidFill>
                  <a:srgbClr val="FF5050"/>
                </a:solidFill>
                <a:latin typeface="Times New Roman" panose="02020603050405020304" pitchFamily="18" charset="0"/>
              </a:rPr>
              <a:t>managing</a:t>
            </a:r>
            <a:r>
              <a:rPr lang="en-US" altLang="zh-CN" sz="3400" b="1" dirty="0"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400" b="1" dirty="0">
                <a:latin typeface="Times New Roman" panose="02020603050405020304" pitchFamily="18" charset="0"/>
              </a:rPr>
              <a:t>           我们需要擅长管理的人。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1044575" y="1412875"/>
            <a:ext cx="7127875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The patient felt </a:t>
            </a:r>
            <a:r>
              <a:rPr lang="en-US" altLang="zh-CN" sz="3600" b="1">
                <a:solidFill>
                  <a:srgbClr val="FF5050"/>
                </a:solidFill>
                <a:latin typeface="Times New Roman" panose="02020603050405020304" pitchFamily="18" charset="0"/>
              </a:rPr>
              <a:t>a lot</a:t>
            </a:r>
            <a:r>
              <a:rPr lang="en-US" altLang="zh-CN" sz="3600" b="1">
                <a:latin typeface="Times New Roman" panose="02020603050405020304" pitchFamily="18" charset="0"/>
              </a:rPr>
              <a:t> better.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病人觉得好多了。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I am </a:t>
            </a:r>
            <a:r>
              <a:rPr lang="en-US" altLang="zh-CN" sz="3600" b="1">
                <a:solidFill>
                  <a:srgbClr val="FF5050"/>
                </a:solidFill>
                <a:latin typeface="Times New Roman" panose="02020603050405020304" pitchFamily="18" charset="0"/>
              </a:rPr>
              <a:t>a lot</a:t>
            </a:r>
            <a:r>
              <a:rPr lang="en-US" altLang="zh-CN" sz="3600" b="1">
                <a:latin typeface="Times New Roman" panose="02020603050405020304" pitchFamily="18" charset="0"/>
              </a:rPr>
              <a:t> taller than your brother.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我比你弟弟高多了。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755650" y="2573338"/>
            <a:ext cx="7488238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Imagine what your life will be like in 10 years and write about it. What do you hope to be doing and why? Where do you hope to be</a:t>
            </a:r>
            <a:r>
              <a:rPr lang="en-US" altLang="zh-CN" sz="36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? </a:t>
            </a:r>
            <a:endParaRPr lang="zh-CN" altLang="en-US" dirty="0">
              <a:solidFill>
                <a:srgbClr val="990000"/>
              </a:solidFill>
            </a:endParaRPr>
          </a:p>
        </p:txBody>
      </p:sp>
      <p:pic>
        <p:nvPicPr>
          <p:cNvPr id="32771" name="Picture 7" descr="hmw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0" y="792163"/>
            <a:ext cx="4608513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466725" y="587375"/>
            <a:ext cx="792162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5050"/>
                </a:solidFill>
                <a:latin typeface="Times New Roman" panose="02020603050405020304" pitchFamily="18" charset="0"/>
              </a:rPr>
              <a:t>3. doubt   </a:t>
            </a:r>
            <a:r>
              <a:rPr lang="en-US" altLang="zh-CN" sz="3600" b="1" i="1" dirty="0">
                <a:solidFill>
                  <a:srgbClr val="FF5050"/>
                </a:solidFill>
                <a:latin typeface="Times New Roman" panose="02020603050405020304" pitchFamily="18" charset="0"/>
              </a:rPr>
              <a:t>v</a:t>
            </a:r>
            <a:r>
              <a:rPr lang="en-US" altLang="zh-CN" sz="3600" b="1" dirty="0">
                <a:solidFill>
                  <a:srgbClr val="FF5050"/>
                </a:solidFill>
                <a:latin typeface="Times New Roman" panose="02020603050405020304" pitchFamily="18" charset="0"/>
              </a:rPr>
              <a:t>.  </a:t>
            </a:r>
            <a:r>
              <a:rPr lang="zh-CN" altLang="en-US" sz="3600" b="1" dirty="0">
                <a:solidFill>
                  <a:srgbClr val="FF5050"/>
                </a:solidFill>
                <a:latin typeface="Times New Roman" panose="02020603050405020304" pitchFamily="18" charset="0"/>
              </a:rPr>
              <a:t>怀疑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latin typeface="Times New Roman" panose="02020603050405020304" pitchFamily="18" charset="0"/>
              </a:rPr>
              <a:t>e.g. I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doubt </a:t>
            </a:r>
            <a:r>
              <a:rPr lang="en-US" altLang="zh-CN" sz="3600" b="1" dirty="0">
                <a:latin typeface="Times New Roman" panose="02020603050405020304" pitchFamily="18" charset="0"/>
              </a:rPr>
              <a:t>whether Tom will come. </a:t>
            </a:r>
            <a:r>
              <a:rPr lang="en-US" altLang="zh-CN" dirty="0"/>
              <a:t> 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       我怀疑汤姆是否会来。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5050"/>
                </a:solidFill>
                <a:latin typeface="Times New Roman" panose="02020603050405020304" pitchFamily="18" charset="0"/>
              </a:rPr>
              <a:t>4. wealth   </a:t>
            </a:r>
            <a:r>
              <a:rPr lang="en-US" altLang="zh-CN" sz="3600" b="1" i="1" dirty="0">
                <a:solidFill>
                  <a:srgbClr val="FF505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3600" b="1" dirty="0">
                <a:solidFill>
                  <a:srgbClr val="FF5050"/>
                </a:solidFill>
                <a:latin typeface="Times New Roman" panose="02020603050405020304" pitchFamily="18" charset="0"/>
              </a:rPr>
              <a:t>.   </a:t>
            </a:r>
            <a:r>
              <a:rPr lang="zh-CN" altLang="en-US" sz="3600" b="1" dirty="0">
                <a:solidFill>
                  <a:srgbClr val="FF5050"/>
                </a:solidFill>
                <a:latin typeface="Times New Roman" panose="02020603050405020304" pitchFamily="18" charset="0"/>
              </a:rPr>
              <a:t>钱财；财富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latin typeface="Times New Roman" panose="02020603050405020304" pitchFamily="18" charset="0"/>
              </a:rPr>
              <a:t>e.g. Health is more important than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      fame and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wealth</a:t>
            </a:r>
            <a:r>
              <a:rPr lang="en-US" altLang="zh-CN" sz="3600" b="1" dirty="0"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       健康比名誉和财富更重要。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5050"/>
                </a:solidFill>
                <a:latin typeface="Times New Roman" panose="02020603050405020304" pitchFamily="18" charset="0"/>
              </a:rPr>
              <a:t>5. astronaut</a:t>
            </a:r>
            <a:r>
              <a:rPr lang="en-US" altLang="zh-CN" sz="3600" b="1" i="1" dirty="0">
                <a:solidFill>
                  <a:srgbClr val="FF5050"/>
                </a:solidFill>
                <a:latin typeface="Times New Roman" panose="02020603050405020304" pitchFamily="18" charset="0"/>
              </a:rPr>
              <a:t>   n</a:t>
            </a:r>
            <a:r>
              <a:rPr lang="en-US" altLang="zh-CN" sz="3600" b="1" dirty="0">
                <a:solidFill>
                  <a:srgbClr val="FF5050"/>
                </a:solidFill>
                <a:latin typeface="Times New Roman" panose="02020603050405020304" pitchFamily="18" charset="0"/>
              </a:rPr>
              <a:t>.   </a:t>
            </a:r>
            <a:r>
              <a:rPr lang="zh-CN" altLang="en-US" sz="3600" b="1" dirty="0">
                <a:solidFill>
                  <a:srgbClr val="FF5050"/>
                </a:solidFill>
                <a:latin typeface="Times New Roman" panose="02020603050405020304" pitchFamily="18" charset="0"/>
              </a:rPr>
              <a:t>宇航员</a:t>
            </a:r>
            <a:endParaRPr lang="zh-CN" altLang="en-US" sz="3600" dirty="0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2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8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8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8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8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800" smtClean="0"/>
              <a:t>1. Brian wants to be a _______ and _________ a big company.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smtClean="0"/>
              <a:t>2. What are students doing in Ms. Cox’s class?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smtClean="0"/>
              <a:t>_____________________________________.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smtClean="0"/>
              <a:t>3. What does Jenny want to be?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smtClean="0"/>
              <a:t>_____________________________________.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smtClean="0"/>
              <a:t>4. Where does Danny want to play basketball?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smtClean="0"/>
              <a:t>_____________________________________.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smtClean="0"/>
              <a:t>5. </a:t>
            </a:r>
            <a:r>
              <a:rPr lang="zh-CN" altLang="en-US" sz="2800" smtClean="0"/>
              <a:t>翻译：</a:t>
            </a:r>
            <a:r>
              <a:rPr lang="en-US" altLang="zh-CN" sz="2800" smtClean="0"/>
              <a:t>I don’t think wealth is the most important thing in life.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smtClean="0"/>
              <a:t>____________________________________.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331913" y="188913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altLang="zh-CN" sz="4800" b="1" smtClean="0"/>
              <a:t>Task-based reading</a:t>
            </a: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4572000" y="1052513"/>
            <a:ext cx="12239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</a:rPr>
              <a:t>boss</a:t>
            </a:r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6732588" y="1052513"/>
            <a:ext cx="18716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</a:rPr>
              <a:t>manage</a:t>
            </a: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900113" y="2276475"/>
            <a:ext cx="7343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3366FF"/>
                </a:solidFill>
              </a:rPr>
              <a:t>They are </a:t>
            </a:r>
            <a:r>
              <a:rPr lang="en-US" altLang="zh-CN" sz="3200">
                <a:solidFill>
                  <a:srgbClr val="FF0000"/>
                </a:solidFill>
              </a:rPr>
              <a:t>working on</a:t>
            </a:r>
            <a:r>
              <a:rPr lang="en-US" altLang="zh-CN" sz="3200">
                <a:solidFill>
                  <a:srgbClr val="3366FF"/>
                </a:solidFill>
              </a:rPr>
              <a:t> a group project.</a:t>
            </a: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1116013" y="3141663"/>
            <a:ext cx="6840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3366FF"/>
                </a:solidFill>
              </a:rPr>
              <a:t>She wants to be a </a:t>
            </a:r>
            <a:r>
              <a:rPr lang="en-US" altLang="zh-CN" sz="3200">
                <a:solidFill>
                  <a:srgbClr val="FF0000"/>
                </a:solidFill>
              </a:rPr>
              <a:t>pilot</a:t>
            </a:r>
            <a:r>
              <a:rPr lang="en-US" altLang="zh-CN" sz="3200">
                <a:solidFill>
                  <a:srgbClr val="3366FF"/>
                </a:solidFill>
              </a:rPr>
              <a:t>.</a:t>
            </a:r>
          </a:p>
        </p:txBody>
      </p:sp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971550" y="3933825"/>
            <a:ext cx="4176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</a:rPr>
              <a:t>In </a:t>
            </a:r>
            <a:r>
              <a:rPr lang="en-US" altLang="zh-CN" sz="3200">
                <a:solidFill>
                  <a:srgbClr val="3366FF"/>
                </a:solidFill>
              </a:rPr>
              <a:t>the spaceship.</a:t>
            </a:r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1116013" y="5157788"/>
            <a:ext cx="7559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我认为</a:t>
            </a:r>
            <a:r>
              <a:rPr lang="zh-CN" altLang="en-US" sz="2800" b="1">
                <a:solidFill>
                  <a:srgbClr val="3366FF"/>
                </a:solidFill>
              </a:rPr>
              <a:t>财富</a:t>
            </a:r>
            <a:r>
              <a:rPr lang="zh-CN" altLang="en-US" sz="2800" b="1">
                <a:solidFill>
                  <a:srgbClr val="FF0000"/>
                </a:solidFill>
              </a:rPr>
              <a:t>不是</a:t>
            </a:r>
            <a:r>
              <a:rPr lang="zh-CN" altLang="en-US" sz="2800" b="1">
                <a:solidFill>
                  <a:srgbClr val="3366FF"/>
                </a:solidFill>
              </a:rPr>
              <a:t>生活中最重要的事情。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/>
      <p:bldP spid="200709" grpId="0"/>
      <p:bldP spid="200710" grpId="0"/>
      <p:bldP spid="200711" grpId="0"/>
      <p:bldP spid="200712" grpId="0"/>
      <p:bldP spid="2007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7"/>
          <p:cNvSpPr txBox="1">
            <a:spLocks noChangeArrowheads="1"/>
          </p:cNvSpPr>
          <p:nvPr/>
        </p:nvSpPr>
        <p:spPr bwMode="auto">
          <a:xfrm>
            <a:off x="611188" y="1457325"/>
            <a:ext cx="76327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3600" b="1" dirty="0">
                <a:solidFill>
                  <a:srgbClr val="3366FF"/>
                </a:solidFill>
              </a:rPr>
              <a:t>Read the lesson and fill in the 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3600" b="1" dirty="0">
                <a:solidFill>
                  <a:srgbClr val="3366FF"/>
                </a:solidFill>
              </a:rPr>
              <a:t>    blanks.</a:t>
            </a:r>
            <a:endParaRPr lang="en-US" altLang="zh-CN" sz="3600" b="1" dirty="0">
              <a:solidFill>
                <a:srgbClr val="33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51" name="Rectangle 23"/>
          <p:cNvSpPr>
            <a:spLocks noChangeArrowheads="1"/>
          </p:cNvSpPr>
          <p:nvPr/>
        </p:nvSpPr>
        <p:spPr bwMode="auto">
          <a:xfrm>
            <a:off x="468313" y="2781300"/>
            <a:ext cx="8351837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7448550" algn="l"/>
                <a:tab pos="7537450" algn="l"/>
              </a:tabLst>
            </a:pPr>
            <a:r>
              <a:rPr lang="en-US" altLang="zh-CN" sz="3600" b="1" dirty="0">
                <a:latin typeface="Times New Roman" panose="02020603050405020304" pitchFamily="18" charset="0"/>
              </a:rPr>
              <a:t>      Some students are having a discussion about their future. Jenny wants to be a pilot. She loves to ______. Brian wants to be a ____, but Jenny thinks Brian should do something that he enjoys.</a:t>
            </a:r>
          </a:p>
        </p:txBody>
      </p:sp>
      <p:sp>
        <p:nvSpPr>
          <p:cNvPr id="99352" name="Text Box 24"/>
          <p:cNvSpPr txBox="1">
            <a:spLocks noChangeArrowheads="1"/>
          </p:cNvSpPr>
          <p:nvPr/>
        </p:nvSpPr>
        <p:spPr bwMode="auto">
          <a:xfrm>
            <a:off x="4067175" y="4149725"/>
            <a:ext cx="13271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travel</a:t>
            </a:r>
          </a:p>
        </p:txBody>
      </p:sp>
      <p:sp>
        <p:nvSpPr>
          <p:cNvPr id="99353" name="Text Box 25"/>
          <p:cNvSpPr txBox="1">
            <a:spLocks noChangeArrowheads="1"/>
          </p:cNvSpPr>
          <p:nvPr/>
        </p:nvSpPr>
        <p:spPr bwMode="auto">
          <a:xfrm>
            <a:off x="1403350" y="4797425"/>
            <a:ext cx="10223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boss</a:t>
            </a:r>
          </a:p>
        </p:txBody>
      </p:sp>
      <p:pic>
        <p:nvPicPr>
          <p:cNvPr id="7174" name="Picture 26" descr="reading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00338" y="404813"/>
            <a:ext cx="3240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1" grpId="0"/>
      <p:bldP spid="99352" grpId="0"/>
      <p:bldP spid="993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9"/>
          <p:cNvSpPr>
            <a:spLocks noChangeArrowheads="1"/>
          </p:cNvSpPr>
          <p:nvPr/>
        </p:nvSpPr>
        <p:spPr bwMode="auto">
          <a:xfrm>
            <a:off x="468313" y="836613"/>
            <a:ext cx="820737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7448550" algn="l"/>
                <a:tab pos="7537450" algn="l"/>
              </a:tabLst>
            </a:pPr>
            <a:r>
              <a:rPr lang="en-US" altLang="zh-CN" sz="3600" b="1" dirty="0">
                <a:latin typeface="Times New Roman" panose="02020603050405020304" pitchFamily="18" charset="0"/>
              </a:rPr>
              <a:t>Steven wants to be an _________. He wants to invent something that won’t harm the environment. Kate likes ________ meals and enjoys trying different kinds of food. As for Danny, he is going to choose the most fun and ________ job in the world. He is going to be an astronaut.</a:t>
            </a:r>
          </a:p>
        </p:txBody>
      </p:sp>
      <p:sp>
        <p:nvSpPr>
          <p:cNvPr id="136216" name="Text Box 24"/>
          <p:cNvSpPr txBox="1">
            <a:spLocks noChangeArrowheads="1"/>
          </p:cNvSpPr>
          <p:nvPr/>
        </p:nvSpPr>
        <p:spPr bwMode="auto">
          <a:xfrm>
            <a:off x="4932363" y="836613"/>
            <a:ext cx="1860550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engineer</a:t>
            </a:r>
          </a:p>
        </p:txBody>
      </p:sp>
      <p:sp>
        <p:nvSpPr>
          <p:cNvPr id="136217" name="Text Box 25"/>
          <p:cNvSpPr txBox="1">
            <a:spLocks noChangeArrowheads="1"/>
          </p:cNvSpPr>
          <p:nvPr/>
        </p:nvSpPr>
        <p:spPr bwMode="auto">
          <a:xfrm>
            <a:off x="611188" y="2781300"/>
            <a:ext cx="17081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cooking</a:t>
            </a:r>
          </a:p>
        </p:txBody>
      </p:sp>
      <p:sp>
        <p:nvSpPr>
          <p:cNvPr id="136218" name="Text Box 26"/>
          <p:cNvSpPr txBox="1">
            <a:spLocks noChangeArrowheads="1"/>
          </p:cNvSpPr>
          <p:nvPr/>
        </p:nvSpPr>
        <p:spPr bwMode="auto">
          <a:xfrm>
            <a:off x="611188" y="4797425"/>
            <a:ext cx="17081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exciting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16" grpId="0"/>
      <p:bldP spid="136217" grpId="0"/>
      <p:bldP spid="136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79388" y="1382713"/>
            <a:ext cx="8642350" cy="492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9580" indent="-4495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solidFill>
                  <a:srgbClr val="031706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Look into</a:t>
            </a:r>
            <a:r>
              <a:rPr lang="en-US" altLang="zh-CN" sz="3600" b="1" dirty="0">
                <a:solidFill>
                  <a:srgbClr val="031706"/>
                </a:solidFill>
                <a:latin typeface="Times New Roman" panose="02020603050405020304" pitchFamily="18" charset="0"/>
              </a:rPr>
              <a:t> the Future</a:t>
            </a:r>
            <a:r>
              <a:rPr lang="zh-CN" altLang="en-US" sz="3600" b="1" dirty="0">
                <a:solidFill>
                  <a:srgbClr val="031706"/>
                </a:solidFill>
                <a:latin typeface="Times New Roman" panose="02020603050405020304" pitchFamily="18" charset="0"/>
              </a:rPr>
              <a:t>  展望未来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look into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此处是“观察”。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还有“朝里看；调查；浏览（书籍、资料等）” 的意思。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latin typeface="Times New Roman" panose="02020603050405020304" pitchFamily="18" charset="0"/>
              </a:rPr>
              <a:t>e.g. I noticed Tom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looking into</a:t>
            </a:r>
            <a:r>
              <a:rPr lang="en-US" altLang="zh-CN" sz="3600" b="1" dirty="0">
                <a:latin typeface="Times New Roman" panose="02020603050405020304" pitchFamily="18" charset="0"/>
              </a:rPr>
              <a:t> a shop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      window.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      我注意到汤姆正往商店橱窗里看。</a:t>
            </a:r>
          </a:p>
        </p:txBody>
      </p:sp>
      <p:pic>
        <p:nvPicPr>
          <p:cNvPr id="9219" name="Picture 7" descr="language point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5" y="474663"/>
            <a:ext cx="38163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68313" y="1052513"/>
            <a:ext cx="8208962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The police are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looking into</a:t>
            </a:r>
            <a:r>
              <a:rPr lang="en-US" altLang="zh-CN" sz="3600" b="1" dirty="0">
                <a:latin typeface="Times New Roman" panose="02020603050405020304" pitchFamily="18" charset="0"/>
              </a:rPr>
              <a:t> the accident.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警方正在调查那起事故。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You’d better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look into</a:t>
            </a:r>
            <a:r>
              <a:rPr lang="en-US" altLang="zh-CN" sz="3600" b="1" dirty="0">
                <a:latin typeface="Times New Roman" panose="02020603050405020304" pitchFamily="18" charset="0"/>
              </a:rPr>
              <a:t> the novel, and get its main idea.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你最好翻阅一下这部小说，了解其主题思想。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173038" cy="641350"/>
          </a:xfrm>
          <a:prstGeom prst="rect">
            <a:avLst/>
          </a:prstGeom>
          <a:solidFill>
            <a:srgbClr val="E8E5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7457" anchor="ctr">
            <a:spAutoFit/>
          </a:bodyPr>
          <a:lstStyle/>
          <a:p>
            <a:r>
              <a:rPr lang="zh-CN" altLang="en-US"/>
              <a:t> </a:t>
            </a:r>
          </a:p>
          <a:p>
            <a:pPr eaLnBrk="0" hangingPunct="0"/>
            <a:endParaRPr lang="zh-CN" alt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173038" cy="641350"/>
          </a:xfrm>
          <a:prstGeom prst="rect">
            <a:avLst/>
          </a:prstGeom>
          <a:solidFill>
            <a:srgbClr val="E8E5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7457" anchor="ctr">
            <a:spAutoFit/>
          </a:bodyPr>
          <a:lstStyle/>
          <a:p>
            <a:r>
              <a:rPr lang="zh-CN" altLang="en-US"/>
              <a:t> </a:t>
            </a:r>
          </a:p>
          <a:p>
            <a:pPr eaLnBrk="0" hangingPunct="0"/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1440</Words>
  <Application>Microsoft Office PowerPoint</Application>
  <PresentationFormat>全屏显示(4:3)</PresentationFormat>
  <Paragraphs>152</Paragraphs>
  <Slides>31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6" baseType="lpstr">
      <vt:lpstr>宋体</vt:lpstr>
      <vt:lpstr>微软雅黑</vt:lpstr>
      <vt:lpstr>Arial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Task-based reading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2006-07-21T11:01:00Z</dcterms:created>
  <dcterms:modified xsi:type="dcterms:W3CDTF">2023-01-17T00:56:33Z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TC011594402052</vt:lpwstr>
  </property>
  <property fmtid="{D5CDD505-2E9C-101B-9397-08002B2CF9AE}" pid="3" name="ICV">
    <vt:lpwstr>DBDC860645CA4A18BA2744E86E0D5FE5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