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Lst>
  <p:sldSz cx="9144000" cy="5143500" type="screen16x9"/>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690"/>
      </p:cViewPr>
      <p:guideLst>
        <p:guide orient="horz" pos="1620"/>
        <p:guide pos="2880"/>
      </p:guideLst>
    </p:cSldViewPr>
  </p:slideViewPr>
  <p:notesTextViewPr>
    <p:cViewPr>
      <p:scale>
        <a:sx n="1" d="1"/>
        <a:sy n="1" d="1"/>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wmf"/><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emf"/><Relationship Id="rId4"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5" Type="http://schemas.openxmlformats.org/officeDocument/2006/relationships/image" Target="../media/image20.wmf"/><Relationship Id="rId4"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4.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4"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en-US" altLang="zh-CN"/>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A52089E2-1142-42CB-98AE-C513EF6072BF}"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BA293908-E9DB-4384-B932-E80A610BA2BE}" type="slidenum">
              <a:rPr lang="en-US" altLang="zh-CN"/>
              <a:t>3</a:t>
            </a:fld>
            <a:endParaRPr lang="en-US" altLang="zh-CN"/>
          </a:p>
        </p:txBody>
      </p:sp>
      <p:sp>
        <p:nvSpPr>
          <p:cNvPr id="8194" name="幻灯片图像占位符 1"/>
          <p:cNvSpPr>
            <a:spLocks noGrp="1" noRot="1" noChangeAspect="1" noChangeArrowheads="1" noTextEdit="1"/>
          </p:cNvSpPr>
          <p:nvPr>
            <p:ph type="sldImg" idx="4294967295"/>
          </p:nvPr>
        </p:nvSpPr>
        <p:spPr>
          <a:xfrm>
            <a:off x="411163" y="754063"/>
            <a:ext cx="5853112" cy="3294062"/>
          </a:xfrm>
        </p:spPr>
      </p:sp>
      <p:sp>
        <p:nvSpPr>
          <p:cNvPr id="8195"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8196"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8ACAE355-B476-411C-9485-3927FF263285}" type="slidenum">
              <a:rPr lang="en-US" altLang="zh-CN" sz="1200"/>
              <a:t>3</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29CA1AFA-25EE-471C-A115-D3C97E4265F4}" type="slidenum">
              <a:rPr lang="en-US" altLang="zh-CN"/>
              <a:t>4</a:t>
            </a:fld>
            <a:endParaRPr lang="en-US" altLang="zh-CN"/>
          </a:p>
        </p:txBody>
      </p:sp>
      <p:sp>
        <p:nvSpPr>
          <p:cNvPr id="10242" name="幻灯片图像占位符 1"/>
          <p:cNvSpPr>
            <a:spLocks noGrp="1" noRot="1" noChangeAspect="1" noChangeArrowheads="1" noTextEdit="1"/>
          </p:cNvSpPr>
          <p:nvPr>
            <p:ph type="sldImg" idx="4294967295"/>
          </p:nvPr>
        </p:nvSpPr>
        <p:spPr>
          <a:xfrm>
            <a:off x="411163" y="754063"/>
            <a:ext cx="5853112" cy="3294062"/>
          </a:xfrm>
        </p:spPr>
      </p:sp>
      <p:sp>
        <p:nvSpPr>
          <p:cNvPr id="10243" name="备注占位符 2"/>
          <p:cNvSpPr>
            <a:spLocks noGrp="1" noChangeArrowheads="1"/>
          </p:cNvSpPr>
          <p:nvPr>
            <p:ph type="body" idx="4294967295"/>
          </p:nvPr>
        </p:nvSpPr>
        <p:spPr>
          <a:xfrm>
            <a:off x="538163" y="4387850"/>
            <a:ext cx="5780087" cy="3952875"/>
          </a:xfrm>
        </p:spPr>
        <p:txBody>
          <a:bodyPr/>
          <a:lstStyle/>
          <a:p>
            <a:endParaRPr lang="zh-CN" altLang="zh-CN" dirty="0"/>
          </a:p>
        </p:txBody>
      </p:sp>
      <p:sp>
        <p:nvSpPr>
          <p:cNvPr id="10244"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F9DD64C4-38DB-4FE0-9992-B3694CB283B9}" type="slidenum">
              <a:rPr lang="en-US" altLang="zh-CN" sz="1200"/>
              <a:t>4</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9BDE625A-49FC-4C4D-8200-A7E8BE68588E}" type="slidenum">
              <a:rPr lang="en-US" altLang="zh-CN"/>
              <a:t>5</a:t>
            </a:fld>
            <a:endParaRPr lang="en-US" altLang="zh-CN"/>
          </a:p>
        </p:txBody>
      </p:sp>
      <p:sp>
        <p:nvSpPr>
          <p:cNvPr id="12290" name="幻灯片图像占位符 1"/>
          <p:cNvSpPr>
            <a:spLocks noGrp="1" noRot="1" noChangeAspect="1" noChangeArrowheads="1" noTextEdit="1"/>
          </p:cNvSpPr>
          <p:nvPr>
            <p:ph type="sldImg" idx="4294967295"/>
          </p:nvPr>
        </p:nvSpPr>
        <p:spPr>
          <a:xfrm>
            <a:off x="411163" y="754063"/>
            <a:ext cx="5853112" cy="3294062"/>
          </a:xfrm>
        </p:spPr>
      </p:sp>
      <p:sp>
        <p:nvSpPr>
          <p:cNvPr id="12291"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12292"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E34FF1FA-6DE8-4074-A2D1-732F0BBD5759}" type="slidenum">
              <a:rPr lang="en-US" altLang="zh-CN" sz="1200"/>
              <a:t>5</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E5182057-7371-415A-9B90-00CF9C2AA600}" type="slidenum">
              <a:rPr lang="en-US" altLang="zh-CN"/>
              <a:t>8</a:t>
            </a:fld>
            <a:endParaRPr lang="en-US" altLang="zh-CN"/>
          </a:p>
        </p:txBody>
      </p:sp>
      <p:sp>
        <p:nvSpPr>
          <p:cNvPr id="16386" name="幻灯片图像占位符 1"/>
          <p:cNvSpPr>
            <a:spLocks noGrp="1" noRot="1" noChangeAspect="1" noChangeArrowheads="1" noTextEdit="1"/>
          </p:cNvSpPr>
          <p:nvPr>
            <p:ph type="sldImg" idx="4294967295"/>
          </p:nvPr>
        </p:nvSpPr>
        <p:spPr>
          <a:xfrm>
            <a:off x="411163" y="754063"/>
            <a:ext cx="5853112" cy="3294062"/>
          </a:xfrm>
        </p:spPr>
      </p:sp>
      <p:sp>
        <p:nvSpPr>
          <p:cNvPr id="16387"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16388"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4DB86980-C905-48DE-A012-AF8BBD8BB63E}" type="slidenum">
              <a:rPr lang="en-US" altLang="zh-CN" sz="1200"/>
              <a:t>8</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1EC9F1F3-FCB5-4777-86F9-B8C9181ACC27}" type="slidenum">
              <a:rPr lang="en-US" altLang="zh-CN"/>
              <a:t>9</a:t>
            </a:fld>
            <a:endParaRPr lang="en-US" altLang="zh-CN"/>
          </a:p>
        </p:txBody>
      </p:sp>
      <p:sp>
        <p:nvSpPr>
          <p:cNvPr id="18434" name="幻灯片图像占位符 1"/>
          <p:cNvSpPr>
            <a:spLocks noGrp="1" noRot="1" noChangeAspect="1" noChangeArrowheads="1" noTextEdit="1"/>
          </p:cNvSpPr>
          <p:nvPr>
            <p:ph type="sldImg" idx="4294967295"/>
          </p:nvPr>
        </p:nvSpPr>
        <p:spPr>
          <a:xfrm>
            <a:off x="411163" y="754063"/>
            <a:ext cx="5853112" cy="3294062"/>
          </a:xfrm>
        </p:spPr>
      </p:sp>
      <p:sp>
        <p:nvSpPr>
          <p:cNvPr id="18435"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18436"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8772F9D7-8595-47B6-A798-C4408EBF069F}" type="slidenum">
              <a:rPr lang="en-US" altLang="zh-CN" sz="1200"/>
              <a:t>9</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740B857E-5C4D-401A-B95D-E019D3355BA0}" type="slidenum">
              <a:rPr lang="en-US" altLang="zh-CN"/>
              <a:t>14</a:t>
            </a:fld>
            <a:endParaRPr lang="en-US" altLang="zh-CN"/>
          </a:p>
        </p:txBody>
      </p:sp>
      <p:sp>
        <p:nvSpPr>
          <p:cNvPr id="24578" name="幻灯片图像占位符 1"/>
          <p:cNvSpPr>
            <a:spLocks noGrp="1" noRot="1" noChangeAspect="1" noChangeArrowheads="1" noTextEdit="1"/>
          </p:cNvSpPr>
          <p:nvPr>
            <p:ph type="sldImg" idx="4294967295"/>
          </p:nvPr>
        </p:nvSpPr>
        <p:spPr>
          <a:xfrm>
            <a:off x="411163" y="754063"/>
            <a:ext cx="5853112" cy="3294062"/>
          </a:xfrm>
        </p:spPr>
      </p:sp>
      <p:sp>
        <p:nvSpPr>
          <p:cNvPr id="24579" name="备注占位符 2"/>
          <p:cNvSpPr>
            <a:spLocks noGrp="1" noChangeArrowheads="1"/>
          </p:cNvSpPr>
          <p:nvPr>
            <p:ph type="body" idx="4294967295"/>
          </p:nvPr>
        </p:nvSpPr>
        <p:spPr>
          <a:xfrm>
            <a:off x="538163" y="4387850"/>
            <a:ext cx="5780087" cy="3952875"/>
          </a:xfrm>
        </p:spPr>
        <p:txBody>
          <a:bodyPr/>
          <a:lstStyle/>
          <a:p>
            <a:endParaRPr lang="zh-CN" altLang="zh-CN"/>
          </a:p>
        </p:txBody>
      </p:sp>
      <p:sp>
        <p:nvSpPr>
          <p:cNvPr id="24580" name="灯片编号占位符 3"/>
          <p:cNvSpPr txBox="1">
            <a:spLocks noGrp="1" noChangeArrowheads="1"/>
          </p:cNvSpPr>
          <p:nvPr/>
        </p:nvSpPr>
        <p:spPr bwMode="auto">
          <a:xfrm>
            <a:off x="3883025" y="8686800"/>
            <a:ext cx="2974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buFont typeface="Arial" panose="020B0604020202020204" pitchFamily="34" charset="0"/>
              <a:buNone/>
            </a:pPr>
            <a:fld id="{C37A53DB-E687-4BB9-9025-A39AFC84BA0C}" type="slidenum">
              <a:rPr lang="en-US" altLang="zh-CN" sz="1200"/>
              <a:t>14</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951C36E-3771-48D8-9DC9-4E22B93761AB}"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110916F-BD62-4758-A684-325ADC8240CC}"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FE7878F-3173-44FF-8C39-4F8EE1C2ED09}"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1606847-92C7-43EA-BF3C-989ADED34935}"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D0D36E44-70DF-4979-93D0-7C27359081C5}"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18F487A-AE1B-43DA-9706-D3B4EADBFA87}"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C62E24A3-9D07-46EF-A630-0CA05DF1EF2F}"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50A19E72-0F49-449F-9B32-2D5F5178D197}"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8D9F25F8-0364-4DA9-91A5-930827FB9F1A}"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B93AB8C5-E8B5-4203-AB8E-0F9D834D7070}"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0F94E58-F8C3-4A68-929E-D3F77F722BD8}"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689978F6-F5D3-471B-A0D7-4BE4F7C30051}"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4.bin"/><Relationship Id="rId13" Type="http://schemas.openxmlformats.org/officeDocument/2006/relationships/image" Target="../media/image20.wmf"/><Relationship Id="rId3" Type="http://schemas.openxmlformats.org/officeDocument/2006/relationships/image" Target="../media/image21.png"/><Relationship Id="rId7" Type="http://schemas.openxmlformats.org/officeDocument/2006/relationships/image" Target="../media/image17.wmf"/><Relationship Id="rId12"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3.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5.bin"/><Relationship Id="rId4" Type="http://schemas.openxmlformats.org/officeDocument/2006/relationships/oleObject" Target="../embeddings/oleObject12.bin"/><Relationship Id="rId9" Type="http://schemas.openxmlformats.org/officeDocument/2006/relationships/image" Target="../media/image1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3.wmf"/><Relationship Id="rId5" Type="http://schemas.openxmlformats.org/officeDocument/2006/relationships/oleObject" Target="../embeddings/oleObject18.bin"/><Relationship Id="rId4" Type="http://schemas.openxmlformats.org/officeDocument/2006/relationships/image" Target="../media/image22.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24.emf"/><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26.wmf"/><Relationship Id="rId5" Type="http://schemas.openxmlformats.org/officeDocument/2006/relationships/oleObject" Target="../embeddings/oleObject21.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3.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emf"/><Relationship Id="rId4" Type="http://schemas.openxmlformats.org/officeDocument/2006/relationships/oleObject" Target="../embeddings/oleObject1.bin"/><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4.bin"/><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10.wmf"/><Relationship Id="rId5" Type="http://schemas.openxmlformats.org/officeDocument/2006/relationships/image" Target="../media/image11.png"/><Relationship Id="rId10" Type="http://schemas.openxmlformats.org/officeDocument/2006/relationships/oleObject" Target="../embeddings/oleObject7.bin"/><Relationship Id="rId4" Type="http://schemas.openxmlformats.org/officeDocument/2006/relationships/image" Target="../media/image7.wmf"/><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5.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15.wmf"/><Relationship Id="rId5" Type="http://schemas.openxmlformats.org/officeDocument/2006/relationships/image" Target="../media/image12.e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ChangeArrowheads="1"/>
          </p:cNvSpPr>
          <p:nvPr/>
        </p:nvSpPr>
        <p:spPr bwMode="auto">
          <a:xfrm>
            <a:off x="0" y="1428750"/>
            <a:ext cx="9144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buFont typeface="Arial" panose="020B0604020202020204" pitchFamily="34" charset="0"/>
              <a:buNone/>
            </a:pPr>
            <a:r>
              <a:rPr lang="zh-CN" altLang="en-US" sz="4400" b="1" dirty="0" smtClean="0">
                <a:solidFill>
                  <a:srgbClr val="CC0066"/>
                </a:solidFill>
                <a:latin typeface="微软雅黑" panose="020B0503020204020204" pitchFamily="34" charset="-122"/>
                <a:ea typeface="微软雅黑" panose="020B0503020204020204" pitchFamily="34" charset="-122"/>
              </a:rPr>
              <a:t>相</a:t>
            </a:r>
            <a:r>
              <a:rPr lang="zh-CN" altLang="en-US" sz="4400" b="1" dirty="0">
                <a:solidFill>
                  <a:srgbClr val="CC0066"/>
                </a:solidFill>
                <a:latin typeface="微软雅黑" panose="020B0503020204020204" pitchFamily="34" charset="-122"/>
                <a:ea typeface="微软雅黑" panose="020B0503020204020204" pitchFamily="34" charset="-122"/>
              </a:rPr>
              <a:t>似三角形的性质</a:t>
            </a:r>
          </a:p>
        </p:txBody>
      </p:sp>
      <p:sp>
        <p:nvSpPr>
          <p:cNvPr id="4100" name="Text Box 4"/>
          <p:cNvSpPr txBox="1">
            <a:spLocks noChangeArrowheads="1"/>
          </p:cNvSpPr>
          <p:nvPr/>
        </p:nvSpPr>
        <p:spPr bwMode="auto">
          <a:xfrm>
            <a:off x="0" y="565670"/>
            <a:ext cx="91630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buFont typeface="Arial" panose="020B0604020202020204" pitchFamily="34" charset="0"/>
              <a:buNone/>
            </a:pPr>
            <a:r>
              <a:rPr lang="zh-CN" altLang="en-US" sz="2800" b="1" dirty="0">
                <a:solidFill>
                  <a:srgbClr val="070707"/>
                </a:solidFill>
                <a:latin typeface="微软雅黑" panose="020B0503020204020204" pitchFamily="34" charset="-122"/>
                <a:ea typeface="微软雅黑" panose="020B0503020204020204" pitchFamily="34" charset="-122"/>
              </a:rPr>
              <a:t>第四章  图形的相似</a:t>
            </a:r>
          </a:p>
        </p:txBody>
      </p:sp>
      <p:sp>
        <p:nvSpPr>
          <p:cNvPr id="4103" name="AutoShape 7"/>
          <p:cNvSpPr>
            <a:spLocks noChangeArrowheads="1"/>
          </p:cNvSpPr>
          <p:nvPr/>
        </p:nvSpPr>
        <p:spPr bwMode="auto">
          <a:xfrm>
            <a:off x="0" y="4822032"/>
            <a:ext cx="9144000" cy="321469"/>
          </a:xfrm>
          <a:prstGeom prst="flowChartProcess">
            <a:avLst/>
          </a:prstGeom>
          <a:noFill/>
          <a:ln>
            <a:noFill/>
          </a:ln>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buFont typeface="Arial" panose="020B0604020202020204" pitchFamily="34" charset="0"/>
              <a:buNone/>
            </a:pPr>
            <a:endParaRPr lang="zh-CN" altLang="zh-CN"/>
          </a:p>
        </p:txBody>
      </p:sp>
      <p:sp>
        <p:nvSpPr>
          <p:cNvPr id="4130" name="文本框 1059"/>
          <p:cNvSpPr txBox="1">
            <a:spLocks noChangeArrowheads="1"/>
          </p:cNvSpPr>
          <p:nvPr/>
        </p:nvSpPr>
        <p:spPr bwMode="auto">
          <a:xfrm>
            <a:off x="3829649" y="2377543"/>
            <a:ext cx="14847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buFont typeface="Arial" panose="020B0604020202020204" pitchFamily="34" charset="0"/>
              <a:buNone/>
            </a:pPr>
            <a:r>
              <a:rPr lang="zh-CN" altLang="en-US" sz="2800" dirty="0">
                <a:latin typeface="华文中宋" panose="02010600040101010101" pitchFamily="2" charset="-122"/>
                <a:ea typeface="华文中宋" panose="02010600040101010101" pitchFamily="2" charset="-122"/>
              </a:rPr>
              <a:t>第</a:t>
            </a:r>
            <a:r>
              <a:rPr lang="en-US" altLang="zh-CN" sz="2800" dirty="0">
                <a:latin typeface="华文中宋" panose="02010600040101010101" pitchFamily="2" charset="-122"/>
                <a:ea typeface="华文中宋" panose="02010600040101010101" pitchFamily="2" charset="-122"/>
              </a:rPr>
              <a:t>2</a:t>
            </a:r>
            <a:r>
              <a:rPr lang="zh-CN" altLang="en-US" sz="2800" dirty="0">
                <a:latin typeface="华文中宋" panose="02010600040101010101" pitchFamily="2" charset="-122"/>
                <a:ea typeface="华文中宋" panose="02010600040101010101" pitchFamily="2" charset="-122"/>
              </a:rPr>
              <a:t>课</a:t>
            </a:r>
            <a:r>
              <a:rPr lang="zh-CN" altLang="en-US" sz="2800" dirty="0" smtClean="0">
                <a:latin typeface="华文中宋" panose="02010600040101010101" pitchFamily="2" charset="-122"/>
                <a:ea typeface="华文中宋" panose="02010600040101010101" pitchFamily="2" charset="-122"/>
              </a:rPr>
              <a:t>时</a:t>
            </a:r>
            <a:endParaRPr lang="zh-CN" altLang="en-US" sz="2800" dirty="0">
              <a:latin typeface="华文中宋" panose="02010600040101010101" pitchFamily="2" charset="-122"/>
              <a:ea typeface="华文中宋" panose="02010600040101010101" pitchFamily="2" charset="-122"/>
            </a:endParaRPr>
          </a:p>
        </p:txBody>
      </p:sp>
      <p:sp>
        <p:nvSpPr>
          <p:cNvPr id="37" name="AutoShape 7"/>
          <p:cNvSpPr>
            <a:spLocks noChangeArrowheads="1"/>
          </p:cNvSpPr>
          <p:nvPr/>
        </p:nvSpPr>
        <p:spPr bwMode="auto">
          <a:xfrm>
            <a:off x="0" y="4822032"/>
            <a:ext cx="9144000" cy="321469"/>
          </a:xfrm>
          <a:prstGeom prst="flowChartProcess">
            <a:avLst/>
          </a:prstGeom>
          <a:noFill/>
          <a:ln>
            <a:noFill/>
          </a:ln>
          <a:extLst>
            <a:ext uri="{909E8E84-426E-40DD-AFC4-6F175D3DCCD1}">
              <a14:hiddenFill xmlns:a14="http://schemas.microsoft.com/office/drawing/2010/main">
                <a:solidFill>
                  <a:srgbClr val="008080"/>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buFont typeface="Arial" panose="020B0604020202020204" pitchFamily="34" charset="0"/>
              <a:buNone/>
            </a:pPr>
            <a:endParaRPr lang="zh-CN" altLang="zh-CN"/>
          </a:p>
        </p:txBody>
      </p:sp>
      <p:sp>
        <p:nvSpPr>
          <p:cNvPr id="38" name="AutoShape 7"/>
          <p:cNvSpPr>
            <a:spLocks noChangeArrowheads="1"/>
          </p:cNvSpPr>
          <p:nvPr/>
        </p:nvSpPr>
        <p:spPr bwMode="auto">
          <a:xfrm>
            <a:off x="152400" y="4887437"/>
            <a:ext cx="9144000" cy="321469"/>
          </a:xfrm>
          <a:prstGeom prst="flowChartProcess">
            <a:avLst/>
          </a:prstGeom>
          <a:solidFill>
            <a:srgbClr val="008080"/>
          </a:solidFill>
          <a:ln w="9525">
            <a:noFill/>
            <a:miter lim="800000"/>
          </a:ln>
        </p:spPr>
        <p:txBody>
          <a:bodyPr anchor="ctr"/>
          <a:lstStyle/>
          <a:p>
            <a:endParaRPr lang="zh-CN" altLang="en-US" sz="1800">
              <a:solidFill>
                <a:schemeClr val="tx1"/>
              </a:solidFill>
            </a:endParaRPr>
          </a:p>
        </p:txBody>
      </p:sp>
      <p:sp>
        <p:nvSpPr>
          <p:cNvPr id="39" name="MH_Text_1"/>
          <p:cNvSpPr>
            <a:spLocks noChangeArrowheads="1"/>
          </p:cNvSpPr>
          <p:nvPr/>
        </p:nvSpPr>
        <p:spPr bwMode="auto">
          <a:xfrm>
            <a:off x="723900" y="3149005"/>
            <a:ext cx="1665288" cy="791765"/>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40" name="MH_SubTitle_1">
            <a:hlinkClick r:id="" action="ppaction://noaction"/>
          </p:cNvPr>
          <p:cNvSpPr>
            <a:spLocks noChangeArrowheads="1"/>
          </p:cNvSpPr>
          <p:nvPr/>
        </p:nvSpPr>
        <p:spPr bwMode="auto">
          <a:xfrm>
            <a:off x="722314" y="3352601"/>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导入新课</a:t>
            </a:r>
          </a:p>
        </p:txBody>
      </p:sp>
      <p:sp>
        <p:nvSpPr>
          <p:cNvPr id="41" name="MH_Other_1"/>
          <p:cNvSpPr>
            <a:spLocks noChangeArrowheads="1"/>
          </p:cNvSpPr>
          <p:nvPr/>
        </p:nvSpPr>
        <p:spPr bwMode="auto">
          <a:xfrm>
            <a:off x="2149476" y="3481188"/>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2" name="MH_Text_2"/>
          <p:cNvSpPr>
            <a:spLocks noChangeArrowheads="1"/>
          </p:cNvSpPr>
          <p:nvPr/>
        </p:nvSpPr>
        <p:spPr bwMode="auto">
          <a:xfrm>
            <a:off x="2711450" y="3147814"/>
            <a:ext cx="1665288" cy="79295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43" name="MH_SubTitle_2">
            <a:hlinkClick r:id="rId2" action="ppaction://hlinksldjump"/>
          </p:cNvPr>
          <p:cNvSpPr>
            <a:spLocks noChangeArrowheads="1"/>
          </p:cNvSpPr>
          <p:nvPr/>
        </p:nvSpPr>
        <p:spPr bwMode="auto">
          <a:xfrm>
            <a:off x="2711450" y="3352601"/>
            <a:ext cx="1665288"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讲授新课</a:t>
            </a:r>
          </a:p>
        </p:txBody>
      </p:sp>
      <p:sp>
        <p:nvSpPr>
          <p:cNvPr id="44" name="MH_Other_2"/>
          <p:cNvSpPr>
            <a:spLocks noChangeArrowheads="1"/>
          </p:cNvSpPr>
          <p:nvPr/>
        </p:nvSpPr>
        <p:spPr bwMode="auto">
          <a:xfrm>
            <a:off x="2746376" y="3478807"/>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5" name="MH_Other_3"/>
          <p:cNvSpPr>
            <a:spLocks noChangeArrowheads="1"/>
          </p:cNvSpPr>
          <p:nvPr/>
        </p:nvSpPr>
        <p:spPr bwMode="auto">
          <a:xfrm>
            <a:off x="4179889" y="3481188"/>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6" name="MH_Text_3">
            <a:hlinkClick r:id="rId3" action="ppaction://hlinksldjump"/>
          </p:cNvPr>
          <p:cNvSpPr>
            <a:spLocks noChangeArrowheads="1"/>
          </p:cNvSpPr>
          <p:nvPr/>
        </p:nvSpPr>
        <p:spPr bwMode="auto">
          <a:xfrm>
            <a:off x="4719639" y="3147814"/>
            <a:ext cx="1666875" cy="79295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47" name="MH_SubTitle_3">
            <a:hlinkClick r:id="rId3" action="ppaction://hlinksldjump"/>
          </p:cNvPr>
          <p:cNvSpPr>
            <a:spLocks noChangeArrowheads="1"/>
          </p:cNvSpPr>
          <p:nvPr/>
        </p:nvSpPr>
        <p:spPr bwMode="auto">
          <a:xfrm>
            <a:off x="4719639" y="3352601"/>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当堂练习</a:t>
            </a:r>
          </a:p>
        </p:txBody>
      </p:sp>
      <p:sp>
        <p:nvSpPr>
          <p:cNvPr id="48" name="MH_Other_4"/>
          <p:cNvSpPr>
            <a:spLocks noChangeArrowheads="1"/>
          </p:cNvSpPr>
          <p:nvPr/>
        </p:nvSpPr>
        <p:spPr bwMode="auto">
          <a:xfrm>
            <a:off x="4776788" y="3478807"/>
            <a:ext cx="169862"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49" name="MH_Other_5"/>
          <p:cNvSpPr>
            <a:spLocks noChangeArrowheads="1"/>
          </p:cNvSpPr>
          <p:nvPr/>
        </p:nvSpPr>
        <p:spPr bwMode="auto">
          <a:xfrm>
            <a:off x="6178551" y="3481188"/>
            <a:ext cx="168275" cy="128588"/>
          </a:xfrm>
          <a:prstGeom prst="ellipse">
            <a:avLst/>
          </a:prstGeom>
          <a:solidFill>
            <a:srgbClr val="FFFFFF"/>
          </a:solidFill>
          <a:ln w="25400">
            <a:solidFill>
              <a:srgbClr val="2E617E"/>
            </a:solidFill>
            <a:miter lim="800000"/>
          </a:ln>
        </p:spPr>
        <p:txBody>
          <a:bodyPr anchor="ctr"/>
          <a:lstStyle/>
          <a:p>
            <a:pPr algn="ctr"/>
            <a:endParaRPr lang="zh-CN" altLang="en-US" sz="1400">
              <a:solidFill>
                <a:srgbClr val="FFFFFF"/>
              </a:solidFill>
              <a:ea typeface="微软雅黑" panose="020B0503020204020204" pitchFamily="34" charset="-122"/>
            </a:endParaRPr>
          </a:p>
        </p:txBody>
      </p:sp>
      <p:sp>
        <p:nvSpPr>
          <p:cNvPr id="50" name="MH_Text_4"/>
          <p:cNvSpPr>
            <a:spLocks noChangeArrowheads="1"/>
          </p:cNvSpPr>
          <p:nvPr/>
        </p:nvSpPr>
        <p:spPr bwMode="auto">
          <a:xfrm>
            <a:off x="6727825" y="3147814"/>
            <a:ext cx="1665288" cy="792956"/>
          </a:xfrm>
          <a:prstGeom prst="roundRect">
            <a:avLst>
              <a:gd name="adj" fmla="val 6991"/>
            </a:avLst>
          </a:prstGeom>
          <a:solidFill>
            <a:srgbClr val="CCFFFF"/>
          </a:solidFill>
          <a:ln>
            <a:noFill/>
          </a:ln>
          <a:effectLst>
            <a:outerShdw dist="25401" dir="2700000" algn="ctr" rotWithShape="0">
              <a:srgbClr val="000000">
                <a:alpha val="28998"/>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51" name="MH_SubTitle_4">
            <a:hlinkClick r:id="" action="ppaction://noaction"/>
          </p:cNvPr>
          <p:cNvSpPr>
            <a:spLocks noChangeArrowheads="1"/>
          </p:cNvSpPr>
          <p:nvPr/>
        </p:nvSpPr>
        <p:spPr bwMode="auto">
          <a:xfrm>
            <a:off x="6727826" y="3352601"/>
            <a:ext cx="1668463"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sz="1800" b="1">
                <a:solidFill>
                  <a:srgbClr val="FFFFFF"/>
                </a:solidFill>
                <a:latin typeface="微软雅黑" panose="020B0503020204020204" pitchFamily="34" charset="-122"/>
                <a:ea typeface="微软雅黑" panose="020B0503020204020204" pitchFamily="34" charset="-122"/>
              </a:rPr>
              <a:t>课堂小结</a:t>
            </a:r>
          </a:p>
        </p:txBody>
      </p:sp>
      <p:sp>
        <p:nvSpPr>
          <p:cNvPr id="52" name="MH_Other_6"/>
          <p:cNvSpPr>
            <a:spLocks noChangeArrowheads="1"/>
          </p:cNvSpPr>
          <p:nvPr/>
        </p:nvSpPr>
        <p:spPr bwMode="auto">
          <a:xfrm>
            <a:off x="6777039" y="3478807"/>
            <a:ext cx="168275" cy="128588"/>
          </a:xfrm>
          <a:prstGeom prst="ellipse">
            <a:avLst/>
          </a:prstGeom>
          <a:solidFill>
            <a:srgbClr val="FFFFFF"/>
          </a:solidFill>
          <a:ln w="25400">
            <a:solidFill>
              <a:srgbClr val="707C1A"/>
            </a:solidFill>
            <a:miter lim="800000"/>
          </a:ln>
        </p:spPr>
        <p:txBody>
          <a:bodyPr anchor="ctr"/>
          <a:lstStyle/>
          <a:p>
            <a:pPr algn="ctr"/>
            <a:endParaRPr lang="zh-CN" altLang="en-US" sz="1400">
              <a:solidFill>
                <a:srgbClr val="FFFFFF"/>
              </a:solidFill>
              <a:ea typeface="微软雅黑" panose="020B0503020204020204" pitchFamily="34" charset="-122"/>
            </a:endParaRPr>
          </a:p>
        </p:txBody>
      </p:sp>
      <p:grpSp>
        <p:nvGrpSpPr>
          <p:cNvPr id="53" name="MH_Other_7"/>
          <p:cNvGrpSpPr/>
          <p:nvPr/>
        </p:nvGrpSpPr>
        <p:grpSpPr bwMode="auto">
          <a:xfrm>
            <a:off x="2085975" y="3445470"/>
            <a:ext cx="890588" cy="200025"/>
            <a:chOff x="0" y="0"/>
            <a:chExt cx="561" cy="169"/>
          </a:xfrm>
        </p:grpSpPr>
        <p:pic>
          <p:nvPicPr>
            <p:cNvPr id="54" name="MH_Other_7"/>
            <p:cNvPicPr>
              <a:picLocks noChangeArrowheads="1"/>
            </p:cNvPicPr>
            <p:nvPr/>
          </p:nvPicPr>
          <p:blipFill>
            <a:blip r:embed="rId4" cstate="email"/>
            <a:srcRect/>
            <a:stretch>
              <a:fillRect/>
            </a:stretch>
          </p:blipFill>
          <p:spPr bwMode="auto">
            <a:xfrm>
              <a:off x="0" y="0"/>
              <a:ext cx="561"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Text Box 24"/>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en-US" sz="1400">
                <a:solidFill>
                  <a:srgbClr val="FFFFFF"/>
                </a:solidFill>
                <a:ea typeface="微软雅黑" panose="020B0503020204020204" pitchFamily="34" charset="-122"/>
              </a:endParaRPr>
            </a:p>
          </p:txBody>
        </p:sp>
      </p:grpSp>
      <p:sp>
        <p:nvSpPr>
          <p:cNvPr id="56" name="MH_Other_8"/>
          <p:cNvSpPr>
            <a:spLocks noChangeArrowheads="1"/>
          </p:cNvSpPr>
          <p:nvPr/>
        </p:nvSpPr>
        <p:spPr bwMode="auto">
          <a:xfrm>
            <a:off x="2184401" y="3512145"/>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a:noFill/>
          </a:ln>
          <a:effectLst>
            <a:outerShdw sx="102000" sy="102000" algn="ctr" rotWithShape="0">
              <a:srgbClr val="000000">
                <a:alpha val="39000"/>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sz="1400">
              <a:solidFill>
                <a:srgbClr val="FFFFFF"/>
              </a:solidFill>
              <a:ea typeface="微软雅黑" panose="020B0503020204020204" pitchFamily="34" charset="-122"/>
            </a:endParaRPr>
          </a:p>
        </p:txBody>
      </p:sp>
      <p:grpSp>
        <p:nvGrpSpPr>
          <p:cNvPr id="57" name="MH_Other_9"/>
          <p:cNvGrpSpPr/>
          <p:nvPr/>
        </p:nvGrpSpPr>
        <p:grpSpPr bwMode="auto">
          <a:xfrm>
            <a:off x="4116388" y="3445470"/>
            <a:ext cx="889000" cy="200025"/>
            <a:chOff x="0" y="0"/>
            <a:chExt cx="560" cy="169"/>
          </a:xfrm>
        </p:grpSpPr>
        <p:pic>
          <p:nvPicPr>
            <p:cNvPr id="58" name="MH_Other_9"/>
            <p:cNvPicPr>
              <a:picLocks noChangeArrowheads="1"/>
            </p:cNvPicPr>
            <p:nvPr/>
          </p:nvPicPr>
          <p:blipFill>
            <a:blip r:embed="rId4" cstate="email"/>
            <a:srcRect/>
            <a:stretch>
              <a:fillRect/>
            </a:stretch>
          </p:blipFill>
          <p:spPr bwMode="auto">
            <a:xfrm>
              <a:off x="0" y="0"/>
              <a:ext cx="56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Text Box 28"/>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en-US" sz="1400">
                <a:solidFill>
                  <a:srgbClr val="FFFFFF"/>
                </a:solidFill>
                <a:ea typeface="微软雅黑" panose="020B0503020204020204" pitchFamily="34" charset="-122"/>
              </a:endParaRPr>
            </a:p>
          </p:txBody>
        </p:sp>
      </p:grpSp>
      <p:sp>
        <p:nvSpPr>
          <p:cNvPr id="60" name="MH_Other_10"/>
          <p:cNvSpPr>
            <a:spLocks noChangeArrowheads="1"/>
          </p:cNvSpPr>
          <p:nvPr/>
        </p:nvSpPr>
        <p:spPr bwMode="auto">
          <a:xfrm>
            <a:off x="4214814" y="3512145"/>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a:noFill/>
          </a:ln>
          <a:effectLst>
            <a:outerShdw sx="102000" sy="102000" algn="ctr" rotWithShape="0">
              <a:srgbClr val="000000">
                <a:alpha val="39000"/>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sz="1400">
              <a:solidFill>
                <a:srgbClr val="FFFFFF"/>
              </a:solidFill>
              <a:ea typeface="微软雅黑" panose="020B0503020204020204" pitchFamily="34" charset="-122"/>
            </a:endParaRPr>
          </a:p>
        </p:txBody>
      </p:sp>
      <p:pic>
        <p:nvPicPr>
          <p:cNvPr id="61" name="MH_Other_11"/>
          <p:cNvPicPr>
            <a:picLocks noChangeArrowheads="1"/>
          </p:cNvPicPr>
          <p:nvPr/>
        </p:nvPicPr>
        <p:blipFill>
          <a:blip r:embed="rId4" cstate="email"/>
          <a:srcRect/>
          <a:stretch>
            <a:fillRect/>
          </a:stretch>
        </p:blipFill>
        <p:spPr bwMode="auto">
          <a:xfrm>
            <a:off x="6115050" y="3445470"/>
            <a:ext cx="8905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 name="Text Box 31"/>
          <p:cNvSpPr txBox="1">
            <a:spLocks noChangeArrowheads="1"/>
          </p:cNvSpPr>
          <p:nvPr/>
        </p:nvSpPr>
        <p:spPr bwMode="auto">
          <a:xfrm>
            <a:off x="6226176" y="3521670"/>
            <a:ext cx="669925" cy="46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en-US" sz="1400">
              <a:solidFill>
                <a:srgbClr val="FFFFFF"/>
              </a:solidFill>
              <a:ea typeface="微软雅黑" panose="020B0503020204020204" pitchFamily="34" charset="-122"/>
            </a:endParaRPr>
          </a:p>
        </p:txBody>
      </p:sp>
      <p:sp>
        <p:nvSpPr>
          <p:cNvPr id="63" name="MH_Other_12"/>
          <p:cNvSpPr>
            <a:spLocks noChangeArrowheads="1"/>
          </p:cNvSpPr>
          <p:nvPr/>
        </p:nvSpPr>
        <p:spPr bwMode="auto">
          <a:xfrm>
            <a:off x="6213476" y="3512145"/>
            <a:ext cx="695325" cy="66675"/>
          </a:xfrm>
          <a:prstGeom prst="roundRect">
            <a:avLst>
              <a:gd name="adj" fmla="val 50000"/>
            </a:avLst>
          </a:prstGeom>
          <a:gradFill rotWithShape="1">
            <a:gsLst>
              <a:gs pos="0">
                <a:srgbClr val="000000">
                  <a:alpha val="1999"/>
                </a:srgbClr>
              </a:gs>
              <a:gs pos="28999">
                <a:srgbClr val="000000">
                  <a:alpha val="5189"/>
                </a:srgbClr>
              </a:gs>
              <a:gs pos="100000">
                <a:srgbClr val="000000">
                  <a:alpha val="12999"/>
                </a:srgbClr>
              </a:gs>
            </a:gsLst>
            <a:path path="rect">
              <a:fillToRect l="50000" t="50000" r="50000" b="50000"/>
            </a:path>
          </a:gradFill>
          <a:ln>
            <a:noFill/>
          </a:ln>
          <a:effectLst>
            <a:outerShdw sx="102000" sy="102000" algn="ctr" rotWithShape="0">
              <a:srgbClr val="000000">
                <a:alpha val="39000"/>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sz="1400">
              <a:solidFill>
                <a:srgbClr val="FFFFFF"/>
              </a:solidFill>
              <a:ea typeface="微软雅黑" panose="020B0503020204020204" pitchFamily="34" charset="-122"/>
            </a:endParaRPr>
          </a:p>
        </p:txBody>
      </p:sp>
      <p:sp>
        <p:nvSpPr>
          <p:cNvPr id="64" name="矩形 63"/>
          <p:cNvSpPr/>
          <p:nvPr/>
        </p:nvSpPr>
        <p:spPr>
          <a:xfrm>
            <a:off x="-10682" y="4227934"/>
            <a:ext cx="9154682"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9" name="Picture 14" descr="未标题-5"/>
          <p:cNvPicPr>
            <a:picLocks noChangeAspect="1" noChangeArrowheads="1"/>
          </p:cNvPicPr>
          <p:nvPr/>
        </p:nvPicPr>
        <p:blipFill>
          <a:blip r:embed="rId2" cstate="email"/>
          <a:srcRect/>
          <a:stretch>
            <a:fillRect/>
          </a:stretch>
        </p:blipFill>
        <p:spPr bwMode="auto">
          <a:xfrm>
            <a:off x="1" y="2193131"/>
            <a:ext cx="3382963" cy="1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1"/>
          <p:cNvGrpSpPr/>
          <p:nvPr/>
        </p:nvGrpSpPr>
        <p:grpSpPr bwMode="auto">
          <a:xfrm>
            <a:off x="2201863" y="1813322"/>
            <a:ext cx="6119812" cy="892336"/>
            <a:chOff x="3468" y="3808"/>
            <a:chExt cx="9637" cy="1873"/>
          </a:xfrm>
        </p:grpSpPr>
        <p:sp>
          <p:nvSpPr>
            <p:cNvPr id="19460" name="折角形 57351"/>
            <p:cNvSpPr>
              <a:spLocks noChangeArrowheads="1"/>
            </p:cNvSpPr>
            <p:nvPr/>
          </p:nvSpPr>
          <p:spPr bwMode="auto">
            <a:xfrm>
              <a:off x="3468" y="4191"/>
              <a:ext cx="9637" cy="1009"/>
            </a:xfrm>
            <a:prstGeom prst="foldedCorner">
              <a:avLst>
                <a:gd name="adj" fmla="val 12500"/>
              </a:avLst>
            </a:prstGeom>
            <a:solidFill>
              <a:srgbClr val="FFFF99">
                <a:alpha val="39999"/>
              </a:srgbClr>
            </a:solidFill>
            <a:ln w="9525">
              <a:solidFill>
                <a:schemeClr val="tx1"/>
              </a:solidFill>
              <a:round/>
            </a:ln>
          </p:spPr>
          <p:txBody>
            <a:bodyPr/>
            <a:lstStyle/>
            <a:p>
              <a:pPr algn="ctr">
                <a:buFont typeface="Arial" panose="020B0604020202020204" pitchFamily="34" charset="0"/>
                <a:buNone/>
              </a:pPr>
              <a:endParaRPr lang="zh-CN" altLang="zh-CN" sz="2400">
                <a:solidFill>
                  <a:srgbClr val="FF0000"/>
                </a:solidFill>
              </a:endParaRPr>
            </a:p>
          </p:txBody>
        </p:sp>
        <p:sp>
          <p:nvSpPr>
            <p:cNvPr id="19461" name="Rectangle 4"/>
            <p:cNvSpPr>
              <a:spLocks noChangeArrowheads="1"/>
            </p:cNvSpPr>
            <p:nvPr/>
          </p:nvSpPr>
          <p:spPr bwMode="auto">
            <a:xfrm>
              <a:off x="3732" y="3808"/>
              <a:ext cx="9373" cy="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buFont typeface="Arial" panose="020B0604020202020204" pitchFamily="34" charset="0"/>
                <a:buNone/>
              </a:pPr>
              <a:r>
                <a:rPr lang="zh-CN" altLang="en-US" sz="2600">
                  <a:solidFill>
                    <a:srgbClr val="FF0000"/>
                  </a:solidFill>
                  <a:latin typeface="黑体" panose="02010609060101010101" pitchFamily="49" charset="-122"/>
                  <a:ea typeface="黑体" panose="02010609060101010101" pitchFamily="49" charset="-122"/>
                  <a:sym typeface="Wingdings" panose="05000000000000000000" pitchFamily="2" charset="2"/>
                </a:rPr>
                <a:t>相似三角形的面积比等于相似比的平方</a:t>
              </a:r>
              <a:r>
                <a:rPr lang="en-US" altLang="zh-CN" sz="2600">
                  <a:solidFill>
                    <a:srgbClr val="FF0000"/>
                  </a:solidFill>
                  <a:latin typeface="黑体" panose="02010609060101010101" pitchFamily="49" charset="-122"/>
                  <a:ea typeface="黑体" panose="02010609060101010101" pitchFamily="49" charset="-122"/>
                  <a:sym typeface="Wingdings" panose="05000000000000000000" pitchFamily="2" charset="2"/>
                </a:rPr>
                <a:t>.</a:t>
              </a:r>
            </a:p>
          </p:txBody>
        </p:sp>
      </p:grpSp>
      <p:sp>
        <p:nvSpPr>
          <p:cNvPr id="19462" name="圆角矩形 31"/>
          <p:cNvSpPr>
            <a:spLocks noChangeArrowheads="1"/>
          </p:cNvSpPr>
          <p:nvPr/>
        </p:nvSpPr>
        <p:spPr bwMode="auto">
          <a:xfrm>
            <a:off x="458788" y="878682"/>
            <a:ext cx="1911350" cy="397669"/>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zh-CN" sz="2400" b="1">
                <a:latin typeface="微软雅黑" panose="020B0503020204020204" pitchFamily="34" charset="-122"/>
                <a:ea typeface="微软雅黑" panose="020B0503020204020204" pitchFamily="34" charset="-122"/>
                <a:sym typeface="微软雅黑" panose="020B0503020204020204" pitchFamily="34" charset="-122"/>
              </a:rPr>
              <a:t>归纳总结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7349"/>
                                        </p:tgtEl>
                                        <p:attrNameLst>
                                          <p:attrName>style.visibility</p:attrName>
                                        </p:attrNameLst>
                                      </p:cBhvr>
                                      <p:to>
                                        <p:strVal val="visible"/>
                                      </p:to>
                                    </p:set>
                                    <p:anim calcmode="lin" valueType="num">
                                      <p:cBhvr>
                                        <p:cTn id="7" dur="500" fill="hold"/>
                                        <p:tgtEl>
                                          <p:spTgt spid="57349"/>
                                        </p:tgtEl>
                                        <p:attrNameLst>
                                          <p:attrName>ppt_x</p:attrName>
                                        </p:attrNameLst>
                                      </p:cBhvr>
                                      <p:tavLst>
                                        <p:tav tm="0">
                                          <p:val>
                                            <p:strVal val="0-#ppt_w/2"/>
                                          </p:val>
                                        </p:tav>
                                        <p:tav tm="100000">
                                          <p:val>
                                            <p:strVal val="#ppt_x"/>
                                          </p:val>
                                        </p:tav>
                                      </p:tavLst>
                                    </p:anim>
                                    <p:anim calcmode="lin" valueType="num">
                                      <p:cBhvr>
                                        <p:cTn id="8" dur="500" fill="hold"/>
                                        <p:tgtEl>
                                          <p:spTgt spid="5734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body" sz="half" idx="4294967295"/>
          </p:nvPr>
        </p:nvSpPr>
        <p:spPr>
          <a:xfrm>
            <a:off x="152400" y="1581150"/>
            <a:ext cx="8588375" cy="2763834"/>
          </a:xfrm>
          <a:noFill/>
        </p:spPr>
        <p:txBody>
          <a:bodyPr>
            <a:spAutoFit/>
          </a:bodyPr>
          <a:lstStyle/>
          <a:p>
            <a:pPr marL="0" indent="0">
              <a:buFont typeface="Wingdings" panose="05000000000000000000" pitchFamily="2" charset="2"/>
              <a:buNone/>
            </a:pPr>
            <a:r>
              <a:rPr lang="en-US" altLang="zh-CN" sz="2800" dirty="0">
                <a:latin typeface="Times New Roman" panose="02020603050405020304" pitchFamily="18" charset="0"/>
                <a:ea typeface="黑体" panose="02010609060101010101" pitchFamily="49" charset="-122"/>
                <a:sym typeface="Wingdings" panose="05000000000000000000" pitchFamily="2" charset="2"/>
              </a:rPr>
              <a:t>1.</a:t>
            </a:r>
            <a:r>
              <a:rPr lang="zh-CN" altLang="en-US" sz="2800" dirty="0">
                <a:latin typeface="Times New Roman" panose="02020603050405020304" pitchFamily="18" charset="0"/>
                <a:ea typeface="黑体" panose="02010609060101010101" pitchFamily="49" charset="-122"/>
              </a:rPr>
              <a:t>已知</a:t>
            </a:r>
            <a:r>
              <a:rPr lang="en-US" altLang="zh-CN" sz="2800" dirty="0">
                <a:latin typeface="Times New Roman" panose="02020603050405020304" pitchFamily="18" charset="0"/>
                <a:ea typeface="黑体" panose="02010609060101010101" pitchFamily="49" charset="-122"/>
              </a:rPr>
              <a:t>ΔABC</a:t>
            </a:r>
            <a:r>
              <a:rPr lang="zh-CN" altLang="en-US" sz="2800" dirty="0">
                <a:latin typeface="Times New Roman" panose="02020603050405020304" pitchFamily="18" charset="0"/>
                <a:ea typeface="黑体" panose="02010609060101010101" pitchFamily="49" charset="-122"/>
              </a:rPr>
              <a:t>与</a:t>
            </a:r>
            <a:r>
              <a:rPr lang="en-US" altLang="zh-CN" sz="2800" dirty="0">
                <a:latin typeface="Times New Roman" panose="02020603050405020304" pitchFamily="18" charset="0"/>
                <a:ea typeface="黑体" panose="02010609060101010101" pitchFamily="49" charset="-122"/>
              </a:rPr>
              <a:t>ΔA′B′C′</a:t>
            </a:r>
            <a:r>
              <a:rPr lang="zh-CN" altLang="en-US" sz="2800" dirty="0">
                <a:latin typeface="Times New Roman" panose="02020603050405020304" pitchFamily="18" charset="0"/>
                <a:ea typeface="黑体" panose="02010609060101010101" pitchFamily="49" charset="-122"/>
              </a:rPr>
              <a:t>的相似比为</a:t>
            </a:r>
            <a:r>
              <a:rPr lang="en-US" altLang="zh-CN" sz="2800" dirty="0">
                <a:latin typeface="Times New Roman" panose="02020603050405020304" pitchFamily="18" charset="0"/>
                <a:ea typeface="黑体" panose="02010609060101010101" pitchFamily="49" charset="-122"/>
              </a:rPr>
              <a:t>2</a:t>
            </a:r>
            <a:r>
              <a:rPr lang="zh-CN" altLang="en-US" sz="2800" dirty="0">
                <a:latin typeface="Times New Roman" panose="02020603050405020304" pitchFamily="18" charset="0"/>
                <a:ea typeface="黑体" panose="02010609060101010101" pitchFamily="49" charset="-122"/>
              </a:rPr>
              <a:t>：</a:t>
            </a:r>
            <a:r>
              <a:rPr lang="en-US" altLang="zh-CN" sz="2800" dirty="0">
                <a:latin typeface="Times New Roman" panose="02020603050405020304" pitchFamily="18" charset="0"/>
                <a:ea typeface="黑体" panose="02010609060101010101" pitchFamily="49" charset="-122"/>
              </a:rPr>
              <a:t>3</a:t>
            </a:r>
            <a:r>
              <a:rPr lang="zh-CN" altLang="en-US" sz="2800" dirty="0">
                <a:latin typeface="Times New Roman" panose="02020603050405020304" pitchFamily="18" charset="0"/>
                <a:ea typeface="黑体" panose="02010609060101010101" pitchFamily="49" charset="-122"/>
              </a:rPr>
              <a:t>，则对</a:t>
            </a:r>
          </a:p>
          <a:p>
            <a:pPr marL="0" indent="0">
              <a:buFont typeface="Wingdings" panose="05000000000000000000" pitchFamily="2" charset="2"/>
              <a:buNone/>
            </a:pPr>
            <a:r>
              <a:rPr lang="zh-CN" altLang="en-US" sz="2800" dirty="0">
                <a:latin typeface="Times New Roman" panose="02020603050405020304" pitchFamily="18" charset="0"/>
                <a:ea typeface="黑体" panose="02010609060101010101" pitchFamily="49" charset="-122"/>
              </a:rPr>
              <a:t>  应边上中线之比</a:t>
            </a:r>
            <a:r>
              <a:rPr lang="zh-CN" altLang="en-US" sz="2800" u="sng" dirty="0">
                <a:latin typeface="Times New Roman" panose="02020603050405020304" pitchFamily="18" charset="0"/>
                <a:ea typeface="黑体" panose="02010609060101010101" pitchFamily="49" charset="-122"/>
              </a:rPr>
              <a:t>	          </a:t>
            </a:r>
            <a:r>
              <a:rPr lang="zh-CN" altLang="en-US" sz="2800" dirty="0">
                <a:latin typeface="Times New Roman" panose="02020603050405020304" pitchFamily="18" charset="0"/>
                <a:ea typeface="黑体" panose="02010609060101010101" pitchFamily="49" charset="-122"/>
              </a:rPr>
              <a:t>，面积之比为</a:t>
            </a:r>
            <a:r>
              <a:rPr lang="zh-CN" altLang="en-US" sz="2800" u="sng" dirty="0">
                <a:latin typeface="Times New Roman" panose="02020603050405020304" pitchFamily="18" charset="0"/>
                <a:ea typeface="黑体" panose="02010609060101010101" pitchFamily="49" charset="-122"/>
              </a:rPr>
              <a:t>	      </a:t>
            </a:r>
            <a:r>
              <a:rPr lang="en-US" altLang="zh-CN" sz="2800" dirty="0">
                <a:latin typeface="Times New Roman" panose="02020603050405020304" pitchFamily="18" charset="0"/>
                <a:ea typeface="黑体" panose="02010609060101010101" pitchFamily="49" charset="-122"/>
              </a:rPr>
              <a:t>.</a:t>
            </a:r>
          </a:p>
          <a:p>
            <a:pPr marL="0" indent="0">
              <a:spcBef>
                <a:spcPct val="0"/>
              </a:spcBef>
              <a:buFont typeface="Wingdings" panose="05000000000000000000" pitchFamily="2" charset="2"/>
              <a:buNone/>
            </a:pPr>
            <a:r>
              <a:rPr lang="en-US" altLang="zh-CN" sz="2800" dirty="0">
                <a:latin typeface="Times New Roman" panose="02020603050405020304" pitchFamily="18" charset="0"/>
                <a:ea typeface="黑体" panose="02010609060101010101" pitchFamily="49" charset="-122"/>
              </a:rPr>
              <a:t>  </a:t>
            </a:r>
          </a:p>
          <a:p>
            <a:pPr marL="0" indent="0">
              <a:spcBef>
                <a:spcPct val="0"/>
              </a:spcBef>
              <a:buFont typeface="Wingdings" panose="05000000000000000000" pitchFamily="2" charset="2"/>
              <a:buNone/>
            </a:pPr>
            <a:r>
              <a:rPr lang="en-US" altLang="zh-CN" sz="2800" dirty="0">
                <a:latin typeface="Times New Roman" panose="02020603050405020304" pitchFamily="18" charset="0"/>
                <a:ea typeface="黑体" panose="02010609060101010101" pitchFamily="49" charset="-122"/>
              </a:rPr>
              <a:t>2. </a:t>
            </a:r>
            <a:r>
              <a:rPr lang="zh-CN" altLang="en-US" sz="2800" dirty="0">
                <a:latin typeface="Times New Roman" panose="02020603050405020304" pitchFamily="18" charset="0"/>
                <a:ea typeface="黑体" panose="02010609060101010101" pitchFamily="49" charset="-122"/>
              </a:rPr>
              <a:t>如果两个相似三角形的面积之比为</a:t>
            </a:r>
            <a:r>
              <a:rPr lang="en-US" altLang="zh-CN" sz="2800" dirty="0">
                <a:latin typeface="Times New Roman" panose="02020603050405020304" pitchFamily="18" charset="0"/>
                <a:ea typeface="黑体" panose="02010609060101010101" pitchFamily="49" charset="-122"/>
              </a:rPr>
              <a:t>1:9</a:t>
            </a:r>
            <a:r>
              <a:rPr lang="zh-CN" altLang="en-US" sz="2800" dirty="0">
                <a:latin typeface="Times New Roman" panose="02020603050405020304" pitchFamily="18" charset="0"/>
                <a:ea typeface="黑体" panose="02010609060101010101" pitchFamily="49" charset="-122"/>
              </a:rPr>
              <a:t>，</a:t>
            </a:r>
          </a:p>
          <a:p>
            <a:pPr marL="0" indent="0">
              <a:spcBef>
                <a:spcPct val="0"/>
              </a:spcBef>
              <a:buFont typeface="Wingdings" panose="05000000000000000000" pitchFamily="2" charset="2"/>
              <a:buNone/>
            </a:pPr>
            <a:r>
              <a:rPr lang="zh-CN" altLang="en-US" sz="2800" dirty="0">
                <a:latin typeface="Times New Roman" panose="02020603050405020304" pitchFamily="18" charset="0"/>
                <a:ea typeface="黑体" panose="02010609060101010101" pitchFamily="49" charset="-122"/>
              </a:rPr>
              <a:t>     周长的比为</a:t>
            </a:r>
            <a:r>
              <a:rPr lang="en-US" altLang="zh-CN" sz="2800" dirty="0">
                <a:latin typeface="Times New Roman" panose="02020603050405020304" pitchFamily="18" charset="0"/>
                <a:ea typeface="黑体" panose="02010609060101010101" pitchFamily="49" charset="-122"/>
              </a:rPr>
              <a:t>______ .</a:t>
            </a:r>
          </a:p>
          <a:p>
            <a:pPr marL="0" indent="0">
              <a:spcBef>
                <a:spcPct val="0"/>
              </a:spcBef>
              <a:buFont typeface="Wingdings" panose="05000000000000000000" pitchFamily="2" charset="2"/>
              <a:buNone/>
            </a:pPr>
            <a:r>
              <a:rPr lang="en-US" altLang="zh-CN" sz="2800" dirty="0">
                <a:latin typeface="Times New Roman" panose="02020603050405020304" pitchFamily="18" charset="0"/>
                <a:ea typeface="黑体" panose="02010609060101010101" pitchFamily="49" charset="-122"/>
              </a:rPr>
              <a:t>  </a:t>
            </a:r>
          </a:p>
        </p:txBody>
      </p:sp>
      <p:sp>
        <p:nvSpPr>
          <p:cNvPr id="64517" name="Rectangle 5"/>
          <p:cNvSpPr>
            <a:spLocks noChangeArrowheads="1"/>
          </p:cNvSpPr>
          <p:nvPr/>
        </p:nvSpPr>
        <p:spPr bwMode="auto">
          <a:xfrm>
            <a:off x="2444750" y="3387329"/>
            <a:ext cx="9032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a:solidFill>
                  <a:srgbClr val="FF0000"/>
                </a:solidFill>
                <a:latin typeface="Times New Roman" panose="02020603050405020304" pitchFamily="18" charset="0"/>
                <a:ea typeface="黑体" panose="02010609060101010101" pitchFamily="49" charset="-122"/>
              </a:rPr>
              <a:t>1:3</a:t>
            </a:r>
          </a:p>
        </p:txBody>
      </p:sp>
      <p:sp>
        <p:nvSpPr>
          <p:cNvPr id="3" name="Rectangle 5"/>
          <p:cNvSpPr>
            <a:spLocks noChangeArrowheads="1"/>
          </p:cNvSpPr>
          <p:nvPr/>
        </p:nvSpPr>
        <p:spPr bwMode="auto">
          <a:xfrm>
            <a:off x="2978151" y="1928813"/>
            <a:ext cx="9493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a:solidFill>
                  <a:srgbClr val="FF0000"/>
                </a:solidFill>
                <a:latin typeface="Times New Roman" panose="02020603050405020304" pitchFamily="18" charset="0"/>
                <a:ea typeface="黑体" panose="02010609060101010101" pitchFamily="49" charset="-122"/>
              </a:rPr>
              <a:t>2:3</a:t>
            </a:r>
          </a:p>
        </p:txBody>
      </p:sp>
      <p:sp>
        <p:nvSpPr>
          <p:cNvPr id="4" name="Rectangle 5"/>
          <p:cNvSpPr>
            <a:spLocks noChangeArrowheads="1"/>
          </p:cNvSpPr>
          <p:nvPr/>
        </p:nvSpPr>
        <p:spPr bwMode="auto">
          <a:xfrm>
            <a:off x="6132514" y="1993107"/>
            <a:ext cx="100647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800">
                <a:solidFill>
                  <a:srgbClr val="FF0000"/>
                </a:solidFill>
                <a:latin typeface="Times New Roman" panose="02020603050405020304" pitchFamily="18" charset="0"/>
                <a:ea typeface="黑体" panose="02010609060101010101" pitchFamily="49" charset="-122"/>
              </a:rPr>
              <a:t>4:9</a:t>
            </a:r>
          </a:p>
        </p:txBody>
      </p:sp>
      <p:sp>
        <p:nvSpPr>
          <p:cNvPr id="20486" name="圆角矩形 31"/>
          <p:cNvSpPr>
            <a:spLocks noChangeArrowheads="1"/>
          </p:cNvSpPr>
          <p:nvPr/>
        </p:nvSpPr>
        <p:spPr bwMode="auto">
          <a:xfrm>
            <a:off x="500063" y="642938"/>
            <a:ext cx="1357312" cy="375047"/>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练一练</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4517"/>
                                        </p:tgtEl>
                                        <p:attrNameLst>
                                          <p:attrName>style.visibility</p:attrName>
                                        </p:attrNameLst>
                                      </p:cBhvr>
                                      <p:to>
                                        <p:strVal val="visible"/>
                                      </p:to>
                                    </p:set>
                                    <p:anim calcmode="lin" valueType="num">
                                      <p:cBhvr>
                                        <p:cTn id="21" dur="500" fill="hold"/>
                                        <p:tgtEl>
                                          <p:spTgt spid="64517"/>
                                        </p:tgtEl>
                                        <p:attrNameLst>
                                          <p:attrName>ppt_w</p:attrName>
                                        </p:attrNameLst>
                                      </p:cBhvr>
                                      <p:tavLst>
                                        <p:tav tm="0">
                                          <p:val>
                                            <p:fltVal val="0"/>
                                          </p:val>
                                        </p:tav>
                                        <p:tav tm="100000">
                                          <p:val>
                                            <p:strVal val="#ppt_w"/>
                                          </p:val>
                                        </p:tav>
                                      </p:tavLst>
                                    </p:anim>
                                    <p:anim calcmode="lin" valueType="num">
                                      <p:cBhvr>
                                        <p:cTn id="22" dur="500" fill="hold"/>
                                        <p:tgtEl>
                                          <p:spTgt spid="64517"/>
                                        </p:tgtEl>
                                        <p:attrNameLst>
                                          <p:attrName>ppt_h</p:attrName>
                                        </p:attrNameLst>
                                      </p:cBhvr>
                                      <p:tavLst>
                                        <p:tav tm="0">
                                          <p:val>
                                            <p:fltVal val="0"/>
                                          </p:val>
                                        </p:tav>
                                        <p:tav tm="100000">
                                          <p:val>
                                            <p:strVal val="#ppt_h"/>
                                          </p:val>
                                        </p:tav>
                                      </p:tavLst>
                                    </p:anim>
                                    <p:animEffect transition="in" filter="fade">
                                      <p:cBhvr>
                                        <p:cTn id="23" dur="500"/>
                                        <p:tgtEl>
                                          <p:spTgt spid="645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图片 1"/>
          <p:cNvPicPr>
            <a:picLocks noChangeAspect="1" noChangeArrowheads="1"/>
          </p:cNvPicPr>
          <p:nvPr/>
        </p:nvPicPr>
        <p:blipFill>
          <a:blip r:embed="rId3"/>
          <a:srcRect/>
          <a:stretch>
            <a:fillRect/>
          </a:stretch>
        </p:blipFill>
        <p:spPr bwMode="auto">
          <a:xfrm>
            <a:off x="6072189" y="2411016"/>
            <a:ext cx="2300287"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圆角矩形 31"/>
          <p:cNvSpPr>
            <a:spLocks noChangeArrowheads="1"/>
          </p:cNvSpPr>
          <p:nvPr/>
        </p:nvSpPr>
        <p:spPr bwMode="auto">
          <a:xfrm>
            <a:off x="220664" y="375048"/>
            <a:ext cx="1222375" cy="310753"/>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b="1">
                <a:latin typeface="微软雅黑" panose="020B0503020204020204" pitchFamily="34" charset="-122"/>
                <a:ea typeface="微软雅黑" panose="020B0503020204020204" pitchFamily="34" charset="-122"/>
                <a:sym typeface="微软雅黑" panose="020B0503020204020204" pitchFamily="34" charset="-122"/>
              </a:rPr>
              <a:t>典例精析</a:t>
            </a:r>
          </a:p>
        </p:txBody>
      </p:sp>
      <p:sp>
        <p:nvSpPr>
          <p:cNvPr id="67594" name="Text Box 5"/>
          <p:cNvSpPr txBox="1"/>
          <p:nvPr/>
        </p:nvSpPr>
        <p:spPr>
          <a:xfrm>
            <a:off x="220664" y="652463"/>
            <a:ext cx="8491537" cy="795667"/>
          </a:xfrm>
          <a:prstGeom prst="rect">
            <a:avLst/>
          </a:prstGeom>
          <a:noFill/>
          <a:ln w="9525">
            <a:noFill/>
            <a:miter/>
          </a:ln>
        </p:spPr>
        <p:txBody>
          <a:bodyPr>
            <a:spAutoFit/>
          </a:bodyPr>
          <a:lstStyle/>
          <a:p>
            <a:pPr>
              <a:lnSpc>
                <a:spcPct val="120000"/>
              </a:lnSpc>
              <a:buFont typeface="Arial" panose="020B0604020202020204" pitchFamily="34" charset="0"/>
              <a:buNone/>
            </a:pPr>
            <a:r>
              <a:rPr lang="zh-CN" altLang="en-US" sz="2000" dirty="0">
                <a:solidFill>
                  <a:srgbClr val="008080"/>
                </a:solidFill>
                <a:latin typeface="Times New Roman" panose="02020603050405020304" pitchFamily="18" charset="0"/>
                <a:ea typeface="黑体" panose="02010609060101010101" pitchFamily="49" charset="-122"/>
              </a:rPr>
              <a:t>例</a:t>
            </a:r>
            <a:r>
              <a:rPr lang="en-US" altLang="zh-CN" sz="2000" dirty="0">
                <a:solidFill>
                  <a:srgbClr val="008080"/>
                </a:solidFill>
                <a:latin typeface="Times New Roman" panose="02020603050405020304" pitchFamily="18" charset="0"/>
                <a:ea typeface="黑体" panose="02010609060101010101" pitchFamily="49" charset="-122"/>
              </a:rPr>
              <a:t>2</a:t>
            </a:r>
            <a:r>
              <a:rPr lang="zh-CN" altLang="en-US" sz="2000" dirty="0">
                <a:solidFill>
                  <a:srgbClr val="008080"/>
                </a:solidFill>
                <a:latin typeface="Times New Roman" panose="02020603050405020304" pitchFamily="18" charset="0"/>
                <a:ea typeface="黑体" panose="02010609060101010101" pitchFamily="49" charset="-122"/>
              </a:rPr>
              <a:t>：</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将△</a:t>
            </a:r>
            <a:r>
              <a:rPr lang="en-US" altLang="zh-CN" sz="2000" i="1" dirty="0">
                <a:effectLst>
                  <a:outerShdw blurRad="38100" dist="38100" dir="2700000" algn="tl">
                    <a:srgbClr val="C0C0C0"/>
                  </a:outerShdw>
                </a:effectLst>
                <a:latin typeface="Times New Roman" panose="02020603050405020304" pitchFamily="18" charset="0"/>
                <a:ea typeface="黑体" panose="02010609060101010101" pitchFamily="49" charset="-122"/>
              </a:rPr>
              <a:t>ABC</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沿</a:t>
            </a:r>
            <a:r>
              <a:rPr lang="en-US" altLang="zh-CN" sz="2000" i="1" dirty="0">
                <a:effectLst>
                  <a:outerShdw blurRad="38100" dist="38100" dir="2700000" algn="tl">
                    <a:srgbClr val="C0C0C0"/>
                  </a:outerShdw>
                </a:effectLst>
                <a:latin typeface="Times New Roman" panose="02020603050405020304" pitchFamily="18" charset="0"/>
                <a:ea typeface="黑体" panose="02010609060101010101" pitchFamily="49" charset="-122"/>
              </a:rPr>
              <a:t>BC</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方向平移得到△</a:t>
            </a:r>
            <a:r>
              <a:rPr lang="en-US" altLang="zh-CN" sz="2000" i="1" dirty="0">
                <a:effectLst>
                  <a:outerShdw blurRad="38100" dist="38100" dir="2700000" algn="tl">
                    <a:srgbClr val="C0C0C0"/>
                  </a:outerShdw>
                </a:effectLst>
                <a:latin typeface="Times New Roman" panose="02020603050405020304" pitchFamily="18" charset="0"/>
                <a:ea typeface="黑体" panose="02010609060101010101" pitchFamily="49" charset="-122"/>
              </a:rPr>
              <a:t>DEF</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a:t>
            </a:r>
            <a:r>
              <a:rPr lang="en-US" altLang="zh-CN" sz="2000" i="1" dirty="0">
                <a:effectLst>
                  <a:outerShdw blurRad="38100" dist="38100" dir="2700000" algn="tl">
                    <a:srgbClr val="C0C0C0"/>
                  </a:outerShdw>
                </a:effectLst>
                <a:latin typeface="Times New Roman" panose="02020603050405020304" pitchFamily="18" charset="0"/>
                <a:ea typeface="黑体" panose="02010609060101010101" pitchFamily="49" charset="-122"/>
              </a:rPr>
              <a:t>ABC</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与△</a:t>
            </a:r>
            <a:r>
              <a:rPr lang="en-US" altLang="zh-CN" sz="2000" i="1" dirty="0">
                <a:effectLst>
                  <a:outerShdw blurRad="38100" dist="38100" dir="2700000" algn="tl">
                    <a:srgbClr val="C0C0C0"/>
                  </a:outerShdw>
                </a:effectLst>
                <a:latin typeface="Times New Roman" panose="02020603050405020304" pitchFamily="18" charset="0"/>
                <a:ea typeface="黑体" panose="02010609060101010101" pitchFamily="49" charset="-122"/>
              </a:rPr>
              <a:t>DEF</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重叠部分的面积是△</a:t>
            </a:r>
            <a:r>
              <a:rPr lang="en-US" altLang="zh-CN" sz="2000" i="1" dirty="0">
                <a:effectLst>
                  <a:outerShdw blurRad="38100" dist="38100" dir="2700000" algn="tl">
                    <a:srgbClr val="C0C0C0"/>
                  </a:outerShdw>
                </a:effectLst>
                <a:latin typeface="Times New Roman" panose="02020603050405020304" pitchFamily="18" charset="0"/>
                <a:ea typeface="黑体" panose="02010609060101010101" pitchFamily="49" charset="-122"/>
              </a:rPr>
              <a:t>ABC</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的面积的一半</a:t>
            </a:r>
            <a:r>
              <a:rPr lang="en-US" altLang="zh-CN" sz="2000" dirty="0">
                <a:effectLst>
                  <a:outerShdw blurRad="38100" dist="38100" dir="2700000" algn="tl">
                    <a:srgbClr val="C0C0C0"/>
                  </a:outerShdw>
                </a:effectLst>
                <a:latin typeface="Times New Roman" panose="02020603050405020304" pitchFamily="18" charset="0"/>
                <a:ea typeface="黑体" panose="02010609060101010101" pitchFamily="49" charset="-122"/>
              </a:rPr>
              <a:t>.</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已知</a:t>
            </a:r>
            <a:r>
              <a:rPr lang="en-US" altLang="zh-CN" sz="2000" i="1" dirty="0">
                <a:effectLst>
                  <a:outerShdw blurRad="38100" dist="38100" dir="2700000" algn="tl">
                    <a:srgbClr val="C0C0C0"/>
                  </a:outerShdw>
                </a:effectLst>
                <a:latin typeface="Times New Roman" panose="02020603050405020304" pitchFamily="18" charset="0"/>
                <a:ea typeface="黑体" panose="02010609060101010101" pitchFamily="49" charset="-122"/>
              </a:rPr>
              <a:t>BC</a:t>
            </a:r>
            <a:r>
              <a:rPr lang="en-US" altLang="zh-CN" sz="2000" dirty="0">
                <a:effectLst>
                  <a:outerShdw blurRad="38100" dist="38100" dir="2700000" algn="tl">
                    <a:srgbClr val="C0C0C0"/>
                  </a:outerShdw>
                </a:effectLst>
                <a:latin typeface="Times New Roman" panose="02020603050405020304" pitchFamily="18" charset="0"/>
                <a:ea typeface="黑体" panose="02010609060101010101" pitchFamily="49" charset="-122"/>
              </a:rPr>
              <a:t>=2</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，求</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sym typeface="宋体" panose="02010600030101010101" pitchFamily="2" charset="-122"/>
              </a:rPr>
              <a:t>△</a:t>
            </a:r>
            <a:r>
              <a:rPr lang="en-US" altLang="zh-CN" sz="2000" i="1" dirty="0">
                <a:effectLst>
                  <a:outerShdw blurRad="38100" dist="38100" dir="2700000" algn="tl">
                    <a:srgbClr val="C0C0C0"/>
                  </a:outerShdw>
                </a:effectLst>
                <a:latin typeface="Times New Roman" panose="02020603050405020304" pitchFamily="18" charset="0"/>
                <a:ea typeface="黑体" panose="02010609060101010101" pitchFamily="49" charset="-122"/>
                <a:sym typeface="宋体" panose="02010600030101010101" pitchFamily="2" charset="-122"/>
              </a:rPr>
              <a:t>ABC</a:t>
            </a:r>
            <a:r>
              <a:rPr lang="zh-CN" altLang="en-US" sz="2000" dirty="0">
                <a:effectLst>
                  <a:outerShdw blurRad="38100" dist="38100" dir="2700000" algn="tl">
                    <a:srgbClr val="C0C0C0"/>
                  </a:outerShdw>
                </a:effectLst>
                <a:latin typeface="Times New Roman" panose="02020603050405020304" pitchFamily="18" charset="0"/>
                <a:ea typeface="黑体" panose="02010609060101010101" pitchFamily="49" charset="-122"/>
              </a:rPr>
              <a:t>平移的距离</a:t>
            </a:r>
            <a:r>
              <a:rPr lang="en-US" altLang="zh-CN" sz="2000" dirty="0">
                <a:effectLst>
                  <a:outerShdw blurRad="38100" dist="38100" dir="2700000" algn="tl">
                    <a:srgbClr val="C0C0C0"/>
                  </a:outerShdw>
                </a:effectLst>
                <a:latin typeface="Times New Roman" panose="02020603050405020304" pitchFamily="18" charset="0"/>
                <a:ea typeface="黑体" panose="02010609060101010101" pitchFamily="49" charset="-122"/>
              </a:rPr>
              <a:t>.                          </a:t>
            </a:r>
            <a:r>
              <a:rPr lang="zh-CN" altLang="en-US" sz="2000" dirty="0">
                <a:latin typeface="Times New Roman" panose="02020603050405020304" pitchFamily="18" charset="0"/>
                <a:ea typeface="黑体" panose="02010609060101010101" pitchFamily="49" charset="-122"/>
              </a:rPr>
              <a:t>　</a:t>
            </a:r>
          </a:p>
        </p:txBody>
      </p:sp>
      <p:sp>
        <p:nvSpPr>
          <p:cNvPr id="9" name="文本框 8"/>
          <p:cNvSpPr txBox="1">
            <a:spLocks noChangeArrowheads="1"/>
          </p:cNvSpPr>
          <p:nvPr/>
        </p:nvSpPr>
        <p:spPr bwMode="auto">
          <a:xfrm>
            <a:off x="517525" y="1708547"/>
            <a:ext cx="4192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Times New Roman" panose="02020603050405020304" pitchFamily="18" charset="0"/>
                <a:ea typeface="黑体" panose="02010609060101010101" pitchFamily="49" charset="-122"/>
                <a:sym typeface="宋体" panose="02010600030101010101" pitchFamily="2" charset="-122"/>
              </a:rPr>
              <a:t>解：根据题意，可知</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EG∥AB</a:t>
            </a:r>
            <a:r>
              <a:rPr lang="en-US" altLang="en-US" sz="24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400">
                <a:solidFill>
                  <a:srgbClr val="FF0000"/>
                </a:solidFill>
                <a:latin typeface="黑体" panose="02010609060101010101" pitchFamily="49" charset="-122"/>
                <a:ea typeface="黑体" panose="02010609060101010101" pitchFamily="49" charset="-122"/>
              </a:rPr>
              <a:t>                           </a:t>
            </a:r>
          </a:p>
        </p:txBody>
      </p:sp>
      <p:sp>
        <p:nvSpPr>
          <p:cNvPr id="10" name="文本框 9"/>
          <p:cNvSpPr txBox="1">
            <a:spLocks noChangeArrowheads="1"/>
          </p:cNvSpPr>
          <p:nvPr/>
        </p:nvSpPr>
        <p:spPr bwMode="auto">
          <a:xfrm>
            <a:off x="1100138" y="2051447"/>
            <a:ext cx="4178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GEC=∠B,</a:t>
            </a:r>
            <a:r>
              <a:rPr lang="en-US" altLang="zh-CN" sz="24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EGC=∠A.</a:t>
            </a:r>
            <a:r>
              <a:rPr lang="en-US" altLang="zh-CN" sz="2400">
                <a:solidFill>
                  <a:srgbClr val="FF0000"/>
                </a:solidFill>
                <a:latin typeface="黑体" panose="02010609060101010101" pitchFamily="49" charset="-122"/>
                <a:ea typeface="黑体" panose="02010609060101010101" pitchFamily="49" charset="-122"/>
              </a:rPr>
              <a:t>                           </a:t>
            </a:r>
          </a:p>
        </p:txBody>
      </p:sp>
      <p:sp>
        <p:nvSpPr>
          <p:cNvPr id="67621" name="Text Box 5"/>
          <p:cNvSpPr txBox="1">
            <a:spLocks noChangeArrowheads="1"/>
          </p:cNvSpPr>
          <p:nvPr/>
        </p:nvSpPr>
        <p:spPr bwMode="auto">
          <a:xfrm>
            <a:off x="1100138" y="2400300"/>
            <a:ext cx="27479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sym typeface="宋体" panose="02010600030101010101" pitchFamily="2" charset="-122"/>
              </a:rPr>
              <a:t>GEC</a:t>
            </a:r>
            <a:r>
              <a:rPr lang="en-US" altLang="zh-CN" sz="2400">
                <a:solidFill>
                  <a:srgbClr val="FF0000"/>
                </a:solidFill>
                <a:latin typeface="Times New Roman" panose="02020603050405020304" pitchFamily="18" charset="0"/>
                <a:ea typeface="黑体" panose="02010609060101010101" pitchFamily="49" charset="-122"/>
                <a:sym typeface="宋体" panose="02010600030101010101" pitchFamily="2" charset="-122"/>
              </a:rPr>
              <a:t>∽△</a:t>
            </a:r>
            <a:r>
              <a:rPr lang="en-US" altLang="zh-CN" sz="2400" i="1">
                <a:solidFill>
                  <a:srgbClr val="FF0000"/>
                </a:solidFill>
                <a:latin typeface="Times New Roman" panose="02020603050405020304" pitchFamily="18" charset="0"/>
                <a:ea typeface="黑体" panose="02010609060101010101" pitchFamily="49" charset="-122"/>
              </a:rPr>
              <a:t>ABC</a:t>
            </a:r>
            <a:r>
              <a:rPr lang="en-US" altLang="zh-CN" sz="2400">
                <a:solidFill>
                  <a:srgbClr val="FF0000"/>
                </a:solidFill>
                <a:latin typeface="Times New Roman" panose="02020603050405020304" pitchFamily="18" charset="0"/>
                <a:ea typeface="黑体" panose="02010609060101010101" pitchFamily="49" charset="-122"/>
              </a:rPr>
              <a:t> </a:t>
            </a:r>
          </a:p>
        </p:txBody>
      </p:sp>
      <p:graphicFrame>
        <p:nvGraphicFramePr>
          <p:cNvPr id="65625" name="对象 65624"/>
          <p:cNvGraphicFramePr>
            <a:graphicFrameLocks noChangeAspect="1"/>
          </p:cNvGraphicFramePr>
          <p:nvPr/>
        </p:nvGraphicFramePr>
        <p:xfrm>
          <a:off x="1100139" y="2743200"/>
          <a:ext cx="3159125" cy="686991"/>
        </p:xfrm>
        <a:graphic>
          <a:graphicData uri="http://schemas.openxmlformats.org/presentationml/2006/ole">
            <mc:AlternateContent xmlns:mc="http://schemas.openxmlformats.org/markup-compatibility/2006">
              <mc:Choice xmlns:v="urn:schemas-microsoft-com:vml" Requires="v">
                <p:oleObj spid="_x0000_s21551" r:id="rId4" imgW="1612900" imgH="469900" progId="Equation.3">
                  <p:embed/>
                </p:oleObj>
              </mc:Choice>
              <mc:Fallback>
                <p:oleObj r:id="rId4" imgW="1612900" imgH="469900" progId="Equation.3">
                  <p:embed/>
                  <p:pic>
                    <p:nvPicPr>
                      <p:cNvPr id="0" name="对象 656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0139" y="2743200"/>
                        <a:ext cx="3159125" cy="686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3" name="对象 2"/>
          <p:cNvGraphicFramePr>
            <a:graphicFrameLocks noChangeAspect="1"/>
          </p:cNvGraphicFramePr>
          <p:nvPr/>
        </p:nvGraphicFramePr>
        <p:xfrm>
          <a:off x="1100139" y="3430191"/>
          <a:ext cx="1417637" cy="613172"/>
        </p:xfrm>
        <a:graphic>
          <a:graphicData uri="http://schemas.openxmlformats.org/presentationml/2006/ole">
            <mc:AlternateContent xmlns:mc="http://schemas.openxmlformats.org/markup-compatibility/2006">
              <mc:Choice xmlns:v="urn:schemas-microsoft-com:vml" Requires="v">
                <p:oleObj spid="_x0000_s21552" r:id="rId6" imgW="723900" imgH="419100" progId="Equation.3">
                  <p:embed/>
                </p:oleObj>
              </mc:Choice>
              <mc:Fallback>
                <p:oleObj r:id="rId6" imgW="723900" imgH="419100" progId="Equation.3">
                  <p:embed/>
                  <p:pic>
                    <p:nvPicPr>
                      <p:cNvPr id="0" name="对象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0139" y="3430191"/>
                        <a:ext cx="1417637" cy="613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5" name="对象 4"/>
          <p:cNvGraphicFramePr>
            <a:graphicFrameLocks noChangeAspect="1"/>
          </p:cNvGraphicFramePr>
          <p:nvPr/>
        </p:nvGraphicFramePr>
        <p:xfrm>
          <a:off x="2628901" y="3526631"/>
          <a:ext cx="2836863" cy="315516"/>
        </p:xfrm>
        <a:graphic>
          <a:graphicData uri="http://schemas.openxmlformats.org/presentationml/2006/ole">
            <mc:AlternateContent xmlns:mc="http://schemas.openxmlformats.org/markup-compatibility/2006">
              <mc:Choice xmlns:v="urn:schemas-microsoft-com:vml" Requires="v">
                <p:oleObj spid="_x0000_s21553" r:id="rId8" imgW="1447800" imgH="215900" progId="Equation.3">
                  <p:embed/>
                </p:oleObj>
              </mc:Choice>
              <mc:Fallback>
                <p:oleObj r:id="rId8" imgW="1447800" imgH="215900" progId="Equation.3">
                  <p:embed/>
                  <p:pic>
                    <p:nvPicPr>
                      <p:cNvPr id="0" name="对象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28901" y="3526631"/>
                        <a:ext cx="2836863" cy="31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7" name="对象 6"/>
          <p:cNvGraphicFramePr>
            <a:graphicFrameLocks noChangeAspect="1"/>
          </p:cNvGraphicFramePr>
          <p:nvPr/>
        </p:nvGraphicFramePr>
        <p:xfrm>
          <a:off x="1036639" y="4043363"/>
          <a:ext cx="3284537" cy="315516"/>
        </p:xfrm>
        <a:graphic>
          <a:graphicData uri="http://schemas.openxmlformats.org/presentationml/2006/ole">
            <mc:AlternateContent xmlns:mc="http://schemas.openxmlformats.org/markup-compatibility/2006">
              <mc:Choice xmlns:v="urn:schemas-microsoft-com:vml" Requires="v">
                <p:oleObj spid="_x0000_s21554" r:id="rId10" imgW="1676400" imgH="215900" progId="Equation.3">
                  <p:embed/>
                </p:oleObj>
              </mc:Choice>
              <mc:Fallback>
                <p:oleObj r:id="rId10" imgW="1676400" imgH="215900" progId="Equation.3">
                  <p:embed/>
                  <p:pic>
                    <p:nvPicPr>
                      <p:cNvPr id="0" name="对象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36639" y="4043363"/>
                        <a:ext cx="3284537" cy="315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1" name="文本框 10"/>
          <p:cNvSpPr txBox="1"/>
          <p:nvPr/>
        </p:nvSpPr>
        <p:spPr>
          <a:xfrm>
            <a:off x="1036638" y="4450556"/>
            <a:ext cx="5472112" cy="461665"/>
          </a:xfrm>
          <a:prstGeom prst="rect">
            <a:avLst/>
          </a:prstGeom>
          <a:noFill/>
          <a:ln w="9525">
            <a:noFill/>
          </a:ln>
        </p:spPr>
        <p:txBody>
          <a:bodyPr>
            <a:spAutoFit/>
          </a:bodyPr>
          <a:lstStyle/>
          <a:p>
            <a:pPr>
              <a:buFont typeface="Arial" panose="020B0604020202020204" pitchFamily="34" charset="0"/>
              <a:buNone/>
              <a:defRPr/>
            </a:pPr>
            <a:r>
              <a:rPr lang="zh-CN" altLang="en-US" sz="2400" noProof="1">
                <a:solidFill>
                  <a:srgbClr val="FF0000"/>
                </a:solidFill>
                <a:latin typeface="Times New Roman" panose="02020603050405020304" pitchFamily="18" charset="0"/>
                <a:ea typeface="黑体" panose="02010609060101010101" pitchFamily="49" charset="-122"/>
                <a:cs typeface="+mn-ea"/>
                <a:sym typeface="+mn-ea"/>
              </a:rPr>
              <a:t>即，</a:t>
            </a:r>
            <a:r>
              <a:rPr lang="en-US" altLang="x-none" sz="2400" noProof="1">
                <a:solidFill>
                  <a:srgbClr val="FF0000"/>
                </a:solidFill>
                <a:latin typeface="Times New Roman" panose="02020603050405020304" pitchFamily="18" charset="0"/>
                <a:cs typeface="+mn-ea"/>
                <a:sym typeface="+mn-ea"/>
              </a:rPr>
              <a:t>△</a:t>
            </a:r>
            <a:r>
              <a:rPr lang="en-US" altLang="x-none" sz="2400" i="1" noProof="1">
                <a:solidFill>
                  <a:srgbClr val="FF0000"/>
                </a:solidFill>
                <a:latin typeface="Times New Roman" panose="02020603050405020304" pitchFamily="18" charset="0"/>
                <a:ea typeface="黑体" panose="02010609060101010101" pitchFamily="49" charset="-122"/>
                <a:cs typeface="+mn-ea"/>
                <a:sym typeface="+mn-ea"/>
              </a:rPr>
              <a:t>ABC</a:t>
            </a:r>
            <a:r>
              <a:rPr lang="zh-CN" altLang="en-US" sz="2400" noProof="1">
                <a:solidFill>
                  <a:srgbClr val="FF0000"/>
                </a:solidFill>
                <a:effectLst>
                  <a:outerShdw blurRad="38100" dist="38100" dir="2700000">
                    <a:srgbClr val="FFFFFF"/>
                  </a:outerShdw>
                </a:effectLst>
                <a:latin typeface="Times New Roman" panose="02020603050405020304" pitchFamily="18" charset="0"/>
                <a:ea typeface="黑体" panose="02010609060101010101" pitchFamily="49" charset="-122"/>
                <a:cs typeface="+mn-ea"/>
                <a:sym typeface="+mn-ea"/>
              </a:rPr>
              <a:t>平移的距离为</a:t>
            </a:r>
            <a:r>
              <a:rPr lang="zh-CN" altLang="en-US" sz="2400" noProof="1">
                <a:solidFill>
                  <a:srgbClr val="FF0000"/>
                </a:solidFill>
                <a:latin typeface="黑体" panose="02010609060101010101" pitchFamily="49" charset="-122"/>
                <a:ea typeface="黑体" panose="02010609060101010101" pitchFamily="49" charset="-122"/>
                <a:cs typeface="+mn-ea"/>
              </a:rPr>
              <a:t>                      </a:t>
            </a:r>
            <a:endParaRPr lang="zh-CN" altLang="en-US" sz="2400" noProof="1">
              <a:solidFill>
                <a:srgbClr val="FF0000"/>
              </a:solidFill>
              <a:latin typeface="黑体" panose="02010609060101010101" pitchFamily="49" charset="-122"/>
              <a:ea typeface="黑体" panose="02010609060101010101" pitchFamily="49" charset="-122"/>
            </a:endParaRPr>
          </a:p>
        </p:txBody>
      </p:sp>
      <p:graphicFrame>
        <p:nvGraphicFramePr>
          <p:cNvPr id="12" name="对象 11"/>
          <p:cNvGraphicFramePr>
            <a:graphicFrameLocks noChangeAspect="1"/>
          </p:cNvGraphicFramePr>
          <p:nvPr/>
        </p:nvGraphicFramePr>
        <p:xfrm>
          <a:off x="4419600" y="4450556"/>
          <a:ext cx="946150" cy="342900"/>
        </p:xfrm>
        <a:graphic>
          <a:graphicData uri="http://schemas.openxmlformats.org/presentationml/2006/ole">
            <mc:AlternateContent xmlns:mc="http://schemas.openxmlformats.org/markup-compatibility/2006">
              <mc:Choice xmlns:v="urn:schemas-microsoft-com:vml" Requires="v">
                <p:oleObj spid="_x0000_s21555" r:id="rId12" imgW="482600" imgH="215900" progId="Equation.3">
                  <p:embed/>
                </p:oleObj>
              </mc:Choice>
              <mc:Fallback>
                <p:oleObj r:id="rId12" imgW="482600" imgH="215900" progId="Equation.3">
                  <p:embed/>
                  <p:pic>
                    <p:nvPicPr>
                      <p:cNvPr id="0" name="对象 1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19600" y="4450556"/>
                        <a:ext cx="946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1518" name="文本框 1"/>
          <p:cNvSpPr txBox="1">
            <a:spLocks noChangeArrowheads="1"/>
          </p:cNvSpPr>
          <p:nvPr/>
        </p:nvSpPr>
        <p:spPr bwMode="auto">
          <a:xfrm>
            <a:off x="7053264" y="2671763"/>
            <a:ext cx="2555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i="1">
                <a:latin typeface="Times New Roman" panose="02020603050405020304" pitchFamily="18" charset="0"/>
              </a:rPr>
              <a:t>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7621"/>
                                        </p:tgtEl>
                                        <p:attrNameLst>
                                          <p:attrName>style.visibility</p:attrName>
                                        </p:attrNameLst>
                                      </p:cBhvr>
                                      <p:to>
                                        <p:strVal val="visible"/>
                                      </p:to>
                                    </p:set>
                                    <p:animEffect transition="in" filter="dissolve">
                                      <p:cBhvr>
                                        <p:cTn id="17" dur="500"/>
                                        <p:tgtEl>
                                          <p:spTgt spid="6762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5625"/>
                                        </p:tgtEl>
                                        <p:attrNameLst>
                                          <p:attrName>style.visibility</p:attrName>
                                        </p:attrNameLst>
                                      </p:cBhvr>
                                      <p:to>
                                        <p:strVal val="visible"/>
                                      </p:to>
                                    </p:set>
                                    <p:animEffect transition="in" filter="dissolve">
                                      <p:cBhvr>
                                        <p:cTn id="22" dur="500"/>
                                        <p:tgtEl>
                                          <p:spTgt spid="6562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ssolv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dissolv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dissolve">
                                      <p:cBhvr>
                                        <p:cTn id="42" dur="500"/>
                                        <p:tgtEl>
                                          <p:spTgt spid="11"/>
                                        </p:tgtEl>
                                      </p:cBhvr>
                                    </p:animEffect>
                                  </p:childTnLst>
                                </p:cTn>
                              </p:par>
                              <p:par>
                                <p:cTn id="43" presetID="9" presetClass="entr" presetSubtype="0"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dissolv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67621"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94" name="Text Box 5"/>
          <p:cNvSpPr txBox="1"/>
          <p:nvPr/>
        </p:nvSpPr>
        <p:spPr>
          <a:xfrm>
            <a:off x="468313" y="465535"/>
            <a:ext cx="7993062" cy="1569660"/>
          </a:xfrm>
          <a:prstGeom prst="rect">
            <a:avLst/>
          </a:prstGeom>
          <a:noFill/>
          <a:ln w="9525">
            <a:noFill/>
            <a:miter/>
          </a:ln>
        </p:spPr>
        <p:txBody>
          <a:bodyPr>
            <a:spAutoFit/>
          </a:bodyPr>
          <a:lstStyle/>
          <a:p>
            <a:pPr>
              <a:lnSpc>
                <a:spcPct val="200000"/>
              </a:lnSpc>
              <a:buFont typeface="Arial" panose="020B0604020202020204" pitchFamily="34" charset="0"/>
              <a:buNone/>
              <a:defRPr/>
            </a:pPr>
            <a:r>
              <a:rPr lang="zh-CN" altLang="en-US" sz="2400" noProof="1">
                <a:solidFill>
                  <a:srgbClr val="008080"/>
                </a:solidFill>
                <a:latin typeface="黑体" panose="02010609060101010101" pitchFamily="49" charset="-122"/>
                <a:ea typeface="黑体" panose="02010609060101010101" pitchFamily="49" charset="-122"/>
                <a:cs typeface="+mn-ea"/>
              </a:rPr>
              <a:t>例</a:t>
            </a:r>
            <a:r>
              <a:rPr lang="en-US" altLang="zh-CN" sz="2400" noProof="1">
                <a:solidFill>
                  <a:srgbClr val="008080"/>
                </a:solidFill>
                <a:latin typeface="黑体" panose="02010609060101010101" pitchFamily="49" charset="-122"/>
                <a:ea typeface="黑体" panose="02010609060101010101" pitchFamily="49" charset="-122"/>
                <a:cs typeface="+mn-ea"/>
              </a:rPr>
              <a:t>3</a:t>
            </a:r>
            <a:r>
              <a:rPr lang="zh-CN" altLang="en-US" sz="2400" noProof="1">
                <a:solidFill>
                  <a:srgbClr val="008080"/>
                </a:solidFill>
                <a:latin typeface="黑体" panose="02010609060101010101" pitchFamily="49" charset="-122"/>
                <a:ea typeface="黑体" panose="02010609060101010101" pitchFamily="49" charset="-122"/>
                <a:cs typeface="+mn-ea"/>
              </a:rPr>
              <a:t>：</a:t>
            </a:r>
            <a:r>
              <a:rPr lang="zh-CN" altLang="en-US" sz="2400" noProof="1">
                <a:effectLst>
                  <a:outerShdw blurRad="38100" dist="38100" dir="2700000">
                    <a:srgbClr val="FFFFFF"/>
                  </a:outerShdw>
                </a:effectLst>
                <a:latin typeface="黑体" panose="02010609060101010101" pitchFamily="49" charset="-122"/>
                <a:ea typeface="黑体" panose="02010609060101010101" pitchFamily="49" charset="-122"/>
                <a:cs typeface="+mn-ea"/>
              </a:rPr>
              <a:t>如图所示，</a:t>
            </a:r>
            <a:r>
              <a:rPr lang="en-US" altLang="x-none" sz="2400" b="1" i="1"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D</a:t>
            </a:r>
            <a:r>
              <a:rPr lang="zh-CN" altLang="en-US" sz="2400" i="1"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x-none" sz="2400" b="1" i="1"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E</a:t>
            </a:r>
            <a:r>
              <a:rPr lang="zh-CN" altLang="en-US" sz="2400" noProof="1">
                <a:effectLst>
                  <a:outerShdw blurRad="38100" dist="38100" dir="2700000">
                    <a:srgbClr val="FFFFFF"/>
                  </a:outerShdw>
                </a:effectLst>
                <a:latin typeface="黑体" panose="02010609060101010101" pitchFamily="49" charset="-122"/>
                <a:ea typeface="黑体" panose="02010609060101010101" pitchFamily="49" charset="-122"/>
                <a:cs typeface="+mn-ea"/>
              </a:rPr>
              <a:t>分别是</a:t>
            </a:r>
            <a:r>
              <a:rPr lang="en-US" altLang="x-none" sz="2400" b="1" i="1"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AC</a:t>
            </a:r>
            <a:r>
              <a:rPr lang="zh-CN" altLang="en-US" sz="2400" i="1"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x-none" sz="2400" b="1" i="1"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AB</a:t>
            </a:r>
            <a:r>
              <a:rPr lang="zh-CN" altLang="en-US" sz="2400" noProof="1">
                <a:effectLst>
                  <a:outerShdw blurRad="38100" dist="38100" dir="2700000">
                    <a:srgbClr val="FFFFFF"/>
                  </a:outerShdw>
                </a:effectLst>
                <a:latin typeface="黑体" panose="02010609060101010101" pitchFamily="49" charset="-122"/>
                <a:ea typeface="黑体" panose="02010609060101010101" pitchFamily="49" charset="-122"/>
                <a:cs typeface="+mn-ea"/>
              </a:rPr>
              <a:t>上的点，已知</a:t>
            </a:r>
            <a:r>
              <a:rPr lang="zh-CN" altLang="en-US" sz="24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a:t>
            </a:r>
            <a:r>
              <a:rPr lang="en-US" altLang="x-none" sz="2400" b="1" i="1"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ABC</a:t>
            </a:r>
            <a:r>
              <a:rPr lang="zh-CN" altLang="en-US" sz="2400" noProof="1">
                <a:effectLst>
                  <a:outerShdw blurRad="38100" dist="38100" dir="2700000">
                    <a:srgbClr val="FFFFFF"/>
                  </a:outerShdw>
                </a:effectLst>
                <a:latin typeface="黑体" panose="02010609060101010101" pitchFamily="49" charset="-122"/>
                <a:ea typeface="黑体" panose="02010609060101010101" pitchFamily="49" charset="-122"/>
                <a:cs typeface="+mn-ea"/>
              </a:rPr>
              <a:t>的面积为</a:t>
            </a:r>
            <a:r>
              <a:rPr lang="en-US" altLang="x-none" sz="24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100</a:t>
            </a:r>
            <a:r>
              <a:rPr lang="en-US" altLang="x-none" sz="2400" b="1"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cm</a:t>
            </a:r>
            <a:r>
              <a:rPr lang="en-US" altLang="x-none" sz="2400" baseline="30000"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2</a:t>
            </a:r>
            <a:r>
              <a:rPr lang="en-US" altLang="x-none" sz="2400" baseline="30000" noProof="1">
                <a:effectLst>
                  <a:outerShdw blurRad="38100" dist="38100" dir="2700000">
                    <a:srgbClr val="FFFFFF"/>
                  </a:outerShdw>
                </a:effectLst>
                <a:latin typeface="黑体" panose="02010609060101010101" pitchFamily="49" charset="-122"/>
                <a:ea typeface="黑体" panose="02010609060101010101" pitchFamily="49" charset="-122"/>
                <a:cs typeface="+mn-ea"/>
              </a:rPr>
              <a:t> </a:t>
            </a:r>
            <a:r>
              <a:rPr lang="zh-CN" altLang="en-US" sz="2400" baseline="-25000" noProof="1">
                <a:effectLst>
                  <a:outerShdw blurRad="38100" dist="38100" dir="2700000">
                    <a:srgbClr val="FFFFFF"/>
                  </a:outerShdw>
                </a:effectLst>
                <a:latin typeface="黑体" panose="02010609060101010101" pitchFamily="49" charset="-122"/>
                <a:ea typeface="黑体" panose="02010609060101010101" pitchFamily="49" charset="-122"/>
                <a:cs typeface="+mn-ea"/>
              </a:rPr>
              <a:t>，</a:t>
            </a:r>
            <a:r>
              <a:rPr lang="zh-CN" altLang="en-US" sz="2400" noProof="1">
                <a:effectLst>
                  <a:outerShdw blurRad="38100" dist="38100" dir="2700000">
                    <a:srgbClr val="FFFFFF"/>
                  </a:outerShdw>
                </a:effectLst>
                <a:latin typeface="黑体" panose="02010609060101010101" pitchFamily="49" charset="-122"/>
                <a:ea typeface="黑体" panose="02010609060101010101" pitchFamily="49" charset="-122"/>
                <a:cs typeface="+mn-ea"/>
              </a:rPr>
              <a:t>且                                </a:t>
            </a:r>
            <a:r>
              <a:rPr lang="zh-CN" altLang="en-US" sz="2400" noProof="1">
                <a:latin typeface="黑体" panose="02010609060101010101" pitchFamily="49" charset="-122"/>
                <a:ea typeface="黑体" panose="02010609060101010101" pitchFamily="49" charset="-122"/>
                <a:cs typeface="+mn-ea"/>
              </a:rPr>
              <a:t>　</a:t>
            </a:r>
            <a:endParaRPr lang="zh-CN" altLang="en-US" sz="2400" noProof="1">
              <a:latin typeface="黑体" panose="02010609060101010101" pitchFamily="49" charset="-122"/>
              <a:ea typeface="黑体" panose="02010609060101010101" pitchFamily="49" charset="-122"/>
            </a:endParaRPr>
          </a:p>
        </p:txBody>
      </p:sp>
      <p:sp>
        <p:nvSpPr>
          <p:cNvPr id="67595" name="Rectangle 6"/>
          <p:cNvSpPr/>
          <p:nvPr/>
        </p:nvSpPr>
        <p:spPr>
          <a:xfrm>
            <a:off x="5292726" y="1221581"/>
            <a:ext cx="5330825" cy="461665"/>
          </a:xfrm>
          <a:prstGeom prst="rect">
            <a:avLst/>
          </a:prstGeom>
          <a:noFill/>
          <a:ln w="9525">
            <a:noFill/>
            <a:miter/>
          </a:ln>
        </p:spPr>
        <p:txBody>
          <a:bodyPr>
            <a:spAutoFit/>
          </a:bodyPr>
          <a:lstStyle/>
          <a:p>
            <a:pPr>
              <a:buFont typeface="Arial" panose="020B0604020202020204" pitchFamily="34" charset="0"/>
              <a:buNone/>
              <a:defRPr/>
            </a:pPr>
            <a:r>
              <a:rPr lang="zh-CN" altLang="en-US" sz="2400" noProof="1">
                <a:effectLst>
                  <a:outerShdw blurRad="38100" dist="38100" dir="2700000">
                    <a:srgbClr val="FFFFFF"/>
                  </a:outerShdw>
                </a:effectLst>
                <a:latin typeface="黑体" panose="02010609060101010101" pitchFamily="49" charset="-122"/>
                <a:ea typeface="黑体" panose="02010609060101010101" pitchFamily="49" charset="-122"/>
                <a:cs typeface="+mn-ea"/>
              </a:rPr>
              <a:t>求四边形</a:t>
            </a:r>
            <a:r>
              <a:rPr lang="en-US" altLang="x-none" sz="2400" b="1" i="1" noProof="1">
                <a:effectLst>
                  <a:outerShdw blurRad="38100" dist="38100" dir="2700000">
                    <a:srgbClr val="FFFFFF"/>
                  </a:outerShdw>
                </a:effectLst>
                <a:latin typeface="Times New Roman" panose="02020603050405020304" pitchFamily="18" charset="0"/>
                <a:ea typeface="黑体" panose="02010609060101010101" pitchFamily="49" charset="-122"/>
                <a:cs typeface="+mn-ea"/>
              </a:rPr>
              <a:t>BCDE</a:t>
            </a:r>
            <a:r>
              <a:rPr lang="zh-CN" altLang="en-US" sz="2400" noProof="1">
                <a:effectLst>
                  <a:outerShdw blurRad="38100" dist="38100" dir="2700000">
                    <a:srgbClr val="FFFFFF"/>
                  </a:outerShdw>
                </a:effectLst>
                <a:latin typeface="黑体" panose="02010609060101010101" pitchFamily="49" charset="-122"/>
                <a:ea typeface="黑体" panose="02010609060101010101" pitchFamily="49" charset="-122"/>
                <a:cs typeface="+mn-ea"/>
              </a:rPr>
              <a:t>的面积.</a:t>
            </a:r>
            <a:endParaRPr lang="zh-CN" altLang="en-US" sz="2400" noProof="1">
              <a:effectLst>
                <a:outerShdw blurRad="38100" dist="38100" dir="2700000">
                  <a:srgbClr val="FFFFFF"/>
                </a:outerShdw>
              </a:effectLst>
              <a:latin typeface="黑体" panose="02010609060101010101" pitchFamily="49" charset="-122"/>
              <a:ea typeface="黑体" panose="02010609060101010101" pitchFamily="49" charset="-122"/>
            </a:endParaRPr>
          </a:p>
        </p:txBody>
      </p:sp>
      <p:graphicFrame>
        <p:nvGraphicFramePr>
          <p:cNvPr id="22532" name="内容占位符 67609"/>
          <p:cNvGraphicFramePr>
            <a:graphicFrameLocks noGrp="1"/>
          </p:cNvGraphicFramePr>
          <p:nvPr>
            <p:ph idx="4294967295"/>
          </p:nvPr>
        </p:nvGraphicFramePr>
        <p:xfrm>
          <a:off x="3419476" y="1125142"/>
          <a:ext cx="1871663" cy="572690"/>
        </p:xfrm>
        <a:graphic>
          <a:graphicData uri="http://schemas.openxmlformats.org/presentationml/2006/ole">
            <mc:AlternateContent xmlns:mc="http://schemas.openxmlformats.org/markup-compatibility/2006">
              <mc:Choice xmlns:v="urn:schemas-microsoft-com:vml" Requires="v">
                <p:oleObj spid="_x0000_s22564" r:id="rId3" imgW="965200" imgH="393700" progId="Equation.3">
                  <p:embed/>
                </p:oleObj>
              </mc:Choice>
              <mc:Fallback>
                <p:oleObj r:id="rId3" imgW="965200" imgH="393700" progId="Equation.3">
                  <p:embed/>
                  <p:pic>
                    <p:nvPicPr>
                      <p:cNvPr id="0" name="内容占位符 67609"/>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9476" y="1125142"/>
                        <a:ext cx="1871663" cy="572690"/>
                      </a:xfrm>
                      <a:prstGeom prst="rect">
                        <a:avLst/>
                      </a:prstGeom>
                      <a:ln>
                        <a:noFill/>
                      </a:ln>
                      <a:extLst>
                        <a:ext uri="{91240B29-F687-4F45-9708-019B960494DF}">
                          <a14:hiddenLine xmlns:a14="http://schemas.microsoft.com/office/drawing/2010/main" w="38100">
                            <a:solidFill>
                              <a:schemeClr val="tx1"/>
                            </a:solidFill>
                            <a:miter lim="800000"/>
                            <a:headEnd/>
                            <a:tailEnd/>
                          </a14:hiddenLine>
                        </a:ext>
                      </a:extLst>
                    </p:spPr>
                  </p:pic>
                </p:oleObj>
              </mc:Fallback>
            </mc:AlternateContent>
          </a:graphicData>
        </a:graphic>
      </p:graphicFrame>
      <p:sp>
        <p:nvSpPr>
          <p:cNvPr id="67621" name="Text Box 5"/>
          <p:cNvSpPr txBox="1">
            <a:spLocks noChangeArrowheads="1"/>
          </p:cNvSpPr>
          <p:nvPr/>
        </p:nvSpPr>
        <p:spPr bwMode="auto">
          <a:xfrm>
            <a:off x="971550" y="2409825"/>
            <a:ext cx="3168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ABC</a:t>
            </a:r>
            <a:r>
              <a:rPr lang="en-US" altLang="zh-CN" sz="2400">
                <a:solidFill>
                  <a:srgbClr val="FF0000"/>
                </a:solidFill>
                <a:latin typeface="Times New Roman" panose="02020603050405020304" pitchFamily="18" charset="0"/>
                <a:ea typeface="黑体" panose="02010609060101010101" pitchFamily="49" charset="-122"/>
              </a:rPr>
              <a:t> ∽△</a:t>
            </a:r>
            <a:r>
              <a:rPr lang="en-US" altLang="zh-CN" sz="2400" b="1" i="1">
                <a:solidFill>
                  <a:srgbClr val="FF0000"/>
                </a:solidFill>
                <a:latin typeface="Times New Roman" panose="02020603050405020304" pitchFamily="18" charset="0"/>
                <a:ea typeface="黑体" panose="02010609060101010101" pitchFamily="49" charset="-122"/>
              </a:rPr>
              <a:t>ADE </a:t>
            </a:r>
            <a:r>
              <a:rPr lang="en-US" altLang="zh-CN" sz="2400" i="1">
                <a:solidFill>
                  <a:srgbClr val="FF0000"/>
                </a:solidFill>
                <a:latin typeface="Times New Roman" panose="02020603050405020304" pitchFamily="18" charset="0"/>
                <a:ea typeface="黑体" panose="02010609060101010101" pitchFamily="49" charset="-122"/>
              </a:rPr>
              <a:t>.</a:t>
            </a:r>
          </a:p>
        </p:txBody>
      </p:sp>
      <p:sp>
        <p:nvSpPr>
          <p:cNvPr id="67622" name="文本框 67621"/>
          <p:cNvSpPr txBox="1">
            <a:spLocks noChangeArrowheads="1"/>
          </p:cNvSpPr>
          <p:nvPr/>
        </p:nvSpPr>
        <p:spPr bwMode="auto">
          <a:xfrm>
            <a:off x="971550" y="2788444"/>
            <a:ext cx="3600450"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5000"/>
              </a:lnSpc>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它们的相似比为</a:t>
            </a:r>
            <a:r>
              <a:rPr lang="en-US" altLang="zh-CN" sz="2400">
                <a:solidFill>
                  <a:srgbClr val="FF0000"/>
                </a:solidFill>
                <a:latin typeface="Times New Roman" panose="02020603050405020304" pitchFamily="18" charset="0"/>
                <a:ea typeface="黑体" panose="02010609060101010101" pitchFamily="49" charset="-122"/>
              </a:rPr>
              <a:t>5</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3</a:t>
            </a:r>
            <a:r>
              <a:rPr lang="zh-CN" altLang="en-US" sz="2400">
                <a:solidFill>
                  <a:srgbClr val="FF0000"/>
                </a:solidFill>
                <a:latin typeface="黑体" panose="02010609060101010101" pitchFamily="49" charset="-122"/>
                <a:ea typeface="黑体" panose="02010609060101010101" pitchFamily="49" charset="-122"/>
              </a:rPr>
              <a:t>，面积比为</a:t>
            </a:r>
            <a:r>
              <a:rPr lang="en-US" altLang="zh-CN" sz="2400">
                <a:solidFill>
                  <a:srgbClr val="FF0000"/>
                </a:solidFill>
                <a:latin typeface="Times New Roman" panose="02020603050405020304" pitchFamily="18" charset="0"/>
                <a:ea typeface="黑体" panose="02010609060101010101" pitchFamily="49" charset="-122"/>
              </a:rPr>
              <a:t>25</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a:solidFill>
                  <a:srgbClr val="FF0000"/>
                </a:solidFill>
                <a:latin typeface="Times New Roman" panose="02020603050405020304" pitchFamily="18" charset="0"/>
                <a:ea typeface="黑体" panose="02010609060101010101" pitchFamily="49" charset="-122"/>
              </a:rPr>
              <a:t>9</a:t>
            </a:r>
            <a:r>
              <a:rPr lang="en-US" altLang="zh-CN" sz="2400">
                <a:solidFill>
                  <a:srgbClr val="FF0000"/>
                </a:solidFill>
                <a:latin typeface="黑体" panose="02010609060101010101" pitchFamily="49" charset="-122"/>
                <a:ea typeface="黑体" panose="02010609060101010101" pitchFamily="49" charset="-122"/>
              </a:rPr>
              <a:t>.</a:t>
            </a:r>
          </a:p>
        </p:txBody>
      </p:sp>
      <p:sp>
        <p:nvSpPr>
          <p:cNvPr id="67623" name="文本框 67622"/>
          <p:cNvSpPr txBox="1">
            <a:spLocks noChangeArrowheads="1"/>
          </p:cNvSpPr>
          <p:nvPr/>
        </p:nvSpPr>
        <p:spPr bwMode="auto">
          <a:xfrm>
            <a:off x="1042988" y="3651647"/>
            <a:ext cx="5543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又∵△</a:t>
            </a:r>
            <a:r>
              <a:rPr lang="en-US" altLang="zh-CN" sz="2400" b="1" i="1">
                <a:solidFill>
                  <a:srgbClr val="FF0000"/>
                </a:solidFill>
                <a:latin typeface="Times New Roman" panose="02020603050405020304" pitchFamily="18" charset="0"/>
                <a:ea typeface="黑体" panose="02010609060101010101" pitchFamily="49" charset="-122"/>
              </a:rPr>
              <a:t>ABC</a:t>
            </a:r>
            <a:r>
              <a:rPr lang="zh-CN" altLang="en-US" sz="2400">
                <a:solidFill>
                  <a:srgbClr val="FF0000"/>
                </a:solidFill>
                <a:latin typeface="黑体" panose="02010609060101010101" pitchFamily="49" charset="-122"/>
                <a:ea typeface="黑体" panose="02010609060101010101" pitchFamily="49" charset="-122"/>
              </a:rPr>
              <a:t>的面积为</a:t>
            </a:r>
            <a:r>
              <a:rPr lang="en-US" altLang="zh-CN" sz="2400">
                <a:solidFill>
                  <a:srgbClr val="FF0000"/>
                </a:solidFill>
                <a:latin typeface="Times New Roman" panose="02020603050405020304" pitchFamily="18" charset="0"/>
                <a:ea typeface="黑体" panose="02010609060101010101" pitchFamily="49" charset="-122"/>
              </a:rPr>
              <a:t>100</a:t>
            </a:r>
            <a:r>
              <a:rPr lang="en-US" altLang="zh-CN" sz="2400" b="1">
                <a:solidFill>
                  <a:srgbClr val="FF0000"/>
                </a:solidFill>
                <a:latin typeface="Times New Roman" panose="02020603050405020304" pitchFamily="18" charset="0"/>
                <a:ea typeface="黑体" panose="02010609060101010101" pitchFamily="49" charset="-122"/>
              </a:rPr>
              <a:t> cm</a:t>
            </a:r>
            <a:r>
              <a:rPr lang="en-US" altLang="zh-CN" sz="2400" baseline="30000">
                <a:solidFill>
                  <a:srgbClr val="FF0000"/>
                </a:solidFill>
                <a:latin typeface="Times New Roman" panose="02020603050405020304" pitchFamily="18" charset="0"/>
                <a:ea typeface="黑体" panose="02010609060101010101" pitchFamily="49" charset="-122"/>
              </a:rPr>
              <a:t>2</a:t>
            </a:r>
            <a:r>
              <a:rPr lang="en-US" altLang="zh-CN" sz="2400" baseline="30000">
                <a:solidFill>
                  <a:srgbClr val="FF0000"/>
                </a:solidFill>
                <a:latin typeface="黑体" panose="02010609060101010101" pitchFamily="49" charset="-122"/>
                <a:ea typeface="黑体" panose="02010609060101010101" pitchFamily="49" charset="-122"/>
              </a:rPr>
              <a:t>  </a:t>
            </a:r>
            <a:r>
              <a:rPr lang="zh-CN" altLang="en-US" sz="2400">
                <a:solidFill>
                  <a:srgbClr val="FF0000"/>
                </a:solidFill>
                <a:latin typeface="黑体" panose="02010609060101010101" pitchFamily="49" charset="-122"/>
                <a:ea typeface="黑体" panose="02010609060101010101" pitchFamily="49" charset="-122"/>
              </a:rPr>
              <a:t>，</a:t>
            </a:r>
          </a:p>
        </p:txBody>
      </p:sp>
      <p:sp>
        <p:nvSpPr>
          <p:cNvPr id="67624" name="文本框 67623"/>
          <p:cNvSpPr txBox="1">
            <a:spLocks noChangeArrowheads="1"/>
          </p:cNvSpPr>
          <p:nvPr/>
        </p:nvSpPr>
        <p:spPr bwMode="auto">
          <a:xfrm>
            <a:off x="1042989" y="4064794"/>
            <a:ext cx="46069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a:t>
            </a:r>
            <a:r>
              <a:rPr lang="en-US" altLang="zh-CN" sz="2400" i="1">
                <a:solidFill>
                  <a:srgbClr val="FF0000"/>
                </a:solidFill>
                <a:latin typeface="Times New Roman" panose="02020603050405020304" pitchFamily="18" charset="0"/>
                <a:ea typeface="黑体" panose="02010609060101010101" pitchFamily="49" charset="-122"/>
              </a:rPr>
              <a:t>A</a:t>
            </a:r>
            <a:r>
              <a:rPr lang="en-US" altLang="zh-CN" sz="2400" b="1" i="1">
                <a:solidFill>
                  <a:srgbClr val="FF0000"/>
                </a:solidFill>
                <a:latin typeface="Times New Roman" panose="02020603050405020304" pitchFamily="18" charset="0"/>
                <a:ea typeface="黑体" panose="02010609060101010101" pitchFamily="49" charset="-122"/>
              </a:rPr>
              <a:t>DE</a:t>
            </a:r>
            <a:r>
              <a:rPr lang="zh-CN" altLang="en-US" sz="2400">
                <a:solidFill>
                  <a:srgbClr val="FF0000"/>
                </a:solidFill>
                <a:latin typeface="黑体" panose="02010609060101010101" pitchFamily="49" charset="-122"/>
                <a:ea typeface="黑体" panose="02010609060101010101" pitchFamily="49" charset="-122"/>
              </a:rPr>
              <a:t>的面积为</a:t>
            </a:r>
            <a:r>
              <a:rPr lang="en-US" altLang="zh-CN" sz="2400">
                <a:solidFill>
                  <a:srgbClr val="FF0000"/>
                </a:solidFill>
                <a:latin typeface="Times New Roman" panose="02020603050405020304" pitchFamily="18" charset="0"/>
                <a:ea typeface="黑体" panose="02010609060101010101" pitchFamily="49" charset="-122"/>
              </a:rPr>
              <a:t>36</a:t>
            </a:r>
            <a:r>
              <a:rPr lang="en-US" altLang="zh-CN" sz="2400" b="1">
                <a:solidFill>
                  <a:srgbClr val="FF0000"/>
                </a:solidFill>
                <a:latin typeface="Times New Roman" panose="02020603050405020304" pitchFamily="18" charset="0"/>
                <a:ea typeface="黑体" panose="02010609060101010101" pitchFamily="49" charset="-122"/>
              </a:rPr>
              <a:t> cm</a:t>
            </a:r>
            <a:r>
              <a:rPr lang="en-US" altLang="zh-CN" sz="2400" baseline="30000">
                <a:solidFill>
                  <a:srgbClr val="FF0000"/>
                </a:solidFill>
                <a:latin typeface="Times New Roman" panose="02020603050405020304" pitchFamily="18" charset="0"/>
                <a:ea typeface="黑体" panose="02010609060101010101" pitchFamily="49" charset="-122"/>
              </a:rPr>
              <a:t>2</a:t>
            </a:r>
            <a:r>
              <a:rPr lang="en-US" altLang="zh-CN" sz="2400" baseline="30000">
                <a:solidFill>
                  <a:srgbClr val="FF0000"/>
                </a:solidFill>
                <a:latin typeface="黑体" panose="02010609060101010101" pitchFamily="49" charset="-122"/>
                <a:ea typeface="黑体" panose="02010609060101010101" pitchFamily="49" charset="-122"/>
              </a:rPr>
              <a:t> </a:t>
            </a:r>
            <a:r>
              <a:rPr lang="en-US" altLang="zh-CN" sz="2400">
                <a:solidFill>
                  <a:srgbClr val="FF0000"/>
                </a:solidFill>
                <a:latin typeface="黑体" panose="02010609060101010101" pitchFamily="49" charset="-122"/>
                <a:ea typeface="黑体" panose="02010609060101010101" pitchFamily="49" charset="-122"/>
              </a:rPr>
              <a:t>.</a:t>
            </a:r>
          </a:p>
        </p:txBody>
      </p:sp>
      <p:sp>
        <p:nvSpPr>
          <p:cNvPr id="67625" name="文本框 67624"/>
          <p:cNvSpPr txBox="1">
            <a:spLocks noChangeArrowheads="1"/>
          </p:cNvSpPr>
          <p:nvPr/>
        </p:nvSpPr>
        <p:spPr bwMode="auto">
          <a:xfrm>
            <a:off x="1042988" y="4516041"/>
            <a:ext cx="73453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四边形</a:t>
            </a:r>
            <a:r>
              <a:rPr lang="en-US" altLang="zh-CN" sz="2400" b="1" i="1">
                <a:solidFill>
                  <a:srgbClr val="FF0000"/>
                </a:solidFill>
                <a:latin typeface="Times New Roman" panose="02020603050405020304" pitchFamily="18" charset="0"/>
                <a:ea typeface="黑体" panose="02010609060101010101" pitchFamily="49" charset="-122"/>
              </a:rPr>
              <a:t>BCDE</a:t>
            </a:r>
            <a:r>
              <a:rPr lang="zh-CN" altLang="en-US" sz="2400">
                <a:solidFill>
                  <a:srgbClr val="FF0000"/>
                </a:solidFill>
                <a:latin typeface="黑体" panose="02010609060101010101" pitchFamily="49" charset="-122"/>
                <a:ea typeface="黑体" panose="02010609060101010101" pitchFamily="49" charset="-122"/>
              </a:rPr>
              <a:t>的面积为</a:t>
            </a:r>
            <a:r>
              <a:rPr lang="en-US" altLang="zh-CN" sz="2400">
                <a:solidFill>
                  <a:srgbClr val="FF0000"/>
                </a:solidFill>
                <a:latin typeface="Times New Roman" panose="02020603050405020304" pitchFamily="18" charset="0"/>
                <a:ea typeface="黑体" panose="02010609060101010101" pitchFamily="49" charset="-122"/>
              </a:rPr>
              <a:t>100-36=64</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b="1">
                <a:solidFill>
                  <a:srgbClr val="FF0000"/>
                </a:solidFill>
                <a:latin typeface="Times New Roman" panose="02020603050405020304" pitchFamily="18" charset="0"/>
                <a:ea typeface="黑体" panose="02010609060101010101" pitchFamily="49" charset="-122"/>
              </a:rPr>
              <a:t>cm</a:t>
            </a:r>
            <a:r>
              <a:rPr lang="en-US" altLang="zh-CN" sz="2400" baseline="30000">
                <a:solidFill>
                  <a:srgbClr val="FF0000"/>
                </a:solidFill>
                <a:latin typeface="Times New Roman" panose="02020603050405020304" pitchFamily="18" charset="0"/>
                <a:ea typeface="黑体" panose="02010609060101010101" pitchFamily="49" charset="-122"/>
              </a:rPr>
              <a:t>2</a:t>
            </a:r>
            <a:r>
              <a:rPr lang="zh-CN" altLang="en-US" sz="2400">
                <a:solidFill>
                  <a:srgbClr val="FF0000"/>
                </a:solidFill>
                <a:latin typeface="Times New Roman" panose="02020603050405020304" pitchFamily="18" charset="0"/>
                <a:ea typeface="黑体" panose="02010609060101010101" pitchFamily="49" charset="-122"/>
              </a:rPr>
              <a:t>）</a:t>
            </a:r>
            <a:r>
              <a:rPr lang="en-US" sz="2400" baseline="30000">
                <a:solidFill>
                  <a:srgbClr val="FF0000"/>
                </a:solidFill>
                <a:latin typeface="黑体" panose="02010609060101010101" pitchFamily="49" charset="-122"/>
                <a:ea typeface="黑体" panose="02010609060101010101" pitchFamily="49" charset="-122"/>
              </a:rPr>
              <a:t> </a:t>
            </a:r>
            <a:r>
              <a:rPr lang="en-US" altLang="zh-CN" sz="2400">
                <a:solidFill>
                  <a:srgbClr val="FF0000"/>
                </a:solidFill>
                <a:latin typeface="黑体" panose="02010609060101010101" pitchFamily="49" charset="-122"/>
                <a:ea typeface="黑体" panose="02010609060101010101" pitchFamily="49" charset="-122"/>
              </a:rPr>
              <a:t>.</a:t>
            </a:r>
          </a:p>
        </p:txBody>
      </p:sp>
      <p:sp>
        <p:nvSpPr>
          <p:cNvPr id="67627" name="文本框 67626"/>
          <p:cNvSpPr txBox="1">
            <a:spLocks noChangeArrowheads="1"/>
          </p:cNvSpPr>
          <p:nvPr/>
        </p:nvSpPr>
        <p:spPr bwMode="auto">
          <a:xfrm>
            <a:off x="322263" y="1924050"/>
            <a:ext cx="8210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解：</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BAD</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DAE</a:t>
            </a:r>
            <a:r>
              <a:rPr lang="zh-CN" altLang="en-US" sz="2400">
                <a:solidFill>
                  <a:srgbClr val="FF0000"/>
                </a:solidFill>
                <a:latin typeface="黑体" panose="02010609060101010101" pitchFamily="49" charset="-122"/>
                <a:ea typeface="黑体" panose="02010609060101010101" pitchFamily="49" charset="-122"/>
              </a:rPr>
              <a:t>，且                           </a:t>
            </a:r>
          </a:p>
        </p:txBody>
      </p:sp>
      <p:graphicFrame>
        <p:nvGraphicFramePr>
          <p:cNvPr id="67629" name="对象 67628"/>
          <p:cNvGraphicFramePr/>
          <p:nvPr/>
        </p:nvGraphicFramePr>
        <p:xfrm>
          <a:off x="3946526" y="1796654"/>
          <a:ext cx="1973263" cy="596503"/>
        </p:xfrm>
        <a:graphic>
          <a:graphicData uri="http://schemas.openxmlformats.org/presentationml/2006/ole">
            <mc:AlternateContent xmlns:mc="http://schemas.openxmlformats.org/markup-compatibility/2006">
              <mc:Choice xmlns:v="urn:schemas-microsoft-com:vml" Requires="v">
                <p:oleObj spid="_x0000_s22565" r:id="rId5" imgW="977265" imgH="393700" progId="Equation.DSMT4">
                  <p:embed/>
                </p:oleObj>
              </mc:Choice>
              <mc:Fallback>
                <p:oleObj r:id="rId5" imgW="977265" imgH="393700" progId="Equation.DSMT4">
                  <p:embed/>
                  <p:pic>
                    <p:nvPicPr>
                      <p:cNvPr id="0" name="对象 6762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6526" y="1796654"/>
                        <a:ext cx="1973263" cy="596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nvGrpSpPr>
          <p:cNvPr id="22540" name="组合 9"/>
          <p:cNvGrpSpPr/>
          <p:nvPr/>
        </p:nvGrpSpPr>
        <p:grpSpPr bwMode="auto">
          <a:xfrm>
            <a:off x="5364164" y="2018824"/>
            <a:ext cx="3702685" cy="2148616"/>
            <a:chOff x="8447" y="4239"/>
            <a:chExt cx="5831" cy="4511"/>
          </a:xfrm>
        </p:grpSpPr>
        <p:cxnSp>
          <p:nvCxnSpPr>
            <p:cNvPr id="22541" name="直接连接符 1"/>
            <p:cNvCxnSpPr>
              <a:cxnSpLocks noChangeShapeType="1"/>
            </p:cNvCxnSpPr>
            <p:nvPr/>
          </p:nvCxnSpPr>
          <p:spPr bwMode="auto">
            <a:xfrm>
              <a:off x="9014" y="8009"/>
              <a:ext cx="4788" cy="15"/>
            </a:xfrm>
            <a:prstGeom prst="line">
              <a:avLst/>
            </a:prstGeom>
            <a:noFill/>
            <a:ln w="31750">
              <a:solidFill>
                <a:schemeClr val="tx1"/>
              </a:solidFill>
              <a:round/>
            </a:ln>
            <a:extLst>
              <a:ext uri="{909E8E84-426E-40DD-AFC4-6F175D3DCCD1}">
                <a14:hiddenFill xmlns:a14="http://schemas.microsoft.com/office/drawing/2010/main">
                  <a:noFill/>
                </a14:hiddenFill>
              </a:ext>
            </a:extLst>
          </p:spPr>
        </p:cxnSp>
        <p:cxnSp>
          <p:nvCxnSpPr>
            <p:cNvPr id="22542" name="直接连接符 2"/>
            <p:cNvCxnSpPr>
              <a:cxnSpLocks noChangeShapeType="1"/>
            </p:cNvCxnSpPr>
            <p:nvPr/>
          </p:nvCxnSpPr>
          <p:spPr bwMode="auto">
            <a:xfrm flipV="1">
              <a:off x="9103" y="4834"/>
              <a:ext cx="3087" cy="3202"/>
            </a:xfrm>
            <a:prstGeom prst="line">
              <a:avLst/>
            </a:prstGeom>
            <a:noFill/>
            <a:ln w="31750">
              <a:solidFill>
                <a:schemeClr val="tx1"/>
              </a:solidFill>
              <a:round/>
            </a:ln>
            <a:extLst>
              <a:ext uri="{909E8E84-426E-40DD-AFC4-6F175D3DCCD1}">
                <a14:hiddenFill xmlns:a14="http://schemas.microsoft.com/office/drawing/2010/main">
                  <a:noFill/>
                </a14:hiddenFill>
              </a:ext>
            </a:extLst>
          </p:spPr>
        </p:cxnSp>
        <p:cxnSp>
          <p:nvCxnSpPr>
            <p:cNvPr id="22543" name="直接连接符 3"/>
            <p:cNvCxnSpPr>
              <a:cxnSpLocks noChangeShapeType="1"/>
            </p:cNvCxnSpPr>
            <p:nvPr/>
          </p:nvCxnSpPr>
          <p:spPr bwMode="auto">
            <a:xfrm>
              <a:off x="12140" y="4872"/>
              <a:ext cx="1637" cy="3137"/>
            </a:xfrm>
            <a:prstGeom prst="line">
              <a:avLst/>
            </a:prstGeom>
            <a:noFill/>
            <a:ln w="31750">
              <a:solidFill>
                <a:schemeClr val="tx1"/>
              </a:solidFill>
              <a:round/>
            </a:ln>
            <a:extLst>
              <a:ext uri="{909E8E84-426E-40DD-AFC4-6F175D3DCCD1}">
                <a14:hiddenFill xmlns:a14="http://schemas.microsoft.com/office/drawing/2010/main">
                  <a:noFill/>
                </a14:hiddenFill>
              </a:ext>
            </a:extLst>
          </p:spPr>
        </p:cxnSp>
        <p:cxnSp>
          <p:nvCxnSpPr>
            <p:cNvPr id="22544" name="直接连接符 4"/>
            <p:cNvCxnSpPr>
              <a:cxnSpLocks noChangeShapeType="1"/>
            </p:cNvCxnSpPr>
            <p:nvPr/>
          </p:nvCxnSpPr>
          <p:spPr bwMode="auto">
            <a:xfrm>
              <a:off x="11282" y="5741"/>
              <a:ext cx="1623" cy="621"/>
            </a:xfrm>
            <a:prstGeom prst="line">
              <a:avLst/>
            </a:prstGeom>
            <a:noFill/>
            <a:ln w="31750">
              <a:solidFill>
                <a:schemeClr val="tx1"/>
              </a:solidFill>
              <a:round/>
            </a:ln>
            <a:extLst>
              <a:ext uri="{909E8E84-426E-40DD-AFC4-6F175D3DCCD1}">
                <a14:hiddenFill xmlns:a14="http://schemas.microsoft.com/office/drawing/2010/main">
                  <a:noFill/>
                </a14:hiddenFill>
              </a:ext>
            </a:extLst>
          </p:spPr>
        </p:cxnSp>
        <p:sp>
          <p:nvSpPr>
            <p:cNvPr id="22545" name="TextBox 7"/>
            <p:cNvSpPr txBox="1">
              <a:spLocks noChangeArrowheads="1"/>
            </p:cNvSpPr>
            <p:nvPr/>
          </p:nvSpPr>
          <p:spPr bwMode="auto">
            <a:xfrm>
              <a:off x="8447" y="7554"/>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B</a:t>
              </a:r>
            </a:p>
          </p:txBody>
        </p:sp>
        <p:sp>
          <p:nvSpPr>
            <p:cNvPr id="22546" name="TextBox 7"/>
            <p:cNvSpPr txBox="1">
              <a:spLocks noChangeArrowheads="1"/>
            </p:cNvSpPr>
            <p:nvPr/>
          </p:nvSpPr>
          <p:spPr bwMode="auto">
            <a:xfrm>
              <a:off x="12163" y="4239"/>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A</a:t>
              </a:r>
            </a:p>
          </p:txBody>
        </p:sp>
        <p:sp>
          <p:nvSpPr>
            <p:cNvPr id="22547" name="TextBox 7"/>
            <p:cNvSpPr txBox="1">
              <a:spLocks noChangeArrowheads="1"/>
            </p:cNvSpPr>
            <p:nvPr/>
          </p:nvSpPr>
          <p:spPr bwMode="auto">
            <a:xfrm>
              <a:off x="10715" y="5173"/>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E</a:t>
              </a:r>
            </a:p>
          </p:txBody>
        </p:sp>
        <p:sp>
          <p:nvSpPr>
            <p:cNvPr id="22548" name="TextBox 7"/>
            <p:cNvSpPr txBox="1">
              <a:spLocks noChangeArrowheads="1"/>
            </p:cNvSpPr>
            <p:nvPr/>
          </p:nvSpPr>
          <p:spPr bwMode="auto">
            <a:xfrm>
              <a:off x="12983" y="5740"/>
              <a:ext cx="642"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D</a:t>
              </a:r>
            </a:p>
          </p:txBody>
        </p:sp>
        <p:sp>
          <p:nvSpPr>
            <p:cNvPr id="22549" name="TextBox 7"/>
            <p:cNvSpPr txBox="1">
              <a:spLocks noChangeArrowheads="1"/>
            </p:cNvSpPr>
            <p:nvPr/>
          </p:nvSpPr>
          <p:spPr bwMode="auto">
            <a:xfrm>
              <a:off x="13664" y="7781"/>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C</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627"/>
                                        </p:tgtEl>
                                        <p:attrNameLst>
                                          <p:attrName>style.visibility</p:attrName>
                                        </p:attrNameLst>
                                      </p:cBhvr>
                                      <p:to>
                                        <p:strVal val="visible"/>
                                      </p:to>
                                    </p:set>
                                    <p:animEffect transition="in" filter="dissolve">
                                      <p:cBhvr>
                                        <p:cTn id="7" dur="500"/>
                                        <p:tgtEl>
                                          <p:spTgt spid="6762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7629"/>
                                        </p:tgtEl>
                                        <p:attrNameLst>
                                          <p:attrName>style.visibility</p:attrName>
                                        </p:attrNameLst>
                                      </p:cBhvr>
                                      <p:to>
                                        <p:strVal val="visible"/>
                                      </p:to>
                                    </p:set>
                                    <p:animEffect transition="in" filter="dissolve">
                                      <p:cBhvr>
                                        <p:cTn id="12" dur="500"/>
                                        <p:tgtEl>
                                          <p:spTgt spid="6762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7621"/>
                                        </p:tgtEl>
                                        <p:attrNameLst>
                                          <p:attrName>style.visibility</p:attrName>
                                        </p:attrNameLst>
                                      </p:cBhvr>
                                      <p:to>
                                        <p:strVal val="visible"/>
                                      </p:to>
                                    </p:set>
                                    <p:animEffect transition="in" filter="dissolve">
                                      <p:cBhvr>
                                        <p:cTn id="17" dur="500"/>
                                        <p:tgtEl>
                                          <p:spTgt spid="6762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7622"/>
                                        </p:tgtEl>
                                        <p:attrNameLst>
                                          <p:attrName>style.visibility</p:attrName>
                                        </p:attrNameLst>
                                      </p:cBhvr>
                                      <p:to>
                                        <p:strVal val="visible"/>
                                      </p:to>
                                    </p:set>
                                    <p:animEffect transition="in" filter="dissolve">
                                      <p:cBhvr>
                                        <p:cTn id="22" dur="500"/>
                                        <p:tgtEl>
                                          <p:spTgt spid="6762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7623"/>
                                        </p:tgtEl>
                                        <p:attrNameLst>
                                          <p:attrName>style.visibility</p:attrName>
                                        </p:attrNameLst>
                                      </p:cBhvr>
                                      <p:to>
                                        <p:strVal val="visible"/>
                                      </p:to>
                                    </p:set>
                                    <p:animEffect transition="in" filter="dissolve">
                                      <p:cBhvr>
                                        <p:cTn id="27" dur="500"/>
                                        <p:tgtEl>
                                          <p:spTgt spid="6762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7624"/>
                                        </p:tgtEl>
                                        <p:attrNameLst>
                                          <p:attrName>style.visibility</p:attrName>
                                        </p:attrNameLst>
                                      </p:cBhvr>
                                      <p:to>
                                        <p:strVal val="visible"/>
                                      </p:to>
                                    </p:set>
                                    <p:animEffect transition="in" filter="dissolve">
                                      <p:cBhvr>
                                        <p:cTn id="32" dur="500"/>
                                        <p:tgtEl>
                                          <p:spTgt spid="67624"/>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7625"/>
                                        </p:tgtEl>
                                        <p:attrNameLst>
                                          <p:attrName>style.visibility</p:attrName>
                                        </p:attrNameLst>
                                      </p:cBhvr>
                                      <p:to>
                                        <p:strVal val="visible"/>
                                      </p:to>
                                    </p:set>
                                    <p:animEffect transition="in" filter="dissolve">
                                      <p:cBhvr>
                                        <p:cTn id="37" dur="500"/>
                                        <p:tgtEl>
                                          <p:spTgt spid="67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21" grpId="0"/>
      <p:bldP spid="67622" grpId="0"/>
      <p:bldP spid="67623" grpId="0"/>
      <p:bldP spid="67624" grpId="0"/>
      <p:bldP spid="67625" grpId="0"/>
      <p:bldP spid="676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80"/>
          <p:cNvSpPr>
            <a:spLocks noChangeArrowheads="1"/>
          </p:cNvSpPr>
          <p:nvPr/>
        </p:nvSpPr>
        <p:spPr bwMode="auto">
          <a:xfrm>
            <a:off x="139700"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b="1" dirty="0">
                <a:solidFill>
                  <a:srgbClr val="228B8B"/>
                </a:solidFill>
                <a:ea typeface="方正姚体" panose="02010601030101010101" pitchFamily="2" charset="-122"/>
              </a:rPr>
              <a:t>当堂练习</a:t>
            </a:r>
            <a:endParaRPr lang="zh-CN" altLang="en-US" dirty="0">
              <a:solidFill>
                <a:srgbClr val="228B8B"/>
              </a:solidFill>
              <a:ea typeface="方正姚体" panose="02010601030101010101" pitchFamily="2" charset="-122"/>
            </a:endParaRPr>
          </a:p>
        </p:txBody>
      </p:sp>
      <p:sp>
        <p:nvSpPr>
          <p:cNvPr id="23555" name="Text Box 3"/>
          <p:cNvSpPr txBox="1">
            <a:spLocks noChangeArrowheads="1"/>
          </p:cNvSpPr>
          <p:nvPr/>
        </p:nvSpPr>
        <p:spPr bwMode="auto">
          <a:xfrm>
            <a:off x="539751" y="789385"/>
            <a:ext cx="7777163"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连结三角形两边中点的线段把三角形截成的一个小三角形与原三角形的周长比等于</a:t>
            </a:r>
            <a:r>
              <a:rPr lang="en-US" altLang="zh-CN" sz="2400" dirty="0">
                <a:latin typeface="黑体" panose="02010609060101010101" pitchFamily="49" charset="-122"/>
                <a:ea typeface="黑体" panose="02010609060101010101" pitchFamily="49" charset="-122"/>
              </a:rPr>
              <a:t>______,</a:t>
            </a:r>
            <a:r>
              <a:rPr lang="zh-CN" altLang="en-US" sz="2400" dirty="0">
                <a:latin typeface="黑体" panose="02010609060101010101" pitchFamily="49" charset="-122"/>
                <a:ea typeface="黑体" panose="02010609060101010101" pitchFamily="49" charset="-122"/>
              </a:rPr>
              <a:t>面积比等于</a:t>
            </a:r>
            <a:r>
              <a:rPr lang="en-US" altLang="zh-CN" sz="2400" dirty="0">
                <a:latin typeface="黑体" panose="02010609060101010101" pitchFamily="49" charset="-122"/>
                <a:ea typeface="黑体" panose="02010609060101010101" pitchFamily="49" charset="-122"/>
              </a:rPr>
              <a:t>_______.</a:t>
            </a:r>
          </a:p>
        </p:txBody>
      </p:sp>
      <p:sp>
        <p:nvSpPr>
          <p:cNvPr id="23556" name="Text Box 4"/>
          <p:cNvSpPr txBox="1">
            <a:spLocks noChangeArrowheads="1"/>
          </p:cNvSpPr>
          <p:nvPr/>
        </p:nvSpPr>
        <p:spPr bwMode="auto">
          <a:xfrm>
            <a:off x="468314" y="2378869"/>
            <a:ext cx="7932737"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75000"/>
              </a:lnSpc>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两个相似三角形对应的中线长分别是</a:t>
            </a:r>
            <a:r>
              <a:rPr lang="en-US" altLang="zh-CN" sz="2400" dirty="0">
                <a:latin typeface="Times New Roman" panose="02020603050405020304" pitchFamily="18" charset="0"/>
                <a:ea typeface="黑体" panose="02010609060101010101" pitchFamily="49" charset="-122"/>
              </a:rPr>
              <a:t>6cm</a:t>
            </a:r>
            <a:r>
              <a:rPr lang="zh-CN" altLang="en-US" sz="2400" dirty="0">
                <a:latin typeface="黑体" panose="02010609060101010101" pitchFamily="49" charset="-122"/>
                <a:ea typeface="黑体" panose="02010609060101010101" pitchFamily="49" charset="-122"/>
              </a:rPr>
              <a:t>和</a:t>
            </a:r>
            <a:r>
              <a:rPr lang="en-US" altLang="zh-CN" sz="2400" dirty="0">
                <a:latin typeface="Times New Roman" panose="02020603050405020304" pitchFamily="18" charset="0"/>
                <a:ea typeface="黑体" panose="02010609060101010101" pitchFamily="49" charset="-122"/>
              </a:rPr>
              <a:t>18cm</a:t>
            </a:r>
            <a:r>
              <a:rPr lang="zh-CN" altLang="en-US" sz="2400" dirty="0">
                <a:latin typeface="黑体" panose="02010609060101010101" pitchFamily="49" charset="-122"/>
                <a:ea typeface="黑体" panose="02010609060101010101" pitchFamily="49" charset="-122"/>
              </a:rPr>
              <a:t>，若较大三角形的周长是</a:t>
            </a:r>
            <a:r>
              <a:rPr lang="en-US" altLang="zh-CN" sz="2400" dirty="0">
                <a:latin typeface="Times New Roman" panose="02020603050405020304" pitchFamily="18" charset="0"/>
                <a:ea typeface="黑体" panose="02010609060101010101" pitchFamily="49" charset="-122"/>
              </a:rPr>
              <a:t>42cm</a:t>
            </a:r>
            <a:r>
              <a:rPr lang="zh-CN" altLang="en-US" sz="2400" dirty="0">
                <a:latin typeface="黑体" panose="02010609060101010101" pitchFamily="49" charset="-122"/>
                <a:ea typeface="黑体" panose="02010609060101010101" pitchFamily="49" charset="-122"/>
              </a:rPr>
              <a:t>，面积是</a:t>
            </a:r>
            <a:r>
              <a:rPr lang="en-US" altLang="zh-CN" sz="2400" dirty="0">
                <a:latin typeface="Times New Roman" panose="02020603050405020304" pitchFamily="18" charset="0"/>
                <a:ea typeface="黑体" panose="02010609060101010101" pitchFamily="49" charset="-122"/>
              </a:rPr>
              <a:t>12cm</a:t>
            </a:r>
            <a:r>
              <a:rPr lang="en-US" altLang="zh-CN" sz="2400" baseline="30000" dirty="0">
                <a:latin typeface="Times New Roman" panose="02020603050405020304" pitchFamily="18" charset="0"/>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，则较小三角形的周长</a:t>
            </a:r>
            <a:r>
              <a:rPr lang="en-US" altLang="zh-CN" sz="2400" dirty="0">
                <a:latin typeface="黑体" panose="02010609060101010101" pitchFamily="49" charset="-122"/>
                <a:ea typeface="黑体" panose="02010609060101010101" pitchFamily="49" charset="-122"/>
              </a:rPr>
              <a:t>____cm</a:t>
            </a:r>
            <a:r>
              <a:rPr lang="zh-CN" altLang="en-US" sz="2400" dirty="0">
                <a:latin typeface="黑体" panose="02010609060101010101" pitchFamily="49" charset="-122"/>
                <a:ea typeface="黑体" panose="02010609060101010101" pitchFamily="49" charset="-122"/>
              </a:rPr>
              <a:t>，面积为</a:t>
            </a:r>
            <a:r>
              <a:rPr lang="en-US" altLang="zh-CN" sz="2400" dirty="0">
                <a:latin typeface="黑体" panose="02010609060101010101" pitchFamily="49" charset="-122"/>
                <a:ea typeface="黑体" panose="02010609060101010101" pitchFamily="49" charset="-122"/>
              </a:rPr>
              <a:t>____</a:t>
            </a:r>
            <a:r>
              <a:rPr lang="en-US" altLang="zh-CN" sz="2400" dirty="0">
                <a:latin typeface="Times New Roman" panose="02020603050405020304" pitchFamily="18" charset="0"/>
                <a:ea typeface="黑体" panose="02010609060101010101" pitchFamily="49" charset="-122"/>
              </a:rPr>
              <a:t>cm</a:t>
            </a:r>
            <a:r>
              <a:rPr lang="en-US" altLang="zh-CN" sz="2400" baseline="30000" dirty="0">
                <a:ea typeface="黑体" panose="02010609060101010101" pitchFamily="49" charset="-122"/>
              </a:rPr>
              <a:t>2</a:t>
            </a:r>
            <a:r>
              <a:rPr lang="en-US" altLang="zh-CN" sz="2400" dirty="0">
                <a:latin typeface="黑体" panose="02010609060101010101" pitchFamily="49" charset="-122"/>
                <a:ea typeface="黑体" panose="02010609060101010101" pitchFamily="49" charset="-122"/>
              </a:rPr>
              <a:t>.</a:t>
            </a:r>
          </a:p>
        </p:txBody>
      </p:sp>
      <p:sp>
        <p:nvSpPr>
          <p:cNvPr id="10372" name="Text Box 5"/>
          <p:cNvSpPr txBox="1">
            <a:spLocks noChangeArrowheads="1"/>
          </p:cNvSpPr>
          <p:nvPr/>
        </p:nvSpPr>
        <p:spPr bwMode="auto">
          <a:xfrm>
            <a:off x="4759325" y="1168003"/>
            <a:ext cx="1036638"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1:2</a:t>
            </a:r>
          </a:p>
        </p:txBody>
      </p:sp>
      <p:sp>
        <p:nvSpPr>
          <p:cNvPr id="10373" name="Text Box 6"/>
          <p:cNvSpPr txBox="1">
            <a:spLocks noChangeArrowheads="1"/>
          </p:cNvSpPr>
          <p:nvPr/>
        </p:nvSpPr>
        <p:spPr bwMode="auto">
          <a:xfrm>
            <a:off x="796926" y="1545431"/>
            <a:ext cx="103822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1:4</a:t>
            </a:r>
          </a:p>
        </p:txBody>
      </p:sp>
      <p:sp>
        <p:nvSpPr>
          <p:cNvPr id="10380" name="Text Box 13"/>
          <p:cNvSpPr txBox="1">
            <a:spLocks noChangeArrowheads="1"/>
          </p:cNvSpPr>
          <p:nvPr/>
        </p:nvSpPr>
        <p:spPr bwMode="auto">
          <a:xfrm>
            <a:off x="1217614" y="3415903"/>
            <a:ext cx="1038225"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en-US" altLang="zh-CN" sz="2400">
                <a:solidFill>
                  <a:srgbClr val="FF0000"/>
                </a:solidFill>
                <a:latin typeface="Times New Roman" panose="02020603050405020304" pitchFamily="18" charset="0"/>
                <a:ea typeface="黑体" panose="02010609060101010101" pitchFamily="49" charset="-122"/>
              </a:rPr>
              <a:t>14</a:t>
            </a:r>
          </a:p>
        </p:txBody>
      </p:sp>
      <p:graphicFrame>
        <p:nvGraphicFramePr>
          <p:cNvPr id="10382" name="对象 10381"/>
          <p:cNvGraphicFramePr/>
          <p:nvPr/>
        </p:nvGraphicFramePr>
        <p:xfrm>
          <a:off x="3492500" y="3273029"/>
          <a:ext cx="279400" cy="540544"/>
        </p:xfrm>
        <a:graphic>
          <a:graphicData uri="http://schemas.openxmlformats.org/presentationml/2006/ole">
            <mc:AlternateContent xmlns:mc="http://schemas.openxmlformats.org/markup-compatibility/2006">
              <mc:Choice xmlns:v="urn:schemas-microsoft-com:vml" Requires="v">
                <p:oleObj spid="_x0000_s23569" r:id="rId4" imgW="203200" imgH="520700" progId="Equation.3">
                  <p:embed/>
                </p:oleObj>
              </mc:Choice>
              <mc:Fallback>
                <p:oleObj r:id="rId4" imgW="203200" imgH="520700" progId="Equation.3">
                  <p:embed/>
                  <p:pic>
                    <p:nvPicPr>
                      <p:cNvPr id="0" name="对象 1038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3273029"/>
                        <a:ext cx="27940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372"/>
                                        </p:tgtEl>
                                        <p:attrNameLst>
                                          <p:attrName>style.visibility</p:attrName>
                                        </p:attrNameLst>
                                      </p:cBhvr>
                                      <p:to>
                                        <p:strVal val="visible"/>
                                      </p:to>
                                    </p:set>
                                    <p:animEffect transition="in" filter="slide(fromBottom)">
                                      <p:cBhvr>
                                        <p:cTn id="7" dur="500"/>
                                        <p:tgtEl>
                                          <p:spTgt spid="1037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373"/>
                                        </p:tgtEl>
                                        <p:attrNameLst>
                                          <p:attrName>style.visibility</p:attrName>
                                        </p:attrNameLst>
                                      </p:cBhvr>
                                      <p:to>
                                        <p:strVal val="visible"/>
                                      </p:to>
                                    </p:set>
                                    <p:animEffect transition="in" filter="slide(fromBottom)">
                                      <p:cBhvr>
                                        <p:cTn id="12" dur="500"/>
                                        <p:tgtEl>
                                          <p:spTgt spid="1037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380"/>
                                        </p:tgtEl>
                                        <p:attrNameLst>
                                          <p:attrName>style.visibility</p:attrName>
                                        </p:attrNameLst>
                                      </p:cBhvr>
                                      <p:to>
                                        <p:strVal val="visible"/>
                                      </p:to>
                                    </p:set>
                                    <p:animEffect transition="in" filter="slide(fromBottom)">
                                      <p:cBhvr>
                                        <p:cTn id="17" dur="500"/>
                                        <p:tgtEl>
                                          <p:spTgt spid="1038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382"/>
                                        </p:tgtEl>
                                        <p:attrNameLst>
                                          <p:attrName>style.visibility</p:attrName>
                                        </p:attrNameLst>
                                      </p:cBhvr>
                                      <p:to>
                                        <p:strVal val="visible"/>
                                      </p:to>
                                    </p:set>
                                    <p:animEffect transition="in" filter="dissolve">
                                      <p:cBhvr>
                                        <p:cTn id="22" dur="500"/>
                                        <p:tgtEl>
                                          <p:spTgt spid="10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72" grpId="0"/>
      <p:bldP spid="10373" grpId="0"/>
      <p:bldP spid="103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35" name="Rectangle 37"/>
          <p:cNvSpPr>
            <a:spLocks noChangeArrowheads="1"/>
          </p:cNvSpPr>
          <p:nvPr/>
        </p:nvSpPr>
        <p:spPr bwMode="auto">
          <a:xfrm>
            <a:off x="468314" y="951310"/>
            <a:ext cx="7920037"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    3.</a:t>
            </a:r>
            <a:r>
              <a:rPr lang="zh-CN" altLang="en-US" sz="2400" dirty="0">
                <a:latin typeface="黑体" panose="02010609060101010101" pitchFamily="49" charset="-122"/>
                <a:ea typeface="黑体" panose="02010609060101010101" pitchFamily="49" charset="-122"/>
              </a:rPr>
              <a:t>判断：</a:t>
            </a:r>
          </a:p>
          <a:p>
            <a:pPr>
              <a:lnSpc>
                <a:spcPct val="15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）一个三角形的各边长扩大为原来的</a:t>
            </a:r>
            <a:r>
              <a:rPr lang="en-US" altLang="zh-CN" sz="2400" dirty="0">
                <a:latin typeface="Times New Roman" panose="02020603050405020304" pitchFamily="18" charset="0"/>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倍，这个三角形的周长也扩大为原来的</a:t>
            </a:r>
            <a:r>
              <a:rPr lang="en-US" altLang="zh-CN" sz="2400" dirty="0">
                <a:latin typeface="Times New Roman" panose="02020603050405020304" pitchFamily="18" charset="0"/>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倍</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      ）</a:t>
            </a:r>
          </a:p>
          <a:p>
            <a:pPr>
              <a:lnSpc>
                <a:spcPct val="150000"/>
              </a:lnSpc>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）一个四边形的各边长扩大为原来的</a:t>
            </a:r>
            <a:r>
              <a:rPr lang="en-US" altLang="zh-CN" sz="2400" dirty="0">
                <a:latin typeface="Times New Roman" panose="02020603050405020304" pitchFamily="18" charset="0"/>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倍，这个四边形的面积也扩大为原来的</a:t>
            </a:r>
            <a:r>
              <a:rPr lang="en-US" altLang="zh-CN" sz="2400" dirty="0">
                <a:latin typeface="Times New Roman" panose="02020603050405020304" pitchFamily="18" charset="0"/>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倍</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      ）</a:t>
            </a:r>
            <a:endParaRPr lang="en-US" sz="2400" dirty="0">
              <a:latin typeface="黑体" panose="02010609060101010101" pitchFamily="49" charset="-122"/>
              <a:ea typeface="黑体" panose="02010609060101010101" pitchFamily="49" charset="-122"/>
              <a:sym typeface="Wingdings" panose="05000000000000000000" pitchFamily="2" charset="2"/>
            </a:endParaRPr>
          </a:p>
        </p:txBody>
      </p:sp>
      <p:sp>
        <p:nvSpPr>
          <p:cNvPr id="16536" name="TextBox 13"/>
          <p:cNvSpPr txBox="1">
            <a:spLocks noChangeArrowheads="1"/>
          </p:cNvSpPr>
          <p:nvPr/>
        </p:nvSpPr>
        <p:spPr bwMode="auto">
          <a:xfrm>
            <a:off x="5291138" y="1815703"/>
            <a:ext cx="4924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a:t>
            </a:r>
          </a:p>
        </p:txBody>
      </p:sp>
      <p:sp>
        <p:nvSpPr>
          <p:cNvPr id="16537" name="TextBox 14"/>
          <p:cNvSpPr txBox="1">
            <a:spLocks noChangeArrowheads="1"/>
          </p:cNvSpPr>
          <p:nvPr/>
        </p:nvSpPr>
        <p:spPr bwMode="auto">
          <a:xfrm>
            <a:off x="5219701" y="2626519"/>
            <a:ext cx="4924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50000"/>
              </a:lnSpc>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6535"/>
                                        </p:tgtEl>
                                        <p:attrNameLst>
                                          <p:attrName>style.visibility</p:attrName>
                                        </p:attrNameLst>
                                      </p:cBhvr>
                                      <p:to>
                                        <p:strVal val="visible"/>
                                      </p:to>
                                    </p:set>
                                    <p:animEffect transition="in" filter="wipe(left)">
                                      <p:cBhvr>
                                        <p:cTn id="7" dur="500"/>
                                        <p:tgtEl>
                                          <p:spTgt spid="1653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536"/>
                                        </p:tgtEl>
                                        <p:attrNameLst>
                                          <p:attrName>style.visibility</p:attrName>
                                        </p:attrNameLst>
                                      </p:cBhvr>
                                      <p:to>
                                        <p:strVal val="visible"/>
                                      </p:to>
                                    </p:set>
                                    <p:animEffect transition="in" filter="blinds(horizontal)">
                                      <p:cBhvr>
                                        <p:cTn id="12" dur="500"/>
                                        <p:tgtEl>
                                          <p:spTgt spid="1653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537"/>
                                        </p:tgtEl>
                                        <p:attrNameLst>
                                          <p:attrName>style.visibility</p:attrName>
                                        </p:attrNameLst>
                                      </p:cBhvr>
                                      <p:to>
                                        <p:strVal val="visible"/>
                                      </p:to>
                                    </p:set>
                                    <p:animEffect transition="in" filter="checkerboard(across)">
                                      <p:cBhvr>
                                        <p:cTn id="17" dur="500"/>
                                        <p:tgtEl>
                                          <p:spTgt spid="16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35" grpId="0"/>
      <p:bldP spid="16536" grpId="0"/>
      <p:bldP spid="1653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nvSpPr>
        <p:spPr bwMode="auto">
          <a:xfrm>
            <a:off x="329404" y="285750"/>
            <a:ext cx="8501063" cy="2116931"/>
          </a:xfrm>
          <a:prstGeom prst="rect">
            <a:avLst/>
          </a:prstGeom>
          <a:noFill/>
          <a:ln w="12700" cap="sq">
            <a:noFill/>
            <a:miter lim="800000"/>
            <a:headEnd type="none" w="sm" len="sm"/>
            <a:tailEnd type="none" w="sm" len="sm"/>
          </a:ln>
          <a:effectLst/>
        </p:spPr>
        <p:txBody>
          <a:bodyPr/>
          <a:lstStyle/>
          <a:p>
            <a:pPr>
              <a:lnSpc>
                <a:spcPct val="150000"/>
              </a:lnSpc>
              <a:buClr>
                <a:schemeClr val="tx2"/>
              </a:buClr>
              <a:buFont typeface="Wingdings" panose="05000000000000000000" pitchFamily="2" charset="2"/>
              <a:buNone/>
            </a:pPr>
            <a:r>
              <a:rPr lang="en-US" altLang="zh-CN" sz="2800" dirty="0">
                <a:solidFill>
                  <a:srgbClr val="FF0000"/>
                </a:solidFill>
                <a:effectLst>
                  <a:outerShdw blurRad="38100" dist="38100" dir="2700000" algn="tl">
                    <a:srgbClr val="C0C0C0"/>
                  </a:outerShdw>
                </a:effectLst>
                <a:latin typeface="华文楷体" panose="02010600040101010101" pitchFamily="2" charset="-122"/>
                <a:ea typeface="华文楷体" panose="02010600040101010101" pitchFamily="2" charset="-122"/>
              </a:rPr>
              <a:t> </a:t>
            </a:r>
            <a:r>
              <a:rPr lang="en-US" altLang="zh-CN" sz="2800" dirty="0">
                <a:latin typeface="Times New Roman" panose="02020603050405020304" pitchFamily="18" charset="0"/>
                <a:ea typeface="黑体" panose="02010609060101010101" pitchFamily="49" charset="-122"/>
              </a:rPr>
              <a:t>4.</a:t>
            </a:r>
            <a:r>
              <a:rPr lang="zh-CN" altLang="en-US" sz="2800" dirty="0">
                <a:latin typeface="Times New Roman" panose="02020603050405020304" pitchFamily="18" charset="0"/>
                <a:ea typeface="黑体" panose="02010609060101010101" pitchFamily="49" charset="-122"/>
              </a:rPr>
              <a:t>如图，  </a:t>
            </a:r>
            <a:r>
              <a:rPr lang="en-US" altLang="zh-CN" sz="2800" dirty="0">
                <a:latin typeface="Times New Roman" panose="02020603050405020304" pitchFamily="18" charset="0"/>
                <a:ea typeface="黑体" panose="02010609060101010101" pitchFamily="49" charset="-122"/>
              </a:rPr>
              <a:t>ABCD</a:t>
            </a:r>
            <a:r>
              <a:rPr lang="zh-CN" altLang="en-US" sz="2800" dirty="0">
                <a:latin typeface="Times New Roman" panose="02020603050405020304" pitchFamily="18" charset="0"/>
                <a:ea typeface="黑体" panose="02010609060101010101" pitchFamily="49" charset="-122"/>
              </a:rPr>
              <a:t>中，</a:t>
            </a:r>
            <a:r>
              <a:rPr lang="en-US" altLang="zh-CN" sz="2800" dirty="0">
                <a:latin typeface="Times New Roman" panose="02020603050405020304" pitchFamily="18" charset="0"/>
                <a:ea typeface="黑体" panose="02010609060101010101" pitchFamily="49" charset="-122"/>
              </a:rPr>
              <a:t>E</a:t>
            </a:r>
            <a:r>
              <a:rPr lang="zh-CN" altLang="en-US" sz="2800" dirty="0">
                <a:latin typeface="Times New Roman" panose="02020603050405020304" pitchFamily="18" charset="0"/>
                <a:ea typeface="黑体" panose="02010609060101010101" pitchFamily="49" charset="-122"/>
              </a:rPr>
              <a:t>为</a:t>
            </a:r>
            <a:r>
              <a:rPr lang="en-US" altLang="zh-CN" sz="2800" dirty="0">
                <a:latin typeface="Times New Roman" panose="02020603050405020304" pitchFamily="18" charset="0"/>
                <a:ea typeface="黑体" panose="02010609060101010101" pitchFamily="49" charset="-122"/>
              </a:rPr>
              <a:t>AD</a:t>
            </a:r>
            <a:r>
              <a:rPr lang="zh-CN" altLang="en-US" sz="2800" dirty="0">
                <a:latin typeface="Times New Roman" panose="02020603050405020304" pitchFamily="18" charset="0"/>
                <a:ea typeface="黑体" panose="02010609060101010101" pitchFamily="49" charset="-122"/>
              </a:rPr>
              <a:t>的中点，若</a:t>
            </a:r>
            <a:r>
              <a:rPr lang="zh-CN" altLang="en-US" sz="2800" i="1" dirty="0">
                <a:latin typeface="Times New Roman" panose="02020603050405020304" pitchFamily="18" charset="0"/>
                <a:ea typeface="黑体" panose="02010609060101010101" pitchFamily="49" charset="-122"/>
              </a:rPr>
              <a:t> </a:t>
            </a:r>
            <a:r>
              <a:rPr lang="en-US" altLang="zh-CN" sz="2800" i="1" dirty="0">
                <a:latin typeface="Times New Roman" panose="02020603050405020304" pitchFamily="18" charset="0"/>
                <a:ea typeface="黑体" panose="02010609060101010101" pitchFamily="49" charset="-122"/>
              </a:rPr>
              <a:t>S   </a:t>
            </a:r>
            <a:r>
              <a:rPr lang="en-US" altLang="zh-CN" sz="1600" dirty="0">
                <a:latin typeface="Times New Roman" panose="02020603050405020304" pitchFamily="18" charset="0"/>
                <a:ea typeface="黑体" panose="02010609060101010101" pitchFamily="49" charset="-122"/>
              </a:rPr>
              <a:t>ABCD</a:t>
            </a:r>
            <a:r>
              <a:rPr lang="en-US" altLang="zh-CN" sz="2800" dirty="0">
                <a:latin typeface="Times New Roman" panose="02020603050405020304" pitchFamily="18" charset="0"/>
                <a:ea typeface="黑体" panose="02010609060101010101" pitchFamily="49" charset="-122"/>
              </a:rPr>
              <a:t>=1</a:t>
            </a:r>
            <a:r>
              <a:rPr lang="zh-CN" altLang="en-US" sz="2800" dirty="0">
                <a:latin typeface="Times New Roman" panose="02020603050405020304" pitchFamily="18" charset="0"/>
                <a:ea typeface="黑体" panose="02010609060101010101" pitchFamily="49" charset="-122"/>
              </a:rPr>
              <a:t>，则图中阴影部分的面积为                              （   ）</a:t>
            </a:r>
          </a:p>
          <a:p>
            <a:pPr>
              <a:buClr>
                <a:schemeClr val="tx2"/>
              </a:buClr>
              <a:buFont typeface="Wingdings" panose="05000000000000000000" pitchFamily="2" charset="2"/>
              <a:buChar char="w"/>
            </a:pPr>
            <a:endParaRPr lang="zh-CN" altLang="en-US" sz="3200" dirty="0">
              <a:solidFill>
                <a:srgbClr val="000000"/>
              </a:solidFill>
              <a:effectLst>
                <a:outerShdw blurRad="38100" dist="38100" dir="2700000" algn="tl">
                  <a:srgbClr val="C0C0C0"/>
                </a:outerShdw>
              </a:effectLst>
              <a:latin typeface="华文楷体" panose="02010600040101010101" pitchFamily="2" charset="-122"/>
              <a:ea typeface="华文楷体" panose="02010600040101010101" pitchFamily="2" charset="-122"/>
            </a:endParaRPr>
          </a:p>
          <a:p>
            <a:pPr>
              <a:buClr>
                <a:schemeClr val="tx2"/>
              </a:buClr>
              <a:buFont typeface="Wingdings" panose="05000000000000000000" pitchFamily="2" charset="2"/>
              <a:buNone/>
            </a:pPr>
            <a:r>
              <a:rPr lang="en-US" altLang="zh-CN" sz="3200" dirty="0">
                <a:solidFill>
                  <a:srgbClr val="000000"/>
                </a:solidFill>
                <a:effectLst>
                  <a:outerShdw blurRad="38100" dist="38100" dir="2700000" algn="tl">
                    <a:srgbClr val="C0C0C0"/>
                  </a:outerShdw>
                </a:effectLst>
                <a:latin typeface="华文楷体" panose="02010600040101010101" pitchFamily="2" charset="-122"/>
                <a:ea typeface="华文楷体" panose="02010600040101010101" pitchFamily="2" charset="-122"/>
              </a:rPr>
              <a:t>A.      B.        C.       D.</a:t>
            </a:r>
          </a:p>
        </p:txBody>
      </p:sp>
      <p:graphicFrame>
        <p:nvGraphicFramePr>
          <p:cNvPr id="26627" name="Object 4"/>
          <p:cNvGraphicFramePr/>
          <p:nvPr/>
        </p:nvGraphicFramePr>
        <p:xfrm>
          <a:off x="1130300" y="1613297"/>
          <a:ext cx="414338" cy="962025"/>
        </p:xfrm>
        <a:graphic>
          <a:graphicData uri="http://schemas.openxmlformats.org/presentationml/2006/ole">
            <mc:AlternateContent xmlns:mc="http://schemas.openxmlformats.org/markup-compatibility/2006">
              <mc:Choice xmlns:v="urn:schemas-microsoft-com:vml" Requires="v">
                <p:oleObj spid="_x0000_s26676" r:id="rId3" imgW="177800" imgH="609600" progId="Equation.3">
                  <p:embed/>
                </p:oleObj>
              </mc:Choice>
              <mc:Fallback>
                <p:oleObj r:id="rId3" imgW="177800" imgH="609600" progId="Equation.3">
                  <p:embed/>
                  <p:pic>
                    <p:nvPicPr>
                      <p:cNvPr id="0" name="Object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0300" y="1613297"/>
                        <a:ext cx="414338"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6628" name="Object 5"/>
          <p:cNvGraphicFramePr/>
          <p:nvPr/>
        </p:nvGraphicFramePr>
        <p:xfrm>
          <a:off x="1881219" y="1681984"/>
          <a:ext cx="414338" cy="962025"/>
        </p:xfrm>
        <a:graphic>
          <a:graphicData uri="http://schemas.openxmlformats.org/presentationml/2006/ole">
            <mc:AlternateContent xmlns:mc="http://schemas.openxmlformats.org/markup-compatibility/2006">
              <mc:Choice xmlns:v="urn:schemas-microsoft-com:vml" Requires="v">
                <p:oleObj spid="_x0000_s26677" r:id="rId5" imgW="177800" imgH="609600" progId="Equation.3">
                  <p:embed/>
                </p:oleObj>
              </mc:Choice>
              <mc:Fallback>
                <p:oleObj r:id="rId5" imgW="177800" imgH="609600" progId="Equation.3">
                  <p:embed/>
                  <p:pic>
                    <p:nvPicPr>
                      <p:cNvPr id="0" name="Object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1219" y="1681984"/>
                        <a:ext cx="414338"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6629" name="Object 6"/>
          <p:cNvGraphicFramePr/>
          <p:nvPr/>
        </p:nvGraphicFramePr>
        <p:xfrm>
          <a:off x="3078956" y="1663304"/>
          <a:ext cx="444500" cy="962025"/>
        </p:xfrm>
        <a:graphic>
          <a:graphicData uri="http://schemas.openxmlformats.org/presentationml/2006/ole">
            <mc:AlternateContent xmlns:mc="http://schemas.openxmlformats.org/markup-compatibility/2006">
              <mc:Choice xmlns:v="urn:schemas-microsoft-com:vml" Requires="v">
                <p:oleObj spid="_x0000_s26678" r:id="rId7" imgW="190500" imgH="610235" progId="Equation.3">
                  <p:embed/>
                </p:oleObj>
              </mc:Choice>
              <mc:Fallback>
                <p:oleObj r:id="rId7" imgW="190500" imgH="610235" progId="Equation.3">
                  <p:embed/>
                  <p:pic>
                    <p:nvPicPr>
                      <p:cNvPr id="0" name="Object 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8956" y="1663304"/>
                        <a:ext cx="44450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26630" name="Object 7"/>
          <p:cNvGraphicFramePr/>
          <p:nvPr/>
        </p:nvGraphicFramePr>
        <p:xfrm>
          <a:off x="4171950" y="1663304"/>
          <a:ext cx="414337" cy="962025"/>
        </p:xfrm>
        <a:graphic>
          <a:graphicData uri="http://schemas.openxmlformats.org/presentationml/2006/ole">
            <mc:AlternateContent xmlns:mc="http://schemas.openxmlformats.org/markup-compatibility/2006">
              <mc:Choice xmlns:v="urn:schemas-microsoft-com:vml" Requires="v">
                <p:oleObj spid="_x0000_s26679" r:id="rId9" imgW="177800" imgH="609600" progId="Equation.3">
                  <p:embed/>
                </p:oleObj>
              </mc:Choice>
              <mc:Fallback>
                <p:oleObj r:id="rId9" imgW="177800" imgH="609600" progId="Equation.3">
                  <p:embed/>
                  <p:pic>
                    <p:nvPicPr>
                      <p:cNvPr id="0" name="Object 7"/>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71950" y="1663304"/>
                        <a:ext cx="414337"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26631" name="AutoShape 8"/>
          <p:cNvSpPr>
            <a:spLocks noChangeArrowheads="1"/>
          </p:cNvSpPr>
          <p:nvPr/>
        </p:nvSpPr>
        <p:spPr bwMode="auto">
          <a:xfrm>
            <a:off x="1785938" y="857251"/>
            <a:ext cx="400050" cy="135731"/>
          </a:xfrm>
          <a:prstGeom prst="parallelogram">
            <a:avLst>
              <a:gd name="adj" fmla="val 64361"/>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buFont typeface="Arial" panose="020B0604020202020204" pitchFamily="34" charset="0"/>
              <a:buNone/>
            </a:pPr>
            <a:endParaRPr lang="zh-CN" altLang="zh-CN" sz="2400">
              <a:solidFill>
                <a:srgbClr val="FF0000"/>
              </a:solidFill>
              <a:latin typeface="Times New Roman" panose="02020603050405020304" pitchFamily="18" charset="0"/>
              <a:ea typeface="仿宋_GB2312" pitchFamily="49" charset="-122"/>
            </a:endParaRPr>
          </a:p>
        </p:txBody>
      </p:sp>
      <p:sp>
        <p:nvSpPr>
          <p:cNvPr id="26632" name="AutoShape 9"/>
          <p:cNvSpPr>
            <a:spLocks noChangeArrowheads="1"/>
          </p:cNvSpPr>
          <p:nvPr/>
        </p:nvSpPr>
        <p:spPr bwMode="auto">
          <a:xfrm>
            <a:off x="6929438" y="910829"/>
            <a:ext cx="285750" cy="135731"/>
          </a:xfrm>
          <a:prstGeom prst="parallelogram">
            <a:avLst>
              <a:gd name="adj" fmla="val 64656"/>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a:buFont typeface="Arial" panose="020B0604020202020204" pitchFamily="34" charset="0"/>
              <a:buNone/>
            </a:pPr>
            <a:endParaRPr lang="zh-CN" altLang="zh-CN" sz="2400">
              <a:solidFill>
                <a:srgbClr val="FF0000"/>
              </a:solidFill>
              <a:latin typeface="Times New Roman" panose="02020603050405020304" pitchFamily="18" charset="0"/>
              <a:ea typeface="仿宋_GB2312" pitchFamily="49" charset="-122"/>
            </a:endParaRPr>
          </a:p>
        </p:txBody>
      </p:sp>
      <p:grpSp>
        <p:nvGrpSpPr>
          <p:cNvPr id="26633" name="Group 11"/>
          <p:cNvGrpSpPr/>
          <p:nvPr/>
        </p:nvGrpSpPr>
        <p:grpSpPr bwMode="auto">
          <a:xfrm>
            <a:off x="1435100" y="2625329"/>
            <a:ext cx="3865563" cy="1758553"/>
            <a:chOff x="657" y="2341"/>
            <a:chExt cx="2435" cy="1477"/>
          </a:xfrm>
        </p:grpSpPr>
        <p:sp>
          <p:nvSpPr>
            <p:cNvPr id="26634" name="AutoShape 12"/>
            <p:cNvSpPr>
              <a:spLocks noChangeArrowheads="1"/>
            </p:cNvSpPr>
            <p:nvPr/>
          </p:nvSpPr>
          <p:spPr bwMode="auto">
            <a:xfrm>
              <a:off x="930" y="2659"/>
              <a:ext cx="1989" cy="907"/>
            </a:xfrm>
            <a:prstGeom prst="parallelogram">
              <a:avLst>
                <a:gd name="adj" fmla="val 54824"/>
              </a:avLst>
            </a:prstGeom>
            <a:solidFill>
              <a:srgbClr val="FFFFFF"/>
            </a:solidFill>
            <a:ln w="57150">
              <a:solidFill>
                <a:schemeClr val="tx1"/>
              </a:solidFill>
              <a:miter lim="800000"/>
            </a:ln>
          </p:spPr>
          <p:txBody>
            <a:bodyPr wrap="none" anchor="ctr"/>
            <a:lstStyle/>
            <a:p>
              <a:pPr>
                <a:buFont typeface="Arial" panose="020B0604020202020204" pitchFamily="34" charset="0"/>
                <a:buNone/>
              </a:pPr>
              <a:endParaRPr lang="zh-CN" altLang="zh-CN" sz="2400">
                <a:solidFill>
                  <a:srgbClr val="FF0000"/>
                </a:solidFill>
                <a:latin typeface="Times New Roman" panose="02020603050405020304" pitchFamily="18" charset="0"/>
                <a:ea typeface="仿宋_GB2312" pitchFamily="49" charset="-122"/>
              </a:endParaRPr>
            </a:p>
          </p:txBody>
        </p:sp>
        <p:sp>
          <p:nvSpPr>
            <p:cNvPr id="26635" name="Line 13"/>
            <p:cNvSpPr>
              <a:spLocks noChangeShapeType="1"/>
            </p:cNvSpPr>
            <p:nvPr/>
          </p:nvSpPr>
          <p:spPr bwMode="auto">
            <a:xfrm>
              <a:off x="2154" y="2659"/>
              <a:ext cx="272" cy="907"/>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36" name="Line 14"/>
            <p:cNvSpPr>
              <a:spLocks noChangeShapeType="1"/>
            </p:cNvSpPr>
            <p:nvPr/>
          </p:nvSpPr>
          <p:spPr bwMode="auto">
            <a:xfrm flipH="1">
              <a:off x="930" y="2659"/>
              <a:ext cx="1270" cy="907"/>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37" name="Line 15"/>
            <p:cNvSpPr>
              <a:spLocks noChangeShapeType="1"/>
            </p:cNvSpPr>
            <p:nvPr/>
          </p:nvSpPr>
          <p:spPr bwMode="auto">
            <a:xfrm>
              <a:off x="1429" y="2659"/>
              <a:ext cx="997" cy="907"/>
            </a:xfrm>
            <a:prstGeom prst="line">
              <a:avLst/>
            </a:prstGeom>
            <a:noFill/>
            <a:ln w="508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38" name="Line 16"/>
            <p:cNvSpPr>
              <a:spLocks noChangeShapeType="1"/>
            </p:cNvSpPr>
            <p:nvPr/>
          </p:nvSpPr>
          <p:spPr bwMode="auto">
            <a:xfrm flipV="1">
              <a:off x="1791" y="2840"/>
              <a:ext cx="363" cy="136"/>
            </a:xfrm>
            <a:prstGeom prst="line">
              <a:avLst/>
            </a:prstGeom>
            <a:noFill/>
            <a:ln w="34925">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39" name="Line 17"/>
            <p:cNvSpPr>
              <a:spLocks noChangeShapeType="1"/>
            </p:cNvSpPr>
            <p:nvPr/>
          </p:nvSpPr>
          <p:spPr bwMode="auto">
            <a:xfrm flipV="1">
              <a:off x="1882" y="2931"/>
              <a:ext cx="318" cy="9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40" name="Line 18"/>
            <p:cNvSpPr>
              <a:spLocks noChangeShapeType="1"/>
            </p:cNvSpPr>
            <p:nvPr/>
          </p:nvSpPr>
          <p:spPr bwMode="auto">
            <a:xfrm flipV="1">
              <a:off x="1927" y="3022"/>
              <a:ext cx="318" cy="90"/>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41" name="Line 19"/>
            <p:cNvSpPr>
              <a:spLocks noChangeShapeType="1"/>
            </p:cNvSpPr>
            <p:nvPr/>
          </p:nvSpPr>
          <p:spPr bwMode="auto">
            <a:xfrm flipV="1">
              <a:off x="2018" y="3158"/>
              <a:ext cx="272" cy="45"/>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42" name="Line 20"/>
            <p:cNvSpPr>
              <a:spLocks noChangeShapeType="1"/>
            </p:cNvSpPr>
            <p:nvPr/>
          </p:nvSpPr>
          <p:spPr bwMode="auto">
            <a:xfrm flipV="1">
              <a:off x="2109" y="3249"/>
              <a:ext cx="227" cy="45"/>
            </a:xfrm>
            <a:prstGeom prst="line">
              <a:avLst/>
            </a:prstGeom>
            <a:noFill/>
            <a:ln w="254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26643" name="Text Box 21"/>
            <p:cNvSpPr txBox="1">
              <a:spLocks noChangeArrowheads="1"/>
            </p:cNvSpPr>
            <p:nvPr/>
          </p:nvSpPr>
          <p:spPr bwMode="auto">
            <a:xfrm>
              <a:off x="657" y="3385"/>
              <a:ext cx="246"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rPr>
                <a:t>B</a:t>
              </a:r>
            </a:p>
          </p:txBody>
        </p:sp>
        <p:sp>
          <p:nvSpPr>
            <p:cNvPr id="26644" name="Text Box 22"/>
            <p:cNvSpPr txBox="1">
              <a:spLocks noChangeArrowheads="1"/>
            </p:cNvSpPr>
            <p:nvPr/>
          </p:nvSpPr>
          <p:spPr bwMode="auto">
            <a:xfrm>
              <a:off x="1156" y="2341"/>
              <a:ext cx="246"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rPr>
                <a:t>A</a:t>
              </a:r>
            </a:p>
          </p:txBody>
        </p:sp>
        <p:sp>
          <p:nvSpPr>
            <p:cNvPr id="26645" name="Text Box 23"/>
            <p:cNvSpPr txBox="1">
              <a:spLocks noChangeArrowheads="1"/>
            </p:cNvSpPr>
            <p:nvPr/>
          </p:nvSpPr>
          <p:spPr bwMode="auto">
            <a:xfrm>
              <a:off x="2018" y="2341"/>
              <a:ext cx="246"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rPr>
                <a:t>E</a:t>
              </a:r>
            </a:p>
          </p:txBody>
        </p:sp>
        <p:sp>
          <p:nvSpPr>
            <p:cNvPr id="26646" name="Text Box 24"/>
            <p:cNvSpPr txBox="1">
              <a:spLocks noChangeArrowheads="1"/>
            </p:cNvSpPr>
            <p:nvPr/>
          </p:nvSpPr>
          <p:spPr bwMode="auto">
            <a:xfrm>
              <a:off x="2835" y="2341"/>
              <a:ext cx="257"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rPr>
                <a:t>D</a:t>
              </a:r>
            </a:p>
          </p:txBody>
        </p:sp>
        <p:sp>
          <p:nvSpPr>
            <p:cNvPr id="26647" name="Text Box 25"/>
            <p:cNvSpPr txBox="1">
              <a:spLocks noChangeArrowheads="1"/>
            </p:cNvSpPr>
            <p:nvPr/>
          </p:nvSpPr>
          <p:spPr bwMode="auto">
            <a:xfrm>
              <a:off x="2381" y="3430"/>
              <a:ext cx="257"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rPr>
                <a:t>C</a:t>
              </a:r>
            </a:p>
          </p:txBody>
        </p:sp>
        <p:sp>
          <p:nvSpPr>
            <p:cNvPr id="26648" name="Text Box 26"/>
            <p:cNvSpPr txBox="1">
              <a:spLocks noChangeArrowheads="1"/>
            </p:cNvSpPr>
            <p:nvPr/>
          </p:nvSpPr>
          <p:spPr bwMode="auto">
            <a:xfrm>
              <a:off x="1610" y="2976"/>
              <a:ext cx="234"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rPr>
                <a:t>F</a:t>
              </a:r>
            </a:p>
          </p:txBody>
        </p:sp>
      </p:grpSp>
      <p:sp>
        <p:nvSpPr>
          <p:cNvPr id="70683" name="Text Box 27"/>
          <p:cNvSpPr txBox="1">
            <a:spLocks noChangeArrowheads="1"/>
          </p:cNvSpPr>
          <p:nvPr/>
        </p:nvSpPr>
        <p:spPr bwMode="auto">
          <a:xfrm>
            <a:off x="7358064" y="1178719"/>
            <a:ext cx="45878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3200">
                <a:solidFill>
                  <a:srgbClr val="FF0000"/>
                </a:solidFill>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8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6"/>
          <p:cNvSpPr txBox="1">
            <a:spLocks noChangeArrowheads="1"/>
          </p:cNvSpPr>
          <p:nvPr/>
        </p:nvSpPr>
        <p:spPr bwMode="auto">
          <a:xfrm>
            <a:off x="1331913" y="2139554"/>
            <a:ext cx="1574800" cy="830997"/>
          </a:xfrm>
          <a:prstGeom prst="rect">
            <a:avLst/>
          </a:prstGeom>
          <a:noFill/>
          <a:ln>
            <a:noFill/>
          </a:ln>
          <a:extLst>
            <a:ext uri="{909E8E84-426E-40DD-AFC4-6F175D3DCCD1}">
              <a14:hiddenFill xmlns:a14="http://schemas.microsoft.com/office/drawing/2010/main">
                <a:solidFill>
                  <a:srgbClr val="FFFFB8"/>
                </a:solidFill>
              </a14:hiddenFill>
            </a:ext>
            <a:ext uri="{91240B29-F687-4F45-9708-019B960494DF}">
              <a14:hiddenLine xmlns:a14="http://schemas.microsoft.com/office/drawing/2010/main" w="19050">
                <a:solidFill>
                  <a:schemeClr val="tx1"/>
                </a:solidFill>
                <a:miter lim="800000"/>
                <a:headEnd/>
                <a:tailEnd/>
              </a14:hiddenLine>
            </a:ext>
          </a:extLst>
        </p:spPr>
        <p:txBody>
          <a:bodyPr>
            <a:spAutoFit/>
          </a:bodyPr>
          <a:lstStyle/>
          <a:p>
            <a:pPr algn="ctr">
              <a:buFont typeface="Arial" panose="020B0604020202020204" pitchFamily="34" charset="0"/>
              <a:buNone/>
              <a:defRPr/>
            </a:pPr>
            <a:r>
              <a:rPr lang="zh-CN" altLang="en-US" sz="2400" noProof="1">
                <a:solidFill>
                  <a:schemeClr val="tx2"/>
                </a:solidFill>
                <a:latin typeface="黑体" panose="02010609060101010101" pitchFamily="49" charset="-122"/>
                <a:ea typeface="黑体" panose="02010609060101010101" pitchFamily="49" charset="-122"/>
                <a:cs typeface="+mn-ea"/>
              </a:rPr>
              <a:t>相似三角形的性质</a:t>
            </a:r>
            <a:r>
              <a:rPr lang="en-US" altLang="zh-CN" sz="2400" noProof="1">
                <a:solidFill>
                  <a:schemeClr val="tx2"/>
                </a:solidFill>
                <a:latin typeface="黑体" panose="02010609060101010101" pitchFamily="49" charset="-122"/>
                <a:ea typeface="黑体" panose="02010609060101010101" pitchFamily="49" charset="-122"/>
                <a:cs typeface="+mn-ea"/>
              </a:rPr>
              <a:t>2</a:t>
            </a:r>
            <a:endParaRPr lang="en-US" altLang="zh-CN" sz="2400" noProof="1">
              <a:solidFill>
                <a:schemeClr val="tx2"/>
              </a:solidFill>
              <a:latin typeface="黑体" panose="02010609060101010101" pitchFamily="49" charset="-122"/>
              <a:ea typeface="黑体" panose="02010609060101010101" pitchFamily="49" charset="-122"/>
            </a:endParaRPr>
          </a:p>
        </p:txBody>
      </p:sp>
      <p:sp>
        <p:nvSpPr>
          <p:cNvPr id="12293" name="左大括号 17"/>
          <p:cNvSpPr/>
          <p:nvPr/>
        </p:nvSpPr>
        <p:spPr bwMode="auto">
          <a:xfrm>
            <a:off x="3060700" y="1344216"/>
            <a:ext cx="71438" cy="2199084"/>
          </a:xfrm>
          <a:prstGeom prst="leftBrace">
            <a:avLst>
              <a:gd name="adj1" fmla="val 33063"/>
              <a:gd name="adj2" fmla="val 50000"/>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solidFill>
                  <a:schemeClr val="tx1"/>
                </a:solidFill>
                <a:round/>
              </a14:hiddenLine>
            </a:ext>
          </a:extLst>
        </p:spPr>
        <p:txBody>
          <a:bodyPr/>
          <a:lstStyle/>
          <a:p>
            <a:pPr>
              <a:buFont typeface="Arial" panose="020B0604020202020204" pitchFamily="34" charset="0"/>
              <a:buNone/>
            </a:pPr>
            <a:endParaRPr lang="zh-CN" altLang="zh-CN"/>
          </a:p>
        </p:txBody>
      </p:sp>
      <p:sp>
        <p:nvSpPr>
          <p:cNvPr id="12295" name="Text Box 18"/>
          <p:cNvSpPr txBox="1">
            <a:spLocks noChangeArrowheads="1"/>
          </p:cNvSpPr>
          <p:nvPr/>
        </p:nvSpPr>
        <p:spPr bwMode="auto">
          <a:xfrm>
            <a:off x="3249613" y="1159669"/>
            <a:ext cx="3600450" cy="830997"/>
          </a:xfrm>
          <a:prstGeom prst="rect">
            <a:avLst/>
          </a:prstGeom>
          <a:noFill/>
          <a:ln>
            <a:noFill/>
          </a:ln>
          <a:extLst>
            <a:ext uri="{909E8E84-426E-40DD-AFC4-6F175D3DCCD1}">
              <a14:hiddenFill xmlns:a14="http://schemas.microsoft.com/office/drawing/2010/main">
                <a:solidFill>
                  <a:srgbClr val="85E0E0"/>
                </a:solidFill>
              </a14:hiddenFill>
            </a:ext>
            <a:ext uri="{91240B29-F687-4F45-9708-019B960494DF}">
              <a14:hiddenLine xmlns:a14="http://schemas.microsoft.com/office/drawing/2010/main" w="19050">
                <a:solidFill>
                  <a:schemeClr val="tx1"/>
                </a:solidFill>
                <a:miter lim="800000"/>
                <a:headEnd/>
                <a:tailEnd/>
              </a14:hiddenLine>
            </a:ext>
          </a:extLst>
        </p:spPr>
        <p:txBody>
          <a:bodyPr>
            <a:spAutoFit/>
          </a:bodyPr>
          <a:lstStyle/>
          <a:p>
            <a:pPr>
              <a:buFont typeface="Arial" panose="020B0604020202020204" pitchFamily="34" charset="0"/>
              <a:buNone/>
            </a:pPr>
            <a:r>
              <a:rPr lang="zh-CN" altLang="en-US" sz="2400" dirty="0">
                <a:solidFill>
                  <a:schemeClr val="tx2"/>
                </a:solidFill>
                <a:latin typeface="黑体" panose="02010609060101010101" pitchFamily="49" charset="-122"/>
                <a:ea typeface="黑体" panose="02010609060101010101" pitchFamily="49" charset="-122"/>
              </a:rPr>
              <a:t>相似三角形周长之比等于相似比</a:t>
            </a:r>
          </a:p>
        </p:txBody>
      </p:sp>
      <p:sp>
        <p:nvSpPr>
          <p:cNvPr id="29701" name="矩形 80"/>
          <p:cNvSpPr>
            <a:spLocks noChangeArrowheads="1"/>
          </p:cNvSpPr>
          <p:nvPr/>
        </p:nvSpPr>
        <p:spPr bwMode="auto">
          <a:xfrm>
            <a:off x="53975" y="16669"/>
            <a:ext cx="1217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000" b="1" dirty="0">
                <a:solidFill>
                  <a:srgbClr val="228B8B"/>
                </a:solidFill>
                <a:ea typeface="方正姚体" panose="02010601030101010101" pitchFamily="2" charset="-122"/>
              </a:rPr>
              <a:t>课堂小结</a:t>
            </a:r>
            <a:endParaRPr lang="zh-CN" altLang="en-US" sz="2000" dirty="0">
              <a:solidFill>
                <a:srgbClr val="228B8B"/>
              </a:solidFill>
              <a:ea typeface="方正姚体" panose="02010601030101010101" pitchFamily="2" charset="-122"/>
            </a:endParaRPr>
          </a:p>
        </p:txBody>
      </p:sp>
      <p:sp>
        <p:nvSpPr>
          <p:cNvPr id="12308" name="Text Box 18"/>
          <p:cNvSpPr txBox="1">
            <a:spLocks noChangeArrowheads="1"/>
          </p:cNvSpPr>
          <p:nvPr/>
        </p:nvSpPr>
        <p:spPr bwMode="auto">
          <a:xfrm>
            <a:off x="3249613" y="3142060"/>
            <a:ext cx="3600450" cy="830997"/>
          </a:xfrm>
          <a:prstGeom prst="rect">
            <a:avLst/>
          </a:prstGeom>
          <a:noFill/>
          <a:ln>
            <a:noFill/>
          </a:ln>
          <a:extLst>
            <a:ext uri="{909E8E84-426E-40DD-AFC4-6F175D3DCCD1}">
              <a14:hiddenFill xmlns:a14="http://schemas.microsoft.com/office/drawing/2010/main">
                <a:solidFill>
                  <a:srgbClr val="85E0E0"/>
                </a:solidFill>
              </a14:hiddenFill>
            </a:ext>
            <a:ext uri="{91240B29-F687-4F45-9708-019B960494DF}">
              <a14:hiddenLine xmlns:a14="http://schemas.microsoft.com/office/drawing/2010/main" w="19050">
                <a:solidFill>
                  <a:schemeClr val="tx1"/>
                </a:solidFill>
                <a:miter lim="800000"/>
                <a:headEnd/>
                <a:tailEnd/>
              </a14:hiddenLine>
            </a:ext>
          </a:extLst>
        </p:spPr>
        <p:txBody>
          <a:bodyPr>
            <a:spAutoFit/>
          </a:bodyPr>
          <a:lstStyle/>
          <a:p>
            <a:pPr>
              <a:buFont typeface="Arial" panose="020B0604020202020204" pitchFamily="34" charset="0"/>
              <a:buNone/>
            </a:pPr>
            <a:r>
              <a:rPr lang="zh-CN" altLang="en-US" sz="2400" dirty="0">
                <a:solidFill>
                  <a:schemeClr val="tx2"/>
                </a:solidFill>
                <a:latin typeface="黑体" panose="02010609060101010101" pitchFamily="49" charset="-122"/>
                <a:ea typeface="黑体" panose="02010609060101010101" pitchFamily="49" charset="-122"/>
              </a:rPr>
              <a:t>相似三角形面积之比等于相似比的平方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linds(horizontal)">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nodePh="1">
                                  <p:stCondLst>
                                    <p:cond delay="0"/>
                                  </p:stCondLst>
                                  <p:endCondLst>
                                    <p:cond evt="begin" delay="0">
                                      <p:tn val="10"/>
                                    </p:cond>
                                  </p:endCondLst>
                                  <p:childTnLst>
                                    <p:set>
                                      <p:cBhvr>
                                        <p:cTn id="11" dur="1" fill="hold">
                                          <p:stCondLst>
                                            <p:cond delay="0"/>
                                          </p:stCondLst>
                                        </p:cTn>
                                        <p:tgtEl>
                                          <p:spTgt spid="12293"/>
                                        </p:tgtEl>
                                        <p:attrNameLst>
                                          <p:attrName>style.visibility</p:attrName>
                                        </p:attrNameLst>
                                      </p:cBhvr>
                                      <p:to>
                                        <p:strVal val="visible"/>
                                      </p:to>
                                    </p:set>
                                    <p:animEffect transition="in" filter="randombar(horizontal)">
                                      <p:cBhvr>
                                        <p:cTn id="12" dur="500"/>
                                        <p:tgtEl>
                                          <p:spTgt spid="1229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2295"/>
                                        </p:tgtEl>
                                        <p:attrNameLst>
                                          <p:attrName>style.visibility</p:attrName>
                                        </p:attrNameLst>
                                      </p:cBhvr>
                                      <p:to>
                                        <p:strVal val="visible"/>
                                      </p:to>
                                    </p:set>
                                    <p:animEffect transition="in" filter="blinds(vertical)">
                                      <p:cBhvr>
                                        <p:cTn id="17" dur="500"/>
                                        <p:tgtEl>
                                          <p:spTgt spid="1229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2308"/>
                                        </p:tgtEl>
                                        <p:attrNameLst>
                                          <p:attrName>style.visibility</p:attrName>
                                        </p:attrNameLst>
                                      </p:cBhvr>
                                      <p:to>
                                        <p:strVal val="visible"/>
                                      </p:to>
                                    </p:set>
                                    <p:animEffect transition="in" filter="blinds(vertical)">
                                      <p:cBhvr>
                                        <p:cTn id="22" dur="500"/>
                                        <p:tgtEl>
                                          <p:spTgt spid="12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bldLvl="0"/>
      <p:bldP spid="12293" grpId="0"/>
      <p:bldP spid="12295" grpId="0" bldLvl="0"/>
      <p:bldP spid="12308" grpId="0" bldLvl="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MH_SubTitle_4"/>
          <p:cNvSpPr txBox="1">
            <a:spLocks noChangeArrowheads="1"/>
          </p:cNvSpPr>
          <p:nvPr/>
        </p:nvSpPr>
        <p:spPr bwMode="auto">
          <a:xfrm>
            <a:off x="250825" y="1809750"/>
            <a:ext cx="8713788" cy="1296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p>
            <a:pPr>
              <a:lnSpc>
                <a:spcPct val="150000"/>
              </a:lnSpc>
              <a:buFont typeface="Arial" panose="020B0604020202020204" pitchFamily="34" charset="0"/>
              <a:buNone/>
            </a:pPr>
            <a:r>
              <a:rPr lang="en-US" altLang="zh-CN" sz="2400" dirty="0">
                <a:ea typeface="黑体" panose="02010609060101010101" pitchFamily="49" charset="-122"/>
              </a:rPr>
              <a:t>1.</a:t>
            </a:r>
            <a:r>
              <a:rPr lang="zh-CN" altLang="en-US" sz="2400" dirty="0">
                <a:ea typeface="黑体" panose="02010609060101010101" pitchFamily="49" charset="-122"/>
              </a:rPr>
              <a:t>理解并初步掌握相似三角形周长的比等于相似比，面积的比等</a:t>
            </a:r>
          </a:p>
          <a:p>
            <a:pPr>
              <a:lnSpc>
                <a:spcPct val="150000"/>
              </a:lnSpc>
              <a:buFont typeface="Arial" panose="020B0604020202020204" pitchFamily="34" charset="0"/>
              <a:buNone/>
            </a:pPr>
            <a:r>
              <a:rPr lang="zh-CN" altLang="en-US" sz="2400" dirty="0">
                <a:ea typeface="黑体" panose="02010609060101010101" pitchFamily="49" charset="-122"/>
              </a:rPr>
              <a:t>   于相似比的平方</a:t>
            </a:r>
            <a:r>
              <a:rPr lang="en-US" altLang="zh-CN" sz="2400" dirty="0">
                <a:ea typeface="黑体" panose="02010609060101010101" pitchFamily="49" charset="-122"/>
              </a:rPr>
              <a:t>.</a:t>
            </a:r>
            <a:r>
              <a:rPr lang="zh-CN" altLang="en-US" sz="2400" dirty="0">
                <a:ea typeface="黑体" panose="02010609060101010101" pitchFamily="49" charset="-122"/>
              </a:rPr>
              <a:t>（重点）</a:t>
            </a:r>
          </a:p>
          <a:p>
            <a:pPr>
              <a:lnSpc>
                <a:spcPct val="150000"/>
              </a:lnSpc>
              <a:spcBef>
                <a:spcPct val="30000"/>
              </a:spcBef>
              <a:buFont typeface="Arial" panose="020B0604020202020204" pitchFamily="34" charset="0"/>
              <a:buNone/>
            </a:pPr>
            <a:r>
              <a:rPr lang="en-US" altLang="zh-CN" sz="2400" dirty="0">
                <a:ea typeface="黑体" panose="02010609060101010101" pitchFamily="49" charset="-122"/>
              </a:rPr>
              <a:t>2.</a:t>
            </a:r>
            <a:r>
              <a:rPr lang="zh-CN" altLang="en-US" sz="2400" dirty="0">
                <a:ea typeface="黑体" panose="02010609060101010101" pitchFamily="49" charset="-122"/>
              </a:rPr>
              <a:t>掌握相似三角形的周长比、面积比在实际中的应用</a:t>
            </a:r>
            <a:r>
              <a:rPr lang="en-US" altLang="zh-CN" sz="2400" dirty="0">
                <a:ea typeface="黑体" panose="02010609060101010101" pitchFamily="49" charset="-122"/>
              </a:rPr>
              <a:t>.</a:t>
            </a:r>
            <a:r>
              <a:rPr lang="zh-CN" altLang="en-US" sz="2400" dirty="0">
                <a:ea typeface="黑体" panose="02010609060101010101" pitchFamily="49" charset="-122"/>
              </a:rPr>
              <a:t>（难点）</a:t>
            </a:r>
          </a:p>
        </p:txBody>
      </p:sp>
      <p:sp>
        <p:nvSpPr>
          <p:cNvPr id="5123" name="MH_SubTitle_4"/>
          <p:cNvSpPr txBox="1">
            <a:spLocks noChangeArrowheads="1"/>
          </p:cNvSpPr>
          <p:nvPr/>
        </p:nvSpPr>
        <p:spPr bwMode="auto">
          <a:xfrm>
            <a:off x="3708401" y="951310"/>
            <a:ext cx="1649413" cy="475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46990" rIns="90170" bIns="46990" anchor="ctr"/>
          <a:lstStyle/>
          <a:p>
            <a:pPr>
              <a:lnSpc>
                <a:spcPct val="110000"/>
              </a:lnSpc>
              <a:buFont typeface="Arial" panose="020B0604020202020204" pitchFamily="34" charset="0"/>
              <a:buNone/>
            </a:pPr>
            <a:r>
              <a:rPr lang="zh-CN" altLang="en-US" sz="2800" b="1">
                <a:solidFill>
                  <a:schemeClr val="tx2"/>
                </a:solidFill>
                <a:latin typeface="微软雅黑" panose="020B0503020204020204" pitchFamily="34" charset="-122"/>
                <a:ea typeface="微软雅黑" panose="020B0503020204020204" pitchFamily="34" charset="-122"/>
              </a:rPr>
              <a:t>学习目标</a:t>
            </a:r>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80"/>
          <p:cNvSpPr>
            <a:spLocks noChangeArrowheads="1"/>
          </p:cNvSpPr>
          <p:nvPr/>
        </p:nvSpPr>
        <p:spPr bwMode="auto">
          <a:xfrm>
            <a:off x="82550"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b="1">
                <a:solidFill>
                  <a:srgbClr val="228B8B"/>
                </a:solidFill>
                <a:ea typeface="方正姚体" panose="02010601030101010101" pitchFamily="2" charset="-122"/>
              </a:rPr>
              <a:t>导入新课</a:t>
            </a:r>
            <a:endParaRPr lang="zh-CN" altLang="en-US">
              <a:solidFill>
                <a:srgbClr val="228B8B"/>
              </a:solidFill>
              <a:ea typeface="方正姚体" panose="02010601030101010101" pitchFamily="2" charset="-122"/>
            </a:endParaRPr>
          </a:p>
        </p:txBody>
      </p:sp>
      <p:sp>
        <p:nvSpPr>
          <p:cNvPr id="6147" name="Rectangle 22"/>
          <p:cNvSpPr>
            <a:spLocks noChangeArrowheads="1"/>
          </p:cNvSpPr>
          <p:nvPr/>
        </p:nvSpPr>
        <p:spPr bwMode="auto">
          <a:xfrm>
            <a:off x="412751" y="947738"/>
            <a:ext cx="8253413" cy="1698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lnSpc>
                <a:spcPct val="145000"/>
              </a:lnSpc>
              <a:buFont typeface="Arial" panose="020B0604020202020204" pitchFamily="34" charset="0"/>
              <a:buNone/>
            </a:pPr>
            <a:r>
              <a:rPr lang="zh-CN" altLang="en-US" sz="2400" dirty="0">
                <a:solidFill>
                  <a:srgbClr val="008080"/>
                </a:solidFill>
                <a:ea typeface="黑体" panose="02010609060101010101" pitchFamily="49" charset="-122"/>
              </a:rPr>
              <a:t>问题：</a:t>
            </a:r>
            <a:r>
              <a:rPr lang="zh-CN" altLang="en-US" sz="2400" dirty="0">
                <a:solidFill>
                  <a:srgbClr val="FF0000"/>
                </a:solidFill>
                <a:ea typeface="黑体" panose="02010609060101010101" pitchFamily="49" charset="-122"/>
              </a:rPr>
              <a:t>我们知道，</a:t>
            </a:r>
            <a:r>
              <a:rPr lang="zh-CN" altLang="en-US" sz="2400" dirty="0">
                <a:solidFill>
                  <a:srgbClr val="FF0000"/>
                </a:solidFill>
                <a:latin typeface="宋体" panose="02010600030101010101" pitchFamily="2" charset="-122"/>
                <a:ea typeface="黑体" panose="02010609060101010101" pitchFamily="49" charset="-122"/>
                <a:sym typeface="Wingdings" panose="05000000000000000000" pitchFamily="2" charset="2"/>
              </a:rPr>
              <a:t>如果两个三角形相似，它们对应高的比、对应中线的比和对应角平分线的比都等于相似比</a:t>
            </a:r>
            <a:r>
              <a:rPr lang="en-US" altLang="zh-CN" sz="2400" dirty="0">
                <a:solidFill>
                  <a:srgbClr val="FF0000"/>
                </a:solidFill>
                <a:latin typeface="宋体" panose="02010600030101010101" pitchFamily="2" charset="-122"/>
                <a:ea typeface="黑体" panose="02010609060101010101" pitchFamily="49" charset="-122"/>
                <a:sym typeface="Wingdings" panose="05000000000000000000" pitchFamily="2" charset="2"/>
              </a:rPr>
              <a:t>.</a:t>
            </a:r>
            <a:r>
              <a:rPr lang="zh-CN" altLang="en-US" sz="2400" dirty="0">
                <a:latin typeface="宋体" panose="02010600030101010101" pitchFamily="2" charset="-122"/>
                <a:ea typeface="黑体" panose="02010609060101010101" pitchFamily="49" charset="-122"/>
                <a:sym typeface="Wingdings" panose="05000000000000000000" pitchFamily="2" charset="2"/>
              </a:rPr>
              <a:t>那么它们周长的比之间有什么关系？也等于相似比吗？面积之比呢？</a:t>
            </a:r>
            <a:endParaRPr lang="en-US" sz="2400" dirty="0">
              <a:latin typeface="宋体" panose="02010600030101010101" pitchFamily="2" charset="-122"/>
              <a:ea typeface="黑体" panose="02010609060101010101" pitchFamily="49" charset="-122"/>
              <a:sym typeface="Wingdings" panose="05000000000000000000" pitchFamily="2" charset="2"/>
            </a:endParaRPr>
          </a:p>
        </p:txBody>
      </p:sp>
      <p:sp>
        <p:nvSpPr>
          <p:cNvPr id="6148" name="等腰三角形 5"/>
          <p:cNvSpPr>
            <a:spLocks noChangeArrowheads="1"/>
          </p:cNvSpPr>
          <p:nvPr/>
        </p:nvSpPr>
        <p:spPr bwMode="auto">
          <a:xfrm>
            <a:off x="2070100" y="3438525"/>
            <a:ext cx="1062038" cy="685800"/>
          </a:xfrm>
          <a:prstGeom prst="triangle">
            <a:avLst>
              <a:gd name="adj" fmla="val 79634"/>
            </a:avLst>
          </a:prstGeom>
          <a:noFill/>
          <a:ln w="25400">
            <a:solidFill>
              <a:srgbClr val="0033CC"/>
            </a:solidFill>
            <a:miter lim="800000"/>
          </a:ln>
          <a:extLst>
            <a:ext uri="{909E8E84-426E-40DD-AFC4-6F175D3DCCD1}">
              <a14:hiddenFill xmlns:a14="http://schemas.microsoft.com/office/drawing/2010/main">
                <a:solidFill>
                  <a:srgbClr val="FFFFFF"/>
                </a:solidFill>
              </a14:hiddenFill>
            </a:ext>
          </a:extLst>
        </p:spPr>
        <p:txBody>
          <a:bodyPr anchor="ctr"/>
          <a:lstStyle/>
          <a:p>
            <a:pPr algn="ctr">
              <a:buFont typeface="Arial" panose="020B0604020202020204" pitchFamily="34" charset="0"/>
              <a:buNone/>
            </a:pPr>
            <a:endParaRPr lang="zh-CN" altLang="zh-CN" sz="2400">
              <a:latin typeface="Times New Roman" panose="02020603050405020304" pitchFamily="18" charset="0"/>
            </a:endParaRPr>
          </a:p>
        </p:txBody>
      </p:sp>
      <p:sp>
        <p:nvSpPr>
          <p:cNvPr id="6149" name="等腰三角形 6"/>
          <p:cNvSpPr>
            <a:spLocks noChangeArrowheads="1"/>
          </p:cNvSpPr>
          <p:nvPr/>
        </p:nvSpPr>
        <p:spPr bwMode="auto">
          <a:xfrm>
            <a:off x="5240339" y="3117057"/>
            <a:ext cx="1571625" cy="1007269"/>
          </a:xfrm>
          <a:prstGeom prst="triangle">
            <a:avLst>
              <a:gd name="adj" fmla="val 79634"/>
            </a:avLst>
          </a:prstGeom>
          <a:noFill/>
          <a:ln w="25400">
            <a:solidFill>
              <a:srgbClr val="0033CC"/>
            </a:solidFill>
            <a:miter lim="800000"/>
          </a:ln>
          <a:extLst>
            <a:ext uri="{909E8E84-426E-40DD-AFC4-6F175D3DCCD1}">
              <a14:hiddenFill xmlns:a14="http://schemas.microsoft.com/office/drawing/2010/main">
                <a:solidFill>
                  <a:srgbClr val="FFFFFF"/>
                </a:solidFill>
              </a14:hiddenFill>
            </a:ext>
          </a:extLst>
        </p:spPr>
        <p:txBody>
          <a:bodyPr anchor="ctr"/>
          <a:lstStyle/>
          <a:p>
            <a:pPr algn="ctr">
              <a:buFont typeface="Arial" panose="020B0604020202020204" pitchFamily="34" charset="0"/>
              <a:buNone/>
            </a:pPr>
            <a:endParaRPr lang="zh-CN" altLang="zh-CN" sz="2400">
              <a:latin typeface="Times New Roman" panose="02020603050405020304" pitchFamily="18" charset="0"/>
            </a:endParaRPr>
          </a:p>
        </p:txBody>
      </p:sp>
      <p:sp>
        <p:nvSpPr>
          <p:cNvPr id="6150" name="TextBox 7"/>
          <p:cNvSpPr txBox="1">
            <a:spLocks noChangeArrowheads="1"/>
          </p:cNvSpPr>
          <p:nvPr/>
        </p:nvSpPr>
        <p:spPr bwMode="auto">
          <a:xfrm>
            <a:off x="2570164" y="3170635"/>
            <a:ext cx="3722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cs typeface="Times New Roman" panose="02020603050405020304" pitchFamily="18" charset="0"/>
              </a:rPr>
              <a:t>A</a:t>
            </a:r>
          </a:p>
        </p:txBody>
      </p:sp>
      <p:sp>
        <p:nvSpPr>
          <p:cNvPr id="6151" name="TextBox 8"/>
          <p:cNvSpPr txBox="1">
            <a:spLocks noChangeArrowheads="1"/>
          </p:cNvSpPr>
          <p:nvPr/>
        </p:nvSpPr>
        <p:spPr bwMode="auto">
          <a:xfrm>
            <a:off x="1712914" y="3974306"/>
            <a:ext cx="3722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cs typeface="Times New Roman" panose="02020603050405020304" pitchFamily="18" charset="0"/>
              </a:rPr>
              <a:t>B</a:t>
            </a:r>
          </a:p>
        </p:txBody>
      </p:sp>
      <p:sp>
        <p:nvSpPr>
          <p:cNvPr id="6152" name="TextBox 9"/>
          <p:cNvSpPr txBox="1">
            <a:spLocks noChangeArrowheads="1"/>
          </p:cNvSpPr>
          <p:nvPr/>
        </p:nvSpPr>
        <p:spPr bwMode="auto">
          <a:xfrm>
            <a:off x="3141663" y="3974306"/>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cs typeface="Times New Roman" panose="02020603050405020304" pitchFamily="18" charset="0"/>
              </a:rPr>
              <a:t>C</a:t>
            </a:r>
          </a:p>
        </p:txBody>
      </p:sp>
      <p:sp>
        <p:nvSpPr>
          <p:cNvPr id="6153" name="TextBox 11"/>
          <p:cNvSpPr txBox="1">
            <a:spLocks noChangeArrowheads="1"/>
          </p:cNvSpPr>
          <p:nvPr/>
        </p:nvSpPr>
        <p:spPr bwMode="auto">
          <a:xfrm>
            <a:off x="5994400" y="2845594"/>
            <a:ext cx="474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cs typeface="Times New Roman" panose="02020603050405020304" pitchFamily="18" charset="0"/>
              </a:rPr>
              <a:t>A</a:t>
            </a:r>
            <a:r>
              <a:rPr lang="en-US" altLang="zh-CN" sz="2400" baseline="-25000">
                <a:latin typeface="Times New Roman" panose="02020603050405020304" pitchFamily="18" charset="0"/>
                <a:cs typeface="Times New Roman" panose="02020603050405020304" pitchFamily="18" charset="0"/>
              </a:rPr>
              <a:t>1</a:t>
            </a:r>
          </a:p>
        </p:txBody>
      </p:sp>
      <p:sp>
        <p:nvSpPr>
          <p:cNvPr id="6154" name="TextBox 12"/>
          <p:cNvSpPr txBox="1">
            <a:spLocks noChangeArrowheads="1"/>
          </p:cNvSpPr>
          <p:nvPr/>
        </p:nvSpPr>
        <p:spPr bwMode="auto">
          <a:xfrm>
            <a:off x="4972050" y="4033838"/>
            <a:ext cx="7191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i="1">
                <a:latin typeface="Times New Roman" panose="02020603050405020304" pitchFamily="18" charset="0"/>
                <a:cs typeface="Times New Roman" panose="02020603050405020304" pitchFamily="18" charset="0"/>
              </a:rPr>
              <a:t>B</a:t>
            </a:r>
            <a:r>
              <a:rPr lang="en-US" altLang="zh-CN" sz="2400" baseline="-25000">
                <a:latin typeface="Times New Roman" panose="02020603050405020304" pitchFamily="18" charset="0"/>
                <a:cs typeface="Times New Roman" panose="02020603050405020304" pitchFamily="18" charset="0"/>
              </a:rPr>
              <a:t>1</a:t>
            </a:r>
          </a:p>
        </p:txBody>
      </p:sp>
      <p:sp>
        <p:nvSpPr>
          <p:cNvPr id="6155" name="TextBox 13"/>
          <p:cNvSpPr txBox="1">
            <a:spLocks noChangeArrowheads="1"/>
          </p:cNvSpPr>
          <p:nvPr/>
        </p:nvSpPr>
        <p:spPr bwMode="auto">
          <a:xfrm>
            <a:off x="6715125" y="403383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i="1">
                <a:latin typeface="Times New Roman" panose="02020603050405020304" pitchFamily="18" charset="0"/>
                <a:cs typeface="Times New Roman" panose="02020603050405020304" pitchFamily="18" charset="0"/>
              </a:rPr>
              <a:t>C</a:t>
            </a:r>
            <a:r>
              <a:rPr lang="en-US" altLang="zh-CN" sz="2400" baseline="-25000">
                <a:latin typeface="Times New Roman" panose="02020603050405020304" pitchFamily="18" charset="0"/>
                <a:cs typeface="Times New Roman" panose="02020603050405020304" pitchFamily="18" charset="0"/>
              </a:rPr>
              <a:t>1</a:t>
            </a:r>
          </a:p>
        </p:txBody>
      </p:sp>
      <p:sp>
        <p:nvSpPr>
          <p:cNvPr id="6156" name="圆角矩形 31"/>
          <p:cNvSpPr>
            <a:spLocks noChangeArrowheads="1"/>
          </p:cNvSpPr>
          <p:nvPr/>
        </p:nvSpPr>
        <p:spPr bwMode="auto">
          <a:xfrm>
            <a:off x="412750" y="503635"/>
            <a:ext cx="1911350" cy="397669"/>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400" b="1">
                <a:solidFill>
                  <a:srgbClr val="FF0000"/>
                </a:solidFill>
                <a:latin typeface="微软雅黑" panose="020B0503020204020204" pitchFamily="34" charset="-122"/>
                <a:ea typeface="微软雅黑" panose="020B0503020204020204" pitchFamily="34" charset="-122"/>
                <a:sym typeface="微软雅黑" panose="020B0503020204020204" pitchFamily="34" charset="-122"/>
              </a:rPr>
              <a:t>问题引入</a:t>
            </a:r>
            <a:endParaRPr lang="zh-CN" altLang="en-US" sz="2400" b="1">
              <a:solidFill>
                <a:srgbClr val="FF0000"/>
              </a:solidFill>
              <a:ea typeface="微软雅黑" panose="020B0503020204020204" pitchFamily="34" charset="-122"/>
            </a:endParaRPr>
          </a:p>
        </p:txBody>
      </p:sp>
    </p:spTree>
  </p:cSld>
  <p:clrMapOvr>
    <a:masterClrMapping/>
  </p:clrMapOvr>
  <p:transition>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80"/>
          <p:cNvSpPr>
            <a:spLocks noChangeArrowheads="1"/>
          </p:cNvSpPr>
          <p:nvPr/>
        </p:nvSpPr>
        <p:spPr bwMode="auto">
          <a:xfrm>
            <a:off x="11113"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b="1" dirty="0">
                <a:solidFill>
                  <a:srgbClr val="228B8B"/>
                </a:solidFill>
                <a:ea typeface="方正姚体" panose="02010601030101010101" pitchFamily="2" charset="-122"/>
              </a:rPr>
              <a:t>讲授新课</a:t>
            </a:r>
            <a:endParaRPr lang="zh-CN" altLang="en-US" dirty="0">
              <a:solidFill>
                <a:srgbClr val="228B8B"/>
              </a:solidFill>
              <a:ea typeface="方正姚体" panose="02010601030101010101" pitchFamily="2" charset="-122"/>
            </a:endParaRPr>
          </a:p>
        </p:txBody>
      </p:sp>
      <p:grpSp>
        <p:nvGrpSpPr>
          <p:cNvPr id="9219" name="组合 6147"/>
          <p:cNvGrpSpPr/>
          <p:nvPr/>
        </p:nvGrpSpPr>
        <p:grpSpPr bwMode="auto">
          <a:xfrm>
            <a:off x="325439" y="304800"/>
            <a:ext cx="5410194" cy="739140"/>
            <a:chOff x="0" y="0"/>
            <a:chExt cx="8521" cy="1552"/>
          </a:xfrm>
        </p:grpSpPr>
        <p:sp>
          <p:nvSpPr>
            <p:cNvPr id="9220"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sz="2400">
                <a:solidFill>
                  <a:srgbClr val="FF0000"/>
                </a:solidFill>
              </a:endParaRPr>
            </a:p>
          </p:txBody>
        </p:sp>
        <p:sp>
          <p:nvSpPr>
            <p:cNvPr id="9221"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sz="2400">
                <a:solidFill>
                  <a:srgbClr val="FF0000"/>
                </a:solidFill>
              </a:endParaRPr>
            </a:p>
          </p:txBody>
        </p:sp>
        <p:sp>
          <p:nvSpPr>
            <p:cNvPr id="9222"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buFont typeface="Arial" panose="020B0604020202020204" pitchFamily="34" charset="0"/>
                <a:buNone/>
              </a:pPr>
              <a:endParaRPr lang="zh-CN" altLang="zh-CN" sz="400">
                <a:solidFill>
                  <a:srgbClr val="FFFFFF"/>
                </a:solidFill>
                <a:ea typeface="微软雅黑" panose="020B0503020204020204" pitchFamily="34" charset="-122"/>
              </a:endParaRPr>
            </a:p>
          </p:txBody>
        </p:sp>
        <p:sp>
          <p:nvSpPr>
            <p:cNvPr id="9223" name="文本框 6151"/>
            <p:cNvSpPr txBox="1">
              <a:spLocks noChangeArrowheads="1"/>
            </p:cNvSpPr>
            <p:nvPr/>
          </p:nvSpPr>
          <p:spPr bwMode="auto">
            <a:xfrm>
              <a:off x="878" y="432"/>
              <a:ext cx="7643"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相似三角形周长比等于相似比</a:t>
              </a:r>
            </a:p>
          </p:txBody>
        </p:sp>
        <p:sp>
          <p:nvSpPr>
            <p:cNvPr id="9224" name="文本框 6152"/>
            <p:cNvSpPr txBox="1">
              <a:spLocks noChangeArrowheads="1"/>
            </p:cNvSpPr>
            <p:nvPr/>
          </p:nvSpPr>
          <p:spPr bwMode="auto">
            <a:xfrm>
              <a:off x="0" y="453"/>
              <a:ext cx="872"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a:solidFill>
                    <a:schemeClr val="accent1"/>
                  </a:solidFill>
                  <a:ea typeface="微软雅黑" panose="020B0503020204020204" pitchFamily="34" charset="-122"/>
                </a:rPr>
                <a:t>一</a:t>
              </a:r>
            </a:p>
          </p:txBody>
        </p:sp>
      </p:grpSp>
      <p:sp>
        <p:nvSpPr>
          <p:cNvPr id="9225" name="AutoShape 3"/>
          <p:cNvSpPr>
            <a:spLocks noChangeArrowheads="1"/>
          </p:cNvSpPr>
          <p:nvPr/>
        </p:nvSpPr>
        <p:spPr bwMode="auto">
          <a:xfrm>
            <a:off x="1054101" y="2732485"/>
            <a:ext cx="792163" cy="513159"/>
          </a:xfrm>
          <a:prstGeom prst="triangle">
            <a:avLst>
              <a:gd name="adj" fmla="val 50000"/>
            </a:avLst>
          </a:prstGeom>
          <a:noFill/>
          <a:ln w="2857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9226" name="AutoShape 4"/>
          <p:cNvSpPr>
            <a:spLocks noChangeArrowheads="1"/>
          </p:cNvSpPr>
          <p:nvPr/>
        </p:nvSpPr>
        <p:spPr bwMode="auto">
          <a:xfrm>
            <a:off x="5807075" y="1773435"/>
            <a:ext cx="2374900" cy="1539479"/>
          </a:xfrm>
          <a:prstGeom prst="triangle">
            <a:avLst>
              <a:gd name="adj" fmla="val 50000"/>
            </a:avLst>
          </a:prstGeom>
          <a:noFill/>
          <a:ln w="2857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9227" name="AutoShape 5"/>
          <p:cNvSpPr>
            <a:spLocks noChangeArrowheads="1"/>
          </p:cNvSpPr>
          <p:nvPr/>
        </p:nvSpPr>
        <p:spPr bwMode="auto">
          <a:xfrm>
            <a:off x="2851150" y="2222898"/>
            <a:ext cx="1582738" cy="1026319"/>
          </a:xfrm>
          <a:prstGeom prst="triangle">
            <a:avLst>
              <a:gd name="adj" fmla="val 50000"/>
            </a:avLst>
          </a:prstGeom>
          <a:noFill/>
          <a:ln w="2857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9228" name="Rectangle 6"/>
          <p:cNvSpPr>
            <a:spLocks noChangeArrowheads="1"/>
          </p:cNvSpPr>
          <p:nvPr/>
        </p:nvSpPr>
        <p:spPr bwMode="auto">
          <a:xfrm>
            <a:off x="325438" y="1385888"/>
            <a:ext cx="8280400" cy="864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spcBef>
                <a:spcPct val="20000"/>
              </a:spcBef>
              <a:buFont typeface="Arial" panose="020B0604020202020204" pitchFamily="34" charset="0"/>
              <a:buNone/>
            </a:pPr>
            <a:r>
              <a:rPr lang="zh-CN" altLang="en-US" sz="2400" dirty="0">
                <a:solidFill>
                  <a:srgbClr val="269999"/>
                </a:solidFill>
                <a:latin typeface="黑体" panose="02010609060101010101" pitchFamily="49" charset="-122"/>
                <a:ea typeface="黑体" panose="02010609060101010101" pitchFamily="49" charset="-122"/>
              </a:rPr>
              <a:t>问题：</a:t>
            </a:r>
            <a:r>
              <a:rPr lang="zh-CN" altLang="en-US" sz="2400" dirty="0">
                <a:latin typeface="黑体" panose="02010609060101010101" pitchFamily="49" charset="-122"/>
                <a:ea typeface="黑体" panose="02010609060101010101" pitchFamily="49" charset="-122"/>
              </a:rPr>
              <a:t>图中</a:t>
            </a:r>
            <a:r>
              <a:rPr lang="en-US" altLang="zh-CN" sz="2400" dirty="0">
                <a:latin typeface="黑体" panose="02010609060101010101" pitchFamily="49" charset="-122"/>
                <a:ea typeface="黑体" panose="02010609060101010101" pitchFamily="49" charset="-122"/>
              </a:rPr>
              <a:t>(1)(2)(3)</a:t>
            </a:r>
            <a:r>
              <a:rPr lang="zh-CN" altLang="en-US" sz="2400" dirty="0">
                <a:latin typeface="黑体" panose="02010609060101010101" pitchFamily="49" charset="-122"/>
                <a:ea typeface="黑体" panose="02010609060101010101" pitchFamily="49" charset="-122"/>
              </a:rPr>
              <a:t>分别是边长为</a:t>
            </a: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的等边三角形，  </a:t>
            </a:r>
          </a:p>
          <a:p>
            <a:pPr marL="342900" indent="-342900" algn="just">
              <a:spcBef>
                <a:spcPct val="20000"/>
              </a:spcBef>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      它们都相似吗？</a:t>
            </a:r>
          </a:p>
        </p:txBody>
      </p:sp>
      <p:sp>
        <p:nvSpPr>
          <p:cNvPr id="9229" name="Rectangle 7"/>
          <p:cNvSpPr>
            <a:spLocks noChangeArrowheads="1"/>
          </p:cNvSpPr>
          <p:nvPr/>
        </p:nvSpPr>
        <p:spPr bwMode="auto">
          <a:xfrm>
            <a:off x="1116013" y="3249216"/>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(1)</a:t>
            </a:r>
          </a:p>
        </p:txBody>
      </p:sp>
      <p:sp>
        <p:nvSpPr>
          <p:cNvPr id="9230" name="Rectangle 8"/>
          <p:cNvSpPr>
            <a:spLocks noChangeArrowheads="1"/>
          </p:cNvSpPr>
          <p:nvPr/>
        </p:nvSpPr>
        <p:spPr bwMode="auto">
          <a:xfrm>
            <a:off x="3322638" y="3245644"/>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(2)</a:t>
            </a:r>
          </a:p>
        </p:txBody>
      </p:sp>
      <p:sp>
        <p:nvSpPr>
          <p:cNvPr id="9231" name="Rectangle 9"/>
          <p:cNvSpPr>
            <a:spLocks noChangeArrowheads="1"/>
          </p:cNvSpPr>
          <p:nvPr/>
        </p:nvSpPr>
        <p:spPr bwMode="auto">
          <a:xfrm>
            <a:off x="6745288" y="3245644"/>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(3)</a:t>
            </a:r>
          </a:p>
        </p:txBody>
      </p:sp>
      <p:sp>
        <p:nvSpPr>
          <p:cNvPr id="9232" name="Text Box 10"/>
          <p:cNvSpPr txBox="1">
            <a:spLocks noChangeArrowheads="1"/>
          </p:cNvSpPr>
          <p:nvPr/>
        </p:nvSpPr>
        <p:spPr bwMode="auto">
          <a:xfrm>
            <a:off x="1547813" y="2732485"/>
            <a:ext cx="43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dirty="0">
                <a:solidFill>
                  <a:srgbClr val="FF0000"/>
                </a:solidFill>
                <a:latin typeface="黑体" panose="02010609060101010101" pitchFamily="49" charset="-122"/>
                <a:ea typeface="黑体" panose="02010609060101010101" pitchFamily="49" charset="-122"/>
              </a:rPr>
              <a:t>1</a:t>
            </a:r>
          </a:p>
        </p:txBody>
      </p:sp>
      <p:sp>
        <p:nvSpPr>
          <p:cNvPr id="9233" name="Text Box 11"/>
          <p:cNvSpPr txBox="1">
            <a:spLocks noChangeArrowheads="1"/>
          </p:cNvSpPr>
          <p:nvPr/>
        </p:nvSpPr>
        <p:spPr bwMode="auto">
          <a:xfrm>
            <a:off x="4044950" y="2543175"/>
            <a:ext cx="43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2</a:t>
            </a:r>
          </a:p>
        </p:txBody>
      </p:sp>
      <p:sp>
        <p:nvSpPr>
          <p:cNvPr id="9234" name="Text Box 12"/>
          <p:cNvSpPr txBox="1">
            <a:spLocks noChangeArrowheads="1"/>
          </p:cNvSpPr>
          <p:nvPr/>
        </p:nvSpPr>
        <p:spPr bwMode="auto">
          <a:xfrm>
            <a:off x="7462838" y="2052638"/>
            <a:ext cx="43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3</a:t>
            </a:r>
          </a:p>
        </p:txBody>
      </p:sp>
      <p:sp>
        <p:nvSpPr>
          <p:cNvPr id="28686" name="Text Box 14"/>
          <p:cNvSpPr txBox="1">
            <a:spLocks noChangeArrowheads="1"/>
          </p:cNvSpPr>
          <p:nvPr/>
        </p:nvSpPr>
        <p:spPr bwMode="auto">
          <a:xfrm>
            <a:off x="622301" y="3592116"/>
            <a:ext cx="75596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与</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的相似比</a:t>
            </a:r>
            <a:r>
              <a:rPr lang="en-US" altLang="zh-CN" sz="2400" dirty="0">
                <a:latin typeface="黑体" panose="02010609060101010101" pitchFamily="49" charset="-122"/>
                <a:ea typeface="黑体" panose="02010609060101010101" pitchFamily="49" charset="-122"/>
              </a:rPr>
              <a:t>=______,</a:t>
            </a:r>
          </a:p>
          <a:p>
            <a:pPr>
              <a:buFont typeface="Arial" panose="020B0604020202020204" pitchFamily="34" charset="0"/>
              <a:buNone/>
            </a:pPr>
            <a:r>
              <a:rPr lang="en-US" altLang="zh-CN" sz="2400" dirty="0">
                <a:solidFill>
                  <a:srgbClr val="269999"/>
                </a:solidFill>
                <a:latin typeface="黑体" panose="02010609060101010101" pitchFamily="49" charset="-122"/>
                <a:ea typeface="黑体" panose="02010609060101010101" pitchFamily="49" charset="-122"/>
              </a:rPr>
              <a:t>(1)</a:t>
            </a:r>
            <a:r>
              <a:rPr lang="zh-CN" altLang="en-US" sz="2400" dirty="0">
                <a:solidFill>
                  <a:srgbClr val="269999"/>
                </a:solidFill>
                <a:latin typeface="黑体" panose="02010609060101010101" pitchFamily="49" charset="-122"/>
                <a:ea typeface="黑体" panose="02010609060101010101" pitchFamily="49" charset="-122"/>
              </a:rPr>
              <a:t>与</a:t>
            </a:r>
            <a:r>
              <a:rPr lang="en-US" altLang="zh-CN" sz="2400" dirty="0">
                <a:solidFill>
                  <a:srgbClr val="269999"/>
                </a:solidFill>
                <a:latin typeface="黑体" panose="02010609060101010101" pitchFamily="49" charset="-122"/>
                <a:ea typeface="黑体" panose="02010609060101010101" pitchFamily="49" charset="-122"/>
              </a:rPr>
              <a:t>(2)</a:t>
            </a:r>
            <a:r>
              <a:rPr lang="zh-CN" altLang="en-US" sz="2400" dirty="0">
                <a:solidFill>
                  <a:srgbClr val="269999"/>
                </a:solidFill>
                <a:latin typeface="黑体" panose="02010609060101010101" pitchFamily="49" charset="-122"/>
                <a:ea typeface="黑体" panose="02010609060101010101" pitchFamily="49" charset="-122"/>
              </a:rPr>
              <a:t>的周长比</a:t>
            </a:r>
            <a:r>
              <a:rPr lang="en-US" altLang="zh-CN" sz="2400" dirty="0">
                <a:solidFill>
                  <a:srgbClr val="269999"/>
                </a:solidFill>
                <a:latin typeface="黑体" panose="02010609060101010101" pitchFamily="49" charset="-122"/>
                <a:ea typeface="黑体" panose="02010609060101010101" pitchFamily="49" charset="-122"/>
              </a:rPr>
              <a:t>=______</a:t>
            </a:r>
            <a:r>
              <a:rPr lang="zh-CN" altLang="en-US" sz="2400" dirty="0">
                <a:solidFill>
                  <a:srgbClr val="269999"/>
                </a:solidFill>
                <a:latin typeface="黑体" panose="02010609060101010101" pitchFamily="49" charset="-122"/>
                <a:ea typeface="黑体" panose="02010609060101010101" pitchFamily="49" charset="-122"/>
              </a:rPr>
              <a:t>，</a:t>
            </a:r>
          </a:p>
          <a:p>
            <a:pPr>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与</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的相似比</a:t>
            </a:r>
            <a:r>
              <a:rPr lang="en-US" altLang="zh-CN" sz="2400" dirty="0">
                <a:latin typeface="黑体" panose="02010609060101010101" pitchFamily="49" charset="-122"/>
                <a:ea typeface="黑体" panose="02010609060101010101" pitchFamily="49" charset="-122"/>
              </a:rPr>
              <a:t>=______,</a:t>
            </a:r>
          </a:p>
          <a:p>
            <a:pPr>
              <a:buFont typeface="Arial" panose="020B0604020202020204" pitchFamily="34" charset="0"/>
              <a:buNone/>
            </a:pPr>
            <a:r>
              <a:rPr lang="en-US" altLang="zh-CN" sz="2400" dirty="0">
                <a:solidFill>
                  <a:srgbClr val="269999"/>
                </a:solidFill>
                <a:latin typeface="黑体" panose="02010609060101010101" pitchFamily="49" charset="-122"/>
                <a:ea typeface="黑体" panose="02010609060101010101" pitchFamily="49" charset="-122"/>
              </a:rPr>
              <a:t>(1)</a:t>
            </a:r>
            <a:r>
              <a:rPr lang="zh-CN" altLang="en-US" sz="2400" dirty="0">
                <a:solidFill>
                  <a:srgbClr val="269999"/>
                </a:solidFill>
                <a:latin typeface="黑体" panose="02010609060101010101" pitchFamily="49" charset="-122"/>
                <a:ea typeface="黑体" panose="02010609060101010101" pitchFamily="49" charset="-122"/>
              </a:rPr>
              <a:t>与</a:t>
            </a:r>
            <a:r>
              <a:rPr lang="en-US" altLang="zh-CN" sz="2400" dirty="0">
                <a:solidFill>
                  <a:srgbClr val="269999"/>
                </a:solidFill>
                <a:latin typeface="黑体" panose="02010609060101010101" pitchFamily="49" charset="-122"/>
                <a:ea typeface="黑体" panose="02010609060101010101" pitchFamily="49" charset="-122"/>
              </a:rPr>
              <a:t>(3)</a:t>
            </a:r>
            <a:r>
              <a:rPr lang="zh-CN" altLang="en-US" sz="2400" dirty="0">
                <a:solidFill>
                  <a:srgbClr val="269999"/>
                </a:solidFill>
                <a:latin typeface="黑体" panose="02010609060101010101" pitchFamily="49" charset="-122"/>
                <a:ea typeface="黑体" panose="02010609060101010101" pitchFamily="49" charset="-122"/>
              </a:rPr>
              <a:t>的周长比</a:t>
            </a:r>
            <a:r>
              <a:rPr lang="en-US" altLang="zh-CN" sz="2400" dirty="0">
                <a:solidFill>
                  <a:srgbClr val="269999"/>
                </a:solidFill>
                <a:latin typeface="黑体" panose="02010609060101010101" pitchFamily="49" charset="-122"/>
                <a:ea typeface="黑体" panose="02010609060101010101" pitchFamily="49" charset="-122"/>
              </a:rPr>
              <a:t>=______.</a:t>
            </a:r>
          </a:p>
        </p:txBody>
      </p:sp>
      <p:sp>
        <p:nvSpPr>
          <p:cNvPr id="28687" name="Text Box 15"/>
          <p:cNvSpPr txBox="1">
            <a:spLocks noChangeArrowheads="1"/>
          </p:cNvSpPr>
          <p:nvPr/>
        </p:nvSpPr>
        <p:spPr bwMode="auto">
          <a:xfrm>
            <a:off x="3322638" y="3520679"/>
            <a:ext cx="1657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1∶ 2</a:t>
            </a:r>
          </a:p>
        </p:txBody>
      </p:sp>
      <p:sp>
        <p:nvSpPr>
          <p:cNvPr id="28688" name="Rectangle 16"/>
          <p:cNvSpPr>
            <a:spLocks noChangeArrowheads="1"/>
          </p:cNvSpPr>
          <p:nvPr/>
        </p:nvSpPr>
        <p:spPr bwMode="auto">
          <a:xfrm>
            <a:off x="4764089" y="3831432"/>
            <a:ext cx="413543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269999"/>
                </a:solidFill>
                <a:prstDash val="sysDot"/>
                <a:rou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结论：</a:t>
            </a:r>
            <a:r>
              <a:rPr lang="zh-CN" altLang="en-US" sz="2400">
                <a:solidFill>
                  <a:schemeClr val="tx2"/>
                </a:solidFill>
                <a:latin typeface="黑体" panose="02010609060101010101" pitchFamily="49" charset="-122"/>
                <a:ea typeface="黑体" panose="02010609060101010101" pitchFamily="49" charset="-122"/>
              </a:rPr>
              <a:t> 相似三角形的</a:t>
            </a:r>
            <a:r>
              <a:rPr lang="zh-CN" altLang="en-US" sz="2400">
                <a:solidFill>
                  <a:srgbClr val="FF0000"/>
                </a:solidFill>
                <a:latin typeface="黑体" panose="02010609060101010101" pitchFamily="49" charset="-122"/>
                <a:ea typeface="黑体" panose="02010609060101010101" pitchFamily="49" charset="-122"/>
              </a:rPr>
              <a:t>周长比</a:t>
            </a:r>
          </a:p>
          <a:p>
            <a:pPr>
              <a:buFont typeface="Arial" panose="020B0604020202020204" pitchFamily="34" charset="0"/>
              <a:buNone/>
            </a:pPr>
            <a:r>
              <a:rPr lang="zh-CN" altLang="en-US" sz="2400">
                <a:solidFill>
                  <a:schemeClr val="tx2"/>
                </a:solidFill>
                <a:latin typeface="黑体" panose="02010609060101010101" pitchFamily="49" charset="-122"/>
                <a:ea typeface="黑体" panose="02010609060101010101" pitchFamily="49" charset="-122"/>
              </a:rPr>
              <a:t>等于</a:t>
            </a:r>
            <a:r>
              <a:rPr lang="en-US" altLang="zh-CN" sz="2400">
                <a:solidFill>
                  <a:schemeClr val="tx2"/>
                </a:solidFill>
                <a:latin typeface="黑体" panose="02010609060101010101" pitchFamily="49" charset="-122"/>
                <a:ea typeface="黑体" panose="02010609060101010101" pitchFamily="49" charset="-122"/>
              </a:rPr>
              <a:t>______</a:t>
            </a:r>
            <a:r>
              <a:rPr lang="zh-CN" altLang="en-US" sz="2400">
                <a:solidFill>
                  <a:schemeClr val="tx2"/>
                </a:solidFill>
                <a:latin typeface="黑体" panose="02010609060101010101" pitchFamily="49" charset="-122"/>
                <a:ea typeface="黑体" panose="02010609060101010101" pitchFamily="49" charset="-122"/>
              </a:rPr>
              <a:t>．</a:t>
            </a:r>
          </a:p>
        </p:txBody>
      </p:sp>
      <p:sp>
        <p:nvSpPr>
          <p:cNvPr id="28689" name="Rectangle 17"/>
          <p:cNvSpPr>
            <a:spLocks noChangeArrowheads="1"/>
          </p:cNvSpPr>
          <p:nvPr/>
        </p:nvSpPr>
        <p:spPr bwMode="auto">
          <a:xfrm>
            <a:off x="5359400" y="4094560"/>
            <a:ext cx="215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相似比</a:t>
            </a:r>
          </a:p>
        </p:txBody>
      </p:sp>
      <p:sp>
        <p:nvSpPr>
          <p:cNvPr id="28690" name="Rectangle 18"/>
          <p:cNvSpPr>
            <a:spLocks noChangeArrowheads="1"/>
          </p:cNvSpPr>
          <p:nvPr/>
        </p:nvSpPr>
        <p:spPr bwMode="auto">
          <a:xfrm>
            <a:off x="3638550" y="1709738"/>
            <a:ext cx="25923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（都相似）</a:t>
            </a:r>
          </a:p>
        </p:txBody>
      </p:sp>
      <p:sp>
        <p:nvSpPr>
          <p:cNvPr id="28691" name="Text Box 19"/>
          <p:cNvSpPr txBox="1">
            <a:spLocks noChangeArrowheads="1"/>
          </p:cNvSpPr>
          <p:nvPr/>
        </p:nvSpPr>
        <p:spPr bwMode="auto">
          <a:xfrm>
            <a:off x="3308350" y="4113610"/>
            <a:ext cx="1657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1∶ 3</a:t>
            </a:r>
          </a:p>
        </p:txBody>
      </p:sp>
      <p:sp>
        <p:nvSpPr>
          <p:cNvPr id="28692" name="Text Box 20"/>
          <p:cNvSpPr txBox="1">
            <a:spLocks noChangeArrowheads="1"/>
          </p:cNvSpPr>
          <p:nvPr/>
        </p:nvSpPr>
        <p:spPr bwMode="auto">
          <a:xfrm>
            <a:off x="3308350" y="3831431"/>
            <a:ext cx="1873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1∶ 2</a:t>
            </a:r>
          </a:p>
        </p:txBody>
      </p:sp>
      <p:sp>
        <p:nvSpPr>
          <p:cNvPr id="28693" name="Text Box 21"/>
          <p:cNvSpPr txBox="1">
            <a:spLocks noChangeArrowheads="1"/>
          </p:cNvSpPr>
          <p:nvPr/>
        </p:nvSpPr>
        <p:spPr bwMode="auto">
          <a:xfrm>
            <a:off x="3308350" y="4395788"/>
            <a:ext cx="1657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1∶ 3</a:t>
            </a:r>
          </a:p>
        </p:txBody>
      </p:sp>
      <p:sp>
        <p:nvSpPr>
          <p:cNvPr id="9243" name="圆角矩形 31"/>
          <p:cNvSpPr>
            <a:spLocks noChangeArrowheads="1"/>
          </p:cNvSpPr>
          <p:nvPr/>
        </p:nvSpPr>
        <p:spPr bwMode="auto">
          <a:xfrm>
            <a:off x="325439" y="1002506"/>
            <a:ext cx="1222375" cy="310754"/>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合作探究</a:t>
            </a:r>
          </a:p>
        </p:txBody>
      </p:sp>
      <p:grpSp>
        <p:nvGrpSpPr>
          <p:cNvPr id="3" name="组合 3"/>
          <p:cNvGrpSpPr/>
          <p:nvPr/>
        </p:nvGrpSpPr>
        <p:grpSpPr bwMode="auto">
          <a:xfrm>
            <a:off x="6067426" y="3378994"/>
            <a:ext cx="2206625" cy="802481"/>
            <a:chOff x="8599" y="7535"/>
            <a:chExt cx="3474" cy="1684"/>
          </a:xfrm>
        </p:grpSpPr>
        <p:sp>
          <p:nvSpPr>
            <p:cNvPr id="9245" name="圆角矩形标注 1"/>
            <p:cNvSpPr>
              <a:spLocks noChangeArrowheads="1"/>
            </p:cNvSpPr>
            <p:nvPr/>
          </p:nvSpPr>
          <p:spPr bwMode="auto">
            <a:xfrm>
              <a:off x="8599" y="7535"/>
              <a:ext cx="3474" cy="1684"/>
            </a:xfrm>
            <a:prstGeom prst="wedgeRoundRectCallout">
              <a:avLst>
                <a:gd name="adj1" fmla="val -136412"/>
                <a:gd name="adj2" fmla="val 59736"/>
                <a:gd name="adj3" fmla="val 16667"/>
              </a:avLst>
            </a:prstGeom>
            <a:solidFill>
              <a:schemeClr val="accent1"/>
            </a:solidFill>
            <a:ln w="9525">
              <a:solidFill>
                <a:schemeClr val="tx1"/>
              </a:solidFill>
              <a:round/>
            </a:ln>
          </p:spPr>
          <p:txBody>
            <a:bodyPr/>
            <a:lstStyle/>
            <a:p>
              <a:pPr>
                <a:buFont typeface="Arial" panose="020B0604020202020204" pitchFamily="34" charset="0"/>
                <a:buNone/>
              </a:pPr>
              <a:endParaRPr lang="zh-CN" altLang="zh-CN"/>
            </a:p>
          </p:txBody>
        </p:sp>
        <p:sp>
          <p:nvSpPr>
            <p:cNvPr id="9246" name="Rectangle 17"/>
            <p:cNvSpPr>
              <a:spLocks noChangeArrowheads="1"/>
            </p:cNvSpPr>
            <p:nvPr/>
          </p:nvSpPr>
          <p:spPr bwMode="auto">
            <a:xfrm>
              <a:off x="8673" y="7542"/>
              <a:ext cx="3400"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有什么规律吗？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90"/>
                                        </p:tgtEl>
                                        <p:attrNameLst>
                                          <p:attrName>style.visibility</p:attrName>
                                        </p:attrNameLst>
                                      </p:cBhvr>
                                      <p:to>
                                        <p:strVal val="visible"/>
                                      </p:to>
                                    </p:set>
                                    <p:animEffect transition="in" filter="blinds(horizontal)">
                                      <p:cBhvr>
                                        <p:cTn id="7" dur="500"/>
                                        <p:tgtEl>
                                          <p:spTgt spid="2869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8686"/>
                                        </p:tgtEl>
                                        <p:attrNameLst>
                                          <p:attrName>style.visibility</p:attrName>
                                        </p:attrNameLst>
                                      </p:cBhvr>
                                      <p:to>
                                        <p:strVal val="visible"/>
                                      </p:to>
                                    </p:set>
                                    <p:anim calcmode="lin" valueType="num">
                                      <p:cBhvr>
                                        <p:cTn id="12" dur="500" fill="hold"/>
                                        <p:tgtEl>
                                          <p:spTgt spid="28686"/>
                                        </p:tgtEl>
                                        <p:attrNameLst>
                                          <p:attrName>ppt_x</p:attrName>
                                        </p:attrNameLst>
                                      </p:cBhvr>
                                      <p:tavLst>
                                        <p:tav tm="0">
                                          <p:val>
                                            <p:strVal val="0-#ppt_w/2"/>
                                          </p:val>
                                        </p:tav>
                                        <p:tav tm="100000">
                                          <p:val>
                                            <p:strVal val="#ppt_x"/>
                                          </p:val>
                                        </p:tav>
                                      </p:tavLst>
                                    </p:anim>
                                    <p:anim calcmode="lin" valueType="num">
                                      <p:cBhvr>
                                        <p:cTn id="13" dur="500" fill="hold"/>
                                        <p:tgtEl>
                                          <p:spTgt spid="2868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8687"/>
                                        </p:tgtEl>
                                        <p:attrNameLst>
                                          <p:attrName>style.visibility</p:attrName>
                                        </p:attrNameLst>
                                      </p:cBhvr>
                                      <p:to>
                                        <p:strVal val="visible"/>
                                      </p:to>
                                    </p:set>
                                    <p:anim calcmode="lin" valueType="num">
                                      <p:cBhvr>
                                        <p:cTn id="18" dur="500" fill="hold"/>
                                        <p:tgtEl>
                                          <p:spTgt spid="28687"/>
                                        </p:tgtEl>
                                        <p:attrNameLst>
                                          <p:attrName>ppt_x</p:attrName>
                                        </p:attrNameLst>
                                      </p:cBhvr>
                                      <p:tavLst>
                                        <p:tav tm="0">
                                          <p:val>
                                            <p:strVal val="#ppt_x"/>
                                          </p:val>
                                        </p:tav>
                                        <p:tav tm="100000">
                                          <p:val>
                                            <p:strVal val="#ppt_x"/>
                                          </p:val>
                                        </p:tav>
                                      </p:tavLst>
                                    </p:anim>
                                    <p:anim calcmode="lin" valueType="num">
                                      <p:cBhvr>
                                        <p:cTn id="19" dur="500" fill="hold"/>
                                        <p:tgtEl>
                                          <p:spTgt spid="2868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8692"/>
                                        </p:tgtEl>
                                        <p:attrNameLst>
                                          <p:attrName>style.visibility</p:attrName>
                                        </p:attrNameLst>
                                      </p:cBhvr>
                                      <p:to>
                                        <p:strVal val="visible"/>
                                      </p:to>
                                    </p:set>
                                    <p:anim calcmode="lin" valueType="num">
                                      <p:cBhvr>
                                        <p:cTn id="24" dur="500" fill="hold"/>
                                        <p:tgtEl>
                                          <p:spTgt spid="28692"/>
                                        </p:tgtEl>
                                        <p:attrNameLst>
                                          <p:attrName>ppt_x</p:attrName>
                                        </p:attrNameLst>
                                      </p:cBhvr>
                                      <p:tavLst>
                                        <p:tav tm="0">
                                          <p:val>
                                            <p:strVal val="#ppt_x"/>
                                          </p:val>
                                        </p:tav>
                                        <p:tav tm="100000">
                                          <p:val>
                                            <p:strVal val="#ppt_x"/>
                                          </p:val>
                                        </p:tav>
                                      </p:tavLst>
                                    </p:anim>
                                    <p:anim calcmode="lin" valueType="num">
                                      <p:cBhvr>
                                        <p:cTn id="25" dur="500" fill="hold"/>
                                        <p:tgtEl>
                                          <p:spTgt spid="2869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8691"/>
                                        </p:tgtEl>
                                        <p:attrNameLst>
                                          <p:attrName>style.visibility</p:attrName>
                                        </p:attrNameLst>
                                      </p:cBhvr>
                                      <p:to>
                                        <p:strVal val="visible"/>
                                      </p:to>
                                    </p:set>
                                    <p:anim calcmode="lin" valueType="num">
                                      <p:cBhvr>
                                        <p:cTn id="30" dur="500" fill="hold"/>
                                        <p:tgtEl>
                                          <p:spTgt spid="28691"/>
                                        </p:tgtEl>
                                        <p:attrNameLst>
                                          <p:attrName>ppt_x</p:attrName>
                                        </p:attrNameLst>
                                      </p:cBhvr>
                                      <p:tavLst>
                                        <p:tav tm="0">
                                          <p:val>
                                            <p:strVal val="#ppt_x"/>
                                          </p:val>
                                        </p:tav>
                                        <p:tav tm="100000">
                                          <p:val>
                                            <p:strVal val="#ppt_x"/>
                                          </p:val>
                                        </p:tav>
                                      </p:tavLst>
                                    </p:anim>
                                    <p:anim calcmode="lin" valueType="num">
                                      <p:cBhvr>
                                        <p:cTn id="31" dur="500" fill="hold"/>
                                        <p:tgtEl>
                                          <p:spTgt spid="2869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8693"/>
                                        </p:tgtEl>
                                        <p:attrNameLst>
                                          <p:attrName>style.visibility</p:attrName>
                                        </p:attrNameLst>
                                      </p:cBhvr>
                                      <p:to>
                                        <p:strVal val="visible"/>
                                      </p:to>
                                    </p:set>
                                    <p:anim calcmode="lin" valueType="num">
                                      <p:cBhvr>
                                        <p:cTn id="36" dur="500" fill="hold"/>
                                        <p:tgtEl>
                                          <p:spTgt spid="28693"/>
                                        </p:tgtEl>
                                        <p:attrNameLst>
                                          <p:attrName>ppt_x</p:attrName>
                                        </p:attrNameLst>
                                      </p:cBhvr>
                                      <p:tavLst>
                                        <p:tav tm="0">
                                          <p:val>
                                            <p:strVal val="#ppt_x"/>
                                          </p:val>
                                        </p:tav>
                                        <p:tav tm="100000">
                                          <p:val>
                                            <p:strVal val="#ppt_x"/>
                                          </p:val>
                                        </p:tav>
                                      </p:tavLst>
                                    </p:anim>
                                    <p:anim calcmode="lin" valueType="num">
                                      <p:cBhvr>
                                        <p:cTn id="37" dur="500" fill="hold"/>
                                        <p:tgtEl>
                                          <p:spTgt spid="28693"/>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p:tgtEl>
                                          <p:spTgt spid="3"/>
                                        </p:tgtEl>
                                        <p:attrNameLst>
                                          <p:attrName>ppt_y</p:attrName>
                                        </p:attrNameLst>
                                      </p:cBhvr>
                                      <p:tavLst>
                                        <p:tav tm="0">
                                          <p:val>
                                            <p:strVal val="#ppt_y+#ppt_h*1.125000"/>
                                          </p:val>
                                        </p:tav>
                                        <p:tav tm="100000">
                                          <p:val>
                                            <p:strVal val="#ppt_y"/>
                                          </p:val>
                                        </p:tav>
                                      </p:tavLst>
                                    </p:anim>
                                    <p:animEffect transition="in" filter="wipe(up)">
                                      <p:cBhvr>
                                        <p:cTn id="43" dur="500"/>
                                        <p:tgtEl>
                                          <p:spTgt spid="3"/>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xit" presetSubtype="0" fill="hold" nodeType="clickEffect">
                                  <p:stCondLst>
                                    <p:cond delay="0"/>
                                  </p:stCondLst>
                                  <p:childTnLst>
                                    <p:animEffect transition="out" filter="dissolve">
                                      <p:cBhvr>
                                        <p:cTn id="47" dur="500"/>
                                        <p:tgtEl>
                                          <p:spTgt spid="3"/>
                                        </p:tgtEl>
                                      </p:cBhvr>
                                    </p:animEffect>
                                    <p:set>
                                      <p:cBhvr>
                                        <p:cTn id="48" dur="1" fill="hold">
                                          <p:stCondLst>
                                            <p:cond delay="499"/>
                                          </p:stCondLst>
                                        </p:cTn>
                                        <p:tgtEl>
                                          <p:spTgt spid="3"/>
                                        </p:tgtEl>
                                        <p:attrNameLst>
                                          <p:attrName>style.visibility</p:attrName>
                                        </p:attrNameLst>
                                      </p:cBhvr>
                                      <p:to>
                                        <p:strVal val="hidden"/>
                                      </p:to>
                                    </p:set>
                                  </p:childTnLst>
                                </p:cTn>
                              </p:par>
                              <p:par>
                                <p:cTn id="49" presetID="3" presetClass="entr" presetSubtype="10" fill="hold" grpId="0" nodeType="withEffect">
                                  <p:stCondLst>
                                    <p:cond delay="0"/>
                                  </p:stCondLst>
                                  <p:childTnLst>
                                    <p:set>
                                      <p:cBhvr>
                                        <p:cTn id="50" dur="1" fill="hold">
                                          <p:stCondLst>
                                            <p:cond delay="0"/>
                                          </p:stCondLst>
                                        </p:cTn>
                                        <p:tgtEl>
                                          <p:spTgt spid="28688"/>
                                        </p:tgtEl>
                                        <p:attrNameLst>
                                          <p:attrName>style.visibility</p:attrName>
                                        </p:attrNameLst>
                                      </p:cBhvr>
                                      <p:to>
                                        <p:strVal val="visible"/>
                                      </p:to>
                                    </p:set>
                                    <p:animEffect transition="in" filter="blinds(horizontal)">
                                      <p:cBhvr>
                                        <p:cTn id="51" dur="500"/>
                                        <p:tgtEl>
                                          <p:spTgt spid="28688"/>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8689"/>
                                        </p:tgtEl>
                                        <p:attrNameLst>
                                          <p:attrName>style.visibility</p:attrName>
                                        </p:attrNameLst>
                                      </p:cBhvr>
                                      <p:to>
                                        <p:strVal val="visible"/>
                                      </p:to>
                                    </p:set>
                                    <p:animEffect transition="in" filter="blinds(horizontal)">
                                      <p:cBhvr>
                                        <p:cTn id="56" dur="500"/>
                                        <p:tgtEl>
                                          <p:spTgt spid="286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6" grpId="0"/>
      <p:bldP spid="28687" grpId="0"/>
      <p:bldP spid="28688" grpId="0" bldLvl="0"/>
      <p:bldP spid="28689" grpId="0"/>
      <p:bldP spid="28690" grpId="0"/>
      <p:bldP spid="28691" grpId="0"/>
      <p:bldP spid="28692" grpId="0"/>
      <p:bldP spid="2869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2" name="Rectangle 22"/>
          <p:cNvSpPr>
            <a:spLocks noChangeArrowheads="1"/>
          </p:cNvSpPr>
          <p:nvPr/>
        </p:nvSpPr>
        <p:spPr bwMode="auto">
          <a:xfrm>
            <a:off x="449264" y="1634729"/>
            <a:ext cx="66436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证明：设</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ABC</a:t>
            </a:r>
            <a:r>
              <a:rPr lang="en-US" altLang="zh-CN"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A</a:t>
            </a:r>
            <a:r>
              <a:rPr lang="en-US" altLang="zh-CN" sz="2400" b="1" baseline="-25000">
                <a:solidFill>
                  <a:srgbClr val="FF0000"/>
                </a:solidFill>
                <a:latin typeface="Times New Roman" panose="02020603050405020304" pitchFamily="18" charset="0"/>
                <a:ea typeface="黑体" panose="02010609060101010101" pitchFamily="49" charset="-122"/>
                <a:sym typeface="Wingdings" panose="05000000000000000000" pitchFamily="2" charset="2"/>
              </a:rPr>
              <a:t>1</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B</a:t>
            </a:r>
            <a:r>
              <a:rPr lang="en-US" altLang="zh-CN" sz="2400" b="1" baseline="-25000">
                <a:solidFill>
                  <a:srgbClr val="FF0000"/>
                </a:solidFill>
                <a:latin typeface="Times New Roman" panose="02020603050405020304" pitchFamily="18" charset="0"/>
                <a:ea typeface="黑体" panose="02010609060101010101" pitchFamily="49" charset="-122"/>
                <a:sym typeface="Wingdings" panose="05000000000000000000" pitchFamily="2" charset="2"/>
              </a:rPr>
              <a:t>1</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C</a:t>
            </a:r>
            <a:r>
              <a:rPr lang="en-US" altLang="zh-CN" sz="2400" b="1" baseline="-25000">
                <a:solidFill>
                  <a:srgbClr val="FF0000"/>
                </a:solidFill>
                <a:latin typeface="Times New Roman" panose="02020603050405020304" pitchFamily="18" charset="0"/>
                <a:ea typeface="黑体" panose="02010609060101010101" pitchFamily="49" charset="-122"/>
                <a:sym typeface="Wingdings" panose="05000000000000000000" pitchFamily="2" charset="2"/>
              </a:rPr>
              <a:t>1</a:t>
            </a: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，相似比为</a:t>
            </a:r>
            <a:r>
              <a:rPr lang="en-US" altLang="zh-CN" sz="2400" i="1">
                <a:solidFill>
                  <a:srgbClr val="FF0000"/>
                </a:solidFill>
                <a:latin typeface="Times New Roman" panose="02020603050405020304" pitchFamily="18" charset="0"/>
                <a:ea typeface="黑体" panose="02010609060101010101" pitchFamily="49" charset="-122"/>
                <a:sym typeface="Wingdings" panose="05000000000000000000" pitchFamily="2" charset="2"/>
              </a:rPr>
              <a:t>k</a:t>
            </a: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a:t>
            </a:r>
            <a:endParaRPr lang="en-US" sz="2400">
              <a:solidFill>
                <a:srgbClr val="FF0000"/>
              </a:solidFill>
              <a:latin typeface="黑体" panose="02010609060101010101" pitchFamily="49" charset="-122"/>
              <a:ea typeface="黑体" panose="02010609060101010101" pitchFamily="49" charset="-122"/>
              <a:sym typeface="Wingdings" panose="05000000000000000000" pitchFamily="2" charset="2"/>
            </a:endParaRPr>
          </a:p>
        </p:txBody>
      </p:sp>
      <p:graphicFrame>
        <p:nvGraphicFramePr>
          <p:cNvPr id="4243" name="对象 4242"/>
          <p:cNvGraphicFramePr>
            <a:graphicFrameLocks noChangeAspect="1"/>
          </p:cNvGraphicFramePr>
          <p:nvPr/>
        </p:nvGraphicFramePr>
        <p:xfrm>
          <a:off x="1116014" y="2127647"/>
          <a:ext cx="3189287" cy="589359"/>
        </p:xfrm>
        <a:graphic>
          <a:graphicData uri="http://schemas.openxmlformats.org/presentationml/2006/ole">
            <mc:AlternateContent xmlns:mc="http://schemas.openxmlformats.org/markup-compatibility/2006">
              <mc:Choice xmlns:v="urn:schemas-microsoft-com:vml" Requires="v">
                <p:oleObj spid="_x0000_s11300" r:id="rId4" imgW="2336800" imgH="571500" progId="Equation.3">
                  <p:embed/>
                </p:oleObj>
              </mc:Choice>
              <mc:Fallback>
                <p:oleObj r:id="rId4" imgW="2336800" imgH="571500" progId="Equation.3">
                  <p:embed/>
                  <p:pic>
                    <p:nvPicPr>
                      <p:cNvPr id="0" name="对象 42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4" y="2127647"/>
                        <a:ext cx="3189287" cy="58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244" name="对象 4243"/>
          <p:cNvGraphicFramePr>
            <a:graphicFrameLocks noChangeAspect="1"/>
          </p:cNvGraphicFramePr>
          <p:nvPr/>
        </p:nvGraphicFramePr>
        <p:xfrm>
          <a:off x="1296988" y="2733675"/>
          <a:ext cx="5187950" cy="340519"/>
        </p:xfrm>
        <a:graphic>
          <a:graphicData uri="http://schemas.openxmlformats.org/presentationml/2006/ole">
            <mc:AlternateContent xmlns:mc="http://schemas.openxmlformats.org/markup-compatibility/2006">
              <mc:Choice xmlns:v="urn:schemas-microsoft-com:vml" Requires="v">
                <p:oleObj spid="_x0000_s11301" r:id="rId6" imgW="2374265" imgH="228600" progId="Equation.3">
                  <p:embed/>
                </p:oleObj>
              </mc:Choice>
              <mc:Fallback>
                <p:oleObj r:id="rId6" imgW="2374265" imgH="228600" progId="Equation.3">
                  <p:embed/>
                  <p:pic>
                    <p:nvPicPr>
                      <p:cNvPr id="0" name="对象 424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6988" y="2733675"/>
                        <a:ext cx="5187950" cy="340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245" name="对象 4244"/>
          <p:cNvGraphicFramePr>
            <a:graphicFrameLocks noChangeAspect="1"/>
          </p:cNvGraphicFramePr>
          <p:nvPr/>
        </p:nvGraphicFramePr>
        <p:xfrm>
          <a:off x="1098551" y="3121818"/>
          <a:ext cx="6607175" cy="642938"/>
        </p:xfrm>
        <a:graphic>
          <a:graphicData uri="http://schemas.openxmlformats.org/presentationml/2006/ole">
            <mc:AlternateContent xmlns:mc="http://schemas.openxmlformats.org/markup-compatibility/2006">
              <mc:Choice xmlns:v="urn:schemas-microsoft-com:vml" Requires="v">
                <p:oleObj spid="_x0000_s11302" r:id="rId8" imgW="4406900" imgH="571500" progId="Equation.3">
                  <p:embed/>
                </p:oleObj>
              </mc:Choice>
              <mc:Fallback>
                <p:oleObj r:id="rId8" imgW="4406900" imgH="571500" progId="Equation.3">
                  <p:embed/>
                  <p:pic>
                    <p:nvPicPr>
                      <p:cNvPr id="0" name="对象 42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98551" y="3121818"/>
                        <a:ext cx="66071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8206" name="文本框 4245"/>
          <p:cNvSpPr txBox="1">
            <a:spLocks noChangeArrowheads="1"/>
          </p:cNvSpPr>
          <p:nvPr/>
        </p:nvSpPr>
        <p:spPr bwMode="auto">
          <a:xfrm>
            <a:off x="590550" y="935831"/>
            <a:ext cx="55018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400">
                <a:ea typeface="黑体" panose="02010609060101010101" pitchFamily="49" charset="-122"/>
              </a:rPr>
              <a:t>求证：相似三角形的周长比等于相似比</a:t>
            </a:r>
            <a:r>
              <a:rPr lang="en-US" altLang="zh-CN" sz="2400">
                <a:ea typeface="黑体" panose="02010609060101010101" pitchFamily="49" charset="-122"/>
              </a:rPr>
              <a:t>.</a:t>
            </a:r>
          </a:p>
        </p:txBody>
      </p:sp>
      <p:sp>
        <p:nvSpPr>
          <p:cNvPr id="11271" name="等腰三角形 5"/>
          <p:cNvSpPr>
            <a:spLocks noChangeArrowheads="1"/>
          </p:cNvSpPr>
          <p:nvPr/>
        </p:nvSpPr>
        <p:spPr bwMode="auto">
          <a:xfrm>
            <a:off x="6065838" y="2052638"/>
            <a:ext cx="747712" cy="431006"/>
          </a:xfrm>
          <a:prstGeom prst="triangle">
            <a:avLst>
              <a:gd name="adj" fmla="val 79634"/>
            </a:avLst>
          </a:prstGeom>
          <a:noFill/>
          <a:ln w="25400">
            <a:solidFill>
              <a:srgbClr val="0033CC"/>
            </a:solidFill>
            <a:miter lim="800000"/>
          </a:ln>
          <a:extLst>
            <a:ext uri="{909E8E84-426E-40DD-AFC4-6F175D3DCCD1}">
              <a14:hiddenFill xmlns:a14="http://schemas.microsoft.com/office/drawing/2010/main">
                <a:solidFill>
                  <a:srgbClr val="FFFFFF"/>
                </a:solidFill>
              </a14:hiddenFill>
            </a:ext>
          </a:extLst>
        </p:spPr>
        <p:txBody>
          <a:bodyPr anchor="ctr"/>
          <a:lstStyle/>
          <a:p>
            <a:pPr algn="ctr">
              <a:buFont typeface="Arial" panose="020B0604020202020204" pitchFamily="34" charset="0"/>
              <a:buNone/>
            </a:pPr>
            <a:endParaRPr lang="zh-CN" altLang="zh-CN" sz="2400" b="1">
              <a:latin typeface="Times New Roman" panose="02020603050405020304" pitchFamily="18" charset="0"/>
            </a:endParaRPr>
          </a:p>
        </p:txBody>
      </p:sp>
      <p:sp>
        <p:nvSpPr>
          <p:cNvPr id="11272" name="等腰三角形 6"/>
          <p:cNvSpPr>
            <a:spLocks noChangeArrowheads="1"/>
          </p:cNvSpPr>
          <p:nvPr/>
        </p:nvSpPr>
        <p:spPr bwMode="auto">
          <a:xfrm>
            <a:off x="7432675" y="1906191"/>
            <a:ext cx="1108075" cy="633413"/>
          </a:xfrm>
          <a:prstGeom prst="triangle">
            <a:avLst>
              <a:gd name="adj" fmla="val 79634"/>
            </a:avLst>
          </a:prstGeom>
          <a:noFill/>
          <a:ln w="25400">
            <a:solidFill>
              <a:srgbClr val="0033CC"/>
            </a:solidFill>
            <a:miter lim="800000"/>
          </a:ln>
          <a:extLst>
            <a:ext uri="{909E8E84-426E-40DD-AFC4-6F175D3DCCD1}">
              <a14:hiddenFill xmlns:a14="http://schemas.microsoft.com/office/drawing/2010/main">
                <a:solidFill>
                  <a:srgbClr val="FFFFFF"/>
                </a:solidFill>
              </a14:hiddenFill>
            </a:ext>
          </a:extLst>
        </p:spPr>
        <p:txBody>
          <a:bodyPr anchor="ctr"/>
          <a:lstStyle/>
          <a:p>
            <a:pPr algn="ctr">
              <a:buFont typeface="Arial" panose="020B0604020202020204" pitchFamily="34" charset="0"/>
              <a:buNone/>
            </a:pPr>
            <a:endParaRPr lang="zh-CN" altLang="zh-CN" sz="2400" b="1">
              <a:latin typeface="Times New Roman" panose="02020603050405020304" pitchFamily="18" charset="0"/>
            </a:endParaRPr>
          </a:p>
        </p:txBody>
      </p:sp>
      <p:sp>
        <p:nvSpPr>
          <p:cNvPr id="11273" name="TextBox 7"/>
          <p:cNvSpPr txBox="1">
            <a:spLocks noChangeArrowheads="1"/>
          </p:cNvSpPr>
          <p:nvPr/>
        </p:nvSpPr>
        <p:spPr bwMode="auto">
          <a:xfrm>
            <a:off x="6565900" y="1784747"/>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dirty="0">
                <a:latin typeface="Times New Roman" panose="02020603050405020304" pitchFamily="18" charset="0"/>
                <a:cs typeface="Times New Roman" panose="02020603050405020304" pitchFamily="18" charset="0"/>
              </a:rPr>
              <a:t>A</a:t>
            </a:r>
          </a:p>
        </p:txBody>
      </p:sp>
      <p:sp>
        <p:nvSpPr>
          <p:cNvPr id="11274" name="TextBox 8"/>
          <p:cNvSpPr txBox="1">
            <a:spLocks noChangeArrowheads="1"/>
          </p:cNvSpPr>
          <p:nvPr/>
        </p:nvSpPr>
        <p:spPr bwMode="auto">
          <a:xfrm>
            <a:off x="5708650" y="2390775"/>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B</a:t>
            </a:r>
          </a:p>
        </p:txBody>
      </p:sp>
      <p:sp>
        <p:nvSpPr>
          <p:cNvPr id="11275" name="TextBox 9"/>
          <p:cNvSpPr txBox="1">
            <a:spLocks noChangeArrowheads="1"/>
          </p:cNvSpPr>
          <p:nvPr/>
        </p:nvSpPr>
        <p:spPr bwMode="auto">
          <a:xfrm>
            <a:off x="6732588" y="2390775"/>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C</a:t>
            </a:r>
          </a:p>
        </p:txBody>
      </p:sp>
      <p:sp>
        <p:nvSpPr>
          <p:cNvPr id="11276" name="TextBox 11"/>
          <p:cNvSpPr txBox="1">
            <a:spLocks noChangeArrowheads="1"/>
          </p:cNvSpPr>
          <p:nvPr/>
        </p:nvSpPr>
        <p:spPr bwMode="auto">
          <a:xfrm>
            <a:off x="8186738" y="1634729"/>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A</a:t>
            </a:r>
            <a:r>
              <a:rPr lang="en-US" altLang="zh-CN" sz="2400" b="1" baseline="-25000">
                <a:latin typeface="Times New Roman" panose="02020603050405020304" pitchFamily="18" charset="0"/>
                <a:cs typeface="Times New Roman" panose="02020603050405020304" pitchFamily="18" charset="0"/>
              </a:rPr>
              <a:t>1</a:t>
            </a:r>
          </a:p>
        </p:txBody>
      </p:sp>
      <p:sp>
        <p:nvSpPr>
          <p:cNvPr id="11277" name="TextBox 12"/>
          <p:cNvSpPr txBox="1">
            <a:spLocks noChangeArrowheads="1"/>
          </p:cNvSpPr>
          <p:nvPr/>
        </p:nvSpPr>
        <p:spPr bwMode="auto">
          <a:xfrm>
            <a:off x="7092951" y="2409825"/>
            <a:ext cx="5064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B</a:t>
            </a:r>
            <a:r>
              <a:rPr lang="en-US" altLang="zh-CN" sz="2400" b="1" baseline="-25000">
                <a:latin typeface="Times New Roman" panose="02020603050405020304" pitchFamily="18" charset="0"/>
                <a:cs typeface="Times New Roman" panose="02020603050405020304" pitchFamily="18" charset="0"/>
              </a:rPr>
              <a:t>1</a:t>
            </a:r>
          </a:p>
        </p:txBody>
      </p:sp>
      <p:sp>
        <p:nvSpPr>
          <p:cNvPr id="11278" name="TextBox 13"/>
          <p:cNvSpPr txBox="1">
            <a:spLocks noChangeArrowheads="1"/>
          </p:cNvSpPr>
          <p:nvPr/>
        </p:nvSpPr>
        <p:spPr bwMode="auto">
          <a:xfrm>
            <a:off x="8459788" y="2409825"/>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cs typeface="Times New Roman" panose="02020603050405020304" pitchFamily="18" charset="0"/>
              </a:rPr>
              <a:t>C</a:t>
            </a:r>
            <a:r>
              <a:rPr lang="en-US" altLang="zh-CN" sz="2400" b="1" baseline="-25000">
                <a:latin typeface="Times New Roman" panose="02020603050405020304" pitchFamily="18" charset="0"/>
                <a:cs typeface="Times New Roman" panose="02020603050405020304" pitchFamily="18" charset="0"/>
              </a:rPr>
              <a:t>1</a:t>
            </a:r>
          </a:p>
        </p:txBody>
      </p:sp>
      <p:sp>
        <p:nvSpPr>
          <p:cNvPr id="11279" name="文本框 4245"/>
          <p:cNvSpPr txBox="1">
            <a:spLocks noChangeArrowheads="1"/>
          </p:cNvSpPr>
          <p:nvPr/>
        </p:nvSpPr>
        <p:spPr bwMode="auto">
          <a:xfrm>
            <a:off x="614363" y="465535"/>
            <a:ext cx="4493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400" dirty="0">
                <a:solidFill>
                  <a:srgbClr val="008080"/>
                </a:solidFill>
                <a:ea typeface="黑体" panose="02010609060101010101" pitchFamily="49" charset="-122"/>
              </a:rPr>
              <a:t>想一想：</a:t>
            </a:r>
            <a:r>
              <a:rPr lang="zh-CN" altLang="en-US" sz="2400" dirty="0">
                <a:ea typeface="黑体" panose="02010609060101010101" pitchFamily="49" charset="-122"/>
              </a:rPr>
              <a:t>怎么证明这一结论呢？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8206"/>
                                        </p:tgtEl>
                                        <p:attrNameLst>
                                          <p:attrName>style.visibility</p:attrName>
                                        </p:attrNameLst>
                                      </p:cBhvr>
                                      <p:to>
                                        <p:strVal val="visible"/>
                                      </p:to>
                                    </p:set>
                                    <p:anim calcmode="lin" valueType="num">
                                      <p:cBhvr>
                                        <p:cTn id="7" dur="500" fill="hold"/>
                                        <p:tgtEl>
                                          <p:spTgt spid="8206"/>
                                        </p:tgtEl>
                                        <p:attrNameLst>
                                          <p:attrName>ppt_w</p:attrName>
                                        </p:attrNameLst>
                                      </p:cBhvr>
                                      <p:tavLst>
                                        <p:tav tm="0">
                                          <p:val>
                                            <p:strVal val="#ppt_w*0.05"/>
                                          </p:val>
                                        </p:tav>
                                        <p:tav tm="100000">
                                          <p:val>
                                            <p:strVal val="#ppt_w"/>
                                          </p:val>
                                        </p:tav>
                                      </p:tavLst>
                                    </p:anim>
                                    <p:anim calcmode="lin" valueType="num">
                                      <p:cBhvr>
                                        <p:cTn id="8" dur="500" fill="hold"/>
                                        <p:tgtEl>
                                          <p:spTgt spid="8206"/>
                                        </p:tgtEl>
                                        <p:attrNameLst>
                                          <p:attrName>ppt_h</p:attrName>
                                        </p:attrNameLst>
                                      </p:cBhvr>
                                      <p:tavLst>
                                        <p:tav tm="0">
                                          <p:val>
                                            <p:strVal val="#ppt_h"/>
                                          </p:val>
                                        </p:tav>
                                        <p:tav tm="100000">
                                          <p:val>
                                            <p:strVal val="#ppt_h"/>
                                          </p:val>
                                        </p:tav>
                                      </p:tavLst>
                                    </p:anim>
                                    <p:anim calcmode="lin" valueType="num">
                                      <p:cBhvr>
                                        <p:cTn id="9" dur="500" fill="hold"/>
                                        <p:tgtEl>
                                          <p:spTgt spid="8206"/>
                                        </p:tgtEl>
                                        <p:attrNameLst>
                                          <p:attrName>ppt_x</p:attrName>
                                        </p:attrNameLst>
                                      </p:cBhvr>
                                      <p:tavLst>
                                        <p:tav tm="0">
                                          <p:val>
                                            <p:strVal val="#ppt_x-.2"/>
                                          </p:val>
                                        </p:tav>
                                        <p:tav tm="100000">
                                          <p:val>
                                            <p:strVal val="#ppt_x"/>
                                          </p:val>
                                        </p:tav>
                                      </p:tavLst>
                                    </p:anim>
                                    <p:anim calcmode="lin" valueType="num">
                                      <p:cBhvr>
                                        <p:cTn id="10" dur="500" fill="hold"/>
                                        <p:tgtEl>
                                          <p:spTgt spid="8206"/>
                                        </p:tgtEl>
                                        <p:attrNameLst>
                                          <p:attrName>ppt_y</p:attrName>
                                        </p:attrNameLst>
                                      </p:cBhvr>
                                      <p:tavLst>
                                        <p:tav tm="0">
                                          <p:val>
                                            <p:strVal val="#ppt_y"/>
                                          </p:val>
                                        </p:tav>
                                        <p:tav tm="100000">
                                          <p:val>
                                            <p:strVal val="#ppt_y"/>
                                          </p:val>
                                        </p:tav>
                                      </p:tavLst>
                                    </p:anim>
                                    <p:animEffect transition="in" filter="fade">
                                      <p:cBhvr>
                                        <p:cTn id="11" dur="500"/>
                                        <p:tgtEl>
                                          <p:spTgt spid="8206"/>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4242"/>
                                        </p:tgtEl>
                                        <p:attrNameLst>
                                          <p:attrName>style.visibility</p:attrName>
                                        </p:attrNameLst>
                                      </p:cBhvr>
                                      <p:to>
                                        <p:strVal val="visible"/>
                                      </p:to>
                                    </p:set>
                                    <p:animEffect transition="in" filter="slide(fromBottom)">
                                      <p:cBhvr>
                                        <p:cTn id="16" dur="500"/>
                                        <p:tgtEl>
                                          <p:spTgt spid="424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4243"/>
                                        </p:tgtEl>
                                        <p:attrNameLst>
                                          <p:attrName>style.visibility</p:attrName>
                                        </p:attrNameLst>
                                      </p:cBhvr>
                                      <p:to>
                                        <p:strVal val="visible"/>
                                      </p:to>
                                    </p:set>
                                    <p:animEffect transition="in" filter="slide(fromBottom)">
                                      <p:cBhvr>
                                        <p:cTn id="21" dur="500"/>
                                        <p:tgtEl>
                                          <p:spTgt spid="4243"/>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4244"/>
                                        </p:tgtEl>
                                        <p:attrNameLst>
                                          <p:attrName>style.visibility</p:attrName>
                                        </p:attrNameLst>
                                      </p:cBhvr>
                                      <p:to>
                                        <p:strVal val="visible"/>
                                      </p:to>
                                    </p:set>
                                    <p:animEffect transition="in" filter="slide(fromBottom)">
                                      <p:cBhvr>
                                        <p:cTn id="26" dur="500"/>
                                        <p:tgtEl>
                                          <p:spTgt spid="4244"/>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245"/>
                                        </p:tgtEl>
                                        <p:attrNameLst>
                                          <p:attrName>style.visibility</p:attrName>
                                        </p:attrNameLst>
                                      </p:cBhvr>
                                      <p:to>
                                        <p:strVal val="visible"/>
                                      </p:to>
                                    </p:set>
                                    <p:animEffect transition="in" filter="slide(fromBottom)">
                                      <p:cBhvr>
                                        <p:cTn id="31" dur="500"/>
                                        <p:tgtEl>
                                          <p:spTgt spid="4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2" grpId="0"/>
      <p:bldP spid="820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9" name="Picture 14" descr="未标题-5"/>
          <p:cNvPicPr>
            <a:picLocks noChangeAspect="1" noChangeArrowheads="1"/>
          </p:cNvPicPr>
          <p:nvPr/>
        </p:nvPicPr>
        <p:blipFill>
          <a:blip r:embed="rId2" cstate="email"/>
          <a:srcRect/>
          <a:stretch>
            <a:fillRect/>
          </a:stretch>
        </p:blipFill>
        <p:spPr bwMode="auto">
          <a:xfrm>
            <a:off x="1" y="2193131"/>
            <a:ext cx="3382963" cy="1820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组合 1"/>
          <p:cNvGrpSpPr/>
          <p:nvPr/>
        </p:nvGrpSpPr>
        <p:grpSpPr bwMode="auto">
          <a:xfrm>
            <a:off x="2201863" y="1812846"/>
            <a:ext cx="6120447" cy="892336"/>
            <a:chOff x="3468" y="3807"/>
            <a:chExt cx="9637" cy="1873"/>
          </a:xfrm>
        </p:grpSpPr>
        <p:sp>
          <p:nvSpPr>
            <p:cNvPr id="13316" name="折角形 57351"/>
            <p:cNvSpPr>
              <a:spLocks noChangeArrowheads="1"/>
            </p:cNvSpPr>
            <p:nvPr/>
          </p:nvSpPr>
          <p:spPr bwMode="auto">
            <a:xfrm>
              <a:off x="3468" y="4191"/>
              <a:ext cx="9637" cy="1009"/>
            </a:xfrm>
            <a:prstGeom prst="foldedCorner">
              <a:avLst>
                <a:gd name="adj" fmla="val 12500"/>
              </a:avLst>
            </a:prstGeom>
            <a:solidFill>
              <a:srgbClr val="FFFF99">
                <a:alpha val="39999"/>
              </a:srgbClr>
            </a:solidFill>
            <a:ln w="9525">
              <a:solidFill>
                <a:schemeClr val="tx1"/>
              </a:solidFill>
              <a:round/>
            </a:ln>
          </p:spPr>
          <p:txBody>
            <a:bodyPr/>
            <a:lstStyle/>
            <a:p>
              <a:pPr algn="ctr">
                <a:buFont typeface="Arial" panose="020B0604020202020204" pitchFamily="34" charset="0"/>
                <a:buNone/>
              </a:pPr>
              <a:endParaRPr lang="zh-CN" altLang="zh-CN" sz="2400">
                <a:solidFill>
                  <a:srgbClr val="FF0000"/>
                </a:solidFill>
              </a:endParaRPr>
            </a:p>
          </p:txBody>
        </p:sp>
        <p:sp>
          <p:nvSpPr>
            <p:cNvPr id="13317" name="Rectangle 4"/>
            <p:cNvSpPr>
              <a:spLocks noChangeArrowheads="1"/>
            </p:cNvSpPr>
            <p:nvPr/>
          </p:nvSpPr>
          <p:spPr bwMode="auto">
            <a:xfrm>
              <a:off x="3732" y="3807"/>
              <a:ext cx="8392" cy="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200000"/>
                </a:lnSpc>
                <a:buFont typeface="Arial" panose="020B0604020202020204" pitchFamily="34" charset="0"/>
                <a:buNone/>
              </a:pPr>
              <a:r>
                <a:rPr lang="zh-CN" altLang="en-US" sz="2600">
                  <a:solidFill>
                    <a:srgbClr val="FF0000"/>
                  </a:solidFill>
                  <a:latin typeface="黑体" panose="02010609060101010101" pitchFamily="49" charset="-122"/>
                  <a:ea typeface="黑体" panose="02010609060101010101" pitchFamily="49" charset="-122"/>
                  <a:sym typeface="Wingdings" panose="05000000000000000000" pitchFamily="2" charset="2"/>
                </a:rPr>
                <a:t>相似三角形周长的比等于相似比</a:t>
              </a:r>
              <a:r>
                <a:rPr lang="en-US" altLang="zh-CN" sz="2600">
                  <a:solidFill>
                    <a:srgbClr val="FF0000"/>
                  </a:solidFill>
                  <a:latin typeface="黑体" panose="02010609060101010101" pitchFamily="49" charset="-122"/>
                  <a:ea typeface="黑体" panose="02010609060101010101" pitchFamily="49" charset="-122"/>
                  <a:sym typeface="Wingdings" panose="05000000000000000000" pitchFamily="2" charset="2"/>
                </a:rPr>
                <a:t>.</a:t>
              </a:r>
            </a:p>
          </p:txBody>
        </p:sp>
      </p:grpSp>
      <p:sp>
        <p:nvSpPr>
          <p:cNvPr id="13318" name="圆角矩形 31"/>
          <p:cNvSpPr>
            <a:spLocks noChangeArrowheads="1"/>
          </p:cNvSpPr>
          <p:nvPr/>
        </p:nvSpPr>
        <p:spPr bwMode="auto">
          <a:xfrm>
            <a:off x="458788" y="878682"/>
            <a:ext cx="1911350" cy="397669"/>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zh-CN" sz="2400" b="1">
                <a:latin typeface="微软雅黑" panose="020B0503020204020204" pitchFamily="34" charset="-122"/>
                <a:ea typeface="微软雅黑" panose="020B0503020204020204" pitchFamily="34" charset="-122"/>
                <a:sym typeface="微软雅黑" panose="020B0503020204020204" pitchFamily="34" charset="-122"/>
              </a:rPr>
              <a:t>归纳总结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7349"/>
                                        </p:tgtEl>
                                        <p:attrNameLst>
                                          <p:attrName>style.visibility</p:attrName>
                                        </p:attrNameLst>
                                      </p:cBhvr>
                                      <p:to>
                                        <p:strVal val="visible"/>
                                      </p:to>
                                    </p:set>
                                    <p:anim calcmode="lin" valueType="num">
                                      <p:cBhvr>
                                        <p:cTn id="7" dur="500" fill="hold"/>
                                        <p:tgtEl>
                                          <p:spTgt spid="57349"/>
                                        </p:tgtEl>
                                        <p:attrNameLst>
                                          <p:attrName>ppt_x</p:attrName>
                                        </p:attrNameLst>
                                      </p:cBhvr>
                                      <p:tavLst>
                                        <p:tav tm="0">
                                          <p:val>
                                            <p:strVal val="0-#ppt_w/2"/>
                                          </p:val>
                                        </p:tav>
                                        <p:tav tm="100000">
                                          <p:val>
                                            <p:strVal val="#ppt_x"/>
                                          </p:val>
                                        </p:tav>
                                      </p:tavLst>
                                    </p:anim>
                                    <p:anim calcmode="lin" valueType="num">
                                      <p:cBhvr>
                                        <p:cTn id="8" dur="500" fill="hold"/>
                                        <p:tgtEl>
                                          <p:spTgt spid="5734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文本框 99"/>
          <p:cNvSpPr txBox="1">
            <a:spLocks noChangeArrowheads="1"/>
          </p:cNvSpPr>
          <p:nvPr/>
        </p:nvSpPr>
        <p:spPr bwMode="auto">
          <a:xfrm>
            <a:off x="679450" y="613173"/>
            <a:ext cx="81915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60000"/>
              </a:lnSpc>
              <a:buFont typeface="Arial" panose="020B0604020202020204" pitchFamily="34" charset="0"/>
              <a:buNone/>
            </a:pPr>
            <a:r>
              <a:rPr lang="zh-CN" altLang="en-US" sz="2400">
                <a:solidFill>
                  <a:srgbClr val="008080"/>
                </a:solidFill>
                <a:latin typeface="Times New Roman" panose="02020603050405020304" pitchFamily="18" charset="0"/>
                <a:ea typeface="黑体" panose="02010609060101010101" pitchFamily="49" charset="-122"/>
              </a:rPr>
              <a:t>例</a:t>
            </a:r>
            <a:r>
              <a:rPr lang="en-US" altLang="zh-CN" sz="2400">
                <a:solidFill>
                  <a:srgbClr val="008080"/>
                </a:solidFill>
                <a:latin typeface="Times New Roman" panose="02020603050405020304" pitchFamily="18" charset="0"/>
                <a:ea typeface="黑体" panose="02010609060101010101" pitchFamily="49" charset="-122"/>
              </a:rPr>
              <a:t>1</a:t>
            </a:r>
            <a:r>
              <a:rPr lang="en-US" altLang="zh-CN" sz="2400">
                <a:latin typeface="Times New Roman" panose="02020603050405020304" pitchFamily="18" charset="0"/>
                <a:ea typeface="黑体" panose="02010609060101010101" pitchFamily="49" charset="-122"/>
              </a:rPr>
              <a:t>  </a:t>
            </a:r>
            <a:r>
              <a:rPr lang="zh-CN" altLang="en-US" sz="2400">
                <a:latin typeface="Times New Roman" panose="02020603050405020304" pitchFamily="18" charset="0"/>
                <a:ea typeface="黑体" panose="02010609060101010101" pitchFamily="49" charset="-122"/>
              </a:rPr>
              <a:t>如图所示，△</a:t>
            </a:r>
            <a:r>
              <a:rPr lang="en-US" altLang="zh-CN" sz="2400" i="1">
                <a:latin typeface="Times New Roman" panose="02020603050405020304" pitchFamily="18" charset="0"/>
                <a:ea typeface="黑体" panose="02010609060101010101" pitchFamily="49" charset="-122"/>
              </a:rPr>
              <a:t>ABC</a:t>
            </a:r>
            <a:r>
              <a:rPr lang="zh-CN" altLang="en-US" sz="2400">
                <a:latin typeface="Times New Roman" panose="02020603050405020304" pitchFamily="18" charset="0"/>
                <a:ea typeface="黑体" panose="02010609060101010101" pitchFamily="49" charset="-122"/>
              </a:rPr>
              <a:t>和△</a:t>
            </a:r>
            <a:r>
              <a:rPr lang="en-US" altLang="zh-CN" sz="2400" i="1">
                <a:latin typeface="Times New Roman" panose="02020603050405020304" pitchFamily="18" charset="0"/>
                <a:ea typeface="黑体" panose="02010609060101010101" pitchFamily="49" charset="-122"/>
              </a:rPr>
              <a:t>EBD</a:t>
            </a:r>
            <a:r>
              <a:rPr lang="zh-CN" altLang="en-US" sz="2400">
                <a:latin typeface="Times New Roman" panose="02020603050405020304" pitchFamily="18" charset="0"/>
                <a:ea typeface="黑体" panose="02010609060101010101" pitchFamily="49" charset="-122"/>
              </a:rPr>
              <a:t>中，                               ，△</a:t>
            </a:r>
            <a:r>
              <a:rPr lang="en-US" altLang="zh-CN" sz="2400" i="1">
                <a:latin typeface="Times New Roman" panose="02020603050405020304" pitchFamily="18" charset="0"/>
                <a:ea typeface="黑体" panose="02010609060101010101" pitchFamily="49" charset="-122"/>
              </a:rPr>
              <a:t>ABC</a:t>
            </a:r>
            <a:r>
              <a:rPr lang="zh-CN" altLang="en-US" sz="2400">
                <a:latin typeface="Times New Roman" panose="02020603050405020304" pitchFamily="18" charset="0"/>
                <a:ea typeface="黑体" panose="02010609060101010101" pitchFamily="49" charset="-122"/>
              </a:rPr>
              <a:t>与△</a:t>
            </a:r>
            <a:r>
              <a:rPr lang="en-US" altLang="zh-CN" sz="2400" i="1">
                <a:latin typeface="Times New Roman" panose="02020603050405020304" pitchFamily="18" charset="0"/>
                <a:ea typeface="黑体" panose="02010609060101010101" pitchFamily="49" charset="-122"/>
              </a:rPr>
              <a:t>EBD</a:t>
            </a:r>
            <a:r>
              <a:rPr lang="zh-CN" altLang="en-US" sz="2400">
                <a:latin typeface="Times New Roman" panose="02020603050405020304" pitchFamily="18" charset="0"/>
                <a:ea typeface="黑体" panose="02010609060101010101" pitchFamily="49" charset="-122"/>
              </a:rPr>
              <a:t>的周长之差为</a:t>
            </a:r>
            <a:r>
              <a:rPr lang="en-US" altLang="zh-CN" sz="2400">
                <a:latin typeface="Times New Roman" panose="02020603050405020304" pitchFamily="18" charset="0"/>
                <a:ea typeface="黑体" panose="02010609060101010101" pitchFamily="49" charset="-122"/>
              </a:rPr>
              <a:t>10cm</a:t>
            </a:r>
            <a:r>
              <a:rPr lang="zh-CN" altLang="en-US" sz="2400">
                <a:latin typeface="Times New Roman" panose="02020603050405020304" pitchFamily="18" charset="0"/>
                <a:ea typeface="黑体" panose="02010609060101010101" pitchFamily="49" charset="-122"/>
              </a:rPr>
              <a:t>，求△</a:t>
            </a:r>
            <a:r>
              <a:rPr lang="en-US" altLang="zh-CN" sz="2400" i="1">
                <a:latin typeface="Times New Roman" panose="02020603050405020304" pitchFamily="18" charset="0"/>
                <a:ea typeface="黑体" panose="02010609060101010101" pitchFamily="49" charset="-122"/>
              </a:rPr>
              <a:t>ABC</a:t>
            </a:r>
            <a:r>
              <a:rPr lang="zh-CN" altLang="en-US" sz="2400">
                <a:latin typeface="Times New Roman" panose="02020603050405020304" pitchFamily="18" charset="0"/>
                <a:ea typeface="黑体" panose="02010609060101010101" pitchFamily="49" charset="-122"/>
              </a:rPr>
              <a:t>的周长</a:t>
            </a:r>
            <a:r>
              <a:rPr lang="en-US" altLang="zh-CN" sz="2400">
                <a:latin typeface="Times New Roman" panose="02020603050405020304" pitchFamily="18" charset="0"/>
                <a:ea typeface="黑体" panose="02010609060101010101" pitchFamily="49" charset="-122"/>
              </a:rPr>
              <a:t>.</a:t>
            </a:r>
          </a:p>
        </p:txBody>
      </p:sp>
      <p:graphicFrame>
        <p:nvGraphicFramePr>
          <p:cNvPr id="14339" name="对象 3">
            <a:hlinkClick r:id="" action="ppaction://ole?verb=1"/>
          </p:cNvPr>
          <p:cNvGraphicFramePr>
            <a:graphicFrameLocks noChangeAspect="1"/>
          </p:cNvGraphicFramePr>
          <p:nvPr/>
        </p:nvGraphicFramePr>
        <p:xfrm>
          <a:off x="5767388" y="613172"/>
          <a:ext cx="2608262" cy="589359"/>
        </p:xfrm>
        <a:graphic>
          <a:graphicData uri="http://schemas.openxmlformats.org/presentationml/2006/ole">
            <mc:AlternateContent xmlns:mc="http://schemas.openxmlformats.org/markup-compatibility/2006">
              <mc:Choice xmlns:v="urn:schemas-microsoft-com:vml" Requires="v">
                <p:oleObj spid="_x0000_s14372" r:id="rId3" imgW="1308100" imgH="393700" progId="Equation.KSEE3">
                  <p:embed/>
                </p:oleObj>
              </mc:Choice>
              <mc:Fallback>
                <p:oleObj r:id="rId3" imgW="1308100" imgH="393700" progId="Equation.KSEE3">
                  <p:embed/>
                  <p:pic>
                    <p:nvPicPr>
                      <p:cNvPr id="0" name="对象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7388" y="613172"/>
                        <a:ext cx="2608262" cy="589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pic>
        <p:nvPicPr>
          <p:cNvPr id="14340" name="图片 -2147482616"/>
          <p:cNvPicPr>
            <a:picLocks noChangeAspect="1" noChangeArrowheads="1"/>
          </p:cNvPicPr>
          <p:nvPr/>
        </p:nvPicPr>
        <p:blipFill>
          <a:blip r:embed="rId5" cstate="email"/>
          <a:srcRect/>
          <a:stretch>
            <a:fillRect/>
          </a:stretch>
        </p:blipFill>
        <p:spPr bwMode="auto">
          <a:xfrm>
            <a:off x="5767388" y="2156222"/>
            <a:ext cx="2811462" cy="1818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a:spLocks noChangeArrowheads="1"/>
          </p:cNvSpPr>
          <p:nvPr/>
        </p:nvSpPr>
        <p:spPr bwMode="auto">
          <a:xfrm>
            <a:off x="525463" y="1435894"/>
            <a:ext cx="5080000" cy="390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解：设△</a:t>
            </a:r>
            <a:r>
              <a:rPr lang="en-US" altLang="zh-CN" sz="2400" i="1" dirty="0">
                <a:solidFill>
                  <a:srgbClr val="FF0000"/>
                </a:solidFill>
                <a:latin typeface="Times New Roman" panose="02020603050405020304" pitchFamily="18" charset="0"/>
                <a:ea typeface="黑体" panose="02010609060101010101" pitchFamily="49" charset="-122"/>
              </a:rPr>
              <a:t>ABC</a:t>
            </a:r>
            <a:r>
              <a:rPr lang="zh-CN" altLang="en-US" sz="2400" dirty="0">
                <a:solidFill>
                  <a:srgbClr val="FF0000"/>
                </a:solidFill>
                <a:latin typeface="Times New Roman" panose="02020603050405020304" pitchFamily="18" charset="0"/>
                <a:ea typeface="黑体" panose="02010609060101010101" pitchFamily="49" charset="-122"/>
              </a:rPr>
              <a:t>与△</a:t>
            </a:r>
            <a:r>
              <a:rPr lang="en-US" altLang="zh-CN" sz="2400" i="1" dirty="0">
                <a:solidFill>
                  <a:srgbClr val="FF0000"/>
                </a:solidFill>
                <a:latin typeface="Times New Roman" panose="02020603050405020304" pitchFamily="18" charset="0"/>
                <a:ea typeface="黑体" panose="02010609060101010101" pitchFamily="49" charset="-122"/>
              </a:rPr>
              <a:t>EBD</a:t>
            </a:r>
            <a:r>
              <a:rPr lang="zh-CN" altLang="en-US" sz="2400" dirty="0">
                <a:solidFill>
                  <a:srgbClr val="FF0000"/>
                </a:solidFill>
                <a:latin typeface="Times New Roman" panose="02020603050405020304" pitchFamily="18" charset="0"/>
                <a:ea typeface="黑体" panose="02010609060101010101" pitchFamily="49" charset="-122"/>
              </a:rPr>
              <a:t>的周长分别为</a:t>
            </a:r>
            <a:r>
              <a:rPr lang="en-US" altLang="zh-CN" sz="2400" i="1" dirty="0">
                <a:solidFill>
                  <a:srgbClr val="FF0000"/>
                </a:solidFill>
                <a:latin typeface="Times New Roman" panose="02020603050405020304" pitchFamily="18" charset="0"/>
                <a:ea typeface="黑体" panose="02010609060101010101" pitchFamily="49" charset="-122"/>
              </a:rPr>
              <a:t>p</a:t>
            </a:r>
            <a:r>
              <a:rPr lang="en-US" altLang="zh-CN" sz="2400" baseline="-25000" dirty="0">
                <a:solidFill>
                  <a:srgbClr val="FF0000"/>
                </a:solidFill>
                <a:latin typeface="Times New Roman" panose="02020603050405020304" pitchFamily="18" charset="0"/>
                <a:ea typeface="黑体" panose="02010609060101010101" pitchFamily="49" charset="-122"/>
              </a:rPr>
              <a:t>1</a:t>
            </a:r>
            <a:r>
              <a:rPr lang="en-US" altLang="zh-CN" sz="2400" dirty="0">
                <a:solidFill>
                  <a:srgbClr val="FF0000"/>
                </a:solidFill>
                <a:latin typeface="Times New Roman" panose="02020603050405020304" pitchFamily="18" charset="0"/>
                <a:ea typeface="黑体" panose="02010609060101010101" pitchFamily="49" charset="-122"/>
              </a:rPr>
              <a:t>cm</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i="1" dirty="0">
                <a:solidFill>
                  <a:srgbClr val="FF0000"/>
                </a:solidFill>
                <a:latin typeface="Times New Roman" panose="02020603050405020304" pitchFamily="18" charset="0"/>
                <a:ea typeface="黑体" panose="02010609060101010101" pitchFamily="49" charset="-122"/>
              </a:rPr>
              <a:t>p</a:t>
            </a:r>
            <a:r>
              <a:rPr lang="en-US" altLang="zh-CN" sz="2400" baseline="-25000" dirty="0">
                <a:solidFill>
                  <a:srgbClr val="FF0000"/>
                </a:solidFill>
                <a:latin typeface="Times New Roman" panose="02020603050405020304" pitchFamily="18" charset="0"/>
                <a:ea typeface="黑体" panose="02010609060101010101" pitchFamily="49" charset="-122"/>
              </a:rPr>
              <a:t>2</a:t>
            </a:r>
            <a:r>
              <a:rPr lang="en-US" altLang="zh-CN" sz="2400" dirty="0">
                <a:solidFill>
                  <a:srgbClr val="FF0000"/>
                </a:solidFill>
                <a:latin typeface="Times New Roman" panose="02020603050405020304" pitchFamily="18" charset="0"/>
                <a:ea typeface="黑体" panose="02010609060101010101" pitchFamily="49" charset="-122"/>
              </a:rPr>
              <a:t>cm.∵                                 </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i="1" dirty="0">
                <a:solidFill>
                  <a:srgbClr val="FF0000"/>
                </a:solidFill>
                <a:latin typeface="Times New Roman" panose="02020603050405020304" pitchFamily="18" charset="0"/>
                <a:ea typeface="黑体" panose="02010609060101010101" pitchFamily="49" charset="-122"/>
              </a:rPr>
              <a:t>ABC</a:t>
            </a:r>
            <a:r>
              <a:rPr lang="en-US" altLang="zh-CN" sz="2400" dirty="0">
                <a:solidFill>
                  <a:srgbClr val="FF0000"/>
                </a:solidFill>
                <a:latin typeface="Times New Roman" panose="02020603050405020304" pitchFamily="18" charset="0"/>
                <a:ea typeface="黑体" panose="02010609060101010101" pitchFamily="49" charset="-122"/>
              </a:rPr>
              <a:t>∽△</a:t>
            </a:r>
            <a:r>
              <a:rPr lang="en-US" altLang="zh-CN" sz="2400" i="1" dirty="0">
                <a:solidFill>
                  <a:srgbClr val="FF0000"/>
                </a:solidFill>
                <a:latin typeface="Times New Roman" panose="02020603050405020304" pitchFamily="18" charset="0"/>
                <a:ea typeface="黑体" panose="02010609060101010101" pitchFamily="49" charset="-122"/>
              </a:rPr>
              <a:t>EBD</a:t>
            </a:r>
            <a:r>
              <a:rPr lang="zh-CN" altLang="en-US" sz="2400" dirty="0">
                <a:solidFill>
                  <a:srgbClr val="FF0000"/>
                </a:solidFill>
                <a:latin typeface="Times New Roman" panose="02020603050405020304" pitchFamily="18" charset="0"/>
                <a:ea typeface="黑体" panose="02010609060101010101" pitchFamily="49" charset="-122"/>
              </a:rPr>
              <a:t>，且              </a:t>
            </a:r>
            <a:r>
              <a:rPr lang="en-US" altLang="zh-CN" sz="2400" dirty="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又∵△</a:t>
            </a:r>
            <a:r>
              <a:rPr lang="en-US" altLang="zh-CN" sz="2400" i="1" dirty="0">
                <a:solidFill>
                  <a:srgbClr val="FF0000"/>
                </a:solidFill>
                <a:latin typeface="Times New Roman" panose="02020603050405020304" pitchFamily="18" charset="0"/>
                <a:ea typeface="黑体" panose="02010609060101010101" pitchFamily="49" charset="-122"/>
              </a:rPr>
              <a:t>ABC</a:t>
            </a:r>
            <a:r>
              <a:rPr lang="zh-CN" altLang="en-US" sz="2400" dirty="0">
                <a:solidFill>
                  <a:srgbClr val="FF0000"/>
                </a:solidFill>
                <a:latin typeface="Times New Roman" panose="02020603050405020304" pitchFamily="18" charset="0"/>
                <a:ea typeface="黑体" panose="02010609060101010101" pitchFamily="49" charset="-122"/>
              </a:rPr>
              <a:t>与△</a:t>
            </a:r>
            <a:r>
              <a:rPr lang="en-US" altLang="zh-CN" sz="2400" i="1" dirty="0">
                <a:solidFill>
                  <a:srgbClr val="FF0000"/>
                </a:solidFill>
                <a:latin typeface="Times New Roman" panose="02020603050405020304" pitchFamily="18" charset="0"/>
                <a:ea typeface="黑体" panose="02010609060101010101" pitchFamily="49" charset="-122"/>
              </a:rPr>
              <a:t>EBD</a:t>
            </a:r>
            <a:r>
              <a:rPr lang="zh-CN" altLang="en-US" sz="2400" dirty="0">
                <a:solidFill>
                  <a:srgbClr val="FF0000"/>
                </a:solidFill>
                <a:latin typeface="Times New Roman" panose="02020603050405020304" pitchFamily="18" charset="0"/>
                <a:ea typeface="黑体" panose="02010609060101010101" pitchFamily="49" charset="-122"/>
              </a:rPr>
              <a:t>的周长之差为 </a:t>
            </a:r>
          </a:p>
          <a:p>
            <a:pPr>
              <a:lnSpc>
                <a:spcPct val="150000"/>
              </a:lnSpc>
              <a:buFont typeface="Arial" panose="020B0604020202020204" pitchFamily="34" charset="0"/>
              <a:buNone/>
            </a:pPr>
            <a:r>
              <a:rPr lang="en-US" altLang="zh-CN" sz="2400" dirty="0">
                <a:solidFill>
                  <a:srgbClr val="FF0000"/>
                </a:solidFill>
                <a:latin typeface="Times New Roman" panose="02020603050405020304" pitchFamily="18" charset="0"/>
                <a:ea typeface="黑体" panose="02010609060101010101" pitchFamily="49" charset="-122"/>
              </a:rPr>
              <a:t>10cm</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i="1" dirty="0">
                <a:solidFill>
                  <a:srgbClr val="FF0000"/>
                </a:solidFill>
                <a:latin typeface="Times New Roman" panose="02020603050405020304" pitchFamily="18" charset="0"/>
                <a:ea typeface="黑体" panose="02010609060101010101" pitchFamily="49" charset="-122"/>
              </a:rPr>
              <a:t>p</a:t>
            </a:r>
            <a:r>
              <a:rPr lang="en-US" altLang="zh-CN" sz="2400" baseline="-25000" dirty="0">
                <a:solidFill>
                  <a:srgbClr val="FF0000"/>
                </a:solidFill>
                <a:latin typeface="Times New Roman" panose="02020603050405020304" pitchFamily="18" charset="0"/>
                <a:ea typeface="黑体" panose="02010609060101010101" pitchFamily="49" charset="-122"/>
              </a:rPr>
              <a:t>1</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i="1" dirty="0">
                <a:solidFill>
                  <a:srgbClr val="FF0000"/>
                </a:solidFill>
                <a:latin typeface="Times New Roman" panose="02020603050405020304" pitchFamily="18" charset="0"/>
                <a:ea typeface="黑体" panose="02010609060101010101" pitchFamily="49" charset="-122"/>
              </a:rPr>
              <a:t>p</a:t>
            </a:r>
            <a:r>
              <a:rPr lang="en-US" altLang="zh-CN" sz="2400" baseline="-25000" dirty="0">
                <a:solidFill>
                  <a:srgbClr val="FF0000"/>
                </a:solidFill>
                <a:latin typeface="Times New Roman" panose="02020603050405020304" pitchFamily="18" charset="0"/>
                <a:ea typeface="黑体" panose="02010609060101010101" pitchFamily="49" charset="-122"/>
              </a:rPr>
              <a:t>2</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dirty="0">
                <a:solidFill>
                  <a:srgbClr val="FF0000"/>
                </a:solidFill>
                <a:latin typeface="Times New Roman" panose="02020603050405020304" pitchFamily="18" charset="0"/>
                <a:ea typeface="黑体" panose="02010609060101010101" pitchFamily="49" charset="-122"/>
              </a:rPr>
              <a:t>10</a:t>
            </a:r>
            <a:r>
              <a:rPr lang="zh-CN" altLang="en-US" sz="2400" dirty="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                 ，解得</a:t>
            </a:r>
            <a:r>
              <a:rPr lang="en-US" altLang="zh-CN" sz="2400" i="1" dirty="0">
                <a:solidFill>
                  <a:srgbClr val="FF0000"/>
                </a:solidFill>
                <a:latin typeface="Times New Roman" panose="02020603050405020304" pitchFamily="18" charset="0"/>
                <a:ea typeface="黑体" panose="02010609060101010101" pitchFamily="49" charset="-122"/>
              </a:rPr>
              <a:t>p</a:t>
            </a:r>
            <a:r>
              <a:rPr lang="en-US" altLang="zh-CN" sz="2400" baseline="-25000" dirty="0">
                <a:solidFill>
                  <a:srgbClr val="FF0000"/>
                </a:solidFill>
                <a:latin typeface="Times New Roman" panose="02020603050405020304" pitchFamily="18" charset="0"/>
                <a:ea typeface="黑体" panose="02010609060101010101" pitchFamily="49" charset="-122"/>
              </a:rPr>
              <a:t>1</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dirty="0">
                <a:solidFill>
                  <a:srgbClr val="FF0000"/>
                </a:solidFill>
                <a:latin typeface="Times New Roman" panose="02020603050405020304" pitchFamily="18" charset="0"/>
                <a:ea typeface="黑体" panose="02010609060101010101" pitchFamily="49" charset="-122"/>
              </a:rPr>
              <a:t>25</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i="1" dirty="0">
                <a:solidFill>
                  <a:srgbClr val="FF0000"/>
                </a:solidFill>
                <a:latin typeface="Times New Roman" panose="02020603050405020304" pitchFamily="18" charset="0"/>
                <a:ea typeface="黑体" panose="02010609060101010101" pitchFamily="49" charset="-122"/>
              </a:rPr>
              <a:t>p</a:t>
            </a:r>
            <a:r>
              <a:rPr lang="en-US" altLang="zh-CN" sz="2400" baseline="-25000" dirty="0">
                <a:solidFill>
                  <a:srgbClr val="FF0000"/>
                </a:solidFill>
                <a:latin typeface="Times New Roman" panose="02020603050405020304" pitchFamily="18" charset="0"/>
                <a:ea typeface="黑体" panose="02010609060101010101" pitchFamily="49" charset="-122"/>
              </a:rPr>
              <a:t>2</a:t>
            </a: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dirty="0">
                <a:solidFill>
                  <a:srgbClr val="FF0000"/>
                </a:solidFill>
                <a:latin typeface="Times New Roman" panose="02020603050405020304" pitchFamily="18" charset="0"/>
                <a:ea typeface="黑体" panose="02010609060101010101" pitchFamily="49" charset="-122"/>
              </a:rPr>
              <a:t>15</a:t>
            </a:r>
            <a:r>
              <a:rPr lang="zh-CN" altLang="en-US" sz="2400" dirty="0">
                <a:solidFill>
                  <a:srgbClr val="FF0000"/>
                </a:solidFill>
                <a:latin typeface="Times New Roman" panose="02020603050405020304" pitchFamily="18" charset="0"/>
                <a:ea typeface="黑体" panose="02010609060101010101" pitchFamily="49" charset="-122"/>
              </a:rPr>
              <a:t>，</a:t>
            </a:r>
          </a:p>
          <a:p>
            <a:pPr>
              <a:lnSpc>
                <a:spcPct val="150000"/>
              </a:lnSpc>
              <a:buFont typeface="Arial" panose="020B0604020202020204" pitchFamily="34" charset="0"/>
              <a:buNone/>
            </a:pPr>
            <a:r>
              <a:rPr lang="zh-CN" altLang="en-US" sz="2400" dirty="0">
                <a:solidFill>
                  <a:srgbClr val="FF0000"/>
                </a:solidFill>
                <a:latin typeface="Times New Roman" panose="02020603050405020304" pitchFamily="18" charset="0"/>
                <a:ea typeface="黑体" panose="02010609060101010101" pitchFamily="49" charset="-122"/>
              </a:rPr>
              <a:t>∴△</a:t>
            </a:r>
            <a:r>
              <a:rPr lang="en-US" altLang="zh-CN" sz="2400" i="1" dirty="0">
                <a:solidFill>
                  <a:srgbClr val="FF0000"/>
                </a:solidFill>
                <a:latin typeface="Times New Roman" panose="02020603050405020304" pitchFamily="18" charset="0"/>
                <a:ea typeface="黑体" panose="02010609060101010101" pitchFamily="49" charset="-122"/>
              </a:rPr>
              <a:t>ABC</a:t>
            </a:r>
            <a:r>
              <a:rPr lang="zh-CN" altLang="en-US" sz="2400" dirty="0">
                <a:solidFill>
                  <a:srgbClr val="FF0000"/>
                </a:solidFill>
                <a:latin typeface="Times New Roman" panose="02020603050405020304" pitchFamily="18" charset="0"/>
                <a:ea typeface="黑体" panose="02010609060101010101" pitchFamily="49" charset="-122"/>
              </a:rPr>
              <a:t>的周长为</a:t>
            </a:r>
            <a:r>
              <a:rPr lang="en-US" altLang="zh-CN" sz="2400" dirty="0">
                <a:solidFill>
                  <a:srgbClr val="FF0000"/>
                </a:solidFill>
                <a:latin typeface="Times New Roman" panose="02020603050405020304" pitchFamily="18" charset="0"/>
                <a:ea typeface="黑体" panose="02010609060101010101" pitchFamily="49" charset="-122"/>
              </a:rPr>
              <a:t>25cm.</a:t>
            </a:r>
          </a:p>
        </p:txBody>
      </p:sp>
      <p:graphicFrame>
        <p:nvGraphicFramePr>
          <p:cNvPr id="6" name="对象 5">
            <a:hlinkClick r:id="" action="ppaction://ole?verb=1"/>
          </p:cNvPr>
          <p:cNvGraphicFramePr>
            <a:graphicFrameLocks noChangeAspect="1"/>
          </p:cNvGraphicFramePr>
          <p:nvPr/>
        </p:nvGraphicFramePr>
        <p:xfrm>
          <a:off x="2763839" y="1995488"/>
          <a:ext cx="2606675" cy="589360"/>
        </p:xfrm>
        <a:graphic>
          <a:graphicData uri="http://schemas.openxmlformats.org/presentationml/2006/ole">
            <mc:AlternateContent xmlns:mc="http://schemas.openxmlformats.org/markup-compatibility/2006">
              <mc:Choice xmlns:v="urn:schemas-microsoft-com:vml" Requires="v">
                <p:oleObj spid="_x0000_s14373" r:id="rId6" imgW="1308100" imgH="393700" progId="Equation.KSEE3">
                  <p:embed/>
                </p:oleObj>
              </mc:Choice>
              <mc:Fallback>
                <p:oleObj r:id="rId6" imgW="1308100" imgH="393700" progId="Equation.KSEE3">
                  <p:embed/>
                  <p:pic>
                    <p:nvPicPr>
                      <p:cNvPr id="0" name="对象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63839" y="1995488"/>
                        <a:ext cx="2606675" cy="589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7" name="对象 6">
            <a:hlinkClick r:id="" action="ppaction://ole?verb=1"/>
          </p:cNvPr>
          <p:cNvGraphicFramePr>
            <a:graphicFrameLocks noChangeAspect="1"/>
          </p:cNvGraphicFramePr>
          <p:nvPr/>
        </p:nvGraphicFramePr>
        <p:xfrm>
          <a:off x="3760788" y="2584848"/>
          <a:ext cx="825500" cy="569119"/>
        </p:xfrm>
        <a:graphic>
          <a:graphicData uri="http://schemas.openxmlformats.org/presentationml/2006/ole">
            <mc:AlternateContent xmlns:mc="http://schemas.openxmlformats.org/markup-compatibility/2006">
              <mc:Choice xmlns:v="urn:schemas-microsoft-com:vml" Requires="v">
                <p:oleObj spid="_x0000_s14374" r:id="rId8" imgW="469900" imgH="431800" progId="Equation.KSEE3">
                  <p:embed/>
                </p:oleObj>
              </mc:Choice>
              <mc:Fallback>
                <p:oleObj r:id="rId8" imgW="469900" imgH="431800" progId="Equation.KSEE3">
                  <p:embed/>
                  <p:pic>
                    <p:nvPicPr>
                      <p:cNvPr id="0" name="对象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0788" y="2584848"/>
                        <a:ext cx="825500" cy="569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8" name="对象 7">
            <a:hlinkClick r:id="" action="ppaction://ole?verb=1"/>
          </p:cNvPr>
          <p:cNvGraphicFramePr>
            <a:graphicFrameLocks noChangeAspect="1"/>
          </p:cNvGraphicFramePr>
          <p:nvPr/>
        </p:nvGraphicFramePr>
        <p:xfrm>
          <a:off x="1151485" y="4248150"/>
          <a:ext cx="1371600" cy="603647"/>
        </p:xfrm>
        <a:graphic>
          <a:graphicData uri="http://schemas.openxmlformats.org/presentationml/2006/ole">
            <mc:AlternateContent xmlns:mc="http://schemas.openxmlformats.org/markup-compatibility/2006">
              <mc:Choice xmlns:v="urn:schemas-microsoft-com:vml" Requires="v">
                <p:oleObj spid="_x0000_s14375" r:id="rId10" imgW="736600" imgH="431800" progId="Equation.KSEE3">
                  <p:embed/>
                </p:oleObj>
              </mc:Choice>
              <mc:Fallback>
                <p:oleObj r:id="rId10" imgW="736600" imgH="431800" progId="Equation.KSEE3">
                  <p:embed/>
                  <p:pic>
                    <p:nvPicPr>
                      <p:cNvPr id="0" name="对象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51485" y="4248150"/>
                        <a:ext cx="1371600" cy="60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4345" name="圆角矩形 31"/>
          <p:cNvSpPr>
            <a:spLocks noChangeArrowheads="1"/>
          </p:cNvSpPr>
          <p:nvPr/>
        </p:nvSpPr>
        <p:spPr bwMode="auto">
          <a:xfrm>
            <a:off x="292101" y="375048"/>
            <a:ext cx="1668463" cy="350044"/>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sz="2400" b="1">
                <a:latin typeface="微软雅黑" panose="020B0503020204020204" pitchFamily="34" charset="-122"/>
                <a:ea typeface="微软雅黑" panose="020B0503020204020204" pitchFamily="34" charset="-122"/>
                <a:sym typeface="微软雅黑" panose="020B0503020204020204" pitchFamily="34" charset="-122"/>
              </a:rPr>
              <a:t>典例精析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100000">
                                          <p:val>
                                            <p:strVal val="#ppt_x"/>
                                          </p:val>
                                        </p:tav>
                                      </p:tavLst>
                                    </p:anim>
                                    <p:anim calcmode="lin" valueType="num">
                                      <p:cBhvr>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ppt_x</p:attrName>
                                        </p:attrNameLst>
                                      </p:cBhvr>
                                      <p:tavLst>
                                        <p:tav tm="0">
                                          <p:val>
                                            <p:strVal val="#ppt_x"/>
                                          </p:val>
                                        </p:tav>
                                        <p:tav tm="100000">
                                          <p:val>
                                            <p:strVal val="#ppt_x"/>
                                          </p:val>
                                        </p:tav>
                                      </p:tavLst>
                                    </p:anim>
                                    <p:anim calcmode="lin" valueType="num">
                                      <p:cBhvr>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p:cTn id="15" dur="500" fill="hold"/>
                                        <p:tgtEl>
                                          <p:spTgt spid="8"/>
                                        </p:tgtEl>
                                        <p:attrNameLst>
                                          <p:attrName>ppt_x</p:attrName>
                                        </p:attrNameLst>
                                      </p:cBhvr>
                                      <p:tavLst>
                                        <p:tav tm="0">
                                          <p:val>
                                            <p:strVal val="#ppt_x"/>
                                          </p:val>
                                        </p:tav>
                                        <p:tav tm="100000">
                                          <p:val>
                                            <p:strVal val="#ppt_x"/>
                                          </p:val>
                                        </p:tav>
                                      </p:tavLst>
                                    </p:anim>
                                    <p:anim calcmode="lin" valueType="num">
                                      <p:cBhvr>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68" name="Text Box 24"/>
          <p:cNvSpPr txBox="1">
            <a:spLocks noChangeArrowheads="1"/>
          </p:cNvSpPr>
          <p:nvPr/>
        </p:nvSpPr>
        <p:spPr bwMode="auto">
          <a:xfrm>
            <a:off x="149226" y="3498057"/>
            <a:ext cx="450056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与</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的相似比</a:t>
            </a:r>
            <a:r>
              <a:rPr lang="en-US" altLang="zh-CN" sz="2400" dirty="0">
                <a:latin typeface="黑体" panose="02010609060101010101" pitchFamily="49" charset="-122"/>
                <a:ea typeface="黑体" panose="02010609060101010101" pitchFamily="49" charset="-122"/>
              </a:rPr>
              <a:t>= ______,</a:t>
            </a:r>
          </a:p>
          <a:p>
            <a:pPr>
              <a:buFont typeface="Arial" panose="020B0604020202020204" pitchFamily="34" charset="0"/>
              <a:buNone/>
            </a:pPr>
            <a:r>
              <a:rPr lang="en-US" altLang="zh-CN" sz="2400" dirty="0">
                <a:solidFill>
                  <a:srgbClr val="269999"/>
                </a:solidFill>
                <a:latin typeface="黑体" panose="02010609060101010101" pitchFamily="49" charset="-122"/>
                <a:ea typeface="黑体" panose="02010609060101010101" pitchFamily="49" charset="-122"/>
              </a:rPr>
              <a:t>(1)</a:t>
            </a:r>
            <a:r>
              <a:rPr lang="zh-CN" altLang="en-US" sz="2400" dirty="0">
                <a:solidFill>
                  <a:srgbClr val="269999"/>
                </a:solidFill>
                <a:latin typeface="黑体" panose="02010609060101010101" pitchFamily="49" charset="-122"/>
                <a:ea typeface="黑体" panose="02010609060101010101" pitchFamily="49" charset="-122"/>
              </a:rPr>
              <a:t>与</a:t>
            </a:r>
            <a:r>
              <a:rPr lang="en-US" altLang="zh-CN" sz="2400" dirty="0">
                <a:solidFill>
                  <a:srgbClr val="269999"/>
                </a:solidFill>
                <a:latin typeface="黑体" panose="02010609060101010101" pitchFamily="49" charset="-122"/>
                <a:ea typeface="黑体" panose="02010609060101010101" pitchFamily="49" charset="-122"/>
              </a:rPr>
              <a:t>(2)</a:t>
            </a:r>
            <a:r>
              <a:rPr lang="zh-CN" altLang="en-US" sz="2400" dirty="0">
                <a:solidFill>
                  <a:srgbClr val="269999"/>
                </a:solidFill>
                <a:latin typeface="黑体" panose="02010609060101010101" pitchFamily="49" charset="-122"/>
                <a:ea typeface="黑体" panose="02010609060101010101" pitchFamily="49" charset="-122"/>
              </a:rPr>
              <a:t>的面积比</a:t>
            </a:r>
            <a:r>
              <a:rPr lang="en-US" altLang="zh-CN" sz="2400" dirty="0">
                <a:solidFill>
                  <a:srgbClr val="269999"/>
                </a:solidFill>
                <a:latin typeface="黑体" panose="02010609060101010101" pitchFamily="49" charset="-122"/>
                <a:ea typeface="黑体" panose="02010609060101010101" pitchFamily="49" charset="-122"/>
              </a:rPr>
              <a:t>=______</a:t>
            </a:r>
          </a:p>
          <a:p>
            <a:pPr>
              <a:buFont typeface="Arial" panose="020B0604020202020204" pitchFamily="34" charset="0"/>
              <a:buNone/>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与</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的相似比</a:t>
            </a:r>
            <a:r>
              <a:rPr lang="en-US" altLang="zh-CN" sz="2400" dirty="0">
                <a:latin typeface="黑体" panose="02010609060101010101" pitchFamily="49" charset="-122"/>
                <a:ea typeface="黑体" panose="02010609060101010101" pitchFamily="49" charset="-122"/>
              </a:rPr>
              <a:t>=______,</a:t>
            </a:r>
          </a:p>
          <a:p>
            <a:pPr>
              <a:buFont typeface="Arial" panose="020B0604020202020204" pitchFamily="34" charset="0"/>
              <a:buNone/>
            </a:pPr>
            <a:r>
              <a:rPr lang="en-US" altLang="zh-CN" sz="2400" dirty="0">
                <a:solidFill>
                  <a:srgbClr val="269999"/>
                </a:solidFill>
                <a:latin typeface="黑体" panose="02010609060101010101" pitchFamily="49" charset="-122"/>
                <a:ea typeface="黑体" panose="02010609060101010101" pitchFamily="49" charset="-122"/>
              </a:rPr>
              <a:t>(1)</a:t>
            </a:r>
            <a:r>
              <a:rPr lang="zh-CN" altLang="en-US" sz="2400" dirty="0">
                <a:solidFill>
                  <a:srgbClr val="269999"/>
                </a:solidFill>
                <a:latin typeface="黑体" panose="02010609060101010101" pitchFamily="49" charset="-122"/>
                <a:ea typeface="黑体" panose="02010609060101010101" pitchFamily="49" charset="-122"/>
              </a:rPr>
              <a:t>与</a:t>
            </a:r>
            <a:r>
              <a:rPr lang="en-US" altLang="zh-CN" sz="2400" dirty="0">
                <a:solidFill>
                  <a:srgbClr val="269999"/>
                </a:solidFill>
                <a:latin typeface="黑体" panose="02010609060101010101" pitchFamily="49" charset="-122"/>
                <a:ea typeface="黑体" panose="02010609060101010101" pitchFamily="49" charset="-122"/>
              </a:rPr>
              <a:t>(3)</a:t>
            </a:r>
            <a:r>
              <a:rPr lang="zh-CN" altLang="en-US" sz="2400" dirty="0">
                <a:solidFill>
                  <a:srgbClr val="269999"/>
                </a:solidFill>
                <a:latin typeface="黑体" panose="02010609060101010101" pitchFamily="49" charset="-122"/>
                <a:ea typeface="黑体" panose="02010609060101010101" pitchFamily="49" charset="-122"/>
              </a:rPr>
              <a:t>的面积比</a:t>
            </a:r>
            <a:r>
              <a:rPr lang="en-US" altLang="zh-CN" sz="2400" dirty="0">
                <a:solidFill>
                  <a:srgbClr val="269999"/>
                </a:solidFill>
                <a:latin typeface="黑体" panose="02010609060101010101" pitchFamily="49" charset="-122"/>
                <a:ea typeface="黑体" panose="02010609060101010101" pitchFamily="49" charset="-122"/>
              </a:rPr>
              <a:t>=______</a:t>
            </a:r>
          </a:p>
        </p:txBody>
      </p:sp>
      <p:grpSp>
        <p:nvGrpSpPr>
          <p:cNvPr id="15363" name="组合 6147"/>
          <p:cNvGrpSpPr/>
          <p:nvPr/>
        </p:nvGrpSpPr>
        <p:grpSpPr bwMode="auto">
          <a:xfrm>
            <a:off x="325439" y="304800"/>
            <a:ext cx="6846558" cy="738664"/>
            <a:chOff x="0" y="0"/>
            <a:chExt cx="10784" cy="1551"/>
          </a:xfrm>
        </p:grpSpPr>
        <p:sp>
          <p:nvSpPr>
            <p:cNvPr id="15364"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pPr>
                <a:buFont typeface="Arial" panose="020B0604020202020204" pitchFamily="34" charset="0"/>
                <a:buNone/>
              </a:pPr>
              <a:endParaRPr lang="zh-CN" altLang="zh-CN" sz="2400">
                <a:solidFill>
                  <a:srgbClr val="FF0000"/>
                </a:solidFill>
              </a:endParaRPr>
            </a:p>
          </p:txBody>
        </p:sp>
        <p:sp>
          <p:nvSpPr>
            <p:cNvPr id="15365"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pPr>
                <a:buFont typeface="Arial" panose="020B0604020202020204" pitchFamily="34" charset="0"/>
                <a:buNone/>
              </a:pPr>
              <a:endParaRPr lang="zh-CN" altLang="zh-CN" sz="2400">
                <a:solidFill>
                  <a:srgbClr val="FF0000"/>
                </a:solidFill>
              </a:endParaRPr>
            </a:p>
          </p:txBody>
        </p:sp>
        <p:sp>
          <p:nvSpPr>
            <p:cNvPr id="15366"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buFont typeface="Arial" panose="020B0604020202020204" pitchFamily="34" charset="0"/>
                <a:buNone/>
              </a:pPr>
              <a:endParaRPr lang="zh-CN" altLang="zh-CN" sz="400">
                <a:solidFill>
                  <a:srgbClr val="FFFFFF"/>
                </a:solidFill>
                <a:ea typeface="微软雅黑" panose="020B0503020204020204" pitchFamily="34" charset="-122"/>
              </a:endParaRPr>
            </a:p>
          </p:txBody>
        </p:sp>
        <p:sp>
          <p:nvSpPr>
            <p:cNvPr id="15367" name="文本框 6151"/>
            <p:cNvSpPr txBox="1">
              <a:spLocks noChangeArrowheads="1"/>
            </p:cNvSpPr>
            <p:nvPr/>
          </p:nvSpPr>
          <p:spPr bwMode="auto">
            <a:xfrm>
              <a:off x="878" y="432"/>
              <a:ext cx="9906"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800" b="1" dirty="0">
                  <a:solidFill>
                    <a:srgbClr val="006666"/>
                  </a:solidFill>
                  <a:latin typeface="微软雅黑" panose="020B0503020204020204" pitchFamily="34" charset="-122"/>
                  <a:ea typeface="微软雅黑" panose="020B0503020204020204" pitchFamily="34" charset="-122"/>
                  <a:sym typeface="宋体" panose="02010600030101010101" pitchFamily="2" charset="-122"/>
                </a:rPr>
                <a:t>相似三角形的面积比等于相似比的平方</a:t>
              </a:r>
            </a:p>
          </p:txBody>
        </p:sp>
        <p:sp>
          <p:nvSpPr>
            <p:cNvPr id="15368" name="文本框 6152"/>
            <p:cNvSpPr txBox="1">
              <a:spLocks noChangeArrowheads="1"/>
            </p:cNvSpPr>
            <p:nvPr/>
          </p:nvSpPr>
          <p:spPr bwMode="auto">
            <a:xfrm>
              <a:off x="0" y="452"/>
              <a:ext cx="873"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800">
                  <a:solidFill>
                    <a:schemeClr val="accent1"/>
                  </a:solidFill>
                  <a:ea typeface="微软雅黑" panose="020B0503020204020204" pitchFamily="34" charset="-122"/>
                </a:rPr>
                <a:t>二</a:t>
              </a:r>
            </a:p>
          </p:txBody>
        </p:sp>
      </p:grpSp>
      <p:sp>
        <p:nvSpPr>
          <p:cNvPr id="15369" name="圆角矩形 31"/>
          <p:cNvSpPr>
            <a:spLocks noChangeArrowheads="1"/>
          </p:cNvSpPr>
          <p:nvPr/>
        </p:nvSpPr>
        <p:spPr bwMode="auto">
          <a:xfrm>
            <a:off x="325439" y="1002506"/>
            <a:ext cx="1222375" cy="310754"/>
          </a:xfrm>
          <a:prstGeom prst="roundRect">
            <a:avLst>
              <a:gd name="adj" fmla="val 16667"/>
            </a:avLst>
          </a:prstGeom>
          <a:noFill/>
          <a:ln>
            <a:noFill/>
          </a:ln>
          <a:extLst>
            <a:ext uri="{909E8E84-426E-40DD-AFC4-6F175D3DCCD1}">
              <a14:hiddenFill xmlns:a14="http://schemas.microsoft.com/office/drawing/2010/main">
                <a:solidFill>
                  <a:srgbClr val="FFFFD9"/>
                </a:solidFill>
              </a14:hiddenFill>
            </a:ext>
            <a:ext uri="{91240B29-F687-4F45-9708-019B960494DF}">
              <a14:hiddenLine xmlns:a14="http://schemas.microsoft.com/office/drawing/2010/main" w="25400">
                <a:solidFill>
                  <a:srgbClr val="0099FF"/>
                </a:solidFill>
                <a:round/>
              </a14:hiddenLine>
            </a:ext>
          </a:extLst>
        </p:spPr>
        <p:txBody>
          <a:bodyPr/>
          <a:lstStyle/>
          <a:p>
            <a:pPr algn="ctr">
              <a:buFont typeface="Arial" panose="020B0604020202020204" pitchFamily="34" charset="0"/>
              <a:buNone/>
            </a:pPr>
            <a:r>
              <a:rPr lang="zh-CN" altLang="en-US" b="1" dirty="0">
                <a:latin typeface="微软雅黑" panose="020B0503020204020204" pitchFamily="34" charset="-122"/>
                <a:ea typeface="微软雅黑" panose="020B0503020204020204" pitchFamily="34" charset="-122"/>
                <a:sym typeface="微软雅黑" panose="020B0503020204020204" pitchFamily="34" charset="-122"/>
              </a:rPr>
              <a:t>合作探究</a:t>
            </a:r>
          </a:p>
        </p:txBody>
      </p:sp>
      <p:sp>
        <p:nvSpPr>
          <p:cNvPr id="15370" name="AutoShape 3"/>
          <p:cNvSpPr>
            <a:spLocks noChangeArrowheads="1"/>
          </p:cNvSpPr>
          <p:nvPr/>
        </p:nvSpPr>
        <p:spPr bwMode="auto">
          <a:xfrm>
            <a:off x="760413" y="2633663"/>
            <a:ext cx="792162" cy="513160"/>
          </a:xfrm>
          <a:prstGeom prst="triangle">
            <a:avLst>
              <a:gd name="adj" fmla="val 50000"/>
            </a:avLst>
          </a:prstGeom>
          <a:noFill/>
          <a:ln w="2857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15371" name="AutoShape 4"/>
          <p:cNvSpPr>
            <a:spLocks noChangeArrowheads="1"/>
          </p:cNvSpPr>
          <p:nvPr/>
        </p:nvSpPr>
        <p:spPr bwMode="auto">
          <a:xfrm>
            <a:off x="5441950" y="1975248"/>
            <a:ext cx="2374900" cy="1539478"/>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15372" name="AutoShape 5"/>
          <p:cNvSpPr>
            <a:spLocks noChangeArrowheads="1"/>
          </p:cNvSpPr>
          <p:nvPr/>
        </p:nvSpPr>
        <p:spPr bwMode="auto">
          <a:xfrm>
            <a:off x="2344739" y="2101454"/>
            <a:ext cx="1582737" cy="1026319"/>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50" name="AutoShape 6"/>
          <p:cNvSpPr>
            <a:spLocks noChangeArrowheads="1"/>
          </p:cNvSpPr>
          <p:nvPr/>
        </p:nvSpPr>
        <p:spPr bwMode="auto">
          <a:xfrm>
            <a:off x="2359026" y="2612232"/>
            <a:ext cx="792163" cy="513160"/>
          </a:xfrm>
          <a:prstGeom prst="triangle">
            <a:avLst>
              <a:gd name="adj" fmla="val 50000"/>
            </a:avLst>
          </a:prstGeom>
          <a:noFill/>
          <a:ln w="2857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51" name="AutoShape 7"/>
          <p:cNvSpPr>
            <a:spLocks noChangeArrowheads="1"/>
          </p:cNvSpPr>
          <p:nvPr/>
        </p:nvSpPr>
        <p:spPr bwMode="auto">
          <a:xfrm>
            <a:off x="3136901" y="2609850"/>
            <a:ext cx="792163" cy="513160"/>
          </a:xfrm>
          <a:prstGeom prst="triangle">
            <a:avLst>
              <a:gd name="adj" fmla="val 50000"/>
            </a:avLst>
          </a:prstGeom>
          <a:noFill/>
          <a:ln w="2857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52" name="AutoShape 8"/>
          <p:cNvSpPr>
            <a:spLocks noChangeArrowheads="1"/>
          </p:cNvSpPr>
          <p:nvPr/>
        </p:nvSpPr>
        <p:spPr bwMode="auto">
          <a:xfrm>
            <a:off x="5848351" y="2490788"/>
            <a:ext cx="792163" cy="513160"/>
          </a:xfrm>
          <a:prstGeom prst="triangle">
            <a:avLst>
              <a:gd name="adj" fmla="val 50000"/>
            </a:avLst>
          </a:prstGeom>
          <a:noFill/>
          <a:ln w="2857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53" name="AutoShape 9"/>
          <p:cNvSpPr>
            <a:spLocks noChangeArrowheads="1"/>
          </p:cNvSpPr>
          <p:nvPr/>
        </p:nvSpPr>
        <p:spPr bwMode="auto">
          <a:xfrm>
            <a:off x="2741613" y="2096691"/>
            <a:ext cx="792162" cy="513159"/>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54" name="AutoShape 10"/>
          <p:cNvSpPr>
            <a:spLocks noChangeArrowheads="1"/>
          </p:cNvSpPr>
          <p:nvPr/>
        </p:nvSpPr>
        <p:spPr bwMode="auto">
          <a:xfrm>
            <a:off x="6238876" y="3000375"/>
            <a:ext cx="792163" cy="513160"/>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55" name="AutoShape 11"/>
          <p:cNvSpPr>
            <a:spLocks noChangeArrowheads="1"/>
          </p:cNvSpPr>
          <p:nvPr/>
        </p:nvSpPr>
        <p:spPr bwMode="auto">
          <a:xfrm>
            <a:off x="7019926" y="2999185"/>
            <a:ext cx="792163" cy="513159"/>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56" name="AutoShape 12"/>
          <p:cNvSpPr>
            <a:spLocks noChangeArrowheads="1"/>
          </p:cNvSpPr>
          <p:nvPr/>
        </p:nvSpPr>
        <p:spPr bwMode="auto">
          <a:xfrm>
            <a:off x="5441951" y="3001566"/>
            <a:ext cx="792163" cy="513159"/>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57" name="AutoShape 13"/>
          <p:cNvSpPr>
            <a:spLocks noChangeArrowheads="1"/>
          </p:cNvSpPr>
          <p:nvPr/>
        </p:nvSpPr>
        <p:spPr bwMode="auto">
          <a:xfrm>
            <a:off x="6621463" y="2482454"/>
            <a:ext cx="792162" cy="513159"/>
          </a:xfrm>
          <a:prstGeom prst="triangle">
            <a:avLst>
              <a:gd name="adj" fmla="val 50000"/>
            </a:avLst>
          </a:prstGeom>
          <a:noFill/>
          <a:ln w="28575">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58" name="AutoShape 14"/>
          <p:cNvSpPr>
            <a:spLocks noChangeArrowheads="1"/>
          </p:cNvSpPr>
          <p:nvPr/>
        </p:nvSpPr>
        <p:spPr bwMode="auto">
          <a:xfrm>
            <a:off x="6234113" y="1985963"/>
            <a:ext cx="792162" cy="513160"/>
          </a:xfrm>
          <a:prstGeom prst="triangle">
            <a:avLst>
              <a:gd name="adj"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Lst>
        </p:spPr>
        <p:txBody>
          <a:bodyPr wrap="none" anchor="ctr"/>
          <a:lstStyle/>
          <a:p>
            <a:pPr>
              <a:buFont typeface="Arial" panose="020B0604020202020204" pitchFamily="34" charset="0"/>
              <a:buNone/>
            </a:pPr>
            <a:endParaRPr lang="zh-CN" altLang="zh-CN" sz="2400">
              <a:solidFill>
                <a:srgbClr val="FF0000"/>
              </a:solidFill>
              <a:latin typeface="黑体" panose="02010609060101010101" pitchFamily="49" charset="-122"/>
              <a:ea typeface="黑体" panose="02010609060101010101" pitchFamily="49" charset="-122"/>
            </a:endParaRPr>
          </a:p>
        </p:txBody>
      </p:sp>
      <p:sp>
        <p:nvSpPr>
          <p:cNvPr id="31760" name="Text Box 16"/>
          <p:cNvSpPr txBox="1">
            <a:spLocks noChangeArrowheads="1"/>
          </p:cNvSpPr>
          <p:nvPr/>
        </p:nvSpPr>
        <p:spPr bwMode="auto">
          <a:xfrm>
            <a:off x="544513" y="2633663"/>
            <a:ext cx="43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1</a:t>
            </a:r>
          </a:p>
        </p:txBody>
      </p:sp>
      <p:sp>
        <p:nvSpPr>
          <p:cNvPr id="31761" name="Text Box 17"/>
          <p:cNvSpPr txBox="1">
            <a:spLocks noChangeArrowheads="1"/>
          </p:cNvSpPr>
          <p:nvPr/>
        </p:nvSpPr>
        <p:spPr bwMode="auto">
          <a:xfrm>
            <a:off x="2344738" y="2418160"/>
            <a:ext cx="43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2</a:t>
            </a:r>
          </a:p>
        </p:txBody>
      </p:sp>
      <p:sp>
        <p:nvSpPr>
          <p:cNvPr id="31762" name="Text Box 18"/>
          <p:cNvSpPr txBox="1">
            <a:spLocks noChangeArrowheads="1"/>
          </p:cNvSpPr>
          <p:nvPr/>
        </p:nvSpPr>
        <p:spPr bwMode="auto">
          <a:xfrm>
            <a:off x="5513388" y="2525316"/>
            <a:ext cx="431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3</a:t>
            </a:r>
          </a:p>
        </p:txBody>
      </p:sp>
      <p:sp>
        <p:nvSpPr>
          <p:cNvPr id="31763" name="Text Box 19"/>
          <p:cNvSpPr txBox="1">
            <a:spLocks noChangeArrowheads="1"/>
          </p:cNvSpPr>
          <p:nvPr/>
        </p:nvSpPr>
        <p:spPr bwMode="auto">
          <a:xfrm>
            <a:off x="2698751" y="3446860"/>
            <a:ext cx="1584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  1∶ 2</a:t>
            </a:r>
          </a:p>
        </p:txBody>
      </p:sp>
      <p:sp>
        <p:nvSpPr>
          <p:cNvPr id="15386" name="Text Box 21"/>
          <p:cNvSpPr txBox="1">
            <a:spLocks noChangeArrowheads="1"/>
          </p:cNvSpPr>
          <p:nvPr/>
        </p:nvSpPr>
        <p:spPr bwMode="auto">
          <a:xfrm>
            <a:off x="544513" y="2039541"/>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a:t>
            </a:r>
            <a:r>
              <a:rPr lang="en-US" altLang="zh-CN" sz="2400">
                <a:solidFill>
                  <a:srgbClr val="FF0000"/>
                </a:solidFill>
                <a:latin typeface="黑体" panose="02010609060101010101" pitchFamily="49" charset="-122"/>
                <a:ea typeface="黑体" panose="02010609060101010101" pitchFamily="49" charset="-122"/>
              </a:rPr>
              <a:t>1</a:t>
            </a:r>
            <a:r>
              <a:rPr lang="zh-CN" altLang="en-US" sz="2400">
                <a:solidFill>
                  <a:srgbClr val="FF0000"/>
                </a:solidFill>
                <a:latin typeface="黑体" panose="02010609060101010101" pitchFamily="49" charset="-122"/>
                <a:ea typeface="黑体" panose="02010609060101010101" pitchFamily="49" charset="-122"/>
              </a:rPr>
              <a:t>）</a:t>
            </a:r>
          </a:p>
        </p:txBody>
      </p:sp>
      <p:sp>
        <p:nvSpPr>
          <p:cNvPr id="15387" name="Text Box 22"/>
          <p:cNvSpPr txBox="1">
            <a:spLocks noChangeArrowheads="1"/>
          </p:cNvSpPr>
          <p:nvPr/>
        </p:nvSpPr>
        <p:spPr bwMode="auto">
          <a:xfrm>
            <a:off x="3354388" y="2039541"/>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a:t>
            </a:r>
            <a:r>
              <a:rPr lang="en-US" altLang="zh-CN" sz="2400">
                <a:solidFill>
                  <a:srgbClr val="FF0000"/>
                </a:solidFill>
                <a:latin typeface="黑体" panose="02010609060101010101" pitchFamily="49" charset="-122"/>
                <a:ea typeface="黑体" panose="02010609060101010101" pitchFamily="49" charset="-122"/>
              </a:rPr>
              <a:t>2</a:t>
            </a:r>
            <a:r>
              <a:rPr lang="zh-CN" altLang="en-US" sz="2400">
                <a:solidFill>
                  <a:srgbClr val="FF0000"/>
                </a:solidFill>
                <a:latin typeface="黑体" panose="02010609060101010101" pitchFamily="49" charset="-122"/>
                <a:ea typeface="黑体" panose="02010609060101010101" pitchFamily="49" charset="-122"/>
              </a:rPr>
              <a:t>）</a:t>
            </a:r>
          </a:p>
        </p:txBody>
      </p:sp>
      <p:sp>
        <p:nvSpPr>
          <p:cNvPr id="15388" name="Text Box 23"/>
          <p:cNvSpPr txBox="1">
            <a:spLocks noChangeArrowheads="1"/>
          </p:cNvSpPr>
          <p:nvPr/>
        </p:nvSpPr>
        <p:spPr bwMode="auto">
          <a:xfrm>
            <a:off x="7110413" y="2039541"/>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Font typeface="Arial" panose="020B0604020202020204" pitchFamily="34" charset="0"/>
              <a:buNone/>
            </a:pPr>
            <a:r>
              <a:rPr lang="zh-CN" altLang="en-US" sz="2400" dirty="0">
                <a:solidFill>
                  <a:srgbClr val="FF0000"/>
                </a:solidFill>
                <a:latin typeface="黑体" panose="02010609060101010101" pitchFamily="49" charset="-122"/>
                <a:ea typeface="黑体" panose="02010609060101010101" pitchFamily="49" charset="-122"/>
              </a:rPr>
              <a:t>（</a:t>
            </a:r>
            <a:r>
              <a:rPr lang="en-US" altLang="zh-CN" sz="2400" dirty="0">
                <a:solidFill>
                  <a:srgbClr val="FF0000"/>
                </a:solidFill>
                <a:latin typeface="黑体" panose="02010609060101010101" pitchFamily="49" charset="-122"/>
                <a:ea typeface="黑体" panose="02010609060101010101" pitchFamily="49" charset="-122"/>
              </a:rPr>
              <a:t>3</a:t>
            </a:r>
            <a:r>
              <a:rPr lang="zh-CN" altLang="en-US" sz="2400" dirty="0">
                <a:solidFill>
                  <a:srgbClr val="FF0000"/>
                </a:solidFill>
                <a:latin typeface="黑体" panose="02010609060101010101" pitchFamily="49" charset="-122"/>
                <a:ea typeface="黑体" panose="02010609060101010101" pitchFamily="49" charset="-122"/>
              </a:rPr>
              <a:t>）</a:t>
            </a:r>
          </a:p>
        </p:txBody>
      </p:sp>
      <p:sp>
        <p:nvSpPr>
          <p:cNvPr id="31769" name="Text Box 25"/>
          <p:cNvSpPr txBox="1">
            <a:spLocks noChangeArrowheads="1"/>
          </p:cNvSpPr>
          <p:nvPr/>
        </p:nvSpPr>
        <p:spPr bwMode="auto">
          <a:xfrm>
            <a:off x="2776539" y="3789760"/>
            <a:ext cx="1584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1∶ 4</a:t>
            </a:r>
          </a:p>
        </p:txBody>
      </p:sp>
      <p:sp>
        <p:nvSpPr>
          <p:cNvPr id="31770" name="Text Box 26"/>
          <p:cNvSpPr txBox="1">
            <a:spLocks noChangeArrowheads="1"/>
          </p:cNvSpPr>
          <p:nvPr/>
        </p:nvSpPr>
        <p:spPr bwMode="auto">
          <a:xfrm>
            <a:off x="2698751" y="4042172"/>
            <a:ext cx="1584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 1∶ 3</a:t>
            </a:r>
          </a:p>
        </p:txBody>
      </p:sp>
      <p:sp>
        <p:nvSpPr>
          <p:cNvPr id="31771" name="Text Box 27"/>
          <p:cNvSpPr txBox="1">
            <a:spLocks noChangeArrowheads="1"/>
          </p:cNvSpPr>
          <p:nvPr/>
        </p:nvSpPr>
        <p:spPr bwMode="auto">
          <a:xfrm>
            <a:off x="2776539" y="4320779"/>
            <a:ext cx="1584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rPr>
              <a:t>1∶ 9</a:t>
            </a:r>
          </a:p>
        </p:txBody>
      </p:sp>
      <p:sp>
        <p:nvSpPr>
          <p:cNvPr id="15392" name="Rectangle 6"/>
          <p:cNvSpPr>
            <a:spLocks noChangeArrowheads="1"/>
          </p:cNvSpPr>
          <p:nvPr/>
        </p:nvSpPr>
        <p:spPr bwMode="auto">
          <a:xfrm>
            <a:off x="325438" y="1391841"/>
            <a:ext cx="8280400" cy="864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just">
              <a:spcBef>
                <a:spcPct val="20000"/>
              </a:spcBef>
              <a:buFont typeface="Arial" panose="020B0604020202020204" pitchFamily="34" charset="0"/>
              <a:buNone/>
            </a:pPr>
            <a:r>
              <a:rPr lang="zh-CN" altLang="en-US" sz="2400" dirty="0">
                <a:solidFill>
                  <a:srgbClr val="269999"/>
                </a:solidFill>
                <a:latin typeface="黑体" panose="02010609060101010101" pitchFamily="49" charset="-122"/>
                <a:ea typeface="黑体" panose="02010609060101010101" pitchFamily="49" charset="-122"/>
              </a:rPr>
              <a:t>问题：</a:t>
            </a:r>
            <a:r>
              <a:rPr lang="zh-CN" altLang="en-US" sz="2400" dirty="0">
                <a:latin typeface="黑体" panose="02010609060101010101" pitchFamily="49" charset="-122"/>
                <a:ea typeface="黑体" panose="02010609060101010101" pitchFamily="49" charset="-122"/>
              </a:rPr>
              <a:t>图中</a:t>
            </a:r>
            <a:r>
              <a:rPr lang="en-US" altLang="zh-CN" sz="2400" dirty="0">
                <a:latin typeface="黑体" panose="02010609060101010101" pitchFamily="49" charset="-122"/>
                <a:ea typeface="黑体" panose="02010609060101010101" pitchFamily="49" charset="-122"/>
              </a:rPr>
              <a:t>(1)(2)(3)</a:t>
            </a:r>
            <a:r>
              <a:rPr lang="zh-CN" altLang="en-US" sz="2400" dirty="0">
                <a:latin typeface="黑体" panose="02010609060101010101" pitchFamily="49" charset="-122"/>
                <a:ea typeface="黑体" panose="02010609060101010101" pitchFamily="49" charset="-122"/>
              </a:rPr>
              <a:t>分别是边长为</a:t>
            </a: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的等边三角形，  </a:t>
            </a:r>
          </a:p>
          <a:p>
            <a:pPr marL="342900" indent="-342900" algn="just">
              <a:spcBef>
                <a:spcPct val="20000"/>
              </a:spcBef>
              <a:buFont typeface="Arial" panose="020B0604020202020204" pitchFamily="34" charset="0"/>
              <a:buNone/>
            </a:pPr>
            <a:r>
              <a:rPr lang="zh-CN" altLang="en-US" sz="2400" dirty="0">
                <a:latin typeface="黑体" panose="02010609060101010101" pitchFamily="49" charset="-122"/>
                <a:ea typeface="黑体" panose="02010609060101010101" pitchFamily="49" charset="-122"/>
              </a:rPr>
              <a:t>      回答以下问题：</a:t>
            </a:r>
          </a:p>
        </p:txBody>
      </p:sp>
      <p:sp>
        <p:nvSpPr>
          <p:cNvPr id="28688" name="Rectangle 16"/>
          <p:cNvSpPr>
            <a:spLocks noChangeArrowheads="1"/>
          </p:cNvSpPr>
          <p:nvPr/>
        </p:nvSpPr>
        <p:spPr bwMode="auto">
          <a:xfrm>
            <a:off x="4038601" y="3905250"/>
            <a:ext cx="4137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269999"/>
                </a:solidFill>
                <a:prstDash val="sysDot"/>
                <a:rou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结论：</a:t>
            </a:r>
            <a:r>
              <a:rPr lang="zh-CN" altLang="en-US" sz="2400">
                <a:solidFill>
                  <a:schemeClr val="tx2"/>
                </a:solidFill>
                <a:latin typeface="黑体" panose="02010609060101010101" pitchFamily="49" charset="-122"/>
                <a:ea typeface="黑体" panose="02010609060101010101" pitchFamily="49" charset="-122"/>
              </a:rPr>
              <a:t> 相似三角形的面积</a:t>
            </a:r>
            <a:r>
              <a:rPr lang="zh-CN" altLang="en-US" sz="2400">
                <a:solidFill>
                  <a:srgbClr val="FF0000"/>
                </a:solidFill>
                <a:latin typeface="黑体" panose="02010609060101010101" pitchFamily="49" charset="-122"/>
                <a:ea typeface="黑体" panose="02010609060101010101" pitchFamily="49" charset="-122"/>
              </a:rPr>
              <a:t>比</a:t>
            </a:r>
          </a:p>
          <a:p>
            <a:pPr>
              <a:buFont typeface="Arial" panose="020B0604020202020204" pitchFamily="34" charset="0"/>
              <a:buNone/>
            </a:pPr>
            <a:r>
              <a:rPr lang="zh-CN" altLang="en-US" sz="2400">
                <a:solidFill>
                  <a:schemeClr val="tx2"/>
                </a:solidFill>
                <a:latin typeface="黑体" panose="02010609060101010101" pitchFamily="49" charset="-122"/>
                <a:ea typeface="黑体" panose="02010609060101010101" pitchFamily="49" charset="-122"/>
              </a:rPr>
              <a:t>等于</a:t>
            </a:r>
            <a:r>
              <a:rPr lang="en-US" altLang="zh-CN" sz="2400">
                <a:solidFill>
                  <a:schemeClr val="tx2"/>
                </a:solidFill>
                <a:latin typeface="黑体" panose="02010609060101010101" pitchFamily="49" charset="-122"/>
                <a:ea typeface="黑体" panose="02010609060101010101" pitchFamily="49" charset="-122"/>
              </a:rPr>
              <a:t>__________</a:t>
            </a:r>
            <a:r>
              <a:rPr lang="zh-CN" altLang="en-US" sz="2400">
                <a:solidFill>
                  <a:schemeClr val="tx2"/>
                </a:solidFill>
                <a:latin typeface="黑体" panose="02010609060101010101" pitchFamily="49" charset="-122"/>
                <a:ea typeface="黑体" panose="02010609060101010101" pitchFamily="49" charset="-122"/>
              </a:rPr>
              <a:t>．</a:t>
            </a:r>
          </a:p>
        </p:txBody>
      </p:sp>
      <p:sp>
        <p:nvSpPr>
          <p:cNvPr id="28689" name="Rectangle 17"/>
          <p:cNvSpPr>
            <a:spLocks noChangeArrowheads="1"/>
          </p:cNvSpPr>
          <p:nvPr/>
        </p:nvSpPr>
        <p:spPr bwMode="auto">
          <a:xfrm>
            <a:off x="4711700" y="4132660"/>
            <a:ext cx="2159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相似比的平方</a:t>
            </a:r>
          </a:p>
        </p:txBody>
      </p:sp>
      <p:grpSp>
        <p:nvGrpSpPr>
          <p:cNvPr id="3" name="组合 3"/>
          <p:cNvGrpSpPr/>
          <p:nvPr/>
        </p:nvGrpSpPr>
        <p:grpSpPr bwMode="auto">
          <a:xfrm>
            <a:off x="5207001" y="3498057"/>
            <a:ext cx="2206625" cy="802481"/>
            <a:chOff x="8599" y="7535"/>
            <a:chExt cx="3474" cy="1684"/>
          </a:xfrm>
        </p:grpSpPr>
        <p:sp>
          <p:nvSpPr>
            <p:cNvPr id="15396" name="圆角矩形标注 1"/>
            <p:cNvSpPr>
              <a:spLocks noChangeArrowheads="1"/>
            </p:cNvSpPr>
            <p:nvPr/>
          </p:nvSpPr>
          <p:spPr bwMode="auto">
            <a:xfrm>
              <a:off x="8599" y="7535"/>
              <a:ext cx="3474" cy="1684"/>
            </a:xfrm>
            <a:prstGeom prst="wedgeRoundRectCallout">
              <a:avLst>
                <a:gd name="adj1" fmla="val -136412"/>
                <a:gd name="adj2" fmla="val 59736"/>
                <a:gd name="adj3" fmla="val 16667"/>
              </a:avLst>
            </a:prstGeom>
            <a:solidFill>
              <a:schemeClr val="accent1"/>
            </a:solidFill>
            <a:ln w="9525">
              <a:solidFill>
                <a:schemeClr val="tx1"/>
              </a:solidFill>
              <a:round/>
            </a:ln>
          </p:spPr>
          <p:txBody>
            <a:bodyPr/>
            <a:lstStyle/>
            <a:p>
              <a:pPr>
                <a:buFont typeface="Arial" panose="020B0604020202020204" pitchFamily="34" charset="0"/>
                <a:buNone/>
              </a:pPr>
              <a:endParaRPr lang="zh-CN" altLang="zh-CN"/>
            </a:p>
          </p:txBody>
        </p:sp>
        <p:sp>
          <p:nvSpPr>
            <p:cNvPr id="15397" name="Rectangle 17"/>
            <p:cNvSpPr>
              <a:spLocks noChangeArrowheads="1"/>
            </p:cNvSpPr>
            <p:nvPr/>
          </p:nvSpPr>
          <p:spPr bwMode="auto">
            <a:xfrm>
              <a:off x="8673" y="7543"/>
              <a:ext cx="3400"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有什么规律吗？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1768"/>
                                        </p:tgtEl>
                                        <p:attrNameLst>
                                          <p:attrName>style.visibility</p:attrName>
                                        </p:attrNameLst>
                                      </p:cBhvr>
                                      <p:to>
                                        <p:strVal val="visible"/>
                                      </p:to>
                                    </p:set>
                                    <p:anim calcmode="lin" valueType="num">
                                      <p:cBhvr>
                                        <p:cTn id="7" dur="500" fill="hold"/>
                                        <p:tgtEl>
                                          <p:spTgt spid="31768"/>
                                        </p:tgtEl>
                                        <p:attrNameLst>
                                          <p:attrName>ppt_x</p:attrName>
                                        </p:attrNameLst>
                                      </p:cBhvr>
                                      <p:tavLst>
                                        <p:tav tm="0">
                                          <p:val>
                                            <p:strVal val="0-#ppt_w/2"/>
                                          </p:val>
                                        </p:tav>
                                        <p:tav tm="100000">
                                          <p:val>
                                            <p:strVal val="#ppt_x"/>
                                          </p:val>
                                        </p:tav>
                                      </p:tavLst>
                                    </p:anim>
                                    <p:anim calcmode="lin" valueType="num">
                                      <p:cBhvr>
                                        <p:cTn id="8" dur="500" fill="hold"/>
                                        <p:tgtEl>
                                          <p:spTgt spid="3176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1763"/>
                                        </p:tgtEl>
                                        <p:attrNameLst>
                                          <p:attrName>style.visibility</p:attrName>
                                        </p:attrNameLst>
                                      </p:cBhvr>
                                      <p:to>
                                        <p:strVal val="visible"/>
                                      </p:to>
                                    </p:set>
                                    <p:animEffect transition="in" filter="checkerboard(across)">
                                      <p:cBhvr>
                                        <p:cTn id="13" dur="500"/>
                                        <p:tgtEl>
                                          <p:spTgt spid="31763"/>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31770"/>
                                        </p:tgtEl>
                                        <p:attrNameLst>
                                          <p:attrName>style.visibility</p:attrName>
                                        </p:attrNameLst>
                                      </p:cBhvr>
                                      <p:to>
                                        <p:strVal val="visible"/>
                                      </p:to>
                                    </p:set>
                                    <p:animEffect transition="in" filter="checkerboard(across)">
                                      <p:cBhvr>
                                        <p:cTn id="18" dur="500"/>
                                        <p:tgtEl>
                                          <p:spTgt spid="3177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1750"/>
                                        </p:tgtEl>
                                        <p:attrNameLst>
                                          <p:attrName>style.visibility</p:attrName>
                                        </p:attrNameLst>
                                      </p:cBhvr>
                                      <p:to>
                                        <p:strVal val="visible"/>
                                      </p:to>
                                    </p:set>
                                    <p:animEffect transition="in" filter="blinds(horizontal)">
                                      <p:cBhvr>
                                        <p:cTn id="23" dur="500"/>
                                        <p:tgtEl>
                                          <p:spTgt spid="31750"/>
                                        </p:tgtEl>
                                      </p:cBhvr>
                                    </p:animEffect>
                                  </p:childTnLst>
                                </p:cTn>
                              </p:par>
                            </p:childTnLst>
                          </p:cTn>
                        </p:par>
                        <p:par>
                          <p:cTn id="24" fill="hold">
                            <p:stCondLst>
                              <p:cond delay="500"/>
                            </p:stCondLst>
                            <p:childTnLst>
                              <p:par>
                                <p:cTn id="25" presetID="3" presetClass="entr" presetSubtype="10" fill="hold" grpId="0" nodeType="afterEffect" nodePh="1">
                                  <p:stCondLst>
                                    <p:cond delay="0"/>
                                  </p:stCondLst>
                                  <p:endCondLst>
                                    <p:cond evt="begin" delay="0">
                                      <p:tn val="25"/>
                                    </p:cond>
                                  </p:endCondLst>
                                  <p:childTnLst>
                                    <p:set>
                                      <p:cBhvr>
                                        <p:cTn id="26" dur="1" fill="hold">
                                          <p:stCondLst>
                                            <p:cond delay="0"/>
                                          </p:stCondLst>
                                        </p:cTn>
                                        <p:tgtEl>
                                          <p:spTgt spid="31753"/>
                                        </p:tgtEl>
                                        <p:attrNameLst>
                                          <p:attrName>style.visibility</p:attrName>
                                        </p:attrNameLst>
                                      </p:cBhvr>
                                      <p:to>
                                        <p:strVal val="visible"/>
                                      </p:to>
                                    </p:set>
                                    <p:animEffect transition="in" filter="blinds(horizontal)">
                                      <p:cBhvr>
                                        <p:cTn id="27" dur="500"/>
                                        <p:tgtEl>
                                          <p:spTgt spid="31753"/>
                                        </p:tgtEl>
                                      </p:cBhvr>
                                    </p:animEffect>
                                  </p:childTnLst>
                                </p:cTn>
                              </p:par>
                            </p:childTnLst>
                          </p:cTn>
                        </p:par>
                        <p:par>
                          <p:cTn id="28" fill="hold">
                            <p:stCondLst>
                              <p:cond delay="1000"/>
                            </p:stCondLst>
                            <p:childTnLst>
                              <p:par>
                                <p:cTn id="29" presetID="3" presetClass="entr" presetSubtype="10" fill="hold" grpId="0" nodeType="afterEffect">
                                  <p:stCondLst>
                                    <p:cond delay="0"/>
                                  </p:stCondLst>
                                  <p:childTnLst>
                                    <p:set>
                                      <p:cBhvr>
                                        <p:cTn id="30" dur="1" fill="hold">
                                          <p:stCondLst>
                                            <p:cond delay="0"/>
                                          </p:stCondLst>
                                        </p:cTn>
                                        <p:tgtEl>
                                          <p:spTgt spid="31751"/>
                                        </p:tgtEl>
                                        <p:attrNameLst>
                                          <p:attrName>style.visibility</p:attrName>
                                        </p:attrNameLst>
                                      </p:cBhvr>
                                      <p:to>
                                        <p:strVal val="visible"/>
                                      </p:to>
                                    </p:set>
                                    <p:animEffect transition="in" filter="blinds(horizontal)">
                                      <p:cBhvr>
                                        <p:cTn id="31" dur="500"/>
                                        <p:tgtEl>
                                          <p:spTgt spid="31751"/>
                                        </p:tgtEl>
                                      </p:cBhvr>
                                    </p:animEffect>
                                  </p:childTnLst>
                                </p:cTn>
                              </p:par>
                            </p:childTnLst>
                          </p:cTn>
                        </p:par>
                        <p:par>
                          <p:cTn id="32" fill="hold">
                            <p:stCondLst>
                              <p:cond delay="1500"/>
                            </p:stCondLst>
                            <p:childTnLst>
                              <p:par>
                                <p:cTn id="33" presetID="3" presetClass="entr" presetSubtype="10" fill="hold" grpId="0" nodeType="afterEffect" nodePh="1">
                                  <p:stCondLst>
                                    <p:cond delay="0"/>
                                  </p:stCondLst>
                                  <p:endCondLst>
                                    <p:cond evt="begin" delay="0">
                                      <p:tn val="33"/>
                                    </p:cond>
                                  </p:endCondLst>
                                  <p:childTnLst>
                                    <p:set>
                                      <p:cBhvr>
                                        <p:cTn id="34" dur="1" fill="hold">
                                          <p:stCondLst>
                                            <p:cond delay="0"/>
                                          </p:stCondLst>
                                        </p:cTn>
                                        <p:tgtEl>
                                          <p:spTgt spid="31758"/>
                                        </p:tgtEl>
                                        <p:attrNameLst>
                                          <p:attrName>style.visibility</p:attrName>
                                        </p:attrNameLst>
                                      </p:cBhvr>
                                      <p:to>
                                        <p:strVal val="visible"/>
                                      </p:to>
                                    </p:set>
                                    <p:animEffect transition="in" filter="blinds(horizontal)">
                                      <p:cBhvr>
                                        <p:cTn id="35" dur="500"/>
                                        <p:tgtEl>
                                          <p:spTgt spid="31758"/>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1752"/>
                                        </p:tgtEl>
                                        <p:attrNameLst>
                                          <p:attrName>style.visibility</p:attrName>
                                        </p:attrNameLst>
                                      </p:cBhvr>
                                      <p:to>
                                        <p:strVal val="visible"/>
                                      </p:to>
                                    </p:set>
                                    <p:animEffect transition="in" filter="blinds(horizontal)">
                                      <p:cBhvr>
                                        <p:cTn id="38" dur="500"/>
                                        <p:tgtEl>
                                          <p:spTgt spid="31752"/>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1757"/>
                                        </p:tgtEl>
                                        <p:attrNameLst>
                                          <p:attrName>style.visibility</p:attrName>
                                        </p:attrNameLst>
                                      </p:cBhvr>
                                      <p:to>
                                        <p:strVal val="visible"/>
                                      </p:to>
                                    </p:set>
                                    <p:animEffect transition="in" filter="blinds(horizontal)">
                                      <p:cBhvr>
                                        <p:cTn id="41" dur="500"/>
                                        <p:tgtEl>
                                          <p:spTgt spid="31757"/>
                                        </p:tgtEl>
                                      </p:cBhvr>
                                    </p:animEffect>
                                  </p:childTnLst>
                                </p:cTn>
                              </p:par>
                              <p:par>
                                <p:cTn id="42" presetID="3" presetClass="entr" presetSubtype="10" fill="hold" grpId="0" nodeType="withEffect" nodePh="1">
                                  <p:stCondLst>
                                    <p:cond delay="0"/>
                                  </p:stCondLst>
                                  <p:endCondLst>
                                    <p:cond evt="begin" delay="0">
                                      <p:tn val="42"/>
                                    </p:cond>
                                  </p:endCondLst>
                                  <p:childTnLst>
                                    <p:set>
                                      <p:cBhvr>
                                        <p:cTn id="43" dur="1" fill="hold">
                                          <p:stCondLst>
                                            <p:cond delay="0"/>
                                          </p:stCondLst>
                                        </p:cTn>
                                        <p:tgtEl>
                                          <p:spTgt spid="31755"/>
                                        </p:tgtEl>
                                        <p:attrNameLst>
                                          <p:attrName>style.visibility</p:attrName>
                                        </p:attrNameLst>
                                      </p:cBhvr>
                                      <p:to>
                                        <p:strVal val="visible"/>
                                      </p:to>
                                    </p:set>
                                    <p:animEffect transition="in" filter="blinds(horizontal)">
                                      <p:cBhvr>
                                        <p:cTn id="44" dur="500"/>
                                        <p:tgtEl>
                                          <p:spTgt spid="31755"/>
                                        </p:tgtEl>
                                      </p:cBhvr>
                                    </p:animEffect>
                                  </p:childTnLst>
                                </p:cTn>
                              </p:par>
                              <p:par>
                                <p:cTn id="45" presetID="3" presetClass="entr" presetSubtype="10" fill="hold" grpId="0" nodeType="withEffect" nodePh="1">
                                  <p:stCondLst>
                                    <p:cond delay="0"/>
                                  </p:stCondLst>
                                  <p:endCondLst>
                                    <p:cond evt="begin" delay="0">
                                      <p:tn val="45"/>
                                    </p:cond>
                                  </p:endCondLst>
                                  <p:childTnLst>
                                    <p:set>
                                      <p:cBhvr>
                                        <p:cTn id="46" dur="1" fill="hold">
                                          <p:stCondLst>
                                            <p:cond delay="0"/>
                                          </p:stCondLst>
                                        </p:cTn>
                                        <p:tgtEl>
                                          <p:spTgt spid="31754"/>
                                        </p:tgtEl>
                                        <p:attrNameLst>
                                          <p:attrName>style.visibility</p:attrName>
                                        </p:attrNameLst>
                                      </p:cBhvr>
                                      <p:to>
                                        <p:strVal val="visible"/>
                                      </p:to>
                                    </p:set>
                                    <p:animEffect transition="in" filter="blinds(horizontal)">
                                      <p:cBhvr>
                                        <p:cTn id="47" dur="500"/>
                                        <p:tgtEl>
                                          <p:spTgt spid="31754"/>
                                        </p:tgtEl>
                                      </p:cBhvr>
                                    </p:animEffect>
                                  </p:childTnLst>
                                </p:cTn>
                              </p:par>
                              <p:par>
                                <p:cTn id="48" presetID="3" presetClass="entr" presetSubtype="10" fill="hold" grpId="0" nodeType="withEffect" nodePh="1">
                                  <p:stCondLst>
                                    <p:cond delay="0"/>
                                  </p:stCondLst>
                                  <p:endCondLst>
                                    <p:cond evt="begin" delay="0">
                                      <p:tn val="48"/>
                                    </p:cond>
                                  </p:endCondLst>
                                  <p:childTnLst>
                                    <p:set>
                                      <p:cBhvr>
                                        <p:cTn id="49" dur="1" fill="hold">
                                          <p:stCondLst>
                                            <p:cond delay="0"/>
                                          </p:stCondLst>
                                        </p:cTn>
                                        <p:tgtEl>
                                          <p:spTgt spid="31756"/>
                                        </p:tgtEl>
                                        <p:attrNameLst>
                                          <p:attrName>style.visibility</p:attrName>
                                        </p:attrNameLst>
                                      </p:cBhvr>
                                      <p:to>
                                        <p:strVal val="visible"/>
                                      </p:to>
                                    </p:set>
                                    <p:animEffect transition="in" filter="blinds(horizontal)">
                                      <p:cBhvr>
                                        <p:cTn id="50" dur="500"/>
                                        <p:tgtEl>
                                          <p:spTgt spid="31756"/>
                                        </p:tgtEl>
                                      </p:cBhvr>
                                    </p:animEffect>
                                  </p:childTnLst>
                                </p:cTn>
                              </p:par>
                            </p:childTnLst>
                          </p:cTn>
                        </p:par>
                        <p:par>
                          <p:cTn id="51" fill="hold">
                            <p:stCondLst>
                              <p:cond delay="2000"/>
                            </p:stCondLst>
                            <p:childTnLst>
                              <p:par>
                                <p:cTn id="52" presetID="2" presetClass="exit" presetSubtype="4" fill="hold" grpId="0" nodeType="afterEffect">
                                  <p:stCondLst>
                                    <p:cond delay="0"/>
                                  </p:stCondLst>
                                  <p:childTnLst>
                                    <p:anim calcmode="lin" valueType="num">
                                      <p:cBhvr>
                                        <p:cTn id="53" dur="500"/>
                                        <p:tgtEl>
                                          <p:spTgt spid="31760"/>
                                        </p:tgtEl>
                                        <p:attrNameLst>
                                          <p:attrName>ppt_x</p:attrName>
                                        </p:attrNameLst>
                                      </p:cBhvr>
                                      <p:tavLst>
                                        <p:tav tm="0">
                                          <p:val>
                                            <p:strVal val="ppt_x"/>
                                          </p:val>
                                        </p:tav>
                                        <p:tav tm="100000">
                                          <p:val>
                                            <p:strVal val="ppt_x"/>
                                          </p:val>
                                        </p:tav>
                                      </p:tavLst>
                                    </p:anim>
                                    <p:anim calcmode="lin" valueType="num">
                                      <p:cBhvr>
                                        <p:cTn id="54" dur="500"/>
                                        <p:tgtEl>
                                          <p:spTgt spid="31760"/>
                                        </p:tgtEl>
                                        <p:attrNameLst>
                                          <p:attrName>ppt_y</p:attrName>
                                        </p:attrNameLst>
                                      </p:cBhvr>
                                      <p:tavLst>
                                        <p:tav tm="0">
                                          <p:val>
                                            <p:strVal val="ppt_y"/>
                                          </p:val>
                                        </p:tav>
                                        <p:tav tm="100000">
                                          <p:val>
                                            <p:strVal val="1+ppt_h/2"/>
                                          </p:val>
                                        </p:tav>
                                      </p:tavLst>
                                    </p:anim>
                                    <p:set>
                                      <p:cBhvr>
                                        <p:cTn id="55" dur="1" fill="hold">
                                          <p:stCondLst>
                                            <p:cond delay="499"/>
                                          </p:stCondLst>
                                        </p:cTn>
                                        <p:tgtEl>
                                          <p:spTgt spid="31760"/>
                                        </p:tgtEl>
                                        <p:attrNameLst>
                                          <p:attrName>style.visibility</p:attrName>
                                        </p:attrNameLst>
                                      </p:cBhvr>
                                      <p:to>
                                        <p:strVal val="hidden"/>
                                      </p:to>
                                    </p:set>
                                  </p:childTnLst>
                                </p:cTn>
                              </p:par>
                            </p:childTnLst>
                          </p:cTn>
                        </p:par>
                        <p:par>
                          <p:cTn id="56" fill="hold">
                            <p:stCondLst>
                              <p:cond delay="2500"/>
                            </p:stCondLst>
                            <p:childTnLst>
                              <p:par>
                                <p:cTn id="57" presetID="2" presetClass="exit" presetSubtype="4" fill="hold" grpId="0" nodeType="afterEffect">
                                  <p:stCondLst>
                                    <p:cond delay="0"/>
                                  </p:stCondLst>
                                  <p:childTnLst>
                                    <p:anim calcmode="lin" valueType="num">
                                      <p:cBhvr>
                                        <p:cTn id="58" dur="500"/>
                                        <p:tgtEl>
                                          <p:spTgt spid="31761"/>
                                        </p:tgtEl>
                                        <p:attrNameLst>
                                          <p:attrName>ppt_x</p:attrName>
                                        </p:attrNameLst>
                                      </p:cBhvr>
                                      <p:tavLst>
                                        <p:tav tm="0">
                                          <p:val>
                                            <p:strVal val="ppt_x"/>
                                          </p:val>
                                        </p:tav>
                                        <p:tav tm="100000">
                                          <p:val>
                                            <p:strVal val="ppt_x"/>
                                          </p:val>
                                        </p:tav>
                                      </p:tavLst>
                                    </p:anim>
                                    <p:anim calcmode="lin" valueType="num">
                                      <p:cBhvr>
                                        <p:cTn id="59" dur="500"/>
                                        <p:tgtEl>
                                          <p:spTgt spid="31761"/>
                                        </p:tgtEl>
                                        <p:attrNameLst>
                                          <p:attrName>ppt_y</p:attrName>
                                        </p:attrNameLst>
                                      </p:cBhvr>
                                      <p:tavLst>
                                        <p:tav tm="0">
                                          <p:val>
                                            <p:strVal val="ppt_y"/>
                                          </p:val>
                                        </p:tav>
                                        <p:tav tm="100000">
                                          <p:val>
                                            <p:strVal val="1+ppt_h/2"/>
                                          </p:val>
                                        </p:tav>
                                      </p:tavLst>
                                    </p:anim>
                                    <p:set>
                                      <p:cBhvr>
                                        <p:cTn id="60" dur="1" fill="hold">
                                          <p:stCondLst>
                                            <p:cond delay="499"/>
                                          </p:stCondLst>
                                        </p:cTn>
                                        <p:tgtEl>
                                          <p:spTgt spid="31761"/>
                                        </p:tgtEl>
                                        <p:attrNameLst>
                                          <p:attrName>style.visibility</p:attrName>
                                        </p:attrNameLst>
                                      </p:cBhvr>
                                      <p:to>
                                        <p:strVal val="hidden"/>
                                      </p:to>
                                    </p:set>
                                  </p:childTnLst>
                                </p:cTn>
                              </p:par>
                            </p:childTnLst>
                          </p:cTn>
                        </p:par>
                        <p:par>
                          <p:cTn id="61" fill="hold">
                            <p:stCondLst>
                              <p:cond delay="3000"/>
                            </p:stCondLst>
                            <p:childTnLst>
                              <p:par>
                                <p:cTn id="62" presetID="2" presetClass="exit" presetSubtype="4" fill="hold" nodeType="afterEffect">
                                  <p:stCondLst>
                                    <p:cond delay="0"/>
                                  </p:stCondLst>
                                  <p:childTnLst>
                                    <p:anim calcmode="lin" valueType="num">
                                      <p:cBhvr>
                                        <p:cTn id="63" dur="500"/>
                                        <p:tgtEl>
                                          <p:spTgt spid="31762"/>
                                        </p:tgtEl>
                                        <p:attrNameLst>
                                          <p:attrName>ppt_x</p:attrName>
                                        </p:attrNameLst>
                                      </p:cBhvr>
                                      <p:tavLst>
                                        <p:tav tm="0">
                                          <p:val>
                                            <p:strVal val="ppt_x"/>
                                          </p:val>
                                        </p:tav>
                                        <p:tav tm="100000">
                                          <p:val>
                                            <p:strVal val="ppt_x"/>
                                          </p:val>
                                        </p:tav>
                                      </p:tavLst>
                                    </p:anim>
                                    <p:anim calcmode="lin" valueType="num">
                                      <p:cBhvr>
                                        <p:cTn id="64" dur="500"/>
                                        <p:tgtEl>
                                          <p:spTgt spid="31762"/>
                                        </p:tgtEl>
                                        <p:attrNameLst>
                                          <p:attrName>ppt_y</p:attrName>
                                        </p:attrNameLst>
                                      </p:cBhvr>
                                      <p:tavLst>
                                        <p:tav tm="0">
                                          <p:val>
                                            <p:strVal val="ppt_y"/>
                                          </p:val>
                                        </p:tav>
                                        <p:tav tm="100000">
                                          <p:val>
                                            <p:strVal val="1+ppt_h/2"/>
                                          </p:val>
                                        </p:tav>
                                      </p:tavLst>
                                    </p:anim>
                                    <p:set>
                                      <p:cBhvr>
                                        <p:cTn id="65" dur="1" fill="hold">
                                          <p:stCondLst>
                                            <p:cond delay="499"/>
                                          </p:stCondLst>
                                        </p:cTn>
                                        <p:tgtEl>
                                          <p:spTgt spid="31762"/>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31769"/>
                                        </p:tgtEl>
                                        <p:attrNameLst>
                                          <p:attrName>style.visibility</p:attrName>
                                        </p:attrNameLst>
                                      </p:cBhvr>
                                      <p:to>
                                        <p:strVal val="visible"/>
                                      </p:to>
                                    </p:set>
                                    <p:animEffect transition="in" filter="checkerboard(across)">
                                      <p:cBhvr>
                                        <p:cTn id="70" dur="500"/>
                                        <p:tgtEl>
                                          <p:spTgt spid="31769"/>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grpId="0" nodeType="clickEffect">
                                  <p:stCondLst>
                                    <p:cond delay="0"/>
                                  </p:stCondLst>
                                  <p:childTnLst>
                                    <p:set>
                                      <p:cBhvr>
                                        <p:cTn id="74" dur="1" fill="hold">
                                          <p:stCondLst>
                                            <p:cond delay="0"/>
                                          </p:stCondLst>
                                        </p:cTn>
                                        <p:tgtEl>
                                          <p:spTgt spid="31771"/>
                                        </p:tgtEl>
                                        <p:attrNameLst>
                                          <p:attrName>style.visibility</p:attrName>
                                        </p:attrNameLst>
                                      </p:cBhvr>
                                      <p:to>
                                        <p:strVal val="visible"/>
                                      </p:to>
                                    </p:set>
                                    <p:animEffect transition="in" filter="checkerboard(across)">
                                      <p:cBhvr>
                                        <p:cTn id="75" dur="500"/>
                                        <p:tgtEl>
                                          <p:spTgt spid="31771"/>
                                        </p:tgtEl>
                                      </p:cBhvr>
                                    </p:animEffect>
                                  </p:childTnLst>
                                </p:cTn>
                              </p:par>
                            </p:childTnLst>
                          </p:cTn>
                        </p:par>
                      </p:childTnLst>
                    </p:cTn>
                  </p:par>
                  <p:par>
                    <p:cTn id="76" fill="hold">
                      <p:stCondLst>
                        <p:cond delay="indefinite"/>
                      </p:stCondLst>
                      <p:childTnLst>
                        <p:par>
                          <p:cTn id="77" fill="hold">
                            <p:stCondLst>
                              <p:cond delay="0"/>
                            </p:stCondLst>
                            <p:childTnLst>
                              <p:par>
                                <p:cTn id="78" presetID="12" presetClass="entr" presetSubtype="4" fill="hold" nodeType="clickEffect">
                                  <p:stCondLst>
                                    <p:cond delay="0"/>
                                  </p:stCondLst>
                                  <p:childTnLst>
                                    <p:set>
                                      <p:cBhvr>
                                        <p:cTn id="79" dur="1" fill="hold">
                                          <p:stCondLst>
                                            <p:cond delay="0"/>
                                          </p:stCondLst>
                                        </p:cTn>
                                        <p:tgtEl>
                                          <p:spTgt spid="3"/>
                                        </p:tgtEl>
                                        <p:attrNameLst>
                                          <p:attrName>style.visibility</p:attrName>
                                        </p:attrNameLst>
                                      </p:cBhvr>
                                      <p:to>
                                        <p:strVal val="visible"/>
                                      </p:to>
                                    </p:set>
                                    <p:anim calcmode="lin" valueType="num">
                                      <p:cBhvr>
                                        <p:cTn id="80" dur="500"/>
                                        <p:tgtEl>
                                          <p:spTgt spid="3"/>
                                        </p:tgtEl>
                                        <p:attrNameLst>
                                          <p:attrName>ppt_y</p:attrName>
                                        </p:attrNameLst>
                                      </p:cBhvr>
                                      <p:tavLst>
                                        <p:tav tm="0">
                                          <p:val>
                                            <p:strVal val="#ppt_y+#ppt_h*1.125000"/>
                                          </p:val>
                                        </p:tav>
                                        <p:tav tm="100000">
                                          <p:val>
                                            <p:strVal val="#ppt_y"/>
                                          </p:val>
                                        </p:tav>
                                      </p:tavLst>
                                    </p:anim>
                                    <p:animEffect transition="in" filter="wipe(up)">
                                      <p:cBhvr>
                                        <p:cTn id="81" dur="500"/>
                                        <p:tgtEl>
                                          <p:spTgt spid="3"/>
                                        </p:tgtEl>
                                      </p:cBhvr>
                                    </p:animEffect>
                                  </p:childTnLst>
                                </p:cTn>
                              </p:par>
                            </p:childTnLst>
                          </p:cTn>
                        </p:par>
                      </p:childTnLst>
                    </p:cTn>
                  </p:par>
                  <p:par>
                    <p:cTn id="82" fill="hold">
                      <p:stCondLst>
                        <p:cond delay="indefinite"/>
                      </p:stCondLst>
                      <p:childTnLst>
                        <p:par>
                          <p:cTn id="83" fill="hold">
                            <p:stCondLst>
                              <p:cond delay="0"/>
                            </p:stCondLst>
                            <p:childTnLst>
                              <p:par>
                                <p:cTn id="84" presetID="9" presetClass="exit" presetSubtype="0" fill="hold" nodeType="clickEffect">
                                  <p:stCondLst>
                                    <p:cond delay="0"/>
                                  </p:stCondLst>
                                  <p:childTnLst>
                                    <p:animEffect transition="out" filter="dissolve">
                                      <p:cBhvr>
                                        <p:cTn id="85" dur="500"/>
                                        <p:tgtEl>
                                          <p:spTgt spid="3"/>
                                        </p:tgtEl>
                                      </p:cBhvr>
                                    </p:animEffect>
                                    <p:set>
                                      <p:cBhvr>
                                        <p:cTn id="86" dur="1" fill="hold">
                                          <p:stCondLst>
                                            <p:cond delay="499"/>
                                          </p:stCondLst>
                                        </p:cTn>
                                        <p:tgtEl>
                                          <p:spTgt spid="3"/>
                                        </p:tgtEl>
                                        <p:attrNameLst>
                                          <p:attrName>style.visibility</p:attrName>
                                        </p:attrNameLst>
                                      </p:cBhvr>
                                      <p:to>
                                        <p:strVal val="hidden"/>
                                      </p:to>
                                    </p:set>
                                  </p:childTnLst>
                                </p:cTn>
                              </p:par>
                              <p:par>
                                <p:cTn id="87" presetID="3" presetClass="entr" presetSubtype="10" fill="hold" grpId="0" nodeType="withEffect">
                                  <p:stCondLst>
                                    <p:cond delay="0"/>
                                  </p:stCondLst>
                                  <p:childTnLst>
                                    <p:set>
                                      <p:cBhvr>
                                        <p:cTn id="88" dur="1" fill="hold">
                                          <p:stCondLst>
                                            <p:cond delay="0"/>
                                          </p:stCondLst>
                                        </p:cTn>
                                        <p:tgtEl>
                                          <p:spTgt spid="28688"/>
                                        </p:tgtEl>
                                        <p:attrNameLst>
                                          <p:attrName>style.visibility</p:attrName>
                                        </p:attrNameLst>
                                      </p:cBhvr>
                                      <p:to>
                                        <p:strVal val="visible"/>
                                      </p:to>
                                    </p:set>
                                    <p:animEffect transition="in" filter="blinds(horizontal)">
                                      <p:cBhvr>
                                        <p:cTn id="89" dur="500"/>
                                        <p:tgtEl>
                                          <p:spTgt spid="28688"/>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28689"/>
                                        </p:tgtEl>
                                        <p:attrNameLst>
                                          <p:attrName>style.visibility</p:attrName>
                                        </p:attrNameLst>
                                      </p:cBhvr>
                                      <p:to>
                                        <p:strVal val="visible"/>
                                      </p:to>
                                    </p:set>
                                    <p:animEffect transition="in" filter="blinds(horizontal)">
                                      <p:cBhvr>
                                        <p:cTn id="94" dur="500"/>
                                        <p:tgtEl>
                                          <p:spTgt spid="286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68" grpId="0"/>
      <p:bldP spid="31750" grpId="0" bldLvl="0" animBg="1"/>
      <p:bldP spid="31751" grpId="0" bldLvl="0" animBg="1"/>
      <p:bldP spid="31752" grpId="0" bldLvl="0" animBg="1"/>
      <p:bldP spid="31753" grpId="0" bldLvl="0"/>
      <p:bldP spid="31754" grpId="0" bldLvl="0"/>
      <p:bldP spid="31755" grpId="0" bldLvl="0"/>
      <p:bldP spid="31756" grpId="0" bldLvl="0"/>
      <p:bldP spid="31757" grpId="0" bldLvl="0" animBg="1"/>
      <p:bldP spid="31758" grpId="0" bldLvl="0"/>
      <p:bldP spid="31760" grpId="0"/>
      <p:bldP spid="31761" grpId="0"/>
      <p:bldP spid="31763" grpId="0"/>
      <p:bldP spid="31769" grpId="0"/>
      <p:bldP spid="31770" grpId="0"/>
      <p:bldP spid="31771" grpId="0"/>
      <p:bldP spid="28688" grpId="0" bldLvl="0"/>
      <p:bldP spid="2868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Rectangle 37"/>
          <p:cNvSpPr>
            <a:spLocks noChangeArrowheads="1"/>
          </p:cNvSpPr>
          <p:nvPr/>
        </p:nvSpPr>
        <p:spPr bwMode="auto">
          <a:xfrm>
            <a:off x="501650" y="808435"/>
            <a:ext cx="7920038" cy="609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buFont typeface="Arial" panose="020B0604020202020204" pitchFamily="34" charset="0"/>
              <a:buNone/>
            </a:pPr>
            <a:r>
              <a:rPr lang="zh-CN" altLang="en-US" sz="2400">
                <a:solidFill>
                  <a:srgbClr val="FF0000"/>
                </a:solidFill>
                <a:latin typeface="黑体" panose="02010609060101010101" pitchFamily="49" charset="-122"/>
                <a:ea typeface="黑体" panose="02010609060101010101" pitchFamily="49" charset="-122"/>
              </a:rPr>
              <a:t>证明：设</a:t>
            </a:r>
            <a:r>
              <a:rPr lang="zh-CN" altLang="en-US"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ABC</a:t>
            </a:r>
            <a:r>
              <a:rPr lang="en-US" altLang="zh-CN" sz="2400">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A</a:t>
            </a:r>
            <a:r>
              <a:rPr lang="en-US" altLang="zh-CN" sz="2400" b="1">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B</a:t>
            </a:r>
            <a:r>
              <a:rPr lang="en-US" altLang="zh-CN" sz="2400" b="1">
                <a:solidFill>
                  <a:srgbClr val="FF0000"/>
                </a:solidFill>
                <a:latin typeface="Times New Roman" panose="02020603050405020304" pitchFamily="18" charset="0"/>
                <a:ea typeface="黑体" panose="02010609060101010101" pitchFamily="49" charset="-122"/>
              </a:rPr>
              <a:t>′</a:t>
            </a:r>
            <a:r>
              <a:rPr lang="en-US" altLang="zh-CN" sz="2400" b="1" i="1">
                <a:solidFill>
                  <a:srgbClr val="FF0000"/>
                </a:solidFill>
                <a:latin typeface="Times New Roman" panose="02020603050405020304" pitchFamily="18" charset="0"/>
                <a:ea typeface="黑体" panose="02010609060101010101" pitchFamily="49" charset="-122"/>
              </a:rPr>
              <a:t>C</a:t>
            </a:r>
            <a:r>
              <a:rPr lang="en-US" altLang="zh-CN" sz="2400">
                <a:solidFill>
                  <a:srgbClr val="FF0000"/>
                </a:solidFill>
                <a:latin typeface="Times New Roman" panose="02020603050405020304" pitchFamily="18" charset="0"/>
                <a:ea typeface="黑体" panose="02010609060101010101" pitchFamily="49" charset="-122"/>
              </a:rPr>
              <a:t>′</a:t>
            </a:r>
            <a:r>
              <a:rPr lang="zh-CN" altLang="en-US" sz="2400">
                <a:solidFill>
                  <a:srgbClr val="FF0000"/>
                </a:solidFill>
                <a:latin typeface="黑体" panose="02010609060101010101" pitchFamily="49" charset="-122"/>
                <a:ea typeface="黑体" panose="02010609060101010101" pitchFamily="49" charset="-122"/>
              </a:rPr>
              <a:t>，相似比为</a:t>
            </a:r>
            <a:r>
              <a:rPr lang="en-US" altLang="zh-CN" sz="2400" i="1">
                <a:solidFill>
                  <a:srgbClr val="FF0000"/>
                </a:solidFill>
                <a:latin typeface="Times New Roman" panose="02020603050405020304" pitchFamily="18" charset="0"/>
                <a:ea typeface="黑体" panose="02010609060101010101" pitchFamily="49" charset="-122"/>
              </a:rPr>
              <a:t>k</a:t>
            </a:r>
            <a:r>
              <a:rPr lang="en-US" altLang="zh-CN" sz="2400">
                <a:solidFill>
                  <a:srgbClr val="FF0000"/>
                </a:solidFill>
                <a:latin typeface="黑体" panose="02010609060101010101" pitchFamily="49" charset="-122"/>
                <a:ea typeface="黑体" panose="02010609060101010101" pitchFamily="49" charset="-122"/>
              </a:rPr>
              <a:t>,</a:t>
            </a:r>
            <a:endParaRPr lang="en-US" altLang="zh-CN" sz="2400">
              <a:solidFill>
                <a:srgbClr val="FF0000"/>
              </a:solidFill>
              <a:latin typeface="黑体" panose="02010609060101010101" pitchFamily="49" charset="-122"/>
              <a:ea typeface="黑体" panose="02010609060101010101" pitchFamily="49" charset="-122"/>
              <a:sym typeface="Wingdings" panose="05000000000000000000" pitchFamily="2" charset="2"/>
            </a:endParaRPr>
          </a:p>
        </p:txBody>
      </p:sp>
      <p:sp>
        <p:nvSpPr>
          <p:cNvPr id="6465" name="Rectangle 22"/>
          <p:cNvSpPr>
            <a:spLocks noChangeArrowheads="1"/>
          </p:cNvSpPr>
          <p:nvPr/>
        </p:nvSpPr>
        <p:spPr bwMode="auto">
          <a:xfrm>
            <a:off x="714376" y="1225154"/>
            <a:ext cx="5472113"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sym typeface="Wingdings" panose="05000000000000000000" pitchFamily="2" charset="2"/>
              </a:rPr>
              <a:t>    </a:t>
            </a: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如图，分别作出</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ABC</a:t>
            </a: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和</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A</a:t>
            </a:r>
            <a:r>
              <a:rPr lang="en-US" altLang="zh-CN" sz="2400" b="1">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B</a:t>
            </a:r>
            <a:r>
              <a:rPr lang="en-US" altLang="zh-CN" sz="2400" b="1">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C</a:t>
            </a:r>
            <a:r>
              <a:rPr lang="en-US" altLang="zh-CN"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的高</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AD</a:t>
            </a: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和</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A</a:t>
            </a:r>
            <a:r>
              <a:rPr lang="en-US" altLang="zh-CN" sz="2400" b="1">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D</a:t>
            </a:r>
            <a:r>
              <a:rPr lang="en-US" altLang="zh-CN"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p>
        </p:txBody>
      </p:sp>
      <p:sp>
        <p:nvSpPr>
          <p:cNvPr id="6466" name="Rectangle 22"/>
          <p:cNvSpPr>
            <a:spLocks noChangeArrowheads="1"/>
          </p:cNvSpPr>
          <p:nvPr/>
        </p:nvSpPr>
        <p:spPr bwMode="auto">
          <a:xfrm>
            <a:off x="501651" y="1990725"/>
            <a:ext cx="5472113"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buFont typeface="Arial" panose="020B0604020202020204" pitchFamily="34" charset="0"/>
              <a:buNone/>
            </a:pPr>
            <a:r>
              <a:rPr lang="en-US" altLang="zh-CN" sz="2400">
                <a:solidFill>
                  <a:srgbClr val="FF0000"/>
                </a:solidFill>
                <a:latin typeface="黑体" panose="02010609060101010101" pitchFamily="49" charset="-122"/>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ABC</a:t>
            </a: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和△</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A</a:t>
            </a:r>
            <a:r>
              <a:rPr lang="en-US" altLang="zh-CN" sz="2400" b="1">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B</a:t>
            </a:r>
            <a:r>
              <a:rPr lang="en-US" altLang="zh-CN" sz="2400" b="1">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C</a:t>
            </a:r>
            <a:r>
              <a:rPr lang="en-US" altLang="zh-CN"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都是直角三角形，并且</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B</a:t>
            </a:r>
            <a:r>
              <a:rPr lang="en-US" altLang="zh-CN"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黑体" panose="02010609060101010101" pitchFamily="49" charset="-122"/>
                <a:sym typeface="Wingdings" panose="05000000000000000000" pitchFamily="2" charset="2"/>
              </a:rPr>
              <a:t>B</a:t>
            </a:r>
            <a:r>
              <a:rPr lang="en-US" altLang="zh-CN" sz="2400" b="1">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zh-CN" altLang="en-US" sz="2400">
                <a:solidFill>
                  <a:srgbClr val="FF0000"/>
                </a:solidFill>
                <a:latin typeface="黑体" panose="02010609060101010101" pitchFamily="49" charset="-122"/>
                <a:ea typeface="黑体" panose="02010609060101010101" pitchFamily="49" charset="-122"/>
                <a:sym typeface="Wingdings" panose="05000000000000000000" pitchFamily="2" charset="2"/>
              </a:rPr>
              <a:t>，</a:t>
            </a:r>
            <a:endParaRPr lang="en-US" sz="2400">
              <a:solidFill>
                <a:srgbClr val="FF0000"/>
              </a:solidFill>
              <a:latin typeface="黑体" panose="02010609060101010101" pitchFamily="49" charset="-122"/>
              <a:ea typeface="黑体" panose="02010609060101010101" pitchFamily="49" charset="-122"/>
              <a:sym typeface="Wingdings" panose="05000000000000000000" pitchFamily="2" charset="2"/>
            </a:endParaRPr>
          </a:p>
        </p:txBody>
      </p:sp>
      <p:sp>
        <p:nvSpPr>
          <p:cNvPr id="6467" name="Rectangle 22"/>
          <p:cNvSpPr>
            <a:spLocks noChangeArrowheads="1"/>
          </p:cNvSpPr>
          <p:nvPr/>
        </p:nvSpPr>
        <p:spPr bwMode="auto">
          <a:xfrm>
            <a:off x="501650" y="2771775"/>
            <a:ext cx="5143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ABD</a:t>
            </a:r>
            <a:r>
              <a:rPr lang="en-US" altLang="zh-CN" sz="2400"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A</a:t>
            </a:r>
            <a:r>
              <a:rPr lang="en-US" altLang="zh-CN" sz="2400" b="1"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B</a:t>
            </a:r>
            <a:r>
              <a:rPr lang="en-US" altLang="zh-CN" sz="2400" b="1"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en-US" altLang="zh-CN" sz="2400" b="1" i="1"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D</a:t>
            </a:r>
            <a:r>
              <a:rPr lang="en-US" altLang="zh-CN" sz="2400"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p>
        </p:txBody>
      </p:sp>
      <p:graphicFrame>
        <p:nvGraphicFramePr>
          <p:cNvPr id="6468" name="对象 6467"/>
          <p:cNvGraphicFramePr>
            <a:graphicFrameLocks noChangeAspect="1"/>
          </p:cNvGraphicFramePr>
          <p:nvPr/>
        </p:nvGraphicFramePr>
        <p:xfrm>
          <a:off x="3587750" y="2652713"/>
          <a:ext cx="1968500" cy="579835"/>
        </p:xfrm>
        <a:graphic>
          <a:graphicData uri="http://schemas.openxmlformats.org/presentationml/2006/ole">
            <mc:AlternateContent xmlns:mc="http://schemas.openxmlformats.org/markup-compatibility/2006">
              <mc:Choice xmlns:v="urn:schemas-microsoft-com:vml" Requires="v">
                <p:oleObj spid="_x0000_s17461" r:id="rId4" imgW="1333500" imgH="520700" progId="Equation.3">
                  <p:embed/>
                </p:oleObj>
              </mc:Choice>
              <mc:Fallback>
                <p:oleObj r:id="rId4" imgW="1333500" imgH="520700" progId="Equation.3">
                  <p:embed/>
                  <p:pic>
                    <p:nvPicPr>
                      <p:cNvPr id="0" name="对象 646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7750" y="2652713"/>
                        <a:ext cx="1968500" cy="579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pSp>
        <p:nvGrpSpPr>
          <p:cNvPr id="17415" name="组合 2"/>
          <p:cNvGrpSpPr/>
          <p:nvPr/>
        </p:nvGrpSpPr>
        <p:grpSpPr bwMode="auto">
          <a:xfrm>
            <a:off x="6504940" y="538162"/>
            <a:ext cx="2038350" cy="2818924"/>
            <a:chOff x="9952" y="3215"/>
            <a:chExt cx="3210" cy="5919"/>
          </a:xfrm>
        </p:grpSpPr>
        <p:sp>
          <p:nvSpPr>
            <p:cNvPr id="17416" name="等腰三角形 5"/>
            <p:cNvSpPr>
              <a:spLocks noChangeArrowheads="1"/>
            </p:cNvSpPr>
            <p:nvPr/>
          </p:nvSpPr>
          <p:spPr bwMode="auto">
            <a:xfrm>
              <a:off x="10785" y="3890"/>
              <a:ext cx="1670" cy="1440"/>
            </a:xfrm>
            <a:prstGeom prst="triangle">
              <a:avLst>
                <a:gd name="adj" fmla="val 28449"/>
              </a:avLst>
            </a:prstGeom>
            <a:noFill/>
            <a:ln w="25400">
              <a:solidFill>
                <a:srgbClr val="FF33CC"/>
              </a:solidFill>
              <a:miter lim="800000"/>
            </a:ln>
            <a:extLst>
              <a:ext uri="{909E8E84-426E-40DD-AFC4-6F175D3DCCD1}">
                <a14:hiddenFill xmlns:a14="http://schemas.microsoft.com/office/drawing/2010/main">
                  <a:solidFill>
                    <a:srgbClr val="FFFFFF"/>
                  </a:solidFill>
                </a14:hiddenFill>
              </a:ext>
            </a:extLst>
          </p:spPr>
          <p:txBody>
            <a:bodyPr anchor="ctr"/>
            <a:lstStyle/>
            <a:p>
              <a:pPr algn="ctr">
                <a:buFont typeface="Arial" panose="020B0604020202020204" pitchFamily="34" charset="0"/>
                <a:buNone/>
              </a:pPr>
              <a:endParaRPr lang="zh-CN" altLang="zh-CN" sz="2400" b="1">
                <a:solidFill>
                  <a:srgbClr val="FFFFFF"/>
                </a:solidFill>
                <a:latin typeface="Times New Roman" panose="02020603050405020304" pitchFamily="18" charset="0"/>
                <a:ea typeface="黑体" panose="02010609060101010101" pitchFamily="49" charset="-122"/>
              </a:endParaRPr>
            </a:p>
          </p:txBody>
        </p:sp>
        <p:sp>
          <p:nvSpPr>
            <p:cNvPr id="17417" name="等腰三角形 6"/>
            <p:cNvSpPr>
              <a:spLocks noChangeArrowheads="1"/>
            </p:cNvSpPr>
            <p:nvPr/>
          </p:nvSpPr>
          <p:spPr bwMode="auto">
            <a:xfrm>
              <a:off x="10275" y="6027"/>
              <a:ext cx="2475" cy="2115"/>
            </a:xfrm>
            <a:prstGeom prst="triangle">
              <a:avLst>
                <a:gd name="adj" fmla="val 32361"/>
              </a:avLst>
            </a:prstGeom>
            <a:noFill/>
            <a:ln w="25400">
              <a:solidFill>
                <a:srgbClr val="0033CC"/>
              </a:solidFill>
              <a:miter lim="800000"/>
            </a:ln>
            <a:extLst>
              <a:ext uri="{909E8E84-426E-40DD-AFC4-6F175D3DCCD1}">
                <a14:hiddenFill xmlns:a14="http://schemas.microsoft.com/office/drawing/2010/main">
                  <a:solidFill>
                    <a:srgbClr val="FFFFFF"/>
                  </a:solidFill>
                </a14:hiddenFill>
              </a:ext>
            </a:extLst>
          </p:spPr>
          <p:txBody>
            <a:bodyPr anchor="ctr"/>
            <a:lstStyle/>
            <a:p>
              <a:pPr algn="ctr">
                <a:buFont typeface="Arial" panose="020B0604020202020204" pitchFamily="34" charset="0"/>
                <a:buNone/>
              </a:pPr>
              <a:endParaRPr lang="zh-CN" altLang="zh-CN" sz="2400" b="1">
                <a:solidFill>
                  <a:srgbClr val="FFFFFF"/>
                </a:solidFill>
                <a:latin typeface="Times New Roman" panose="02020603050405020304" pitchFamily="18" charset="0"/>
                <a:ea typeface="黑体" panose="02010609060101010101" pitchFamily="49" charset="-122"/>
              </a:endParaRPr>
            </a:p>
          </p:txBody>
        </p:sp>
        <p:sp>
          <p:nvSpPr>
            <p:cNvPr id="17418" name="TextBox 7"/>
            <p:cNvSpPr txBox="1">
              <a:spLocks noChangeArrowheads="1"/>
            </p:cNvSpPr>
            <p:nvPr/>
          </p:nvSpPr>
          <p:spPr bwMode="auto">
            <a:xfrm>
              <a:off x="11057" y="3215"/>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A</a:t>
              </a:r>
            </a:p>
          </p:txBody>
        </p:sp>
        <p:sp>
          <p:nvSpPr>
            <p:cNvPr id="17419" name="TextBox 8"/>
            <p:cNvSpPr txBox="1">
              <a:spLocks noChangeArrowheads="1"/>
            </p:cNvSpPr>
            <p:nvPr/>
          </p:nvSpPr>
          <p:spPr bwMode="auto">
            <a:xfrm>
              <a:off x="10222" y="5015"/>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B</a:t>
              </a:r>
            </a:p>
          </p:txBody>
        </p:sp>
        <p:sp>
          <p:nvSpPr>
            <p:cNvPr id="17420" name="TextBox 9"/>
            <p:cNvSpPr txBox="1">
              <a:spLocks noChangeArrowheads="1"/>
            </p:cNvSpPr>
            <p:nvPr/>
          </p:nvSpPr>
          <p:spPr bwMode="auto">
            <a:xfrm>
              <a:off x="12472" y="5015"/>
              <a:ext cx="614"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C</a:t>
              </a:r>
            </a:p>
          </p:txBody>
        </p:sp>
        <p:sp>
          <p:nvSpPr>
            <p:cNvPr id="17421" name="TextBox 10"/>
            <p:cNvSpPr txBox="1">
              <a:spLocks noChangeArrowheads="1"/>
            </p:cNvSpPr>
            <p:nvPr/>
          </p:nvSpPr>
          <p:spPr bwMode="auto">
            <a:xfrm>
              <a:off x="10377" y="5577"/>
              <a:ext cx="750"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A′</a:t>
              </a:r>
            </a:p>
          </p:txBody>
        </p:sp>
        <p:sp>
          <p:nvSpPr>
            <p:cNvPr id="17422" name="TextBox 11"/>
            <p:cNvSpPr txBox="1">
              <a:spLocks noChangeArrowheads="1"/>
            </p:cNvSpPr>
            <p:nvPr/>
          </p:nvSpPr>
          <p:spPr bwMode="auto">
            <a:xfrm>
              <a:off x="9952" y="8000"/>
              <a:ext cx="750"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B′</a:t>
              </a:r>
            </a:p>
          </p:txBody>
        </p:sp>
        <p:sp>
          <p:nvSpPr>
            <p:cNvPr id="17423" name="TextBox 12"/>
            <p:cNvSpPr txBox="1">
              <a:spLocks noChangeArrowheads="1"/>
            </p:cNvSpPr>
            <p:nvPr/>
          </p:nvSpPr>
          <p:spPr bwMode="auto">
            <a:xfrm>
              <a:off x="12412" y="8052"/>
              <a:ext cx="750"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C′</a:t>
              </a:r>
            </a:p>
          </p:txBody>
        </p:sp>
        <p:cxnSp>
          <p:nvCxnSpPr>
            <p:cNvPr id="17424" name="直接连接符 14"/>
            <p:cNvCxnSpPr>
              <a:cxnSpLocks noChangeShapeType="1"/>
            </p:cNvCxnSpPr>
            <p:nvPr/>
          </p:nvCxnSpPr>
          <p:spPr bwMode="auto">
            <a:xfrm rot="5400000">
              <a:off x="10049" y="7098"/>
              <a:ext cx="2062" cy="17"/>
            </a:xfrm>
            <a:prstGeom prst="line">
              <a:avLst/>
            </a:prstGeom>
            <a:noFill/>
            <a:ln w="19050">
              <a:solidFill>
                <a:srgbClr val="FF33CC"/>
              </a:solidFill>
              <a:round/>
            </a:ln>
            <a:extLst>
              <a:ext uri="{909E8E84-426E-40DD-AFC4-6F175D3DCCD1}">
                <a14:hiddenFill xmlns:a14="http://schemas.microsoft.com/office/drawing/2010/main">
                  <a:noFill/>
                </a14:hiddenFill>
              </a:ext>
            </a:extLst>
          </p:spPr>
        </p:cxnSp>
        <p:cxnSp>
          <p:nvCxnSpPr>
            <p:cNvPr id="17425" name="直接连接符 19"/>
            <p:cNvCxnSpPr>
              <a:cxnSpLocks noChangeShapeType="1"/>
            </p:cNvCxnSpPr>
            <p:nvPr/>
          </p:nvCxnSpPr>
          <p:spPr bwMode="auto">
            <a:xfrm rot="16200000" flipH="1">
              <a:off x="10567" y="4593"/>
              <a:ext cx="1410" cy="15"/>
            </a:xfrm>
            <a:prstGeom prst="line">
              <a:avLst/>
            </a:prstGeom>
            <a:noFill/>
            <a:ln w="19050">
              <a:solidFill>
                <a:srgbClr val="0033CC"/>
              </a:solidFill>
              <a:round/>
            </a:ln>
            <a:extLst>
              <a:ext uri="{909E8E84-426E-40DD-AFC4-6F175D3DCCD1}">
                <a14:hiddenFill xmlns:a14="http://schemas.microsoft.com/office/drawing/2010/main">
                  <a:noFill/>
                </a14:hiddenFill>
              </a:ext>
            </a:extLst>
          </p:spPr>
        </p:cxnSp>
        <p:sp>
          <p:nvSpPr>
            <p:cNvPr id="17426" name="半闭框 21"/>
            <p:cNvSpPr>
              <a:spLocks noChangeArrowheads="1"/>
            </p:cNvSpPr>
            <p:nvPr/>
          </p:nvSpPr>
          <p:spPr bwMode="auto">
            <a:xfrm>
              <a:off x="10755" y="7767"/>
              <a:ext cx="337" cy="337"/>
            </a:xfrm>
            <a:custGeom>
              <a:avLst/>
              <a:gdLst>
                <a:gd name="T0" fmla="*/ 0 w 214313"/>
                <a:gd name="T1" fmla="*/ 0 h 214313"/>
                <a:gd name="T2" fmla="*/ 214313 w 214313"/>
                <a:gd name="T3" fmla="*/ 0 h 214313"/>
                <a:gd name="T4" fmla="*/ 196454 w 214313"/>
                <a:gd name="T5" fmla="*/ 17859 h 214313"/>
                <a:gd name="T6" fmla="*/ 12501 w 214313"/>
                <a:gd name="T7" fmla="*/ 17859 h 214313"/>
                <a:gd name="T8" fmla="*/ 12501 w 214313"/>
                <a:gd name="T9" fmla="*/ 201812 h 214313"/>
                <a:gd name="T10" fmla="*/ 0 w 214313"/>
                <a:gd name="T11" fmla="*/ 214313 h 214313"/>
              </a:gdLst>
              <a:ahLst/>
              <a:cxnLst>
                <a:cxn ang="0">
                  <a:pos x="T0" y="T1"/>
                </a:cxn>
                <a:cxn ang="0">
                  <a:pos x="T2" y="T3"/>
                </a:cxn>
                <a:cxn ang="0">
                  <a:pos x="T4" y="T5"/>
                </a:cxn>
                <a:cxn ang="0">
                  <a:pos x="T6" y="T7"/>
                </a:cxn>
                <a:cxn ang="0">
                  <a:pos x="T8" y="T9"/>
                </a:cxn>
                <a:cxn ang="0">
                  <a:pos x="T10" y="T11"/>
                </a:cxn>
              </a:cxnLst>
              <a:rect l="0" t="0" r="r" b="b"/>
              <a:pathLst>
                <a:path w="214313" h="214313">
                  <a:moveTo>
                    <a:pt x="0" y="0"/>
                  </a:moveTo>
                  <a:lnTo>
                    <a:pt x="214313" y="0"/>
                  </a:lnTo>
                  <a:lnTo>
                    <a:pt x="196454" y="17859"/>
                  </a:lnTo>
                  <a:lnTo>
                    <a:pt x="12501" y="17859"/>
                  </a:lnTo>
                  <a:lnTo>
                    <a:pt x="12501" y="201812"/>
                  </a:lnTo>
                  <a:lnTo>
                    <a:pt x="0" y="214313"/>
                  </a:lnTo>
                  <a:close/>
                </a:path>
              </a:pathLst>
            </a:custGeom>
            <a:solidFill>
              <a:schemeClr val="tx1"/>
            </a:solidFill>
            <a:ln w="25400">
              <a:solidFill>
                <a:schemeClr val="tx1"/>
              </a:solidFill>
              <a:round/>
            </a:ln>
          </p:spPr>
          <p:txBody>
            <a:bodyPr/>
            <a:lstStyle/>
            <a:p>
              <a:pPr>
                <a:buFont typeface="Arial" panose="020B0604020202020204" pitchFamily="34" charset="0"/>
                <a:buNone/>
              </a:pPr>
              <a:endParaRPr lang="zh-CN" altLang="zh-CN" sz="2400">
                <a:solidFill>
                  <a:srgbClr val="FF0000"/>
                </a:solidFill>
              </a:endParaRPr>
            </a:p>
          </p:txBody>
        </p:sp>
        <p:sp>
          <p:nvSpPr>
            <p:cNvPr id="17427" name="半闭框 22"/>
            <p:cNvSpPr>
              <a:spLocks noChangeArrowheads="1"/>
            </p:cNvSpPr>
            <p:nvPr/>
          </p:nvSpPr>
          <p:spPr bwMode="auto">
            <a:xfrm>
              <a:off x="11137" y="5067"/>
              <a:ext cx="112" cy="225"/>
            </a:xfrm>
            <a:custGeom>
              <a:avLst/>
              <a:gdLst>
                <a:gd name="T0" fmla="*/ 0 w 71437"/>
                <a:gd name="T1" fmla="*/ 0 h 142875"/>
                <a:gd name="T2" fmla="*/ 71437 w 71437"/>
                <a:gd name="T3" fmla="*/ 0 h 142875"/>
                <a:gd name="T4" fmla="*/ 68461 w 71437"/>
                <a:gd name="T5" fmla="*/ 5953 h 142875"/>
                <a:gd name="T6" fmla="*/ 4167 w 71437"/>
                <a:gd name="T7" fmla="*/ 5953 h 142875"/>
                <a:gd name="T8" fmla="*/ 4167 w 71437"/>
                <a:gd name="T9" fmla="*/ 134541 h 142875"/>
                <a:gd name="T10" fmla="*/ 0 w 71437"/>
                <a:gd name="T11" fmla="*/ 142875 h 142875"/>
              </a:gdLst>
              <a:ahLst/>
              <a:cxnLst>
                <a:cxn ang="0">
                  <a:pos x="T0" y="T1"/>
                </a:cxn>
                <a:cxn ang="0">
                  <a:pos x="T2" y="T3"/>
                </a:cxn>
                <a:cxn ang="0">
                  <a:pos x="T4" y="T5"/>
                </a:cxn>
                <a:cxn ang="0">
                  <a:pos x="T6" y="T7"/>
                </a:cxn>
                <a:cxn ang="0">
                  <a:pos x="T8" y="T9"/>
                </a:cxn>
                <a:cxn ang="0">
                  <a:pos x="T10" y="T11"/>
                </a:cxn>
              </a:cxnLst>
              <a:rect l="0" t="0" r="r" b="b"/>
              <a:pathLst>
                <a:path w="71437" h="142875">
                  <a:moveTo>
                    <a:pt x="0" y="0"/>
                  </a:moveTo>
                  <a:lnTo>
                    <a:pt x="71437" y="0"/>
                  </a:lnTo>
                  <a:lnTo>
                    <a:pt x="68461" y="5953"/>
                  </a:lnTo>
                  <a:lnTo>
                    <a:pt x="4167" y="5953"/>
                  </a:lnTo>
                  <a:lnTo>
                    <a:pt x="4167" y="134541"/>
                  </a:lnTo>
                  <a:lnTo>
                    <a:pt x="0" y="142875"/>
                  </a:lnTo>
                  <a:close/>
                </a:path>
              </a:pathLst>
            </a:custGeom>
            <a:solidFill>
              <a:schemeClr val="tx1"/>
            </a:solidFill>
            <a:ln w="25400">
              <a:solidFill>
                <a:schemeClr val="tx1"/>
              </a:solidFill>
              <a:round/>
            </a:ln>
          </p:spPr>
          <p:txBody>
            <a:bodyPr/>
            <a:lstStyle/>
            <a:p>
              <a:pPr>
                <a:buFont typeface="Arial" panose="020B0604020202020204" pitchFamily="34" charset="0"/>
                <a:buNone/>
              </a:pPr>
              <a:endParaRPr lang="zh-CN" altLang="zh-CN" sz="2400">
                <a:solidFill>
                  <a:srgbClr val="FF0000"/>
                </a:solidFill>
              </a:endParaRPr>
            </a:p>
          </p:txBody>
        </p:sp>
        <p:sp>
          <p:nvSpPr>
            <p:cNvPr id="17428" name="TextBox 7"/>
            <p:cNvSpPr txBox="1">
              <a:spLocks noChangeArrowheads="1"/>
            </p:cNvSpPr>
            <p:nvPr/>
          </p:nvSpPr>
          <p:spPr bwMode="auto">
            <a:xfrm>
              <a:off x="10945" y="5142"/>
              <a:ext cx="642"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D</a:t>
              </a:r>
            </a:p>
          </p:txBody>
        </p:sp>
        <p:sp>
          <p:nvSpPr>
            <p:cNvPr id="17429" name="TextBox 10"/>
            <p:cNvSpPr txBox="1">
              <a:spLocks noChangeArrowheads="1"/>
            </p:cNvSpPr>
            <p:nvPr/>
          </p:nvSpPr>
          <p:spPr bwMode="auto">
            <a:xfrm>
              <a:off x="10830" y="8165"/>
              <a:ext cx="778" cy="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en-US" altLang="zh-CN" sz="2400" b="1" i="1">
                  <a:latin typeface="Times New Roman" panose="02020603050405020304" pitchFamily="18" charset="0"/>
                  <a:ea typeface="黑体" panose="02010609060101010101" pitchFamily="49" charset="-122"/>
                </a:rPr>
                <a:t>D′</a:t>
              </a:r>
            </a:p>
          </p:txBody>
        </p:sp>
      </p:grpSp>
      <p:sp>
        <p:nvSpPr>
          <p:cNvPr id="17430" name="文本框 4245"/>
          <p:cNvSpPr txBox="1">
            <a:spLocks noChangeArrowheads="1"/>
          </p:cNvSpPr>
          <p:nvPr/>
        </p:nvSpPr>
        <p:spPr bwMode="auto">
          <a:xfrm>
            <a:off x="614363" y="465535"/>
            <a:ext cx="44935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buFont typeface="Arial" panose="020B0604020202020204" pitchFamily="34" charset="0"/>
              <a:buNone/>
            </a:pPr>
            <a:r>
              <a:rPr lang="zh-CN" altLang="en-US" sz="2400">
                <a:solidFill>
                  <a:srgbClr val="008080"/>
                </a:solidFill>
                <a:ea typeface="黑体" panose="02010609060101010101" pitchFamily="49" charset="-122"/>
              </a:rPr>
              <a:t>想一想：</a:t>
            </a:r>
            <a:r>
              <a:rPr lang="zh-CN" altLang="en-US" sz="2400">
                <a:ea typeface="黑体" panose="02010609060101010101" pitchFamily="49" charset="-122"/>
              </a:rPr>
              <a:t>怎么证明这一结论呢？</a:t>
            </a:r>
          </a:p>
        </p:txBody>
      </p:sp>
      <p:sp>
        <p:nvSpPr>
          <p:cNvPr id="65621" name="Rectangle 22"/>
          <p:cNvSpPr>
            <a:spLocks noChangeArrowheads="1"/>
          </p:cNvSpPr>
          <p:nvPr/>
        </p:nvSpPr>
        <p:spPr bwMode="auto">
          <a:xfrm>
            <a:off x="501650" y="3269456"/>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anose="020B0604020202020204" pitchFamily="34" charset="0"/>
              <a:buNone/>
            </a:pPr>
            <a:r>
              <a:rPr lang="en-US" altLang="zh-CN" sz="2400">
                <a:solidFill>
                  <a:srgbClr val="FF0000"/>
                </a:solidFill>
                <a:latin typeface="楷体_GB2312" pitchFamily="49" charset="-122"/>
                <a:ea typeface="楷体_GB2312"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楷体_GB2312" pitchFamily="49" charset="-122"/>
                <a:sym typeface="Wingdings" panose="05000000000000000000" pitchFamily="2" charset="2"/>
              </a:rPr>
              <a:t>ABC</a:t>
            </a:r>
            <a:r>
              <a:rPr lang="en-US" altLang="zh-CN" sz="2400">
                <a:solidFill>
                  <a:srgbClr val="FF0000"/>
                </a:solidFill>
                <a:latin typeface="楷体_GB2312" pitchFamily="49" charset="-122"/>
                <a:ea typeface="楷体_GB2312" pitchFamily="49" charset="-122"/>
                <a:sym typeface="Wingdings" panose="05000000000000000000" pitchFamily="2" charset="2"/>
              </a:rPr>
              <a:t>∽△</a:t>
            </a:r>
            <a:r>
              <a:rPr lang="en-US" altLang="zh-CN" sz="2400" b="1" i="1">
                <a:solidFill>
                  <a:srgbClr val="FF0000"/>
                </a:solidFill>
                <a:latin typeface="Times New Roman" panose="02020603050405020304" pitchFamily="18" charset="0"/>
                <a:ea typeface="楷体_GB2312" pitchFamily="49" charset="-122"/>
                <a:sym typeface="Wingdings" panose="05000000000000000000" pitchFamily="2" charset="2"/>
              </a:rPr>
              <a:t>A</a:t>
            </a:r>
            <a:r>
              <a:rPr lang="en-US" altLang="zh-CN" sz="2400" b="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b="1" i="1">
                <a:solidFill>
                  <a:srgbClr val="FF0000"/>
                </a:solidFill>
                <a:latin typeface="Times New Roman" panose="02020603050405020304" pitchFamily="18" charset="0"/>
                <a:ea typeface="楷体_GB2312" pitchFamily="49" charset="-122"/>
                <a:sym typeface="Wingdings" panose="05000000000000000000" pitchFamily="2" charset="2"/>
              </a:rPr>
              <a:t>B</a:t>
            </a:r>
            <a:r>
              <a:rPr lang="en-US" altLang="zh-CN" sz="2400" b="1">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b="1" i="1">
                <a:solidFill>
                  <a:srgbClr val="FF0000"/>
                </a:solidFill>
                <a:latin typeface="Times New Roman" panose="02020603050405020304" pitchFamily="18" charset="0"/>
                <a:ea typeface="楷体_GB2312" pitchFamily="49" charset="-122"/>
                <a:sym typeface="Wingdings" panose="05000000000000000000" pitchFamily="2" charset="2"/>
              </a:rPr>
              <a:t>C</a:t>
            </a:r>
            <a:r>
              <a:rPr lang="en-US" altLang="zh-CN" sz="2400">
                <a:solidFill>
                  <a:srgbClr val="FF0000"/>
                </a:solidFill>
                <a:latin typeface="Times New Roman" panose="02020603050405020304" pitchFamily="18" charset="0"/>
                <a:cs typeface="Times New Roman" panose="02020603050405020304" pitchFamily="18" charset="0"/>
                <a:sym typeface="Wingdings" panose="05000000000000000000" pitchFamily="2" charset="2"/>
              </a:rPr>
              <a:t>′</a:t>
            </a:r>
            <a:r>
              <a:rPr lang="en-US" altLang="zh-CN" sz="2400">
                <a:solidFill>
                  <a:srgbClr val="FF0000"/>
                </a:solidFill>
                <a:latin typeface="楷体_GB2312" pitchFamily="49" charset="-122"/>
                <a:ea typeface="楷体_GB2312" pitchFamily="49" charset="-122"/>
                <a:sym typeface="Wingdings" panose="05000000000000000000" pitchFamily="2" charset="2"/>
              </a:rPr>
              <a:t>.</a:t>
            </a:r>
          </a:p>
        </p:txBody>
      </p:sp>
      <p:graphicFrame>
        <p:nvGraphicFramePr>
          <p:cNvPr id="65623" name="对象 65622"/>
          <p:cNvGraphicFramePr>
            <a:graphicFrameLocks noChangeAspect="1"/>
          </p:cNvGraphicFramePr>
          <p:nvPr/>
        </p:nvGraphicFramePr>
        <p:xfrm>
          <a:off x="5716588" y="3184923"/>
          <a:ext cx="1479550" cy="586978"/>
        </p:xfrm>
        <a:graphic>
          <a:graphicData uri="http://schemas.openxmlformats.org/presentationml/2006/ole">
            <mc:AlternateContent xmlns:mc="http://schemas.openxmlformats.org/markup-compatibility/2006">
              <mc:Choice xmlns:v="urn:schemas-microsoft-com:vml" Requires="v">
                <p:oleObj spid="_x0000_s17462" r:id="rId6" imgW="736600" imgH="393700" progId="Equation.3">
                  <p:embed/>
                </p:oleObj>
              </mc:Choice>
              <mc:Fallback>
                <p:oleObj r:id="rId6" imgW="736600" imgH="393700" progId="Equation.3">
                  <p:embed/>
                  <p:pic>
                    <p:nvPicPr>
                      <p:cNvPr id="0" name="对象 656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6588" y="3184923"/>
                        <a:ext cx="1479550" cy="58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65625" name="对象 65624"/>
          <p:cNvGraphicFramePr>
            <a:graphicFrameLocks noChangeAspect="1"/>
          </p:cNvGraphicFramePr>
          <p:nvPr/>
        </p:nvGraphicFramePr>
        <p:xfrm>
          <a:off x="742951" y="3789760"/>
          <a:ext cx="6342063" cy="1076325"/>
        </p:xfrm>
        <a:graphic>
          <a:graphicData uri="http://schemas.openxmlformats.org/presentationml/2006/ole">
            <mc:AlternateContent xmlns:mc="http://schemas.openxmlformats.org/markup-compatibility/2006">
              <mc:Choice xmlns:v="urn:schemas-microsoft-com:vml" Requires="v">
                <p:oleObj spid="_x0000_s17463" r:id="rId8" imgW="3238500" imgH="736600" progId="Equation.3">
                  <p:embed/>
                </p:oleObj>
              </mc:Choice>
              <mc:Fallback>
                <p:oleObj r:id="rId8" imgW="3238500" imgH="736600" progId="Equation.3">
                  <p:embed/>
                  <p:pic>
                    <p:nvPicPr>
                      <p:cNvPr id="0" name="对象 656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2951" y="3789760"/>
                        <a:ext cx="634206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graphicFrame>
        <p:nvGraphicFramePr>
          <p:cNvPr id="4" name="对象 3"/>
          <p:cNvGraphicFramePr>
            <a:graphicFrameLocks noChangeAspect="1"/>
          </p:cNvGraphicFramePr>
          <p:nvPr/>
        </p:nvGraphicFramePr>
        <p:xfrm>
          <a:off x="3616326" y="3269456"/>
          <a:ext cx="1939925" cy="586979"/>
        </p:xfrm>
        <a:graphic>
          <a:graphicData uri="http://schemas.openxmlformats.org/presentationml/2006/ole">
            <mc:AlternateContent xmlns:mc="http://schemas.openxmlformats.org/markup-compatibility/2006">
              <mc:Choice xmlns:v="urn:schemas-microsoft-com:vml" Requires="v">
                <p:oleObj spid="_x0000_s17464" r:id="rId10" imgW="965200" imgH="393700" progId="Equation.3">
                  <p:embed/>
                </p:oleObj>
              </mc:Choice>
              <mc:Fallback>
                <p:oleObj r:id="rId10" imgW="965200" imgH="393700" progId="Equation.3">
                  <p:embed/>
                  <p:pic>
                    <p:nvPicPr>
                      <p:cNvPr id="0" name="对象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16326" y="3269456"/>
                        <a:ext cx="1939925" cy="58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p:cTn id="7" dur="500"/>
                                        <p:tgtEl>
                                          <p:spTgt spid="10247"/>
                                        </p:tgtEl>
                                        <p:attrNameLst>
                                          <p:attrName>ppt_y</p:attrName>
                                        </p:attrNameLst>
                                      </p:cBhvr>
                                      <p:tavLst>
                                        <p:tav tm="0">
                                          <p:val>
                                            <p:strVal val="#ppt_y+#ppt_h*1.125000"/>
                                          </p:val>
                                        </p:tav>
                                        <p:tav tm="100000">
                                          <p:val>
                                            <p:strVal val="#ppt_y"/>
                                          </p:val>
                                        </p:tav>
                                      </p:tavLst>
                                    </p:anim>
                                    <p:animEffect transition="in" filter="wipe(up)">
                                      <p:cBhvr>
                                        <p:cTn id="8" dur="500"/>
                                        <p:tgtEl>
                                          <p:spTgt spid="10247"/>
                                        </p:tgtEl>
                                      </p:cBhvr>
                                    </p:animEffec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6465"/>
                                        </p:tgtEl>
                                        <p:attrNameLst>
                                          <p:attrName>style.visibility</p:attrName>
                                        </p:attrNameLst>
                                      </p:cBhvr>
                                      <p:to>
                                        <p:strVal val="visible"/>
                                      </p:to>
                                    </p:set>
                                    <p:animEffect transition="in" filter="dissolve">
                                      <p:cBhvr>
                                        <p:cTn id="13" dur="500"/>
                                        <p:tgtEl>
                                          <p:spTgt spid="6465"/>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466"/>
                                        </p:tgtEl>
                                        <p:attrNameLst>
                                          <p:attrName>style.visibility</p:attrName>
                                        </p:attrNameLst>
                                      </p:cBhvr>
                                      <p:to>
                                        <p:strVal val="visible"/>
                                      </p:to>
                                    </p:set>
                                    <p:animEffect transition="in" filter="dissolve">
                                      <p:cBhvr>
                                        <p:cTn id="18" dur="500"/>
                                        <p:tgtEl>
                                          <p:spTgt spid="6466"/>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6467"/>
                                        </p:tgtEl>
                                        <p:attrNameLst>
                                          <p:attrName>style.visibility</p:attrName>
                                        </p:attrNameLst>
                                      </p:cBhvr>
                                      <p:to>
                                        <p:strVal val="visible"/>
                                      </p:to>
                                    </p:set>
                                    <p:animEffect transition="in" filter="dissolve">
                                      <p:cBhvr>
                                        <p:cTn id="23" dur="500"/>
                                        <p:tgtEl>
                                          <p:spTgt spid="6467"/>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6468"/>
                                        </p:tgtEl>
                                        <p:attrNameLst>
                                          <p:attrName>style.visibility</p:attrName>
                                        </p:attrNameLst>
                                      </p:cBhvr>
                                      <p:to>
                                        <p:strVal val="visible"/>
                                      </p:to>
                                    </p:set>
                                    <p:animEffect transition="in" filter="dissolve">
                                      <p:cBhvr>
                                        <p:cTn id="28" dur="500"/>
                                        <p:tgtEl>
                                          <p:spTgt spid="6468"/>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5621"/>
                                        </p:tgtEl>
                                        <p:attrNameLst>
                                          <p:attrName>style.visibility</p:attrName>
                                        </p:attrNameLst>
                                      </p:cBhvr>
                                      <p:to>
                                        <p:strVal val="visible"/>
                                      </p:to>
                                    </p:set>
                                    <p:animEffect transition="in" filter="dissolve">
                                      <p:cBhvr>
                                        <p:cTn id="33" dur="500"/>
                                        <p:tgtEl>
                                          <p:spTgt spid="6562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dissolve">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65623"/>
                                        </p:tgtEl>
                                        <p:attrNameLst>
                                          <p:attrName>style.visibility</p:attrName>
                                        </p:attrNameLst>
                                      </p:cBhvr>
                                      <p:to>
                                        <p:strVal val="visible"/>
                                      </p:to>
                                    </p:set>
                                    <p:animEffect transition="in" filter="dissolve">
                                      <p:cBhvr>
                                        <p:cTn id="43" dur="500"/>
                                        <p:tgtEl>
                                          <p:spTgt spid="65623"/>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nodeType="clickEffect">
                                  <p:stCondLst>
                                    <p:cond delay="0"/>
                                  </p:stCondLst>
                                  <p:childTnLst>
                                    <p:set>
                                      <p:cBhvr>
                                        <p:cTn id="47" dur="1" fill="hold">
                                          <p:stCondLst>
                                            <p:cond delay="0"/>
                                          </p:stCondLst>
                                        </p:cTn>
                                        <p:tgtEl>
                                          <p:spTgt spid="65625"/>
                                        </p:tgtEl>
                                        <p:attrNameLst>
                                          <p:attrName>style.visibility</p:attrName>
                                        </p:attrNameLst>
                                      </p:cBhvr>
                                      <p:to>
                                        <p:strVal val="visible"/>
                                      </p:to>
                                    </p:set>
                                    <p:animEffect transition="in" filter="dissolve">
                                      <p:cBhvr>
                                        <p:cTn id="48" dur="500"/>
                                        <p:tgtEl>
                                          <p:spTgt spid="65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p:bldP spid="6465" grpId="0"/>
      <p:bldP spid="6466" grpId="0"/>
      <p:bldP spid="6467" grpId="0"/>
      <p:bldP spid="65621" grpId="0"/>
    </p:bldLst>
  </p:timing>
</p:sld>
</file>

<file path=ppt/theme/theme1.xml><?xml version="1.0" encoding="utf-8"?>
<a:theme xmlns:a="http://schemas.openxmlformats.org/drawingml/2006/main" name="WWW.2PPT.COM&#10;">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1064</Words>
  <Application>Microsoft Office PowerPoint</Application>
  <PresentationFormat>全屏显示(16:9)</PresentationFormat>
  <Paragraphs>170</Paragraphs>
  <Slides>17</Slides>
  <Notes>6</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3</vt:i4>
      </vt:variant>
      <vt:variant>
        <vt:lpstr>幻灯片标题</vt:lpstr>
      </vt:variant>
      <vt:variant>
        <vt:i4>17</vt:i4>
      </vt:variant>
    </vt:vector>
  </HeadingPairs>
  <TitlesOfParts>
    <vt:vector size="32" baseType="lpstr">
      <vt:lpstr>方正姚体</vt:lpstr>
      <vt:lpstr>仿宋_GB2312</vt:lpstr>
      <vt:lpstr>黑体</vt:lpstr>
      <vt:lpstr>华文楷体</vt:lpstr>
      <vt:lpstr>华文中宋</vt:lpstr>
      <vt:lpstr>楷体_GB2312</vt:lpstr>
      <vt:lpstr>宋体</vt:lpstr>
      <vt:lpstr>微软雅黑</vt:lpstr>
      <vt:lpstr>Arial</vt:lpstr>
      <vt:lpstr>Times New Roman</vt:lpstr>
      <vt:lpstr>Wingdings</vt:lpstr>
      <vt:lpstr>WWW.2PPT.COM
</vt:lpstr>
      <vt:lpstr>Equation.3</vt:lpstr>
      <vt:lpstr>Equation.KSEE3</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2016-08-11T01:00:00Z</dcterms:created>
  <dcterms:modified xsi:type="dcterms:W3CDTF">2023-01-17T00:56:47Z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2E51113118D14DDCB999D12539103E94</vt:lpwstr>
  </property>
  <property fmtid="{D5CDD505-2E9C-101B-9397-08002B2CF9AE}" pid="4" name="KSOProductBuildVer">
    <vt:lpwstr>2052-11.1.0.11194</vt:lpwstr>
  </property>
  <property fmtid="{A09F084E-AD41-489F-8076-AA5BE3082BCA}" pid="100">
    <vt:ui4>5</vt:ui4>
  </property>
  <property fmtid="{64440492-4C8B-11D1-8B70-080036B11A03}" pid="11">
    <vt:lpwstr>www.2ppt.com-爱PPT提供资源下载</vt:lpwstr>
  </property>
</Properties>
</file>