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81" r:id="rId24"/>
    <p:sldId id="279" r:id="rId25"/>
    <p:sldId id="278" r:id="rId26"/>
    <p:sldId id="280" r:id="rId27"/>
    <p:sldId id="283" r:id="rId28"/>
    <p:sldId id="282" r:id="rId29"/>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3E1D"/>
    <a:srgbClr val="E7D5AD"/>
    <a:srgbClr val="252B3E"/>
    <a:srgbClr val="3B77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611" autoAdjust="0"/>
    <p:restoredTop sz="94660"/>
  </p:normalViewPr>
  <p:slideViewPr>
    <p:cSldViewPr snapToGrid="0">
      <p:cViewPr>
        <p:scale>
          <a:sx n="50" d="100"/>
          <a:sy n="50" d="100"/>
        </p:scale>
        <p:origin x="-72" y="-1710"/>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1175"/>
          </a:xfrm>
          <a:prstGeom prst="rect">
            <a:avLst/>
          </a:prstGeom>
        </p:spPr>
        <p:txBody>
          <a:bodyPr vert="horz" lIns="91440" tIns="45720" rIns="91440" bIns="45720" rtlCol="0"/>
          <a:lstStyle>
            <a:lvl1pPr algn="r">
              <a:defRPr sz="1200"/>
            </a:lvl1pPr>
          </a:lstStyle>
          <a:p>
            <a:fld id="{078D5C6C-069D-4DA7-8CE9-566DC9016058}"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860925"/>
            <a:ext cx="5683250" cy="4605338"/>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1175"/>
          </a:xfrm>
          <a:prstGeom prst="rect">
            <a:avLst/>
          </a:prstGeom>
        </p:spPr>
        <p:txBody>
          <a:bodyPr vert="horz" lIns="91440" tIns="45720" rIns="91440" bIns="45720" rtlCol="0" anchor="b"/>
          <a:lstStyle>
            <a:lvl1pPr algn="r">
              <a:defRPr sz="1200"/>
            </a:lvl1pPr>
          </a:lstStyle>
          <a:p>
            <a:fld id="{64B9B151-1AAB-4251-A135-27A4EE2B4FC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B9B151-1AAB-4251-A135-27A4EE2B4FC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B9B151-1AAB-4251-A135-27A4EE2B4FC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B9B151-1AAB-4251-A135-27A4EE2B4FC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B9B151-1AAB-4251-A135-27A4EE2B4FC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B9B151-1AAB-4251-A135-27A4EE2B4FC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B9B151-1AAB-4251-A135-27A4EE2B4FC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B9B151-1AAB-4251-A135-27A4EE2B4FC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B9B151-1AAB-4251-A135-27A4EE2B4FC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B9B151-1AAB-4251-A135-27A4EE2B4FC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B9B151-1AAB-4251-A135-27A4EE2B4FC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B9B151-1AAB-4251-A135-27A4EE2B4FC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B9B151-1AAB-4251-A135-27A4EE2B4FC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B9B151-1AAB-4251-A135-27A4EE2B4FC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B9B151-1AAB-4251-A135-27A4EE2B4FC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B9B151-1AAB-4251-A135-27A4EE2B4FC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B9B151-1AAB-4251-A135-27A4EE2B4FC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B9B151-1AAB-4251-A135-27A4EE2B4FC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B9B151-1AAB-4251-A135-27A4EE2B4FCB}"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B9B151-1AAB-4251-A135-27A4EE2B4FCB}"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B9B151-1AAB-4251-A135-27A4EE2B4FCB}"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B9B151-1AAB-4251-A135-27A4EE2B4FCB}"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B9B151-1AAB-4251-A135-27A4EE2B4FC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B9B151-1AAB-4251-A135-27A4EE2B4FC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B9B151-1AAB-4251-A135-27A4EE2B4FC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B9B151-1AAB-4251-A135-27A4EE2B4FC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B9B151-1AAB-4251-A135-27A4EE2B4FC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B9B151-1AAB-4251-A135-27A4EE2B4FC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B9B151-1AAB-4251-A135-27A4EE2B4FC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screen"/>
          <a:stretch>
            <a:fillRect/>
          </a:stretch>
        </p:blipFill>
        <p:spPr>
          <a:xfrm>
            <a:off x="0" y="0"/>
            <a:ext cx="12192000" cy="6858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172828" y="4678525"/>
            <a:ext cx="775136" cy="2298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 www.2ppt.com/moban/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www.2ppt.com/jieri/          PPT</a:t>
            </a:r>
            <a:r>
              <a:rPr kumimoji="0" lang="zh-CN" altLang="en-US" sz="100" b="0" i="0" u="none" strike="noStrike" kern="0" cap="none" spc="0" normalizeH="0" baseline="0" noProof="0" dirty="0" smtClean="0">
                <a:ln>
                  <a:noFill/>
                </a:ln>
                <a:solidFill>
                  <a:prstClr val="white"/>
                </a:solidFill>
                <a:effectLst/>
                <a:uLnTx/>
                <a:uFillTx/>
              </a:rPr>
              <a:t>素材：</a:t>
            </a:r>
            <a:r>
              <a:rPr kumimoji="0" lang="en-US" altLang="zh-CN" sz="100" b="0" i="0" u="none" strike="noStrike" kern="0" cap="none" spc="0" normalizeH="0" baseline="0" noProof="0" dirty="0" smtClean="0">
                <a:ln>
                  <a:noFill/>
                </a:ln>
                <a:solidFill>
                  <a:prstClr val="white"/>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 www.2ppt.com/beijing/        PPT</a:t>
            </a:r>
            <a:r>
              <a:rPr kumimoji="0" lang="zh-CN" altLang="en-US" sz="100" b="0" i="0" u="none" strike="noStrike" kern="0" cap="none" spc="0" normalizeH="0" baseline="0" noProof="0" dirty="0" smtClean="0">
                <a:ln>
                  <a:noFill/>
                </a:ln>
                <a:solidFill>
                  <a:prstClr val="white"/>
                </a:solidFill>
                <a:effectLst/>
                <a:uLnTx/>
                <a:uFillTx/>
              </a:rPr>
              <a:t>图表：</a:t>
            </a:r>
            <a:r>
              <a:rPr kumimoji="0" lang="en-US" altLang="zh-CN" sz="100" b="0" i="0" u="none" strike="noStrike" kern="0" cap="none" spc="0" normalizeH="0" baseline="0" noProof="0" dirty="0" smtClean="0">
                <a:ln>
                  <a:noFill/>
                </a:ln>
                <a:solidFill>
                  <a:prstClr val="white"/>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精美</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 www.2ppt.com/xiazai/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课件：</a:t>
            </a:r>
            <a:r>
              <a:rPr kumimoji="0" lang="en-US" altLang="zh-CN" sz="100" b="0" i="0" u="none" strike="noStrike" kern="0" cap="none" spc="0" normalizeH="0" baseline="0" noProof="0" dirty="0" smtClean="0">
                <a:ln>
                  <a:noFill/>
                </a:ln>
                <a:solidFill>
                  <a:prstClr val="white"/>
                </a:solidFill>
                <a:effectLst/>
                <a:uLnTx/>
                <a:uFillTx/>
              </a:rPr>
              <a:t> www.2ppt.com/kejian/             </a:t>
            </a: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工作总结</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www.2ppt.com/xiazai/zongjie/ </a:t>
            </a:r>
            <a:r>
              <a:rPr kumimoji="0" lang="zh-CN" altLang="en-US" sz="100" b="0" i="0" u="none" strike="noStrike" kern="0" cap="none" spc="0" normalizeH="0" baseline="0" noProof="0" dirty="0" smtClean="0">
                <a:ln>
                  <a:noFill/>
                </a:ln>
                <a:solidFill>
                  <a:prstClr val="white"/>
                </a:solidFill>
                <a:effectLst/>
                <a:uLnTx/>
                <a:uFillTx/>
              </a:rPr>
              <a:t>工作计划：</a:t>
            </a:r>
            <a:r>
              <a:rPr kumimoji="0" lang="en-US" altLang="zh-CN" sz="100" b="0" i="0" u="none" strike="noStrike" kern="0" cap="none" spc="0" normalizeH="0" baseline="0" noProof="0" dirty="0" smtClean="0">
                <a:ln>
                  <a:noFill/>
                </a:ln>
                <a:solidFill>
                  <a:prstClr val="white"/>
                </a:solidFill>
                <a:effectLst/>
                <a:uLnTx/>
                <a:uFillTx/>
              </a:rPr>
              <a:t> www.2ppt.com/xiazai/jihua/</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商务</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www.2ppt.com/moban/shangwu/  </a:t>
            </a:r>
            <a:r>
              <a:rPr kumimoji="0" lang="zh-CN" altLang="en-US" sz="100" b="0" i="0" u="none" strike="noStrike" kern="0" cap="none" spc="0" normalizeH="0" baseline="0" noProof="0" dirty="0" smtClean="0">
                <a:ln>
                  <a:noFill/>
                </a:ln>
                <a:solidFill>
                  <a:prstClr val="white"/>
                </a:solidFill>
                <a:effectLst/>
                <a:uLnTx/>
                <a:uFillTx/>
              </a:rPr>
              <a:t>个人简历</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www.2ppt.com/xiazai/jianli/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毕业答辩</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www.2ppt.com/xiazai/dabian/  </a:t>
            </a:r>
            <a:r>
              <a:rPr kumimoji="0" lang="zh-CN" altLang="en-US" sz="100" b="0" i="0" u="none" strike="noStrike" kern="0" cap="none" spc="0" normalizeH="0" baseline="0" noProof="0" dirty="0" smtClean="0">
                <a:ln>
                  <a:noFill/>
                </a:ln>
                <a:solidFill>
                  <a:prstClr val="white"/>
                </a:solidFill>
                <a:effectLst/>
                <a:uLnTx/>
                <a:uFillTx/>
              </a:rPr>
              <a:t>工作汇报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www.2ppt.com/xiazai/huibao/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p>
        </p:txBody>
      </p:sp>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screen"/>
          <a:srcRect t="64924"/>
          <a:stretch>
            <a:fillRect/>
          </a:stretch>
        </p:blipFill>
        <p:spPr>
          <a:xfrm>
            <a:off x="0" y="4007712"/>
            <a:ext cx="12192000" cy="2850288"/>
          </a:xfrm>
          <a:prstGeom prst="rect">
            <a:avLst/>
          </a:prstGeom>
        </p:spPr>
      </p:pic>
      <p:pic>
        <p:nvPicPr>
          <p:cNvPr id="7" name="图片 6"/>
          <p:cNvPicPr>
            <a:picLocks noChangeAspect="1"/>
          </p:cNvPicPr>
          <p:nvPr userDrawn="1"/>
        </p:nvPicPr>
        <p:blipFill>
          <a:blip r:embed="rId3" cstate="screen"/>
          <a:stretch>
            <a:fillRect/>
          </a:stretch>
        </p:blipFill>
        <p:spPr>
          <a:xfrm>
            <a:off x="0" y="0"/>
            <a:ext cx="12192000" cy="609514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extLst>
              <a:ext uri="{BEBA8EAE-BF5A-486C-A8C5-ECC9F3942E4B}">
                <a14:imgProps xmlns:a14="http://schemas.microsoft.com/office/drawing/2010/main">
                  <a14:imgLayer r:embed="rId16">
                    <a14:imgEffect>
                      <a14:brightnessContrast contrast="20000"/>
                    </a14:imgEffect>
                  </a14:imgLayer>
                </a14:imgProps>
              </a:ext>
            </a:extLst>
          </a:blip>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17" cstate="screen"/>
          <a:srcRect t="64924"/>
          <a:stretch>
            <a:fillRect/>
          </a:stretch>
        </p:blipFill>
        <p:spPr>
          <a:xfrm>
            <a:off x="0" y="4007712"/>
            <a:ext cx="12192000" cy="2850288"/>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1.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5e071cfc8a7b3822808c2d387ebbcb14"/>
          <p:cNvPicPr>
            <a:picLocks noChangeAspect="1"/>
          </p:cNvPicPr>
          <p:nvPr/>
        </p:nvPicPr>
        <p:blipFill>
          <a:blip r:embed="rId4" cstate="screen"/>
          <a:stretch>
            <a:fillRect/>
          </a:stretch>
        </p:blipFill>
        <p:spPr>
          <a:xfrm>
            <a:off x="5532120" y="1601470"/>
            <a:ext cx="5875020" cy="4145280"/>
          </a:xfrm>
          <a:prstGeom prst="rect">
            <a:avLst/>
          </a:prstGeom>
        </p:spPr>
      </p:pic>
      <p:pic>
        <p:nvPicPr>
          <p:cNvPr id="11" name="图片 10" descr="7502e1be78aa9cee420c36ab84c5bdbd"/>
          <p:cNvPicPr>
            <a:picLocks noChangeAspect="1"/>
          </p:cNvPicPr>
          <p:nvPr/>
        </p:nvPicPr>
        <p:blipFill>
          <a:blip r:embed="rId5"/>
          <a:stretch>
            <a:fillRect/>
          </a:stretch>
        </p:blipFill>
        <p:spPr>
          <a:xfrm>
            <a:off x="2309495" y="998220"/>
            <a:ext cx="3413125" cy="5034280"/>
          </a:xfrm>
          <a:prstGeom prst="rect">
            <a:avLst/>
          </a:prstGeom>
          <a:effectLst>
            <a:outerShdw blurRad="50800" dist="38100" dir="2700000" algn="tl" rotWithShape="0">
              <a:prstClr val="black">
                <a:alpha val="40000"/>
              </a:prstClr>
            </a:outerShdw>
          </a:effectLst>
        </p:spPr>
      </p:pic>
      <p:pic>
        <p:nvPicPr>
          <p:cNvPr id="12" name="图片 11" descr="b271b3e9d47f3af26e4a2cfee4e662be"/>
          <p:cNvPicPr>
            <a:picLocks noChangeAspect="1"/>
          </p:cNvPicPr>
          <p:nvPr/>
        </p:nvPicPr>
        <p:blipFill>
          <a:blip r:embed="rId6" cstate="screen"/>
          <a:stretch>
            <a:fillRect/>
          </a:stretch>
        </p:blipFill>
        <p:spPr>
          <a:xfrm>
            <a:off x="5532120" y="2296795"/>
            <a:ext cx="288925" cy="502285"/>
          </a:xfrm>
          <a:prstGeom prst="rect">
            <a:avLst/>
          </a:prstGeom>
        </p:spPr>
      </p:pic>
    </p:spTree>
  </p:cSld>
  <p:clrMapOvr>
    <a:masterClrMapping/>
  </p:clrMapOvr>
  <p:transition advTm="2933">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Effect transition="in" filter="fade">
                                      <p:cBhvr>
                                        <p:cTn id="15" dur="1000"/>
                                        <p:tgtEl>
                                          <p:spTgt spid="11"/>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4025411" y="1101088"/>
            <a:ext cx="7430966" cy="4348678"/>
            <a:chOff x="4025411" y="1577338"/>
            <a:chExt cx="7430966" cy="4348678"/>
          </a:xfrm>
        </p:grpSpPr>
        <p:sp>
          <p:nvSpPr>
            <p:cNvPr id="43" name="矩形 42"/>
            <p:cNvSpPr/>
            <p:nvPr/>
          </p:nvSpPr>
          <p:spPr>
            <a:xfrm>
              <a:off x="4313359" y="1882960"/>
              <a:ext cx="6855070" cy="3737433"/>
            </a:xfrm>
            <a:prstGeom prst="rect">
              <a:avLst/>
            </a:prstGeom>
          </p:spPr>
          <p:txBody>
            <a:bodyPr wrap="square">
              <a:spAutoFit/>
            </a:bodyPr>
            <a:lstStyle/>
            <a:p>
              <a:pPr marL="0" marR="0" lvl="0" indent="360045" algn="just"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端午节的早晨家家吃粽子纪念屈原，一般是前一天把粽子包好，夜间煮熟，早晨食用。包粽子主要是用河塘边盛产的嫩芦苇叶，也有用竹叶的，统称粽叶。粽子的传统形式为三角形，一般根据内瓤命名，包糯米的叫米粽，米中掺小豆的叫小豆粽，掺红枣的叫枣粽；枣粽谐音为“早中”，所以吃枣粽的最多，意在读书的孩子吃了可以早中状元。过去读书人参加科举考试的当天，早晨都要吃枣粽，至今中学、大学入学考试日的早晨，家长亦要做枣粽给考生吃。</a:t>
              </a:r>
              <a:endParaRPr kumimoji="0" lang="zh-CN" altLang="en-US" sz="1800" b="0" i="0" u="none" strike="noStrike" kern="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endParaRPr>
            </a:p>
          </p:txBody>
        </p:sp>
        <p:sp>
          <p:nvSpPr>
            <p:cNvPr id="44" name="矩形 43"/>
            <p:cNvSpPr/>
            <p:nvPr/>
          </p:nvSpPr>
          <p:spPr>
            <a:xfrm>
              <a:off x="4025411" y="1577338"/>
              <a:ext cx="7430966" cy="4348678"/>
            </a:xfrm>
            <a:prstGeom prst="rect">
              <a:avLst/>
            </a:prstGeom>
            <a:noFill/>
            <a:ln w="19050" cap="flat" cmpd="sng" algn="ctr">
              <a:solidFill>
                <a:srgbClr val="00703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45" name="组合 44"/>
          <p:cNvGrpSpPr/>
          <p:nvPr/>
        </p:nvGrpSpPr>
        <p:grpSpPr>
          <a:xfrm>
            <a:off x="682997" y="889601"/>
            <a:ext cx="2999371" cy="1034218"/>
            <a:chOff x="415640" y="202744"/>
            <a:chExt cx="2999371" cy="1034218"/>
          </a:xfrm>
        </p:grpSpPr>
        <p:pic>
          <p:nvPicPr>
            <p:cNvPr id="46" name="图片 45"/>
            <p:cNvPicPr>
              <a:picLocks noChangeAspect="1"/>
            </p:cNvPicPr>
            <p:nvPr/>
          </p:nvPicPr>
          <p:blipFill rotWithShape="1">
            <a:blip r:embed="rId3" cstate="screen"/>
            <a:srcRect/>
            <a:stretch>
              <a:fillRect/>
            </a:stretch>
          </p:blipFill>
          <p:spPr>
            <a:xfrm>
              <a:off x="415640" y="202744"/>
              <a:ext cx="2999371" cy="1034218"/>
            </a:xfrm>
            <a:prstGeom prst="rect">
              <a:avLst/>
            </a:prstGeom>
          </p:spPr>
        </p:pic>
        <p:sp>
          <p:nvSpPr>
            <p:cNvPr id="47" name="矩形 46"/>
            <p:cNvSpPr/>
            <p:nvPr/>
          </p:nvSpPr>
          <p:spPr>
            <a:xfrm>
              <a:off x="1110846" y="551912"/>
              <a:ext cx="1415772" cy="584775"/>
            </a:xfrm>
            <a:prstGeom prst="rect">
              <a:avLst/>
            </a:prstGeom>
          </p:spPr>
          <p:txBody>
            <a:bodyPr wrap="none">
              <a:spAutoFit/>
            </a:bodyPr>
            <a:lstStyle/>
            <a:p>
              <a:pPr>
                <a:defRPr/>
              </a:pPr>
              <a:r>
                <a:rPr lang="zh-CN" altLang="en-US" sz="3200" dirty="0">
                  <a:solidFill>
                    <a:srgbClr val="2B8523"/>
                  </a:solidFill>
                  <a:latin typeface="迷你简少儿" panose="03000509000000000000" pitchFamily="65" charset="-122"/>
                  <a:ea typeface="迷你简少儿" panose="03000509000000000000" pitchFamily="65" charset="-122"/>
                </a:rPr>
                <a:t>吃粽子</a:t>
              </a:r>
            </a:p>
          </p:txBody>
        </p:sp>
        <p:sp>
          <p:nvSpPr>
            <p:cNvPr id="48" name="文本框 7"/>
            <p:cNvSpPr txBox="1"/>
            <p:nvPr/>
          </p:nvSpPr>
          <p:spPr>
            <a:xfrm>
              <a:off x="1196446" y="282360"/>
              <a:ext cx="1244571" cy="338554"/>
            </a:xfrm>
            <a:prstGeom prst="rect">
              <a:avLst/>
            </a:prstGeom>
            <a:noFill/>
          </p:spPr>
          <p:txBody>
            <a:bodyPr wrap="none" rtlCol="0">
              <a:spAutoFit/>
            </a:bodyPr>
            <a:lstStyle/>
            <a:p>
              <a:pPr>
                <a:defRPr/>
              </a:pPr>
              <a:r>
                <a:rPr lang="en-US" altLang="zh-CN" sz="1600" dirty="0" err="1">
                  <a:solidFill>
                    <a:srgbClr val="2B8523"/>
                  </a:solidFill>
                  <a:latin typeface="等线" panose="02010600030101010101" charset="-122"/>
                  <a:ea typeface="等线" panose="02010600030101010101" charset="-122"/>
                </a:rPr>
                <a:t>Chí</a:t>
              </a:r>
              <a:r>
                <a:rPr lang="en-US" altLang="zh-CN" sz="1600" dirty="0">
                  <a:solidFill>
                    <a:srgbClr val="2B8523"/>
                  </a:solidFill>
                  <a:latin typeface="等线" panose="02010600030101010101" charset="-122"/>
                  <a:ea typeface="等线" panose="02010600030101010101" charset="-122"/>
                </a:rPr>
                <a:t>  </a:t>
              </a:r>
              <a:r>
                <a:rPr lang="en-US" altLang="zh-CN" sz="1600" dirty="0" err="1">
                  <a:solidFill>
                    <a:srgbClr val="2B8523"/>
                  </a:solidFill>
                  <a:latin typeface="等线" panose="02010600030101010101" charset="-122"/>
                  <a:ea typeface="等线" panose="02010600030101010101" charset="-122"/>
                </a:rPr>
                <a:t>zòng</a:t>
              </a:r>
              <a:r>
                <a:rPr lang="en-US" altLang="zh-CN" sz="1600" dirty="0">
                  <a:solidFill>
                    <a:srgbClr val="2B8523"/>
                  </a:solidFill>
                  <a:latin typeface="等线" panose="02010600030101010101" charset="-122"/>
                  <a:ea typeface="等线" panose="02010600030101010101" charset="-122"/>
                </a:rPr>
                <a:t>    </a:t>
              </a:r>
              <a:r>
                <a:rPr lang="en-US" altLang="zh-CN" sz="1600" dirty="0" err="1">
                  <a:solidFill>
                    <a:srgbClr val="2B8523"/>
                  </a:solidFill>
                  <a:latin typeface="等线" panose="02010600030101010101" charset="-122"/>
                  <a:ea typeface="等线" panose="02010600030101010101" charset="-122"/>
                </a:rPr>
                <a:t>zǐ</a:t>
              </a:r>
              <a:endParaRPr lang="zh-CN" altLang="en-US" sz="1600" dirty="0">
                <a:solidFill>
                  <a:srgbClr val="2B8523"/>
                </a:solidFill>
                <a:latin typeface="等线" panose="02010600030101010101" charset="-122"/>
                <a:ea typeface="等线" panose="02010600030101010101" charset="-122"/>
              </a:endParaRPr>
            </a:p>
          </p:txBody>
        </p:sp>
      </p:grpSp>
      <p:pic>
        <p:nvPicPr>
          <p:cNvPr id="49" name="图片 48"/>
          <p:cNvPicPr>
            <a:picLocks noChangeAspect="1"/>
          </p:cNvPicPr>
          <p:nvPr/>
        </p:nvPicPr>
        <p:blipFill>
          <a:blip r:embed="rId4" cstate="screen"/>
          <a:stretch>
            <a:fillRect/>
          </a:stretch>
        </p:blipFill>
        <p:spPr>
          <a:xfrm>
            <a:off x="339955" y="1406710"/>
            <a:ext cx="3685456" cy="3828213"/>
          </a:xfrm>
          <a:prstGeom prst="rect">
            <a:avLst/>
          </a:prstGeom>
        </p:spPr>
      </p:pic>
    </p:spTree>
  </p:cSld>
  <p:clrMapOvr>
    <a:masterClrMapping/>
  </p:clrMapOvr>
  <p:transition advTm="234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anim calcmode="lin" valueType="num">
                                      <p:cBhvr>
                                        <p:cTn id="8" dur="500" fill="hold"/>
                                        <p:tgtEl>
                                          <p:spTgt spid="45"/>
                                        </p:tgtEl>
                                        <p:attrNameLst>
                                          <p:attrName>ppt_x</p:attrName>
                                        </p:attrNameLst>
                                      </p:cBhvr>
                                      <p:tavLst>
                                        <p:tav tm="0">
                                          <p:val>
                                            <p:strVal val="#ppt_x"/>
                                          </p:val>
                                        </p:tav>
                                        <p:tav tm="100000">
                                          <p:val>
                                            <p:strVal val="#ppt_x"/>
                                          </p:val>
                                        </p:tav>
                                      </p:tavLst>
                                    </p:anim>
                                    <p:anim calcmode="lin" valueType="num">
                                      <p:cBhvr>
                                        <p:cTn id="9" dur="5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strVal val="#ppt_x"/>
                                          </p:val>
                                        </p:tav>
                                        <p:tav tm="100000">
                                          <p:val>
                                            <p:strVal val="#ppt_x"/>
                                          </p:val>
                                        </p:tav>
                                      </p:tavLst>
                                    </p:anim>
                                    <p:anim calcmode="lin" valueType="num">
                                      <p:cBhvr>
                                        <p:cTn id="15" dur="500" fill="hold"/>
                                        <p:tgtEl>
                                          <p:spTgt spid="4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1130854" y="1581872"/>
            <a:ext cx="6490190" cy="3689254"/>
            <a:chOff x="1319539" y="1920237"/>
            <a:chExt cx="6490190" cy="3689254"/>
          </a:xfrm>
        </p:grpSpPr>
        <p:sp>
          <p:nvSpPr>
            <p:cNvPr id="54" name="矩形 53"/>
            <p:cNvSpPr/>
            <p:nvPr/>
          </p:nvSpPr>
          <p:spPr>
            <a:xfrm>
              <a:off x="1617746" y="2145040"/>
              <a:ext cx="5964116" cy="3275769"/>
            </a:xfrm>
            <a:prstGeom prst="rect">
              <a:avLst/>
            </a:prstGeom>
          </p:spPr>
          <p:txBody>
            <a:bodyPr wrap="square">
              <a:spAutoFit/>
            </a:bodyPr>
            <a:lstStyle/>
            <a:p>
              <a:pPr marL="0" marR="0" lvl="0" indent="360045" algn="just"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端午日洗浴兰汤是</a:t>
              </a:r>
              <a:r>
                <a:rPr kumimoji="0" lang="en-US" altLang="zh-CN"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a:t>
              </a:r>
              <a:r>
                <a:rPr kumimoji="0" lang="zh-CN" altLang="en-US"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大戴礼</a:t>
              </a:r>
              <a:r>
                <a:rPr kumimoji="0" lang="en-US" altLang="zh-CN"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a:t>
              </a:r>
              <a:r>
                <a:rPr kumimoji="0" lang="zh-CN" altLang="en-US"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记载的古俗。但文中的兰不是兰花，而是菊科的佩兰或草药，有香气，可煎水沐浴。</a:t>
              </a:r>
              <a:r>
                <a:rPr kumimoji="0" lang="en-US" altLang="zh-CN"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a:t>
              </a:r>
              <a:r>
                <a:rPr kumimoji="0" lang="zh-CN" altLang="en-US"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九歌</a:t>
              </a:r>
              <a:r>
                <a:rPr kumimoji="0" lang="en-US" altLang="zh-CN"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a:t>
              </a:r>
              <a:r>
                <a:rPr kumimoji="0" lang="zh-CN" altLang="en-US"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云中君</a:t>
              </a:r>
              <a:r>
                <a:rPr kumimoji="0" lang="en-US" altLang="zh-CN"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a:t>
              </a:r>
              <a:r>
                <a:rPr kumimoji="0" lang="zh-CN" altLang="en-US"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亦有“浴兰汤会沭芳”之句。</a:t>
              </a:r>
              <a:r>
                <a:rPr kumimoji="0" lang="en-US" altLang="zh-CN"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a:t>
              </a:r>
              <a:r>
                <a:rPr kumimoji="0" lang="zh-CN" altLang="en-US"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荆楚岁时记</a:t>
              </a:r>
              <a:r>
                <a:rPr kumimoji="0" lang="en-US" altLang="zh-CN"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a:t>
              </a:r>
              <a:r>
                <a:rPr kumimoji="0" lang="zh-CN" altLang="en-US"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：“五月五日，谓之浴兰节。”</a:t>
              </a:r>
              <a:r>
                <a:rPr kumimoji="0" lang="en-US" altLang="zh-CN"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a:t>
              </a:r>
              <a:r>
                <a:rPr kumimoji="0" lang="zh-CN" altLang="en-US"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五杂俎</a:t>
              </a:r>
              <a:r>
                <a:rPr kumimoji="0" lang="en-US" altLang="zh-CN"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a:t>
              </a:r>
              <a:r>
                <a:rPr kumimoji="0" lang="zh-CN" altLang="en-US"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记明代人因为“兰汤不可得，则以午时取五色草拂而浴之”。后来一般是煎蒲、艾等香草洗澡。</a:t>
              </a:r>
              <a:endParaRPr kumimoji="0" lang="zh-CN" altLang="en-US" sz="1800" b="0" i="0" u="none" strike="noStrike" kern="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endParaRPr>
            </a:p>
          </p:txBody>
        </p:sp>
        <p:sp>
          <p:nvSpPr>
            <p:cNvPr id="56" name="矩形 55"/>
            <p:cNvSpPr/>
            <p:nvPr/>
          </p:nvSpPr>
          <p:spPr>
            <a:xfrm>
              <a:off x="1319539" y="1920237"/>
              <a:ext cx="6490190" cy="3689254"/>
            </a:xfrm>
            <a:prstGeom prst="rect">
              <a:avLst/>
            </a:prstGeom>
            <a:noFill/>
            <a:ln w="19050" cap="flat" cmpd="sng" algn="ctr">
              <a:solidFill>
                <a:srgbClr val="00703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69" name="组合 68"/>
          <p:cNvGrpSpPr/>
          <p:nvPr/>
        </p:nvGrpSpPr>
        <p:grpSpPr>
          <a:xfrm>
            <a:off x="8027813" y="4426267"/>
            <a:ext cx="2999371" cy="1034218"/>
            <a:chOff x="389263" y="193222"/>
            <a:chExt cx="2999371" cy="1034218"/>
          </a:xfrm>
        </p:grpSpPr>
        <p:pic>
          <p:nvPicPr>
            <p:cNvPr id="70" name="图片 69"/>
            <p:cNvPicPr>
              <a:picLocks noChangeAspect="1"/>
            </p:cNvPicPr>
            <p:nvPr/>
          </p:nvPicPr>
          <p:blipFill rotWithShape="1">
            <a:blip r:embed="rId3" cstate="screen"/>
            <a:srcRect/>
            <a:stretch>
              <a:fillRect/>
            </a:stretch>
          </p:blipFill>
          <p:spPr>
            <a:xfrm>
              <a:off x="389263" y="193222"/>
              <a:ext cx="2999371" cy="1034218"/>
            </a:xfrm>
            <a:prstGeom prst="rect">
              <a:avLst/>
            </a:prstGeom>
          </p:spPr>
        </p:pic>
        <p:sp>
          <p:nvSpPr>
            <p:cNvPr id="71" name="矩形 70"/>
            <p:cNvSpPr/>
            <p:nvPr/>
          </p:nvSpPr>
          <p:spPr>
            <a:xfrm>
              <a:off x="1084469" y="542390"/>
              <a:ext cx="1415772" cy="584775"/>
            </a:xfrm>
            <a:prstGeom prst="rect">
              <a:avLst/>
            </a:prstGeom>
          </p:spPr>
          <p:txBody>
            <a:bodyPr wrap="none">
              <a:spAutoFit/>
            </a:bodyPr>
            <a:lstStyle/>
            <a:p>
              <a:pPr>
                <a:defRPr/>
              </a:pPr>
              <a:r>
                <a:rPr lang="zh-CN" altLang="en-US" sz="3200" dirty="0">
                  <a:solidFill>
                    <a:srgbClr val="2B8523"/>
                  </a:solidFill>
                  <a:latin typeface="迷你简少儿" panose="03000509000000000000" pitchFamily="65" charset="-122"/>
                  <a:ea typeface="迷你简少儿" panose="03000509000000000000" pitchFamily="65" charset="-122"/>
                </a:rPr>
                <a:t>沐兰汤</a:t>
              </a:r>
            </a:p>
          </p:txBody>
        </p:sp>
        <p:sp>
          <p:nvSpPr>
            <p:cNvPr id="72" name="文本框 7"/>
            <p:cNvSpPr txBox="1"/>
            <p:nvPr/>
          </p:nvSpPr>
          <p:spPr>
            <a:xfrm>
              <a:off x="1170069" y="272838"/>
              <a:ext cx="1179234" cy="338554"/>
            </a:xfrm>
            <a:prstGeom prst="rect">
              <a:avLst/>
            </a:prstGeom>
            <a:noFill/>
          </p:spPr>
          <p:txBody>
            <a:bodyPr wrap="none" rtlCol="0">
              <a:spAutoFit/>
            </a:bodyPr>
            <a:lstStyle/>
            <a:p>
              <a:pPr>
                <a:defRPr/>
              </a:pPr>
              <a:r>
                <a:rPr lang="en-US" altLang="zh-CN" sz="1600" dirty="0" err="1">
                  <a:solidFill>
                    <a:srgbClr val="2B8523"/>
                  </a:solidFill>
                  <a:latin typeface="等线" panose="02010600030101010101" charset="-122"/>
                  <a:ea typeface="等线" panose="02010600030101010101" charset="-122"/>
                </a:rPr>
                <a:t>Mù</a:t>
              </a:r>
              <a:r>
                <a:rPr lang="en-US" altLang="zh-CN" sz="1600" dirty="0">
                  <a:solidFill>
                    <a:srgbClr val="2B8523"/>
                  </a:solidFill>
                  <a:latin typeface="等线" panose="02010600030101010101" charset="-122"/>
                  <a:ea typeface="等线" panose="02010600030101010101" charset="-122"/>
                </a:rPr>
                <a:t> </a:t>
              </a:r>
              <a:r>
                <a:rPr lang="en-US" altLang="zh-CN" sz="1600" dirty="0" err="1">
                  <a:solidFill>
                    <a:srgbClr val="2B8523"/>
                  </a:solidFill>
                  <a:latin typeface="等线" panose="02010600030101010101" charset="-122"/>
                  <a:ea typeface="等线" panose="02010600030101010101" charset="-122"/>
                </a:rPr>
                <a:t>lán</a:t>
              </a:r>
              <a:r>
                <a:rPr lang="en-US" altLang="zh-CN" sz="1600" dirty="0">
                  <a:solidFill>
                    <a:srgbClr val="2B8523"/>
                  </a:solidFill>
                  <a:latin typeface="等线" panose="02010600030101010101" charset="-122"/>
                  <a:ea typeface="等线" panose="02010600030101010101" charset="-122"/>
                </a:rPr>
                <a:t> </a:t>
              </a:r>
              <a:r>
                <a:rPr lang="en-US" altLang="zh-CN" sz="1600" dirty="0" err="1">
                  <a:solidFill>
                    <a:srgbClr val="2B8523"/>
                  </a:solidFill>
                  <a:latin typeface="等线" panose="02010600030101010101" charset="-122"/>
                  <a:ea typeface="等线" panose="02010600030101010101" charset="-122"/>
                </a:rPr>
                <a:t>táng</a:t>
              </a:r>
              <a:endParaRPr lang="zh-CN" altLang="en-US" sz="1600" dirty="0">
                <a:solidFill>
                  <a:srgbClr val="2B8523"/>
                </a:solidFill>
                <a:latin typeface="等线" panose="02010600030101010101" charset="-122"/>
                <a:ea typeface="等线" panose="02010600030101010101" charset="-122"/>
              </a:endParaRPr>
            </a:p>
          </p:txBody>
        </p:sp>
      </p:grpSp>
      <p:pic>
        <p:nvPicPr>
          <p:cNvPr id="73" name="图片 72"/>
          <p:cNvPicPr>
            <a:picLocks noChangeAspect="1"/>
          </p:cNvPicPr>
          <p:nvPr/>
        </p:nvPicPr>
        <p:blipFill rotWithShape="1">
          <a:blip r:embed="rId4" cstate="screen"/>
          <a:srcRect t="25972"/>
          <a:stretch>
            <a:fillRect/>
          </a:stretch>
        </p:blipFill>
        <p:spPr>
          <a:xfrm>
            <a:off x="7024321" y="1098826"/>
            <a:ext cx="4453176" cy="3296620"/>
          </a:xfrm>
          <a:prstGeom prst="rect">
            <a:avLst/>
          </a:prstGeom>
        </p:spPr>
      </p:pic>
    </p:spTree>
  </p:cSld>
  <p:clrMapOvr>
    <a:masterClrMapping/>
  </p:clrMapOvr>
  <p:transition advTm="1684">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p:cTn id="13" dur="500" fill="hold"/>
                                        <p:tgtEl>
                                          <p:spTgt spid="53"/>
                                        </p:tgtEl>
                                        <p:attrNameLst>
                                          <p:attrName>ppt_w</p:attrName>
                                        </p:attrNameLst>
                                      </p:cBhvr>
                                      <p:tavLst>
                                        <p:tav tm="0">
                                          <p:val>
                                            <p:fltVal val="0"/>
                                          </p:val>
                                        </p:tav>
                                        <p:tav tm="100000">
                                          <p:val>
                                            <p:strVal val="#ppt_w"/>
                                          </p:val>
                                        </p:tav>
                                      </p:tavLst>
                                    </p:anim>
                                    <p:anim calcmode="lin" valueType="num">
                                      <p:cBhvr>
                                        <p:cTn id="14" dur="500" fill="hold"/>
                                        <p:tgtEl>
                                          <p:spTgt spid="53"/>
                                        </p:tgtEl>
                                        <p:attrNameLst>
                                          <p:attrName>ppt_h</p:attrName>
                                        </p:attrNameLst>
                                      </p:cBhvr>
                                      <p:tavLst>
                                        <p:tav tm="0">
                                          <p:val>
                                            <p:fltVal val="0"/>
                                          </p:val>
                                        </p:tav>
                                        <p:tav tm="100000">
                                          <p:val>
                                            <p:strVal val="#ppt_h"/>
                                          </p:val>
                                        </p:tav>
                                      </p:tavLst>
                                    </p:anim>
                                    <p:animEffect transition="in" filter="fade">
                                      <p:cBhvr>
                                        <p:cTn id="15" dur="500"/>
                                        <p:tgtEl>
                                          <p:spTgt spid="53"/>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anim calcmode="lin" valueType="num">
                                      <p:cBhvr>
                                        <p:cTn id="20" dur="500" fill="hold"/>
                                        <p:tgtEl>
                                          <p:spTgt spid="73"/>
                                        </p:tgtEl>
                                        <p:attrNameLst>
                                          <p:attrName>ppt_x</p:attrName>
                                        </p:attrNameLst>
                                      </p:cBhvr>
                                      <p:tavLst>
                                        <p:tav tm="0">
                                          <p:val>
                                            <p:strVal val="#ppt_x"/>
                                          </p:val>
                                        </p:tav>
                                        <p:tav tm="100000">
                                          <p:val>
                                            <p:strVal val="#ppt_x"/>
                                          </p:val>
                                        </p:tav>
                                      </p:tavLst>
                                    </p:anim>
                                    <p:anim calcmode="lin" valueType="num">
                                      <p:cBhvr>
                                        <p:cTn id="21" dur="5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4432015" y="1195754"/>
            <a:ext cx="6892476" cy="4492869"/>
            <a:chOff x="2321862" y="1310053"/>
            <a:chExt cx="6892476" cy="4492869"/>
          </a:xfrm>
        </p:grpSpPr>
        <p:sp>
          <p:nvSpPr>
            <p:cNvPr id="52" name="矩形 51"/>
            <p:cNvSpPr/>
            <p:nvPr/>
          </p:nvSpPr>
          <p:spPr>
            <a:xfrm>
              <a:off x="2634761" y="1425412"/>
              <a:ext cx="6245470" cy="4236833"/>
            </a:xfrm>
            <a:prstGeom prst="rect">
              <a:avLst/>
            </a:prstGeom>
          </p:spPr>
          <p:txBody>
            <a:bodyPr wrap="square">
              <a:spAutoFit/>
            </a:bodyPr>
            <a:lstStyle/>
            <a:p>
              <a:pPr marL="0" marR="0" lvl="0" indent="360045" algn="just"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端午节时以雄黄涂抹小儿额头的习俗，云可驱避毒虫。典型的方法是用雄黄酒在小儿额头画“王”字，一借雄黄以驱毒，二借猛虎（“王”似虎的额纹，又虎为兽中之王，因以代虎）以镇邪。清富察敦祟</a:t>
              </a:r>
              <a:r>
                <a:rPr kumimoji="0" lang="en-US" altLang="zh-CN"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a:t>
              </a:r>
              <a:r>
                <a:rPr kumimoji="0" lang="zh-CN" altLang="en-US"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燕京岁时记</a:t>
              </a:r>
              <a:r>
                <a:rPr kumimoji="0" lang="en-US" altLang="zh-CN"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a:t>
              </a:r>
              <a:r>
                <a:rPr kumimoji="0" lang="zh-CN" altLang="en-US"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：“每至端阳，自初一日起，取雄黄合酒洒之，用涂小儿领及鼻耳间，以避毒物。”除在额头、鼻耳涂抹外，亦可涂抹他处，用意一致。山西</a:t>
              </a:r>
              <a:r>
                <a:rPr kumimoji="0" lang="en-US" altLang="zh-CN"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a:t>
              </a:r>
              <a:r>
                <a:rPr kumimoji="0" lang="zh-CN" altLang="en-US"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河曲县志</a:t>
              </a:r>
              <a:r>
                <a:rPr kumimoji="0" lang="en-US" altLang="zh-CN"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a:t>
              </a:r>
              <a:r>
                <a:rPr kumimoji="0" lang="zh-CN" altLang="en-US"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云：“端午，饮雄黄酒，用涂小儿额及两手、足心，</a:t>
              </a:r>
              <a:r>
                <a:rPr kumimoji="0" lang="en-US" altLang="zh-CN"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a:t>
              </a:r>
              <a:r>
                <a:rPr kumimoji="0" lang="zh-CN" altLang="en-US"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谓可却病延年。”</a:t>
              </a:r>
              <a:endParaRPr kumimoji="0" lang="zh-CN" altLang="en-US" sz="1800" b="0" i="0" u="none" strike="noStrike" kern="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endParaRPr>
            </a:p>
          </p:txBody>
        </p:sp>
        <p:sp>
          <p:nvSpPr>
            <p:cNvPr id="53" name="矩形 52"/>
            <p:cNvSpPr/>
            <p:nvPr/>
          </p:nvSpPr>
          <p:spPr>
            <a:xfrm>
              <a:off x="2321862" y="1310053"/>
              <a:ext cx="6892476" cy="4492869"/>
            </a:xfrm>
            <a:prstGeom prst="rect">
              <a:avLst/>
            </a:prstGeom>
            <a:noFill/>
            <a:ln w="19050" cap="flat" cmpd="sng" algn="ctr">
              <a:solidFill>
                <a:srgbClr val="00703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54" name="组合 53"/>
          <p:cNvGrpSpPr/>
          <p:nvPr/>
        </p:nvGrpSpPr>
        <p:grpSpPr>
          <a:xfrm>
            <a:off x="801050" y="1005670"/>
            <a:ext cx="2999371" cy="1034218"/>
            <a:chOff x="362886" y="185160"/>
            <a:chExt cx="2999371" cy="1034218"/>
          </a:xfrm>
        </p:grpSpPr>
        <p:pic>
          <p:nvPicPr>
            <p:cNvPr id="55" name="图片 54"/>
            <p:cNvPicPr>
              <a:picLocks noChangeAspect="1"/>
            </p:cNvPicPr>
            <p:nvPr/>
          </p:nvPicPr>
          <p:blipFill rotWithShape="1">
            <a:blip r:embed="rId3" cstate="screen"/>
            <a:srcRect/>
            <a:stretch>
              <a:fillRect/>
            </a:stretch>
          </p:blipFill>
          <p:spPr>
            <a:xfrm>
              <a:off x="362886" y="185160"/>
              <a:ext cx="2999371" cy="1034218"/>
            </a:xfrm>
            <a:prstGeom prst="rect">
              <a:avLst/>
            </a:prstGeom>
          </p:spPr>
        </p:pic>
        <p:sp>
          <p:nvSpPr>
            <p:cNvPr id="56" name="矩形 55"/>
            <p:cNvSpPr/>
            <p:nvPr/>
          </p:nvSpPr>
          <p:spPr>
            <a:xfrm>
              <a:off x="1260315" y="543120"/>
              <a:ext cx="1005403" cy="584775"/>
            </a:xfrm>
            <a:prstGeom prst="rect">
              <a:avLst/>
            </a:prstGeom>
          </p:spPr>
          <p:txBody>
            <a:bodyPr wrap="none">
              <a:spAutoFit/>
            </a:bodyPr>
            <a:lstStyle/>
            <a:p>
              <a:pPr>
                <a:defRPr/>
              </a:pPr>
              <a:r>
                <a:rPr lang="zh-CN" altLang="en-US" sz="3200" dirty="0">
                  <a:solidFill>
                    <a:srgbClr val="2B8523"/>
                  </a:solidFill>
                  <a:latin typeface="迷你简少儿" panose="03000509000000000000" pitchFamily="65" charset="-122"/>
                  <a:ea typeface="迷你简少儿" panose="03000509000000000000" pitchFamily="65" charset="-122"/>
                </a:rPr>
                <a:t>画额</a:t>
              </a:r>
            </a:p>
          </p:txBody>
        </p:sp>
        <p:sp>
          <p:nvSpPr>
            <p:cNvPr id="57" name="文本框 8"/>
            <p:cNvSpPr txBox="1"/>
            <p:nvPr/>
          </p:nvSpPr>
          <p:spPr>
            <a:xfrm>
              <a:off x="1277436" y="282360"/>
              <a:ext cx="760144" cy="338554"/>
            </a:xfrm>
            <a:prstGeom prst="rect">
              <a:avLst/>
            </a:prstGeom>
            <a:noFill/>
          </p:spPr>
          <p:txBody>
            <a:bodyPr wrap="none" rtlCol="0">
              <a:spAutoFit/>
            </a:bodyPr>
            <a:lstStyle/>
            <a:p>
              <a:pPr>
                <a:defRPr/>
              </a:pPr>
              <a:r>
                <a:rPr lang="en-US" altLang="zh-CN" sz="1600" dirty="0" err="1">
                  <a:solidFill>
                    <a:srgbClr val="2B8523"/>
                  </a:solidFill>
                  <a:latin typeface="等线" panose="02010600030101010101" charset="-122"/>
                  <a:ea typeface="等线" panose="02010600030101010101" charset="-122"/>
                </a:rPr>
                <a:t>Huà</a:t>
              </a:r>
              <a:r>
                <a:rPr lang="en-US" altLang="zh-CN" sz="1600" dirty="0">
                  <a:solidFill>
                    <a:srgbClr val="2B8523"/>
                  </a:solidFill>
                  <a:latin typeface="等线" panose="02010600030101010101" charset="-122"/>
                  <a:ea typeface="等线" panose="02010600030101010101" charset="-122"/>
                </a:rPr>
                <a:t>   é</a:t>
              </a:r>
              <a:endParaRPr lang="zh-CN" altLang="en-US" sz="1600" dirty="0">
                <a:solidFill>
                  <a:srgbClr val="2B8523"/>
                </a:solidFill>
                <a:latin typeface="等线" panose="02010600030101010101" charset="-122"/>
                <a:ea typeface="等线" panose="02010600030101010101" charset="-122"/>
              </a:endParaRPr>
            </a:p>
          </p:txBody>
        </p:sp>
      </p:grpSp>
      <p:pic>
        <p:nvPicPr>
          <p:cNvPr id="58" name="图片 57"/>
          <p:cNvPicPr>
            <a:picLocks noChangeAspect="1"/>
          </p:cNvPicPr>
          <p:nvPr/>
        </p:nvPicPr>
        <p:blipFill rotWithShape="1">
          <a:blip r:embed="rId4" cstate="screen"/>
          <a:srcRect t="17241" r="14735" b="38221"/>
          <a:stretch>
            <a:fillRect/>
          </a:stretch>
        </p:blipFill>
        <p:spPr>
          <a:xfrm flipH="1">
            <a:off x="169456" y="2043088"/>
            <a:ext cx="4504820" cy="3499339"/>
          </a:xfrm>
          <a:prstGeom prst="rect">
            <a:avLst/>
          </a:prstGeom>
        </p:spPr>
      </p:pic>
    </p:spTree>
  </p:cSld>
  <p:clrMapOvr>
    <a:masterClrMapping/>
  </p:clrMapOvr>
  <p:transition advTm="3416">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ppt_x</p:attrName>
                                        </p:attrNameLst>
                                      </p:cBhvr>
                                      <p:tavLst>
                                        <p:tav tm="0">
                                          <p:val>
                                            <p:strVal val="#ppt_x"/>
                                          </p:val>
                                        </p:tav>
                                        <p:tav tm="100000">
                                          <p:val>
                                            <p:strVal val="#ppt_x"/>
                                          </p:val>
                                        </p:tav>
                                      </p:tavLst>
                                    </p:anim>
                                    <p:anim calcmode="lin" valueType="num">
                                      <p:cBhvr>
                                        <p:cTn id="9" dur="500" fill="hold"/>
                                        <p:tgtEl>
                                          <p:spTgt spid="5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anim calcmode="lin" valueType="num">
                                      <p:cBhvr>
                                        <p:cTn id="14" dur="500" fill="hold"/>
                                        <p:tgtEl>
                                          <p:spTgt spid="58"/>
                                        </p:tgtEl>
                                        <p:attrNameLst>
                                          <p:attrName>ppt_x</p:attrName>
                                        </p:attrNameLst>
                                      </p:cBhvr>
                                      <p:tavLst>
                                        <p:tav tm="0">
                                          <p:val>
                                            <p:strVal val="#ppt_x"/>
                                          </p:val>
                                        </p:tav>
                                        <p:tav tm="100000">
                                          <p:val>
                                            <p:strVal val="#ppt_x"/>
                                          </p:val>
                                        </p:tav>
                                      </p:tavLst>
                                    </p:anim>
                                    <p:anim calcmode="lin" valueType="num">
                                      <p:cBhvr>
                                        <p:cTn id="15" dur="500" fill="hold"/>
                                        <p:tgtEl>
                                          <p:spTgt spid="5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p:cTn id="19" dur="500" fill="hold"/>
                                        <p:tgtEl>
                                          <p:spTgt spid="51"/>
                                        </p:tgtEl>
                                        <p:attrNameLst>
                                          <p:attrName>ppt_w</p:attrName>
                                        </p:attrNameLst>
                                      </p:cBhvr>
                                      <p:tavLst>
                                        <p:tav tm="0">
                                          <p:val>
                                            <p:fltVal val="0"/>
                                          </p:val>
                                        </p:tav>
                                        <p:tav tm="100000">
                                          <p:val>
                                            <p:strVal val="#ppt_w"/>
                                          </p:val>
                                        </p:tav>
                                      </p:tavLst>
                                    </p:anim>
                                    <p:anim calcmode="lin" valueType="num">
                                      <p:cBhvr>
                                        <p:cTn id="20" dur="500" fill="hold"/>
                                        <p:tgtEl>
                                          <p:spTgt spid="51"/>
                                        </p:tgtEl>
                                        <p:attrNameLst>
                                          <p:attrName>ppt_h</p:attrName>
                                        </p:attrNameLst>
                                      </p:cBhvr>
                                      <p:tavLst>
                                        <p:tav tm="0">
                                          <p:val>
                                            <p:fltVal val="0"/>
                                          </p:val>
                                        </p:tav>
                                        <p:tav tm="100000">
                                          <p:val>
                                            <p:strVal val="#ppt_h"/>
                                          </p:val>
                                        </p:tav>
                                      </p:tavLst>
                                    </p:anim>
                                    <p:animEffect transition="in" filter="fade">
                                      <p:cBhvr>
                                        <p:cTn id="2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组合 106"/>
          <p:cNvGrpSpPr/>
          <p:nvPr/>
        </p:nvGrpSpPr>
        <p:grpSpPr>
          <a:xfrm>
            <a:off x="1006549" y="1456592"/>
            <a:ext cx="6963506" cy="3754315"/>
            <a:chOff x="4360985" y="1758462"/>
            <a:chExt cx="6963506" cy="3754315"/>
          </a:xfrm>
        </p:grpSpPr>
        <p:sp>
          <p:nvSpPr>
            <p:cNvPr id="108" name="矩形 107"/>
            <p:cNvSpPr/>
            <p:nvPr/>
          </p:nvSpPr>
          <p:spPr>
            <a:xfrm>
              <a:off x="4569068" y="1949686"/>
              <a:ext cx="6456485" cy="3275769"/>
            </a:xfrm>
            <a:prstGeom prst="rect">
              <a:avLst/>
            </a:prstGeom>
          </p:spPr>
          <p:txBody>
            <a:bodyPr wrap="square">
              <a:spAutoFit/>
            </a:bodyPr>
            <a:lstStyle/>
            <a:p>
              <a:pPr marL="0" marR="0" lvl="0" indent="360045" algn="just"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戴香包，香包又叫香袋、香囊、荷包等，有用五色丝线缠成的，有用碎布缝成的，内装香料（用中草药白芷、川芎、芩草、排草、山奈、甘松、高本行制成），佩在胸前，香气扑鼻。陈示靓的</a:t>
              </a:r>
              <a:r>
                <a:rPr kumimoji="0" lang="en-US" altLang="zh-CN"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a:t>
              </a:r>
              <a:r>
                <a:rPr kumimoji="0" lang="zh-CN" altLang="en-US"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岁时广记</a:t>
              </a:r>
              <a:r>
                <a:rPr kumimoji="0" lang="en-US" altLang="zh-CN"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a:t>
              </a:r>
              <a:r>
                <a:rPr kumimoji="0" lang="zh-CN" altLang="en-US"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引</a:t>
              </a:r>
              <a:r>
                <a:rPr kumimoji="0" lang="en-US" altLang="zh-CN"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a:t>
              </a:r>
              <a:r>
                <a:rPr kumimoji="0" lang="zh-CN" altLang="en-US"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岁时杂记</a:t>
              </a:r>
              <a:r>
                <a:rPr kumimoji="0" lang="en-US" altLang="zh-CN"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a:t>
              </a:r>
              <a:r>
                <a:rPr kumimoji="0" lang="zh-CN" altLang="en-US"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提及一种“端五以赤白彩造如囊，以彩线贯之，搐使如花形。”以及另一种“蚌粉铃”：“端五日以蚌粉纳帛中，缀之以绵，若数珠。令小儿带之以吸汗也”。</a:t>
              </a:r>
              <a:endParaRPr kumimoji="0" lang="zh-CN" altLang="en-US" sz="1800" b="0" i="0" u="none" strike="noStrike" kern="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endParaRPr>
            </a:p>
          </p:txBody>
        </p:sp>
        <p:sp>
          <p:nvSpPr>
            <p:cNvPr id="109" name="矩形 108"/>
            <p:cNvSpPr/>
            <p:nvPr/>
          </p:nvSpPr>
          <p:spPr>
            <a:xfrm>
              <a:off x="4360985" y="1758462"/>
              <a:ext cx="6963506" cy="3754315"/>
            </a:xfrm>
            <a:prstGeom prst="rect">
              <a:avLst/>
            </a:prstGeom>
            <a:noFill/>
            <a:ln w="19050" cap="flat" cmpd="sng" algn="ctr">
              <a:solidFill>
                <a:srgbClr val="00703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110" name="组合 109"/>
          <p:cNvGrpSpPr/>
          <p:nvPr/>
        </p:nvGrpSpPr>
        <p:grpSpPr>
          <a:xfrm>
            <a:off x="8188679" y="1456592"/>
            <a:ext cx="2999371" cy="1034218"/>
            <a:chOff x="362886" y="267044"/>
            <a:chExt cx="2999371" cy="1034218"/>
          </a:xfrm>
        </p:grpSpPr>
        <p:pic>
          <p:nvPicPr>
            <p:cNvPr id="111" name="图片 110"/>
            <p:cNvPicPr>
              <a:picLocks noChangeAspect="1"/>
            </p:cNvPicPr>
            <p:nvPr/>
          </p:nvPicPr>
          <p:blipFill rotWithShape="1">
            <a:blip r:embed="rId3" cstate="screen"/>
            <a:srcRect/>
            <a:stretch>
              <a:fillRect/>
            </a:stretch>
          </p:blipFill>
          <p:spPr>
            <a:xfrm>
              <a:off x="362886" y="267044"/>
              <a:ext cx="2999371" cy="1034218"/>
            </a:xfrm>
            <a:prstGeom prst="rect">
              <a:avLst/>
            </a:prstGeom>
          </p:spPr>
        </p:pic>
        <p:sp>
          <p:nvSpPr>
            <p:cNvPr id="112" name="矩形 111"/>
            <p:cNvSpPr/>
            <p:nvPr/>
          </p:nvSpPr>
          <p:spPr>
            <a:xfrm>
              <a:off x="1146012" y="616212"/>
              <a:ext cx="1415772" cy="584775"/>
            </a:xfrm>
            <a:prstGeom prst="rect">
              <a:avLst/>
            </a:prstGeom>
          </p:spPr>
          <p:txBody>
            <a:bodyPr wrap="none">
              <a:spAutoFit/>
            </a:bodyPr>
            <a:lstStyle/>
            <a:p>
              <a:pPr>
                <a:defRPr/>
              </a:pPr>
              <a:r>
                <a:rPr lang="zh-CN" altLang="en-US" sz="3200" dirty="0">
                  <a:solidFill>
                    <a:srgbClr val="2B8523"/>
                  </a:solidFill>
                  <a:latin typeface="迷你简少儿" panose="03000509000000000000" pitchFamily="65" charset="-122"/>
                  <a:ea typeface="迷你简少儿" panose="03000509000000000000" pitchFamily="65" charset="-122"/>
                </a:rPr>
                <a:t>戴香包</a:t>
              </a:r>
            </a:p>
          </p:txBody>
        </p:sp>
        <p:sp>
          <p:nvSpPr>
            <p:cNvPr id="113" name="文本框 8"/>
            <p:cNvSpPr txBox="1"/>
            <p:nvPr/>
          </p:nvSpPr>
          <p:spPr>
            <a:xfrm>
              <a:off x="1180721" y="355802"/>
              <a:ext cx="1298753" cy="338554"/>
            </a:xfrm>
            <a:prstGeom prst="rect">
              <a:avLst/>
            </a:prstGeom>
            <a:noFill/>
          </p:spPr>
          <p:txBody>
            <a:bodyPr wrap="none" rtlCol="0">
              <a:spAutoFit/>
            </a:bodyPr>
            <a:lstStyle/>
            <a:p>
              <a:pPr>
                <a:defRPr/>
              </a:pPr>
              <a:r>
                <a:rPr lang="en-US" altLang="zh-CN" sz="1600" dirty="0" err="1">
                  <a:solidFill>
                    <a:srgbClr val="2B8523"/>
                  </a:solidFill>
                  <a:latin typeface="等线" panose="02010600030101010101" charset="-122"/>
                  <a:ea typeface="等线" panose="02010600030101010101" charset="-122"/>
                </a:rPr>
                <a:t>Dài</a:t>
              </a:r>
              <a:r>
                <a:rPr lang="en-US" altLang="zh-CN" sz="1600" dirty="0">
                  <a:solidFill>
                    <a:srgbClr val="2B8523"/>
                  </a:solidFill>
                  <a:latin typeface="等线" panose="02010600030101010101" charset="-122"/>
                  <a:ea typeface="等线" panose="02010600030101010101" charset="-122"/>
                </a:rPr>
                <a:t> </a:t>
              </a:r>
              <a:r>
                <a:rPr lang="en-US" altLang="zh-CN" sz="1600" dirty="0" err="1">
                  <a:solidFill>
                    <a:srgbClr val="2B8523"/>
                  </a:solidFill>
                  <a:latin typeface="等线" panose="02010600030101010101" charset="-122"/>
                  <a:ea typeface="等线" panose="02010600030101010101" charset="-122"/>
                </a:rPr>
                <a:t>xiáng</a:t>
              </a:r>
              <a:r>
                <a:rPr lang="en-US" altLang="zh-CN" sz="1600" dirty="0">
                  <a:solidFill>
                    <a:srgbClr val="2B8523"/>
                  </a:solidFill>
                  <a:latin typeface="等线" panose="02010600030101010101" charset="-122"/>
                  <a:ea typeface="等线" panose="02010600030101010101" charset="-122"/>
                </a:rPr>
                <a:t> </a:t>
              </a:r>
              <a:r>
                <a:rPr lang="en-US" altLang="zh-CN" sz="1600" dirty="0" err="1">
                  <a:solidFill>
                    <a:srgbClr val="2B8523"/>
                  </a:solidFill>
                  <a:latin typeface="等线" panose="02010600030101010101" charset="-122"/>
                  <a:ea typeface="等线" panose="02010600030101010101" charset="-122"/>
                </a:rPr>
                <a:t>báo</a:t>
              </a:r>
              <a:endParaRPr lang="zh-CN" altLang="en-US" sz="1600" dirty="0">
                <a:solidFill>
                  <a:srgbClr val="2B8523"/>
                </a:solidFill>
                <a:latin typeface="等线" panose="02010600030101010101" charset="-122"/>
                <a:ea typeface="等线" panose="02010600030101010101" charset="-122"/>
              </a:endParaRPr>
            </a:p>
          </p:txBody>
        </p:sp>
      </p:grpSp>
      <p:pic>
        <p:nvPicPr>
          <p:cNvPr id="114" name="图片 113"/>
          <p:cNvPicPr>
            <a:picLocks noChangeAspect="1"/>
          </p:cNvPicPr>
          <p:nvPr/>
        </p:nvPicPr>
        <p:blipFill rotWithShape="1">
          <a:blip r:embed="rId4" cstate="screen"/>
          <a:srcRect l="14971" t="16667" r="23968" b="30769"/>
          <a:stretch>
            <a:fillRect/>
          </a:stretch>
        </p:blipFill>
        <p:spPr>
          <a:xfrm>
            <a:off x="7439584" y="2731476"/>
            <a:ext cx="3967090" cy="2479431"/>
          </a:xfrm>
          <a:prstGeom prst="rect">
            <a:avLst/>
          </a:prstGeom>
        </p:spPr>
      </p:pic>
    </p:spTree>
  </p:cSld>
  <p:clrMapOvr>
    <a:masterClrMapping/>
  </p:clrMapOvr>
  <p:transition advTm="3557">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anim calcmode="lin" valueType="num">
                                      <p:cBhvr>
                                        <p:cTn id="8" dur="500" fill="hold"/>
                                        <p:tgtEl>
                                          <p:spTgt spid="110"/>
                                        </p:tgtEl>
                                        <p:attrNameLst>
                                          <p:attrName>ppt_x</p:attrName>
                                        </p:attrNameLst>
                                      </p:cBhvr>
                                      <p:tavLst>
                                        <p:tav tm="0">
                                          <p:val>
                                            <p:strVal val="#ppt_x"/>
                                          </p:val>
                                        </p:tav>
                                        <p:tav tm="100000">
                                          <p:val>
                                            <p:strVal val="#ppt_x"/>
                                          </p:val>
                                        </p:tav>
                                      </p:tavLst>
                                    </p:anim>
                                    <p:anim calcmode="lin" valueType="num">
                                      <p:cBhvr>
                                        <p:cTn id="9" dur="500" fill="hold"/>
                                        <p:tgtEl>
                                          <p:spTgt spid="1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7"/>
                                        </p:tgtEl>
                                        <p:attrNameLst>
                                          <p:attrName>style.visibility</p:attrName>
                                        </p:attrNameLst>
                                      </p:cBhvr>
                                      <p:to>
                                        <p:strVal val="visible"/>
                                      </p:to>
                                    </p:set>
                                    <p:anim calcmode="lin" valueType="num">
                                      <p:cBhvr>
                                        <p:cTn id="13" dur="500" fill="hold"/>
                                        <p:tgtEl>
                                          <p:spTgt spid="107"/>
                                        </p:tgtEl>
                                        <p:attrNameLst>
                                          <p:attrName>ppt_w</p:attrName>
                                        </p:attrNameLst>
                                      </p:cBhvr>
                                      <p:tavLst>
                                        <p:tav tm="0">
                                          <p:val>
                                            <p:fltVal val="0"/>
                                          </p:val>
                                        </p:tav>
                                        <p:tav tm="100000">
                                          <p:val>
                                            <p:strVal val="#ppt_w"/>
                                          </p:val>
                                        </p:tav>
                                      </p:tavLst>
                                    </p:anim>
                                    <p:anim calcmode="lin" valueType="num">
                                      <p:cBhvr>
                                        <p:cTn id="14" dur="500" fill="hold"/>
                                        <p:tgtEl>
                                          <p:spTgt spid="107"/>
                                        </p:tgtEl>
                                        <p:attrNameLst>
                                          <p:attrName>ppt_h</p:attrName>
                                        </p:attrNameLst>
                                      </p:cBhvr>
                                      <p:tavLst>
                                        <p:tav tm="0">
                                          <p:val>
                                            <p:fltVal val="0"/>
                                          </p:val>
                                        </p:tav>
                                        <p:tav tm="100000">
                                          <p:val>
                                            <p:strVal val="#ppt_h"/>
                                          </p:val>
                                        </p:tav>
                                      </p:tavLst>
                                    </p:anim>
                                    <p:animEffect transition="in" filter="fade">
                                      <p:cBhvr>
                                        <p:cTn id="15" dur="500"/>
                                        <p:tgtEl>
                                          <p:spTgt spid="107"/>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14"/>
                                        </p:tgtEl>
                                        <p:attrNameLst>
                                          <p:attrName>style.visibility</p:attrName>
                                        </p:attrNameLst>
                                      </p:cBhvr>
                                      <p:to>
                                        <p:strVal val="visible"/>
                                      </p:to>
                                    </p:set>
                                    <p:animEffect transition="in" filter="fade">
                                      <p:cBhvr>
                                        <p:cTn id="19" dur="500"/>
                                        <p:tgtEl>
                                          <p:spTgt spid="114"/>
                                        </p:tgtEl>
                                      </p:cBhvr>
                                    </p:animEffect>
                                    <p:anim calcmode="lin" valueType="num">
                                      <p:cBhvr>
                                        <p:cTn id="20" dur="500" fill="hold"/>
                                        <p:tgtEl>
                                          <p:spTgt spid="114"/>
                                        </p:tgtEl>
                                        <p:attrNameLst>
                                          <p:attrName>ppt_x</p:attrName>
                                        </p:attrNameLst>
                                      </p:cBhvr>
                                      <p:tavLst>
                                        <p:tav tm="0">
                                          <p:val>
                                            <p:strVal val="#ppt_x"/>
                                          </p:val>
                                        </p:tav>
                                        <p:tav tm="100000">
                                          <p:val>
                                            <p:strVal val="#ppt_x"/>
                                          </p:val>
                                        </p:tav>
                                      </p:tavLst>
                                    </p:anim>
                                    <p:anim calcmode="lin" valueType="num">
                                      <p:cBhvr>
                                        <p:cTn id="21" dur="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4609721" y="1984131"/>
            <a:ext cx="6662018" cy="3244362"/>
            <a:chOff x="1101590" y="2127738"/>
            <a:chExt cx="6662018" cy="3244362"/>
          </a:xfrm>
        </p:grpSpPr>
        <p:sp>
          <p:nvSpPr>
            <p:cNvPr id="59" name="矩形 58"/>
            <p:cNvSpPr/>
            <p:nvPr/>
          </p:nvSpPr>
          <p:spPr>
            <a:xfrm>
              <a:off x="1384599" y="2342867"/>
              <a:ext cx="6096000" cy="2814104"/>
            </a:xfrm>
            <a:prstGeom prst="rect">
              <a:avLst/>
            </a:prstGeom>
          </p:spPr>
          <p:txBody>
            <a:bodyPr>
              <a:spAutoFit/>
            </a:bodyPr>
            <a:lstStyle/>
            <a:p>
              <a:pPr marL="0" marR="0" lvl="0" indent="457200" algn="just"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a:ln>
                    <a:noFill/>
                  </a:ln>
                  <a:solidFill>
                    <a:prstClr val="black"/>
                  </a:solidFill>
                  <a:effectLst/>
                  <a:uLnTx/>
                  <a:uFillTx/>
                  <a:latin typeface="迷你简少儿" panose="03000509000000000000" pitchFamily="65" charset="-122"/>
                  <a:ea typeface="迷你简少儿" panose="03000509000000000000" pitchFamily="65" charset="-122"/>
                </a:rPr>
                <a:t>端午节时厌胜佩饰。亦称续命缕、续命丝、延年缕、长寿线，百索、辟兵绍、五彩缕等，名称不一，形制、功用大体相同。其俗在端午节以五色丝结而成索，或悬于门首，或戴小儿项颈，或系小儿手臂，或挂于床帐、摇篮等处，俗谓可避灾除病、保佑安康、益寿延年。</a:t>
              </a:r>
              <a:endParaRPr kumimoji="0" lang="zh-CN" altLang="en-US" sz="2000" b="0" i="0" u="none" strike="noStrike" kern="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endParaRPr>
            </a:p>
          </p:txBody>
        </p:sp>
        <p:sp>
          <p:nvSpPr>
            <p:cNvPr id="60" name="矩形 59"/>
            <p:cNvSpPr/>
            <p:nvPr/>
          </p:nvSpPr>
          <p:spPr>
            <a:xfrm>
              <a:off x="1101590" y="2127738"/>
              <a:ext cx="6662018" cy="3244362"/>
            </a:xfrm>
            <a:prstGeom prst="rect">
              <a:avLst/>
            </a:prstGeom>
            <a:noFill/>
            <a:ln w="19050" cap="flat" cmpd="sng" algn="ctr">
              <a:solidFill>
                <a:srgbClr val="00703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61" name="组合 60"/>
          <p:cNvGrpSpPr/>
          <p:nvPr/>
        </p:nvGrpSpPr>
        <p:grpSpPr>
          <a:xfrm>
            <a:off x="1030543" y="742961"/>
            <a:ext cx="2999371" cy="1034218"/>
            <a:chOff x="362886" y="267044"/>
            <a:chExt cx="2999371" cy="1034218"/>
          </a:xfrm>
        </p:grpSpPr>
        <p:pic>
          <p:nvPicPr>
            <p:cNvPr id="62" name="图片 61"/>
            <p:cNvPicPr>
              <a:picLocks noChangeAspect="1"/>
            </p:cNvPicPr>
            <p:nvPr/>
          </p:nvPicPr>
          <p:blipFill rotWithShape="1">
            <a:blip r:embed="rId3" cstate="screen"/>
            <a:srcRect/>
            <a:stretch>
              <a:fillRect/>
            </a:stretch>
          </p:blipFill>
          <p:spPr>
            <a:xfrm>
              <a:off x="362886" y="267044"/>
              <a:ext cx="2999371" cy="1034218"/>
            </a:xfrm>
            <a:prstGeom prst="rect">
              <a:avLst/>
            </a:prstGeom>
          </p:spPr>
        </p:pic>
        <p:sp>
          <p:nvSpPr>
            <p:cNvPr id="63" name="矩形 62"/>
            <p:cNvSpPr/>
            <p:nvPr/>
          </p:nvSpPr>
          <p:spPr>
            <a:xfrm>
              <a:off x="917026" y="607419"/>
              <a:ext cx="1826141" cy="584775"/>
            </a:xfrm>
            <a:prstGeom prst="rect">
              <a:avLst/>
            </a:prstGeom>
          </p:spPr>
          <p:txBody>
            <a:bodyPr wrap="none">
              <a:spAutoFit/>
            </a:bodyPr>
            <a:lstStyle/>
            <a:p>
              <a:pPr>
                <a:defRPr/>
              </a:pPr>
              <a:r>
                <a:rPr lang="zh-CN" altLang="en-US" sz="3200">
                  <a:solidFill>
                    <a:srgbClr val="2B8523"/>
                  </a:solidFill>
                  <a:latin typeface="迷你简少儿" panose="03000509000000000000" pitchFamily="65" charset="-122"/>
                  <a:ea typeface="迷你简少儿" panose="03000509000000000000" pitchFamily="65" charset="-122"/>
                </a:rPr>
                <a:t>佩长命锁</a:t>
              </a:r>
              <a:endParaRPr lang="zh-CN" altLang="en-US" sz="3200" dirty="0">
                <a:solidFill>
                  <a:srgbClr val="2B8523"/>
                </a:solidFill>
                <a:latin typeface="迷你简少儿" panose="03000509000000000000" pitchFamily="65" charset="-122"/>
                <a:ea typeface="迷你简少儿" panose="03000509000000000000" pitchFamily="65" charset="-122"/>
              </a:endParaRPr>
            </a:p>
          </p:txBody>
        </p:sp>
        <p:sp>
          <p:nvSpPr>
            <p:cNvPr id="64" name="文本框 9"/>
            <p:cNvSpPr txBox="1"/>
            <p:nvPr/>
          </p:nvSpPr>
          <p:spPr>
            <a:xfrm>
              <a:off x="867332" y="329074"/>
              <a:ext cx="1925527" cy="338554"/>
            </a:xfrm>
            <a:prstGeom prst="rect">
              <a:avLst/>
            </a:prstGeom>
            <a:noFill/>
          </p:spPr>
          <p:txBody>
            <a:bodyPr wrap="none" rtlCol="0">
              <a:spAutoFit/>
            </a:bodyPr>
            <a:lstStyle/>
            <a:p>
              <a:pPr>
                <a:defRPr/>
              </a:pPr>
              <a:r>
                <a:rPr lang="en-US" altLang="zh-CN" sz="1600">
                  <a:solidFill>
                    <a:srgbClr val="2B8523"/>
                  </a:solidFill>
                  <a:latin typeface="等线" panose="02010600030101010101" charset="-122"/>
                  <a:ea typeface="等线" panose="02010600030101010101" charset="-122"/>
                </a:rPr>
                <a:t>pèi cháng ming suǒ</a:t>
              </a:r>
              <a:endParaRPr lang="zh-CN" altLang="en-US" sz="1600" dirty="0">
                <a:solidFill>
                  <a:srgbClr val="2B8523"/>
                </a:solidFill>
                <a:latin typeface="等线" panose="02010600030101010101" charset="-122"/>
                <a:ea typeface="等线" panose="02010600030101010101" charset="-122"/>
              </a:endParaRPr>
            </a:p>
          </p:txBody>
        </p:sp>
      </p:grpSp>
      <p:pic>
        <p:nvPicPr>
          <p:cNvPr id="65" name="图片 64"/>
          <p:cNvPicPr>
            <a:picLocks noChangeAspect="1"/>
          </p:cNvPicPr>
          <p:nvPr/>
        </p:nvPicPr>
        <p:blipFill>
          <a:blip r:embed="rId4"/>
          <a:stretch>
            <a:fillRect/>
          </a:stretch>
        </p:blipFill>
        <p:spPr>
          <a:xfrm>
            <a:off x="466766" y="1117909"/>
            <a:ext cx="3745646" cy="4976806"/>
          </a:xfrm>
          <a:prstGeom prst="rect">
            <a:avLst/>
          </a:prstGeom>
        </p:spPr>
      </p:pic>
    </p:spTree>
  </p:cSld>
  <p:clrMapOvr>
    <a:masterClrMapping/>
  </p:clrMapOvr>
  <p:transition advTm="2761">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anim calcmode="lin" valueType="num">
                                      <p:cBhvr>
                                        <p:cTn id="8" dur="500" fill="hold"/>
                                        <p:tgtEl>
                                          <p:spTgt spid="61"/>
                                        </p:tgtEl>
                                        <p:attrNameLst>
                                          <p:attrName>ppt_x</p:attrName>
                                        </p:attrNameLst>
                                      </p:cBhvr>
                                      <p:tavLst>
                                        <p:tav tm="0">
                                          <p:val>
                                            <p:strVal val="#ppt_x"/>
                                          </p:val>
                                        </p:tav>
                                        <p:tav tm="100000">
                                          <p:val>
                                            <p:strVal val="#ppt_x"/>
                                          </p:val>
                                        </p:tav>
                                      </p:tavLst>
                                    </p:anim>
                                    <p:anim calcmode="lin" valueType="num">
                                      <p:cBhvr>
                                        <p:cTn id="9" dur="500" fill="hold"/>
                                        <p:tgtEl>
                                          <p:spTgt spid="6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anim calcmode="lin" valueType="num">
                                      <p:cBhvr>
                                        <p:cTn id="14" dur="500" fill="hold"/>
                                        <p:tgtEl>
                                          <p:spTgt spid="65"/>
                                        </p:tgtEl>
                                        <p:attrNameLst>
                                          <p:attrName>ppt_x</p:attrName>
                                        </p:attrNameLst>
                                      </p:cBhvr>
                                      <p:tavLst>
                                        <p:tav tm="0">
                                          <p:val>
                                            <p:strVal val="#ppt_x"/>
                                          </p:val>
                                        </p:tav>
                                        <p:tav tm="100000">
                                          <p:val>
                                            <p:strVal val="#ppt_x"/>
                                          </p:val>
                                        </p:tav>
                                      </p:tavLst>
                                    </p:anim>
                                    <p:anim calcmode="lin" valueType="num">
                                      <p:cBhvr>
                                        <p:cTn id="15" dur="500" fill="hold"/>
                                        <p:tgtEl>
                                          <p:spTgt spid="6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006717" y="2018567"/>
            <a:ext cx="6370027" cy="3239966"/>
            <a:chOff x="4558810" y="2094767"/>
            <a:chExt cx="6370027" cy="3239966"/>
          </a:xfrm>
        </p:grpSpPr>
        <p:sp>
          <p:nvSpPr>
            <p:cNvPr id="25" name="矩形 24"/>
            <p:cNvSpPr/>
            <p:nvPr/>
          </p:nvSpPr>
          <p:spPr>
            <a:xfrm>
              <a:off x="4767627" y="2303584"/>
              <a:ext cx="5952392" cy="2822332"/>
            </a:xfrm>
            <a:prstGeom prst="rect">
              <a:avLst/>
            </a:prstGeom>
          </p:spPr>
          <p:txBody>
            <a:bodyPr wrap="square">
              <a:spAutoFit/>
            </a:bodyPr>
            <a:lstStyle/>
            <a:p>
              <a:pPr marL="0" marR="0" lvl="0" indent="360045" algn="just"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a:ln>
                    <a:noFill/>
                  </a:ln>
                  <a:solidFill>
                    <a:prstClr val="black"/>
                  </a:solidFill>
                  <a:effectLst/>
                  <a:uLnTx/>
                  <a:uFillTx/>
                  <a:latin typeface="迷你简少儿" panose="03000509000000000000" pitchFamily="65" charset="-122"/>
                  <a:ea typeface="迷你简少儿" panose="03000509000000000000" pitchFamily="65" charset="-122"/>
                </a:rPr>
                <a:t>民谚说：“清明插柳，端午插艾”。在端午节，人们把插艾和菖蒲作为重要内容之一。家家都洒扫庭除，以菖蒲、艾条插于门眉，悬于堂中。并用菖蒲、艾叶、榴花、蒜头、龙船花，制成人形或虎形，称为艾人、艾虎；制成花环、佩饰，美丽芬芳，妇人争相佩戴，用以驱瘴。</a:t>
              </a:r>
              <a:endParaRPr kumimoji="0" lang="zh-CN" altLang="en-US" sz="1400" b="0" i="0" u="none" strike="noStrike" kern="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endParaRPr>
            </a:p>
          </p:txBody>
        </p:sp>
        <p:sp>
          <p:nvSpPr>
            <p:cNvPr id="26" name="矩形 25"/>
            <p:cNvSpPr/>
            <p:nvPr/>
          </p:nvSpPr>
          <p:spPr>
            <a:xfrm>
              <a:off x="4558810" y="2094767"/>
              <a:ext cx="6370027" cy="3239966"/>
            </a:xfrm>
            <a:prstGeom prst="rect">
              <a:avLst/>
            </a:prstGeom>
            <a:noFill/>
            <a:ln w="19050" cap="flat" cmpd="sng" algn="ctr">
              <a:solidFill>
                <a:srgbClr val="00703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27" name="组合 26"/>
          <p:cNvGrpSpPr/>
          <p:nvPr/>
        </p:nvGrpSpPr>
        <p:grpSpPr>
          <a:xfrm>
            <a:off x="1006717" y="775532"/>
            <a:ext cx="2999371" cy="1034218"/>
            <a:chOff x="434622" y="254639"/>
            <a:chExt cx="2999371" cy="1034218"/>
          </a:xfrm>
        </p:grpSpPr>
        <p:pic>
          <p:nvPicPr>
            <p:cNvPr id="28" name="图片 27"/>
            <p:cNvPicPr>
              <a:picLocks noChangeAspect="1"/>
            </p:cNvPicPr>
            <p:nvPr/>
          </p:nvPicPr>
          <p:blipFill rotWithShape="1">
            <a:blip r:embed="rId3" cstate="screen"/>
            <a:srcRect/>
            <a:stretch>
              <a:fillRect/>
            </a:stretch>
          </p:blipFill>
          <p:spPr>
            <a:xfrm>
              <a:off x="434622" y="254639"/>
              <a:ext cx="2999371" cy="1034218"/>
            </a:xfrm>
            <a:prstGeom prst="rect">
              <a:avLst/>
            </a:prstGeom>
          </p:spPr>
        </p:pic>
        <p:sp>
          <p:nvSpPr>
            <p:cNvPr id="29" name="矩形 28"/>
            <p:cNvSpPr/>
            <p:nvPr/>
          </p:nvSpPr>
          <p:spPr>
            <a:xfrm>
              <a:off x="1242731" y="578290"/>
              <a:ext cx="1420582" cy="584775"/>
            </a:xfrm>
            <a:prstGeom prst="rect">
              <a:avLst/>
            </a:prstGeom>
          </p:spPr>
          <p:txBody>
            <a:bodyPr wrap="none">
              <a:spAutoFit/>
            </a:bodyPr>
            <a:lstStyle/>
            <a:p>
              <a:pPr>
                <a:defRPr/>
              </a:pPr>
              <a:r>
                <a:rPr lang="zh-CN" altLang="en-US" sz="3200" b="1" dirty="0">
                  <a:solidFill>
                    <a:srgbClr val="2B8523"/>
                  </a:solidFill>
                  <a:latin typeface="迷你简少儿" panose="03000509000000000000" pitchFamily="65" charset="-122"/>
                  <a:ea typeface="迷你简少儿" panose="03000509000000000000" pitchFamily="65" charset="-122"/>
                </a:rPr>
                <a:t>悬艾叶</a:t>
              </a:r>
              <a:endParaRPr lang="zh-CN" altLang="en-US" sz="4800" dirty="0">
                <a:solidFill>
                  <a:srgbClr val="2B8523"/>
                </a:solidFill>
                <a:latin typeface="迷你简少儿" panose="03000509000000000000" pitchFamily="65" charset="-122"/>
                <a:ea typeface="迷你简少儿" panose="03000509000000000000" pitchFamily="65" charset="-122"/>
              </a:endParaRPr>
            </a:p>
          </p:txBody>
        </p:sp>
        <p:sp>
          <p:nvSpPr>
            <p:cNvPr id="30" name="文本框 8"/>
            <p:cNvSpPr txBox="1"/>
            <p:nvPr/>
          </p:nvSpPr>
          <p:spPr>
            <a:xfrm>
              <a:off x="1338983" y="326672"/>
              <a:ext cx="1029577" cy="338554"/>
            </a:xfrm>
            <a:prstGeom prst="rect">
              <a:avLst/>
            </a:prstGeom>
            <a:noFill/>
          </p:spPr>
          <p:txBody>
            <a:bodyPr wrap="none" rtlCol="0">
              <a:spAutoFit/>
            </a:bodyPr>
            <a:lstStyle/>
            <a:p>
              <a:pPr>
                <a:defRPr/>
              </a:pPr>
              <a:r>
                <a:rPr lang="en-US" altLang="zh-CN" sz="1600" dirty="0">
                  <a:solidFill>
                    <a:srgbClr val="2B8523"/>
                  </a:solidFill>
                  <a:latin typeface="等线" panose="02010600030101010101" charset="-122"/>
                  <a:ea typeface="等线" panose="02010600030101010101" charset="-122"/>
                </a:rPr>
                <a:t>Xuan ai ye</a:t>
              </a:r>
              <a:endParaRPr lang="zh-CN" altLang="en-US" sz="1600" dirty="0">
                <a:solidFill>
                  <a:srgbClr val="2B8523"/>
                </a:solidFill>
                <a:latin typeface="等线" panose="02010600030101010101" charset="-122"/>
                <a:ea typeface="等线" panose="02010600030101010101" charset="-122"/>
              </a:endParaRPr>
            </a:p>
          </p:txBody>
        </p:sp>
      </p:grpSp>
      <p:pic>
        <p:nvPicPr>
          <p:cNvPr id="31" name="图片 30"/>
          <p:cNvPicPr>
            <a:picLocks noChangeAspect="1"/>
          </p:cNvPicPr>
          <p:nvPr/>
        </p:nvPicPr>
        <p:blipFill>
          <a:blip r:embed="rId4"/>
          <a:stretch>
            <a:fillRect/>
          </a:stretch>
        </p:blipFill>
        <p:spPr>
          <a:xfrm>
            <a:off x="8189074" y="2042095"/>
            <a:ext cx="3232134" cy="319290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Tm="4071">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5046785" y="1751867"/>
            <a:ext cx="6172200" cy="3239966"/>
            <a:chOff x="993532" y="1921119"/>
            <a:chExt cx="6172200" cy="3239966"/>
          </a:xfrm>
        </p:grpSpPr>
        <p:sp>
          <p:nvSpPr>
            <p:cNvPr id="42" name="矩形 41"/>
            <p:cNvSpPr/>
            <p:nvPr/>
          </p:nvSpPr>
          <p:spPr>
            <a:xfrm>
              <a:off x="1321778" y="2134050"/>
              <a:ext cx="5515708" cy="2814104"/>
            </a:xfrm>
            <a:prstGeom prst="rect">
              <a:avLst/>
            </a:prstGeom>
          </p:spPr>
          <p:txBody>
            <a:bodyPr wrap="square">
              <a:spAutoFit/>
            </a:bodyPr>
            <a:lstStyle/>
            <a:p>
              <a:pPr marL="0" marR="0" lvl="0" indent="457200" algn="just"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a:ln>
                    <a:noFill/>
                  </a:ln>
                  <a:solidFill>
                    <a:prstClr val="black"/>
                  </a:solidFill>
                  <a:effectLst/>
                  <a:uLnTx/>
                  <a:uFillTx/>
                  <a:latin typeface="迷你简少儿" panose="03000509000000000000" pitchFamily="65" charset="-122"/>
                  <a:ea typeface="迷你简少儿" panose="03000509000000000000" pitchFamily="65" charset="-122"/>
                </a:rPr>
                <a:t>汉族民间风时风俗。流行于杭州等地。农历五月，杭州人称五黄月，因有五种带“黄”音的食物上市而得名。端午那天，杭州人必须吃雄黄酒（以雄黄和烧酒调和，削菖蒲根加入，饮少许）、黄鱼、黄瓜、咸甲鸭蛋黄以及用黄豆饭裹的粽子，称为“吃五黄”。</a:t>
              </a:r>
              <a:endParaRPr kumimoji="0" lang="zh-CN" altLang="en-US" sz="2000" b="0" i="0" u="none" strike="noStrike" kern="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endParaRPr>
            </a:p>
          </p:txBody>
        </p:sp>
        <p:sp>
          <p:nvSpPr>
            <p:cNvPr id="43" name="矩形 42"/>
            <p:cNvSpPr/>
            <p:nvPr/>
          </p:nvSpPr>
          <p:spPr>
            <a:xfrm>
              <a:off x="993532" y="1921119"/>
              <a:ext cx="6172200" cy="3239966"/>
            </a:xfrm>
            <a:prstGeom prst="rect">
              <a:avLst/>
            </a:prstGeom>
            <a:noFill/>
            <a:ln w="19050" cap="flat" cmpd="sng" algn="ctr">
              <a:solidFill>
                <a:srgbClr val="00703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44" name="组合 43"/>
          <p:cNvGrpSpPr/>
          <p:nvPr/>
        </p:nvGrpSpPr>
        <p:grpSpPr>
          <a:xfrm>
            <a:off x="1189392" y="930580"/>
            <a:ext cx="2999371" cy="1034218"/>
            <a:chOff x="362886" y="185160"/>
            <a:chExt cx="2999371" cy="1034218"/>
          </a:xfrm>
        </p:grpSpPr>
        <p:pic>
          <p:nvPicPr>
            <p:cNvPr id="45" name="图片 44"/>
            <p:cNvPicPr>
              <a:picLocks noChangeAspect="1"/>
            </p:cNvPicPr>
            <p:nvPr/>
          </p:nvPicPr>
          <p:blipFill rotWithShape="1">
            <a:blip r:embed="rId3" cstate="screen"/>
            <a:srcRect/>
            <a:stretch>
              <a:fillRect/>
            </a:stretch>
          </p:blipFill>
          <p:spPr>
            <a:xfrm>
              <a:off x="362886" y="185160"/>
              <a:ext cx="2999371" cy="1034218"/>
            </a:xfrm>
            <a:prstGeom prst="rect">
              <a:avLst/>
            </a:prstGeom>
          </p:spPr>
        </p:pic>
        <p:sp>
          <p:nvSpPr>
            <p:cNvPr id="46" name="矩形 45"/>
            <p:cNvSpPr/>
            <p:nvPr/>
          </p:nvSpPr>
          <p:spPr>
            <a:xfrm>
              <a:off x="1154684" y="588436"/>
              <a:ext cx="1415772" cy="584775"/>
            </a:xfrm>
            <a:prstGeom prst="rect">
              <a:avLst/>
            </a:prstGeom>
          </p:spPr>
          <p:txBody>
            <a:bodyPr wrap="none">
              <a:spAutoFit/>
            </a:bodyPr>
            <a:lstStyle/>
            <a:p>
              <a:pPr>
                <a:defRPr/>
              </a:pPr>
              <a:r>
                <a:rPr lang="zh-CN" altLang="en-US" sz="3200">
                  <a:solidFill>
                    <a:srgbClr val="2B8523"/>
                  </a:solidFill>
                  <a:latin typeface="迷你简少儿" panose="03000509000000000000" pitchFamily="65" charset="-122"/>
                  <a:ea typeface="迷你简少儿" panose="03000509000000000000" pitchFamily="65" charset="-122"/>
                </a:rPr>
                <a:t>吃五黄</a:t>
              </a:r>
              <a:endParaRPr lang="zh-CN" altLang="en-US" sz="3200" dirty="0">
                <a:solidFill>
                  <a:srgbClr val="2B8523"/>
                </a:solidFill>
                <a:latin typeface="迷你简少儿" panose="03000509000000000000" pitchFamily="65" charset="-122"/>
                <a:ea typeface="迷你简少儿" panose="03000509000000000000" pitchFamily="65" charset="-122"/>
              </a:endParaRPr>
            </a:p>
          </p:txBody>
        </p:sp>
        <p:sp>
          <p:nvSpPr>
            <p:cNvPr id="47" name="文本框 8"/>
            <p:cNvSpPr txBox="1"/>
            <p:nvPr/>
          </p:nvSpPr>
          <p:spPr>
            <a:xfrm>
              <a:off x="1154684" y="363715"/>
              <a:ext cx="1534394" cy="338554"/>
            </a:xfrm>
            <a:prstGeom prst="rect">
              <a:avLst/>
            </a:prstGeom>
            <a:noFill/>
          </p:spPr>
          <p:txBody>
            <a:bodyPr wrap="none" rtlCol="0">
              <a:spAutoFit/>
            </a:bodyPr>
            <a:lstStyle/>
            <a:p>
              <a:pPr>
                <a:defRPr/>
              </a:pPr>
              <a:r>
                <a:rPr lang="en-US" altLang="zh-CN" sz="1600" dirty="0" err="1">
                  <a:solidFill>
                    <a:srgbClr val="2B8523"/>
                  </a:solidFill>
                  <a:latin typeface="等线" panose="02010600030101010101" charset="-122"/>
                  <a:ea typeface="等线" panose="02010600030101010101" charset="-122"/>
                </a:rPr>
                <a:t>chī</a:t>
              </a:r>
              <a:r>
                <a:rPr lang="en-US" altLang="zh-CN" sz="1600" dirty="0">
                  <a:solidFill>
                    <a:srgbClr val="2B8523"/>
                  </a:solidFill>
                  <a:latin typeface="等线" panose="02010600030101010101" charset="-122"/>
                  <a:ea typeface="等线" panose="02010600030101010101" charset="-122"/>
                </a:rPr>
                <a:t>   </a:t>
              </a:r>
              <a:r>
                <a:rPr lang="en-US" altLang="zh-CN" sz="1600" dirty="0" err="1">
                  <a:solidFill>
                    <a:srgbClr val="2B8523"/>
                  </a:solidFill>
                  <a:latin typeface="等线" panose="02010600030101010101" charset="-122"/>
                  <a:ea typeface="等线" panose="02010600030101010101" charset="-122"/>
                </a:rPr>
                <a:t>wǔ</a:t>
              </a:r>
              <a:r>
                <a:rPr lang="en-US" altLang="zh-CN" sz="1600" dirty="0">
                  <a:solidFill>
                    <a:srgbClr val="2B8523"/>
                  </a:solidFill>
                  <a:latin typeface="等线" panose="02010600030101010101" charset="-122"/>
                  <a:ea typeface="等线" panose="02010600030101010101" charset="-122"/>
                </a:rPr>
                <a:t>  </a:t>
              </a:r>
              <a:r>
                <a:rPr lang="en-US" altLang="zh-CN" sz="1600" dirty="0" err="1">
                  <a:solidFill>
                    <a:srgbClr val="2B8523"/>
                  </a:solidFill>
                  <a:latin typeface="等线" panose="02010600030101010101" charset="-122"/>
                  <a:ea typeface="等线" panose="02010600030101010101" charset="-122"/>
                </a:rPr>
                <a:t>huáng</a:t>
              </a:r>
              <a:endParaRPr lang="zh-CN" altLang="en-US" sz="1600" dirty="0">
                <a:solidFill>
                  <a:srgbClr val="2B8523"/>
                </a:solidFill>
                <a:latin typeface="等线" panose="02010600030101010101" charset="-122"/>
                <a:ea typeface="等线" panose="02010600030101010101" charset="-122"/>
              </a:endParaRPr>
            </a:p>
          </p:txBody>
        </p:sp>
      </p:grpSp>
      <p:pic>
        <p:nvPicPr>
          <p:cNvPr id="48" name="图片 47"/>
          <p:cNvPicPr>
            <a:picLocks noChangeAspect="1"/>
          </p:cNvPicPr>
          <p:nvPr/>
        </p:nvPicPr>
        <p:blipFill>
          <a:blip r:embed="rId4"/>
          <a:stretch>
            <a:fillRect/>
          </a:stretch>
        </p:blipFill>
        <p:spPr>
          <a:xfrm>
            <a:off x="705020" y="2209326"/>
            <a:ext cx="3968116" cy="232504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Tm="2387">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1000" fill="hold"/>
                                        <p:tgtEl>
                                          <p:spTgt spid="4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组合 80"/>
          <p:cNvGrpSpPr/>
          <p:nvPr/>
        </p:nvGrpSpPr>
        <p:grpSpPr>
          <a:xfrm>
            <a:off x="895278" y="1825172"/>
            <a:ext cx="6295293" cy="3015762"/>
            <a:chOff x="1037492" y="2004646"/>
            <a:chExt cx="6295293" cy="3015762"/>
          </a:xfrm>
        </p:grpSpPr>
        <p:sp>
          <p:nvSpPr>
            <p:cNvPr id="82" name="矩形 81"/>
            <p:cNvSpPr/>
            <p:nvPr/>
          </p:nvSpPr>
          <p:spPr>
            <a:xfrm>
              <a:off x="1402277" y="2287950"/>
              <a:ext cx="5565721" cy="2352439"/>
            </a:xfrm>
            <a:prstGeom prst="rect">
              <a:avLst/>
            </a:prstGeom>
          </p:spPr>
          <p:txBody>
            <a:bodyPr wrap="square">
              <a:spAutoFit/>
            </a:bodyPr>
            <a:lstStyle/>
            <a:p>
              <a:pPr marL="0" marR="0" lvl="0" indent="457200" algn="just"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a:ln>
                    <a:noFill/>
                  </a:ln>
                  <a:solidFill>
                    <a:prstClr val="black"/>
                  </a:solidFill>
                  <a:effectLst/>
                  <a:uLnTx/>
                  <a:uFillTx/>
                  <a:latin typeface="迷你简少儿" panose="03000509000000000000" pitchFamily="65" charset="-122"/>
                  <a:ea typeface="迷你简少儿" panose="03000509000000000000" pitchFamily="65" charset="-122"/>
                </a:rPr>
                <a:t>端午节是吉林省延边朝鲜族人民隆重的节日。这一天最有代表性的食品是清香的打糕。打糕，就是将艾蒿与糯米饭，放置于独木凿成的大木槽里，用长柄木捶打制而成的米糕。这种食品很有民族特色，又可增添节日的气氛。</a:t>
              </a:r>
              <a:endParaRPr kumimoji="0" lang="zh-CN" altLang="en-US" sz="2000" b="0" i="0" u="none" strike="noStrike" kern="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endParaRPr>
            </a:p>
          </p:txBody>
        </p:sp>
        <p:sp>
          <p:nvSpPr>
            <p:cNvPr id="83" name="矩形 82"/>
            <p:cNvSpPr/>
            <p:nvPr/>
          </p:nvSpPr>
          <p:spPr>
            <a:xfrm>
              <a:off x="1037492" y="2004646"/>
              <a:ext cx="6295293" cy="3015762"/>
            </a:xfrm>
            <a:prstGeom prst="rect">
              <a:avLst/>
            </a:prstGeom>
            <a:noFill/>
            <a:ln w="19050" cap="flat" cmpd="sng" algn="ctr">
              <a:solidFill>
                <a:srgbClr val="00703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84" name="组合 83"/>
          <p:cNvGrpSpPr/>
          <p:nvPr/>
        </p:nvGrpSpPr>
        <p:grpSpPr>
          <a:xfrm>
            <a:off x="7751218" y="1763626"/>
            <a:ext cx="2999371" cy="1034218"/>
            <a:chOff x="362886" y="185160"/>
            <a:chExt cx="2999371" cy="1034218"/>
          </a:xfrm>
        </p:grpSpPr>
        <p:pic>
          <p:nvPicPr>
            <p:cNvPr id="85" name="图片 84"/>
            <p:cNvPicPr>
              <a:picLocks noChangeAspect="1"/>
            </p:cNvPicPr>
            <p:nvPr/>
          </p:nvPicPr>
          <p:blipFill rotWithShape="1">
            <a:blip r:embed="rId3" cstate="screen"/>
            <a:srcRect/>
            <a:stretch>
              <a:fillRect/>
            </a:stretch>
          </p:blipFill>
          <p:spPr>
            <a:xfrm>
              <a:off x="362886" y="185160"/>
              <a:ext cx="2999371" cy="1034218"/>
            </a:xfrm>
            <a:prstGeom prst="rect">
              <a:avLst/>
            </a:prstGeom>
          </p:spPr>
        </p:pic>
        <p:sp>
          <p:nvSpPr>
            <p:cNvPr id="86" name="矩形 85"/>
            <p:cNvSpPr/>
            <p:nvPr/>
          </p:nvSpPr>
          <p:spPr>
            <a:xfrm>
              <a:off x="1260315" y="543120"/>
              <a:ext cx="1005403" cy="584775"/>
            </a:xfrm>
            <a:prstGeom prst="rect">
              <a:avLst/>
            </a:prstGeom>
          </p:spPr>
          <p:txBody>
            <a:bodyPr wrap="none">
              <a:spAutoFit/>
            </a:bodyPr>
            <a:lstStyle/>
            <a:p>
              <a:pPr>
                <a:defRPr/>
              </a:pPr>
              <a:r>
                <a:rPr lang="zh-CN" altLang="en-US" sz="3200">
                  <a:solidFill>
                    <a:srgbClr val="2B8523"/>
                  </a:solidFill>
                  <a:latin typeface="迷你简少儿" panose="03000509000000000000" pitchFamily="65" charset="-122"/>
                  <a:ea typeface="迷你简少儿" panose="03000509000000000000" pitchFamily="65" charset="-122"/>
                </a:rPr>
                <a:t>打糕</a:t>
              </a:r>
              <a:endParaRPr lang="zh-CN" altLang="en-US" sz="3200" dirty="0">
                <a:solidFill>
                  <a:srgbClr val="2B8523"/>
                </a:solidFill>
                <a:latin typeface="迷你简少儿" panose="03000509000000000000" pitchFamily="65" charset="-122"/>
                <a:ea typeface="迷你简少儿" panose="03000509000000000000" pitchFamily="65" charset="-122"/>
              </a:endParaRPr>
            </a:p>
          </p:txBody>
        </p:sp>
        <p:sp>
          <p:nvSpPr>
            <p:cNvPr id="87" name="文本框 8"/>
            <p:cNvSpPr txBox="1"/>
            <p:nvPr/>
          </p:nvSpPr>
          <p:spPr>
            <a:xfrm>
              <a:off x="1277436" y="282360"/>
              <a:ext cx="912429" cy="338554"/>
            </a:xfrm>
            <a:prstGeom prst="rect">
              <a:avLst/>
            </a:prstGeom>
            <a:noFill/>
          </p:spPr>
          <p:txBody>
            <a:bodyPr wrap="none" rtlCol="0">
              <a:spAutoFit/>
            </a:bodyPr>
            <a:lstStyle/>
            <a:p>
              <a:pPr>
                <a:defRPr/>
              </a:pPr>
              <a:r>
                <a:rPr lang="en-US" altLang="zh-CN" sz="1600">
                  <a:solidFill>
                    <a:srgbClr val="2B8523"/>
                  </a:solidFill>
                  <a:latin typeface="等线" panose="02010600030101010101" charset="-122"/>
                  <a:ea typeface="等线" panose="02010600030101010101" charset="-122"/>
                </a:rPr>
                <a:t>dǎ   gāo</a:t>
              </a:r>
              <a:endParaRPr lang="zh-CN" altLang="en-US" sz="1600" dirty="0">
                <a:solidFill>
                  <a:srgbClr val="2B8523"/>
                </a:solidFill>
                <a:latin typeface="等线" panose="02010600030101010101" charset="-122"/>
                <a:ea typeface="等线" panose="02010600030101010101" charset="-122"/>
              </a:endParaRPr>
            </a:p>
          </p:txBody>
        </p:sp>
      </p:grpSp>
      <p:pic>
        <p:nvPicPr>
          <p:cNvPr id="88" name="图片 87"/>
          <p:cNvPicPr>
            <a:picLocks noChangeAspect="1"/>
          </p:cNvPicPr>
          <p:nvPr/>
        </p:nvPicPr>
        <p:blipFill>
          <a:blip r:embed="rId4" cstate="screen"/>
          <a:stretch>
            <a:fillRect/>
          </a:stretch>
        </p:blipFill>
        <p:spPr>
          <a:xfrm>
            <a:off x="6748059" y="1458826"/>
            <a:ext cx="4747846" cy="4747846"/>
          </a:xfrm>
          <a:prstGeom prst="rect">
            <a:avLst/>
          </a:prstGeom>
        </p:spPr>
      </p:pic>
    </p:spTree>
  </p:cSld>
  <p:clrMapOvr>
    <a:masterClrMapping/>
  </p:clrMapOvr>
  <p:transition advTm="2996">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anim calcmode="lin" valueType="num">
                                      <p:cBhvr>
                                        <p:cTn id="8" dur="500" fill="hold"/>
                                        <p:tgtEl>
                                          <p:spTgt spid="84"/>
                                        </p:tgtEl>
                                        <p:attrNameLst>
                                          <p:attrName>ppt_x</p:attrName>
                                        </p:attrNameLst>
                                      </p:cBhvr>
                                      <p:tavLst>
                                        <p:tav tm="0">
                                          <p:val>
                                            <p:strVal val="#ppt_x"/>
                                          </p:val>
                                        </p:tav>
                                        <p:tav tm="100000">
                                          <p:val>
                                            <p:strVal val="#ppt_x"/>
                                          </p:val>
                                        </p:tav>
                                      </p:tavLst>
                                    </p:anim>
                                    <p:anim calcmode="lin" valueType="num">
                                      <p:cBhvr>
                                        <p:cTn id="9" dur="5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1"/>
                                        </p:tgtEl>
                                        <p:attrNameLst>
                                          <p:attrName>style.visibility</p:attrName>
                                        </p:attrNameLst>
                                      </p:cBhvr>
                                      <p:to>
                                        <p:strVal val="visible"/>
                                      </p:to>
                                    </p:set>
                                    <p:anim calcmode="lin" valueType="num">
                                      <p:cBhvr>
                                        <p:cTn id="14" dur="500" fill="hold"/>
                                        <p:tgtEl>
                                          <p:spTgt spid="81"/>
                                        </p:tgtEl>
                                        <p:attrNameLst>
                                          <p:attrName>ppt_w</p:attrName>
                                        </p:attrNameLst>
                                      </p:cBhvr>
                                      <p:tavLst>
                                        <p:tav tm="0">
                                          <p:val>
                                            <p:fltVal val="0"/>
                                          </p:val>
                                        </p:tav>
                                        <p:tav tm="100000">
                                          <p:val>
                                            <p:strVal val="#ppt_w"/>
                                          </p:val>
                                        </p:tav>
                                      </p:tavLst>
                                    </p:anim>
                                    <p:anim calcmode="lin" valueType="num">
                                      <p:cBhvr>
                                        <p:cTn id="15" dur="500" fill="hold"/>
                                        <p:tgtEl>
                                          <p:spTgt spid="81"/>
                                        </p:tgtEl>
                                        <p:attrNameLst>
                                          <p:attrName>ppt_h</p:attrName>
                                        </p:attrNameLst>
                                      </p:cBhvr>
                                      <p:tavLst>
                                        <p:tav tm="0">
                                          <p:val>
                                            <p:fltVal val="0"/>
                                          </p:val>
                                        </p:tav>
                                        <p:tav tm="100000">
                                          <p:val>
                                            <p:strVal val="#ppt_h"/>
                                          </p:val>
                                        </p:tav>
                                      </p:tavLst>
                                    </p:anim>
                                    <p:animEffect transition="in" filter="fade">
                                      <p:cBhvr>
                                        <p:cTn id="16" dur="500"/>
                                        <p:tgtEl>
                                          <p:spTgt spid="81"/>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88"/>
                                        </p:tgtEl>
                                        <p:attrNameLst>
                                          <p:attrName>style.visibility</p:attrName>
                                        </p:attrNameLst>
                                      </p:cBhvr>
                                      <p:to>
                                        <p:strVal val="visible"/>
                                      </p:to>
                                    </p:set>
                                    <p:animEffect transition="in" filter="fade">
                                      <p:cBhvr>
                                        <p:cTn id="20" dur="500"/>
                                        <p:tgtEl>
                                          <p:spTgt spid="88"/>
                                        </p:tgtEl>
                                      </p:cBhvr>
                                    </p:animEffect>
                                    <p:anim calcmode="lin" valueType="num">
                                      <p:cBhvr>
                                        <p:cTn id="21" dur="500" fill="hold"/>
                                        <p:tgtEl>
                                          <p:spTgt spid="88"/>
                                        </p:tgtEl>
                                        <p:attrNameLst>
                                          <p:attrName>ppt_x</p:attrName>
                                        </p:attrNameLst>
                                      </p:cBhvr>
                                      <p:tavLst>
                                        <p:tav tm="0">
                                          <p:val>
                                            <p:strVal val="#ppt_x"/>
                                          </p:val>
                                        </p:tav>
                                        <p:tav tm="100000">
                                          <p:val>
                                            <p:strVal val="#ppt_x"/>
                                          </p:val>
                                        </p:tav>
                                      </p:tavLst>
                                    </p:anim>
                                    <p:anim calcmode="lin" valueType="num">
                                      <p:cBhvr>
                                        <p:cTn id="22" dur="5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4514215" y="3063909"/>
            <a:ext cx="4416594" cy="1107996"/>
          </a:xfrm>
          <a:prstGeom prst="rect">
            <a:avLst/>
          </a:prstGeom>
        </p:spPr>
        <p:txBody>
          <a:bodyPr wrap="none">
            <a:spAutoFit/>
          </a:bodyPr>
          <a:lstStyle/>
          <a:p>
            <a:pPr>
              <a:defRPr/>
            </a:pPr>
            <a:r>
              <a:rPr lang="zh-CN" altLang="en-US" sz="6600" dirty="0">
                <a:solidFill>
                  <a:srgbClr val="2B8523"/>
                </a:solidFill>
                <a:latin typeface="华康海报体W12(P)" panose="040B0C00000000000000" pitchFamily="82" charset="-122"/>
                <a:ea typeface="华康海报体W12(P)" panose="040B0C00000000000000" pitchFamily="82" charset="-122"/>
              </a:rPr>
              <a:t>端午节诗词</a:t>
            </a:r>
          </a:p>
        </p:txBody>
      </p:sp>
      <p:sp>
        <p:nvSpPr>
          <p:cNvPr id="20" name="文本框 8"/>
          <p:cNvSpPr txBox="1"/>
          <p:nvPr/>
        </p:nvSpPr>
        <p:spPr>
          <a:xfrm>
            <a:off x="2845203" y="1946692"/>
            <a:ext cx="1840568" cy="2646878"/>
          </a:xfrm>
          <a:prstGeom prst="rect">
            <a:avLst/>
          </a:prstGeom>
          <a:noFill/>
        </p:spPr>
        <p:txBody>
          <a:bodyPr wrap="none" rtlCol="0">
            <a:spAutoFit/>
          </a:bodyPr>
          <a:lstStyle/>
          <a:p>
            <a:pPr>
              <a:defRPr/>
            </a:pPr>
            <a:r>
              <a:rPr lang="en-US" altLang="zh-CN" sz="16600" dirty="0">
                <a:solidFill>
                  <a:srgbClr val="007036"/>
                </a:solidFill>
                <a:latin typeface="华康海报体W12(P)" panose="040B0C00000000000000" pitchFamily="82" charset="-122"/>
                <a:ea typeface="华康海报体W12(P)" panose="040B0C00000000000000" pitchFamily="82" charset="-122"/>
              </a:rPr>
              <a:t>3</a:t>
            </a:r>
            <a:endParaRPr lang="zh-CN" altLang="en-US" sz="16600" dirty="0">
              <a:solidFill>
                <a:srgbClr val="007036"/>
              </a:solidFill>
              <a:latin typeface="华康海报体W12(P)" panose="040B0C00000000000000" pitchFamily="82" charset="-122"/>
              <a:ea typeface="华康海报体W12(P)" panose="040B0C00000000000000" pitchFamily="82" charset="-122"/>
            </a:endParaRPr>
          </a:p>
        </p:txBody>
      </p:sp>
      <p:sp>
        <p:nvSpPr>
          <p:cNvPr id="21" name="文本框 9"/>
          <p:cNvSpPr txBox="1"/>
          <p:nvPr/>
        </p:nvSpPr>
        <p:spPr>
          <a:xfrm>
            <a:off x="4650120" y="2463745"/>
            <a:ext cx="4027064" cy="600164"/>
          </a:xfrm>
          <a:prstGeom prst="rect">
            <a:avLst/>
          </a:prstGeom>
          <a:noFill/>
        </p:spPr>
        <p:txBody>
          <a:bodyPr wrap="none" rtlCol="0">
            <a:spAutoFit/>
          </a:bodyPr>
          <a:lstStyle/>
          <a:p>
            <a:pPr>
              <a:defRPr/>
            </a:pPr>
            <a:r>
              <a:rPr lang="en-US" altLang="zh-CN" sz="3300" dirty="0" err="1">
                <a:solidFill>
                  <a:srgbClr val="2B8523"/>
                </a:solidFill>
                <a:latin typeface="等线" panose="02010600030101010101" charset="-122"/>
                <a:ea typeface="等线" panose="02010600030101010101" charset="-122"/>
              </a:rPr>
              <a:t>Du­­ān</a:t>
            </a:r>
            <a:r>
              <a:rPr lang="en-US" altLang="zh-CN" sz="3300" dirty="0">
                <a:solidFill>
                  <a:srgbClr val="2B8523"/>
                </a:solidFill>
                <a:latin typeface="等线" panose="02010600030101010101" charset="-122"/>
                <a:ea typeface="等线" panose="02010600030101010101" charset="-122"/>
              </a:rPr>
              <a:t> </a:t>
            </a:r>
            <a:r>
              <a:rPr lang="en-US" altLang="zh-CN" sz="3300" err="1">
                <a:solidFill>
                  <a:srgbClr val="2B8523"/>
                </a:solidFill>
                <a:latin typeface="等线" panose="02010600030101010101" charset="-122"/>
                <a:ea typeface="等线" panose="02010600030101010101" charset="-122"/>
              </a:rPr>
              <a:t>wǔ</a:t>
            </a:r>
            <a:r>
              <a:rPr lang="en-US" altLang="zh-CN" sz="3300">
                <a:solidFill>
                  <a:srgbClr val="2B8523"/>
                </a:solidFill>
                <a:latin typeface="等线" panose="02010600030101010101" charset="-122"/>
                <a:ea typeface="等线" panose="02010600030101010101" charset="-122"/>
              </a:rPr>
              <a:t>   jié   shí   cí</a:t>
            </a:r>
            <a:endParaRPr lang="zh-CN" altLang="en-US" sz="3300" dirty="0">
              <a:solidFill>
                <a:srgbClr val="2B8523"/>
              </a:solidFill>
              <a:latin typeface="等线" panose="02010600030101010101" charset="-122"/>
              <a:ea typeface="等线" panose="02010600030101010101" charset="-122"/>
            </a:endParaRPr>
          </a:p>
        </p:txBody>
      </p:sp>
    </p:spTree>
  </p:cSld>
  <p:clrMapOvr>
    <a:masterClrMapping/>
  </p:clrMapOvr>
  <p:transition advTm="2948">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750"/>
                                        <p:tgtEl>
                                          <p:spTgt spid="18"/>
                                        </p:tgtEl>
                                      </p:cBhvr>
                                    </p:animEffect>
                                    <p:anim calcmode="lin" valueType="num">
                                      <p:cBhvr>
                                        <p:cTn id="14" dur="1750" fill="hold"/>
                                        <p:tgtEl>
                                          <p:spTgt spid="18"/>
                                        </p:tgtEl>
                                        <p:attrNameLst>
                                          <p:attrName>ppt_x</p:attrName>
                                        </p:attrNameLst>
                                      </p:cBhvr>
                                      <p:tavLst>
                                        <p:tav tm="0">
                                          <p:val>
                                            <p:strVal val="#ppt_x"/>
                                          </p:val>
                                        </p:tav>
                                        <p:tav tm="100000">
                                          <p:val>
                                            <p:strVal val="#ppt_x"/>
                                          </p:val>
                                        </p:tav>
                                      </p:tavLst>
                                    </p:anim>
                                    <p:anim calcmode="lin" valueType="num">
                                      <p:cBhvr>
                                        <p:cTn id="15" dur="1750" fill="hold"/>
                                        <p:tgtEl>
                                          <p:spTgt spid="1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750"/>
                                        <p:tgtEl>
                                          <p:spTgt spid="21"/>
                                        </p:tgtEl>
                                      </p:cBhvr>
                                    </p:animEffect>
                                    <p:anim calcmode="lin" valueType="num">
                                      <p:cBhvr>
                                        <p:cTn id="19" dur="1750" fill="hold"/>
                                        <p:tgtEl>
                                          <p:spTgt spid="21"/>
                                        </p:tgtEl>
                                        <p:attrNameLst>
                                          <p:attrName>ppt_x</p:attrName>
                                        </p:attrNameLst>
                                      </p:cBhvr>
                                      <p:tavLst>
                                        <p:tav tm="0">
                                          <p:val>
                                            <p:strVal val="#ppt_x"/>
                                          </p:val>
                                        </p:tav>
                                        <p:tav tm="100000">
                                          <p:val>
                                            <p:strVal val="#ppt_x"/>
                                          </p:val>
                                        </p:tav>
                                      </p:tavLst>
                                    </p:anim>
                                    <p:anim calcmode="lin" valueType="num">
                                      <p:cBhvr>
                                        <p:cTn id="20" dur="1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组合 58"/>
          <p:cNvGrpSpPr/>
          <p:nvPr/>
        </p:nvGrpSpPr>
        <p:grpSpPr>
          <a:xfrm>
            <a:off x="5380892" y="1524001"/>
            <a:ext cx="3050931" cy="3261947"/>
            <a:chOff x="5178669" y="1626577"/>
            <a:chExt cx="3050931" cy="3261947"/>
          </a:xfrm>
        </p:grpSpPr>
        <p:sp>
          <p:nvSpPr>
            <p:cNvPr id="60" name="Text Box 44"/>
            <p:cNvSpPr txBox="1">
              <a:spLocks noChangeArrowheads="1"/>
            </p:cNvSpPr>
            <p:nvPr/>
          </p:nvSpPr>
          <p:spPr bwMode="auto">
            <a:xfrm>
              <a:off x="5574142" y="1763055"/>
              <a:ext cx="2400657" cy="2942532"/>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charset="-122"/>
                  <a:ea typeface="微软雅黑" panose="020B050302020402020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marL="0" marR="0" lvl="0" indent="360045" defTabSz="720725"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rPr>
                <a:t>节分端午自谁言，</a:t>
              </a:r>
              <a:endParaRPr kumimoji="0" lang="en-US" altLang="zh-CN" sz="2400" b="0" i="0" u="none" strike="noStrike" kern="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endParaRPr>
            </a:p>
            <a:p>
              <a:pPr marL="0" marR="0" lvl="0" indent="360045" defTabSz="720725"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rPr>
                <a:t>万古传闻为屈原；</a:t>
              </a:r>
            </a:p>
            <a:p>
              <a:pPr marL="0" marR="0" lvl="0" indent="360045" defTabSz="720725"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rPr>
                <a:t>堪笑楚江空渺渺，</a:t>
              </a:r>
              <a:endParaRPr kumimoji="0" lang="en-US" altLang="zh-CN" sz="2400" b="0" i="0" u="none" strike="noStrike" kern="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endParaRPr>
            </a:p>
            <a:p>
              <a:pPr marL="0" marR="0" lvl="0" indent="360045" defTabSz="720725"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rPr>
                <a:t>不能洗得直臣冤。</a:t>
              </a:r>
              <a:endParaRPr kumimoji="0" lang="zh-CN" altLang="en-US" sz="2000" b="0" i="0" u="none" strike="noStrike" kern="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endParaRPr>
            </a:p>
          </p:txBody>
        </p:sp>
        <p:sp>
          <p:nvSpPr>
            <p:cNvPr id="63" name="矩形 62"/>
            <p:cNvSpPr/>
            <p:nvPr/>
          </p:nvSpPr>
          <p:spPr>
            <a:xfrm>
              <a:off x="5178669" y="1626577"/>
              <a:ext cx="3050931" cy="3261947"/>
            </a:xfrm>
            <a:prstGeom prst="rect">
              <a:avLst/>
            </a:prstGeom>
            <a:noFill/>
            <a:ln w="19050" cap="flat" cmpd="sng" algn="ctr">
              <a:solidFill>
                <a:srgbClr val="00703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pic>
        <p:nvPicPr>
          <p:cNvPr id="67" name="图片 66"/>
          <p:cNvPicPr>
            <a:picLocks noChangeAspect="1"/>
          </p:cNvPicPr>
          <p:nvPr/>
        </p:nvPicPr>
        <p:blipFill>
          <a:blip r:embed="rId3" cstate="screen"/>
          <a:stretch>
            <a:fillRect/>
          </a:stretch>
        </p:blipFill>
        <p:spPr>
          <a:xfrm flipH="1">
            <a:off x="537863" y="1827531"/>
            <a:ext cx="5014479" cy="4518046"/>
          </a:xfrm>
          <a:prstGeom prst="rect">
            <a:avLst/>
          </a:prstGeom>
        </p:spPr>
      </p:pic>
      <p:grpSp>
        <p:nvGrpSpPr>
          <p:cNvPr id="78" name="组合 77"/>
          <p:cNvGrpSpPr/>
          <p:nvPr/>
        </p:nvGrpSpPr>
        <p:grpSpPr>
          <a:xfrm>
            <a:off x="9387253" y="712715"/>
            <a:ext cx="1850753" cy="1684512"/>
            <a:chOff x="849922" y="830542"/>
            <a:chExt cx="1850753" cy="1684512"/>
          </a:xfrm>
        </p:grpSpPr>
        <p:grpSp>
          <p:nvGrpSpPr>
            <p:cNvPr id="82" name="组合 81"/>
            <p:cNvGrpSpPr/>
            <p:nvPr/>
          </p:nvGrpSpPr>
          <p:grpSpPr>
            <a:xfrm>
              <a:off x="849922" y="830542"/>
              <a:ext cx="1569660" cy="1341269"/>
              <a:chOff x="1245576" y="988804"/>
              <a:chExt cx="1569660" cy="1341269"/>
            </a:xfrm>
          </p:grpSpPr>
          <p:sp>
            <p:nvSpPr>
              <p:cNvPr id="99" name="矩形 98"/>
              <p:cNvSpPr/>
              <p:nvPr/>
            </p:nvSpPr>
            <p:spPr>
              <a:xfrm>
                <a:off x="1245576" y="1406743"/>
                <a:ext cx="1569660" cy="923330"/>
              </a:xfrm>
              <a:prstGeom prst="rect">
                <a:avLst/>
              </a:prstGeom>
            </p:spPr>
            <p:txBody>
              <a:bodyPr wrap="none">
                <a:spAutoFit/>
              </a:bodyPr>
              <a:lstStyle/>
              <a:p>
                <a:pPr>
                  <a:defRPr/>
                </a:pPr>
                <a:r>
                  <a:rPr lang="zh-CN" altLang="en-US" sz="5400">
                    <a:solidFill>
                      <a:srgbClr val="2B8523"/>
                    </a:solidFill>
                    <a:latin typeface="迷你简少儿" panose="03000509000000000000" pitchFamily="65" charset="-122"/>
                    <a:ea typeface="迷你简少儿" panose="03000509000000000000" pitchFamily="65" charset="-122"/>
                  </a:rPr>
                  <a:t>端午</a:t>
                </a:r>
                <a:endParaRPr lang="zh-CN" altLang="en-US" sz="5400" dirty="0">
                  <a:solidFill>
                    <a:srgbClr val="2B8523"/>
                  </a:solidFill>
                  <a:latin typeface="迷你简少儿" panose="03000509000000000000" pitchFamily="65" charset="-122"/>
                  <a:ea typeface="迷你简少儿" panose="03000509000000000000" pitchFamily="65" charset="-122"/>
                </a:endParaRPr>
              </a:p>
            </p:txBody>
          </p:sp>
          <p:sp>
            <p:nvSpPr>
              <p:cNvPr id="100" name="矩形 99"/>
              <p:cNvSpPr/>
              <p:nvPr/>
            </p:nvSpPr>
            <p:spPr>
              <a:xfrm>
                <a:off x="1245576" y="988804"/>
                <a:ext cx="1444626" cy="461665"/>
              </a:xfrm>
              <a:prstGeom prst="rect">
                <a:avLst/>
              </a:prstGeom>
            </p:spPr>
            <p:txBody>
              <a:bodyPr wrap="none">
                <a:spAutoFit/>
              </a:bodyPr>
              <a:lstStyle/>
              <a:p>
                <a:pPr>
                  <a:defRPr/>
                </a:pPr>
                <a:r>
                  <a:rPr lang="en-US" altLang="zh-CN" sz="2400">
                    <a:solidFill>
                      <a:srgbClr val="2B8523"/>
                    </a:solidFill>
                    <a:latin typeface="等线" panose="02010600030101010101" charset="-122"/>
                    <a:ea typeface="等线" panose="02010600030101010101" charset="-122"/>
                  </a:rPr>
                  <a:t>Du­­ān wǔ </a:t>
                </a:r>
                <a:endParaRPr lang="zh-CN" altLang="en-US" sz="2400" dirty="0">
                  <a:solidFill>
                    <a:srgbClr val="2B8523"/>
                  </a:solidFill>
                  <a:latin typeface="等线" panose="02010600030101010101" charset="-122"/>
                  <a:ea typeface="等线" panose="02010600030101010101" charset="-122"/>
                </a:endParaRPr>
              </a:p>
            </p:txBody>
          </p:sp>
        </p:grpSp>
        <p:sp>
          <p:nvSpPr>
            <p:cNvPr id="90" name="Text Box 44"/>
            <p:cNvSpPr txBox="1">
              <a:spLocks noChangeArrowheads="1"/>
            </p:cNvSpPr>
            <p:nvPr/>
          </p:nvSpPr>
          <p:spPr bwMode="auto">
            <a:xfrm>
              <a:off x="980683" y="2091925"/>
              <a:ext cx="1719992" cy="423129"/>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charset="-122"/>
                  <a:ea typeface="微软雅黑" panose="020B050302020402020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360045">
                <a:lnSpc>
                  <a:spcPct val="150000"/>
                </a:lnSpc>
                <a:defRPr/>
              </a:pPr>
              <a:r>
                <a:rPr lang="en-US" altLang="zh-CN" dirty="0">
                  <a:solidFill>
                    <a:srgbClr val="010101"/>
                  </a:solidFill>
                  <a:latin typeface="迷你简少儿" panose="03000509000000000000" pitchFamily="65" charset="-122"/>
                  <a:ea typeface="迷你简少儿" panose="03000509000000000000" pitchFamily="65" charset="-122"/>
                </a:rPr>
                <a:t> -</a:t>
              </a:r>
              <a:r>
                <a:rPr lang="zh-CN" altLang="en-US">
                  <a:solidFill>
                    <a:srgbClr val="010101"/>
                  </a:solidFill>
                  <a:latin typeface="迷你简少儿" panose="03000509000000000000" pitchFamily="65" charset="-122"/>
                  <a:ea typeface="迷你简少儿" panose="03000509000000000000" pitchFamily="65" charset="-122"/>
                </a:rPr>
                <a:t>唐</a:t>
              </a:r>
              <a:r>
                <a:rPr lang="en-US" altLang="zh-CN">
                  <a:solidFill>
                    <a:srgbClr val="010101"/>
                  </a:solidFill>
                  <a:latin typeface="迷你简少儿" panose="03000509000000000000" pitchFamily="65" charset="-122"/>
                  <a:ea typeface="迷你简少儿" panose="03000509000000000000" pitchFamily="65" charset="-122"/>
                </a:rPr>
                <a:t>·</a:t>
              </a:r>
              <a:r>
                <a:rPr lang="zh-CN" altLang="en-US">
                  <a:solidFill>
                    <a:srgbClr val="010101"/>
                  </a:solidFill>
                  <a:latin typeface="迷你简少儿" panose="03000509000000000000" pitchFamily="65" charset="-122"/>
                  <a:ea typeface="迷你简少儿" panose="03000509000000000000" pitchFamily="65" charset="-122"/>
                </a:rPr>
                <a:t>文秀</a:t>
              </a:r>
              <a:endParaRPr lang="zh-CN" altLang="en-US" dirty="0">
                <a:solidFill>
                  <a:srgbClr val="010101"/>
                </a:solidFill>
                <a:latin typeface="迷你简少儿" panose="03000509000000000000" pitchFamily="65" charset="-122"/>
                <a:ea typeface="迷你简少儿" panose="03000509000000000000" pitchFamily="65" charset="-122"/>
              </a:endParaRPr>
            </a:p>
          </p:txBody>
        </p:sp>
      </p:grpSp>
    </p:spTree>
  </p:cSld>
  <p:clrMapOvr>
    <a:masterClrMapping/>
  </p:clrMapOvr>
  <p:transition advTm="2199">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fade">
                                      <p:cBhvr>
                                        <p:cTn id="14" dur="1000"/>
                                        <p:tgtEl>
                                          <p:spTgt spid="78"/>
                                        </p:tgtEl>
                                      </p:cBhvr>
                                    </p:animEffect>
                                    <p:anim calcmode="lin" valueType="num">
                                      <p:cBhvr>
                                        <p:cTn id="15" dur="1000" fill="hold"/>
                                        <p:tgtEl>
                                          <p:spTgt spid="78"/>
                                        </p:tgtEl>
                                        <p:attrNameLst>
                                          <p:attrName>ppt_x</p:attrName>
                                        </p:attrNameLst>
                                      </p:cBhvr>
                                      <p:tavLst>
                                        <p:tav tm="0">
                                          <p:val>
                                            <p:strVal val="#ppt_x"/>
                                          </p:val>
                                        </p:tav>
                                        <p:tav tm="100000">
                                          <p:val>
                                            <p:strVal val="#ppt_x"/>
                                          </p:val>
                                        </p:tav>
                                      </p:tavLst>
                                    </p:anim>
                                    <p:anim calcmode="lin" valueType="num">
                                      <p:cBhvr>
                                        <p:cTn id="16"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1827274" y="2500559"/>
            <a:ext cx="8834629" cy="2250103"/>
          </a:xfrm>
          <a:prstGeom prst="rect">
            <a:avLst/>
          </a:prstGeom>
        </p:spPr>
        <p:txBody>
          <a:bodyPr wrap="square">
            <a:spAutoFit/>
          </a:bodyPr>
          <a:lstStyle/>
          <a:p>
            <a:pPr>
              <a:lnSpc>
                <a:spcPct val="150000"/>
              </a:lnSpc>
              <a:defRPr/>
            </a:pPr>
            <a:r>
              <a:rPr lang="zh-CN" altLang="en-US" sz="2400" dirty="0">
                <a:solidFill>
                  <a:prstClr val="black"/>
                </a:solidFill>
                <a:latin typeface="迷你简少儿" panose="03000509000000000000" pitchFamily="65" charset="-122"/>
                <a:ea typeface="迷你简少儿" panose="03000509000000000000" pitchFamily="65" charset="-122"/>
              </a:rPr>
              <a:t>端午节为每年农历五月初五，又称端阳节、午日节、五月节、五日节、艾节、端五、重午、重五、午日、夏节、蒲节，是夏季的一个驱除瘟疫的节日，与春节、中秋等节日同属东亚文化圈的大中华地区及日本、朝鲜、韩国、越南的重要传统节日。</a:t>
            </a:r>
          </a:p>
        </p:txBody>
      </p:sp>
      <p:grpSp>
        <p:nvGrpSpPr>
          <p:cNvPr id="26" name="组合 25"/>
          <p:cNvGrpSpPr/>
          <p:nvPr/>
        </p:nvGrpSpPr>
        <p:grpSpPr>
          <a:xfrm>
            <a:off x="4442455" y="1281315"/>
            <a:ext cx="3307089" cy="960267"/>
            <a:chOff x="4442455" y="785253"/>
            <a:chExt cx="3307089" cy="960267"/>
          </a:xfrm>
        </p:grpSpPr>
        <p:pic>
          <p:nvPicPr>
            <p:cNvPr id="27" name="图片 26"/>
            <p:cNvPicPr>
              <a:picLocks noChangeAspect="1"/>
            </p:cNvPicPr>
            <p:nvPr/>
          </p:nvPicPr>
          <p:blipFill>
            <a:blip r:embed="rId3" cstate="screen"/>
            <a:stretch>
              <a:fillRect/>
            </a:stretch>
          </p:blipFill>
          <p:spPr>
            <a:xfrm>
              <a:off x="4442455" y="785253"/>
              <a:ext cx="3307089" cy="960267"/>
            </a:xfrm>
            <a:prstGeom prst="rect">
              <a:avLst/>
            </a:prstGeom>
          </p:spPr>
        </p:pic>
        <p:sp>
          <p:nvSpPr>
            <p:cNvPr id="28" name="矩形 27"/>
            <p:cNvSpPr/>
            <p:nvPr/>
          </p:nvSpPr>
          <p:spPr>
            <a:xfrm>
              <a:off x="5361663" y="1012038"/>
              <a:ext cx="1585690" cy="666401"/>
            </a:xfrm>
            <a:prstGeom prst="rect">
              <a:avLst/>
            </a:prstGeom>
          </p:spPr>
          <p:txBody>
            <a:bodyPr wrap="none">
              <a:spAutoFit/>
            </a:bodyPr>
            <a:lstStyle/>
            <a:p>
              <a:pPr>
                <a:lnSpc>
                  <a:spcPts val="4300"/>
                </a:lnSpc>
                <a:defRPr/>
              </a:pPr>
              <a:r>
                <a:rPr lang="zh-CN" altLang="en-US" sz="4800" b="1">
                  <a:solidFill>
                    <a:srgbClr val="007036"/>
                  </a:solidFill>
                  <a:latin typeface="迷你简少儿" panose="03000509000000000000" pitchFamily="65" charset="-122"/>
                  <a:ea typeface="迷你简少儿" panose="03000509000000000000" pitchFamily="65" charset="-122"/>
                </a:rPr>
                <a:t>前 言</a:t>
              </a:r>
              <a:endParaRPr lang="zh-CN" altLang="en-US" sz="4800" b="1" dirty="0">
                <a:solidFill>
                  <a:srgbClr val="007036"/>
                </a:solidFill>
                <a:latin typeface="迷你简少儿" panose="03000509000000000000" pitchFamily="65" charset="-122"/>
                <a:ea typeface="迷你简少儿" panose="03000509000000000000" pitchFamily="65" charset="-122"/>
              </a:endParaRPr>
            </a:p>
          </p:txBody>
        </p:sp>
      </p:grpSp>
      <p:sp>
        <p:nvSpPr>
          <p:cNvPr id="29" name="双括号 28"/>
          <p:cNvSpPr/>
          <p:nvPr/>
        </p:nvSpPr>
        <p:spPr>
          <a:xfrm>
            <a:off x="1307592" y="2373596"/>
            <a:ext cx="9619488" cy="2652744"/>
          </a:xfrm>
          <a:prstGeom prst="bracketPair">
            <a:avLst/>
          </a:prstGeom>
          <a:noFill/>
          <a:ln w="28575" cap="flat" cmpd="sng" algn="ctr">
            <a:solidFill>
              <a:srgbClr val="00703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transition advTm="5616">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0-#ppt_w/2"/>
                                          </p:val>
                                        </p:tav>
                                        <p:tav tm="100000">
                                          <p:val>
                                            <p:strVal val="#ppt_x"/>
                                          </p:val>
                                        </p:tav>
                                      </p:tavLst>
                                    </p:anim>
                                    <p:anim calcmode="lin" valueType="num">
                                      <p:cBhvr additive="base">
                                        <p:cTn id="14" dur="500" fill="hold"/>
                                        <p:tgtEl>
                                          <p:spTgt spid="29"/>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iterate type="wd">
                                    <p:tmPct val="10000"/>
                                  </p:iterate>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2206866" y="1831731"/>
            <a:ext cx="5099542" cy="3042138"/>
            <a:chOff x="5460020" y="1529862"/>
            <a:chExt cx="5099542" cy="3042138"/>
          </a:xfrm>
        </p:grpSpPr>
        <p:sp>
          <p:nvSpPr>
            <p:cNvPr id="49" name="Text Box 44"/>
            <p:cNvSpPr txBox="1">
              <a:spLocks noChangeArrowheads="1"/>
            </p:cNvSpPr>
            <p:nvPr/>
          </p:nvSpPr>
          <p:spPr bwMode="auto">
            <a:xfrm>
              <a:off x="5811030" y="1619118"/>
              <a:ext cx="4616648" cy="2952882"/>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charset="-122"/>
                  <a:ea typeface="微软雅黑" panose="020B050302020402020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marL="0" marR="0" lvl="0" indent="360045" defTabSz="720725"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rPr>
                <a:t>石溪久住思端午，</a:t>
              </a:r>
              <a:endParaRPr kumimoji="0" lang="en-US" altLang="zh-CN" sz="2400" b="0" i="0" u="none" strike="noStrike" kern="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endParaRPr>
            </a:p>
            <a:p>
              <a:pPr marL="0" marR="0" lvl="0" indent="360045" defTabSz="720725"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rPr>
                <a:t>馆驿楼前看发机。</a:t>
              </a:r>
            </a:p>
            <a:p>
              <a:pPr marL="0" marR="0" lvl="0" indent="360045" defTabSz="720725"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rPr>
                <a:t>鼙鼓动时雷隐隐，</a:t>
              </a:r>
              <a:endParaRPr kumimoji="0" lang="en-US" altLang="zh-CN" sz="2400" b="0" i="0" u="none" strike="noStrike" kern="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endParaRPr>
            </a:p>
            <a:p>
              <a:pPr marL="0" marR="0" lvl="0" indent="360045" defTabSz="720725"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rPr>
                <a:t>兽头凌处雪微微。</a:t>
              </a:r>
            </a:p>
            <a:p>
              <a:pPr marL="0" marR="0" lvl="0" indent="360045" defTabSz="720725"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rPr>
                <a:t>冲波突出人齐譀，</a:t>
              </a:r>
              <a:endParaRPr kumimoji="0" lang="en-US" altLang="zh-CN" sz="2400" b="0" i="0" u="none" strike="noStrike" kern="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endParaRPr>
            </a:p>
            <a:p>
              <a:pPr marL="0" marR="0" lvl="0" indent="360045" defTabSz="720725"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rPr>
                <a:t>跃浪争先鸟退飞。</a:t>
              </a:r>
            </a:p>
            <a:p>
              <a:pPr marL="0" marR="0" lvl="0" indent="360045" defTabSz="720725"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rPr>
                <a:t>向道是龙刚不信，</a:t>
              </a:r>
              <a:endParaRPr kumimoji="0" lang="en-US" altLang="zh-CN" sz="2400" b="0" i="0" u="none" strike="noStrike" kern="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endParaRPr>
            </a:p>
            <a:p>
              <a:pPr marL="0" marR="0" lvl="0" indent="360045" defTabSz="720725"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rPr>
                <a:t>果然夺得锦标归</a:t>
              </a:r>
              <a:endParaRPr kumimoji="0" lang="zh-CN" altLang="en-US" sz="2000" b="0" i="0" u="none" strike="noStrike" kern="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endParaRPr>
            </a:p>
          </p:txBody>
        </p:sp>
        <p:sp>
          <p:nvSpPr>
            <p:cNvPr id="50" name="矩形 49"/>
            <p:cNvSpPr/>
            <p:nvPr/>
          </p:nvSpPr>
          <p:spPr>
            <a:xfrm>
              <a:off x="5460020" y="1529862"/>
              <a:ext cx="5099542" cy="3042138"/>
            </a:xfrm>
            <a:prstGeom prst="rect">
              <a:avLst/>
            </a:prstGeom>
            <a:noFill/>
            <a:ln w="19050" cap="flat" cmpd="sng" algn="ctr">
              <a:solidFill>
                <a:srgbClr val="00703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51" name="组合 50"/>
          <p:cNvGrpSpPr/>
          <p:nvPr/>
        </p:nvGrpSpPr>
        <p:grpSpPr>
          <a:xfrm>
            <a:off x="8254745" y="1831731"/>
            <a:ext cx="2433402" cy="1661512"/>
            <a:chOff x="8254745" y="1907931"/>
            <a:chExt cx="2433402" cy="1661512"/>
          </a:xfrm>
        </p:grpSpPr>
        <p:sp>
          <p:nvSpPr>
            <p:cNvPr id="52" name="矩形 51"/>
            <p:cNvSpPr/>
            <p:nvPr/>
          </p:nvSpPr>
          <p:spPr>
            <a:xfrm>
              <a:off x="8254745" y="2369596"/>
              <a:ext cx="2031325" cy="830997"/>
            </a:xfrm>
            <a:prstGeom prst="rect">
              <a:avLst/>
            </a:prstGeom>
          </p:spPr>
          <p:txBody>
            <a:bodyPr wrap="none">
              <a:spAutoFit/>
            </a:bodyPr>
            <a:lstStyle/>
            <a:p>
              <a:pPr>
                <a:defRPr/>
              </a:pPr>
              <a:r>
                <a:rPr lang="zh-CN" altLang="en-US" sz="4800" dirty="0">
                  <a:solidFill>
                    <a:srgbClr val="2B8523"/>
                  </a:solidFill>
                  <a:latin typeface="迷你简少儿" panose="03000509000000000000" pitchFamily="65" charset="-122"/>
                  <a:ea typeface="迷你简少儿" panose="03000509000000000000" pitchFamily="65" charset="-122"/>
                </a:rPr>
                <a:t>竞渡诗</a:t>
              </a:r>
            </a:p>
          </p:txBody>
        </p:sp>
        <p:sp>
          <p:nvSpPr>
            <p:cNvPr id="53" name="文本框 7"/>
            <p:cNvSpPr txBox="1"/>
            <p:nvPr/>
          </p:nvSpPr>
          <p:spPr>
            <a:xfrm>
              <a:off x="8326033" y="1907931"/>
              <a:ext cx="1754006" cy="461665"/>
            </a:xfrm>
            <a:prstGeom prst="rect">
              <a:avLst/>
            </a:prstGeom>
            <a:noFill/>
          </p:spPr>
          <p:txBody>
            <a:bodyPr wrap="none" rtlCol="0">
              <a:spAutoFit/>
            </a:bodyPr>
            <a:lstStyle/>
            <a:p>
              <a:pPr>
                <a:defRPr/>
              </a:pPr>
              <a:r>
                <a:rPr lang="en-US" altLang="zh-CN" sz="2400" err="1">
                  <a:solidFill>
                    <a:srgbClr val="2B8523"/>
                  </a:solidFill>
                  <a:latin typeface="等线" panose="02010600030101010101" charset="-122"/>
                  <a:ea typeface="等线" panose="02010600030101010101" charset="-122"/>
                </a:rPr>
                <a:t>Jìng</a:t>
              </a:r>
              <a:r>
                <a:rPr lang="en-US" altLang="zh-CN" sz="2400">
                  <a:solidFill>
                    <a:srgbClr val="2B8523"/>
                  </a:solidFill>
                  <a:latin typeface="等线" panose="02010600030101010101" charset="-122"/>
                  <a:ea typeface="等线" panose="02010600030101010101" charset="-122"/>
                </a:rPr>
                <a:t>  dù  shí</a:t>
              </a:r>
              <a:endParaRPr lang="zh-CN" altLang="en-US" sz="2400" dirty="0">
                <a:solidFill>
                  <a:srgbClr val="2B8523"/>
                </a:solidFill>
                <a:latin typeface="等线" panose="02010600030101010101" charset="-122"/>
                <a:ea typeface="等线" panose="02010600030101010101" charset="-122"/>
              </a:endParaRPr>
            </a:p>
          </p:txBody>
        </p:sp>
        <p:sp>
          <p:nvSpPr>
            <p:cNvPr id="54" name="Text Box 44"/>
            <p:cNvSpPr txBox="1">
              <a:spLocks noChangeArrowheads="1"/>
            </p:cNvSpPr>
            <p:nvPr/>
          </p:nvSpPr>
          <p:spPr bwMode="auto">
            <a:xfrm>
              <a:off x="8968155" y="3146314"/>
              <a:ext cx="1719992" cy="423129"/>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charset="-122"/>
                  <a:ea typeface="微软雅黑" panose="020B050302020402020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360045">
                <a:lnSpc>
                  <a:spcPct val="150000"/>
                </a:lnSpc>
                <a:defRPr/>
              </a:pPr>
              <a:r>
                <a:rPr lang="en-US" altLang="zh-CN" dirty="0">
                  <a:solidFill>
                    <a:srgbClr val="010101"/>
                  </a:solidFill>
                  <a:latin typeface="迷你简少儿" panose="03000509000000000000" pitchFamily="65" charset="-122"/>
                  <a:ea typeface="迷你简少儿" panose="03000509000000000000" pitchFamily="65" charset="-122"/>
                </a:rPr>
                <a:t> -</a:t>
              </a:r>
              <a:r>
                <a:rPr lang="zh-CN" altLang="en-US" dirty="0">
                  <a:solidFill>
                    <a:srgbClr val="010101"/>
                  </a:solidFill>
                  <a:latin typeface="迷你简少儿" panose="03000509000000000000" pitchFamily="65" charset="-122"/>
                  <a:ea typeface="迷你简少儿" panose="03000509000000000000" pitchFamily="65" charset="-122"/>
                </a:rPr>
                <a:t>唐</a:t>
              </a:r>
              <a:r>
                <a:rPr lang="en-US" altLang="zh-CN" dirty="0">
                  <a:solidFill>
                    <a:srgbClr val="010101"/>
                  </a:solidFill>
                  <a:latin typeface="迷你简少儿" panose="03000509000000000000" pitchFamily="65" charset="-122"/>
                  <a:ea typeface="迷你简少儿" panose="03000509000000000000" pitchFamily="65" charset="-122"/>
                </a:rPr>
                <a:t>·</a:t>
              </a:r>
              <a:r>
                <a:rPr lang="zh-CN" altLang="en-US" dirty="0">
                  <a:solidFill>
                    <a:srgbClr val="010101"/>
                  </a:solidFill>
                  <a:latin typeface="迷你简少儿" panose="03000509000000000000" pitchFamily="65" charset="-122"/>
                  <a:ea typeface="迷你简少儿" panose="03000509000000000000" pitchFamily="65" charset="-122"/>
                </a:rPr>
                <a:t>卢肇</a:t>
              </a:r>
            </a:p>
          </p:txBody>
        </p:sp>
      </p:grpSp>
    </p:spTree>
  </p:cSld>
  <p:clrMapOvr>
    <a:masterClrMapping/>
  </p:clrMapOvr>
  <p:transition advTm="2433">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000"/>
                                        <p:tgtEl>
                                          <p:spTgt spid="51"/>
                                        </p:tgtEl>
                                      </p:cBhvr>
                                    </p:animEffect>
                                    <p:anim calcmode="lin" valueType="num">
                                      <p:cBhvr>
                                        <p:cTn id="14" dur="1000" fill="hold"/>
                                        <p:tgtEl>
                                          <p:spTgt spid="51"/>
                                        </p:tgtEl>
                                        <p:attrNameLst>
                                          <p:attrName>ppt_x</p:attrName>
                                        </p:attrNameLst>
                                      </p:cBhvr>
                                      <p:tavLst>
                                        <p:tav tm="0">
                                          <p:val>
                                            <p:strVal val="#ppt_x"/>
                                          </p:val>
                                        </p:tav>
                                        <p:tav tm="100000">
                                          <p:val>
                                            <p:strVal val="#ppt_x"/>
                                          </p:val>
                                        </p:tav>
                                      </p:tavLst>
                                    </p:anim>
                                    <p:anim calcmode="lin" valueType="num">
                                      <p:cBhvr>
                                        <p:cTn id="1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842127" y="1156189"/>
            <a:ext cx="4018088" cy="4158762"/>
            <a:chOff x="1776043" y="1318845"/>
            <a:chExt cx="4018088" cy="4158762"/>
          </a:xfrm>
        </p:grpSpPr>
        <p:sp>
          <p:nvSpPr>
            <p:cNvPr id="23" name="Text Box 44"/>
            <p:cNvSpPr txBox="1">
              <a:spLocks noChangeArrowheads="1"/>
            </p:cNvSpPr>
            <p:nvPr/>
          </p:nvSpPr>
          <p:spPr bwMode="auto">
            <a:xfrm>
              <a:off x="2030760" y="1318845"/>
              <a:ext cx="3508653" cy="4158762"/>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charset="-122"/>
                  <a:ea typeface="微软雅黑" panose="020B050302020402020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marL="0" marR="0" lvl="0" indent="360045" defTabSz="720725"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越</a:t>
              </a:r>
              <a:r>
                <a:rPr kumimoji="0" lang="zh-CN" altLang="en-US" sz="2400" b="0" i="0" u="none" strike="noStrike" kern="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rPr>
                <a:t>人传楚俗，截竹竞萦丝。</a:t>
              </a:r>
            </a:p>
            <a:p>
              <a:pPr marL="0" marR="0" lvl="0" indent="360045" defTabSz="720725"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水底</a:t>
              </a:r>
              <a:r>
                <a:rPr kumimoji="0" lang="zh-CN" altLang="en-US" sz="2400" b="0" i="0" u="none" strike="noStrike" kern="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rPr>
                <a:t>深休也，日中还贺之。</a:t>
              </a:r>
            </a:p>
            <a:p>
              <a:pPr marL="0" marR="0" lvl="0" indent="360045" defTabSz="720725"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章</a:t>
              </a:r>
              <a:r>
                <a:rPr kumimoji="0" lang="zh-CN" altLang="en-US" sz="2400" b="0" i="0" u="none" strike="noStrike" kern="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rPr>
                <a:t>施文胜质，列匹美于姬。</a:t>
              </a:r>
            </a:p>
            <a:p>
              <a:pPr marL="0" marR="0" lvl="0" indent="360045" defTabSz="720725"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锦绣</a:t>
              </a:r>
              <a:r>
                <a:rPr kumimoji="0" lang="zh-CN" altLang="en-US" sz="2400" b="0" i="0" u="none" strike="noStrike" kern="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rPr>
                <a:t>侔新段，羔羊寝旧诗。</a:t>
              </a:r>
            </a:p>
            <a:p>
              <a:pPr marL="0" marR="0" lvl="0" indent="360045" defTabSz="720725"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但</a:t>
              </a:r>
              <a:r>
                <a:rPr kumimoji="0" lang="zh-CN" altLang="en-US" sz="2400" b="0" i="0" u="none" strike="noStrike" kern="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rPr>
                <a:t>夸端午节，谁荐屈原祠。</a:t>
              </a:r>
            </a:p>
            <a:p>
              <a:pPr marL="0" marR="0" lvl="0" indent="360045" defTabSz="720725"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把酒</a:t>
              </a:r>
              <a:r>
                <a:rPr kumimoji="0" lang="zh-CN" altLang="en-US" sz="2400" b="0" i="0" u="none" strike="noStrike" kern="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rPr>
                <a:t>时伸奠，汨罗空远而。</a:t>
              </a:r>
              <a:endParaRPr kumimoji="0" lang="zh-CN" altLang="en-US" sz="2000" b="0" i="0" u="none" strike="noStrike" kern="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endParaRPr>
            </a:p>
          </p:txBody>
        </p:sp>
        <p:sp>
          <p:nvSpPr>
            <p:cNvPr id="24" name="矩形 23"/>
            <p:cNvSpPr/>
            <p:nvPr/>
          </p:nvSpPr>
          <p:spPr>
            <a:xfrm>
              <a:off x="1776043" y="1362808"/>
              <a:ext cx="4018088" cy="4070837"/>
            </a:xfrm>
            <a:prstGeom prst="rect">
              <a:avLst/>
            </a:prstGeom>
            <a:noFill/>
            <a:ln w="19050" cap="flat" cmpd="sng" algn="ctr">
              <a:solidFill>
                <a:srgbClr val="00703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25" name="组合 24"/>
          <p:cNvGrpSpPr/>
          <p:nvPr/>
        </p:nvGrpSpPr>
        <p:grpSpPr>
          <a:xfrm>
            <a:off x="1198819" y="1200152"/>
            <a:ext cx="1847111" cy="1614853"/>
            <a:chOff x="1227834" y="1380395"/>
            <a:chExt cx="1847111" cy="1614853"/>
          </a:xfrm>
        </p:grpSpPr>
        <p:sp>
          <p:nvSpPr>
            <p:cNvPr id="26" name="矩形 25"/>
            <p:cNvSpPr/>
            <p:nvPr/>
          </p:nvSpPr>
          <p:spPr>
            <a:xfrm>
              <a:off x="1227834" y="1815840"/>
              <a:ext cx="1415772" cy="830997"/>
            </a:xfrm>
            <a:prstGeom prst="rect">
              <a:avLst/>
            </a:prstGeom>
          </p:spPr>
          <p:txBody>
            <a:bodyPr wrap="none">
              <a:spAutoFit/>
            </a:bodyPr>
            <a:lstStyle/>
            <a:p>
              <a:pPr>
                <a:defRPr/>
              </a:pPr>
              <a:r>
                <a:rPr lang="zh-CN" altLang="en-US" sz="4800" dirty="0">
                  <a:solidFill>
                    <a:srgbClr val="2B8523"/>
                  </a:solidFill>
                  <a:latin typeface="迷你简少儿" panose="03000509000000000000" pitchFamily="65" charset="-122"/>
                  <a:ea typeface="迷你简少儿" panose="03000509000000000000" pitchFamily="65" charset="-122"/>
                </a:rPr>
                <a:t>五丝</a:t>
              </a:r>
            </a:p>
          </p:txBody>
        </p:sp>
        <p:sp>
          <p:nvSpPr>
            <p:cNvPr id="27" name="文本框 8"/>
            <p:cNvSpPr txBox="1"/>
            <p:nvPr/>
          </p:nvSpPr>
          <p:spPr>
            <a:xfrm>
              <a:off x="1354953" y="1380395"/>
              <a:ext cx="1125629" cy="461665"/>
            </a:xfrm>
            <a:prstGeom prst="rect">
              <a:avLst/>
            </a:prstGeom>
            <a:noFill/>
          </p:spPr>
          <p:txBody>
            <a:bodyPr wrap="none" rtlCol="0">
              <a:spAutoFit/>
            </a:bodyPr>
            <a:lstStyle/>
            <a:p>
              <a:pPr>
                <a:defRPr/>
              </a:pPr>
              <a:r>
                <a:rPr lang="en-US" altLang="zh-CN" sz="2400" err="1">
                  <a:solidFill>
                    <a:srgbClr val="2B8523"/>
                  </a:solidFill>
                  <a:latin typeface="等线" panose="02010600030101010101" charset="-122"/>
                  <a:ea typeface="等线" panose="02010600030101010101" charset="-122"/>
                </a:rPr>
                <a:t>Wǔ</a:t>
              </a:r>
              <a:r>
                <a:rPr lang="en-US" altLang="zh-CN" sz="2400">
                  <a:solidFill>
                    <a:srgbClr val="2B8523"/>
                  </a:solidFill>
                  <a:latin typeface="等线" panose="02010600030101010101" charset="-122"/>
                  <a:ea typeface="等线" panose="02010600030101010101" charset="-122"/>
                </a:rPr>
                <a:t>  SÍ </a:t>
              </a:r>
              <a:endParaRPr lang="zh-CN" altLang="en-US" sz="2400" dirty="0">
                <a:solidFill>
                  <a:srgbClr val="2B8523"/>
                </a:solidFill>
                <a:latin typeface="等线" panose="02010600030101010101" charset="-122"/>
                <a:ea typeface="等线" panose="02010600030101010101" charset="-122"/>
              </a:endParaRPr>
            </a:p>
          </p:txBody>
        </p:sp>
        <p:sp>
          <p:nvSpPr>
            <p:cNvPr id="28" name="Text Box 44"/>
            <p:cNvSpPr txBox="1">
              <a:spLocks noChangeArrowheads="1"/>
            </p:cNvSpPr>
            <p:nvPr/>
          </p:nvSpPr>
          <p:spPr bwMode="auto">
            <a:xfrm>
              <a:off x="1354953" y="2572119"/>
              <a:ext cx="1719992" cy="423129"/>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charset="-122"/>
                  <a:ea typeface="微软雅黑" panose="020B050302020402020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360045">
                <a:lnSpc>
                  <a:spcPct val="150000"/>
                </a:lnSpc>
                <a:defRPr/>
              </a:pPr>
              <a:r>
                <a:rPr lang="en-US" altLang="zh-CN" dirty="0">
                  <a:solidFill>
                    <a:srgbClr val="010101"/>
                  </a:solidFill>
                  <a:latin typeface="迷你简少儿" panose="03000509000000000000" pitchFamily="65" charset="-122"/>
                  <a:ea typeface="迷你简少儿" panose="03000509000000000000" pitchFamily="65" charset="-122"/>
                </a:rPr>
                <a:t> -</a:t>
              </a:r>
              <a:r>
                <a:rPr lang="zh-CN" altLang="en-US" dirty="0">
                  <a:solidFill>
                    <a:srgbClr val="010101"/>
                  </a:solidFill>
                  <a:latin typeface="迷你简少儿" panose="03000509000000000000" pitchFamily="65" charset="-122"/>
                  <a:ea typeface="迷你简少儿" panose="03000509000000000000" pitchFamily="65" charset="-122"/>
                </a:rPr>
                <a:t>唐</a:t>
              </a:r>
              <a:r>
                <a:rPr lang="en-US" altLang="zh-CN" dirty="0">
                  <a:solidFill>
                    <a:srgbClr val="010101"/>
                  </a:solidFill>
                  <a:latin typeface="迷你简少儿" panose="03000509000000000000" pitchFamily="65" charset="-122"/>
                  <a:ea typeface="迷你简少儿" panose="03000509000000000000" pitchFamily="65" charset="-122"/>
                </a:rPr>
                <a:t>·</a:t>
              </a:r>
              <a:r>
                <a:rPr lang="zh-CN" altLang="en-US" dirty="0">
                  <a:solidFill>
                    <a:srgbClr val="010101"/>
                  </a:solidFill>
                  <a:latin typeface="迷你简少儿" panose="03000509000000000000" pitchFamily="65" charset="-122"/>
                  <a:ea typeface="迷你简少儿" panose="03000509000000000000" pitchFamily="65" charset="-122"/>
                </a:rPr>
                <a:t>褚朝阳</a:t>
              </a:r>
            </a:p>
          </p:txBody>
        </p:sp>
      </p:grpSp>
      <p:pic>
        <p:nvPicPr>
          <p:cNvPr id="29" name="图片 28"/>
          <p:cNvPicPr>
            <a:picLocks noChangeAspect="1"/>
          </p:cNvPicPr>
          <p:nvPr/>
        </p:nvPicPr>
        <p:blipFill>
          <a:blip r:embed="rId3" cstate="screen"/>
          <a:stretch>
            <a:fillRect/>
          </a:stretch>
        </p:blipFill>
        <p:spPr>
          <a:xfrm>
            <a:off x="6977103" y="2117038"/>
            <a:ext cx="4681656" cy="3740020"/>
          </a:xfrm>
          <a:prstGeom prst="rect">
            <a:avLst/>
          </a:prstGeom>
        </p:spPr>
      </p:pic>
    </p:spTree>
  </p:cSld>
  <p:clrMapOvr>
    <a:masterClrMapping/>
  </p:clrMapOvr>
  <p:transition advTm="4727">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anim calcmode="lin" valueType="num">
                                      <p:cBhvr>
                                        <p:cTn id="20" dur="500" fill="hold"/>
                                        <p:tgtEl>
                                          <p:spTgt spid="29"/>
                                        </p:tgtEl>
                                        <p:attrNameLst>
                                          <p:attrName>ppt_x</p:attrName>
                                        </p:attrNameLst>
                                      </p:cBhvr>
                                      <p:tavLst>
                                        <p:tav tm="0">
                                          <p:val>
                                            <p:strVal val="#ppt_x"/>
                                          </p:val>
                                        </p:tav>
                                        <p:tav tm="100000">
                                          <p:val>
                                            <p:strVal val="#ppt_x"/>
                                          </p:val>
                                        </p:tav>
                                      </p:tavLst>
                                    </p:anim>
                                    <p:anim calcmode="lin" valueType="num">
                                      <p:cBhvr>
                                        <p:cTn id="21"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4578622" y="2813538"/>
            <a:ext cx="4416594" cy="1107996"/>
          </a:xfrm>
          <a:prstGeom prst="rect">
            <a:avLst/>
          </a:prstGeom>
        </p:spPr>
        <p:txBody>
          <a:bodyPr wrap="none">
            <a:spAutoFit/>
          </a:bodyPr>
          <a:lstStyle/>
          <a:p>
            <a:pPr>
              <a:defRPr/>
            </a:pPr>
            <a:r>
              <a:rPr lang="zh-CN" altLang="en-US" sz="6600" dirty="0">
                <a:solidFill>
                  <a:srgbClr val="2B8523"/>
                </a:solidFill>
                <a:latin typeface="+mn-ea"/>
              </a:rPr>
              <a:t>端午节活动</a:t>
            </a:r>
          </a:p>
        </p:txBody>
      </p:sp>
      <p:sp>
        <p:nvSpPr>
          <p:cNvPr id="25" name="文本框 28"/>
          <p:cNvSpPr txBox="1"/>
          <p:nvPr/>
        </p:nvSpPr>
        <p:spPr>
          <a:xfrm>
            <a:off x="3322054" y="1681807"/>
            <a:ext cx="1265090" cy="2646878"/>
          </a:xfrm>
          <a:prstGeom prst="rect">
            <a:avLst/>
          </a:prstGeom>
          <a:noFill/>
        </p:spPr>
        <p:txBody>
          <a:bodyPr wrap="none" rtlCol="0">
            <a:spAutoFit/>
          </a:bodyPr>
          <a:lstStyle/>
          <a:p>
            <a:pPr>
              <a:defRPr/>
            </a:pPr>
            <a:r>
              <a:rPr lang="en-US" altLang="zh-CN" sz="16600">
                <a:solidFill>
                  <a:srgbClr val="007036"/>
                </a:solidFill>
                <a:latin typeface="+mn-ea"/>
              </a:rPr>
              <a:t>4</a:t>
            </a:r>
            <a:endParaRPr lang="zh-CN" altLang="en-US" sz="16600">
              <a:solidFill>
                <a:srgbClr val="007036"/>
              </a:solidFill>
              <a:latin typeface="+mn-ea"/>
            </a:endParaRPr>
          </a:p>
        </p:txBody>
      </p:sp>
      <p:sp>
        <p:nvSpPr>
          <p:cNvPr id="26" name="文本框 8"/>
          <p:cNvSpPr txBox="1"/>
          <p:nvPr/>
        </p:nvSpPr>
        <p:spPr>
          <a:xfrm>
            <a:off x="4623759" y="2213374"/>
            <a:ext cx="4628190" cy="600164"/>
          </a:xfrm>
          <a:prstGeom prst="rect">
            <a:avLst/>
          </a:prstGeom>
          <a:noFill/>
        </p:spPr>
        <p:txBody>
          <a:bodyPr wrap="none" rtlCol="0">
            <a:spAutoFit/>
          </a:bodyPr>
          <a:lstStyle/>
          <a:p>
            <a:pPr>
              <a:defRPr/>
            </a:pPr>
            <a:r>
              <a:rPr lang="en-US" altLang="zh-CN" sz="3300" dirty="0" err="1">
                <a:solidFill>
                  <a:srgbClr val="2B8523"/>
                </a:solidFill>
                <a:latin typeface="+mn-ea"/>
              </a:rPr>
              <a:t>Du­­ān</a:t>
            </a:r>
            <a:r>
              <a:rPr lang="en-US" altLang="zh-CN" sz="3300" dirty="0">
                <a:solidFill>
                  <a:srgbClr val="2B8523"/>
                </a:solidFill>
                <a:latin typeface="+mn-ea"/>
              </a:rPr>
              <a:t> </a:t>
            </a:r>
            <a:r>
              <a:rPr lang="en-US" altLang="zh-CN" sz="3300" dirty="0" err="1">
                <a:solidFill>
                  <a:srgbClr val="2B8523"/>
                </a:solidFill>
                <a:latin typeface="+mn-ea"/>
              </a:rPr>
              <a:t>wǔ</a:t>
            </a:r>
            <a:r>
              <a:rPr lang="en-US" altLang="zh-CN" sz="3300" dirty="0">
                <a:solidFill>
                  <a:srgbClr val="2B8523"/>
                </a:solidFill>
                <a:latin typeface="+mn-ea"/>
              </a:rPr>
              <a:t>  </a:t>
            </a:r>
            <a:r>
              <a:rPr lang="en-US" altLang="zh-CN" sz="3300" dirty="0" err="1">
                <a:solidFill>
                  <a:srgbClr val="2B8523"/>
                </a:solidFill>
                <a:latin typeface="+mn-ea"/>
              </a:rPr>
              <a:t>jié</a:t>
            </a:r>
            <a:r>
              <a:rPr lang="en-US" altLang="zh-CN" sz="3300" dirty="0">
                <a:solidFill>
                  <a:srgbClr val="2B8523"/>
                </a:solidFill>
                <a:latin typeface="+mn-ea"/>
              </a:rPr>
              <a:t> </a:t>
            </a:r>
            <a:r>
              <a:rPr lang="en-US" altLang="zh-CN" sz="3300" dirty="0" err="1">
                <a:solidFill>
                  <a:srgbClr val="2B8523"/>
                </a:solidFill>
                <a:latin typeface="+mn-ea"/>
              </a:rPr>
              <a:t>huó</a:t>
            </a:r>
            <a:r>
              <a:rPr lang="en-US" altLang="zh-CN" sz="3300" dirty="0">
                <a:solidFill>
                  <a:srgbClr val="2B8523"/>
                </a:solidFill>
                <a:latin typeface="+mn-ea"/>
              </a:rPr>
              <a:t> </a:t>
            </a:r>
            <a:r>
              <a:rPr lang="en-US" altLang="zh-CN" sz="3300" dirty="0" err="1">
                <a:solidFill>
                  <a:srgbClr val="2B8523"/>
                </a:solidFill>
                <a:latin typeface="+mn-ea"/>
              </a:rPr>
              <a:t>dòng</a:t>
            </a:r>
            <a:endParaRPr lang="zh-CN" altLang="en-US" sz="3300" dirty="0">
              <a:solidFill>
                <a:srgbClr val="2B8523"/>
              </a:solidFill>
              <a:latin typeface="+mn-ea"/>
            </a:endParaRPr>
          </a:p>
        </p:txBody>
      </p:sp>
    </p:spTree>
  </p:cSld>
  <p:clrMapOvr>
    <a:masterClrMapping/>
  </p:clrMapOvr>
  <p:transition advTm="2621">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750"/>
                                        <p:tgtEl>
                                          <p:spTgt spid="24"/>
                                        </p:tgtEl>
                                      </p:cBhvr>
                                    </p:animEffect>
                                    <p:anim calcmode="lin" valueType="num">
                                      <p:cBhvr>
                                        <p:cTn id="14" dur="1750" fill="hold"/>
                                        <p:tgtEl>
                                          <p:spTgt spid="24"/>
                                        </p:tgtEl>
                                        <p:attrNameLst>
                                          <p:attrName>ppt_x</p:attrName>
                                        </p:attrNameLst>
                                      </p:cBhvr>
                                      <p:tavLst>
                                        <p:tav tm="0">
                                          <p:val>
                                            <p:strVal val="#ppt_x"/>
                                          </p:val>
                                        </p:tav>
                                        <p:tav tm="100000">
                                          <p:val>
                                            <p:strVal val="#ppt_x"/>
                                          </p:val>
                                        </p:tav>
                                      </p:tavLst>
                                    </p:anim>
                                    <p:anim calcmode="lin" valueType="num">
                                      <p:cBhvr>
                                        <p:cTn id="15" dur="1750" fill="hold"/>
                                        <p:tgtEl>
                                          <p:spTgt spid="2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750"/>
                                        <p:tgtEl>
                                          <p:spTgt spid="26"/>
                                        </p:tgtEl>
                                      </p:cBhvr>
                                    </p:animEffect>
                                    <p:anim calcmode="lin" valueType="num">
                                      <p:cBhvr>
                                        <p:cTn id="19" dur="1750" fill="hold"/>
                                        <p:tgtEl>
                                          <p:spTgt spid="26"/>
                                        </p:tgtEl>
                                        <p:attrNameLst>
                                          <p:attrName>ppt_x</p:attrName>
                                        </p:attrNameLst>
                                      </p:cBhvr>
                                      <p:tavLst>
                                        <p:tav tm="0">
                                          <p:val>
                                            <p:strVal val="#ppt_x"/>
                                          </p:val>
                                        </p:tav>
                                        <p:tav tm="100000">
                                          <p:val>
                                            <p:strVal val="#ppt_x"/>
                                          </p:val>
                                        </p:tav>
                                      </p:tavLst>
                                    </p:anim>
                                    <p:anim calcmode="lin" valueType="num">
                                      <p:cBhvr>
                                        <p:cTn id="20" dur="17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3" cstate="screen"/>
          <a:stretch>
            <a:fillRect/>
          </a:stretch>
        </p:blipFill>
        <p:spPr>
          <a:xfrm rot="1333245">
            <a:off x="1524164" y="2703567"/>
            <a:ext cx="4191052" cy="277447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 name="图片 40"/>
          <p:cNvPicPr>
            <a:picLocks noChangeAspect="1"/>
          </p:cNvPicPr>
          <p:nvPr/>
        </p:nvPicPr>
        <p:blipFill>
          <a:blip r:embed="rId4" cstate="screen"/>
          <a:stretch>
            <a:fillRect/>
          </a:stretch>
        </p:blipFill>
        <p:spPr>
          <a:xfrm rot="21207969">
            <a:off x="5133671" y="932286"/>
            <a:ext cx="5332284" cy="299940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42" name="组合 41"/>
          <p:cNvGrpSpPr/>
          <p:nvPr/>
        </p:nvGrpSpPr>
        <p:grpSpPr>
          <a:xfrm>
            <a:off x="6901719" y="4716282"/>
            <a:ext cx="3307089" cy="960267"/>
            <a:chOff x="4442455" y="785253"/>
            <a:chExt cx="3307089" cy="960267"/>
          </a:xfrm>
        </p:grpSpPr>
        <p:pic>
          <p:nvPicPr>
            <p:cNvPr id="43" name="图片 42"/>
            <p:cNvPicPr>
              <a:picLocks noChangeAspect="1"/>
            </p:cNvPicPr>
            <p:nvPr/>
          </p:nvPicPr>
          <p:blipFill>
            <a:blip r:embed="rId5" cstate="screen"/>
            <a:stretch>
              <a:fillRect/>
            </a:stretch>
          </p:blipFill>
          <p:spPr>
            <a:xfrm>
              <a:off x="4442455" y="785253"/>
              <a:ext cx="3307089" cy="960267"/>
            </a:xfrm>
            <a:prstGeom prst="rect">
              <a:avLst/>
            </a:prstGeom>
          </p:spPr>
        </p:pic>
        <p:sp>
          <p:nvSpPr>
            <p:cNvPr id="44" name="矩形 43"/>
            <p:cNvSpPr/>
            <p:nvPr/>
          </p:nvSpPr>
          <p:spPr>
            <a:xfrm>
              <a:off x="5080336" y="1003044"/>
              <a:ext cx="2031325" cy="652423"/>
            </a:xfrm>
            <a:prstGeom prst="rect">
              <a:avLst/>
            </a:prstGeom>
          </p:spPr>
          <p:txBody>
            <a:bodyPr wrap="none" anchor="ctr">
              <a:spAutoFit/>
            </a:bodyPr>
            <a:lstStyle/>
            <a:p>
              <a:pPr algn="ctr">
                <a:lnSpc>
                  <a:spcPts val="4300"/>
                </a:lnSpc>
                <a:defRPr/>
              </a:pPr>
              <a:r>
                <a:rPr lang="zh-CN" altLang="en-US" sz="4800" b="1" dirty="0">
                  <a:solidFill>
                    <a:srgbClr val="007036"/>
                  </a:solidFill>
                  <a:latin typeface="华康海报体W12(P)" panose="040B0C00000000000000" pitchFamily="82" charset="-122"/>
                  <a:ea typeface="华康海报体W12(P)" panose="040B0C00000000000000" pitchFamily="82" charset="-122"/>
                </a:rPr>
                <a:t>赛龙舟</a:t>
              </a:r>
            </a:p>
          </p:txBody>
        </p:sp>
      </p:grpSp>
    </p:spTree>
  </p:cSld>
  <p:clrMapOvr>
    <a:masterClrMapping/>
  </p:clrMapOvr>
  <p:transition advTm="1919">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2750" fill="hold"/>
                                        <p:tgtEl>
                                          <p:spTgt spid="40"/>
                                        </p:tgtEl>
                                        <p:attrNameLst>
                                          <p:attrName>ppt_w</p:attrName>
                                        </p:attrNameLst>
                                      </p:cBhvr>
                                      <p:tavLst>
                                        <p:tav tm="0">
                                          <p:val>
                                            <p:strVal val="4*#ppt_w"/>
                                          </p:val>
                                        </p:tav>
                                        <p:tav tm="100000">
                                          <p:val>
                                            <p:strVal val="#ppt_w"/>
                                          </p:val>
                                        </p:tav>
                                      </p:tavLst>
                                    </p:anim>
                                    <p:anim calcmode="lin" valueType="num">
                                      <p:cBhvr>
                                        <p:cTn id="8" dur="2750" fill="hold"/>
                                        <p:tgtEl>
                                          <p:spTgt spid="40"/>
                                        </p:tgtEl>
                                        <p:attrNameLst>
                                          <p:attrName>ppt_h</p:attrName>
                                        </p:attrNameLst>
                                      </p:cBhvr>
                                      <p:tavLst>
                                        <p:tav tm="0">
                                          <p:val>
                                            <p:strVal val="4*#ppt_h"/>
                                          </p:val>
                                        </p:tav>
                                        <p:tav tm="100000">
                                          <p:val>
                                            <p:strVal val="#ppt_h"/>
                                          </p:val>
                                        </p:tav>
                                      </p:tavLst>
                                    </p:anim>
                                  </p:childTnLst>
                                </p:cTn>
                              </p:par>
                              <p:par>
                                <p:cTn id="9" presetID="23" presetClass="entr" presetSubtype="32" fill="hold" nodeType="withEffect">
                                  <p:stCondLst>
                                    <p:cond delay="3750"/>
                                  </p:stCondLst>
                                  <p:childTnLst>
                                    <p:set>
                                      <p:cBhvr>
                                        <p:cTn id="10" dur="1" fill="hold">
                                          <p:stCondLst>
                                            <p:cond delay="0"/>
                                          </p:stCondLst>
                                        </p:cTn>
                                        <p:tgtEl>
                                          <p:spTgt spid="41"/>
                                        </p:tgtEl>
                                        <p:attrNameLst>
                                          <p:attrName>style.visibility</p:attrName>
                                        </p:attrNameLst>
                                      </p:cBhvr>
                                      <p:to>
                                        <p:strVal val="visible"/>
                                      </p:to>
                                    </p:set>
                                    <p:anim calcmode="lin" valueType="num">
                                      <p:cBhvr>
                                        <p:cTn id="11" dur="2750" fill="hold"/>
                                        <p:tgtEl>
                                          <p:spTgt spid="41"/>
                                        </p:tgtEl>
                                        <p:attrNameLst>
                                          <p:attrName>ppt_w</p:attrName>
                                        </p:attrNameLst>
                                      </p:cBhvr>
                                      <p:tavLst>
                                        <p:tav tm="0">
                                          <p:val>
                                            <p:strVal val="4*#ppt_w"/>
                                          </p:val>
                                        </p:tav>
                                        <p:tav tm="100000">
                                          <p:val>
                                            <p:strVal val="#ppt_w"/>
                                          </p:val>
                                        </p:tav>
                                      </p:tavLst>
                                    </p:anim>
                                    <p:anim calcmode="lin" valueType="num">
                                      <p:cBhvr>
                                        <p:cTn id="12" dur="2750" fill="hold"/>
                                        <p:tgtEl>
                                          <p:spTgt spid="41"/>
                                        </p:tgtEl>
                                        <p:attrNameLst>
                                          <p:attrName>ppt_h</p:attrName>
                                        </p:attrNameLst>
                                      </p:cBhvr>
                                      <p:tavLst>
                                        <p:tav tm="0">
                                          <p:val>
                                            <p:strVal val="4*#ppt_h"/>
                                          </p:val>
                                        </p:tav>
                                        <p:tav tm="100000">
                                          <p:val>
                                            <p:strVal val="#ppt_h"/>
                                          </p:val>
                                        </p:tav>
                                      </p:tavLst>
                                    </p:anim>
                                  </p:childTnLst>
                                </p:cTn>
                              </p:par>
                            </p:childTnLst>
                          </p:cTn>
                        </p:par>
                        <p:par>
                          <p:cTn id="13" fill="hold">
                            <p:stCondLst>
                              <p:cond delay="3000"/>
                            </p:stCondLst>
                            <p:childTnLst>
                              <p:par>
                                <p:cTn id="14" presetID="53" presetClass="entr" presetSubtype="16" fill="hold"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p:cNvPicPr>
            <a:picLocks noChangeAspect="1"/>
          </p:cNvPicPr>
          <p:nvPr/>
        </p:nvPicPr>
        <p:blipFill>
          <a:blip r:embed="rId3"/>
          <a:stretch>
            <a:fillRect/>
          </a:stretch>
        </p:blipFill>
        <p:spPr>
          <a:xfrm rot="770175">
            <a:off x="2038219" y="1271920"/>
            <a:ext cx="2994340" cy="19918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3" name="图片 52"/>
          <p:cNvPicPr>
            <a:picLocks noChangeAspect="1"/>
          </p:cNvPicPr>
          <p:nvPr/>
        </p:nvPicPr>
        <p:blipFill>
          <a:blip r:embed="rId4"/>
          <a:stretch>
            <a:fillRect/>
          </a:stretch>
        </p:blipFill>
        <p:spPr>
          <a:xfrm rot="1310683">
            <a:off x="4818809" y="615788"/>
            <a:ext cx="2786691" cy="192185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4" name="图片 53"/>
          <p:cNvPicPr>
            <a:picLocks noChangeAspect="1"/>
          </p:cNvPicPr>
          <p:nvPr/>
        </p:nvPicPr>
        <p:blipFill>
          <a:blip r:embed="rId5"/>
          <a:stretch>
            <a:fillRect/>
          </a:stretch>
        </p:blipFill>
        <p:spPr>
          <a:xfrm rot="20343579">
            <a:off x="6856879" y="2099649"/>
            <a:ext cx="2619455" cy="182946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5" name="图片 54"/>
          <p:cNvPicPr>
            <a:picLocks noChangeAspect="1"/>
          </p:cNvPicPr>
          <p:nvPr/>
        </p:nvPicPr>
        <p:blipFill>
          <a:blip r:embed="rId6"/>
          <a:stretch>
            <a:fillRect/>
          </a:stretch>
        </p:blipFill>
        <p:spPr>
          <a:xfrm rot="19741125">
            <a:off x="5015482" y="4045026"/>
            <a:ext cx="3040455" cy="188508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9" name="图片 58"/>
          <p:cNvPicPr>
            <a:picLocks noChangeAspect="1"/>
          </p:cNvPicPr>
          <p:nvPr/>
        </p:nvPicPr>
        <p:blipFill>
          <a:blip r:embed="rId7"/>
          <a:stretch>
            <a:fillRect/>
          </a:stretch>
        </p:blipFill>
        <p:spPr>
          <a:xfrm rot="20421268">
            <a:off x="2329563" y="3286992"/>
            <a:ext cx="3113291" cy="195514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0" name="组合 59"/>
          <p:cNvGrpSpPr/>
          <p:nvPr/>
        </p:nvGrpSpPr>
        <p:grpSpPr>
          <a:xfrm>
            <a:off x="8336573" y="4027299"/>
            <a:ext cx="3307089" cy="960267"/>
            <a:chOff x="4442455" y="785253"/>
            <a:chExt cx="3307089" cy="960267"/>
          </a:xfrm>
        </p:grpSpPr>
        <p:pic>
          <p:nvPicPr>
            <p:cNvPr id="61" name="图片 60"/>
            <p:cNvPicPr>
              <a:picLocks noChangeAspect="1"/>
            </p:cNvPicPr>
            <p:nvPr/>
          </p:nvPicPr>
          <p:blipFill>
            <a:blip r:embed="rId8" cstate="screen"/>
            <a:stretch>
              <a:fillRect/>
            </a:stretch>
          </p:blipFill>
          <p:spPr>
            <a:xfrm>
              <a:off x="4442455" y="785253"/>
              <a:ext cx="3307089" cy="960267"/>
            </a:xfrm>
            <a:prstGeom prst="rect">
              <a:avLst/>
            </a:prstGeom>
          </p:spPr>
        </p:pic>
        <p:sp>
          <p:nvSpPr>
            <p:cNvPr id="62" name="矩形 61"/>
            <p:cNvSpPr/>
            <p:nvPr/>
          </p:nvSpPr>
          <p:spPr>
            <a:xfrm>
              <a:off x="5080336" y="1003044"/>
              <a:ext cx="2031325" cy="652423"/>
            </a:xfrm>
            <a:prstGeom prst="rect">
              <a:avLst/>
            </a:prstGeom>
          </p:spPr>
          <p:txBody>
            <a:bodyPr wrap="none" anchor="ctr">
              <a:spAutoFit/>
            </a:bodyPr>
            <a:lstStyle/>
            <a:p>
              <a:pPr algn="ctr">
                <a:lnSpc>
                  <a:spcPts val="4300"/>
                </a:lnSpc>
                <a:defRPr/>
              </a:pPr>
              <a:r>
                <a:rPr lang="zh-CN" altLang="en-US" sz="4800" b="1" dirty="0">
                  <a:solidFill>
                    <a:srgbClr val="007036"/>
                  </a:solidFill>
                  <a:latin typeface="华康海报体W12(P)" panose="040B0C00000000000000" pitchFamily="82" charset="-122"/>
                  <a:ea typeface="华康海报体W12(P)" panose="040B0C00000000000000" pitchFamily="82" charset="-122"/>
                </a:rPr>
                <a:t>吃粽子</a:t>
              </a:r>
            </a:p>
          </p:txBody>
        </p:sp>
      </p:grpSp>
    </p:spTree>
  </p:cSld>
  <p:clrMapOvr>
    <a:masterClrMapping/>
  </p:clrMapOvr>
  <p:transition advTm="22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0-#ppt_w/2"/>
                                          </p:val>
                                        </p:tav>
                                        <p:tav tm="100000">
                                          <p:val>
                                            <p:strVal val="#ppt_x"/>
                                          </p:val>
                                        </p:tav>
                                      </p:tavLst>
                                    </p:anim>
                                    <p:anim calcmode="lin" valueType="num">
                                      <p:cBhvr additive="base">
                                        <p:cTn id="8" dur="1000" fill="hold"/>
                                        <p:tgtEl>
                                          <p:spTgt spid="5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2"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1000" fill="hold"/>
                                        <p:tgtEl>
                                          <p:spTgt spid="59"/>
                                        </p:tgtEl>
                                        <p:attrNameLst>
                                          <p:attrName>ppt_x</p:attrName>
                                        </p:attrNameLst>
                                      </p:cBhvr>
                                      <p:tavLst>
                                        <p:tav tm="0">
                                          <p:val>
                                            <p:strVal val="0-#ppt_w/2"/>
                                          </p:val>
                                        </p:tav>
                                        <p:tav tm="100000">
                                          <p:val>
                                            <p:strVal val="#ppt_x"/>
                                          </p:val>
                                        </p:tav>
                                      </p:tavLst>
                                    </p:anim>
                                    <p:anim calcmode="lin" valueType="num">
                                      <p:cBhvr additive="base">
                                        <p:cTn id="13" dur="1000" fill="hold"/>
                                        <p:tgtEl>
                                          <p:spTgt spid="5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1000" fill="hold"/>
                                        <p:tgtEl>
                                          <p:spTgt spid="55"/>
                                        </p:tgtEl>
                                        <p:attrNameLst>
                                          <p:attrName>ppt_x</p:attrName>
                                        </p:attrNameLst>
                                      </p:cBhvr>
                                      <p:tavLst>
                                        <p:tav tm="0">
                                          <p:val>
                                            <p:strVal val="#ppt_x"/>
                                          </p:val>
                                        </p:tav>
                                        <p:tav tm="100000">
                                          <p:val>
                                            <p:strVal val="#ppt_x"/>
                                          </p:val>
                                        </p:tav>
                                      </p:tavLst>
                                    </p:anim>
                                    <p:anim calcmode="lin" valueType="num">
                                      <p:cBhvr additive="base">
                                        <p:cTn id="18" dur="1000" fill="hold"/>
                                        <p:tgtEl>
                                          <p:spTgt spid="55"/>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3"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1000" fill="hold"/>
                                        <p:tgtEl>
                                          <p:spTgt spid="54"/>
                                        </p:tgtEl>
                                        <p:attrNameLst>
                                          <p:attrName>ppt_x</p:attrName>
                                        </p:attrNameLst>
                                      </p:cBhvr>
                                      <p:tavLst>
                                        <p:tav tm="0">
                                          <p:val>
                                            <p:strVal val="1+#ppt_w/2"/>
                                          </p:val>
                                        </p:tav>
                                        <p:tav tm="100000">
                                          <p:val>
                                            <p:strVal val="#ppt_x"/>
                                          </p:val>
                                        </p:tav>
                                      </p:tavLst>
                                    </p:anim>
                                    <p:anim calcmode="lin" valueType="num">
                                      <p:cBhvr additive="base">
                                        <p:cTn id="23" dur="1000" fill="hold"/>
                                        <p:tgtEl>
                                          <p:spTgt spid="54"/>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1"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1000" fill="hold"/>
                                        <p:tgtEl>
                                          <p:spTgt spid="53"/>
                                        </p:tgtEl>
                                        <p:attrNameLst>
                                          <p:attrName>ppt_x</p:attrName>
                                        </p:attrNameLst>
                                      </p:cBhvr>
                                      <p:tavLst>
                                        <p:tav tm="0">
                                          <p:val>
                                            <p:strVal val="#ppt_x"/>
                                          </p:val>
                                        </p:tav>
                                        <p:tav tm="100000">
                                          <p:val>
                                            <p:strVal val="#ppt_x"/>
                                          </p:val>
                                        </p:tav>
                                      </p:tavLst>
                                    </p:anim>
                                    <p:anim calcmode="lin" valueType="num">
                                      <p:cBhvr additive="base">
                                        <p:cTn id="28" dur="1000" fill="hold"/>
                                        <p:tgtEl>
                                          <p:spTgt spid="53"/>
                                        </p:tgtEl>
                                        <p:attrNameLst>
                                          <p:attrName>ppt_y</p:attrName>
                                        </p:attrNameLst>
                                      </p:cBhvr>
                                      <p:tavLst>
                                        <p:tav tm="0">
                                          <p:val>
                                            <p:strVal val="0-#ppt_h/2"/>
                                          </p:val>
                                        </p:tav>
                                        <p:tav tm="100000">
                                          <p:val>
                                            <p:strVal val="#ppt_y"/>
                                          </p:val>
                                        </p:tav>
                                      </p:tavLst>
                                    </p:anim>
                                  </p:childTnLst>
                                </p:cTn>
                              </p:par>
                            </p:childTnLst>
                          </p:cTn>
                        </p:par>
                        <p:par>
                          <p:cTn id="29" fill="hold">
                            <p:stCondLst>
                              <p:cond delay="5000"/>
                            </p:stCondLst>
                            <p:childTnLst>
                              <p:par>
                                <p:cTn id="30" presetID="53" presetClass="entr" presetSubtype="16"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p:cTn id="32" dur="500" fill="hold"/>
                                        <p:tgtEl>
                                          <p:spTgt spid="60"/>
                                        </p:tgtEl>
                                        <p:attrNameLst>
                                          <p:attrName>ppt_w</p:attrName>
                                        </p:attrNameLst>
                                      </p:cBhvr>
                                      <p:tavLst>
                                        <p:tav tm="0">
                                          <p:val>
                                            <p:fltVal val="0"/>
                                          </p:val>
                                        </p:tav>
                                        <p:tav tm="100000">
                                          <p:val>
                                            <p:strVal val="#ppt_w"/>
                                          </p:val>
                                        </p:tav>
                                      </p:tavLst>
                                    </p:anim>
                                    <p:anim calcmode="lin" valueType="num">
                                      <p:cBhvr>
                                        <p:cTn id="33" dur="500" fill="hold"/>
                                        <p:tgtEl>
                                          <p:spTgt spid="60"/>
                                        </p:tgtEl>
                                        <p:attrNameLst>
                                          <p:attrName>ppt_h</p:attrName>
                                        </p:attrNameLst>
                                      </p:cBhvr>
                                      <p:tavLst>
                                        <p:tav tm="0">
                                          <p:val>
                                            <p:fltVal val="0"/>
                                          </p:val>
                                        </p:tav>
                                        <p:tav tm="100000">
                                          <p:val>
                                            <p:strVal val="#ppt_h"/>
                                          </p:val>
                                        </p:tav>
                                      </p:tavLst>
                                    </p:anim>
                                    <p:animEffect transition="in" filter="fade">
                                      <p:cBhvr>
                                        <p:cTn id="3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3482436" y="3223566"/>
            <a:ext cx="6955750" cy="1107996"/>
          </a:xfrm>
          <a:prstGeom prst="rect">
            <a:avLst/>
          </a:prstGeom>
        </p:spPr>
        <p:txBody>
          <a:bodyPr wrap="none">
            <a:spAutoFit/>
          </a:bodyPr>
          <a:lstStyle/>
          <a:p>
            <a:pPr>
              <a:defRPr/>
            </a:pPr>
            <a:r>
              <a:rPr lang="zh-CN" altLang="en-US" sz="6600">
                <a:solidFill>
                  <a:srgbClr val="2B8523"/>
                </a:solidFill>
                <a:latin typeface="华康海报体W12(P)" panose="040B0C00000000000000" pitchFamily="82" charset="-122"/>
                <a:ea typeface="华康海报体W12(P)" panose="040B0C00000000000000" pitchFamily="82" charset="-122"/>
              </a:rPr>
              <a:t>端午节的当地演化</a:t>
            </a:r>
            <a:endParaRPr lang="zh-CN" altLang="en-US" sz="6600" dirty="0">
              <a:solidFill>
                <a:srgbClr val="2B8523"/>
              </a:solidFill>
              <a:latin typeface="华康海报体W12(P)" panose="040B0C00000000000000" pitchFamily="82" charset="-122"/>
              <a:ea typeface="华康海报体W12(P)" panose="040B0C00000000000000" pitchFamily="82" charset="-122"/>
            </a:endParaRPr>
          </a:p>
        </p:txBody>
      </p:sp>
      <p:sp>
        <p:nvSpPr>
          <p:cNvPr id="27" name="文本框 5"/>
          <p:cNvSpPr txBox="1"/>
          <p:nvPr/>
        </p:nvSpPr>
        <p:spPr>
          <a:xfrm>
            <a:off x="3626504" y="2534217"/>
            <a:ext cx="6471643" cy="646331"/>
          </a:xfrm>
          <a:prstGeom prst="rect">
            <a:avLst/>
          </a:prstGeom>
          <a:noFill/>
        </p:spPr>
        <p:txBody>
          <a:bodyPr wrap="none" rtlCol="0">
            <a:spAutoFit/>
          </a:bodyPr>
          <a:lstStyle/>
          <a:p>
            <a:pPr>
              <a:defRPr/>
            </a:pPr>
            <a:r>
              <a:rPr lang="en-US" altLang="zh-CN" sz="3300" dirty="0" err="1">
                <a:solidFill>
                  <a:srgbClr val="007036"/>
                </a:solidFill>
                <a:latin typeface="等线" panose="02010600030101010101" charset="-122"/>
                <a:ea typeface="迷你简少儿" panose="03000509000000000000" pitchFamily="65" charset="-122"/>
              </a:rPr>
              <a:t>Du­­</a:t>
            </a:r>
            <a:r>
              <a:rPr lang="en-US" altLang="zh-CN" sz="3300" err="1">
                <a:solidFill>
                  <a:srgbClr val="007036"/>
                </a:solidFill>
                <a:latin typeface="等线" panose="02010600030101010101" charset="-122"/>
                <a:ea typeface="迷你简少儿" panose="03000509000000000000" pitchFamily="65" charset="-122"/>
              </a:rPr>
              <a:t>ān</a:t>
            </a:r>
            <a:r>
              <a:rPr lang="en-US" altLang="zh-CN" sz="3300">
                <a:solidFill>
                  <a:srgbClr val="007036"/>
                </a:solidFill>
                <a:latin typeface="等线" panose="02010600030101010101" charset="-122"/>
                <a:ea typeface="迷你简少儿" panose="03000509000000000000" pitchFamily="65" charset="-122"/>
              </a:rPr>
              <a:t> wǔ  j ié </a:t>
            </a:r>
            <a:r>
              <a:rPr lang="en-US" altLang="zh-CN" sz="3600">
                <a:solidFill>
                  <a:srgbClr val="007036"/>
                </a:solidFill>
                <a:latin typeface="等线" panose="02010600030101010101" charset="-122"/>
                <a:ea typeface="等线" panose="02010600030101010101" charset="-122"/>
              </a:rPr>
              <a:t>de</a:t>
            </a:r>
            <a:r>
              <a:rPr lang="en-US" altLang="zh-CN" sz="3300">
                <a:solidFill>
                  <a:srgbClr val="007036"/>
                </a:solidFill>
                <a:latin typeface="等线" panose="02010600030101010101" charset="-122"/>
                <a:ea typeface="迷你简少儿" panose="03000509000000000000" pitchFamily="65" charset="-122"/>
              </a:rPr>
              <a:t> </a:t>
            </a:r>
            <a:r>
              <a:rPr lang="en-US" altLang="zh-CN" sz="3600">
                <a:solidFill>
                  <a:srgbClr val="007036"/>
                </a:solidFill>
                <a:latin typeface="等线" panose="02010600030101010101" charset="-122"/>
                <a:ea typeface="等线" panose="02010600030101010101" charset="-122"/>
              </a:rPr>
              <a:t>dāng</a:t>
            </a:r>
            <a:r>
              <a:rPr lang="en-US" altLang="zh-CN" sz="3300">
                <a:solidFill>
                  <a:srgbClr val="007036"/>
                </a:solidFill>
                <a:latin typeface="等线" panose="02010600030101010101" charset="-122"/>
                <a:ea typeface="迷你简少儿" panose="03000509000000000000" pitchFamily="65" charset="-122"/>
              </a:rPr>
              <a:t> </a:t>
            </a:r>
            <a:r>
              <a:rPr lang="en-US" altLang="zh-CN" sz="3600">
                <a:solidFill>
                  <a:srgbClr val="007036"/>
                </a:solidFill>
                <a:latin typeface="等线" panose="02010600030101010101" charset="-122"/>
                <a:ea typeface="等线" panose="02010600030101010101" charset="-122"/>
              </a:rPr>
              <a:t>dì yǎn huà</a:t>
            </a:r>
            <a:endParaRPr lang="zh-CN" altLang="en-US" sz="3300" dirty="0">
              <a:solidFill>
                <a:srgbClr val="007036"/>
              </a:solidFill>
              <a:latin typeface="等线" panose="02010600030101010101" charset="-122"/>
              <a:ea typeface="迷你简少儿" panose="03000509000000000000" pitchFamily="65" charset="-122"/>
            </a:endParaRPr>
          </a:p>
        </p:txBody>
      </p:sp>
      <p:sp>
        <p:nvSpPr>
          <p:cNvPr id="28" name="文本框 6"/>
          <p:cNvSpPr txBox="1"/>
          <p:nvPr/>
        </p:nvSpPr>
        <p:spPr>
          <a:xfrm>
            <a:off x="1641868" y="1900127"/>
            <a:ext cx="1840568" cy="2646878"/>
          </a:xfrm>
          <a:prstGeom prst="rect">
            <a:avLst/>
          </a:prstGeom>
          <a:noFill/>
        </p:spPr>
        <p:txBody>
          <a:bodyPr wrap="none" rtlCol="0">
            <a:spAutoFit/>
          </a:bodyPr>
          <a:lstStyle/>
          <a:p>
            <a:pPr>
              <a:defRPr/>
            </a:pPr>
            <a:r>
              <a:rPr lang="en-US" altLang="zh-CN" sz="16600" dirty="0">
                <a:solidFill>
                  <a:srgbClr val="007036"/>
                </a:solidFill>
                <a:latin typeface="华康海报体W12(P)" panose="040B0C00000000000000" pitchFamily="82" charset="-122"/>
                <a:ea typeface="华康海报体W12(P)" panose="040B0C00000000000000" pitchFamily="82" charset="-122"/>
              </a:rPr>
              <a:t>5</a:t>
            </a:r>
            <a:endParaRPr lang="zh-CN" altLang="en-US" sz="16600" dirty="0">
              <a:solidFill>
                <a:srgbClr val="007036"/>
              </a:solidFill>
              <a:latin typeface="华康海报体W12(P)" panose="040B0C00000000000000" pitchFamily="82" charset="-122"/>
              <a:ea typeface="华康海报体W12(P)" panose="040B0C00000000000000" pitchFamily="82" charset="-122"/>
            </a:endParaRPr>
          </a:p>
        </p:txBody>
      </p:sp>
    </p:spTree>
  </p:cSld>
  <p:clrMapOvr>
    <a:masterClrMapping/>
  </p:clrMapOvr>
  <p:transition advTm="1825">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750"/>
                                        <p:tgtEl>
                                          <p:spTgt spid="26"/>
                                        </p:tgtEl>
                                      </p:cBhvr>
                                    </p:animEffect>
                                    <p:anim calcmode="lin" valueType="num">
                                      <p:cBhvr>
                                        <p:cTn id="14" dur="1750" fill="hold"/>
                                        <p:tgtEl>
                                          <p:spTgt spid="26"/>
                                        </p:tgtEl>
                                        <p:attrNameLst>
                                          <p:attrName>ppt_x</p:attrName>
                                        </p:attrNameLst>
                                      </p:cBhvr>
                                      <p:tavLst>
                                        <p:tav tm="0">
                                          <p:val>
                                            <p:strVal val="#ppt_x"/>
                                          </p:val>
                                        </p:tav>
                                        <p:tav tm="100000">
                                          <p:val>
                                            <p:strVal val="#ppt_x"/>
                                          </p:val>
                                        </p:tav>
                                      </p:tavLst>
                                    </p:anim>
                                    <p:anim calcmode="lin" valueType="num">
                                      <p:cBhvr>
                                        <p:cTn id="15" dur="1750" fill="hold"/>
                                        <p:tgtEl>
                                          <p:spTgt spid="2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1750"/>
                                        <p:tgtEl>
                                          <p:spTgt spid="27"/>
                                        </p:tgtEl>
                                      </p:cBhvr>
                                    </p:animEffect>
                                    <p:anim calcmode="lin" valueType="num">
                                      <p:cBhvr>
                                        <p:cTn id="19" dur="1750" fill="hold"/>
                                        <p:tgtEl>
                                          <p:spTgt spid="27"/>
                                        </p:tgtEl>
                                        <p:attrNameLst>
                                          <p:attrName>ppt_x</p:attrName>
                                        </p:attrNameLst>
                                      </p:cBhvr>
                                      <p:tavLst>
                                        <p:tav tm="0">
                                          <p:val>
                                            <p:strVal val="#ppt_x"/>
                                          </p:val>
                                        </p:tav>
                                        <p:tav tm="100000">
                                          <p:val>
                                            <p:strVal val="#ppt_x"/>
                                          </p:val>
                                        </p:tav>
                                      </p:tavLst>
                                    </p:anim>
                                    <p:anim calcmode="lin" valueType="num">
                                      <p:cBhvr>
                                        <p:cTn id="20" dur="17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cstate="screen"/>
          <a:srcRect l="15599" r="17094" b="12821"/>
          <a:stretch>
            <a:fillRect/>
          </a:stretch>
        </p:blipFill>
        <p:spPr>
          <a:xfrm>
            <a:off x="7877908" y="1870000"/>
            <a:ext cx="3851031" cy="4988000"/>
          </a:xfrm>
          <a:prstGeom prst="rect">
            <a:avLst/>
          </a:prstGeom>
        </p:spPr>
      </p:pic>
      <p:grpSp>
        <p:nvGrpSpPr>
          <p:cNvPr id="29" name="组合 28"/>
          <p:cNvGrpSpPr/>
          <p:nvPr/>
        </p:nvGrpSpPr>
        <p:grpSpPr>
          <a:xfrm>
            <a:off x="606669" y="685800"/>
            <a:ext cx="6945923" cy="5521569"/>
            <a:chOff x="606669" y="685800"/>
            <a:chExt cx="6945923" cy="5521569"/>
          </a:xfrm>
        </p:grpSpPr>
        <p:sp>
          <p:nvSpPr>
            <p:cNvPr id="30" name="矩形 29"/>
            <p:cNvSpPr/>
            <p:nvPr/>
          </p:nvSpPr>
          <p:spPr>
            <a:xfrm>
              <a:off x="814752" y="842266"/>
              <a:ext cx="6535616" cy="5173468"/>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800" b="0" i="0" u="none" strike="noStrike" kern="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rPr>
                <a:t>自</a:t>
              </a:r>
              <a:r>
                <a:rPr kumimoji="0" lang="en-US" altLang="zh-CN" sz="1800" b="0" i="0" u="none" strike="noStrike" kern="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rPr>
                <a:t>2008</a:t>
              </a:r>
              <a:r>
                <a:rPr kumimoji="0" lang="zh-CN" altLang="en-US" sz="1800" b="0" i="0" u="none" strike="noStrike" kern="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rPr>
                <a:t>年开始，端午节在</a:t>
              </a:r>
              <a:r>
                <a:rPr kumimoji="0" lang="zh-CN" altLang="en-US" sz="2400" b="1" i="0" u="none" strike="noStrike" kern="0" cap="none" spc="0" normalizeH="0" baseline="0" noProof="0">
                  <a:ln w="0"/>
                  <a:solidFill>
                    <a:srgbClr val="2B8523"/>
                  </a:solidFill>
                  <a:effectLst/>
                  <a:uLnTx/>
                  <a:uFillTx/>
                  <a:latin typeface="迷你简少儿" panose="03000509000000000000" pitchFamily="65" charset="-122"/>
                  <a:ea typeface="迷你简少儿" panose="03000509000000000000" pitchFamily="65" charset="-122"/>
                </a:rPr>
                <a:t>中国大陆地区</a:t>
              </a:r>
              <a:r>
                <a:rPr kumimoji="0" lang="zh-CN" altLang="en-US" sz="1800" b="0" i="0" u="none" strike="noStrike" kern="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rPr>
                <a:t>也成为国家法定节假日之一，按规定放假一天。</a:t>
              </a:r>
              <a:endParaRPr kumimoji="0" lang="en-US" altLang="zh-CN" sz="1800" b="0" i="0" u="none" strike="noStrike" kern="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endParaRPr>
            </a:p>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800" b="0" i="0" u="none" strike="noStrike" kern="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rPr>
                <a:t>中国大陆南方地区端午节习俗保存较完善，也较北方地区气氛浓厚，各地纷纷举办各种规模的赛龙舟活动，家庭也都包粽子全家同吃，虽然不一定代表端午节本身的纪念屈原的意义，很多人尤其是青少年都不知道它代表的含义。但这种习俗一直保留着。</a:t>
              </a:r>
              <a:endParaRPr kumimoji="0" lang="en-US" altLang="zh-CN" sz="1800" b="0" i="0" u="none" strike="noStrike" kern="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endParaRPr>
            </a:p>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800" b="0" i="0" u="none" strike="noStrike" kern="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rPr>
                <a:t>2009</a:t>
              </a:r>
              <a:r>
                <a:rPr kumimoji="0" lang="zh-CN" altLang="en-US" sz="1800" b="0" i="0" u="none" strike="noStrike" kern="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rPr>
                <a:t>年湖北省代表中华人民共和国向联合国教科文组织申报世界文化遗产的湖北秭归“屈原故里端午习俗”，黄石“西塞神舟会”赛龙舟，湖南“汨罗江畔端午习俗”，江苏苏州祭伍子胥的“苏州端午习俗”，就是中国大陆长江流域三个省份当地人民庆祝端午节时的习俗。</a:t>
              </a:r>
              <a:endParaRPr kumimoji="0" lang="zh-CN" altLang="en-US" sz="1800" b="0" i="0" u="none" strike="noStrike" kern="0" cap="none" spc="0" normalizeH="0" baseline="0" noProof="0" dirty="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endParaRPr>
            </a:p>
          </p:txBody>
        </p:sp>
        <p:sp>
          <p:nvSpPr>
            <p:cNvPr id="39" name="矩形 38"/>
            <p:cNvSpPr/>
            <p:nvPr/>
          </p:nvSpPr>
          <p:spPr>
            <a:xfrm>
              <a:off x="606669" y="685800"/>
              <a:ext cx="6945923" cy="5521569"/>
            </a:xfrm>
            <a:prstGeom prst="rect">
              <a:avLst/>
            </a:prstGeom>
            <a:noFill/>
            <a:ln w="19050" cap="flat" cmpd="sng" algn="ctr">
              <a:solidFill>
                <a:srgbClr val="00703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Tree>
  </p:cSld>
  <p:clrMapOvr>
    <a:masterClrMapping/>
  </p:clrMapOvr>
  <p:transition advTm="1966">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448907" y="882161"/>
            <a:ext cx="6893171" cy="4941277"/>
            <a:chOff x="4624752" y="1178168"/>
            <a:chExt cx="6893171" cy="4941277"/>
          </a:xfrm>
        </p:grpSpPr>
        <p:sp>
          <p:nvSpPr>
            <p:cNvPr id="9" name="矩形 8"/>
            <p:cNvSpPr/>
            <p:nvPr/>
          </p:nvSpPr>
          <p:spPr>
            <a:xfrm>
              <a:off x="4903176" y="1288999"/>
              <a:ext cx="6245470" cy="4680978"/>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a:ln w="0"/>
                  <a:solidFill>
                    <a:srgbClr val="4E830C"/>
                  </a:solidFill>
                  <a:effectLst/>
                  <a:uLnTx/>
                  <a:uFillTx/>
                  <a:latin typeface="迷你简少儿" panose="03000509000000000000" pitchFamily="65" charset="-122"/>
                  <a:ea typeface="迷你简少儿" panose="03000509000000000000" pitchFamily="65" charset="-122"/>
                </a:rPr>
                <a:t>台湾端午节</a:t>
              </a:r>
              <a:r>
                <a:rPr kumimoji="0" lang="zh-CN" altLang="en-US" sz="1600" b="0" i="0" u="none" strike="noStrike" kern="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rPr>
                <a:t>保留大量端午信俗，台湾人俗称端阳、“五日节”或“五月节”，习俗为吃粽子、饮雄黄酒、驱五毒、饮午时水、沐午时水、午时立蛋（传说中能在午时，立起鸡蛋可以得到好运）与赛龙舟。端午禳除的习俗源自于夏至，台湾习俗认为端午当天正午，是全年阳气最盛的时刻，因此配合饮用午时水可强身健体、驱除百病，加入了香茅、艾草、菖蒲等驱邪植物，或是挂榕枝、饮雄黄酒、佩挂香馨</a:t>
              </a:r>
              <a:r>
                <a:rPr kumimoji="0" lang="en-US" altLang="zh-CN" sz="1600" b="0" i="0" u="none" strike="noStrike" kern="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rPr>
                <a:t>(</a:t>
              </a:r>
              <a:r>
                <a:rPr kumimoji="0" lang="zh-CN" altLang="en-US" sz="1600" b="0" i="0" u="none" strike="noStrike" kern="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rPr>
                <a:t>香包</a:t>
              </a:r>
              <a:r>
                <a:rPr kumimoji="0" lang="en-US" altLang="zh-CN" sz="1600" b="0" i="0" u="none" strike="noStrike" kern="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rPr>
                <a:t>)</a:t>
              </a:r>
              <a:r>
                <a:rPr kumimoji="0" lang="zh-CN" altLang="en-US" sz="1600" b="0" i="0" u="none" strike="noStrike" kern="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rPr>
                <a:t>更可达到功效；另外当天也会使洗艾草水，同样也有防毒健身的效果。全国最著名汲取“午时水”地点在台中县大甲镇铁砧山上的剑井。</a:t>
              </a:r>
              <a:endParaRPr kumimoji="0" lang="en-US" altLang="zh-CN" sz="1600" b="0" i="0" u="none" strike="noStrike" kern="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endParaRPr>
            </a:p>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rPr>
                <a:t>台湾俗谚有：“未食五月粽，破裘不愿放”，形容过了端午节才算真正进入夏季的炎热。端午节与春节、中秋节是台湾民间三大民俗节日。中华民国政府立端午节为法定假日，依规定放假一天。</a:t>
              </a:r>
              <a:endParaRPr kumimoji="0" lang="zh-CN" altLang="en-US" sz="1600" b="0" i="0" u="none" strike="noStrike" kern="0" cap="none" spc="0" normalizeH="0" baseline="0" noProof="0" dirty="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endParaRPr>
            </a:p>
          </p:txBody>
        </p:sp>
        <p:sp>
          <p:nvSpPr>
            <p:cNvPr id="10" name="矩形 9"/>
            <p:cNvSpPr/>
            <p:nvPr/>
          </p:nvSpPr>
          <p:spPr>
            <a:xfrm>
              <a:off x="4624752" y="1178168"/>
              <a:ext cx="6893171" cy="4941277"/>
            </a:xfrm>
            <a:prstGeom prst="rect">
              <a:avLst/>
            </a:prstGeom>
            <a:noFill/>
            <a:ln w="19050" cap="flat" cmpd="sng" algn="ctr">
              <a:solidFill>
                <a:srgbClr val="00703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pic>
        <p:nvPicPr>
          <p:cNvPr id="11" name="图片 10"/>
          <p:cNvPicPr>
            <a:picLocks noChangeAspect="1"/>
          </p:cNvPicPr>
          <p:nvPr/>
        </p:nvPicPr>
        <p:blipFill rotWithShape="1">
          <a:blip r:embed="rId3" cstate="screen"/>
          <a:srcRect r="20070"/>
          <a:stretch>
            <a:fillRect/>
          </a:stretch>
        </p:blipFill>
        <p:spPr>
          <a:xfrm>
            <a:off x="0" y="1497623"/>
            <a:ext cx="4026877" cy="50379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5e071cfc8a7b3822808c2d387ebbcb14"/>
          <p:cNvPicPr>
            <a:picLocks noChangeAspect="1"/>
          </p:cNvPicPr>
          <p:nvPr/>
        </p:nvPicPr>
        <p:blipFill>
          <a:blip r:embed="rId4" cstate="screen"/>
          <a:stretch>
            <a:fillRect/>
          </a:stretch>
        </p:blipFill>
        <p:spPr>
          <a:xfrm>
            <a:off x="5273675" y="1515110"/>
            <a:ext cx="5875020" cy="4145280"/>
          </a:xfrm>
          <a:prstGeom prst="rect">
            <a:avLst/>
          </a:prstGeom>
        </p:spPr>
      </p:pic>
      <p:sp>
        <p:nvSpPr>
          <p:cNvPr id="2" name="矩形 259"/>
          <p:cNvSpPr>
            <a:spLocks noChangeArrowheads="1"/>
          </p:cNvSpPr>
          <p:nvPr/>
        </p:nvSpPr>
        <p:spPr bwMode="auto">
          <a:xfrm>
            <a:off x="3455026" y="1028700"/>
            <a:ext cx="1537344" cy="4987925"/>
          </a:xfrm>
          <a:prstGeom prst="rect">
            <a:avLst/>
          </a:prstGeom>
          <a:noFill/>
          <a:ln>
            <a:noFill/>
          </a:ln>
        </p:spPr>
        <p:txBody>
          <a:bodyPr vert="eaVert"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80000"/>
              </a:lnSpc>
              <a:buNone/>
            </a:pPr>
            <a:r>
              <a:rPr lang="zh-CN" altLang="en-US" sz="5400" dirty="0">
                <a:gradFill>
                  <a:gsLst>
                    <a:gs pos="0">
                      <a:srgbClr val="3B772B"/>
                    </a:gs>
                    <a:gs pos="73000">
                      <a:srgbClr val="033E1D"/>
                    </a:gs>
                  </a:gsLst>
                  <a:lin ang="0" scaled="0"/>
                </a:gradFill>
                <a:latin typeface="+mn-ea"/>
                <a:ea typeface="+mn-ea"/>
                <a:cs typeface="Arial" panose="020B0604020202020204" pitchFamily="34" charset="0"/>
              </a:rPr>
              <a:t>感谢聆听，</a:t>
            </a:r>
          </a:p>
          <a:p>
            <a:pPr>
              <a:lnSpc>
                <a:spcPct val="80000"/>
              </a:lnSpc>
              <a:buNone/>
            </a:pPr>
            <a:r>
              <a:rPr lang="zh-CN" altLang="en-US" sz="5400" dirty="0">
                <a:gradFill>
                  <a:gsLst>
                    <a:gs pos="0">
                      <a:srgbClr val="3B772B"/>
                    </a:gs>
                    <a:gs pos="73000">
                      <a:srgbClr val="033E1D"/>
                    </a:gs>
                  </a:gsLst>
                  <a:lin ang="0" scaled="0"/>
                </a:gradFill>
                <a:latin typeface="+mn-ea"/>
                <a:ea typeface="+mn-ea"/>
                <a:cs typeface="Arial" panose="020B0604020202020204" pitchFamily="34" charset="0"/>
              </a:rPr>
              <a:t>      批评指导</a:t>
            </a:r>
          </a:p>
        </p:txBody>
      </p:sp>
    </p:spTree>
  </p:cSld>
  <p:clrMapOvr>
    <a:masterClrMapping/>
  </p:clrMapOvr>
  <p:transition advTm="2995">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gtEl>
                                      </p:cBhvr>
                                    </p:animEffect>
                                  </p:childTnLst>
                                </p:cTn>
                              </p:par>
                            </p:childTnLst>
                          </p:cTn>
                        </p:par>
                        <p:par>
                          <p:cTn id="18" fill="hold">
                            <p:stCondLst>
                              <p:cond delay="170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
                                        </p:tgtEl>
                                      </p:cBhvr>
                                    </p:animEffect>
                                    <p:animScale>
                                      <p:cBhvr>
                                        <p:cTn id="2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2797918" y="2405371"/>
            <a:ext cx="2983210" cy="707886"/>
            <a:chOff x="2066443" y="1042852"/>
            <a:chExt cx="2983210" cy="707886"/>
          </a:xfrm>
        </p:grpSpPr>
        <p:sp>
          <p:nvSpPr>
            <p:cNvPr id="33" name="文本框 3"/>
            <p:cNvSpPr txBox="1"/>
            <p:nvPr/>
          </p:nvSpPr>
          <p:spPr>
            <a:xfrm>
              <a:off x="2066443" y="1042852"/>
              <a:ext cx="1205891" cy="707886"/>
            </a:xfrm>
            <a:prstGeom prst="rect">
              <a:avLst/>
            </a:prstGeom>
            <a:noFill/>
          </p:spPr>
          <p:txBody>
            <a:bodyPr wrap="square" rtlCol="0">
              <a:spAutoFit/>
            </a:bodyPr>
            <a:lstStyle/>
            <a:p>
              <a:pPr>
                <a:defRPr/>
              </a:pPr>
              <a:r>
                <a:rPr lang="en-US" altLang="zh-CN" sz="4000">
                  <a:latin typeface="+mn-ea"/>
                </a:rPr>
                <a:t>01/</a:t>
              </a:r>
              <a:endParaRPr lang="en-US" altLang="zh-CN" sz="4000" dirty="0">
                <a:latin typeface="+mn-ea"/>
              </a:endParaRPr>
            </a:p>
          </p:txBody>
        </p:sp>
        <p:sp>
          <p:nvSpPr>
            <p:cNvPr id="34" name="TextBox 10"/>
            <p:cNvSpPr txBox="1"/>
            <p:nvPr/>
          </p:nvSpPr>
          <p:spPr>
            <a:xfrm>
              <a:off x="2887561" y="1135185"/>
              <a:ext cx="2162092" cy="523220"/>
            </a:xfrm>
            <a:prstGeom prst="rect">
              <a:avLst/>
            </a:prstGeom>
            <a:noFill/>
          </p:spPr>
          <p:txBody>
            <a:bodyPr wrap="square" rtlCol="0">
              <a:spAutoFit/>
            </a:bodyPr>
            <a:lstStyle/>
            <a:p>
              <a:pPr algn="ctr">
                <a:defRPr/>
              </a:pPr>
              <a:r>
                <a:rPr lang="zh-CN" altLang="en-US" sz="2800" dirty="0">
                  <a:latin typeface="+mn-ea"/>
                  <a:cs typeface="+mn-ea"/>
                  <a:sym typeface="+mn-lt"/>
                </a:rPr>
                <a:t>端午节由来</a:t>
              </a:r>
              <a:endParaRPr lang="en-US" altLang="zh-CN" sz="2800" dirty="0">
                <a:latin typeface="+mn-ea"/>
                <a:cs typeface="+mn-ea"/>
                <a:sym typeface="+mn-lt"/>
              </a:endParaRPr>
            </a:p>
          </p:txBody>
        </p:sp>
      </p:grpSp>
      <p:grpSp>
        <p:nvGrpSpPr>
          <p:cNvPr id="35" name="组合 34"/>
          <p:cNvGrpSpPr/>
          <p:nvPr/>
        </p:nvGrpSpPr>
        <p:grpSpPr>
          <a:xfrm>
            <a:off x="2797918" y="3383740"/>
            <a:ext cx="2957879" cy="707886"/>
            <a:chOff x="2059428" y="2026224"/>
            <a:chExt cx="2957879" cy="707886"/>
          </a:xfrm>
        </p:grpSpPr>
        <p:sp>
          <p:nvSpPr>
            <p:cNvPr id="36" name="文本框 4"/>
            <p:cNvSpPr txBox="1"/>
            <p:nvPr/>
          </p:nvSpPr>
          <p:spPr>
            <a:xfrm>
              <a:off x="2059428" y="2026224"/>
              <a:ext cx="1169003" cy="707886"/>
            </a:xfrm>
            <a:prstGeom prst="rect">
              <a:avLst/>
            </a:prstGeom>
            <a:noFill/>
          </p:spPr>
          <p:txBody>
            <a:bodyPr wrap="square" rtlCol="0">
              <a:spAutoFit/>
            </a:bodyPr>
            <a:lstStyle/>
            <a:p>
              <a:pPr>
                <a:defRPr/>
              </a:pPr>
              <a:r>
                <a:rPr lang="en-US" altLang="zh-CN" sz="4000">
                  <a:latin typeface="+mn-ea"/>
                </a:rPr>
                <a:t>02/</a:t>
              </a:r>
              <a:endParaRPr lang="en-US" altLang="zh-CN" sz="4000" dirty="0">
                <a:latin typeface="+mn-ea"/>
              </a:endParaRPr>
            </a:p>
          </p:txBody>
        </p:sp>
        <p:sp>
          <p:nvSpPr>
            <p:cNvPr id="37" name="TextBox 10"/>
            <p:cNvSpPr txBox="1"/>
            <p:nvPr/>
          </p:nvSpPr>
          <p:spPr>
            <a:xfrm>
              <a:off x="2921352" y="2118557"/>
              <a:ext cx="2095955" cy="523220"/>
            </a:xfrm>
            <a:prstGeom prst="rect">
              <a:avLst/>
            </a:prstGeom>
            <a:noFill/>
          </p:spPr>
          <p:txBody>
            <a:bodyPr wrap="square" rtlCol="0">
              <a:spAutoFit/>
            </a:bodyPr>
            <a:lstStyle/>
            <a:p>
              <a:pPr algn="ctr">
                <a:defRPr/>
              </a:pPr>
              <a:r>
                <a:rPr lang="zh-CN" altLang="en-US" sz="2800" dirty="0">
                  <a:latin typeface="+mn-ea"/>
                  <a:cs typeface="+mn-ea"/>
                  <a:sym typeface="+mn-lt"/>
                </a:rPr>
                <a:t>端午节习俗</a:t>
              </a:r>
              <a:endParaRPr lang="en-US" altLang="zh-CN" sz="2800" dirty="0">
                <a:latin typeface="+mn-ea"/>
                <a:cs typeface="+mn-ea"/>
                <a:sym typeface="+mn-lt"/>
              </a:endParaRPr>
            </a:p>
          </p:txBody>
        </p:sp>
      </p:grpSp>
      <p:grpSp>
        <p:nvGrpSpPr>
          <p:cNvPr id="38" name="组合 37"/>
          <p:cNvGrpSpPr/>
          <p:nvPr/>
        </p:nvGrpSpPr>
        <p:grpSpPr>
          <a:xfrm>
            <a:off x="2797917" y="4342755"/>
            <a:ext cx="3049324" cy="707886"/>
            <a:chOff x="3703219" y="3241674"/>
            <a:chExt cx="2281638" cy="848399"/>
          </a:xfrm>
        </p:grpSpPr>
        <p:sp>
          <p:nvSpPr>
            <p:cNvPr id="39" name="文本框 5"/>
            <p:cNvSpPr txBox="1"/>
            <p:nvPr/>
          </p:nvSpPr>
          <p:spPr>
            <a:xfrm>
              <a:off x="3703219" y="3241674"/>
              <a:ext cx="713905" cy="848399"/>
            </a:xfrm>
            <a:prstGeom prst="rect">
              <a:avLst/>
            </a:prstGeom>
            <a:noFill/>
          </p:spPr>
          <p:txBody>
            <a:bodyPr wrap="none" rtlCol="0">
              <a:spAutoFit/>
            </a:bodyPr>
            <a:lstStyle/>
            <a:p>
              <a:pPr>
                <a:defRPr/>
              </a:pPr>
              <a:r>
                <a:rPr lang="en-US" altLang="zh-CN" sz="4000">
                  <a:latin typeface="+mn-ea"/>
                </a:rPr>
                <a:t>03/</a:t>
              </a:r>
              <a:endParaRPr lang="en-US" altLang="zh-CN" sz="4000" dirty="0">
                <a:latin typeface="+mn-ea"/>
              </a:endParaRPr>
            </a:p>
          </p:txBody>
        </p:sp>
        <p:sp>
          <p:nvSpPr>
            <p:cNvPr id="40" name="TextBox 10"/>
            <p:cNvSpPr txBox="1"/>
            <p:nvPr/>
          </p:nvSpPr>
          <p:spPr>
            <a:xfrm>
              <a:off x="4317615" y="3357937"/>
              <a:ext cx="1667242" cy="627077"/>
            </a:xfrm>
            <a:prstGeom prst="rect">
              <a:avLst/>
            </a:prstGeom>
            <a:noFill/>
          </p:spPr>
          <p:txBody>
            <a:bodyPr wrap="square" rtlCol="0">
              <a:spAutoFit/>
            </a:bodyPr>
            <a:lstStyle/>
            <a:p>
              <a:pPr algn="ctr">
                <a:defRPr/>
              </a:pPr>
              <a:r>
                <a:rPr lang="zh-CN" altLang="en-US" sz="2800" dirty="0">
                  <a:latin typeface="+mn-ea"/>
                  <a:cs typeface="+mn-ea"/>
                  <a:sym typeface="+mn-lt"/>
                </a:rPr>
                <a:t>端午节诗词</a:t>
              </a:r>
              <a:endParaRPr lang="en-US" altLang="zh-CN" sz="2800" dirty="0">
                <a:latin typeface="+mn-ea"/>
                <a:cs typeface="+mn-ea"/>
                <a:sym typeface="+mn-lt"/>
              </a:endParaRPr>
            </a:p>
          </p:txBody>
        </p:sp>
      </p:grpSp>
      <p:grpSp>
        <p:nvGrpSpPr>
          <p:cNvPr id="41" name="组合 40"/>
          <p:cNvGrpSpPr/>
          <p:nvPr/>
        </p:nvGrpSpPr>
        <p:grpSpPr>
          <a:xfrm>
            <a:off x="6558564" y="2400011"/>
            <a:ext cx="2967375" cy="707886"/>
            <a:chOff x="6756748" y="1692099"/>
            <a:chExt cx="2967375" cy="707886"/>
          </a:xfrm>
        </p:grpSpPr>
        <p:sp>
          <p:nvSpPr>
            <p:cNvPr id="42" name="文本框 6"/>
            <p:cNvSpPr txBox="1"/>
            <p:nvPr/>
          </p:nvSpPr>
          <p:spPr>
            <a:xfrm>
              <a:off x="6756748" y="1692099"/>
              <a:ext cx="982961" cy="707886"/>
            </a:xfrm>
            <a:prstGeom prst="rect">
              <a:avLst/>
            </a:prstGeom>
            <a:noFill/>
          </p:spPr>
          <p:txBody>
            <a:bodyPr wrap="none" rtlCol="0">
              <a:spAutoFit/>
            </a:bodyPr>
            <a:lstStyle/>
            <a:p>
              <a:pPr>
                <a:defRPr/>
              </a:pPr>
              <a:r>
                <a:rPr lang="en-US" altLang="zh-CN" sz="4000">
                  <a:latin typeface="+mn-ea"/>
                </a:rPr>
                <a:t>04/</a:t>
              </a:r>
              <a:endParaRPr lang="en-US" altLang="zh-CN" sz="4000" dirty="0">
                <a:latin typeface="+mn-ea"/>
              </a:endParaRPr>
            </a:p>
          </p:txBody>
        </p:sp>
        <p:sp>
          <p:nvSpPr>
            <p:cNvPr id="43" name="TextBox 42"/>
            <p:cNvSpPr txBox="1"/>
            <p:nvPr/>
          </p:nvSpPr>
          <p:spPr>
            <a:xfrm>
              <a:off x="7639917" y="1784432"/>
              <a:ext cx="2084206" cy="523220"/>
            </a:xfrm>
            <a:prstGeom prst="rect">
              <a:avLst/>
            </a:prstGeom>
            <a:noFill/>
          </p:spPr>
          <p:txBody>
            <a:bodyPr wrap="square" rtlCol="0">
              <a:spAutoFit/>
            </a:bodyPr>
            <a:lstStyle/>
            <a:p>
              <a:pPr algn="ctr">
                <a:defRPr/>
              </a:pPr>
              <a:r>
                <a:rPr lang="zh-CN" altLang="en-US" sz="2800" dirty="0">
                  <a:latin typeface="+mn-ea"/>
                  <a:cs typeface="+mn-ea"/>
                  <a:sym typeface="+mn-lt"/>
                </a:rPr>
                <a:t>端午节活动</a:t>
              </a:r>
              <a:endParaRPr lang="en-US" altLang="zh-CN" sz="2800" dirty="0">
                <a:latin typeface="+mn-ea"/>
                <a:cs typeface="+mn-ea"/>
                <a:sym typeface="+mn-lt"/>
              </a:endParaRPr>
            </a:p>
          </p:txBody>
        </p:sp>
      </p:grpSp>
      <p:grpSp>
        <p:nvGrpSpPr>
          <p:cNvPr id="44" name="组合 43"/>
          <p:cNvGrpSpPr/>
          <p:nvPr/>
        </p:nvGrpSpPr>
        <p:grpSpPr>
          <a:xfrm>
            <a:off x="6545577" y="3389607"/>
            <a:ext cx="4002126" cy="707886"/>
            <a:chOff x="6685184" y="2405935"/>
            <a:chExt cx="4002126" cy="707886"/>
          </a:xfrm>
        </p:grpSpPr>
        <p:sp>
          <p:nvSpPr>
            <p:cNvPr id="45" name="矩形 44"/>
            <p:cNvSpPr/>
            <p:nvPr/>
          </p:nvSpPr>
          <p:spPr>
            <a:xfrm>
              <a:off x="7630063" y="2498268"/>
              <a:ext cx="3057247" cy="523220"/>
            </a:xfrm>
            <a:prstGeom prst="rect">
              <a:avLst/>
            </a:prstGeom>
          </p:spPr>
          <p:txBody>
            <a:bodyPr wrap="none">
              <a:spAutoFit/>
            </a:bodyPr>
            <a:lstStyle/>
            <a:p>
              <a:pPr defTabSz="685800">
                <a:defRPr/>
              </a:pPr>
              <a:r>
                <a:rPr lang="zh-CN" altLang="en-US" sz="2800" dirty="0">
                  <a:latin typeface="+mn-ea"/>
                  <a:sym typeface="Arial" panose="020B0604020202020204" pitchFamily="34" charset="0"/>
                </a:rPr>
                <a:t>端午节的当地演化</a:t>
              </a:r>
              <a:endParaRPr lang="en-US" altLang="zh-CN" sz="2800" dirty="0">
                <a:latin typeface="+mn-ea"/>
                <a:sym typeface="Arial" panose="020B0604020202020204" pitchFamily="34" charset="0"/>
              </a:endParaRPr>
            </a:p>
          </p:txBody>
        </p:sp>
        <p:sp>
          <p:nvSpPr>
            <p:cNvPr id="46" name="文本框 12"/>
            <p:cNvSpPr txBox="1"/>
            <p:nvPr/>
          </p:nvSpPr>
          <p:spPr>
            <a:xfrm>
              <a:off x="6685184" y="2405935"/>
              <a:ext cx="954107" cy="707886"/>
            </a:xfrm>
            <a:prstGeom prst="rect">
              <a:avLst/>
            </a:prstGeom>
            <a:noFill/>
          </p:spPr>
          <p:txBody>
            <a:bodyPr wrap="none" rtlCol="0">
              <a:spAutoFit/>
            </a:bodyPr>
            <a:lstStyle/>
            <a:p>
              <a:pPr>
                <a:defRPr/>
              </a:pPr>
              <a:r>
                <a:rPr lang="en-US" altLang="zh-CN" sz="4000">
                  <a:latin typeface="+mn-ea"/>
                </a:rPr>
                <a:t>05/</a:t>
              </a:r>
              <a:endParaRPr lang="en-US" altLang="zh-CN" sz="4000" dirty="0">
                <a:latin typeface="+mn-ea"/>
              </a:endParaRPr>
            </a:p>
          </p:txBody>
        </p:sp>
      </p:grpSp>
      <p:sp>
        <p:nvSpPr>
          <p:cNvPr id="48" name="矩形 47"/>
          <p:cNvSpPr/>
          <p:nvPr/>
        </p:nvSpPr>
        <p:spPr>
          <a:xfrm>
            <a:off x="2774051" y="1388658"/>
            <a:ext cx="1415772" cy="830997"/>
          </a:xfrm>
          <a:prstGeom prst="rect">
            <a:avLst/>
          </a:prstGeom>
        </p:spPr>
        <p:txBody>
          <a:bodyPr wrap="none">
            <a:spAutoFit/>
          </a:bodyPr>
          <a:lstStyle/>
          <a:p>
            <a:pPr>
              <a:defRPr/>
            </a:pPr>
            <a:r>
              <a:rPr lang="zh-CN" altLang="en-US" sz="4800" b="1" dirty="0">
                <a:solidFill>
                  <a:srgbClr val="2B8523"/>
                </a:solidFill>
                <a:latin typeface="+mn-ea"/>
              </a:rPr>
              <a:t>目录</a:t>
            </a:r>
          </a:p>
        </p:txBody>
      </p:sp>
    </p:spTree>
  </p:cSld>
  <p:clrMapOvr>
    <a:masterClrMapping/>
  </p:clrMapOvr>
  <p:transition advTm="4539">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750"/>
                                        <p:tgtEl>
                                          <p:spTgt spid="48"/>
                                        </p:tgtEl>
                                      </p:cBhvr>
                                    </p:animEffect>
                                    <p:anim calcmode="lin" valueType="num">
                                      <p:cBhvr>
                                        <p:cTn id="8" dur="1750" fill="hold"/>
                                        <p:tgtEl>
                                          <p:spTgt spid="48"/>
                                        </p:tgtEl>
                                        <p:attrNameLst>
                                          <p:attrName>ppt_x</p:attrName>
                                        </p:attrNameLst>
                                      </p:cBhvr>
                                      <p:tavLst>
                                        <p:tav tm="0">
                                          <p:val>
                                            <p:strVal val="#ppt_x"/>
                                          </p:val>
                                        </p:tav>
                                        <p:tav tm="100000">
                                          <p:val>
                                            <p:strVal val="#ppt_x"/>
                                          </p:val>
                                        </p:tav>
                                      </p:tavLst>
                                    </p:anim>
                                    <p:anim calcmode="lin" valueType="num">
                                      <p:cBhvr>
                                        <p:cTn id="9" dur="1750" fill="hold"/>
                                        <p:tgtEl>
                                          <p:spTgt spid="48"/>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anim calcmode="lin" valueType="num">
                                      <p:cBhvr>
                                        <p:cTn id="14" dur="500" fill="hold"/>
                                        <p:tgtEl>
                                          <p:spTgt spid="32"/>
                                        </p:tgtEl>
                                        <p:attrNameLst>
                                          <p:attrName>ppt_x</p:attrName>
                                        </p:attrNameLst>
                                      </p:cBhvr>
                                      <p:tavLst>
                                        <p:tav tm="0">
                                          <p:val>
                                            <p:strVal val="#ppt_x"/>
                                          </p:val>
                                        </p:tav>
                                        <p:tav tm="100000">
                                          <p:val>
                                            <p:strVal val="#ppt_x"/>
                                          </p:val>
                                        </p:tav>
                                      </p:tavLst>
                                    </p:anim>
                                    <p:anim calcmode="lin" valueType="num">
                                      <p:cBhvr>
                                        <p:cTn id="15" dur="5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anim calcmode="lin" valueType="num">
                                      <p:cBhvr>
                                        <p:cTn id="20" dur="500" fill="hold"/>
                                        <p:tgtEl>
                                          <p:spTgt spid="35"/>
                                        </p:tgtEl>
                                        <p:attrNameLst>
                                          <p:attrName>ppt_x</p:attrName>
                                        </p:attrNameLst>
                                      </p:cBhvr>
                                      <p:tavLst>
                                        <p:tav tm="0">
                                          <p:val>
                                            <p:strVal val="#ppt_x"/>
                                          </p:val>
                                        </p:tav>
                                        <p:tav tm="100000">
                                          <p:val>
                                            <p:strVal val="#ppt_x"/>
                                          </p:val>
                                        </p:tav>
                                      </p:tavLst>
                                    </p:anim>
                                    <p:anim calcmode="lin" valueType="num">
                                      <p:cBhvr>
                                        <p:cTn id="21" dur="500" fill="hold"/>
                                        <p:tgtEl>
                                          <p:spTgt spid="3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anim calcmode="lin" valueType="num">
                                      <p:cBhvr>
                                        <p:cTn id="26" dur="500" fill="hold"/>
                                        <p:tgtEl>
                                          <p:spTgt spid="38"/>
                                        </p:tgtEl>
                                        <p:attrNameLst>
                                          <p:attrName>ppt_x</p:attrName>
                                        </p:attrNameLst>
                                      </p:cBhvr>
                                      <p:tavLst>
                                        <p:tav tm="0">
                                          <p:val>
                                            <p:strVal val="#ppt_x"/>
                                          </p:val>
                                        </p:tav>
                                        <p:tav tm="100000">
                                          <p:val>
                                            <p:strVal val="#ppt_x"/>
                                          </p:val>
                                        </p:tav>
                                      </p:tavLst>
                                    </p:anim>
                                    <p:anim calcmode="lin" valueType="num">
                                      <p:cBhvr>
                                        <p:cTn id="27" dur="500" fill="hold"/>
                                        <p:tgtEl>
                                          <p:spTgt spid="3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anim calcmode="lin" valueType="num">
                                      <p:cBhvr>
                                        <p:cTn id="32" dur="500" fill="hold"/>
                                        <p:tgtEl>
                                          <p:spTgt spid="41"/>
                                        </p:tgtEl>
                                        <p:attrNameLst>
                                          <p:attrName>ppt_x</p:attrName>
                                        </p:attrNameLst>
                                      </p:cBhvr>
                                      <p:tavLst>
                                        <p:tav tm="0">
                                          <p:val>
                                            <p:strVal val="#ppt_x"/>
                                          </p:val>
                                        </p:tav>
                                        <p:tav tm="100000">
                                          <p:val>
                                            <p:strVal val="#ppt_x"/>
                                          </p:val>
                                        </p:tav>
                                      </p:tavLst>
                                    </p:anim>
                                    <p:anim calcmode="lin" valueType="num">
                                      <p:cBhvr>
                                        <p:cTn id="33" dur="500" fill="hold"/>
                                        <p:tgtEl>
                                          <p:spTgt spid="41"/>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2" presetClass="entr" presetSubtype="0"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anim calcmode="lin" valueType="num">
                                      <p:cBhvr>
                                        <p:cTn id="38" dur="500" fill="hold"/>
                                        <p:tgtEl>
                                          <p:spTgt spid="44"/>
                                        </p:tgtEl>
                                        <p:attrNameLst>
                                          <p:attrName>ppt_x</p:attrName>
                                        </p:attrNameLst>
                                      </p:cBhvr>
                                      <p:tavLst>
                                        <p:tav tm="0">
                                          <p:val>
                                            <p:strVal val="#ppt_x"/>
                                          </p:val>
                                        </p:tav>
                                        <p:tav tm="100000">
                                          <p:val>
                                            <p:strVal val="#ppt_x"/>
                                          </p:val>
                                        </p:tav>
                                      </p:tavLst>
                                    </p:anim>
                                    <p:anim calcmode="lin" valueType="num">
                                      <p:cBhvr>
                                        <p:cTn id="3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4607650" y="3017020"/>
            <a:ext cx="4416594" cy="1107996"/>
          </a:xfrm>
          <a:prstGeom prst="rect">
            <a:avLst/>
          </a:prstGeom>
        </p:spPr>
        <p:txBody>
          <a:bodyPr wrap="none">
            <a:spAutoFit/>
          </a:bodyPr>
          <a:lstStyle/>
          <a:p>
            <a:pPr>
              <a:defRPr/>
            </a:pPr>
            <a:r>
              <a:rPr lang="zh-CN" altLang="en-US" sz="6600" dirty="0">
                <a:solidFill>
                  <a:srgbClr val="2B8523"/>
                </a:solidFill>
                <a:latin typeface="华康海报体W12(P)" panose="040B0C00000000000000" pitchFamily="82" charset="-122"/>
                <a:ea typeface="华康海报体W12(P)" panose="040B0C00000000000000" pitchFamily="82" charset="-122"/>
              </a:rPr>
              <a:t>端午节由来</a:t>
            </a:r>
          </a:p>
        </p:txBody>
      </p:sp>
      <p:sp>
        <p:nvSpPr>
          <p:cNvPr id="28" name="文本框 25"/>
          <p:cNvSpPr txBox="1"/>
          <p:nvPr/>
        </p:nvSpPr>
        <p:spPr>
          <a:xfrm>
            <a:off x="4651134" y="2416856"/>
            <a:ext cx="4086375" cy="600164"/>
          </a:xfrm>
          <a:prstGeom prst="rect">
            <a:avLst/>
          </a:prstGeom>
          <a:noFill/>
        </p:spPr>
        <p:txBody>
          <a:bodyPr wrap="none" rtlCol="0">
            <a:spAutoFit/>
          </a:bodyPr>
          <a:lstStyle/>
          <a:p>
            <a:pPr>
              <a:defRPr/>
            </a:pPr>
            <a:r>
              <a:rPr lang="en-US" altLang="zh-CN" sz="3300" dirty="0" err="1">
                <a:solidFill>
                  <a:srgbClr val="2B8523"/>
                </a:solidFill>
                <a:latin typeface="等线" panose="02010600030101010101" charset="-122"/>
                <a:ea typeface="迷你简少儿" panose="03000509000000000000" pitchFamily="65" charset="-122"/>
              </a:rPr>
              <a:t>Du­­</a:t>
            </a:r>
            <a:r>
              <a:rPr lang="en-US" altLang="zh-CN" sz="3300" err="1">
                <a:solidFill>
                  <a:srgbClr val="2B8523"/>
                </a:solidFill>
                <a:latin typeface="等线" panose="02010600030101010101" charset="-122"/>
                <a:ea typeface="迷你简少儿" panose="03000509000000000000" pitchFamily="65" charset="-122"/>
              </a:rPr>
              <a:t>ān</a:t>
            </a:r>
            <a:r>
              <a:rPr lang="en-US" altLang="zh-CN" sz="3300">
                <a:solidFill>
                  <a:srgbClr val="2B8523"/>
                </a:solidFill>
                <a:latin typeface="等线" panose="02010600030101010101" charset="-122"/>
                <a:ea typeface="迷你简少儿" panose="03000509000000000000" pitchFamily="65" charset="-122"/>
              </a:rPr>
              <a:t> wǔ  j ié  yoú  lái</a:t>
            </a:r>
            <a:endParaRPr lang="zh-CN" altLang="en-US" sz="3300" dirty="0">
              <a:solidFill>
                <a:srgbClr val="2B8523"/>
              </a:solidFill>
              <a:latin typeface="等线" panose="02010600030101010101" charset="-122"/>
              <a:ea typeface="迷你简少儿" panose="03000509000000000000" pitchFamily="65" charset="-122"/>
            </a:endParaRPr>
          </a:p>
        </p:txBody>
      </p:sp>
      <p:sp>
        <p:nvSpPr>
          <p:cNvPr id="33" name="文本框 26"/>
          <p:cNvSpPr txBox="1"/>
          <p:nvPr/>
        </p:nvSpPr>
        <p:spPr>
          <a:xfrm>
            <a:off x="3201901" y="2122252"/>
            <a:ext cx="1162498" cy="2646878"/>
          </a:xfrm>
          <a:prstGeom prst="rect">
            <a:avLst/>
          </a:prstGeom>
          <a:noFill/>
        </p:spPr>
        <p:txBody>
          <a:bodyPr wrap="none" rtlCol="0">
            <a:spAutoFit/>
          </a:bodyPr>
          <a:lstStyle/>
          <a:p>
            <a:pPr>
              <a:defRPr/>
            </a:pPr>
            <a:r>
              <a:rPr lang="en-US" altLang="zh-CN" sz="16600" dirty="0">
                <a:solidFill>
                  <a:srgbClr val="007036"/>
                </a:solidFill>
                <a:latin typeface="萝莉体 第二版" panose="02000500000000000000" pitchFamily="2" charset="-122"/>
                <a:ea typeface="萝莉体 第二版" panose="02000500000000000000" pitchFamily="2" charset="-122"/>
                <a:cs typeface="萝莉体 第二版" panose="02000500000000000000" pitchFamily="2" charset="-122"/>
              </a:rPr>
              <a:t>1</a:t>
            </a:r>
            <a:endParaRPr lang="zh-CN" altLang="en-US" sz="16600" dirty="0">
              <a:solidFill>
                <a:srgbClr val="007036"/>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p:transition advTm="3885">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750"/>
                                        <p:tgtEl>
                                          <p:spTgt spid="27"/>
                                        </p:tgtEl>
                                      </p:cBhvr>
                                    </p:animEffect>
                                    <p:anim calcmode="lin" valueType="num">
                                      <p:cBhvr>
                                        <p:cTn id="14" dur="1750" fill="hold"/>
                                        <p:tgtEl>
                                          <p:spTgt spid="27"/>
                                        </p:tgtEl>
                                        <p:attrNameLst>
                                          <p:attrName>ppt_x</p:attrName>
                                        </p:attrNameLst>
                                      </p:cBhvr>
                                      <p:tavLst>
                                        <p:tav tm="0">
                                          <p:val>
                                            <p:strVal val="#ppt_x"/>
                                          </p:val>
                                        </p:tav>
                                        <p:tav tm="100000">
                                          <p:val>
                                            <p:strVal val="#ppt_x"/>
                                          </p:val>
                                        </p:tav>
                                      </p:tavLst>
                                    </p:anim>
                                    <p:anim calcmode="lin" valueType="num">
                                      <p:cBhvr>
                                        <p:cTn id="15" dur="1750" fill="hold"/>
                                        <p:tgtEl>
                                          <p:spTgt spid="2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750"/>
                                        <p:tgtEl>
                                          <p:spTgt spid="28"/>
                                        </p:tgtEl>
                                      </p:cBhvr>
                                    </p:animEffect>
                                    <p:anim calcmode="lin" valueType="num">
                                      <p:cBhvr>
                                        <p:cTn id="19" dur="1750" fill="hold"/>
                                        <p:tgtEl>
                                          <p:spTgt spid="28"/>
                                        </p:tgtEl>
                                        <p:attrNameLst>
                                          <p:attrName>ppt_x</p:attrName>
                                        </p:attrNameLst>
                                      </p:cBhvr>
                                      <p:tavLst>
                                        <p:tav tm="0">
                                          <p:val>
                                            <p:strVal val="#ppt_x"/>
                                          </p:val>
                                        </p:tav>
                                        <p:tav tm="100000">
                                          <p:val>
                                            <p:strVal val="#ppt_x"/>
                                          </p:val>
                                        </p:tav>
                                      </p:tavLst>
                                    </p:anim>
                                    <p:anim calcmode="lin" valueType="num">
                                      <p:cBhvr>
                                        <p:cTn id="20" dur="1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3"/>
          <a:stretch>
            <a:fillRect/>
          </a:stretch>
        </p:blipFill>
        <p:spPr>
          <a:xfrm flipH="1">
            <a:off x="1365840" y="1623485"/>
            <a:ext cx="2999370" cy="405604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7" name="组合 36"/>
          <p:cNvGrpSpPr/>
          <p:nvPr/>
        </p:nvGrpSpPr>
        <p:grpSpPr>
          <a:xfrm>
            <a:off x="5495191" y="1414679"/>
            <a:ext cx="5468816" cy="4387945"/>
            <a:chOff x="5495191" y="1548029"/>
            <a:chExt cx="5468816" cy="4387945"/>
          </a:xfrm>
        </p:grpSpPr>
        <p:sp>
          <p:nvSpPr>
            <p:cNvPr id="38" name="矩形 37"/>
            <p:cNvSpPr/>
            <p:nvPr/>
          </p:nvSpPr>
          <p:spPr>
            <a:xfrm>
              <a:off x="5915755" y="1916142"/>
              <a:ext cx="4733193" cy="3737433"/>
            </a:xfrm>
            <a:prstGeom prst="rect">
              <a:avLst/>
            </a:prstGeom>
          </p:spPr>
          <p:txBody>
            <a:bodyPr wrap="square">
              <a:spAutoFit/>
            </a:bodyPr>
            <a:lstStyle/>
            <a:p>
              <a:pPr marL="0" marR="0" lvl="0" indent="360045" algn="just"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a:ln>
                    <a:noFill/>
                  </a:ln>
                  <a:solidFill>
                    <a:prstClr val="black"/>
                  </a:solidFill>
                  <a:effectLst/>
                  <a:uLnTx/>
                  <a:uFillTx/>
                  <a:latin typeface="迷你简少儿" panose="03000509000000000000" pitchFamily="65" charset="-122"/>
                  <a:ea typeface="迷你简少儿" panose="03000509000000000000" pitchFamily="65" charset="-122"/>
                </a:rPr>
                <a:t>端午节又名端阳节、重午节，据传是中国古代伟大诗人、世界四大文化名人之一的屈原投汩罗江殉国的日子。两千多年来，每年的农历五月初五就成为了纪念屈原的传统节日。　</a:t>
              </a:r>
              <a:endParaRPr kumimoji="0" lang="en-US" altLang="zh-CN" sz="2000" b="0" i="0" u="none" strike="noStrike" kern="0" cap="none" spc="0" normalizeH="0" baseline="0" noProof="0">
                <a:ln>
                  <a:noFill/>
                </a:ln>
                <a:solidFill>
                  <a:prstClr val="black"/>
                </a:solidFill>
                <a:effectLst/>
                <a:uLnTx/>
                <a:uFillTx/>
                <a:latin typeface="迷你简少儿" panose="03000509000000000000" pitchFamily="65" charset="-122"/>
                <a:ea typeface="迷你简少儿" panose="03000509000000000000" pitchFamily="65" charset="-122"/>
              </a:endParaRPr>
            </a:p>
            <a:p>
              <a:pPr marL="0" marR="0" lvl="0" indent="360045" algn="just"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a:ln>
                    <a:noFill/>
                  </a:ln>
                  <a:solidFill>
                    <a:prstClr val="black"/>
                  </a:solidFill>
                  <a:effectLst/>
                  <a:uLnTx/>
                  <a:uFillTx/>
                  <a:latin typeface="迷你简少儿" panose="03000509000000000000" pitchFamily="65" charset="-122"/>
                  <a:ea typeface="迷你简少儿" panose="03000509000000000000" pitchFamily="65" charset="-122"/>
                </a:rPr>
                <a:t>以后，在每年的五月初五，就有了龙舟竞渡、吃粽子、喝雄黄酒的风俗；以此来纪念爱国诗人屈原。</a:t>
              </a:r>
              <a:endParaRPr kumimoji="0" lang="zh-CN" altLang="en-US" sz="1800" b="0" i="0" u="none" strike="noStrike" kern="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endParaRPr>
            </a:p>
          </p:txBody>
        </p:sp>
        <p:sp>
          <p:nvSpPr>
            <p:cNvPr id="39" name="矩形 38"/>
            <p:cNvSpPr/>
            <p:nvPr/>
          </p:nvSpPr>
          <p:spPr>
            <a:xfrm>
              <a:off x="5495191" y="1548029"/>
              <a:ext cx="5468816" cy="4387945"/>
            </a:xfrm>
            <a:prstGeom prst="rect">
              <a:avLst/>
            </a:prstGeom>
            <a:noFill/>
            <a:ln w="19050" cap="flat" cmpd="sng" algn="ctr">
              <a:solidFill>
                <a:srgbClr val="00703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40" name="组合 39"/>
          <p:cNvGrpSpPr/>
          <p:nvPr/>
        </p:nvGrpSpPr>
        <p:grpSpPr>
          <a:xfrm>
            <a:off x="1365839" y="748574"/>
            <a:ext cx="2999371" cy="1034218"/>
            <a:chOff x="626655" y="220329"/>
            <a:chExt cx="2999371" cy="1034218"/>
          </a:xfrm>
        </p:grpSpPr>
        <p:pic>
          <p:nvPicPr>
            <p:cNvPr id="41" name="图片 40"/>
            <p:cNvPicPr>
              <a:picLocks noChangeAspect="1"/>
            </p:cNvPicPr>
            <p:nvPr/>
          </p:nvPicPr>
          <p:blipFill rotWithShape="1">
            <a:blip r:embed="rId4" cstate="screen"/>
            <a:srcRect/>
            <a:stretch>
              <a:fillRect/>
            </a:stretch>
          </p:blipFill>
          <p:spPr>
            <a:xfrm>
              <a:off x="626655" y="220329"/>
              <a:ext cx="2999371" cy="1034218"/>
            </a:xfrm>
            <a:prstGeom prst="rect">
              <a:avLst/>
            </a:prstGeom>
          </p:spPr>
        </p:pic>
        <p:sp>
          <p:nvSpPr>
            <p:cNvPr id="42" name="矩形 41"/>
            <p:cNvSpPr/>
            <p:nvPr/>
          </p:nvSpPr>
          <p:spPr>
            <a:xfrm>
              <a:off x="1213270" y="632701"/>
              <a:ext cx="1826141" cy="584775"/>
            </a:xfrm>
            <a:prstGeom prst="rect">
              <a:avLst/>
            </a:prstGeom>
          </p:spPr>
          <p:txBody>
            <a:bodyPr wrap="none">
              <a:spAutoFit/>
            </a:bodyPr>
            <a:lstStyle/>
            <a:p>
              <a:pPr>
                <a:defRPr/>
              </a:pPr>
              <a:r>
                <a:rPr lang="zh-CN" altLang="en-US" sz="3200" dirty="0">
                  <a:solidFill>
                    <a:srgbClr val="007036"/>
                  </a:solidFill>
                  <a:latin typeface="迷你简少儿" panose="03000509000000000000" pitchFamily="65" charset="-122"/>
                  <a:ea typeface="迷你简少儿" panose="03000509000000000000" pitchFamily="65" charset="-122"/>
                </a:rPr>
                <a:t>纪念屈原</a:t>
              </a:r>
            </a:p>
          </p:txBody>
        </p:sp>
        <p:sp>
          <p:nvSpPr>
            <p:cNvPr id="43" name="文本框 8"/>
            <p:cNvSpPr txBox="1"/>
            <p:nvPr/>
          </p:nvSpPr>
          <p:spPr>
            <a:xfrm>
              <a:off x="1418454" y="295520"/>
              <a:ext cx="1500732" cy="338554"/>
            </a:xfrm>
            <a:prstGeom prst="rect">
              <a:avLst/>
            </a:prstGeom>
            <a:noFill/>
          </p:spPr>
          <p:txBody>
            <a:bodyPr wrap="none" rtlCol="0">
              <a:spAutoFit/>
            </a:bodyPr>
            <a:lstStyle/>
            <a:p>
              <a:pPr>
                <a:defRPr/>
              </a:pPr>
              <a:r>
                <a:rPr lang="en-US" altLang="zh-CN" sz="1600" dirty="0" err="1">
                  <a:solidFill>
                    <a:srgbClr val="007036"/>
                  </a:solidFill>
                  <a:latin typeface="等线" panose="02010600030101010101" charset="-122"/>
                  <a:ea typeface="等线" panose="02010600030101010101" charset="-122"/>
                </a:rPr>
                <a:t>Jì</a:t>
              </a:r>
              <a:r>
                <a:rPr lang="en-US" altLang="zh-CN" sz="1600" dirty="0">
                  <a:solidFill>
                    <a:srgbClr val="007036"/>
                  </a:solidFill>
                  <a:latin typeface="等线" panose="02010600030101010101" charset="-122"/>
                  <a:ea typeface="等线" panose="02010600030101010101" charset="-122"/>
                </a:rPr>
                <a:t> </a:t>
              </a:r>
              <a:r>
                <a:rPr lang="en-US" altLang="zh-CN" sz="1600" dirty="0" err="1">
                  <a:solidFill>
                    <a:srgbClr val="007036"/>
                  </a:solidFill>
                  <a:latin typeface="等线" panose="02010600030101010101" charset="-122"/>
                  <a:ea typeface="等线" panose="02010600030101010101" charset="-122"/>
                </a:rPr>
                <a:t>nián</a:t>
              </a:r>
              <a:r>
                <a:rPr lang="en-US" altLang="zh-CN" sz="1600" dirty="0">
                  <a:solidFill>
                    <a:srgbClr val="007036"/>
                  </a:solidFill>
                  <a:latin typeface="等线" panose="02010600030101010101" charset="-122"/>
                  <a:ea typeface="等线" panose="02010600030101010101" charset="-122"/>
                </a:rPr>
                <a:t> </a:t>
              </a:r>
              <a:r>
                <a:rPr lang="en-US" altLang="zh-CN" sz="1600" dirty="0" err="1">
                  <a:solidFill>
                    <a:srgbClr val="007036"/>
                  </a:solidFill>
                  <a:latin typeface="等线" panose="02010600030101010101" charset="-122"/>
                  <a:ea typeface="等线" panose="02010600030101010101" charset="-122"/>
                </a:rPr>
                <a:t>qú</a:t>
              </a:r>
              <a:r>
                <a:rPr lang="en-US" altLang="zh-CN" sz="1600" dirty="0">
                  <a:solidFill>
                    <a:srgbClr val="007036"/>
                  </a:solidFill>
                  <a:latin typeface="等线" panose="02010600030101010101" charset="-122"/>
                  <a:ea typeface="等线" panose="02010600030101010101" charset="-122"/>
                </a:rPr>
                <a:t> </a:t>
              </a:r>
              <a:r>
                <a:rPr lang="en-US" altLang="zh-CN" sz="1600" dirty="0" err="1">
                  <a:solidFill>
                    <a:srgbClr val="007036"/>
                  </a:solidFill>
                  <a:latin typeface="等线" panose="02010600030101010101" charset="-122"/>
                  <a:ea typeface="等线" panose="02010600030101010101" charset="-122"/>
                </a:rPr>
                <a:t>yuán</a:t>
              </a:r>
              <a:endParaRPr lang="zh-CN" altLang="en-US" sz="1600" dirty="0">
                <a:solidFill>
                  <a:srgbClr val="007036"/>
                </a:solidFill>
                <a:latin typeface="等线" panose="02010600030101010101" charset="-122"/>
                <a:ea typeface="等线" panose="02010600030101010101" charset="-122"/>
              </a:endParaRPr>
            </a:p>
          </p:txBody>
        </p:sp>
      </p:grpSp>
    </p:spTree>
  </p:cSld>
  <p:clrMapOvr>
    <a:masterClrMapping/>
  </p:clrMapOvr>
  <p:transition advTm="1591">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anim calcmode="lin" valueType="num">
                                      <p:cBhvr>
                                        <p:cTn id="14" dur="500" fill="hold"/>
                                        <p:tgtEl>
                                          <p:spTgt spid="36"/>
                                        </p:tgtEl>
                                        <p:attrNameLst>
                                          <p:attrName>ppt_x</p:attrName>
                                        </p:attrNameLst>
                                      </p:cBhvr>
                                      <p:tavLst>
                                        <p:tav tm="0">
                                          <p:val>
                                            <p:strVal val="#ppt_x"/>
                                          </p:val>
                                        </p:tav>
                                        <p:tav tm="100000">
                                          <p:val>
                                            <p:strVal val="#ppt_x"/>
                                          </p:val>
                                        </p:tav>
                                      </p:tavLst>
                                    </p:anim>
                                    <p:anim calcmode="lin" valueType="num">
                                      <p:cBhvr>
                                        <p:cTn id="15" dur="500" fill="hold"/>
                                        <p:tgtEl>
                                          <p:spTgt spid="3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7574357" y="754973"/>
            <a:ext cx="2999371" cy="1034218"/>
            <a:chOff x="450810" y="255498"/>
            <a:chExt cx="2999371" cy="1034218"/>
          </a:xfrm>
        </p:grpSpPr>
        <p:pic>
          <p:nvPicPr>
            <p:cNvPr id="52" name="图片 51"/>
            <p:cNvPicPr>
              <a:picLocks noChangeAspect="1"/>
            </p:cNvPicPr>
            <p:nvPr/>
          </p:nvPicPr>
          <p:blipFill rotWithShape="1">
            <a:blip r:embed="rId3" cstate="screen"/>
            <a:srcRect/>
            <a:stretch>
              <a:fillRect/>
            </a:stretch>
          </p:blipFill>
          <p:spPr>
            <a:xfrm>
              <a:off x="450810" y="255498"/>
              <a:ext cx="2999371" cy="1034218"/>
            </a:xfrm>
            <a:prstGeom prst="rect">
              <a:avLst/>
            </a:prstGeom>
          </p:spPr>
        </p:pic>
        <p:sp>
          <p:nvSpPr>
            <p:cNvPr id="53" name="矩形 52"/>
            <p:cNvSpPr/>
            <p:nvPr/>
          </p:nvSpPr>
          <p:spPr>
            <a:xfrm>
              <a:off x="832240" y="636939"/>
              <a:ext cx="2236510" cy="584775"/>
            </a:xfrm>
            <a:prstGeom prst="rect">
              <a:avLst/>
            </a:prstGeom>
          </p:spPr>
          <p:txBody>
            <a:bodyPr wrap="none">
              <a:spAutoFit/>
            </a:bodyPr>
            <a:lstStyle/>
            <a:p>
              <a:pPr>
                <a:defRPr/>
              </a:pPr>
              <a:r>
                <a:rPr lang="zh-CN" altLang="en-US" sz="3200" dirty="0">
                  <a:solidFill>
                    <a:srgbClr val="007036"/>
                  </a:solidFill>
                  <a:latin typeface="迷你简少儿" panose="03000509000000000000" pitchFamily="65" charset="-122"/>
                  <a:ea typeface="迷你简少儿" panose="03000509000000000000" pitchFamily="65" charset="-122"/>
                </a:rPr>
                <a:t>纪念伍子胥</a:t>
              </a:r>
            </a:p>
          </p:txBody>
        </p:sp>
        <p:sp>
          <p:nvSpPr>
            <p:cNvPr id="54" name="文本框 6"/>
            <p:cNvSpPr txBox="1"/>
            <p:nvPr/>
          </p:nvSpPr>
          <p:spPr>
            <a:xfrm>
              <a:off x="1242609" y="330689"/>
              <a:ext cx="1502334" cy="338554"/>
            </a:xfrm>
            <a:prstGeom prst="rect">
              <a:avLst/>
            </a:prstGeom>
            <a:noFill/>
          </p:spPr>
          <p:txBody>
            <a:bodyPr wrap="none" rtlCol="0">
              <a:spAutoFit/>
            </a:bodyPr>
            <a:lstStyle/>
            <a:p>
              <a:pPr>
                <a:defRPr/>
              </a:pPr>
              <a:r>
                <a:rPr lang="en-US" altLang="zh-CN" sz="1600" dirty="0" err="1">
                  <a:solidFill>
                    <a:srgbClr val="007036"/>
                  </a:solidFill>
                  <a:latin typeface="等线" panose="02010600030101010101" charset="-122"/>
                  <a:ea typeface="等线" panose="02010600030101010101" charset="-122"/>
                </a:rPr>
                <a:t>Jì</a:t>
              </a:r>
              <a:r>
                <a:rPr lang="en-US" altLang="zh-CN" sz="1600" dirty="0">
                  <a:solidFill>
                    <a:srgbClr val="007036"/>
                  </a:solidFill>
                  <a:latin typeface="等线" panose="02010600030101010101" charset="-122"/>
                  <a:ea typeface="等线" panose="02010600030101010101" charset="-122"/>
                </a:rPr>
                <a:t> </a:t>
              </a:r>
              <a:r>
                <a:rPr lang="en-US" altLang="zh-CN" sz="1600" dirty="0" err="1">
                  <a:solidFill>
                    <a:srgbClr val="007036"/>
                  </a:solidFill>
                  <a:latin typeface="等线" panose="02010600030101010101" charset="-122"/>
                  <a:ea typeface="等线" panose="02010600030101010101" charset="-122"/>
                </a:rPr>
                <a:t>nián</a:t>
              </a:r>
              <a:r>
                <a:rPr lang="en-US" altLang="zh-CN" sz="1600" dirty="0">
                  <a:solidFill>
                    <a:srgbClr val="007036"/>
                  </a:solidFill>
                  <a:latin typeface="等线" panose="02010600030101010101" charset="-122"/>
                  <a:ea typeface="等线" panose="02010600030101010101" charset="-122"/>
                </a:rPr>
                <a:t> </a:t>
              </a:r>
              <a:r>
                <a:rPr lang="en-US" altLang="zh-CN" sz="1600" dirty="0" err="1">
                  <a:solidFill>
                    <a:srgbClr val="007036"/>
                  </a:solidFill>
                  <a:latin typeface="等线" panose="02010600030101010101" charset="-122"/>
                  <a:ea typeface="等线" panose="02010600030101010101" charset="-122"/>
                </a:rPr>
                <a:t>wú</a:t>
              </a:r>
              <a:r>
                <a:rPr lang="en-US" altLang="zh-CN" sz="1600" dirty="0">
                  <a:solidFill>
                    <a:srgbClr val="007036"/>
                  </a:solidFill>
                  <a:latin typeface="等线" panose="02010600030101010101" charset="-122"/>
                  <a:ea typeface="等线" panose="02010600030101010101" charset="-122"/>
                </a:rPr>
                <a:t> </a:t>
              </a:r>
              <a:r>
                <a:rPr lang="en-US" altLang="zh-CN" sz="1600" dirty="0" err="1">
                  <a:solidFill>
                    <a:srgbClr val="007036"/>
                  </a:solidFill>
                  <a:latin typeface="等线" panose="02010600030101010101" charset="-122"/>
                  <a:ea typeface="等线" panose="02010600030101010101" charset="-122"/>
                </a:rPr>
                <a:t>zǐ</a:t>
              </a:r>
              <a:r>
                <a:rPr lang="en-US" altLang="zh-CN" sz="1600" dirty="0">
                  <a:solidFill>
                    <a:srgbClr val="007036"/>
                  </a:solidFill>
                  <a:latin typeface="等线" panose="02010600030101010101" charset="-122"/>
                  <a:ea typeface="等线" panose="02010600030101010101" charset="-122"/>
                </a:rPr>
                <a:t> </a:t>
              </a:r>
              <a:r>
                <a:rPr lang="en-US" altLang="zh-CN" sz="1600" dirty="0" err="1">
                  <a:solidFill>
                    <a:srgbClr val="007036"/>
                  </a:solidFill>
                  <a:latin typeface="等线" panose="02010600030101010101" charset="-122"/>
                  <a:ea typeface="等线" panose="02010600030101010101" charset="-122"/>
                </a:rPr>
                <a:t>xù</a:t>
              </a:r>
              <a:endParaRPr lang="zh-CN" altLang="en-US" sz="1600" dirty="0">
                <a:solidFill>
                  <a:srgbClr val="007036"/>
                </a:solidFill>
                <a:latin typeface="等线" panose="02010600030101010101" charset="-122"/>
                <a:ea typeface="等线" panose="02010600030101010101" charset="-122"/>
              </a:endParaRPr>
            </a:p>
          </p:txBody>
        </p:sp>
      </p:grpSp>
      <p:grpSp>
        <p:nvGrpSpPr>
          <p:cNvPr id="55" name="组合 54"/>
          <p:cNvGrpSpPr/>
          <p:nvPr/>
        </p:nvGrpSpPr>
        <p:grpSpPr>
          <a:xfrm>
            <a:off x="1547444" y="1693350"/>
            <a:ext cx="4818187" cy="4096631"/>
            <a:chOff x="1547444" y="2040400"/>
            <a:chExt cx="4818187" cy="4096631"/>
          </a:xfrm>
        </p:grpSpPr>
        <p:sp>
          <p:nvSpPr>
            <p:cNvPr id="56" name="矩形 55"/>
            <p:cNvSpPr/>
            <p:nvPr/>
          </p:nvSpPr>
          <p:spPr>
            <a:xfrm>
              <a:off x="1862502" y="2219998"/>
              <a:ext cx="4188069" cy="3737433"/>
            </a:xfrm>
            <a:prstGeom prst="rect">
              <a:avLst/>
            </a:prstGeom>
          </p:spPr>
          <p:txBody>
            <a:bodyPr wrap="square">
              <a:spAutoFit/>
            </a:bodyPr>
            <a:lstStyle/>
            <a:p>
              <a:pPr marL="0" marR="0" lvl="0" indent="360045" algn="just"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端午节的第二个传说，在江浙一带流传很广，是纪念春秋时期（公元前</a:t>
              </a:r>
              <a:r>
                <a:rPr kumimoji="0" lang="en-US" altLang="zh-CN"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770-</a:t>
              </a:r>
              <a:r>
                <a:rPr kumimoji="0" lang="zh-CN" altLang="en-US"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前</a:t>
              </a:r>
              <a:r>
                <a:rPr kumimoji="0" lang="en-US" altLang="zh-CN"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476</a:t>
              </a:r>
              <a:r>
                <a:rPr kumimoji="0" lang="zh-CN" altLang="en-US"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年）的伍子胥。</a:t>
              </a:r>
            </a:p>
            <a:p>
              <a:pPr marL="0" marR="0" lvl="0" indent="360045" algn="just"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伍子胥，名员，楚国人，父兄均为楚王所杀，后来子胥弃暗投明，奔向吴国，助吴伐楚，五战而入楚都郢城。当时楚平王已死，子胥掘墓鞭尸三百，以报杀父兄之仇。</a:t>
              </a:r>
              <a:endParaRPr kumimoji="0" lang="zh-CN" altLang="en-US" sz="1800" b="0" i="0" u="none" strike="noStrike" kern="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endParaRPr>
            </a:p>
          </p:txBody>
        </p:sp>
        <p:sp>
          <p:nvSpPr>
            <p:cNvPr id="57" name="矩形 56"/>
            <p:cNvSpPr/>
            <p:nvPr/>
          </p:nvSpPr>
          <p:spPr>
            <a:xfrm>
              <a:off x="1547444" y="2040400"/>
              <a:ext cx="4818187" cy="4096631"/>
            </a:xfrm>
            <a:prstGeom prst="rect">
              <a:avLst/>
            </a:prstGeom>
            <a:noFill/>
            <a:ln w="19050" cap="flat" cmpd="sng" algn="ctr">
              <a:solidFill>
                <a:srgbClr val="00703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pic>
        <p:nvPicPr>
          <p:cNvPr id="58" name="图片 57"/>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rot="335890">
            <a:off x="7442183" y="2087788"/>
            <a:ext cx="3281506" cy="330775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Tm="1778">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anim calcmode="lin" valueType="num">
                                      <p:cBhvr>
                                        <p:cTn id="8" dur="500" fill="hold"/>
                                        <p:tgtEl>
                                          <p:spTgt spid="51"/>
                                        </p:tgtEl>
                                        <p:attrNameLst>
                                          <p:attrName>ppt_x</p:attrName>
                                        </p:attrNameLst>
                                      </p:cBhvr>
                                      <p:tavLst>
                                        <p:tav tm="0">
                                          <p:val>
                                            <p:strVal val="#ppt_x"/>
                                          </p:val>
                                        </p:tav>
                                        <p:tav tm="100000">
                                          <p:val>
                                            <p:strVal val="#ppt_x"/>
                                          </p:val>
                                        </p:tav>
                                      </p:tavLst>
                                    </p:anim>
                                    <p:anim calcmode="lin" valueType="num">
                                      <p:cBhvr>
                                        <p:cTn id="9" dur="500" fill="hold"/>
                                        <p:tgtEl>
                                          <p:spTgt spid="5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anim calcmode="lin" valueType="num">
                                      <p:cBhvr>
                                        <p:cTn id="14" dur="500" fill="hold"/>
                                        <p:tgtEl>
                                          <p:spTgt spid="55"/>
                                        </p:tgtEl>
                                        <p:attrNameLst>
                                          <p:attrName>ppt_x</p:attrName>
                                        </p:attrNameLst>
                                      </p:cBhvr>
                                      <p:tavLst>
                                        <p:tav tm="0">
                                          <p:val>
                                            <p:strVal val="#ppt_x"/>
                                          </p:val>
                                        </p:tav>
                                        <p:tav tm="100000">
                                          <p:val>
                                            <p:strVal val="#ppt_x"/>
                                          </p:val>
                                        </p:tav>
                                      </p:tavLst>
                                    </p:anim>
                                    <p:anim calcmode="lin" valueType="num">
                                      <p:cBhvr>
                                        <p:cTn id="15" dur="500" fill="hold"/>
                                        <p:tgtEl>
                                          <p:spTgt spid="5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30" presetClass="entr" presetSubtype="0" fill="hold"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398" decel="100000"/>
                                        <p:tgtEl>
                                          <p:spTgt spid="58"/>
                                        </p:tgtEl>
                                      </p:cBhvr>
                                    </p:animEffect>
                                    <p:anim calcmode="lin" valueType="num">
                                      <p:cBhvr>
                                        <p:cTn id="20" dur="398" decel="100000" fill="hold"/>
                                        <p:tgtEl>
                                          <p:spTgt spid="58"/>
                                        </p:tgtEl>
                                        <p:attrNameLst>
                                          <p:attrName>style.rotation</p:attrName>
                                        </p:attrNameLst>
                                      </p:cBhvr>
                                      <p:tavLst>
                                        <p:tav tm="0">
                                          <p:val>
                                            <p:fltVal val="-90"/>
                                          </p:val>
                                        </p:tav>
                                        <p:tav tm="100000">
                                          <p:val>
                                            <p:fltVal val="0"/>
                                          </p:val>
                                        </p:tav>
                                      </p:tavLst>
                                    </p:anim>
                                    <p:anim calcmode="lin" valueType="num">
                                      <p:cBhvr>
                                        <p:cTn id="21" dur="398" decel="100000" fill="hold"/>
                                        <p:tgtEl>
                                          <p:spTgt spid="58"/>
                                        </p:tgtEl>
                                        <p:attrNameLst>
                                          <p:attrName>ppt_x</p:attrName>
                                        </p:attrNameLst>
                                      </p:cBhvr>
                                      <p:tavLst>
                                        <p:tav tm="0">
                                          <p:val>
                                            <p:strVal val="#ppt_x+0.4"/>
                                          </p:val>
                                        </p:tav>
                                        <p:tav tm="100000">
                                          <p:val>
                                            <p:strVal val="#ppt_x-0.05"/>
                                          </p:val>
                                        </p:tav>
                                      </p:tavLst>
                                    </p:anim>
                                    <p:anim calcmode="lin" valueType="num">
                                      <p:cBhvr>
                                        <p:cTn id="22" dur="398" decel="100000" fill="hold"/>
                                        <p:tgtEl>
                                          <p:spTgt spid="58"/>
                                        </p:tgtEl>
                                        <p:attrNameLst>
                                          <p:attrName>ppt_y</p:attrName>
                                        </p:attrNameLst>
                                      </p:cBhvr>
                                      <p:tavLst>
                                        <p:tav tm="0">
                                          <p:val>
                                            <p:strVal val="#ppt_y-0.4"/>
                                          </p:val>
                                        </p:tav>
                                        <p:tav tm="100000">
                                          <p:val>
                                            <p:strVal val="#ppt_y+0.1"/>
                                          </p:val>
                                        </p:tav>
                                      </p:tavLst>
                                    </p:anim>
                                    <p:anim calcmode="lin" valueType="num">
                                      <p:cBhvr>
                                        <p:cTn id="23" dur="2" accel="100000" fill="hold">
                                          <p:stCondLst>
                                            <p:cond delay="499"/>
                                          </p:stCondLst>
                                        </p:cTn>
                                        <p:tgtEl>
                                          <p:spTgt spid="58"/>
                                        </p:tgtEl>
                                        <p:attrNameLst>
                                          <p:attrName>ppt_x</p:attrName>
                                        </p:attrNameLst>
                                      </p:cBhvr>
                                      <p:tavLst>
                                        <p:tav tm="0">
                                          <p:val>
                                            <p:strVal val="#ppt_x-0.05"/>
                                          </p:val>
                                        </p:tav>
                                        <p:tav tm="100000">
                                          <p:val>
                                            <p:strVal val="#ppt_x"/>
                                          </p:val>
                                        </p:tav>
                                      </p:tavLst>
                                    </p:anim>
                                    <p:anim calcmode="lin" valueType="num">
                                      <p:cBhvr>
                                        <p:cTn id="24" dur="2" accel="100000" fill="hold">
                                          <p:stCondLst>
                                            <p:cond delay="499"/>
                                          </p:stCondLst>
                                        </p:cTn>
                                        <p:tgtEl>
                                          <p:spTgt spid="5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组合 75"/>
          <p:cNvGrpSpPr/>
          <p:nvPr/>
        </p:nvGrpSpPr>
        <p:grpSpPr>
          <a:xfrm>
            <a:off x="5495191" y="1433729"/>
            <a:ext cx="5468816" cy="4387945"/>
            <a:chOff x="5495191" y="1548029"/>
            <a:chExt cx="5468816" cy="4387945"/>
          </a:xfrm>
        </p:grpSpPr>
        <p:sp>
          <p:nvSpPr>
            <p:cNvPr id="83" name="矩形 82"/>
            <p:cNvSpPr/>
            <p:nvPr/>
          </p:nvSpPr>
          <p:spPr>
            <a:xfrm>
              <a:off x="5695949" y="1873284"/>
              <a:ext cx="5067300" cy="3737433"/>
            </a:xfrm>
            <a:prstGeom prst="rect">
              <a:avLst/>
            </a:prstGeom>
          </p:spPr>
          <p:txBody>
            <a:bodyPr wrap="square">
              <a:spAutoFit/>
            </a:bodyPr>
            <a:lstStyle/>
            <a:p>
              <a:pPr marL="0" marR="0" lvl="0" indent="360045" algn="just"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端午节的第三个传说，是为纪念东汉（公元</a:t>
              </a:r>
              <a:r>
                <a:rPr kumimoji="0" lang="en-US" altLang="zh-CN"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23-220</a:t>
              </a:r>
              <a:r>
                <a:rPr kumimoji="0" lang="zh-CN" altLang="en-US"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年）孝女曹娥救父投江。曹娥是东汉上虞人，父亲溺于江中，数日不见尸体，当时孝女曹娥年仅十四岁，昼夜沿江号哭。过了十七天，在五月五日也投江，五日后抱出父尸。就此传为神话，继而相传至县府知事，令度尚为之立碑，让他的弟子邯郸淳作诔辞颂扬。</a:t>
              </a:r>
              <a:endParaRPr kumimoji="0" lang="zh-CN" altLang="en-US" sz="1800" b="0" i="0" u="none" strike="noStrike" kern="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endParaRPr>
            </a:p>
          </p:txBody>
        </p:sp>
        <p:sp>
          <p:nvSpPr>
            <p:cNvPr id="84" name="矩形 83"/>
            <p:cNvSpPr/>
            <p:nvPr/>
          </p:nvSpPr>
          <p:spPr>
            <a:xfrm>
              <a:off x="5495191" y="1548029"/>
              <a:ext cx="5468816" cy="4387945"/>
            </a:xfrm>
            <a:prstGeom prst="rect">
              <a:avLst/>
            </a:prstGeom>
            <a:noFill/>
            <a:ln w="19050" cap="flat" cmpd="sng" algn="ctr">
              <a:solidFill>
                <a:srgbClr val="00703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pic>
        <p:nvPicPr>
          <p:cNvPr id="85" name="图片 84"/>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rot="379508">
            <a:off x="1430350" y="1837498"/>
            <a:ext cx="2921113" cy="3834939"/>
          </a:xfrm>
          <a:prstGeom prst="rect">
            <a:avLst/>
          </a:prstGeom>
          <a:solidFill>
            <a:srgbClr val="FFFFFF">
              <a:shade val="85000"/>
            </a:srgbClr>
          </a:solidFill>
          <a:ln w="190500" cap="sq">
            <a:solidFill>
              <a:srgbClr val="FFFFFF"/>
            </a:solidFill>
            <a:miter lim="800000"/>
            <a:headEnd/>
            <a:tailEnd/>
          </a:ln>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86" name="组合 85"/>
          <p:cNvGrpSpPr/>
          <p:nvPr/>
        </p:nvGrpSpPr>
        <p:grpSpPr>
          <a:xfrm>
            <a:off x="1428751" y="1029222"/>
            <a:ext cx="2999371" cy="1034218"/>
            <a:chOff x="433225" y="229122"/>
            <a:chExt cx="2999371" cy="1034218"/>
          </a:xfrm>
        </p:grpSpPr>
        <p:pic>
          <p:nvPicPr>
            <p:cNvPr id="87" name="图片 86"/>
            <p:cNvPicPr>
              <a:picLocks noChangeAspect="1"/>
            </p:cNvPicPr>
            <p:nvPr/>
          </p:nvPicPr>
          <p:blipFill rotWithShape="1">
            <a:blip r:embed="rId5" cstate="screen"/>
            <a:srcRect/>
            <a:stretch>
              <a:fillRect/>
            </a:stretch>
          </p:blipFill>
          <p:spPr>
            <a:xfrm>
              <a:off x="433225" y="229122"/>
              <a:ext cx="2999371" cy="1034218"/>
            </a:xfrm>
            <a:prstGeom prst="rect">
              <a:avLst/>
            </a:prstGeom>
          </p:spPr>
        </p:pic>
        <p:sp>
          <p:nvSpPr>
            <p:cNvPr id="88" name="矩形 87"/>
            <p:cNvSpPr/>
            <p:nvPr/>
          </p:nvSpPr>
          <p:spPr>
            <a:xfrm>
              <a:off x="955332" y="592153"/>
              <a:ext cx="1826141" cy="584775"/>
            </a:xfrm>
            <a:prstGeom prst="rect">
              <a:avLst/>
            </a:prstGeom>
          </p:spPr>
          <p:txBody>
            <a:bodyPr wrap="none">
              <a:spAutoFit/>
            </a:bodyPr>
            <a:lstStyle/>
            <a:p>
              <a:pPr>
                <a:defRPr/>
              </a:pPr>
              <a:r>
                <a:rPr lang="zh-CN" altLang="en-US" sz="3200" dirty="0">
                  <a:solidFill>
                    <a:srgbClr val="007036"/>
                  </a:solidFill>
                  <a:latin typeface="迷你简少儿" panose="03000509000000000000" pitchFamily="65" charset="-122"/>
                  <a:ea typeface="迷你简少儿" panose="03000509000000000000" pitchFamily="65" charset="-122"/>
                </a:rPr>
                <a:t>纪念曹娥</a:t>
              </a:r>
            </a:p>
          </p:txBody>
        </p:sp>
        <p:sp>
          <p:nvSpPr>
            <p:cNvPr id="89" name="文本框 8"/>
            <p:cNvSpPr txBox="1"/>
            <p:nvPr/>
          </p:nvSpPr>
          <p:spPr>
            <a:xfrm>
              <a:off x="1241507" y="332271"/>
              <a:ext cx="1261884" cy="338554"/>
            </a:xfrm>
            <a:prstGeom prst="rect">
              <a:avLst/>
            </a:prstGeom>
            <a:noFill/>
          </p:spPr>
          <p:txBody>
            <a:bodyPr wrap="none" rtlCol="0">
              <a:spAutoFit/>
            </a:bodyPr>
            <a:lstStyle/>
            <a:p>
              <a:pPr>
                <a:defRPr/>
              </a:pPr>
              <a:r>
                <a:rPr lang="en-US" altLang="zh-CN" sz="1600" dirty="0" err="1">
                  <a:solidFill>
                    <a:srgbClr val="007036"/>
                  </a:solidFill>
                  <a:latin typeface="等线" panose="02010600030101010101" charset="-122"/>
                  <a:ea typeface="等线" panose="02010600030101010101" charset="-122"/>
                </a:rPr>
                <a:t>Jì</a:t>
              </a:r>
              <a:r>
                <a:rPr lang="en-US" altLang="zh-CN" sz="1600" dirty="0">
                  <a:solidFill>
                    <a:srgbClr val="007036"/>
                  </a:solidFill>
                  <a:latin typeface="等线" panose="02010600030101010101" charset="-122"/>
                  <a:ea typeface="等线" panose="02010600030101010101" charset="-122"/>
                </a:rPr>
                <a:t> </a:t>
              </a:r>
              <a:r>
                <a:rPr lang="en-US" altLang="zh-CN" sz="1600" dirty="0" err="1">
                  <a:solidFill>
                    <a:srgbClr val="007036"/>
                  </a:solidFill>
                  <a:latin typeface="等线" panose="02010600030101010101" charset="-122"/>
                  <a:ea typeface="等线" panose="02010600030101010101" charset="-122"/>
                </a:rPr>
                <a:t>nián</a:t>
              </a:r>
              <a:r>
                <a:rPr lang="en-US" altLang="zh-CN" sz="1600" dirty="0">
                  <a:solidFill>
                    <a:srgbClr val="007036"/>
                  </a:solidFill>
                  <a:latin typeface="等线" panose="02010600030101010101" charset="-122"/>
                  <a:ea typeface="等线" panose="02010600030101010101" charset="-122"/>
                </a:rPr>
                <a:t> </a:t>
              </a:r>
              <a:r>
                <a:rPr lang="en-US" altLang="zh-CN" sz="1600" dirty="0" err="1">
                  <a:solidFill>
                    <a:srgbClr val="007036"/>
                  </a:solidFill>
                  <a:latin typeface="等线" panose="02010600030101010101" charset="-122"/>
                  <a:ea typeface="等线" panose="02010600030101010101" charset="-122"/>
                </a:rPr>
                <a:t>cáo</a:t>
              </a:r>
              <a:r>
                <a:rPr lang="en-US" altLang="zh-CN" sz="1600" dirty="0">
                  <a:solidFill>
                    <a:srgbClr val="007036"/>
                  </a:solidFill>
                  <a:latin typeface="等线" panose="02010600030101010101" charset="-122"/>
                  <a:ea typeface="等线" panose="02010600030101010101" charset="-122"/>
                </a:rPr>
                <a:t> é</a:t>
              </a:r>
              <a:endParaRPr lang="zh-CN" altLang="en-US" sz="1600" dirty="0">
                <a:solidFill>
                  <a:srgbClr val="007036"/>
                </a:solidFill>
                <a:latin typeface="等线" panose="02010600030101010101" charset="-122"/>
                <a:ea typeface="等线" panose="02010600030101010101" charset="-122"/>
              </a:endParaRPr>
            </a:p>
          </p:txBody>
        </p:sp>
      </p:grpSp>
    </p:spTree>
  </p:cSld>
  <p:clrMapOvr>
    <a:masterClrMapping/>
  </p:clrMapOvr>
  <p:transition advTm="14041">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anim calcmode="lin" valueType="num">
                                      <p:cBhvr>
                                        <p:cTn id="8" dur="500" fill="hold"/>
                                        <p:tgtEl>
                                          <p:spTgt spid="86"/>
                                        </p:tgtEl>
                                        <p:attrNameLst>
                                          <p:attrName>ppt_x</p:attrName>
                                        </p:attrNameLst>
                                      </p:cBhvr>
                                      <p:tavLst>
                                        <p:tav tm="0">
                                          <p:val>
                                            <p:strVal val="#ppt_x"/>
                                          </p:val>
                                        </p:tav>
                                        <p:tav tm="100000">
                                          <p:val>
                                            <p:strVal val="#ppt_x"/>
                                          </p:val>
                                        </p:tav>
                                      </p:tavLst>
                                    </p:anim>
                                    <p:anim calcmode="lin" valueType="num">
                                      <p:cBhvr>
                                        <p:cTn id="9" dur="500" fill="hold"/>
                                        <p:tgtEl>
                                          <p:spTgt spid="8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0" presetClass="entr" presetSubtype="0" fill="hold" nodeType="after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398" decel="100000"/>
                                        <p:tgtEl>
                                          <p:spTgt spid="85"/>
                                        </p:tgtEl>
                                      </p:cBhvr>
                                    </p:animEffect>
                                    <p:anim calcmode="lin" valueType="num">
                                      <p:cBhvr>
                                        <p:cTn id="14" dur="398" decel="100000" fill="hold"/>
                                        <p:tgtEl>
                                          <p:spTgt spid="85"/>
                                        </p:tgtEl>
                                        <p:attrNameLst>
                                          <p:attrName>style.rotation</p:attrName>
                                        </p:attrNameLst>
                                      </p:cBhvr>
                                      <p:tavLst>
                                        <p:tav tm="0">
                                          <p:val>
                                            <p:fltVal val="-90"/>
                                          </p:val>
                                        </p:tav>
                                        <p:tav tm="100000">
                                          <p:val>
                                            <p:fltVal val="0"/>
                                          </p:val>
                                        </p:tav>
                                      </p:tavLst>
                                    </p:anim>
                                    <p:anim calcmode="lin" valueType="num">
                                      <p:cBhvr>
                                        <p:cTn id="15" dur="398" decel="100000" fill="hold"/>
                                        <p:tgtEl>
                                          <p:spTgt spid="85"/>
                                        </p:tgtEl>
                                        <p:attrNameLst>
                                          <p:attrName>ppt_x</p:attrName>
                                        </p:attrNameLst>
                                      </p:cBhvr>
                                      <p:tavLst>
                                        <p:tav tm="0">
                                          <p:val>
                                            <p:strVal val="#ppt_x+0.4"/>
                                          </p:val>
                                        </p:tav>
                                        <p:tav tm="100000">
                                          <p:val>
                                            <p:strVal val="#ppt_x-0.05"/>
                                          </p:val>
                                        </p:tav>
                                      </p:tavLst>
                                    </p:anim>
                                    <p:anim calcmode="lin" valueType="num">
                                      <p:cBhvr>
                                        <p:cTn id="16" dur="398" decel="100000" fill="hold"/>
                                        <p:tgtEl>
                                          <p:spTgt spid="85"/>
                                        </p:tgtEl>
                                        <p:attrNameLst>
                                          <p:attrName>ppt_y</p:attrName>
                                        </p:attrNameLst>
                                      </p:cBhvr>
                                      <p:tavLst>
                                        <p:tav tm="0">
                                          <p:val>
                                            <p:strVal val="#ppt_y-0.4"/>
                                          </p:val>
                                        </p:tav>
                                        <p:tav tm="100000">
                                          <p:val>
                                            <p:strVal val="#ppt_y+0.1"/>
                                          </p:val>
                                        </p:tav>
                                      </p:tavLst>
                                    </p:anim>
                                    <p:anim calcmode="lin" valueType="num">
                                      <p:cBhvr>
                                        <p:cTn id="17" dur="2" accel="100000" fill="hold">
                                          <p:stCondLst>
                                            <p:cond delay="499"/>
                                          </p:stCondLst>
                                        </p:cTn>
                                        <p:tgtEl>
                                          <p:spTgt spid="85"/>
                                        </p:tgtEl>
                                        <p:attrNameLst>
                                          <p:attrName>ppt_x</p:attrName>
                                        </p:attrNameLst>
                                      </p:cBhvr>
                                      <p:tavLst>
                                        <p:tav tm="0">
                                          <p:val>
                                            <p:strVal val="#ppt_x-0.05"/>
                                          </p:val>
                                        </p:tav>
                                        <p:tav tm="100000">
                                          <p:val>
                                            <p:strVal val="#ppt_x"/>
                                          </p:val>
                                        </p:tav>
                                      </p:tavLst>
                                    </p:anim>
                                    <p:anim calcmode="lin" valueType="num">
                                      <p:cBhvr>
                                        <p:cTn id="18" dur="2" accel="100000" fill="hold">
                                          <p:stCondLst>
                                            <p:cond delay="499"/>
                                          </p:stCondLst>
                                        </p:cTn>
                                        <p:tgtEl>
                                          <p:spTgt spid="85"/>
                                        </p:tgtEl>
                                        <p:attrNameLst>
                                          <p:attrName>ppt_y</p:attrName>
                                        </p:attrNameLst>
                                      </p:cBhvr>
                                      <p:tavLst>
                                        <p:tav tm="0">
                                          <p:val>
                                            <p:strVal val="#ppt_y+0.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752793" y="3049395"/>
            <a:ext cx="4416594" cy="1107996"/>
          </a:xfrm>
          <a:prstGeom prst="rect">
            <a:avLst/>
          </a:prstGeom>
        </p:spPr>
        <p:txBody>
          <a:bodyPr wrap="none">
            <a:spAutoFit/>
          </a:bodyPr>
          <a:lstStyle/>
          <a:p>
            <a:pPr>
              <a:defRPr/>
            </a:pPr>
            <a:r>
              <a:rPr lang="zh-CN" altLang="en-US" sz="6600" dirty="0">
                <a:solidFill>
                  <a:srgbClr val="2B8523"/>
                </a:solidFill>
                <a:latin typeface="华康海报体W12(P)" panose="040B0C00000000000000" pitchFamily="82" charset="-122"/>
                <a:ea typeface="华康海报体W12(P)" panose="040B0C00000000000000" pitchFamily="82" charset="-122"/>
              </a:rPr>
              <a:t>端午节习俗</a:t>
            </a:r>
          </a:p>
        </p:txBody>
      </p:sp>
      <p:sp>
        <p:nvSpPr>
          <p:cNvPr id="23" name="文本框 5"/>
          <p:cNvSpPr txBox="1"/>
          <p:nvPr/>
        </p:nvSpPr>
        <p:spPr>
          <a:xfrm>
            <a:off x="2926454" y="1888636"/>
            <a:ext cx="1840568" cy="2646878"/>
          </a:xfrm>
          <a:prstGeom prst="rect">
            <a:avLst/>
          </a:prstGeom>
          <a:noFill/>
        </p:spPr>
        <p:txBody>
          <a:bodyPr wrap="none" rtlCol="0">
            <a:spAutoFit/>
          </a:bodyPr>
          <a:lstStyle/>
          <a:p>
            <a:pPr>
              <a:defRPr/>
            </a:pPr>
            <a:r>
              <a:rPr lang="en-US" altLang="zh-CN" sz="16600" dirty="0">
                <a:solidFill>
                  <a:srgbClr val="007036"/>
                </a:solidFill>
                <a:latin typeface="华康海报体W12(P)" panose="040B0C00000000000000" pitchFamily="82" charset="-122"/>
                <a:ea typeface="华康海报体W12(P)" panose="040B0C00000000000000" pitchFamily="82" charset="-122"/>
              </a:rPr>
              <a:t>2</a:t>
            </a:r>
            <a:endParaRPr lang="zh-CN" altLang="en-US" sz="16600" dirty="0">
              <a:solidFill>
                <a:srgbClr val="007036"/>
              </a:solidFill>
              <a:latin typeface="华康海报体W12(P)" panose="040B0C00000000000000" pitchFamily="82" charset="-122"/>
              <a:ea typeface="华康海报体W12(P)" panose="040B0C00000000000000" pitchFamily="82" charset="-122"/>
            </a:endParaRPr>
          </a:p>
        </p:txBody>
      </p:sp>
      <p:sp>
        <p:nvSpPr>
          <p:cNvPr id="24" name="文本框 6"/>
          <p:cNvSpPr txBox="1"/>
          <p:nvPr/>
        </p:nvSpPr>
        <p:spPr>
          <a:xfrm>
            <a:off x="4781251" y="2471541"/>
            <a:ext cx="4043094" cy="600164"/>
          </a:xfrm>
          <a:prstGeom prst="rect">
            <a:avLst/>
          </a:prstGeom>
          <a:noFill/>
        </p:spPr>
        <p:txBody>
          <a:bodyPr wrap="none" rtlCol="0">
            <a:spAutoFit/>
          </a:bodyPr>
          <a:lstStyle/>
          <a:p>
            <a:pPr>
              <a:defRPr/>
            </a:pPr>
            <a:r>
              <a:rPr lang="en-US" altLang="zh-CN" sz="3300" dirty="0" err="1">
                <a:solidFill>
                  <a:srgbClr val="2B8523"/>
                </a:solidFill>
                <a:latin typeface="等线" panose="02010600030101010101" charset="-122"/>
                <a:ea typeface="等线" panose="02010600030101010101" charset="-122"/>
              </a:rPr>
              <a:t>Du­­ān</a:t>
            </a:r>
            <a:r>
              <a:rPr lang="en-US" altLang="zh-CN" sz="3300" dirty="0">
                <a:solidFill>
                  <a:srgbClr val="2B8523"/>
                </a:solidFill>
                <a:latin typeface="等线" panose="02010600030101010101" charset="-122"/>
                <a:ea typeface="等线" panose="02010600030101010101" charset="-122"/>
              </a:rPr>
              <a:t> </a:t>
            </a:r>
            <a:r>
              <a:rPr lang="en-US" altLang="zh-CN" sz="3300" err="1">
                <a:solidFill>
                  <a:srgbClr val="2B8523"/>
                </a:solidFill>
                <a:latin typeface="等线" panose="02010600030101010101" charset="-122"/>
                <a:ea typeface="等线" panose="02010600030101010101" charset="-122"/>
              </a:rPr>
              <a:t>wǔ</a:t>
            </a:r>
            <a:r>
              <a:rPr lang="en-US" altLang="zh-CN" sz="3300">
                <a:solidFill>
                  <a:srgbClr val="2B8523"/>
                </a:solidFill>
                <a:latin typeface="等线" panose="02010600030101010101" charset="-122"/>
                <a:ea typeface="等线" panose="02010600030101010101" charset="-122"/>
              </a:rPr>
              <a:t>   jié    xí   </a:t>
            </a:r>
            <a:r>
              <a:rPr lang="en-US" altLang="zh-CN" sz="3300" dirty="0" err="1">
                <a:solidFill>
                  <a:srgbClr val="2B8523"/>
                </a:solidFill>
                <a:latin typeface="等线" panose="02010600030101010101" charset="-122"/>
                <a:ea typeface="等线" panose="02010600030101010101" charset="-122"/>
              </a:rPr>
              <a:t>sú</a:t>
            </a:r>
            <a:endParaRPr lang="zh-CN" altLang="en-US" sz="3300" dirty="0">
              <a:solidFill>
                <a:srgbClr val="2B8523"/>
              </a:solidFill>
              <a:latin typeface="等线" panose="02010600030101010101" charset="-122"/>
              <a:ea typeface="等线" panose="02010600030101010101" charset="-122"/>
            </a:endParaRPr>
          </a:p>
        </p:txBody>
      </p:sp>
    </p:spTree>
  </p:cSld>
  <p:clrMapOvr>
    <a:masterClrMapping/>
  </p:clrMapOvr>
  <p:transition advTm="271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750"/>
                                        <p:tgtEl>
                                          <p:spTgt spid="22"/>
                                        </p:tgtEl>
                                      </p:cBhvr>
                                    </p:animEffect>
                                    <p:anim calcmode="lin" valueType="num">
                                      <p:cBhvr>
                                        <p:cTn id="14" dur="1750" fill="hold"/>
                                        <p:tgtEl>
                                          <p:spTgt spid="22"/>
                                        </p:tgtEl>
                                        <p:attrNameLst>
                                          <p:attrName>ppt_x</p:attrName>
                                        </p:attrNameLst>
                                      </p:cBhvr>
                                      <p:tavLst>
                                        <p:tav tm="0">
                                          <p:val>
                                            <p:strVal val="#ppt_x"/>
                                          </p:val>
                                        </p:tav>
                                        <p:tav tm="100000">
                                          <p:val>
                                            <p:strVal val="#ppt_x"/>
                                          </p:val>
                                        </p:tav>
                                      </p:tavLst>
                                    </p:anim>
                                    <p:anim calcmode="lin" valueType="num">
                                      <p:cBhvr>
                                        <p:cTn id="15" dur="1750" fill="hold"/>
                                        <p:tgtEl>
                                          <p:spTgt spid="2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750"/>
                                        <p:tgtEl>
                                          <p:spTgt spid="24"/>
                                        </p:tgtEl>
                                      </p:cBhvr>
                                    </p:animEffect>
                                    <p:anim calcmode="lin" valueType="num">
                                      <p:cBhvr>
                                        <p:cTn id="19" dur="1750" fill="hold"/>
                                        <p:tgtEl>
                                          <p:spTgt spid="24"/>
                                        </p:tgtEl>
                                        <p:attrNameLst>
                                          <p:attrName>ppt_x</p:attrName>
                                        </p:attrNameLst>
                                      </p:cBhvr>
                                      <p:tavLst>
                                        <p:tav tm="0">
                                          <p:val>
                                            <p:strVal val="#ppt_x"/>
                                          </p:val>
                                        </p:tav>
                                        <p:tav tm="100000">
                                          <p:val>
                                            <p:strVal val="#ppt_x"/>
                                          </p:val>
                                        </p:tav>
                                      </p:tavLst>
                                    </p:anim>
                                    <p:anim calcmode="lin" valueType="num">
                                      <p:cBhvr>
                                        <p:cTn id="20" dur="1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7871829" y="2582848"/>
            <a:ext cx="2999371" cy="1034218"/>
            <a:chOff x="442017" y="220329"/>
            <a:chExt cx="2999371" cy="1034218"/>
          </a:xfrm>
        </p:grpSpPr>
        <p:pic>
          <p:nvPicPr>
            <p:cNvPr id="26" name="图片 25"/>
            <p:cNvPicPr>
              <a:picLocks noChangeAspect="1"/>
            </p:cNvPicPr>
            <p:nvPr/>
          </p:nvPicPr>
          <p:blipFill rotWithShape="1">
            <a:blip r:embed="rId3" cstate="screen"/>
            <a:srcRect/>
            <a:stretch>
              <a:fillRect/>
            </a:stretch>
          </p:blipFill>
          <p:spPr>
            <a:xfrm>
              <a:off x="442017" y="220329"/>
              <a:ext cx="2999371" cy="1034218"/>
            </a:xfrm>
            <a:prstGeom prst="rect">
              <a:avLst/>
            </a:prstGeom>
          </p:spPr>
        </p:pic>
        <p:sp>
          <p:nvSpPr>
            <p:cNvPr id="27" name="矩形 26"/>
            <p:cNvSpPr/>
            <p:nvPr/>
          </p:nvSpPr>
          <p:spPr>
            <a:xfrm>
              <a:off x="1137223" y="569497"/>
              <a:ext cx="1415772" cy="584775"/>
            </a:xfrm>
            <a:prstGeom prst="rect">
              <a:avLst/>
            </a:prstGeom>
          </p:spPr>
          <p:txBody>
            <a:bodyPr wrap="none">
              <a:spAutoFit/>
            </a:bodyPr>
            <a:lstStyle/>
            <a:p>
              <a:pPr>
                <a:defRPr/>
              </a:pPr>
              <a:r>
                <a:rPr lang="zh-CN" altLang="en-US" sz="3200" dirty="0">
                  <a:solidFill>
                    <a:srgbClr val="2B8523"/>
                  </a:solidFill>
                  <a:latin typeface="迷你简少儿" panose="03000509000000000000" pitchFamily="65" charset="-122"/>
                  <a:ea typeface="迷你简少儿" panose="03000509000000000000" pitchFamily="65" charset="-122"/>
                </a:rPr>
                <a:t>划龙舟</a:t>
              </a:r>
            </a:p>
          </p:txBody>
        </p:sp>
        <p:sp>
          <p:nvSpPr>
            <p:cNvPr id="28" name="文本框 8"/>
            <p:cNvSpPr txBox="1"/>
            <p:nvPr/>
          </p:nvSpPr>
          <p:spPr>
            <a:xfrm>
              <a:off x="1177297" y="299945"/>
              <a:ext cx="1375698" cy="338554"/>
            </a:xfrm>
            <a:prstGeom prst="rect">
              <a:avLst/>
            </a:prstGeom>
            <a:noFill/>
          </p:spPr>
          <p:txBody>
            <a:bodyPr wrap="none" rtlCol="0">
              <a:spAutoFit/>
            </a:bodyPr>
            <a:lstStyle/>
            <a:p>
              <a:pPr>
                <a:defRPr/>
              </a:pPr>
              <a:r>
                <a:rPr lang="en-US" altLang="zh-CN" sz="1600" dirty="0" err="1">
                  <a:solidFill>
                    <a:srgbClr val="2B8523"/>
                  </a:solidFill>
                  <a:latin typeface="等线" panose="02010600030101010101" charset="-122"/>
                  <a:ea typeface="等线" panose="02010600030101010101" charset="-122"/>
                </a:rPr>
                <a:t>Huá</a:t>
              </a:r>
              <a:r>
                <a:rPr lang="en-US" altLang="zh-CN" sz="1600" dirty="0">
                  <a:solidFill>
                    <a:srgbClr val="2B8523"/>
                  </a:solidFill>
                  <a:latin typeface="等线" panose="02010600030101010101" charset="-122"/>
                  <a:ea typeface="等线" panose="02010600030101010101" charset="-122"/>
                </a:rPr>
                <a:t> </a:t>
              </a:r>
              <a:r>
                <a:rPr lang="en-US" altLang="zh-CN" sz="1600" dirty="0" err="1">
                  <a:solidFill>
                    <a:srgbClr val="2B8523"/>
                  </a:solidFill>
                  <a:latin typeface="等线" panose="02010600030101010101" charset="-122"/>
                  <a:ea typeface="等线" panose="02010600030101010101" charset="-122"/>
                </a:rPr>
                <a:t>lóng</a:t>
              </a:r>
              <a:r>
                <a:rPr lang="en-US" altLang="zh-CN" sz="1600" dirty="0">
                  <a:solidFill>
                    <a:srgbClr val="2B8523"/>
                  </a:solidFill>
                  <a:latin typeface="等线" panose="02010600030101010101" charset="-122"/>
                  <a:ea typeface="等线" panose="02010600030101010101" charset="-122"/>
                </a:rPr>
                <a:t> </a:t>
              </a:r>
              <a:r>
                <a:rPr lang="en-US" altLang="zh-CN" sz="1600" dirty="0" err="1">
                  <a:solidFill>
                    <a:srgbClr val="2B8523"/>
                  </a:solidFill>
                  <a:latin typeface="等线" panose="02010600030101010101" charset="-122"/>
                  <a:ea typeface="等线" panose="02010600030101010101" charset="-122"/>
                </a:rPr>
                <a:t>zhoú</a:t>
              </a:r>
              <a:endParaRPr lang="zh-CN" altLang="en-US" sz="1600" dirty="0">
                <a:solidFill>
                  <a:srgbClr val="2B8523"/>
                </a:solidFill>
                <a:latin typeface="等线" panose="02010600030101010101" charset="-122"/>
                <a:ea typeface="等线" panose="02010600030101010101" charset="-122"/>
              </a:endParaRPr>
            </a:p>
          </p:txBody>
        </p:sp>
      </p:grpSp>
      <p:grpSp>
        <p:nvGrpSpPr>
          <p:cNvPr id="29" name="组合 28"/>
          <p:cNvGrpSpPr/>
          <p:nvPr/>
        </p:nvGrpSpPr>
        <p:grpSpPr>
          <a:xfrm>
            <a:off x="1765298" y="1176915"/>
            <a:ext cx="6462348" cy="3447700"/>
            <a:chOff x="3086098" y="1467201"/>
            <a:chExt cx="6462348" cy="3447700"/>
          </a:xfrm>
        </p:grpSpPr>
        <p:sp>
          <p:nvSpPr>
            <p:cNvPr id="30" name="矩形 29"/>
            <p:cNvSpPr/>
            <p:nvPr/>
          </p:nvSpPr>
          <p:spPr>
            <a:xfrm>
              <a:off x="3339610" y="1797496"/>
              <a:ext cx="5955323" cy="2787109"/>
            </a:xfrm>
            <a:prstGeom prst="rect">
              <a:avLst/>
            </a:prstGeom>
          </p:spPr>
          <p:txBody>
            <a:bodyPr wrap="square">
              <a:spAutoFit/>
            </a:bodyPr>
            <a:lstStyle/>
            <a:p>
              <a:pPr marL="0" marR="0" lvl="0" indent="360045" algn="just"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rPr>
                <a:t>赛龙舟的目的意义全国各地都大同小异，都与纪念屈原有关，吴川亦不例外，但吴川人扒龙船还有赶“鬼”驱邪的意思。吴川江河湖海众多，以前水利设施落后，经常有水灾水患，古人以为有“水鬼”河怪作祟，因而五月初五想通过扒龙船来赶走“水鬼”，驱邪消灾，以求得平安。</a:t>
              </a:r>
              <a:endParaRPr kumimoji="0" lang="zh-CN" altLang="en-US" sz="1800" b="0" i="0" u="none" strike="noStrike" kern="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endParaRPr>
            </a:p>
          </p:txBody>
        </p:sp>
        <p:sp>
          <p:nvSpPr>
            <p:cNvPr id="31" name="矩形 30"/>
            <p:cNvSpPr/>
            <p:nvPr/>
          </p:nvSpPr>
          <p:spPr>
            <a:xfrm>
              <a:off x="3086098" y="1467201"/>
              <a:ext cx="6462348" cy="3447700"/>
            </a:xfrm>
            <a:prstGeom prst="rect">
              <a:avLst/>
            </a:prstGeom>
            <a:noFill/>
            <a:ln w="19050" cap="flat" cmpd="sng" algn="ctr">
              <a:solidFill>
                <a:srgbClr val="00703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pic>
        <p:nvPicPr>
          <p:cNvPr id="32" name="图片 31"/>
          <p:cNvPicPr>
            <a:picLocks noChangeAspect="1"/>
          </p:cNvPicPr>
          <p:nvPr/>
        </p:nvPicPr>
        <p:blipFill rotWithShape="1">
          <a:blip r:embed="rId4" cstate="screen"/>
          <a:srcRect t="20770" b="19478"/>
          <a:stretch>
            <a:fillRect/>
          </a:stretch>
        </p:blipFill>
        <p:spPr>
          <a:xfrm>
            <a:off x="7696993" y="3224403"/>
            <a:ext cx="3195930" cy="1762234"/>
          </a:xfrm>
          <a:prstGeom prst="rect">
            <a:avLst/>
          </a:prstGeom>
        </p:spPr>
      </p:pic>
    </p:spTree>
  </p:cSld>
  <p:clrMapOvr>
    <a:masterClrMapping/>
  </p:clrMapOvr>
  <p:transition advTm="454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1956</Words>
  <Application>Microsoft Office PowerPoint</Application>
  <PresentationFormat>宽屏</PresentationFormat>
  <Paragraphs>130</Paragraphs>
  <Slides>28</Slides>
  <Notes>28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vt:i4>
      </vt:variant>
    </vt:vector>
  </HeadingPairs>
  <TitlesOfParts>
    <vt:vector size="37" baseType="lpstr">
      <vt:lpstr>等线</vt:lpstr>
      <vt:lpstr>华康海报体W12(P)</vt:lpstr>
      <vt:lpstr>萝莉体 第二版</vt:lpstr>
      <vt:lpstr>迷你简少儿</vt:lpstr>
      <vt:lpstr>宋体</vt:lpstr>
      <vt:lpstr>Arial</vt:lpstr>
      <vt:lpstr>Calibri</vt:lpstr>
      <vt:lpstr>Calibri Light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2022-03-04T03:14:44Z</dcterms:created>
  <dcterms:modified xsi:type="dcterms:W3CDTF">2023-01-10T07:02:01Z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29F2A372939A4D728A498AB496688180</vt:lpwstr>
  </property>
  <property fmtid="{A09F084E-AD41-489F-8076-AA5BE3082BCA}" pid="100">
    <vt:ui4>5</vt:ui4>
  </property>
  <property fmtid="{64440492-4C8B-11D1-8B70-080036B11A03}" pid="11">
    <vt:lpwstr>www.2ppt.com-爱PPT提供资源下载</vt:lpwstr>
  </property>
</Properties>
</file>