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611DE-AA12-43CD-AA8A-EDE264B5ADB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40130-1778-42BE-8A71-76153039F7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40130-1778-42BE-8A71-76153039F7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6E819-9A83-4D7B-8E8F-8C1AAA7D1F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CA6B9-3768-47A8-8855-911AF6CCE9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A9DEB-081B-47CC-B7E3-FD6FD77206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73BF6-B6B3-4DE2-914C-C5238C684C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9C559-23D3-4615-B36D-58BD3510A0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C8A9-8446-4234-A4FE-7E01A3F0B9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7DBB7-AC13-42CB-BD9D-6FD1CB54DE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6636-4C71-4F73-8FEF-8828AC0ABD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2566-07AF-4700-8465-153811F04A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6FA0-A698-45C4-B257-F52D02C80D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C44F4-9034-4527-9397-4D417B4365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4D0D0CA-DF20-4B9C-B4CA-321458335F3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62763" y="198120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 b="1" i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</a:rPr>
              <a:t>Can you come to my party</a:t>
            </a:r>
            <a:r>
              <a:rPr lang="en-US" altLang="zh-CN" sz="54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altLang="zh-CN" sz="5400" b="1" i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80933" y="48006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20091129749439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8300" y="333375"/>
            <a:ext cx="188595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7"/>
          <p:cNvSpPr txBox="1">
            <a:spLocks noChangeArrowheads="1"/>
          </p:cNvSpPr>
          <p:nvPr/>
        </p:nvSpPr>
        <p:spPr bwMode="auto">
          <a:xfrm>
            <a:off x="498475" y="836613"/>
            <a:ext cx="52927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reply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回答；答复</a:t>
            </a:r>
          </a:p>
        </p:txBody>
      </p:sp>
      <p:sp>
        <p:nvSpPr>
          <p:cNvPr id="81924" name="Text Box 10"/>
          <p:cNvSpPr txBox="1">
            <a:spLocks noChangeArrowheads="1"/>
          </p:cNvSpPr>
          <p:nvPr/>
        </p:nvSpPr>
        <p:spPr bwMode="auto">
          <a:xfrm>
            <a:off x="468313" y="1831975"/>
            <a:ext cx="84248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They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replied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letter three days ago. 	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三天前他们回复了我的信。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979613" y="4500563"/>
            <a:ext cx="67691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Can you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for me?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你能给我打印一下这个吗？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55451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打印；印刷</a:t>
            </a:r>
          </a:p>
        </p:txBody>
      </p:sp>
      <p:pic>
        <p:nvPicPr>
          <p:cNvPr id="22540" name="Picture 12" descr="http://t3.baidu.com/it/u=4255663242,3465366069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403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5" grpId="0" autoUpdateAnimBg="0"/>
      <p:bldP spid="819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3959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delete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删除 </a:t>
            </a:r>
          </a:p>
        </p:txBody>
      </p:sp>
      <p:pic>
        <p:nvPicPr>
          <p:cNvPr id="22544" name="Picture 16" descr="http://t1.baidu.com/it/u=2864728585,1566273138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733425"/>
            <a:ext cx="226853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84248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Please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name from your list.        	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请把我的名字从你的名单中删除。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95288" y="3508375"/>
            <a:ext cx="568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5. turn down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拒绝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5288" y="4083050"/>
            <a:ext cx="82804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Why did she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turn down</a:t>
            </a:r>
            <a:r>
              <a:rPr lang="en-US" altLang="zh-CN" sz="3600" b="1">
                <a:latin typeface="Times New Roman" panose="02020603050405020304" pitchFamily="18" charset="0"/>
              </a:rPr>
              <a:t> your </a:t>
            </a:r>
          </a:p>
          <a:p>
            <a:pPr algn="l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invitation?</a:t>
            </a:r>
          </a:p>
          <a:p>
            <a:pPr algn="l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她为什么拒绝你的邀请？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  <p:bldP spid="82949" grpId="0"/>
      <p:bldP spid="82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0"/>
          <p:cNvSpPr txBox="1">
            <a:spLocks noChangeArrowheads="1"/>
          </p:cNvSpPr>
          <p:nvPr/>
        </p:nvSpPr>
        <p:spPr bwMode="auto">
          <a:xfrm>
            <a:off x="419100" y="620713"/>
            <a:ext cx="57610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forward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转寄；发送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向前；前进</a:t>
            </a:r>
          </a:p>
        </p:txBody>
      </p:sp>
      <p:sp>
        <p:nvSpPr>
          <p:cNvPr id="83971" name="矩形 9"/>
          <p:cNvSpPr>
            <a:spLocks noChangeArrowheads="1"/>
          </p:cNvSpPr>
          <p:nvPr/>
        </p:nvSpPr>
        <p:spPr bwMode="auto">
          <a:xfrm>
            <a:off x="468313" y="1989138"/>
            <a:ext cx="8281987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You can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e-mail to someone else. 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你可以将电子邮件转发给别人。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She walked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forward</a:t>
            </a:r>
            <a:r>
              <a:rPr lang="en-US" altLang="zh-CN" sz="3600" b="1">
                <a:latin typeface="Times New Roman" panose="02020603050405020304" pitchFamily="18" charset="0"/>
              </a:rPr>
              <a:t> in order to see clearly. 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她向前走了一步以便能看得更清楚。 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6"/>
          <p:cNvSpPr txBox="1">
            <a:spLocks noChangeArrowheads="1"/>
          </p:cNvSpPr>
          <p:nvPr/>
        </p:nvSpPr>
        <p:spPr bwMode="auto">
          <a:xfrm>
            <a:off x="395288" y="692150"/>
            <a:ext cx="8351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sad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悲哀的；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令人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难过的</a:t>
            </a:r>
          </a:p>
        </p:txBody>
      </p:sp>
      <p:sp>
        <p:nvSpPr>
          <p:cNvPr id="84995" name="Text Box 7"/>
          <p:cNvSpPr txBox="1">
            <a:spLocks noChangeArrowheads="1"/>
          </p:cNvSpPr>
          <p:nvPr/>
        </p:nvSpPr>
        <p:spPr bwMode="auto">
          <a:xfrm>
            <a:off x="433388" y="1403350"/>
            <a:ext cx="84597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She was very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when her cat died. 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她的猫死后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她很悲伤。</a:t>
            </a:r>
          </a:p>
        </p:txBody>
      </p:sp>
      <p:sp>
        <p:nvSpPr>
          <p:cNvPr id="84996" name="Text Box 10"/>
          <p:cNvSpPr txBox="1">
            <a:spLocks noChangeArrowheads="1"/>
          </p:cNvSpPr>
          <p:nvPr/>
        </p:nvSpPr>
        <p:spPr bwMode="auto">
          <a:xfrm>
            <a:off x="468313" y="4076700"/>
            <a:ext cx="65881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I am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that you can come.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你能来我很高兴。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68313" y="3406775"/>
            <a:ext cx="73088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glad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高兴；愿意</a:t>
            </a:r>
          </a:p>
        </p:txBody>
      </p:sp>
      <p:pic>
        <p:nvPicPr>
          <p:cNvPr id="20490" name="Picture 10" descr="http://t11.baidu.com/it/u=3672118678,3797627724&amp;fm=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3717925"/>
            <a:ext cx="14192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0"/>
          <p:cNvSpPr txBox="1">
            <a:spLocks noChangeArrowheads="1"/>
          </p:cNvSpPr>
          <p:nvPr/>
        </p:nvSpPr>
        <p:spPr bwMode="auto">
          <a:xfrm>
            <a:off x="2844800" y="1196975"/>
            <a:ext cx="55435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She said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	walked away.    		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她说了再见就走了。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6227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goodbye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interj.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再见</a:t>
            </a:r>
          </a:p>
        </p:txBody>
      </p:sp>
      <p:pic>
        <p:nvPicPr>
          <p:cNvPr id="20492" name="Picture 12" descr="http://t1.baidu.com/it/u=3678086698,1530819444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96975"/>
            <a:ext cx="1485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3850" y="4724400"/>
            <a:ext cx="80295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I’d like to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take a trip to</a:t>
            </a:r>
            <a:r>
              <a:rPr lang="en-US" altLang="zh-CN" sz="3600" b="1">
                <a:latin typeface="Times New Roman" panose="02020603050405020304" pitchFamily="18" charset="0"/>
              </a:rPr>
              <a:t> England.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	</a:t>
            </a:r>
            <a:r>
              <a:rPr lang="zh-CN" altLang="en-US" sz="3600" b="1">
                <a:latin typeface="Times New Roman" panose="02020603050405020304" pitchFamily="18" charset="0"/>
              </a:rPr>
              <a:t>我想去英国旅行。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55086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10. take a trip 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去旅行</a:t>
            </a:r>
          </a:p>
        </p:txBody>
      </p:sp>
      <p:pic>
        <p:nvPicPr>
          <p:cNvPr id="22536" name="Picture 8" descr="http://t1.baidu.com/it/u=2708223801,3847830313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429000"/>
            <a:ext cx="20875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21" grpId="0" autoUpdateAnimBg="0"/>
      <p:bldP spid="860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7"/>
          <p:cNvSpPr txBox="1">
            <a:spLocks noChangeArrowheads="1"/>
          </p:cNvSpPr>
          <p:nvPr/>
        </p:nvSpPr>
        <p:spPr bwMode="auto">
          <a:xfrm>
            <a:off x="215900" y="547688"/>
            <a:ext cx="47164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11.  glue 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n.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胶水</a:t>
            </a:r>
          </a:p>
        </p:txBody>
      </p:sp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179388" y="3284538"/>
            <a:ext cx="8064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12. without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prep.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没有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不（做某事）</a:t>
            </a:r>
          </a:p>
        </p:txBody>
      </p:sp>
      <p:sp>
        <p:nvSpPr>
          <p:cNvPr id="87044" name="Text Box 10"/>
          <p:cNvSpPr txBox="1">
            <a:spLocks noChangeArrowheads="1"/>
          </p:cNvSpPr>
          <p:nvPr/>
        </p:nvSpPr>
        <p:spPr bwMode="auto">
          <a:xfrm>
            <a:off x="287338" y="1187450"/>
            <a:ext cx="7308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The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glue</a:t>
            </a:r>
            <a:r>
              <a:rPr lang="en-US" altLang="zh-CN" sz="3600" b="1">
                <a:latin typeface="Times New Roman" panose="02020603050405020304" pitchFamily="18" charset="0"/>
              </a:rPr>
              <a:t> doesn’t work well.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这胶水不粘了。</a:t>
            </a:r>
          </a:p>
        </p:txBody>
      </p:sp>
      <p:sp>
        <p:nvSpPr>
          <p:cNvPr id="87045" name="Text Box 10"/>
          <p:cNvSpPr txBox="1">
            <a:spLocks noChangeArrowheads="1"/>
          </p:cNvSpPr>
          <p:nvPr/>
        </p:nvSpPr>
        <p:spPr bwMode="auto">
          <a:xfrm>
            <a:off x="250825" y="4002088"/>
            <a:ext cx="88201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A life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without</a:t>
            </a:r>
            <a:r>
              <a:rPr lang="en-US" altLang="zh-CN" sz="3600" b="1">
                <a:latin typeface="Times New Roman" panose="02020603050405020304" pitchFamily="18" charset="0"/>
              </a:rPr>
              <a:t> a friend is a life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without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a sun.                      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</a:t>
            </a:r>
            <a:r>
              <a:rPr lang="zh-CN" altLang="en-US" sz="3600" b="1">
                <a:latin typeface="Times New Roman" panose="02020603050405020304" pitchFamily="18" charset="0"/>
              </a:rPr>
              <a:t>人生没有朋友</a:t>
            </a:r>
            <a:r>
              <a:rPr lang="en-US" altLang="zh-CN" sz="3600" b="1">
                <a:latin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</a:rPr>
              <a:t>犹如生活中没有太阳。</a:t>
            </a:r>
          </a:p>
        </p:txBody>
      </p:sp>
      <p:pic>
        <p:nvPicPr>
          <p:cNvPr id="22538" name="Picture 10" descr="http://t2.baidu.com/it/u=1298729825,3419393832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92150"/>
            <a:ext cx="1304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4" grpId="0" autoUpdateAnimBg="0"/>
      <p:bldP spid="870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9"/>
          <p:cNvSpPr txBox="1">
            <a:spLocks noChangeArrowheads="1"/>
          </p:cNvSpPr>
          <p:nvPr/>
        </p:nvSpPr>
        <p:spPr bwMode="auto">
          <a:xfrm>
            <a:off x="395288" y="11969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13. surprised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惊奇的；感觉意外的</a:t>
            </a:r>
          </a:p>
        </p:txBody>
      </p:sp>
      <p:sp>
        <p:nvSpPr>
          <p:cNvPr id="88067" name="Text Box 10"/>
          <p:cNvSpPr txBox="1">
            <a:spLocks noChangeArrowheads="1"/>
          </p:cNvSpPr>
          <p:nvPr/>
        </p:nvSpPr>
        <p:spPr bwMode="auto">
          <a:xfrm>
            <a:off x="1042988" y="1989138"/>
            <a:ext cx="79216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动词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surprise</a:t>
            </a:r>
            <a:r>
              <a:rPr lang="en-US" altLang="zh-CN" sz="3600" b="1">
                <a:latin typeface="Times New Roman" panose="02020603050405020304" pitchFamily="18" charset="0"/>
              </a:rPr>
              <a:t> +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3600" b="1">
                <a:latin typeface="Times New Roman" panose="02020603050405020304" pitchFamily="18" charset="0"/>
              </a:rPr>
              <a:t> → 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surprised  </a:t>
            </a:r>
            <a:r>
              <a: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惊奇的</a:t>
            </a:r>
          </a:p>
        </p:txBody>
      </p:sp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503238" y="2706688"/>
            <a:ext cx="66611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He was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surprised</a:t>
            </a:r>
            <a:r>
              <a:rPr lang="en-US" altLang="zh-CN" sz="3600" b="1">
                <a:latin typeface="Times New Roman" panose="02020603050405020304" pitchFamily="18" charset="0"/>
              </a:rPr>
              <a:t> to find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nobody was at home.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他很吃惊地发现没人在家。</a:t>
            </a:r>
          </a:p>
        </p:txBody>
      </p:sp>
      <p:pic>
        <p:nvPicPr>
          <p:cNvPr id="23559" name="Picture 7" descr="http://t3.baidu.com/it/u=4074797255,2371058503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3429000"/>
            <a:ext cx="21574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"/>
          <p:cNvSpPr txBox="1">
            <a:spLocks noChangeArrowheads="1"/>
          </p:cNvSpPr>
          <p:nvPr/>
        </p:nvSpPr>
        <p:spPr bwMode="auto">
          <a:xfrm>
            <a:off x="360363" y="1700213"/>
            <a:ext cx="644366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6398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7165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799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876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448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020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592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164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We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look forward to seeing       you again. </a:t>
            </a: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</a:t>
            </a:r>
            <a:r>
              <a:rPr lang="zh-CN" altLang="en-US" sz="3600" b="1">
                <a:latin typeface="Times New Roman" panose="02020603050405020304" pitchFamily="18" charset="0"/>
              </a:rPr>
              <a:t>我们盼望再次见到你。</a:t>
            </a:r>
          </a:p>
        </p:txBody>
      </p:sp>
      <p:sp>
        <p:nvSpPr>
          <p:cNvPr id="89091" name="Text Box 9"/>
          <p:cNvSpPr txBox="1">
            <a:spLocks noChangeArrowheads="1"/>
          </p:cNvSpPr>
          <p:nvPr/>
        </p:nvSpPr>
        <p:spPr bwMode="auto">
          <a:xfrm>
            <a:off x="325438" y="260350"/>
            <a:ext cx="7164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14. look forward to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盼望；期待</a:t>
            </a:r>
          </a:p>
        </p:txBody>
      </p:sp>
      <p:sp>
        <p:nvSpPr>
          <p:cNvPr id="89092" name="Text Box 10"/>
          <p:cNvSpPr txBox="1">
            <a:spLocks noChangeArrowheads="1"/>
          </p:cNvSpPr>
          <p:nvPr/>
        </p:nvSpPr>
        <p:spPr bwMode="auto">
          <a:xfrm>
            <a:off x="360363" y="981075"/>
            <a:ext cx="68040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look forward to </a:t>
            </a:r>
            <a:r>
              <a:rPr lang="en-US" altLang="zh-CN" sz="3600" b="1">
                <a:latin typeface="Times New Roman" panose="02020603050405020304" pitchFamily="18" charset="0"/>
              </a:rPr>
              <a:t>+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.–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形式</a:t>
            </a:r>
          </a:p>
        </p:txBody>
      </p:sp>
      <p:pic>
        <p:nvPicPr>
          <p:cNvPr id="89093" name="Picture 5" descr="111812px5v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1125538"/>
            <a:ext cx="18002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6875" y="3860800"/>
            <a:ext cx="849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15. hear from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接到（某人的信，电话等）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66725" y="4437063"/>
            <a:ext cx="84264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I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hear from</a:t>
            </a:r>
            <a:r>
              <a:rPr lang="en-US" altLang="zh-CN" sz="3600" b="1">
                <a:latin typeface="Times New Roman" panose="02020603050405020304" pitchFamily="18" charset="0"/>
              </a:rPr>
              <a:t> my cousin every two </a:t>
            </a:r>
          </a:p>
          <a:p>
            <a:pPr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months.</a:t>
            </a:r>
          </a:p>
          <a:p>
            <a:pPr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我每两个月就会收到我表姐的来信。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2" grpId="0" autoUpdateAnimBg="0"/>
      <p:bldP spid="89094" grpId="0"/>
      <p:bldP spid="890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4"/>
          <p:cNvSpPr>
            <a:spLocks noChangeArrowheads="1"/>
          </p:cNvSpPr>
          <p:nvPr/>
        </p:nvSpPr>
        <p:spPr bwMode="auto">
          <a:xfrm>
            <a:off x="250825" y="549275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2b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9216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Read the message quickly. Why did the people write them? Match the reason with each message.</a:t>
            </a:r>
          </a:p>
        </p:txBody>
      </p:sp>
      <p:sp>
        <p:nvSpPr>
          <p:cNvPr id="90116" name="Rectangle 7"/>
          <p:cNvSpPr>
            <a:spLocks noChangeArrowheads="1"/>
          </p:cNvSpPr>
          <p:nvPr/>
        </p:nvSpPr>
        <p:spPr bwMode="auto">
          <a:xfrm>
            <a:off x="285750" y="2786063"/>
            <a:ext cx="87137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accept an invitation         2. make an invitation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3. turn down an invitation</a:t>
            </a:r>
          </a:p>
        </p:txBody>
      </p:sp>
      <p:sp>
        <p:nvSpPr>
          <p:cNvPr id="90118" name="Text Box 9"/>
          <p:cNvSpPr txBox="1">
            <a:spLocks noChangeArrowheads="1"/>
          </p:cNvSpPr>
          <p:nvPr/>
        </p:nvSpPr>
        <p:spPr bwMode="auto">
          <a:xfrm>
            <a:off x="1000125" y="4857750"/>
            <a:ext cx="4627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Top message: 1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Middle message: 3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Bottom message: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468313" y="-57150"/>
            <a:ext cx="8675687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endParaRPr lang="en-US" sz="2400" b="1" dirty="0"/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to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新信息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回复     发送          删除       打印      移动到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David, </a:t>
            </a:r>
            <a:endParaRPr lang="en-US" sz="2400" b="1" dirty="0"/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 great idea! I really like Ms. Steen </a:t>
            </a: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helped me to improve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English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much. I</a:t>
            </a:r>
            <a:r>
              <a:rPr lang="en-US" sz="2800" b="1" dirty="0">
                <a:cs typeface="Times New Roman" panose="02020603050405020304" pitchFamily="18" charset="0"/>
              </a:rPr>
              <a:t>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伤心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her go, and this party is the best way to say </a:t>
            </a:r>
            <a:r>
              <a:rPr lang="en-US" sz="2800" b="1" dirty="0"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and goodbye.</a:t>
            </a:r>
            <a:r>
              <a:rPr lang="en-US" sz="2800" b="1" dirty="0"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can help to buy some of the food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饮料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can help to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MS. Steen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party. I already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已经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great idea about how to do that. </a:t>
            </a:r>
            <a:endParaRPr lang="en-US" sz="2800" b="1" dirty="0"/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Wei</a:t>
            </a:r>
          </a:p>
        </p:txBody>
      </p:sp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0" y="17732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91140" name="Picture 7" descr="WML`ZUS$8NCVU(%7M%5VU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2209800" y="5865813"/>
            <a:ext cx="3744913" cy="687387"/>
          </a:xfrm>
          <a:prstGeom prst="wedgeEllipseCallout">
            <a:avLst>
              <a:gd name="adj1" fmla="val -45083"/>
              <a:gd name="adj2" fmla="val -1128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000">
                <a:latin typeface="Times New Roman" panose="02020603050405020304" pitchFamily="18" charset="0"/>
              </a:rPr>
              <a:t>bring…to…</a:t>
            </a:r>
          </a:p>
          <a:p>
            <a:r>
              <a:rPr lang="zh-CN" altLang="en-US" sz="2000">
                <a:latin typeface="Times New Roman" panose="02020603050405020304" pitchFamily="18" charset="0"/>
              </a:rPr>
              <a:t>把</a:t>
            </a:r>
            <a:r>
              <a:rPr lang="en-US" altLang="zh-CN" sz="2000">
                <a:latin typeface="Times New Roman" panose="02020603050405020304" pitchFamily="18" charset="0"/>
              </a:rPr>
              <a:t>…</a:t>
            </a:r>
            <a:r>
              <a:rPr lang="zh-CN" altLang="en-US" sz="2000">
                <a:latin typeface="Times New Roman" panose="02020603050405020304" pitchFamily="18" charset="0"/>
              </a:rPr>
              <a:t>带来</a:t>
            </a:r>
            <a:r>
              <a:rPr lang="en-US" altLang="zh-CN" sz="2000"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1" grpId="0"/>
      <p:bldP spid="911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4"/>
          <p:cNvSpPr>
            <a:spLocks noChangeArrowheads="1"/>
          </p:cNvSpPr>
          <p:nvPr/>
        </p:nvSpPr>
        <p:spPr bwMode="auto">
          <a:xfrm>
            <a:off x="468313" y="765175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1331913" y="549275"/>
            <a:ext cx="7129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Make a list of the kinds of parties people have.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395288" y="2852738"/>
            <a:ext cx="84248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birthday party</a:t>
            </a:r>
            <a:r>
              <a:rPr lang="en-US" altLang="zh-CN" sz="3200" b="1">
                <a:latin typeface="Times New Roman" panose="02020603050405020304" pitchFamily="18" charset="0"/>
              </a:rPr>
              <a:t>, __________________________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________________________________________</a:t>
            </a:r>
          </a:p>
        </p:txBody>
      </p:sp>
      <p:pic>
        <p:nvPicPr>
          <p:cNvPr id="73733" name="Picture 8" descr="birthday-cakes-wallpap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97413"/>
            <a:ext cx="3600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900113" y="476250"/>
            <a:ext cx="76200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 David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Thanks so much for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计划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this. I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 love to come to the party, but I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 not available. My family is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a trip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去旅游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 Wuhan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this month to visit my aunt and uncle. However, I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 still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依然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out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with any of the party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preparations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准备工作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like planning the games. Let me know if you need my help.</a:t>
            </a: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Jake</a:t>
            </a: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Text Box 8"/>
          <p:cNvSpPr txBox="1">
            <a:spLocks noChangeArrowheads="1"/>
          </p:cNvSpPr>
          <p:nvPr/>
        </p:nvSpPr>
        <p:spPr bwMode="auto">
          <a:xfrm>
            <a:off x="179388" y="6921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6227763" y="3195638"/>
            <a:ext cx="2916237" cy="1223962"/>
          </a:xfrm>
          <a:prstGeom prst="cloudCallout">
            <a:avLst>
              <a:gd name="adj1" fmla="val -24852"/>
              <a:gd name="adj2" fmla="val 149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400">
                <a:latin typeface="Times New Roman" panose="02020603050405020304" pitchFamily="18" charset="0"/>
              </a:rPr>
              <a:t>分担工作，解决难题</a:t>
            </a: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1476375" y="1958975"/>
            <a:ext cx="3095625" cy="936625"/>
          </a:xfrm>
          <a:prstGeom prst="wedgeEllipseCallout">
            <a:avLst>
              <a:gd name="adj1" fmla="val -47231"/>
              <a:gd name="adj2" fmla="val 10677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>
                <a:latin typeface="Times New Roman" panose="02020603050405020304" pitchFamily="18" charset="0"/>
              </a:rPr>
              <a:t>在</a:t>
            </a:r>
            <a:r>
              <a:rPr lang="en-US" altLang="zh-CN" sz="3200">
                <a:latin typeface="Times New Roman" panose="02020603050405020304" pitchFamily="18" charset="0"/>
              </a:rPr>
              <a:t>…</a:t>
            </a:r>
            <a:r>
              <a:rPr lang="zh-CN" altLang="en-US" sz="3200">
                <a:latin typeface="Times New Roman" panose="02020603050405020304" pitchFamily="18" charset="0"/>
              </a:rPr>
              <a:t>的末尾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4" grpId="1"/>
      <p:bldP spid="92165" grpId="0"/>
      <p:bldP spid="9216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ChangeArrowheads="1"/>
          </p:cNvSpPr>
          <p:nvPr/>
        </p:nvSpPr>
        <p:spPr bwMode="auto">
          <a:xfrm>
            <a:off x="395288" y="609600"/>
            <a:ext cx="856932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Dear classmates,</a:t>
            </a:r>
          </a:p>
          <a:p>
            <a:pPr algn="l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As I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 sure you know by now, our favorite teacher, Ms. Steen, is leaving soon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很快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back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回到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US. We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 very sad that she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leaving because she is a fun teacher. To show how much we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 going to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her, let</a:t>
            </a:r>
            <a:r>
              <a:rPr lang="en-US" sz="2800" b="1">
                <a:cs typeface="Times New Roman" panose="02020603050405020304" pitchFamily="18" charset="0"/>
              </a:rPr>
              <a:t>’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have a surprise party for her next Friday the 28th!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you come to the party? If so, can you help with any of these things?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Please tell me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this Friday.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0" y="8366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304800" y="520700"/>
            <a:ext cx="84582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AutoNum type="arabicParenR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Buy food and drinks.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AutoNum type="arabicParenR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of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games to play.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AutoNum type="arabicParenR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things we need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games (glue,   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paper, pen,</a:t>
            </a:r>
            <a:r>
              <a:rPr lang="en-US" sz="3200" b="1">
                <a:cs typeface="Times New Roman" panose="02020603050405020304" pitchFamily="18" charset="0"/>
              </a:rPr>
              <a:t>…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4) Bring Ms. Steen to the play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telling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that she can be surprised.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hearing from you all.</a:t>
            </a:r>
          </a:p>
          <a:p>
            <a:pPr algn="l"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</p:txBody>
      </p:sp>
      <p:pic>
        <p:nvPicPr>
          <p:cNvPr id="94211" name="Picture 6" descr="B-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2971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4643438" y="2132013"/>
            <a:ext cx="4500562" cy="1296987"/>
          </a:xfrm>
          <a:prstGeom prst="wedgeEllipseCallout">
            <a:avLst>
              <a:gd name="adj1" fmla="val -14764"/>
              <a:gd name="adj2" fmla="val 788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>
                <a:latin typeface="Times New Roman" panose="02020603050405020304" pitchFamily="18" charset="0"/>
              </a:rPr>
              <a:t>without doing sth.</a:t>
            </a:r>
          </a:p>
          <a:p>
            <a:r>
              <a:rPr lang="zh-CN" altLang="en-US" sz="3200">
                <a:latin typeface="Times New Roman" panose="02020603050405020304" pitchFamily="18" charset="0"/>
              </a:rPr>
              <a:t>不做某事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4"/>
          <p:cNvSpPr>
            <a:spLocks noChangeArrowheads="1"/>
          </p:cNvSpPr>
          <p:nvPr/>
        </p:nvSpPr>
        <p:spPr bwMode="auto">
          <a:xfrm>
            <a:off x="468313" y="47625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2c</a:t>
            </a:r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1258888" y="404813"/>
            <a:ext cx="7272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Read the message and answer the questions.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84455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What kind of party is it?</a:t>
            </a:r>
          </a:p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_______________________________________</a:t>
            </a:r>
          </a:p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Who is the party for?</a:t>
            </a:r>
          </a:p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_______________________________________</a:t>
            </a:r>
          </a:p>
          <a:p>
            <a:pPr>
              <a:lnSpc>
                <a:spcPct val="115000"/>
              </a:lnSpc>
              <a:spcBef>
                <a:spcPct val="10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5688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 is a surprise party.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755650" y="4076700"/>
            <a:ext cx="6911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Ms. Steen.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445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3. When is the party?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________________________________________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4. Who did David invite to the party?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5. What can people do at the party?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6408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Next Friday the 28th.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395288" y="2997200"/>
            <a:ext cx="727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His classmates.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323850" y="4076700"/>
            <a:ext cx="860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can eat, drink and play games at the party.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  <p:bldP spid="962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533400" y="692149"/>
            <a:ext cx="8497887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3. surprised   </a:t>
            </a:r>
            <a:r>
              <a:rPr lang="en-US" altLang="zh-CN" sz="32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惊奇的；感觉意外的</a:t>
            </a:r>
            <a:r>
              <a:rPr lang="zh-CN" altLang="en-US" sz="3200" b="1" dirty="0">
                <a:latin typeface="Times New Roman" panose="02020603050405020304" pitchFamily="18" charset="0"/>
              </a:rPr>
              <a:t>   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dirty="0">
                <a:latin typeface="Times New Roman" panose="02020603050405020304" pitchFamily="18" charset="0"/>
              </a:rPr>
              <a:t>Are you surprised to see him alive?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你看到他还活着很惊奇吗？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surprised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有关的用法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①</a:t>
            </a:r>
            <a:r>
              <a:rPr lang="en-US" altLang="zh-CN" sz="3200" b="1" dirty="0">
                <a:latin typeface="Times New Roman" panose="02020603050405020304" pitchFamily="18" charset="0"/>
              </a:rPr>
              <a:t>I’m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surprised at</a:t>
            </a:r>
            <a:r>
              <a:rPr lang="en-US" altLang="zh-CN" sz="3200" b="1" dirty="0">
                <a:latin typeface="Times New Roman" panose="02020603050405020304" pitchFamily="18" charset="0"/>
              </a:rPr>
              <a:t> the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surprising </a:t>
            </a:r>
            <a:r>
              <a:rPr lang="en-US" altLang="zh-CN" sz="3200" b="1" dirty="0">
                <a:latin typeface="Times New Roman" panose="02020603050405020304" pitchFamily="18" charset="0"/>
              </a:rPr>
              <a:t>news.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我对这个令人惊讶的消息感到很吃惊。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②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 my surprise</a:t>
            </a:r>
            <a:r>
              <a:rPr lang="en-US" altLang="zh-CN" sz="3200" b="1" dirty="0">
                <a:latin typeface="Times New Roman" panose="02020603050405020304" pitchFamily="18" charset="0"/>
              </a:rPr>
              <a:t>, he left without leaving a word.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令我惊奇的是，他一声不响地离开了。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③</a:t>
            </a:r>
            <a:r>
              <a:rPr lang="en-US" altLang="zh-CN" sz="3200" b="1" dirty="0">
                <a:latin typeface="Times New Roman" panose="02020603050405020304" pitchFamily="18" charset="0"/>
              </a:rPr>
              <a:t>He looked at me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surprise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他惊奇地看着我。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468313" y="2852738"/>
            <a:ext cx="83518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surprised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与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surprising</a:t>
            </a:r>
            <a:r>
              <a:rPr lang="zh-CN" altLang="en-US" sz="3200" b="1">
                <a:latin typeface="Times New Roman" panose="02020603050405020304" pitchFamily="18" charset="0"/>
              </a:rPr>
              <a:t>形容词，</a:t>
            </a:r>
          </a:p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surprised</a:t>
            </a:r>
            <a:r>
              <a:rPr lang="zh-CN" altLang="en-US" sz="3200" b="1">
                <a:latin typeface="Times New Roman" panose="02020603050405020304" pitchFamily="18" charset="0"/>
              </a:rPr>
              <a:t>修饰人，</a:t>
            </a:r>
            <a:r>
              <a:rPr lang="en-US" altLang="zh-CN" sz="3200" b="1">
                <a:latin typeface="Times New Roman" panose="02020603050405020304" pitchFamily="18" charset="0"/>
              </a:rPr>
              <a:t>surprising</a:t>
            </a:r>
            <a:r>
              <a:rPr lang="zh-CN" altLang="en-US" sz="3200" b="1">
                <a:latin typeface="Times New Roman" panose="02020603050405020304" pitchFamily="18" charset="0"/>
              </a:rPr>
              <a:t>修饰物，</a:t>
            </a:r>
          </a:p>
          <a:p>
            <a:pPr>
              <a:lnSpc>
                <a:spcPct val="105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be surprised at sth.</a:t>
            </a:r>
            <a:r>
              <a:rPr lang="en-US" altLang="zh-CN" sz="3200" b="1">
                <a:latin typeface="Times New Roman" panose="02020603050405020304" pitchFamily="18" charset="0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</a:rPr>
              <a:t>对</a:t>
            </a:r>
            <a:r>
              <a:rPr lang="en-US" altLang="zh-CN" sz="3200" b="1">
                <a:latin typeface="Times New Roman" panose="02020603050405020304" pitchFamily="18" charset="0"/>
              </a:rPr>
              <a:t>…</a:t>
            </a:r>
            <a:r>
              <a:rPr lang="zh-CN" altLang="en-US" sz="3200" b="1">
                <a:latin typeface="Times New Roman" panose="02020603050405020304" pitchFamily="18" charset="0"/>
              </a:rPr>
              <a:t>感到惊讶’’</a:t>
            </a:r>
          </a:p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surprise</a:t>
            </a:r>
            <a:r>
              <a:rPr lang="zh-CN" altLang="en-US" sz="3200" b="1">
                <a:latin typeface="Times New Roman" panose="02020603050405020304" pitchFamily="18" charset="0"/>
              </a:rPr>
              <a:t>是名词</a:t>
            </a:r>
            <a:r>
              <a:rPr lang="en-US" altLang="zh-CN" sz="3200" b="1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105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to one’s surprise</a:t>
            </a:r>
            <a:r>
              <a:rPr lang="en-US" altLang="zh-CN" sz="3200" b="1">
                <a:latin typeface="Times New Roman" panose="02020603050405020304" pitchFamily="18" charset="0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</a:rPr>
              <a:t>令某人惊奇的是” </a:t>
            </a:r>
          </a:p>
          <a:p>
            <a:pPr>
              <a:lnSpc>
                <a:spcPct val="105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in surprise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意为“惊奇地”。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50825" y="260350"/>
            <a:ext cx="84963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①I’m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surprised at</a:t>
            </a:r>
            <a:r>
              <a:rPr lang="en-US" altLang="zh-CN" sz="2800" b="1" dirty="0">
                <a:latin typeface="Times New Roman" panose="02020603050405020304" pitchFamily="18" charset="0"/>
              </a:rPr>
              <a:t> the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surprising </a:t>
            </a:r>
            <a:r>
              <a:rPr lang="en-US" altLang="zh-CN" sz="2800" b="1" dirty="0">
                <a:latin typeface="Times New Roman" panose="02020603050405020304" pitchFamily="18" charset="0"/>
              </a:rPr>
              <a:t>news.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我对这个令人惊讶的消息感到很吃惊。</a:t>
            </a: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 my surprise</a:t>
            </a:r>
            <a:r>
              <a:rPr lang="en-US" altLang="zh-CN" sz="2800" b="1" dirty="0">
                <a:latin typeface="Times New Roman" panose="02020603050405020304" pitchFamily="18" charset="0"/>
              </a:rPr>
              <a:t>, he left without leaving a word.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令我惊奇的是，他一声不响地离开了。</a:t>
            </a: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③</a:t>
            </a:r>
            <a:r>
              <a:rPr lang="en-US" altLang="zh-CN" sz="2800" b="1" dirty="0">
                <a:latin typeface="Times New Roman" panose="02020603050405020304" pitchFamily="18" charset="0"/>
              </a:rPr>
              <a:t>He looked at me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surprise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他惊奇地看着我。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645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I’m surprised _______ what you said.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A. to                                    B. of 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C. for                                  D. at</a:t>
            </a:r>
          </a:p>
        </p:txBody>
      </p:sp>
      <p:pic>
        <p:nvPicPr>
          <p:cNvPr id="99332" name="Picture 6" descr="大拇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65400"/>
            <a:ext cx="6492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4"/>
          <p:cNvSpPr>
            <a:spLocks noChangeArrowheads="1"/>
          </p:cNvSpPr>
          <p:nvPr/>
        </p:nvSpPr>
        <p:spPr bwMode="auto">
          <a:xfrm>
            <a:off x="323850" y="620713"/>
            <a:ext cx="647700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2d</a:t>
            </a:r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7956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Complete the invitation with words and phrases from the messages on Page 69.</a:t>
            </a: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395288" y="1989138"/>
            <a:ext cx="8208962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We are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planning</a:t>
            </a:r>
            <a:r>
              <a:rPr lang="en-US" altLang="zh-CN" sz="3200" b="1" dirty="0">
                <a:latin typeface="Times New Roman" panose="02020603050405020304" pitchFamily="18" charset="0"/>
              </a:rPr>
              <a:t> a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housewarming</a:t>
            </a:r>
            <a:r>
              <a:rPr lang="en-US" altLang="zh-CN" sz="3200" b="1" dirty="0">
                <a:latin typeface="Times New Roman" panose="02020603050405020304" pitchFamily="18" charset="0"/>
              </a:rPr>
              <a:t> _______ at our new house this Saturday. Can you ______? Our house is at 2 London Road. We are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serving</a:t>
            </a:r>
            <a:r>
              <a:rPr lang="en-US" altLang="zh-CN" sz="3200" b="1" dirty="0">
                <a:latin typeface="Times New Roman" panose="02020603050405020304" pitchFamily="18" charset="0"/>
              </a:rPr>
              <a:t> _______ and _______ from 7:30 p.m. Please ________ your friends and family. A party is more ________ with more people! Please let us ________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3200" b="1" dirty="0">
                <a:latin typeface="Times New Roman" panose="02020603050405020304" pitchFamily="18" charset="0"/>
              </a:rPr>
              <a:t> Wednesday _________ you can come to the party. Hope you can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make it</a:t>
            </a:r>
            <a:r>
              <a:rPr lang="en-US" altLang="zh-CN" sz="3200" b="1" dirty="0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6516688" y="1916113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party</a:t>
            </a:r>
          </a:p>
        </p:txBody>
      </p:sp>
      <p:sp>
        <p:nvSpPr>
          <p:cNvPr id="100358" name="Text Box 8"/>
          <p:cNvSpPr txBox="1">
            <a:spLocks noChangeArrowheads="1"/>
          </p:cNvSpPr>
          <p:nvPr/>
        </p:nvSpPr>
        <p:spPr bwMode="auto">
          <a:xfrm>
            <a:off x="7164388" y="2492375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come</a:t>
            </a:r>
          </a:p>
        </p:txBody>
      </p: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1979613" y="3429000"/>
            <a:ext cx="3529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food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drinks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1835150" y="386080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bring</a:t>
            </a:r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2843213" y="4437063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surprising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2916238" y="4941888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know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684213" y="5373688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59" grpId="0"/>
      <p:bldP spid="100360" grpId="0"/>
      <p:bldP spid="100361" grpId="0"/>
      <p:bldP spid="100362" grpId="0"/>
      <p:bldP spid="1003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8"/>
          <p:cNvSpPr txBox="1">
            <a:spLocks noChangeArrowheads="1"/>
          </p:cNvSpPr>
          <p:nvPr/>
        </p:nvSpPr>
        <p:spPr bwMode="auto">
          <a:xfrm>
            <a:off x="539750" y="765175"/>
            <a:ext cx="84248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40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812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1) bring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… to …</a:t>
            </a:r>
            <a:r>
              <a:rPr lang="zh-CN" altLang="en-US" sz="3600" b="1" dirty="0">
                <a:latin typeface="Times New Roman" panose="02020603050405020304" pitchFamily="18" charset="0"/>
              </a:rPr>
              <a:t>把</a:t>
            </a:r>
            <a:r>
              <a:rPr lang="en-US" altLang="zh-CN" sz="3600" b="1" dirty="0">
                <a:latin typeface="Times New Roman" panose="02020603050405020304" pitchFamily="18" charset="0"/>
              </a:rPr>
              <a:t>…</a:t>
            </a:r>
            <a:r>
              <a:rPr lang="zh-CN" altLang="en-US" sz="3600" b="1" dirty="0">
                <a:latin typeface="Times New Roman" panose="02020603050405020304" pitchFamily="18" charset="0"/>
              </a:rPr>
              <a:t>带来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2)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take a trip</a:t>
            </a:r>
            <a:r>
              <a:rPr lang="zh-CN" altLang="en-US" sz="3600" b="1" dirty="0">
                <a:latin typeface="Times New Roman" panose="02020603050405020304" pitchFamily="18" charset="0"/>
              </a:rPr>
              <a:t>去旅行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3) think of </a:t>
            </a:r>
            <a:r>
              <a:rPr lang="zh-CN" altLang="en-US" sz="3600" b="1" dirty="0">
                <a:latin typeface="Times New Roman" panose="02020603050405020304" pitchFamily="18" charset="0"/>
              </a:rPr>
              <a:t>认为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4) without doing </a:t>
            </a:r>
            <a:r>
              <a:rPr lang="en-US" altLang="zh-C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没有做某事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5) so that </a:t>
            </a:r>
            <a:r>
              <a:rPr lang="zh-CN" altLang="en-US" sz="3600" b="1" dirty="0">
                <a:latin typeface="Times New Roman" panose="02020603050405020304" pitchFamily="18" charset="0"/>
              </a:rPr>
              <a:t>以便于；目的是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6) look forward to doing </a:t>
            </a:r>
            <a:r>
              <a:rPr lang="en-US" altLang="zh-C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600" b="1" dirty="0">
                <a:latin typeface="Times New Roman" panose="02020603050405020304" pitchFamily="18" charset="0"/>
              </a:rPr>
              <a:t>期待做某事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7)be surprised at </a:t>
            </a:r>
            <a:r>
              <a:rPr lang="en-US" altLang="zh-C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对</a:t>
            </a:r>
            <a:r>
              <a:rPr lang="en-US" altLang="zh-CN" sz="3600" b="1" dirty="0">
                <a:latin typeface="Times New Roman" panose="02020603050405020304" pitchFamily="18" charset="0"/>
              </a:rPr>
              <a:t>…</a:t>
            </a:r>
            <a:r>
              <a:rPr lang="zh-CN" altLang="en-US" sz="3600" b="1" dirty="0">
                <a:latin typeface="Times New Roman" panose="02020603050405020304" pitchFamily="18" charset="0"/>
              </a:rPr>
              <a:t>感到惊奇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8) hear from </a:t>
            </a:r>
            <a:r>
              <a:rPr lang="zh-CN" altLang="en-US" sz="3600" b="1" dirty="0">
                <a:latin typeface="Times New Roman" panose="02020603050405020304" pitchFamily="18" charset="0"/>
              </a:rPr>
              <a:t>收到某人的来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信 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3563938" y="5300663"/>
            <a:ext cx="2689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Garden Party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9574" name="Picture 6" descr="Garden-party-wedding-ideas-Zen-Photographic-UK-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916238" y="5300663"/>
            <a:ext cx="353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Classmates’ Party  </a:t>
            </a:r>
          </a:p>
        </p:txBody>
      </p:sp>
      <p:pic>
        <p:nvPicPr>
          <p:cNvPr id="110598" name="Picture 6" descr="20130109154448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84313"/>
            <a:ext cx="562133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419475" y="5516563"/>
            <a:ext cx="2500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Tea Party  </a:t>
            </a:r>
          </a:p>
        </p:txBody>
      </p:sp>
      <p:pic>
        <p:nvPicPr>
          <p:cNvPr id="112644" name="Picture 4" descr="Show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81075"/>
            <a:ext cx="58293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2411413" y="5300663"/>
            <a:ext cx="4465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Farewell Party (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欢送会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pic>
        <p:nvPicPr>
          <p:cNvPr id="114694" name="Picture 6" descr="FarewellParty00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484313"/>
            <a:ext cx="4608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2195513" y="5084763"/>
            <a:ext cx="485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Surprise Party (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惊喜聚会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pic>
        <p:nvPicPr>
          <p:cNvPr id="115718" name="Picture 6" descr="9781612631172_p0_v1_s260x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268413"/>
            <a:ext cx="3614737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63713" y="5013325"/>
            <a:ext cx="600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Housewarming Party (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乔迁聚会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pic>
        <p:nvPicPr>
          <p:cNvPr id="111620" name="Picture 4" descr="housewarming_party_invitation_wording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4248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 descr="102027"/>
          <p:cNvPicPr>
            <a:picLocks noChangeAspect="1" noChangeArrowheads="1"/>
          </p:cNvPicPr>
          <p:nvPr/>
        </p:nvPicPr>
        <p:blipFill>
          <a:blip r:embed="rId3" cstate="email"/>
          <a:srcRect r="32637" b="6810"/>
          <a:stretch>
            <a:fillRect/>
          </a:stretch>
        </p:blipFill>
        <p:spPr bwMode="auto">
          <a:xfrm>
            <a:off x="5076825" y="1125538"/>
            <a:ext cx="35290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490537" y="3560763"/>
            <a:ext cx="842486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She didn’t accept my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她没有接受我的邀请。</a:t>
            </a:r>
          </a:p>
          <a:p>
            <a:pPr>
              <a:lnSpc>
                <a:spcPct val="115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	</a:t>
            </a:r>
            <a:r>
              <a:rPr lang="en-US" altLang="zh-CN" sz="3400" b="1" dirty="0">
                <a:latin typeface="Times New Roman" panose="02020603050405020304" pitchFamily="18" charset="0"/>
              </a:rPr>
              <a:t>He didn’t do any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n-US" altLang="zh-CN" sz="3400" b="1" dirty="0">
                <a:latin typeface="Times New Roman" panose="02020603050405020304" pitchFamily="18" charset="0"/>
              </a:rPr>
              <a:t> for this 	exam, so he failed. 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	</a:t>
            </a:r>
            <a:r>
              <a:rPr lang="zh-CN" altLang="en-US" sz="3400" b="1" dirty="0">
                <a:latin typeface="Times New Roman" panose="02020603050405020304" pitchFamily="18" charset="0"/>
              </a:rPr>
              <a:t>他考试前没做任何准备，所以不及格。</a:t>
            </a:r>
            <a:r>
              <a:rPr lang="zh-CN" altLang="en-US" sz="3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455612" y="1085850"/>
            <a:ext cx="70929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  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邀请；请柬</a:t>
            </a:r>
          </a:p>
          <a:p>
            <a:pPr>
              <a:lnSpc>
                <a:spcPct val="115000"/>
              </a:lnSpc>
            </a:pP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准备；准备工作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268538" y="117475"/>
            <a:ext cx="4465637" cy="863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r>
              <a:rPr lang="en-US" altLang="zh-CN" sz="4000" b="1" kern="10" spc="-400" dirty="0">
                <a:ln w="12700">
                  <a:solidFill>
                    <a:srgbClr val="000099"/>
                  </a:solidFill>
                  <a:rou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4000" b="1" kern="10" spc="-400" dirty="0">
              <a:ln w="12700">
                <a:solidFill>
                  <a:srgbClr val="000099"/>
                </a:solidFill>
                <a:rou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50900" y="2395538"/>
            <a:ext cx="64436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ion (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后缀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400" b="1" dirty="0">
                <a:solidFill>
                  <a:srgbClr val="0066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3400" b="1" dirty="0">
                <a:solidFill>
                  <a:srgbClr val="0066FF"/>
                </a:solidFill>
                <a:cs typeface="Times New Roman" panose="02020603050405020304" pitchFamily="18" charset="0"/>
              </a:rPr>
              <a:t>invitation</a:t>
            </a:r>
          </a:p>
          <a:p>
            <a:pPr>
              <a:lnSpc>
                <a:spcPct val="115000"/>
              </a:lnSpc>
            </a:pP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动词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+ ion (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后缀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)→</a:t>
            </a:r>
            <a:r>
              <a:rPr lang="en-US" altLang="zh-CN" sz="3400" dirty="0"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0066FF"/>
                </a:solidFill>
                <a:cs typeface="Times New Roman" panose="02020603050405020304" pitchFamily="18" charset="0"/>
              </a:rPr>
              <a:t>preparation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全屏显示(4:3)</PresentationFormat>
  <Paragraphs>166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BDB985CD6ACB4DF08F25229B0AB8A363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