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CDB20-6228-4AF7-A88C-836A3D05F87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FBF9C-A3A2-4BC8-B566-5C4B653CB0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BF9C-A3A2-4BC8-B566-5C4B653CB07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65975-E45C-4DB5-9648-4AC4874B9EC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44B-38CA-4DC1-9EC5-61AEFAAA60F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29269-B193-450C-A0BF-6259E452B30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667B6-120E-437B-A6CB-9EFC295120D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F383A-3D57-42E7-961C-F5998F147EC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1098D-F90D-479B-B3EE-D5FF1D9761C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B3927-FFEF-466D-A7F3-D3296D09A3B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9045A-DE0D-44F1-867B-FB3AA892E05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11F40-EC30-4F38-8E50-542A3BFB3C9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47F3-AA15-4D8D-BF5D-2CF929D7CC0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40B38-8A60-431F-BF2E-08E3038E585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D016A2E-08EE-4EA9-A2F3-521FD10FF02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2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2&#37197;&#22871;&#21548;&#21147;.mp3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3a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3a&#37197;&#22871;&#21548;&#21147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hyperlink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4&#37197;&#22871;&#21160;&#30011;.sw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hyperlink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1a&#37197;&#22871;&#21160;&#30011;.sw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nzz.cn/soft/html/17142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1a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1\&#35838;&#20214;\Unit3%20Topic1%20SectionA&#31934;&#21697;&#35838;&#20214;\SectionA-1a&#37197;&#22871;&#21548;&#21147;.mp3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28938" y="4714875"/>
            <a:ext cx="3597275" cy="793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63244"/>
              </a:avLst>
            </a:prstTxWarp>
          </a:bodyPr>
          <a:lstStyle/>
          <a:p>
            <a:pPr algn="ctr"/>
            <a:endParaRPr lang="zh-CN" altLang="en-US" sz="4000" b="1" kern="10">
              <a:ln w="9525">
                <a:solidFill>
                  <a:srgbClr val="000000"/>
                </a:solidFill>
                <a:round/>
              </a:ln>
              <a:solidFill>
                <a:srgbClr val="FF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69900" y="2060575"/>
            <a:ext cx="7889875" cy="19272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zh-CN" altLang="en-US" sz="6600" b="1" kern="10">
              <a:ln w="9525">
                <a:solidFill>
                  <a:srgbClr val="000000"/>
                </a:solidFill>
                <a:round/>
              </a:ln>
              <a:solidFill>
                <a:srgbClr val="FF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704" y="1306522"/>
            <a:ext cx="914400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Unit </a:t>
            </a:r>
            <a:r>
              <a:rPr lang="en-US" altLang="zh-CN" sz="5400" b="1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3 </a:t>
            </a:r>
            <a:r>
              <a:rPr lang="en-US" altLang="zh-CN" sz="4800" b="1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Topic 1</a:t>
            </a:r>
          </a:p>
          <a:p>
            <a:pPr algn="ctr">
              <a:defRPr/>
            </a:pPr>
            <a:r>
              <a:rPr lang="en-US" altLang="zh-CN" sz="4800" b="1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Does </a:t>
            </a:r>
            <a:r>
              <a:rPr lang="en-US" altLang="zh-CN" sz="48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he speak Chinese</a:t>
            </a:r>
            <a:r>
              <a:rPr lang="en-US" altLang="zh-CN" sz="4800" b="1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cs typeface="Times New Roman" panose="02020603050405020304"/>
              </a:rPr>
              <a:t>?</a:t>
            </a:r>
            <a:endParaRPr lang="zh-CN" altLang="en-US" sz="4800" b="1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cs typeface="Times New Roman" panose="02020603050405020304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800065" y="3375455"/>
            <a:ext cx="3500462" cy="10715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</a:rPr>
              <a:t>Section A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19421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11"/>
          <p:cNvSpPr>
            <a:spLocks noChangeArrowheads="1"/>
          </p:cNvSpPr>
          <p:nvPr/>
        </p:nvSpPr>
        <p:spPr bwMode="auto">
          <a:xfrm rot="-5400000">
            <a:off x="1714500" y="-38100"/>
            <a:ext cx="5181600" cy="8610600"/>
          </a:xfrm>
          <a:prstGeom prst="vertic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rot="10800000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000">
              <a:latin typeface="Tahoma" panose="020B0604030504040204" pitchFamily="34" charset="0"/>
            </a:endParaRPr>
          </a:p>
        </p:txBody>
      </p:sp>
      <p:sp>
        <p:nvSpPr>
          <p:cNvPr id="249859" name="Text Box 6"/>
          <p:cNvSpPr txBox="1">
            <a:spLocks noChangeArrowheads="1"/>
          </p:cNvSpPr>
          <p:nvPr/>
        </p:nvSpPr>
        <p:spPr bwMode="auto">
          <a:xfrm>
            <a:off x="214313" y="890588"/>
            <a:ext cx="8929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            Listen to the passage and fill in the blanks.</a:t>
            </a: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6553200" y="4586288"/>
            <a:ext cx="1368425" cy="1443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48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9861" name="Text Box 8"/>
          <p:cNvSpPr txBox="1">
            <a:spLocks noChangeArrowheads="1"/>
          </p:cNvSpPr>
          <p:nvPr/>
        </p:nvSpPr>
        <p:spPr bwMode="auto">
          <a:xfrm>
            <a:off x="857250" y="2643188"/>
            <a:ext cx="76962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I’m Li  Wei. My </a:t>
            </a:r>
            <a:r>
              <a:rPr lang="en-US" altLang="zh-CN" sz="2800" b="1" u="sng"/>
              <a:t>                   </a:t>
            </a:r>
            <a:r>
              <a:rPr lang="en-US" altLang="zh-CN" sz="2800" b="1"/>
              <a:t>  is very good.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I often </a:t>
            </a:r>
            <a:r>
              <a:rPr lang="en-US" altLang="zh-CN" sz="2800" b="1" u="sng"/>
              <a:t>            </a:t>
            </a:r>
            <a:r>
              <a:rPr lang="en-US" altLang="zh-CN" sz="2800" b="1"/>
              <a:t>my friends </a:t>
            </a:r>
            <a:r>
              <a:rPr lang="en-US" altLang="zh-CN" sz="2800" b="1" u="sng"/>
              <a:t>               </a:t>
            </a:r>
            <a:r>
              <a:rPr lang="en-US" altLang="zh-CN" sz="2800" b="1"/>
              <a:t> Chinese.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/>
              <a:t>I like</a:t>
            </a:r>
            <a:r>
              <a:rPr lang="en-US" altLang="zh-CN" sz="2800" b="1" u="sng"/>
              <a:t>                   </a:t>
            </a:r>
            <a:r>
              <a:rPr lang="en-US" altLang="zh-CN" sz="2800" b="1"/>
              <a:t>  very much. But my English is not very good. I want to </a:t>
            </a:r>
            <a:r>
              <a:rPr lang="en-US" altLang="zh-CN" sz="2800" b="1" u="sng"/>
              <a:t>                 </a:t>
            </a:r>
            <a:r>
              <a:rPr lang="en-US" altLang="zh-CN" sz="2800" b="1"/>
              <a:t> a pen pal. Could you help me with it? </a:t>
            </a:r>
            <a:r>
              <a:rPr lang="en-US" altLang="zh-CN" sz="2800" b="1" u="sng"/>
              <a:t>             </a:t>
            </a:r>
          </a:p>
        </p:txBody>
      </p:sp>
      <p:sp>
        <p:nvSpPr>
          <p:cNvPr id="249862" name="Text Box 10"/>
          <p:cNvSpPr txBox="1">
            <a:spLocks noChangeArrowheads="1"/>
          </p:cNvSpPr>
          <p:nvPr/>
        </p:nvSpPr>
        <p:spPr bwMode="auto">
          <a:xfrm>
            <a:off x="3357563" y="2500313"/>
            <a:ext cx="167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Chinese</a:t>
            </a:r>
          </a:p>
        </p:txBody>
      </p:sp>
      <p:sp>
        <p:nvSpPr>
          <p:cNvPr id="249863" name="Text Box 11"/>
          <p:cNvSpPr txBox="1">
            <a:spLocks noChangeArrowheads="1"/>
          </p:cNvSpPr>
          <p:nvPr/>
        </p:nvSpPr>
        <p:spPr bwMode="auto">
          <a:xfrm>
            <a:off x="2071688" y="314325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249864" name="Text Box 12"/>
          <p:cNvSpPr txBox="1">
            <a:spLocks noChangeArrowheads="1"/>
          </p:cNvSpPr>
          <p:nvPr/>
        </p:nvSpPr>
        <p:spPr bwMode="auto">
          <a:xfrm>
            <a:off x="5357813" y="3214688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249865" name="Text Box 13"/>
          <p:cNvSpPr txBox="1">
            <a:spLocks noChangeArrowheads="1"/>
          </p:cNvSpPr>
          <p:nvPr/>
        </p:nvSpPr>
        <p:spPr bwMode="auto">
          <a:xfrm>
            <a:off x="1785938" y="385762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249866" name="Text Box 14"/>
          <p:cNvSpPr txBox="1">
            <a:spLocks noChangeArrowheads="1"/>
          </p:cNvSpPr>
          <p:nvPr/>
        </p:nvSpPr>
        <p:spPr bwMode="auto">
          <a:xfrm>
            <a:off x="5715000" y="43576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49867" name="椭圆 11"/>
          <p:cNvSpPr>
            <a:spLocks noChangeArrowheads="1"/>
          </p:cNvSpPr>
          <p:nvPr/>
        </p:nvSpPr>
        <p:spPr bwMode="auto">
          <a:xfrm>
            <a:off x="214313" y="962025"/>
            <a:ext cx="1000125" cy="428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  2</a:t>
            </a:r>
          </a:p>
        </p:txBody>
      </p:sp>
      <p:pic>
        <p:nvPicPr>
          <p:cNvPr id="13" name="SectionA-2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287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2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49858" grpId="0"/>
      <p:bldP spid="13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4" descr="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7963" y="0"/>
            <a:ext cx="9351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ctionA-3a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00063"/>
            <a:ext cx="785812" cy="78581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4"/>
          <p:cNvSpPr txBox="1">
            <a:spLocks noChangeArrowheads="1"/>
          </p:cNvSpPr>
          <p:nvPr/>
        </p:nvSpPr>
        <p:spPr bwMode="auto">
          <a:xfrm>
            <a:off x="2214563" y="785813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调查表</a:t>
            </a:r>
          </a:p>
        </p:txBody>
      </p:sp>
      <p:graphicFrame>
        <p:nvGraphicFramePr>
          <p:cNvPr id="26629" name="Group 5"/>
          <p:cNvGraphicFramePr>
            <a:graphicFrameLocks noGrp="1"/>
          </p:cNvGraphicFramePr>
          <p:nvPr/>
        </p:nvGraphicFramePr>
        <p:xfrm>
          <a:off x="500063" y="1500188"/>
          <a:ext cx="8228012" cy="5072381"/>
        </p:xfrm>
        <a:graphic>
          <a:graphicData uri="http://schemas.openxmlformats.org/drawingml/2006/table">
            <a:tbl>
              <a:tblPr/>
              <a:tblGrid>
                <a:gridCol w="231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Group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three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four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five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like English</a:t>
                      </a: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speak English after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have an English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have a pen pal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1957" name="WordArt 55"/>
          <p:cNvSpPr>
            <a:spLocks noChangeArrowheads="1" noChangeShapeType="1" noTextEdit="1"/>
          </p:cNvSpPr>
          <p:nvPr/>
        </p:nvSpPr>
        <p:spPr bwMode="auto">
          <a:xfrm>
            <a:off x="500063" y="785813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Project</a:t>
            </a:r>
            <a:endParaRPr lang="zh-CN" altLang="en-US" sz="4800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/>
              <a:t>Report like this</a:t>
            </a:r>
            <a:endParaRPr lang="zh-CN" altLang="zh-CN" sz="3600" b="1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43063"/>
            <a:ext cx="7681913" cy="38036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u"/>
            </a:pPr>
            <a:r>
              <a:rPr lang="en-US" altLang="zh-CN" sz="2800" b="0" dirty="0"/>
              <a:t>  In Group One, we all like English.  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sz="2800" b="0" dirty="0"/>
              <a:t>  We each have an English name.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sz="2800" b="0" dirty="0"/>
              <a:t>   We often speak English after class. 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sz="2800" b="0" dirty="0"/>
              <a:t>   But Li Hong's English is poor. She needs some help. 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sz="2800" b="0" dirty="0"/>
              <a:t>  We can help her with it. And she wants to have a pen pal.</a:t>
            </a:r>
            <a:endParaRPr lang="zh-CN" altLang="zh-CN" sz="2800" b="0" dirty="0"/>
          </a:p>
        </p:txBody>
      </p:sp>
      <p:pic>
        <p:nvPicPr>
          <p:cNvPr id="252932" name="Picture 4" descr="th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13" y="46038"/>
            <a:ext cx="1657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250825" y="40481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Exercise:</a:t>
            </a:r>
            <a:endParaRPr lang="zh-CN" altLang="zh-CN" sz="2800" b="1" dirty="0"/>
          </a:p>
        </p:txBody>
      </p:sp>
      <p:pic>
        <p:nvPicPr>
          <p:cNvPr id="253955" name="Picture 3" descr="thin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61263" y="44450"/>
            <a:ext cx="1582737" cy="1584325"/>
          </a:xfrm>
        </p:spPr>
      </p:pic>
      <p:sp>
        <p:nvSpPr>
          <p:cNvPr id="253956" name="Text Box 4" descr="图片2"/>
          <p:cNvSpPr txBox="1">
            <a:spLocks noChangeArrowheads="1"/>
          </p:cNvSpPr>
          <p:nvPr/>
        </p:nvSpPr>
        <p:spPr bwMode="auto">
          <a:xfrm>
            <a:off x="357188" y="1214438"/>
            <a:ext cx="93614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800" b="1" dirty="0"/>
              <a:t>— Excuse me, c_____ you please tell me </a:t>
            </a:r>
          </a:p>
          <a:p>
            <a:pPr eaLnBrk="1" hangingPunct="1"/>
            <a:r>
              <a:rPr lang="en-US" altLang="zh-CN" sz="2800" b="1" dirty="0"/>
              <a:t>your name?</a:t>
            </a:r>
          </a:p>
          <a:p>
            <a:pPr eaLnBrk="1" hangingPunct="1"/>
            <a:r>
              <a:rPr lang="en-US" altLang="zh-CN" sz="2800" b="1" dirty="0"/>
              <a:t>    —Sure, my name is Li Hong.</a:t>
            </a:r>
          </a:p>
          <a:p>
            <a:pPr eaLnBrk="1" hangingPunct="1"/>
            <a:r>
              <a:rPr lang="en-US" altLang="zh-CN" sz="2800" b="1" dirty="0"/>
              <a:t>2. —Can you s________ Chinese?</a:t>
            </a:r>
          </a:p>
          <a:p>
            <a:pPr eaLnBrk="1" hangingPunct="1"/>
            <a:r>
              <a:rPr lang="en-US" altLang="zh-CN" sz="2800" b="1" dirty="0"/>
              <a:t>    —Sorry, I can't. I come from Canada.</a:t>
            </a:r>
          </a:p>
          <a:p>
            <a:pPr eaLnBrk="1" hangingPunct="1"/>
            <a:r>
              <a:rPr lang="en-US" altLang="zh-CN" sz="2800" b="1" dirty="0"/>
              <a:t>3. —Could you help me with my English?</a:t>
            </a:r>
          </a:p>
          <a:p>
            <a:pPr eaLnBrk="1" hangingPunct="1"/>
            <a:r>
              <a:rPr lang="en-US" altLang="zh-CN" sz="2800" b="1" dirty="0"/>
              <a:t>    —No problem.</a:t>
            </a:r>
          </a:p>
          <a:p>
            <a:pPr eaLnBrk="1" hangingPunct="1"/>
            <a:r>
              <a:rPr lang="en-US" altLang="zh-CN" sz="2800" b="1" dirty="0"/>
              <a:t>4.My English is p_____. Could you help me with it?</a:t>
            </a:r>
          </a:p>
          <a:p>
            <a:pPr eaLnBrk="1" hangingPunct="1"/>
            <a:r>
              <a:rPr lang="en-US" altLang="zh-CN" sz="2800" b="1" dirty="0"/>
              <a:t>5. — Do you often speak English a ____ class?</a:t>
            </a:r>
          </a:p>
          <a:p>
            <a:pPr eaLnBrk="1" hangingPunct="1"/>
            <a:r>
              <a:rPr lang="en-US" altLang="zh-CN" sz="2800" b="1" dirty="0"/>
              <a:t>    —Yes, I do.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643313" y="1214438"/>
            <a:ext cx="130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ould</a:t>
            </a:r>
            <a:r>
              <a:rPr lang="en-US" altLang="zh-CN" sz="2800" b="1"/>
              <a:t>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000375" y="2500313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peak</a:t>
            </a:r>
            <a:r>
              <a:rPr lang="en-US" altLang="zh-CN" sz="2800" b="1"/>
              <a:t> 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3286125" y="4214813"/>
            <a:ext cx="130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oor</a:t>
            </a:r>
            <a:endParaRPr lang="en-US" altLang="zh-CN" sz="2800" b="1"/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286500" y="4643438"/>
            <a:ext cx="130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fter</a:t>
            </a:r>
            <a:r>
              <a:rPr lang="en-US" altLang="zh-CN" sz="2800" b="1"/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/>
      <p:bldP spid="253958" grpId="0"/>
      <p:bldP spid="253959" grpId="0"/>
      <p:bldP spid="2539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th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445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50825" y="40481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/>
              <a:t>Exercise:</a:t>
            </a:r>
            <a:endParaRPr lang="zh-CN" altLang="zh-CN" sz="4000" b="1"/>
          </a:p>
        </p:txBody>
      </p:sp>
      <p:sp>
        <p:nvSpPr>
          <p:cNvPr id="254980" name="Text Box 4" descr="图片2"/>
          <p:cNvSpPr txBox="1">
            <a:spLocks noChangeArrowheads="1"/>
          </p:cNvSpPr>
          <p:nvPr/>
        </p:nvSpPr>
        <p:spPr bwMode="auto">
          <a:xfrm>
            <a:off x="0" y="1163638"/>
            <a:ext cx="89296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/>
              <a:t>（    ）</a:t>
            </a:r>
            <a:r>
              <a:rPr lang="zh-CN" altLang="zh-CN" sz="2800" b="1"/>
              <a:t>1. We are from England. We _______ English.</a:t>
            </a:r>
          </a:p>
          <a:p>
            <a:pPr eaLnBrk="1" hangingPunct="1"/>
            <a:r>
              <a:rPr lang="en-US" altLang="zh-CN" sz="2800" b="1"/>
              <a:t>               </a:t>
            </a:r>
            <a:r>
              <a:rPr lang="zh-CN" altLang="zh-CN" sz="2800" b="1"/>
              <a:t>A. tell         </a:t>
            </a:r>
            <a:r>
              <a:rPr lang="en-US" altLang="zh-CN" sz="2800" b="1"/>
              <a:t>       </a:t>
            </a:r>
            <a:r>
              <a:rPr lang="zh-CN" altLang="zh-CN" sz="2800" b="1"/>
              <a:t>B. say            </a:t>
            </a:r>
            <a:r>
              <a:rPr lang="en-US" altLang="zh-CN" sz="2800" b="1"/>
              <a:t>     </a:t>
            </a:r>
            <a:r>
              <a:rPr lang="zh-CN" altLang="zh-CN" sz="2800" b="1"/>
              <a:t>C.speak</a:t>
            </a:r>
          </a:p>
          <a:p>
            <a:pPr eaLnBrk="1" hangingPunct="1"/>
            <a:r>
              <a:rPr lang="zh-CN" altLang="en-US" sz="2800" b="1"/>
              <a:t>（    ）</a:t>
            </a:r>
            <a:r>
              <a:rPr lang="zh-CN" altLang="zh-CN" sz="2800" b="1"/>
              <a:t>2. </a:t>
            </a:r>
            <a:r>
              <a:rPr lang="en-US" altLang="zh-CN" sz="2800" b="1"/>
              <a:t>—</a:t>
            </a:r>
            <a:r>
              <a:rPr lang="zh-CN" altLang="zh-CN" sz="2800" b="1"/>
              <a:t>Do you have any friends here? --- </a:t>
            </a:r>
            <a:r>
              <a:rPr lang="en-US" altLang="zh-CN" sz="2800" b="1"/>
              <a:t>     </a:t>
            </a:r>
            <a:r>
              <a:rPr lang="zh-CN" altLang="zh-CN" sz="2800" b="1"/>
              <a:t>________</a:t>
            </a:r>
          </a:p>
          <a:p>
            <a:pPr eaLnBrk="1" hangingPunct="1"/>
            <a:r>
              <a:rPr lang="zh-CN" altLang="zh-CN" sz="2800" b="1"/>
              <a:t>        </a:t>
            </a:r>
            <a:r>
              <a:rPr lang="en-US" altLang="zh-CN" sz="2800" b="1"/>
              <a:t>       </a:t>
            </a:r>
            <a:r>
              <a:rPr lang="zh-CN" altLang="zh-CN" sz="2800" b="1"/>
              <a:t>A. Yes , I am.   </a:t>
            </a:r>
            <a:r>
              <a:rPr lang="en-US" altLang="zh-CN" sz="2800" b="1"/>
              <a:t> </a:t>
            </a:r>
            <a:r>
              <a:rPr lang="zh-CN" altLang="zh-CN" sz="2800" b="1"/>
              <a:t>B.  Yes, I do.      C. Yes, I have.</a:t>
            </a:r>
          </a:p>
          <a:p>
            <a:pPr eaLnBrk="1" hangingPunct="1"/>
            <a:r>
              <a:rPr lang="zh-CN" altLang="en-US" sz="2800" b="1"/>
              <a:t>（    ）</a:t>
            </a:r>
            <a:r>
              <a:rPr lang="zh-CN" altLang="zh-CN" sz="2800" b="1"/>
              <a:t>3. </a:t>
            </a:r>
            <a:r>
              <a:rPr lang="en-US" altLang="zh-CN" sz="2800" b="1"/>
              <a:t>—</a:t>
            </a:r>
            <a:r>
              <a:rPr lang="zh-CN" altLang="zh-CN" sz="2800" b="1"/>
              <a:t>______ you like English? </a:t>
            </a:r>
            <a:r>
              <a:rPr lang="en-US" altLang="zh-CN" sz="2800" b="1"/>
              <a:t>—</a:t>
            </a:r>
            <a:r>
              <a:rPr lang="zh-CN" altLang="zh-CN" sz="2800" b="1"/>
              <a:t>Yes, I do.</a:t>
            </a:r>
          </a:p>
          <a:p>
            <a:pPr eaLnBrk="1" hangingPunct="1"/>
            <a:r>
              <a:rPr lang="zh-CN" altLang="zh-CN" sz="2800" b="1"/>
              <a:t>        </a:t>
            </a:r>
            <a:r>
              <a:rPr lang="en-US" altLang="zh-CN" sz="2800" b="1"/>
              <a:t>       </a:t>
            </a:r>
            <a:r>
              <a:rPr lang="zh-CN" altLang="zh-CN" sz="2800" b="1"/>
              <a:t>A.  Does      </a:t>
            </a:r>
            <a:r>
              <a:rPr lang="en-US" altLang="zh-CN" sz="2800" b="1"/>
              <a:t>     </a:t>
            </a:r>
            <a:r>
              <a:rPr lang="zh-CN" altLang="zh-CN" sz="2800" b="1"/>
              <a:t>B. do             </a:t>
            </a:r>
            <a:r>
              <a:rPr lang="en-US" altLang="zh-CN" sz="2800" b="1"/>
              <a:t>      </a:t>
            </a:r>
            <a:r>
              <a:rPr lang="zh-CN" altLang="zh-CN" sz="2800" b="1"/>
              <a:t>C. Do </a:t>
            </a:r>
          </a:p>
          <a:p>
            <a:pPr eaLnBrk="1" hangingPunct="1"/>
            <a:r>
              <a:rPr lang="zh-CN" altLang="en-US" sz="2800" b="1"/>
              <a:t>（    ）</a:t>
            </a:r>
            <a:r>
              <a:rPr lang="zh-CN" altLang="zh-CN" sz="2800" b="1"/>
              <a:t>4. Mary's Chinese is poor. We can help her ______ it.</a:t>
            </a:r>
          </a:p>
          <a:p>
            <a:pPr eaLnBrk="1" hangingPunct="1"/>
            <a:r>
              <a:rPr lang="en-US" altLang="zh-CN" sz="2800" b="1"/>
              <a:t>               </a:t>
            </a:r>
            <a:r>
              <a:rPr lang="zh-CN" altLang="zh-CN" sz="2800" b="1"/>
              <a:t>A. with       </a:t>
            </a:r>
            <a:r>
              <a:rPr lang="en-US" altLang="zh-CN" sz="2800" b="1"/>
              <a:t>       </a:t>
            </a:r>
            <a:r>
              <a:rPr lang="zh-CN" altLang="zh-CN" sz="2800" b="1"/>
              <a:t>B.and             </a:t>
            </a:r>
            <a:r>
              <a:rPr lang="en-US" altLang="zh-CN" sz="2800" b="1"/>
              <a:t>     </a:t>
            </a:r>
            <a:r>
              <a:rPr lang="zh-CN" altLang="zh-CN" sz="2800" b="1"/>
              <a:t>C.to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28625" y="1214438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C</a:t>
            </a:r>
            <a:r>
              <a:rPr lang="en-US" altLang="zh-CN" b="1"/>
              <a:t> 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B</a:t>
            </a:r>
            <a:r>
              <a:rPr lang="en-US" altLang="zh-CN" b="1"/>
              <a:t> 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357188" y="3714750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C</a:t>
            </a:r>
            <a:r>
              <a:rPr lang="en-US" altLang="zh-CN" b="1"/>
              <a:t> </a:t>
            </a:r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428625" y="4572000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A</a:t>
            </a:r>
            <a:r>
              <a:rPr lang="en-US" altLang="zh-CN" b="1"/>
              <a:t>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/>
      <p:bldP spid="254982" grpId="0"/>
      <p:bldP spid="254983" grpId="0"/>
      <p:bldP spid="2549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929063"/>
            <a:ext cx="19351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429125"/>
            <a:ext cx="19351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4" name="Rectangle 9"/>
          <p:cNvSpPr>
            <a:spLocks noChangeArrowheads="1"/>
          </p:cNvSpPr>
          <p:nvPr/>
        </p:nvSpPr>
        <p:spPr bwMode="auto">
          <a:xfrm>
            <a:off x="2214563" y="571500"/>
            <a:ext cx="22018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Let’s chant</a:t>
            </a:r>
          </a:p>
        </p:txBody>
      </p:sp>
      <p:pic>
        <p:nvPicPr>
          <p:cNvPr id="20491" name="Picture 11" descr="鼓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571500"/>
            <a:ext cx="1028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214438"/>
            <a:ext cx="6657975" cy="5305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1214438"/>
            <a:ext cx="6648450" cy="5362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2" y="1214438"/>
            <a:ext cx="6667501" cy="5372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214438"/>
            <a:ext cx="6648450" cy="5372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3" y="1214422"/>
            <a:ext cx="6677026" cy="5362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11" name="椭圆 12"/>
          <p:cNvSpPr>
            <a:spLocks noChangeArrowheads="1"/>
          </p:cNvSpPr>
          <p:nvPr/>
        </p:nvSpPr>
        <p:spPr bwMode="auto">
          <a:xfrm>
            <a:off x="357188" y="571500"/>
            <a:ext cx="714375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4</a:t>
            </a:r>
          </a:p>
        </p:txBody>
      </p:sp>
      <p:pic>
        <p:nvPicPr>
          <p:cNvPr id="256012" name="图片 19" descr="shipin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00563" y="571500"/>
            <a:ext cx="7048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3"/>
          <p:cNvSpPr>
            <a:spLocks noChangeArrowheads="1"/>
          </p:cNvSpPr>
          <p:nvPr/>
        </p:nvSpPr>
        <p:spPr bwMode="auto">
          <a:xfrm>
            <a:off x="500063" y="642938"/>
            <a:ext cx="264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</a:rPr>
              <a:t>Sum up:</a:t>
            </a:r>
          </a:p>
        </p:txBody>
      </p:sp>
      <p:sp>
        <p:nvSpPr>
          <p:cNvPr id="257027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83169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3200" b="1" dirty="0">
                <a:solidFill>
                  <a:srgbClr val="000099"/>
                </a:solidFill>
              </a:rPr>
              <a:t> — Could you please+</a:t>
            </a:r>
            <a:r>
              <a:rPr lang="zh-CN" altLang="en-US" sz="3200" b="1" dirty="0">
                <a:solidFill>
                  <a:srgbClr val="FF0000"/>
                </a:solidFill>
              </a:rPr>
              <a:t>动词原形                       </a:t>
            </a:r>
            <a:r>
              <a:rPr lang="zh-CN" altLang="en-US" sz="3200" b="1" dirty="0">
                <a:solidFill>
                  <a:srgbClr val="000099"/>
                </a:solidFill>
              </a:rPr>
              <a:t>你能</a:t>
            </a:r>
            <a:r>
              <a:rPr lang="en-US" altLang="zh-CN" sz="3200" b="1" dirty="0">
                <a:solidFill>
                  <a:srgbClr val="000099"/>
                </a:solidFill>
              </a:rPr>
              <a:t>……</a:t>
            </a:r>
            <a:r>
              <a:rPr lang="zh-CN" altLang="en-US" sz="3200" b="1" dirty="0">
                <a:solidFill>
                  <a:srgbClr val="000099"/>
                </a:solidFill>
              </a:rPr>
              <a:t>吗？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99"/>
                </a:solidFill>
              </a:rPr>
              <a:t>    </a:t>
            </a:r>
            <a:r>
              <a:rPr lang="en-US" altLang="zh-CN" sz="3200" b="1" dirty="0">
                <a:solidFill>
                  <a:srgbClr val="000099"/>
                </a:solidFill>
              </a:rPr>
              <a:t>— </a:t>
            </a:r>
            <a:r>
              <a:rPr lang="en-US" altLang="zh-CN" sz="3200" b="1" dirty="0">
                <a:solidFill>
                  <a:srgbClr val="FF0000"/>
                </a:solidFill>
              </a:rPr>
              <a:t>Sure</a:t>
            </a:r>
            <a:r>
              <a:rPr lang="en-US" altLang="zh-CN" sz="3200" b="1" dirty="0">
                <a:solidFill>
                  <a:srgbClr val="000099"/>
                </a:solidFill>
              </a:rPr>
              <a:t>./Of course./</a:t>
            </a:r>
            <a:r>
              <a:rPr lang="en-US" altLang="zh-CN" sz="3200" b="1" dirty="0">
                <a:solidFill>
                  <a:srgbClr val="FF0000"/>
                </a:solidFill>
              </a:rPr>
              <a:t>No problem</a:t>
            </a:r>
            <a:r>
              <a:rPr lang="en-US" altLang="zh-CN" sz="3200" b="1" dirty="0">
                <a:solidFill>
                  <a:srgbClr val="000099"/>
                </a:solidFill>
              </a:rPr>
              <a:t>./Sorry.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2. tell sb. </a:t>
            </a:r>
            <a:r>
              <a:rPr lang="en-US" altLang="zh-CN" sz="3200" b="1" dirty="0" err="1">
                <a:solidFill>
                  <a:srgbClr val="000099"/>
                </a:solidFill>
              </a:rPr>
              <a:t>sth</a:t>
            </a:r>
            <a:r>
              <a:rPr lang="en-US" altLang="zh-CN" sz="3200" b="1" dirty="0">
                <a:solidFill>
                  <a:srgbClr val="000099"/>
                </a:solidFill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</a:rPr>
              <a:t>告诉某人某事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3. come from=be from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4. 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help sb</a:t>
            </a:r>
            <a:r>
              <a:rPr lang="en-US" altLang="zh-CN" sz="3200" b="1" dirty="0">
                <a:solidFill>
                  <a:srgbClr val="FF0000"/>
                </a:solidFill>
                <a:sym typeface="Arial" panose="020B0604020202020204" pitchFamily="34" charset="0"/>
              </a:rPr>
              <a:t>. with </a:t>
            </a:r>
            <a:r>
              <a:rPr lang="en-US" altLang="zh-CN" sz="3200" b="1" dirty="0" err="1">
                <a:solidFill>
                  <a:srgbClr val="000099"/>
                </a:solidFill>
                <a:sym typeface="Arial" panose="020B0604020202020204" pitchFamily="34" charset="0"/>
              </a:rPr>
              <a:t>sth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./help sb</a:t>
            </a:r>
            <a:r>
              <a:rPr lang="en-US" altLang="zh-CN" sz="3200" b="1" dirty="0">
                <a:solidFill>
                  <a:srgbClr val="FF0000"/>
                </a:solidFill>
                <a:sym typeface="Arial" panose="020B0604020202020204" pitchFamily="34" charset="0"/>
              </a:rPr>
              <a:t>.(to) do </a:t>
            </a:r>
            <a:r>
              <a:rPr lang="en-US" altLang="zh-CN" sz="3200" b="1" dirty="0" err="1">
                <a:solidFill>
                  <a:srgbClr val="000099"/>
                </a:solidFill>
                <a:sym typeface="Arial" panose="020B0604020202020204" pitchFamily="34" charset="0"/>
              </a:rPr>
              <a:t>sth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    </a:t>
            </a:r>
            <a:r>
              <a:rPr lang="zh-CN" altLang="en-US" sz="3200" b="1" dirty="0">
                <a:solidFill>
                  <a:srgbClr val="000099"/>
                </a:solidFill>
                <a:sym typeface="Arial" panose="020B0604020202020204" pitchFamily="34" charset="0"/>
              </a:rPr>
              <a:t>帮助某人做某事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5. speak +</a:t>
            </a:r>
            <a:r>
              <a:rPr lang="zh-CN" altLang="en-US" sz="3200" b="1" dirty="0">
                <a:solidFill>
                  <a:srgbClr val="FF0000"/>
                </a:solidFill>
                <a:sym typeface="Arial" panose="020B0604020202020204" pitchFamily="34" charset="0"/>
              </a:rPr>
              <a:t>某种语言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6. </a:t>
            </a:r>
            <a:r>
              <a:rPr lang="en-US" altLang="zh-CN" sz="3200" b="1" dirty="0">
                <a:solidFill>
                  <a:srgbClr val="000099"/>
                </a:solidFill>
              </a:rPr>
              <a:t>No problem. </a:t>
            </a:r>
            <a:r>
              <a:rPr lang="en-US" altLang="zh-CN" sz="3200" b="1" dirty="0">
                <a:solidFill>
                  <a:srgbClr val="FF0000"/>
                </a:solidFill>
              </a:rPr>
              <a:t>= Sure.</a:t>
            </a:r>
            <a:endParaRPr lang="zh-CN" altLang="zh-C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tx2"/>
                </a:solidFill>
              </a:rPr>
              <a:t>Homework: </a:t>
            </a:r>
          </a:p>
        </p:txBody>
      </p:sp>
      <p:sp>
        <p:nvSpPr>
          <p:cNvPr id="258051" name="Text Box 5" descr="图片2"/>
          <p:cNvSpPr txBox="1">
            <a:spLocks noChangeArrowheads="1"/>
          </p:cNvSpPr>
          <p:nvPr/>
        </p:nvSpPr>
        <p:spPr bwMode="auto">
          <a:xfrm>
            <a:off x="4286250" y="2000250"/>
            <a:ext cx="4357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00080"/>
                </a:solidFill>
              </a:rPr>
              <a:t>Do you have a pen pal?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00080"/>
                </a:solidFill>
              </a:rPr>
              <a:t>If you have one,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00080"/>
                </a:solidFill>
              </a:rPr>
              <a:t>write to him\her after school.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00080"/>
                </a:solidFill>
              </a:rPr>
              <a:t>If you don’t have a pen pal,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00080"/>
                </a:solidFill>
              </a:rPr>
              <a:t>make one, please</a:t>
            </a:r>
            <a:r>
              <a:rPr lang="en-US" altLang="zh-CN" sz="3200" b="1" dirty="0" smtClean="0">
                <a:solidFill>
                  <a:srgbClr val="800080"/>
                </a:solidFill>
              </a:rPr>
              <a:t>.  </a:t>
            </a:r>
            <a:endParaRPr lang="en-US" altLang="zh-CN" sz="3200" b="1" dirty="0">
              <a:solidFill>
                <a:srgbClr val="800080"/>
              </a:solidFill>
            </a:endParaRPr>
          </a:p>
        </p:txBody>
      </p:sp>
      <p:pic>
        <p:nvPicPr>
          <p:cNvPr id="19460" name="图片 6" descr="作业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285875"/>
            <a:ext cx="300037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/>
              <a:t>Speak  in Chinese</a:t>
            </a:r>
          </a:p>
        </p:txBody>
      </p:sp>
      <p:pic>
        <p:nvPicPr>
          <p:cNvPr id="239619" name="内容占位符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597025"/>
            <a:ext cx="4610100" cy="4535488"/>
          </a:xfrm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72065" y="1357298"/>
            <a:ext cx="3643338" cy="291467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3" y="3429000"/>
            <a:ext cx="4214385" cy="28155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28688"/>
            <a:ext cx="7570788" cy="604837"/>
          </a:xfrm>
        </p:spPr>
        <p:txBody>
          <a:bodyPr/>
          <a:lstStyle/>
          <a:p>
            <a:r>
              <a:rPr lang="en-US" altLang="zh-CN" sz="2800" b="0" dirty="0"/>
              <a:t>Is Jane's Chinese good or poor?</a:t>
            </a:r>
          </a:p>
        </p:txBody>
      </p:sp>
      <p:sp>
        <p:nvSpPr>
          <p:cNvPr id="242691" name="Rectangle 8"/>
          <p:cNvSpPr>
            <a:spLocks noChangeArrowheads="1"/>
          </p:cNvSpPr>
          <p:nvPr/>
        </p:nvSpPr>
        <p:spPr bwMode="auto">
          <a:xfrm>
            <a:off x="1619250" y="333375"/>
            <a:ext cx="3827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Look, listen and say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60349"/>
            <a:ext cx="792162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2693" name="Rectangle 10"/>
          <p:cNvSpPr>
            <a:spLocks noChangeArrowheads="1"/>
          </p:cNvSpPr>
          <p:nvPr/>
        </p:nvSpPr>
        <p:spPr bwMode="auto">
          <a:xfrm>
            <a:off x="323850" y="260350"/>
            <a:ext cx="60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1a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79" y="1743075"/>
            <a:ext cx="6410325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685925"/>
            <a:ext cx="6438900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1637453"/>
            <a:ext cx="6572296" cy="522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676400"/>
            <a:ext cx="6448425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1571611"/>
            <a:ext cx="6410325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63" y="214313"/>
            <a:ext cx="884237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p"/>
      <p:bldP spid="242691" grpId="0"/>
      <p:bldP spid="2426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42481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Could you please tell me your name?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— Could you please+</a:t>
            </a:r>
            <a:r>
              <a:rPr lang="zh-CN" altLang="en-US" sz="3200" b="1" dirty="0">
                <a:solidFill>
                  <a:srgbClr val="FF3300"/>
                </a:solidFill>
              </a:rPr>
              <a:t>动词原形</a:t>
            </a:r>
            <a:r>
              <a:rPr lang="zh-CN" altLang="en-US" sz="3200" b="1" dirty="0">
                <a:solidFill>
                  <a:srgbClr val="000099"/>
                </a:solidFill>
              </a:rPr>
              <a:t>？你能</a:t>
            </a:r>
            <a:r>
              <a:rPr lang="en-US" altLang="zh-CN" sz="3200" b="1" dirty="0">
                <a:solidFill>
                  <a:srgbClr val="000099"/>
                </a:solidFill>
              </a:rPr>
              <a:t>......</a:t>
            </a:r>
            <a:r>
              <a:rPr lang="zh-CN" altLang="en-US" sz="3200" b="1" dirty="0">
                <a:solidFill>
                  <a:srgbClr val="000099"/>
                </a:solidFill>
              </a:rPr>
              <a:t>吗？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99"/>
                </a:solidFill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— Sure./Of course./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00"/>
                </a:solidFill>
              </a:rPr>
              <a:t>No problem</a:t>
            </a:r>
            <a:r>
              <a:rPr lang="en-US" altLang="zh-CN" sz="3200" b="1" dirty="0">
                <a:solidFill>
                  <a:srgbClr val="000099"/>
                </a:solidFill>
              </a:rPr>
              <a:t>./Sorry.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zh-CN" sz="3200" b="1" dirty="0"/>
          </a:p>
        </p:txBody>
      </p:sp>
      <p:sp>
        <p:nvSpPr>
          <p:cNvPr id="243715" name="Text Box 6"/>
          <p:cNvSpPr txBox="1">
            <a:spLocks noChangeArrowheads="1"/>
          </p:cNvSpPr>
          <p:nvPr/>
        </p:nvSpPr>
        <p:spPr bwMode="auto">
          <a:xfrm>
            <a:off x="285750" y="642938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</a:rPr>
              <a:t>Useful expressions</a:t>
            </a:r>
            <a:r>
              <a:rPr lang="en-US" altLang="zh-CN" sz="3600" dirty="0"/>
              <a:t>:</a:t>
            </a:r>
          </a:p>
        </p:txBody>
      </p:sp>
      <p:pic>
        <p:nvPicPr>
          <p:cNvPr id="243716" name="内容占位符 9" descr="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16488" y="2000250"/>
            <a:ext cx="4227512" cy="3357563"/>
          </a:xfrm>
        </p:spPr>
      </p:pic>
      <p:sp>
        <p:nvSpPr>
          <p:cNvPr id="243717" name="椭圆 12"/>
          <p:cNvSpPr>
            <a:spLocks noChangeArrowheads="1"/>
          </p:cNvSpPr>
          <p:nvPr/>
        </p:nvSpPr>
        <p:spPr bwMode="auto">
          <a:xfrm>
            <a:off x="5572125" y="2500313"/>
            <a:ext cx="285750" cy="2143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8d27fcd8-68ea-4974-902e-86c5d4d8613a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041775" cy="6858000"/>
          </a:xfrm>
        </p:spPr>
      </p:pic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-180975" y="5373688"/>
            <a:ext cx="426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tx2"/>
                </a:solidFill>
                <a:hlinkClick r:id="" action="ppaction://noaction">
                  <a:snd r:embed="rId4" name="chimes.wav"/>
                </a:hlinkClick>
              </a:rPr>
              <a:t>Jane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411413" y="476250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/>
              <a:t>Useful expressions: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2844800" y="1628775"/>
            <a:ext cx="60245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Do you come from the U.S.A.?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</a:rPr>
              <a:t>    =Are you from the U.S.A.?</a:t>
            </a:r>
            <a:r>
              <a:rPr lang="en-US" altLang="zh-CN" b="1" dirty="0">
                <a:solidFill>
                  <a:srgbClr val="000099"/>
                </a:solidFill>
              </a:rPr>
              <a:t> </a:t>
            </a:r>
            <a:endParaRPr lang="zh-CN" altLang="zh-CN" dirty="0"/>
          </a:p>
        </p:txBody>
      </p:sp>
      <p:pic>
        <p:nvPicPr>
          <p:cNvPr id="10246" name="Picture 6" descr="PGQ_1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644900"/>
            <a:ext cx="51863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4356100" y="1557338"/>
            <a:ext cx="226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</a:rPr>
              <a:t>come from</a:t>
            </a:r>
          </a:p>
        </p:txBody>
      </p:sp>
      <p:sp>
        <p:nvSpPr>
          <p:cNvPr id="244744" name="AutoShape 8"/>
          <p:cNvSpPr>
            <a:spLocks noChangeArrowheads="1"/>
          </p:cNvSpPr>
          <p:nvPr/>
        </p:nvSpPr>
        <p:spPr bwMode="auto">
          <a:xfrm>
            <a:off x="3998913" y="2854325"/>
            <a:ext cx="1655762" cy="792163"/>
          </a:xfrm>
          <a:prstGeom prst="wedgeRoundRectCallout">
            <a:avLst>
              <a:gd name="adj1" fmla="val 67954"/>
              <a:gd name="adj2" fmla="val -14975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00"/>
                </a:solidFill>
              </a:rPr>
              <a:t>be from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  <p:bldP spid="244741" grpId="0" build="allAtOnce" bldLvl="0"/>
      <p:bldP spid="244743" grpId="0" bldLvl="0"/>
      <p:bldP spid="24474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57350"/>
            <a:ext cx="1582738" cy="2447925"/>
          </a:xfrm>
        </p:spPr>
      </p:pic>
      <p:pic>
        <p:nvPicPr>
          <p:cNvPr id="245763" name="Picture 5" descr="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610100"/>
            <a:ext cx="1362075" cy="1298575"/>
          </a:xfrm>
        </p:spPr>
      </p:pic>
      <p:sp>
        <p:nvSpPr>
          <p:cNvPr id="245764" name="Text Box 3"/>
          <p:cNvSpPr txBox="1">
            <a:spLocks noChangeArrowheads="1"/>
          </p:cNvSpPr>
          <p:nvPr/>
        </p:nvSpPr>
        <p:spPr bwMode="auto">
          <a:xfrm>
            <a:off x="500063" y="714375"/>
            <a:ext cx="642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/>
              <a:t>Useful expressions:</a:t>
            </a:r>
          </a:p>
        </p:txBody>
      </p:sp>
      <p:sp>
        <p:nvSpPr>
          <p:cNvPr id="245765" name="AutoShape 4"/>
          <p:cNvSpPr>
            <a:spLocks noChangeArrowheads="1"/>
          </p:cNvSpPr>
          <p:nvPr/>
        </p:nvSpPr>
        <p:spPr bwMode="auto">
          <a:xfrm flipV="1">
            <a:off x="2557463" y="4148138"/>
            <a:ext cx="6551612" cy="2447925"/>
          </a:xfrm>
          <a:prstGeom prst="cloudCallout">
            <a:avLst>
              <a:gd name="adj1" fmla="val -67806"/>
              <a:gd name="adj2" fmla="val 718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rot="10800000"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45766" name="Picture 6" descr="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508500"/>
            <a:ext cx="7921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7" name="Picture 7" descr="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437063"/>
            <a:ext cx="787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8" name="Picture 8" descr="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437063"/>
            <a:ext cx="7921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9" name="Picture 9" descr="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365625"/>
            <a:ext cx="7191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Picture 10" descr="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4510088"/>
            <a:ext cx="7191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Picture 11" descr="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9213" y="4508500"/>
            <a:ext cx="8651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2843213" y="2205038"/>
            <a:ext cx="51181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speak </a:t>
            </a:r>
            <a:r>
              <a:rPr lang="zh-CN" altLang="en-US" sz="3200" b="1" dirty="0">
                <a:solidFill>
                  <a:srgbClr val="000099"/>
                </a:solidFill>
                <a:sym typeface="Arial" panose="020B0604020202020204" pitchFamily="34" charset="0"/>
              </a:rPr>
              <a:t>讲、说（某种语言）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rgbClr val="000099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99"/>
                </a:solidFill>
                <a:sym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He can speak English .</a:t>
            </a:r>
            <a:endParaRPr lang="zh-CN" altLang="zh-CN" sz="3200" dirty="0"/>
          </a:p>
        </p:txBody>
      </p:sp>
      <p:sp>
        <p:nvSpPr>
          <p:cNvPr id="245773" name="AutoShape 13"/>
          <p:cNvSpPr>
            <a:spLocks noChangeArrowheads="1"/>
          </p:cNvSpPr>
          <p:nvPr/>
        </p:nvSpPr>
        <p:spPr bwMode="auto">
          <a:xfrm>
            <a:off x="755650" y="4941888"/>
            <a:ext cx="1655763" cy="792162"/>
          </a:xfrm>
          <a:prstGeom prst="wedgeRoundRectCallout">
            <a:avLst>
              <a:gd name="adj1" fmla="val -25644"/>
              <a:gd name="adj2" fmla="val -22309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00CC"/>
                </a:solidFill>
              </a:rPr>
              <a:t>speak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2" grpId="0" bldLvl="0"/>
      <p:bldP spid="24577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3"/>
          <p:cNvSpPr txBox="1">
            <a:spLocks noChangeArrowheads="1"/>
          </p:cNvSpPr>
          <p:nvPr/>
        </p:nvSpPr>
        <p:spPr bwMode="auto">
          <a:xfrm>
            <a:off x="357188" y="714375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/>
              <a:t>Useful expressions:</a:t>
            </a:r>
          </a:p>
        </p:txBody>
      </p:sp>
      <p:sp>
        <p:nvSpPr>
          <p:cNvPr id="246787" name="Text Box 6"/>
          <p:cNvSpPr txBox="1">
            <a:spLocks noChangeArrowheads="1"/>
          </p:cNvSpPr>
          <p:nvPr/>
        </p:nvSpPr>
        <p:spPr bwMode="auto">
          <a:xfrm>
            <a:off x="571500" y="1857375"/>
            <a:ext cx="7429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help sb. </a:t>
            </a:r>
            <a:r>
              <a:rPr lang="en-US" altLang="zh-CN" sz="3200" b="1" dirty="0">
                <a:solidFill>
                  <a:srgbClr val="FF3300"/>
                </a:solidFill>
                <a:sym typeface="Arial" panose="020B0604020202020204" pitchFamily="34" charset="0"/>
              </a:rPr>
              <a:t>with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sym typeface="Arial" panose="020B0604020202020204" pitchFamily="34" charset="0"/>
              </a:rPr>
              <a:t>sth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help sb</a:t>
            </a:r>
            <a:r>
              <a:rPr lang="en-US" altLang="zh-CN" sz="3200" b="1" dirty="0">
                <a:solidFill>
                  <a:srgbClr val="FF3300"/>
                </a:solidFill>
                <a:sym typeface="Arial" panose="020B0604020202020204" pitchFamily="34" charset="0"/>
              </a:rPr>
              <a:t>.(to) do </a:t>
            </a:r>
            <a:r>
              <a:rPr lang="en-US" altLang="zh-CN" sz="3200" b="1" dirty="0" err="1">
                <a:solidFill>
                  <a:srgbClr val="000099"/>
                </a:solidFill>
                <a:sym typeface="Arial" panose="020B0604020202020204" pitchFamily="34" charset="0"/>
              </a:rPr>
              <a:t>sth</a:t>
            </a: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99"/>
                </a:solidFill>
                <a:sym typeface="Arial" panose="020B0604020202020204" pitchFamily="34" charset="0"/>
              </a:rPr>
              <a:t>帮助某人做某事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99"/>
                </a:solidFill>
                <a:sym typeface="Arial" panose="020B0604020202020204" pitchFamily="34" charset="0"/>
              </a:rPr>
              <a:t>E g: Please help us  to find him.</a:t>
            </a:r>
          </a:p>
          <a:p>
            <a:pPr eaLnBrk="1" hangingPunct="1"/>
            <a:endParaRPr lang="zh-CN" altLang="zh-CN" sz="32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4"/>
          <p:cNvSpPr txBox="1">
            <a:spLocks noChangeArrowheads="1"/>
          </p:cNvSpPr>
          <p:nvPr/>
        </p:nvSpPr>
        <p:spPr bwMode="auto">
          <a:xfrm>
            <a:off x="285750" y="642938"/>
            <a:ext cx="885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Listen to 1a and write T (True) or F (False).</a:t>
            </a:r>
          </a:p>
        </p:txBody>
      </p:sp>
      <p:sp>
        <p:nvSpPr>
          <p:cNvPr id="247811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763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(</a:t>
            </a:r>
            <a:r>
              <a:rPr lang="en-US" altLang="zh-CN" sz="3200" b="1">
                <a:solidFill>
                  <a:srgbClr val="FF0000"/>
                </a:solidFill>
              </a:rPr>
              <a:t>  </a:t>
            </a:r>
            <a:r>
              <a:rPr lang="en-US" altLang="zh-CN" sz="3200" b="1"/>
              <a:t> ) 1.Jane likes Chinese.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(</a:t>
            </a:r>
            <a:r>
              <a:rPr lang="en-US" altLang="zh-CN" sz="3200" b="1">
                <a:solidFill>
                  <a:srgbClr val="FF0000"/>
                </a:solidFill>
              </a:rPr>
              <a:t>   </a:t>
            </a:r>
            <a:r>
              <a:rPr lang="en-US" altLang="zh-CN" sz="3200" b="1"/>
              <a:t>) 2. Li Xiang’s pen pal is from America, too.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(</a:t>
            </a:r>
            <a:r>
              <a:rPr lang="en-US" altLang="zh-CN" sz="3200" b="1">
                <a:solidFill>
                  <a:srgbClr val="FF0000"/>
                </a:solidFill>
              </a:rPr>
              <a:t>   </a:t>
            </a:r>
            <a:r>
              <a:rPr lang="en-US" altLang="zh-CN" sz="3200" b="1"/>
              <a:t>) 3.Li Xiang’s pen pal can speak Chinese very well.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(   ) 4.Li Xiang will help Jane with her Chinese.</a:t>
            </a:r>
          </a:p>
        </p:txBody>
      </p:sp>
      <p:sp>
        <p:nvSpPr>
          <p:cNvPr id="247812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47813" name="Text Box 8"/>
          <p:cNvSpPr txBox="1">
            <a:spLocks noChangeArrowheads="1"/>
          </p:cNvSpPr>
          <p:nvPr/>
        </p:nvSpPr>
        <p:spPr bwMode="auto">
          <a:xfrm>
            <a:off x="571500" y="5143500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47814" name="Text Box 9"/>
          <p:cNvSpPr txBox="1">
            <a:spLocks noChangeArrowheads="1"/>
          </p:cNvSpPr>
          <p:nvPr/>
        </p:nvSpPr>
        <p:spPr bwMode="auto">
          <a:xfrm>
            <a:off x="571500" y="2714625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7815" name="Text Box 10"/>
          <p:cNvSpPr txBox="1">
            <a:spLocks noChangeArrowheads="1"/>
          </p:cNvSpPr>
          <p:nvPr/>
        </p:nvSpPr>
        <p:spPr bwMode="auto">
          <a:xfrm>
            <a:off x="571500" y="3929063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9" name="SectionA-1a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44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5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47812" grpId="0"/>
      <p:bldP spid="247813" grpId="0"/>
      <p:bldP spid="247814" grpId="0"/>
      <p:bldP spid="2478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thin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10438" y="46038"/>
            <a:ext cx="1833562" cy="1728787"/>
          </a:xfrm>
        </p:spPr>
      </p:pic>
      <p:sp>
        <p:nvSpPr>
          <p:cNvPr id="248835" name="Rectangle 2"/>
          <p:cNvSpPr>
            <a:spLocks noChangeArrowheads="1"/>
          </p:cNvSpPr>
          <p:nvPr/>
        </p:nvSpPr>
        <p:spPr bwMode="auto">
          <a:xfrm>
            <a:off x="571500" y="6429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2"/>
                </a:solidFill>
              </a:rPr>
              <a:t>        Pair         work:</a:t>
            </a:r>
            <a:r>
              <a:rPr lang="en-US" altLang="zh-CN" sz="4000" b="1" dirty="0">
                <a:solidFill>
                  <a:schemeClr val="tx2"/>
                </a:solidFill>
              </a:rPr>
              <a:t/>
            </a:r>
            <a:br>
              <a:rPr lang="en-US" altLang="zh-CN" sz="40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rgbClr val="FF3300"/>
                </a:solidFill>
              </a:rPr>
              <a:t>Act out the conversation above with your partner.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84756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     Li: Excuse me, </a:t>
            </a:r>
            <a:r>
              <a:rPr lang="en-US" altLang="zh-CN" sz="2800" b="1" dirty="0">
                <a:solidFill>
                  <a:srgbClr val="FF3300"/>
                </a:solidFill>
              </a:rPr>
              <a:t>could you please tell</a:t>
            </a:r>
            <a:r>
              <a:rPr lang="en-US" altLang="zh-CN" sz="2800" b="1" dirty="0"/>
              <a:t>...?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Jane: </a:t>
            </a:r>
            <a:r>
              <a:rPr lang="en-US" altLang="zh-CN" sz="2800" b="1" dirty="0">
                <a:solidFill>
                  <a:srgbClr val="FF3300"/>
                </a:solidFill>
              </a:rPr>
              <a:t>Sure</a:t>
            </a:r>
            <a:r>
              <a:rPr lang="en-US" altLang="zh-CN" sz="2800" b="1" dirty="0"/>
              <a:t>. ...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     Li: ...come from...?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Jane: No,....      ... Canada.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     Li: Oh, ...pen pal....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          ...</a:t>
            </a:r>
            <a:r>
              <a:rPr lang="en-US" altLang="zh-CN" sz="2800" b="1" dirty="0">
                <a:solidFill>
                  <a:srgbClr val="FF3300"/>
                </a:solidFill>
              </a:rPr>
              <a:t>can</a:t>
            </a:r>
            <a:r>
              <a:rPr lang="en-US" altLang="zh-CN" sz="2800" b="1" dirty="0"/>
              <a:t>...Chinese.    ...like...?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Jane: Yes,...     But ...poor.     ...</a:t>
            </a:r>
            <a:r>
              <a:rPr lang="en-US" altLang="zh-CN" sz="2800" b="1" dirty="0">
                <a:solidFill>
                  <a:srgbClr val="FF3300"/>
                </a:solidFill>
              </a:rPr>
              <a:t>help</a:t>
            </a:r>
            <a:r>
              <a:rPr lang="en-US" altLang="zh-CN" sz="2800" b="1" dirty="0"/>
              <a:t>...</a:t>
            </a:r>
            <a:r>
              <a:rPr lang="en-US" altLang="zh-CN" sz="2800" b="1" dirty="0">
                <a:solidFill>
                  <a:srgbClr val="FF3300"/>
                </a:solidFill>
              </a:rPr>
              <a:t>with</a:t>
            </a:r>
            <a:r>
              <a:rPr lang="en-US" altLang="zh-CN" sz="2800" b="1" dirty="0"/>
              <a:t>...</a:t>
            </a:r>
            <a:r>
              <a:rPr lang="en-US" altLang="zh-CN" sz="2800" b="1" dirty="0">
                <a:solidFill>
                  <a:srgbClr val="FF3300"/>
                </a:solidFill>
              </a:rPr>
              <a:t>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/>
              <a:t>     Li: </a:t>
            </a:r>
            <a:r>
              <a:rPr lang="en-US" altLang="zh-CN" sz="2800" b="1" dirty="0">
                <a:solidFill>
                  <a:srgbClr val="FF3300"/>
                </a:solidFill>
              </a:rPr>
              <a:t>No problem</a:t>
            </a:r>
            <a:r>
              <a:rPr lang="en-US" altLang="zh-CN" sz="2800" b="1" dirty="0"/>
              <a:t>.</a:t>
            </a:r>
          </a:p>
        </p:txBody>
      </p:sp>
      <p:pic>
        <p:nvPicPr>
          <p:cNvPr id="248837" name="Picture 5" descr="活动交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428625"/>
            <a:ext cx="9366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8" name="椭圆 6"/>
          <p:cNvSpPr>
            <a:spLocks noChangeArrowheads="1"/>
          </p:cNvSpPr>
          <p:nvPr/>
        </p:nvSpPr>
        <p:spPr bwMode="auto">
          <a:xfrm>
            <a:off x="428625" y="571500"/>
            <a:ext cx="1000125" cy="428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2"/>
                </a:solidFill>
              </a:rPr>
              <a:t>1c</a:t>
            </a:r>
            <a:endParaRPr lang="en-US" altLang="zh-CN" sz="280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748</Words>
  <Application>Microsoft Office PowerPoint</Application>
  <PresentationFormat>全屏显示(4:3)</PresentationFormat>
  <Paragraphs>127</Paragraphs>
  <Slides>18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楷体_GB2312</vt:lpstr>
      <vt:lpstr>宋体</vt:lpstr>
      <vt:lpstr>微软雅黑</vt:lpstr>
      <vt:lpstr>Arial</vt:lpstr>
      <vt:lpstr>Arial Black</vt:lpstr>
      <vt:lpstr>Calibri</vt:lpstr>
      <vt:lpstr>Tahoma</vt:lpstr>
      <vt:lpstr>Times New Roman</vt:lpstr>
      <vt:lpstr>Wingdings</vt:lpstr>
      <vt:lpstr>WWW.2PPT.COM
</vt:lpstr>
      <vt:lpstr>PowerPoint 演示文稿</vt:lpstr>
      <vt:lpstr>Speak  in Chinese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Report like this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2022-02-08T05:32:00Z</dcterms:created>
  <dcterms:modified xsi:type="dcterms:W3CDTF">2023-01-17T00:57:28Z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04AB592C7762418994D3D30B140E529A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