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7A06C7-87F0-4A95-920C-32BD9DA5A0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C1B928C-5639-4162-A129-E6714779C9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461E0C61-93E1-4FC2-A1B4-88AD90FC8A4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6C9B8A1-321A-4159-9FED-FB23A27F467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B8A1-321A-4159-9FED-FB23A27F467D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950BF2B9-F554-4719-B664-772ADA5BC8F7}" type="slidenum">
              <a:rPr lang="zh-CN" altLang="en-US" sz="1200">
                <a:latin typeface="Calibri" panose="020F0502020204030204" pitchFamily="34" charset="0"/>
              </a:rPr>
              <a:t>13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lang="en-US" altLang="zh-CN" sz="1400" noProof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16619" y="1340768"/>
            <a:ext cx="2484438" cy="720725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87043" name="Line 10"/>
          <p:cNvSpPr/>
          <p:nvPr/>
        </p:nvSpPr>
        <p:spPr>
          <a:xfrm flipV="1">
            <a:off x="2267694" y="2020218"/>
            <a:ext cx="3600450" cy="19050"/>
          </a:xfrm>
          <a:prstGeom prst="line">
            <a:avLst/>
          </a:prstGeom>
          <a:ln w="57150" cap="flat" cmpd="thinThick">
            <a:solidFill>
              <a:srgbClr val="8DD2E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9504" y="1340768"/>
            <a:ext cx="4812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</a:t>
            </a:r>
            <a:r>
              <a:rPr lang="zh-CN" altLang="en-US" sz="3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探索乐园</a:t>
            </a:r>
            <a:endParaRPr lang="zh-CN" altLang="en-US" sz="3500" b="1" dirty="0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85750" y="673100"/>
            <a:ext cx="478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）整个小组共赛多少场？</a:t>
            </a:r>
          </a:p>
        </p:txBody>
      </p:sp>
      <p:pic>
        <p:nvPicPr>
          <p:cNvPr id="2050" name="Picture 2" descr="C:\Users\lywang4\Desktop\5图片\8\1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16430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lywang4\Desktop\5图片\8\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325" y="2643188"/>
            <a:ext cx="14636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云形标注 4"/>
          <p:cNvSpPr>
            <a:spLocks noChangeArrowheads="1"/>
          </p:cNvSpPr>
          <p:nvPr/>
        </p:nvSpPr>
        <p:spPr bwMode="auto">
          <a:xfrm>
            <a:off x="1960563" y="2587625"/>
            <a:ext cx="5327650" cy="1311275"/>
          </a:xfrm>
          <a:prstGeom prst="cloudCallout">
            <a:avLst>
              <a:gd name="adj1" fmla="val 56153"/>
              <a:gd name="adj2" fmla="val 3638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9C9C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C7C7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不对！这样算有重复，画图看一看比较清楚。</a:t>
            </a:r>
          </a:p>
        </p:txBody>
      </p:sp>
      <p:sp>
        <p:nvSpPr>
          <p:cNvPr id="24582" name="云形标注 5"/>
          <p:cNvSpPr>
            <a:spLocks noChangeArrowheads="1"/>
          </p:cNvSpPr>
          <p:nvPr/>
        </p:nvSpPr>
        <p:spPr bwMode="auto">
          <a:xfrm>
            <a:off x="2000250" y="1336675"/>
            <a:ext cx="5073650" cy="1163638"/>
          </a:xfrm>
          <a:prstGeom prst="cloudCallout">
            <a:avLst>
              <a:gd name="adj1" fmla="val -57519"/>
              <a:gd name="adj2" fmla="val 4988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9C9C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C7C7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每支球队都赛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场，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支球队一共赛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场。</a:t>
            </a:r>
          </a:p>
        </p:txBody>
      </p:sp>
      <p:sp>
        <p:nvSpPr>
          <p:cNvPr id="24583" name="圆角矩形 6"/>
          <p:cNvSpPr>
            <a:spLocks noChangeArrowheads="1"/>
          </p:cNvSpPr>
          <p:nvPr/>
        </p:nvSpPr>
        <p:spPr bwMode="auto">
          <a:xfrm>
            <a:off x="285750" y="4572000"/>
            <a:ext cx="1214438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4B18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中国</a:t>
            </a:r>
          </a:p>
        </p:txBody>
      </p:sp>
      <p:sp>
        <p:nvSpPr>
          <p:cNvPr id="24584" name="圆角矩形 7"/>
          <p:cNvSpPr>
            <a:spLocks noChangeArrowheads="1"/>
          </p:cNvSpPr>
          <p:nvPr/>
        </p:nvSpPr>
        <p:spPr bwMode="auto">
          <a:xfrm>
            <a:off x="3929063" y="4572000"/>
            <a:ext cx="1847850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4B18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澳大利亚</a:t>
            </a:r>
          </a:p>
        </p:txBody>
      </p:sp>
      <p:sp>
        <p:nvSpPr>
          <p:cNvPr id="24585" name="圆角矩形 8"/>
          <p:cNvSpPr>
            <a:spLocks noChangeArrowheads="1"/>
          </p:cNvSpPr>
          <p:nvPr/>
        </p:nvSpPr>
        <p:spPr bwMode="auto">
          <a:xfrm>
            <a:off x="2071688" y="4572000"/>
            <a:ext cx="1214437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4B18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韩国</a:t>
            </a:r>
          </a:p>
        </p:txBody>
      </p:sp>
      <p:sp>
        <p:nvSpPr>
          <p:cNvPr id="24586" name="圆角矩形 9"/>
          <p:cNvSpPr>
            <a:spLocks noChangeArrowheads="1"/>
          </p:cNvSpPr>
          <p:nvPr/>
        </p:nvSpPr>
        <p:spPr bwMode="auto">
          <a:xfrm>
            <a:off x="6429375" y="4572000"/>
            <a:ext cx="1214438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4B18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越南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214438" y="5286375"/>
            <a:ext cx="1625600" cy="142875"/>
          </a:xfrm>
          <a:custGeom>
            <a:avLst/>
            <a:gdLst>
              <a:gd name="connsiteX0" fmla="*/ 0 w 1972492"/>
              <a:gd name="connsiteY0" fmla="*/ 0 h 561703"/>
              <a:gd name="connsiteX1" fmla="*/ 1084217 w 1972492"/>
              <a:gd name="connsiteY1" fmla="*/ 561703 h 561703"/>
              <a:gd name="connsiteX2" fmla="*/ 1946366 w 1972492"/>
              <a:gd name="connsiteY2" fmla="*/ 0 h 561703"/>
              <a:gd name="connsiteX3" fmla="*/ 1946366 w 1972492"/>
              <a:gd name="connsiteY3" fmla="*/ 0 h 561703"/>
              <a:gd name="connsiteX4" fmla="*/ 1972492 w 1972492"/>
              <a:gd name="connsiteY4" fmla="*/ 0 h 56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492" h="561703">
                <a:moveTo>
                  <a:pt x="0" y="0"/>
                </a:moveTo>
                <a:cubicBezTo>
                  <a:pt x="379911" y="280851"/>
                  <a:pt x="759823" y="561703"/>
                  <a:pt x="1084217" y="561703"/>
                </a:cubicBezTo>
                <a:cubicBezTo>
                  <a:pt x="1408611" y="561703"/>
                  <a:pt x="1946366" y="0"/>
                  <a:pt x="1946366" y="0"/>
                </a:cubicBezTo>
                <a:lnTo>
                  <a:pt x="1946366" y="0"/>
                </a:lnTo>
                <a:lnTo>
                  <a:pt x="1972492" y="0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000125" y="5286375"/>
            <a:ext cx="3214688" cy="357188"/>
          </a:xfrm>
          <a:custGeom>
            <a:avLst/>
            <a:gdLst>
              <a:gd name="connsiteX0" fmla="*/ 0 w 3944983"/>
              <a:gd name="connsiteY0" fmla="*/ 39189 h 659674"/>
              <a:gd name="connsiteX1" fmla="*/ 2299063 w 3944983"/>
              <a:gd name="connsiteY1" fmla="*/ 653143 h 659674"/>
              <a:gd name="connsiteX2" fmla="*/ 3944983 w 3944983"/>
              <a:gd name="connsiteY2" fmla="*/ 0 h 65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983" h="659674">
                <a:moveTo>
                  <a:pt x="0" y="39189"/>
                </a:moveTo>
                <a:cubicBezTo>
                  <a:pt x="820783" y="349431"/>
                  <a:pt x="1641566" y="659674"/>
                  <a:pt x="2299063" y="653143"/>
                </a:cubicBezTo>
                <a:cubicBezTo>
                  <a:pt x="2956560" y="646612"/>
                  <a:pt x="3944983" y="0"/>
                  <a:pt x="3944983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381625" y="5267325"/>
            <a:ext cx="1785938" cy="161925"/>
          </a:xfrm>
          <a:custGeom>
            <a:avLst/>
            <a:gdLst>
              <a:gd name="connsiteX0" fmla="*/ 0 w 1785257"/>
              <a:gd name="connsiteY0" fmla="*/ 39189 h 287384"/>
              <a:gd name="connsiteX1" fmla="*/ 613954 w 1785257"/>
              <a:gd name="connsiteY1" fmla="*/ 287384 h 287384"/>
              <a:gd name="connsiteX2" fmla="*/ 1619794 w 1785257"/>
              <a:gd name="connsiteY2" fmla="*/ 39189 h 287384"/>
              <a:gd name="connsiteX3" fmla="*/ 1606732 w 1785257"/>
              <a:gd name="connsiteY3" fmla="*/ 52252 h 287384"/>
              <a:gd name="connsiteX4" fmla="*/ 1632857 w 1785257"/>
              <a:gd name="connsiteY4" fmla="*/ 39189 h 2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257" h="287384">
                <a:moveTo>
                  <a:pt x="0" y="39189"/>
                </a:moveTo>
                <a:cubicBezTo>
                  <a:pt x="171994" y="163286"/>
                  <a:pt x="343988" y="287384"/>
                  <a:pt x="613954" y="287384"/>
                </a:cubicBezTo>
                <a:cubicBezTo>
                  <a:pt x="883920" y="287384"/>
                  <a:pt x="1454331" y="78378"/>
                  <a:pt x="1619794" y="39189"/>
                </a:cubicBezTo>
                <a:cubicBezTo>
                  <a:pt x="1785257" y="0"/>
                  <a:pt x="1604555" y="52252"/>
                  <a:pt x="1606732" y="52252"/>
                </a:cubicBezTo>
                <a:cubicBezTo>
                  <a:pt x="1608909" y="52252"/>
                  <a:pt x="1632857" y="39189"/>
                  <a:pt x="1632857" y="3918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717800" y="4357688"/>
            <a:ext cx="2063750" cy="230187"/>
          </a:xfrm>
          <a:custGeom>
            <a:avLst/>
            <a:gdLst>
              <a:gd name="connsiteX0" fmla="*/ 0 w 2063932"/>
              <a:gd name="connsiteY0" fmla="*/ 278674 h 304800"/>
              <a:gd name="connsiteX1" fmla="*/ 809897 w 2063932"/>
              <a:gd name="connsiteY1" fmla="*/ 4354 h 304800"/>
              <a:gd name="connsiteX2" fmla="*/ 2063932 w 2063932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932" h="304800">
                <a:moveTo>
                  <a:pt x="0" y="278674"/>
                </a:moveTo>
                <a:cubicBezTo>
                  <a:pt x="232954" y="139337"/>
                  <a:pt x="465908" y="0"/>
                  <a:pt x="809897" y="4354"/>
                </a:cubicBezTo>
                <a:cubicBezTo>
                  <a:pt x="1153886" y="8708"/>
                  <a:pt x="1608909" y="156754"/>
                  <a:pt x="2063932" y="30480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17800" y="4071938"/>
            <a:ext cx="4375150" cy="488950"/>
          </a:xfrm>
          <a:custGeom>
            <a:avLst/>
            <a:gdLst>
              <a:gd name="connsiteX0" fmla="*/ 0 w 4376057"/>
              <a:gd name="connsiteY0" fmla="*/ 653143 h 679268"/>
              <a:gd name="connsiteX1" fmla="*/ 966652 w 4376057"/>
              <a:gd name="connsiteY1" fmla="*/ 78377 h 679268"/>
              <a:gd name="connsiteX2" fmla="*/ 3265715 w 4376057"/>
              <a:gd name="connsiteY2" fmla="*/ 182880 h 679268"/>
              <a:gd name="connsiteX3" fmla="*/ 4376057 w 4376057"/>
              <a:gd name="connsiteY3" fmla="*/ 679268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057" h="679268">
                <a:moveTo>
                  <a:pt x="0" y="653143"/>
                </a:moveTo>
                <a:cubicBezTo>
                  <a:pt x="211183" y="404948"/>
                  <a:pt x="422366" y="156754"/>
                  <a:pt x="966652" y="78377"/>
                </a:cubicBezTo>
                <a:cubicBezTo>
                  <a:pt x="1510938" y="0"/>
                  <a:pt x="2697481" y="82732"/>
                  <a:pt x="3265715" y="182880"/>
                </a:cubicBezTo>
                <a:cubicBezTo>
                  <a:pt x="3833949" y="283029"/>
                  <a:pt x="4105003" y="481148"/>
                  <a:pt x="4376057" y="679268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66788" y="5280025"/>
            <a:ext cx="6126162" cy="720725"/>
          </a:xfrm>
          <a:custGeom>
            <a:avLst/>
            <a:gdLst>
              <a:gd name="connsiteX0" fmla="*/ 0 w 6126480"/>
              <a:gd name="connsiteY0" fmla="*/ 0 h 1003662"/>
              <a:gd name="connsiteX1" fmla="*/ 1436915 w 6126480"/>
              <a:gd name="connsiteY1" fmla="*/ 875211 h 1003662"/>
              <a:gd name="connsiteX2" fmla="*/ 4794069 w 6126480"/>
              <a:gd name="connsiteY2" fmla="*/ 770708 h 1003662"/>
              <a:gd name="connsiteX3" fmla="*/ 6126480 w 6126480"/>
              <a:gd name="connsiteY3" fmla="*/ 52251 h 100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480" h="1003662">
                <a:moveTo>
                  <a:pt x="0" y="0"/>
                </a:moveTo>
                <a:cubicBezTo>
                  <a:pt x="318952" y="373380"/>
                  <a:pt x="637904" y="746760"/>
                  <a:pt x="1436915" y="875211"/>
                </a:cubicBezTo>
                <a:cubicBezTo>
                  <a:pt x="2235927" y="1003662"/>
                  <a:pt x="4012475" y="907868"/>
                  <a:pt x="4794069" y="770708"/>
                </a:cubicBezTo>
                <a:cubicBezTo>
                  <a:pt x="5575663" y="633548"/>
                  <a:pt x="5851071" y="342899"/>
                  <a:pt x="6126480" y="52251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24593" name="TextBox 16"/>
          <p:cNvSpPr txBox="1">
            <a:spLocks noChangeArrowheads="1"/>
          </p:cNvSpPr>
          <p:nvPr/>
        </p:nvSpPr>
        <p:spPr bwMode="auto">
          <a:xfrm>
            <a:off x="2840038" y="6013450"/>
            <a:ext cx="308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（场）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/>
      <p:bldP spid="24582" grpId="0" bldLvl="0"/>
      <p:bldP spid="24583" grpId="0"/>
      <p:bldP spid="24584" grpId="0"/>
      <p:bldP spid="24585" grpId="0"/>
      <p:bldP spid="24586" grpId="0"/>
      <p:bldP spid="245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ywang4\Desktop\5图片\8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938213"/>
            <a:ext cx="150018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圆角矩形标注 4"/>
          <p:cNvSpPr>
            <a:spLocks noChangeArrowheads="1"/>
          </p:cNvSpPr>
          <p:nvPr/>
        </p:nvSpPr>
        <p:spPr bwMode="auto">
          <a:xfrm>
            <a:off x="2122488" y="1081088"/>
            <a:ext cx="3857625" cy="857250"/>
          </a:xfrm>
          <a:prstGeom prst="wedgeRoundRectCallout">
            <a:avLst>
              <a:gd name="adj1" fmla="val -58750"/>
              <a:gd name="adj2" fmla="val -79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D18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还可以这样列表表示：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313" y="3214688"/>
          <a:ext cx="871537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中国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韩国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澳大利亚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越南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中国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韩国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中、韩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澳大利亚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中、澳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韩、澳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越南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中、越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韩、越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澳、越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1928813" y="3714750"/>
            <a:ext cx="7000875" cy="20716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ywang4\Desktop\5图片\7\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788" y="4205288"/>
            <a:ext cx="17859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圆角矩形标注 2"/>
          <p:cNvSpPr>
            <a:spLocks noChangeArrowheads="1"/>
          </p:cNvSpPr>
          <p:nvPr/>
        </p:nvSpPr>
        <p:spPr bwMode="auto">
          <a:xfrm>
            <a:off x="4816475" y="3062288"/>
            <a:ext cx="4143375" cy="1071562"/>
          </a:xfrm>
          <a:prstGeom prst="wedgeRoundRectCallout">
            <a:avLst>
              <a:gd name="adj1" fmla="val -2176"/>
              <a:gd name="adj2" fmla="val 8219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D18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数一数一共有几条线 ，每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支球队之间有几条线。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57188" y="785813"/>
            <a:ext cx="750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各球队和小组比赛的场次可以用下图表示。</a:t>
            </a:r>
          </a:p>
        </p:txBody>
      </p:sp>
      <p:pic>
        <p:nvPicPr>
          <p:cNvPr id="26629" name="Picture 2" descr="C:\Users\lywang4\Desktop\图片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1506538"/>
            <a:ext cx="4929188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030413" y="1919288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3673475" y="356235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越南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1673225" y="5133975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澳大利亚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387350" y="3490913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韩国</a:t>
            </a:r>
          </a:p>
        </p:txBody>
      </p:sp>
      <p:sp>
        <p:nvSpPr>
          <p:cNvPr id="26634" name="文本框 4"/>
          <p:cNvSpPr txBox="1">
            <a:spLocks noChangeArrowheads="1"/>
          </p:cNvSpPr>
          <p:nvPr/>
        </p:nvSpPr>
        <p:spPr bwMode="auto">
          <a:xfrm>
            <a:off x="3841750" y="4918075"/>
            <a:ext cx="3521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一共有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条线，每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支球队之间有条线。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/>
      <p:bldP spid="266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48000" y="2895600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5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9"/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Hom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anose="05000000000000000000" pitchFamily="2" charset="2"/>
              <a:buNone/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30723" name="Text Box 13"/>
          <p:cNvSpPr txBox="1">
            <a:spLocks noChangeArrowheads="1"/>
          </p:cNvSpPr>
          <p:nvPr/>
        </p:nvSpPr>
        <p:spPr bwMode="auto">
          <a:xfrm>
            <a:off x="487363" y="2201863"/>
            <a:ext cx="856932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</a:rPr>
              <a:t>、                                图中（                  ）是单位“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0000"/>
                </a:solidFill>
              </a:rPr>
              <a:t>”</a:t>
            </a:r>
            <a:r>
              <a:rPr lang="zh-CN" altLang="en-US" sz="2800" b="1">
                <a:solidFill>
                  <a:srgbClr val="000000"/>
                </a:solidFill>
              </a:rPr>
              <a:t>，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                            女生占（      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CN" altLang="en-US" sz="2800" b="1">
                <a:solidFill>
                  <a:srgbClr val="000000"/>
                </a:solidFill>
              </a:rPr>
              <a:t>，男生占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</a:t>
            </a:r>
            <a:endParaRPr lang="zh-CN" altLang="en-US" sz="28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8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                    男生占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女生占？</a:t>
            </a:r>
          </a:p>
        </p:txBody>
      </p:sp>
      <p:sp>
        <p:nvSpPr>
          <p:cNvPr id="30724" name="Line 18"/>
          <p:cNvSpPr>
            <a:spLocks noChangeShapeType="1"/>
          </p:cNvSpPr>
          <p:nvPr/>
        </p:nvSpPr>
        <p:spPr bwMode="auto">
          <a:xfrm>
            <a:off x="1835150" y="2205038"/>
            <a:ext cx="342900" cy="296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5" name="Oval 19"/>
          <p:cNvSpPr>
            <a:spLocks noChangeArrowheads="1"/>
          </p:cNvSpPr>
          <p:nvPr/>
        </p:nvSpPr>
        <p:spPr bwMode="auto">
          <a:xfrm>
            <a:off x="1331913" y="2060575"/>
            <a:ext cx="1800225" cy="18002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zh-CN" altLang="en-US" sz="1500" b="1">
              <a:solidFill>
                <a:srgbClr val="000000"/>
              </a:solidFill>
            </a:endParaRPr>
          </a:p>
        </p:txBody>
      </p:sp>
      <p:sp>
        <p:nvSpPr>
          <p:cNvPr id="30726" name="Line 20"/>
          <p:cNvSpPr>
            <a:spLocks noChangeShapeType="1"/>
          </p:cNvSpPr>
          <p:nvPr/>
        </p:nvSpPr>
        <p:spPr bwMode="auto">
          <a:xfrm flipH="1">
            <a:off x="1116013" y="3141663"/>
            <a:ext cx="731837" cy="935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Line 21"/>
          <p:cNvSpPr>
            <a:spLocks noChangeShapeType="1"/>
          </p:cNvSpPr>
          <p:nvPr/>
        </p:nvSpPr>
        <p:spPr bwMode="auto">
          <a:xfrm>
            <a:off x="2700338" y="2997200"/>
            <a:ext cx="64770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Line 22"/>
          <p:cNvSpPr>
            <a:spLocks noChangeShapeType="1"/>
          </p:cNvSpPr>
          <p:nvPr/>
        </p:nvSpPr>
        <p:spPr bwMode="auto">
          <a:xfrm>
            <a:off x="1619250" y="2349500"/>
            <a:ext cx="576263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Line 23"/>
          <p:cNvSpPr>
            <a:spLocks noChangeShapeType="1"/>
          </p:cNvSpPr>
          <p:nvPr/>
        </p:nvSpPr>
        <p:spPr bwMode="auto">
          <a:xfrm>
            <a:off x="2195513" y="2924175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文本框 1"/>
          <p:cNvSpPr txBox="1">
            <a:spLocks noChangeArrowheads="1"/>
          </p:cNvSpPr>
          <p:nvPr/>
        </p:nvSpPr>
        <p:spPr bwMode="auto">
          <a:xfrm>
            <a:off x="4714875" y="220980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全班学生</a:t>
            </a:r>
          </a:p>
        </p:txBody>
      </p:sp>
      <p:sp>
        <p:nvSpPr>
          <p:cNvPr id="30731" name="文本框 2"/>
          <p:cNvSpPr txBox="1">
            <a:spLocks noChangeArrowheads="1"/>
          </p:cNvSpPr>
          <p:nvPr/>
        </p:nvSpPr>
        <p:spPr bwMode="auto">
          <a:xfrm>
            <a:off x="5078413" y="2603500"/>
            <a:ext cx="95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14313" y="460375"/>
            <a:ext cx="87868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、有两个相同的小正方体，它们的六个面上都写着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1~6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各数。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66713" y="1344613"/>
            <a:ext cx="8277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）抛掷一个小正方体，朝上的数有几种可能？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）同时抛掷两个小正方体，朝上的两个数的和最小是多少，最大是多少？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771525" y="2620963"/>
            <a:ext cx="7981950" cy="1692275"/>
            <a:chOff x="772160" y="3049582"/>
            <a:chExt cx="7980680" cy="1692284"/>
          </a:xfrm>
        </p:grpSpPr>
        <p:pic>
          <p:nvPicPr>
            <p:cNvPr id="31749" name="Picture 2" descr="C:\Users\fenzhao\Desktop\冀教4B抠图\正文(77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52708" y="3241668"/>
              <a:ext cx="1000132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圆角矩形标注 4"/>
            <p:cNvSpPr/>
            <p:nvPr/>
          </p:nvSpPr>
          <p:spPr>
            <a:xfrm>
              <a:off x="772160" y="3049582"/>
              <a:ext cx="7542600" cy="500065"/>
            </a:xfrm>
            <a:prstGeom prst="wedgeRoundRectCallout">
              <a:avLst>
                <a:gd name="adj1" fmla="val 38169"/>
                <a:gd name="adj2" fmla="val 78063"/>
                <a:gd name="adj3" fmla="val 16667"/>
              </a:avLst>
            </a:prstGeom>
            <a:solidFill>
              <a:srgbClr val="FFFF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在下表中列出朝上的两个数的和的所有可能结果。</a:t>
              </a: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660525" y="3233738"/>
          <a:ext cx="5359402" cy="3200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1450" marR="91450" marT="45723" marB="45723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817" name="TextBox 8"/>
          <p:cNvSpPr txBox="1">
            <a:spLocks noChangeArrowheads="1"/>
          </p:cNvSpPr>
          <p:nvPr/>
        </p:nvSpPr>
        <p:spPr bwMode="auto">
          <a:xfrm>
            <a:off x="1847850" y="917575"/>
            <a:ext cx="6796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种可能性，分别为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24200" y="2819400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5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课后拓展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684213" y="1443038"/>
            <a:ext cx="7705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、一个果园占地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公顷，其中苹果树占地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公顷梨树占地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公顷。如果用长方形表示这个果园的占地面积，在长方形中画出两个圆分别表示苹果树和梨树的占地面积。</a:t>
            </a:r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1438275" y="3471863"/>
            <a:ext cx="5846763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zh-CN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796" name="椭圆 1"/>
          <p:cNvSpPr>
            <a:spLocks noChangeArrowheads="1"/>
          </p:cNvSpPr>
          <p:nvPr/>
        </p:nvSpPr>
        <p:spPr bwMode="auto">
          <a:xfrm>
            <a:off x="1858963" y="4006850"/>
            <a:ext cx="1649412" cy="1238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苹果树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</a:rPr>
              <a:t>公顷</a:t>
            </a:r>
          </a:p>
        </p:txBody>
      </p:sp>
      <p:sp>
        <p:nvSpPr>
          <p:cNvPr id="33797" name="椭圆 4"/>
          <p:cNvSpPr>
            <a:spLocks noChangeArrowheads="1"/>
          </p:cNvSpPr>
          <p:nvPr/>
        </p:nvSpPr>
        <p:spPr bwMode="auto">
          <a:xfrm>
            <a:off x="4302125" y="3752850"/>
            <a:ext cx="2757488" cy="1492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梨树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</a:rPr>
              <a:t>公顷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/>
      <p:bldP spid="33797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87400" y="642938"/>
            <a:ext cx="1728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D60093"/>
                </a:solidFill>
              </a:rPr>
              <a:t>提高题：</a:t>
            </a: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719138" y="1482725"/>
            <a:ext cx="792003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</a:rPr>
              <a:t>、运动会上，六年级两个班学生参加比赛的情况如下：参加田赛的有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2800" b="1" dirty="0">
                <a:solidFill>
                  <a:srgbClr val="000000"/>
                </a:solidFill>
              </a:rPr>
              <a:t>人，参加径赛的有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800" b="1" dirty="0">
                <a:solidFill>
                  <a:srgbClr val="000000"/>
                </a:solidFill>
              </a:rPr>
              <a:t>人，田赛和径赛都参加的有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</a:rPr>
              <a:t>人，这个两个班参加比赛的共有多少人？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00"/>
                </a:solidFill>
              </a:rPr>
              <a:t>（先画出图形，再计算）</a:t>
            </a:r>
          </a:p>
        </p:txBody>
      </p:sp>
      <p:sp>
        <p:nvSpPr>
          <p:cNvPr id="34820" name="椭圆 5"/>
          <p:cNvSpPr>
            <a:spLocks noChangeArrowheads="1"/>
          </p:cNvSpPr>
          <p:nvPr/>
        </p:nvSpPr>
        <p:spPr bwMode="auto">
          <a:xfrm>
            <a:off x="2168525" y="3709988"/>
            <a:ext cx="2622550" cy="17478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     田赛      </a:t>
            </a:r>
            <a:r>
              <a:rPr lang="en-US" altLang="zh-CN" sz="2800" b="1">
                <a:latin typeface="Times New Roman" panose="02020603050405020304" pitchFamily="18" charset="0"/>
              </a:rPr>
              <a:t>12</a:t>
            </a:r>
            <a:r>
              <a:rPr lang="zh-CN" altLang="en-US" sz="2800" b="1">
                <a:latin typeface="Times New Roman" panose="02020603050405020304" pitchFamily="18" charset="0"/>
              </a:rPr>
              <a:t>人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26</a:t>
            </a:r>
            <a:r>
              <a:rPr lang="zh-CN" altLang="en-US" sz="2800" b="1">
                <a:latin typeface="Times New Roman" panose="02020603050405020304" pitchFamily="18" charset="0"/>
              </a:rPr>
              <a:t>人     </a:t>
            </a:r>
          </a:p>
        </p:txBody>
      </p:sp>
      <p:sp>
        <p:nvSpPr>
          <p:cNvPr id="34821" name="椭圆 6"/>
          <p:cNvSpPr>
            <a:spLocks noChangeArrowheads="1"/>
          </p:cNvSpPr>
          <p:nvPr/>
        </p:nvSpPr>
        <p:spPr bwMode="auto">
          <a:xfrm>
            <a:off x="3862388" y="3709988"/>
            <a:ext cx="2578100" cy="17478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          </a:t>
            </a:r>
            <a:r>
              <a:rPr lang="zh-CN" altLang="en-US" sz="2800" b="1">
                <a:latin typeface="Times New Roman" panose="02020603050405020304" pitchFamily="18" charset="0"/>
              </a:rPr>
              <a:t>径赛</a:t>
            </a:r>
            <a:r>
              <a:rPr lang="en-US" altLang="zh-CN" sz="2800" b="1">
                <a:latin typeface="Times New Roman" panose="02020603050405020304" pitchFamily="18" charset="0"/>
              </a:rPr>
              <a:t>30 </a:t>
            </a:r>
            <a:r>
              <a:rPr lang="zh-CN" altLang="en-US" sz="2800" b="1">
                <a:latin typeface="Times New Roman" panose="02020603050405020304" pitchFamily="18" charset="0"/>
              </a:rPr>
              <a:t>人</a:t>
            </a:r>
          </a:p>
        </p:txBody>
      </p:sp>
      <p:sp>
        <p:nvSpPr>
          <p:cNvPr id="34822" name="文本框 1"/>
          <p:cNvSpPr txBox="1">
            <a:spLocks noChangeArrowheads="1"/>
          </p:cNvSpPr>
          <p:nvPr/>
        </p:nvSpPr>
        <p:spPr bwMode="auto">
          <a:xfrm>
            <a:off x="2597150" y="5635625"/>
            <a:ext cx="304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26</a:t>
            </a:r>
            <a:r>
              <a:rPr lang="zh-CN" altLang="en-US" sz="2800" b="1"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</a:rPr>
              <a:t>30</a:t>
            </a:r>
            <a:r>
              <a:rPr lang="zh-CN" altLang="en-US" sz="2800" b="1"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</a:rPr>
              <a:t>12</a:t>
            </a:r>
            <a:r>
              <a:rPr lang="zh-CN" altLang="en-US" sz="2800" b="1"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</a:rPr>
              <a:t>44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/>
      <p:bldP spid="34821" grpId="0" bldLvl="0"/>
      <p:bldP spid="348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9"/>
          <p:cNvSpPr txBox="1">
            <a:spLocks noChangeArrowheads="1"/>
          </p:cNvSpPr>
          <p:nvPr/>
        </p:nvSpPr>
        <p:spPr bwMode="auto">
          <a:xfrm>
            <a:off x="1835150" y="2827338"/>
            <a:ext cx="5057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这个两个班参加比赛的有：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26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－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12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（人）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1377950" y="2662238"/>
            <a:ext cx="6469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宋体" panose="02010600030101010101" pitchFamily="2" charset="-122"/>
              </a:rPr>
              <a:t>前面我们学习了折线统计图，本册书也快结束了。接下来就带大家一起来探索新知识，总结学习经验。</a:t>
            </a:r>
          </a:p>
        </p:txBody>
      </p:sp>
      <p:sp>
        <p:nvSpPr>
          <p:cNvPr id="16387" name="文本框 2"/>
          <p:cNvSpPr txBox="1">
            <a:spLocks noChangeArrowheads="1"/>
          </p:cNvSpPr>
          <p:nvPr/>
        </p:nvSpPr>
        <p:spPr bwMode="auto">
          <a:xfrm>
            <a:off x="3287713" y="1350963"/>
            <a:ext cx="2852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学习引导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36613" y="493713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：五（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）班的问题。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42938" y="1081088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）五（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）班有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名学生，其中男生有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名。</a:t>
            </a:r>
          </a:p>
        </p:txBody>
      </p:sp>
      <p:sp>
        <p:nvSpPr>
          <p:cNvPr id="17412" name="圆角矩形标注 4"/>
          <p:cNvSpPr>
            <a:spLocks noChangeArrowheads="1"/>
          </p:cNvSpPr>
          <p:nvPr/>
        </p:nvSpPr>
        <p:spPr bwMode="auto">
          <a:xfrm>
            <a:off x="1919288" y="1857375"/>
            <a:ext cx="4857750" cy="928688"/>
          </a:xfrm>
          <a:prstGeom prst="wedgeRoundRectCallout">
            <a:avLst>
              <a:gd name="adj1" fmla="val -58750"/>
              <a:gd name="adj2" fmla="val -79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D18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男生人数和全班学生人数的关系可以用下面的图表示。</a:t>
            </a:r>
          </a:p>
        </p:txBody>
      </p:sp>
      <p:sp>
        <p:nvSpPr>
          <p:cNvPr id="17413" name="云形标注 5"/>
          <p:cNvSpPr>
            <a:spLocks noChangeArrowheads="1"/>
          </p:cNvSpPr>
          <p:nvPr/>
        </p:nvSpPr>
        <p:spPr bwMode="auto">
          <a:xfrm>
            <a:off x="2073275" y="2917825"/>
            <a:ext cx="4999038" cy="1049338"/>
          </a:xfrm>
          <a:prstGeom prst="cloudCallout">
            <a:avLst>
              <a:gd name="adj1" fmla="val 58403"/>
              <a:gd name="adj2" fmla="val 44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9C9C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C7C7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图中哪部分表示女生人数呢？</a:t>
            </a:r>
          </a:p>
        </p:txBody>
      </p:sp>
      <p:pic>
        <p:nvPicPr>
          <p:cNvPr id="1026" name="Picture 2" descr="C:\Users\lywang4\Desktop\5图片\8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544638"/>
            <a:ext cx="1333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ywang4\Desktop\5图片\8\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0138" y="2763838"/>
            <a:ext cx="13033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12"/>
          <p:cNvGrpSpPr/>
          <p:nvPr/>
        </p:nvGrpSpPr>
        <p:grpSpPr bwMode="auto">
          <a:xfrm>
            <a:off x="2246313" y="4119563"/>
            <a:ext cx="4156075" cy="2297112"/>
            <a:chOff x="2214546" y="4071942"/>
            <a:chExt cx="4714908" cy="2644872"/>
          </a:xfrm>
        </p:grpSpPr>
        <p:grpSp>
          <p:nvGrpSpPr>
            <p:cNvPr id="17417" name="组合 11"/>
            <p:cNvGrpSpPr/>
            <p:nvPr/>
          </p:nvGrpSpPr>
          <p:grpSpPr bwMode="auto">
            <a:xfrm>
              <a:off x="2214546" y="4071942"/>
              <a:ext cx="4714908" cy="2071701"/>
              <a:chOff x="2143108" y="4572008"/>
              <a:chExt cx="4714908" cy="207170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143108" y="4572008"/>
                <a:ext cx="4714908" cy="20709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356954" y="5144119"/>
                <a:ext cx="2429492" cy="926711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20" name="TextBox 9"/>
              <p:cNvSpPr txBox="1">
                <a:spLocks noChangeArrowheads="1"/>
              </p:cNvSpPr>
              <p:nvPr/>
            </p:nvSpPr>
            <p:spPr bwMode="auto">
              <a:xfrm>
                <a:off x="3656864" y="5286226"/>
                <a:ext cx="2108884" cy="596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男生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名</a:t>
                </a:r>
              </a:p>
            </p:txBody>
          </p:sp>
        </p:grpSp>
        <p:sp>
          <p:nvSpPr>
            <p:cNvPr id="17421" name="TextBox 10"/>
            <p:cNvSpPr txBox="1">
              <a:spLocks noChangeArrowheads="1"/>
            </p:cNvSpPr>
            <p:nvPr/>
          </p:nvSpPr>
          <p:spPr bwMode="auto">
            <a:xfrm>
              <a:off x="3187210" y="6120292"/>
              <a:ext cx="3157922" cy="59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全班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名学生</a:t>
              </a:r>
            </a:p>
          </p:txBody>
        </p:sp>
      </p:grpSp>
      <p:sp>
        <p:nvSpPr>
          <p:cNvPr id="17422" name="文本框 1"/>
          <p:cNvSpPr txBox="1">
            <a:spLocks noChangeArrowheads="1"/>
          </p:cNvSpPr>
          <p:nvPr/>
        </p:nvSpPr>
        <p:spPr bwMode="auto">
          <a:xfrm>
            <a:off x="6502400" y="5083175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绿色部分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/>
      <p:bldP spid="17413" grpId="0" bldLvl="0"/>
      <p:bldP spid="174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85750" y="468313"/>
            <a:ext cx="8643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）五（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）班有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名学生参加数学小组，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名学生参加合唱小组，这些学生每人只参加了一个小组。五（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）班既没有参加数学小组，也没有参加合唱小组的学生有多少名？其中男生有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名。</a:t>
            </a:r>
          </a:p>
        </p:txBody>
      </p:sp>
      <p:pic>
        <p:nvPicPr>
          <p:cNvPr id="4" name="Picture 3" descr="C:\Users\lywang4\Desktop\5图片\5\8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450" y="2124075"/>
            <a:ext cx="14636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圆角矩形标注 4"/>
          <p:cNvSpPr>
            <a:spLocks noChangeArrowheads="1"/>
          </p:cNvSpPr>
          <p:nvPr/>
        </p:nvSpPr>
        <p:spPr bwMode="auto">
          <a:xfrm>
            <a:off x="2214563" y="2611438"/>
            <a:ext cx="4857750" cy="928687"/>
          </a:xfrm>
          <a:prstGeom prst="wedgeRoundRectCallout">
            <a:avLst>
              <a:gd name="adj1" fmla="val 55537"/>
              <a:gd name="adj2" fmla="val 764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D18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用一个长方形表示全班学生，可以画图表示上面的问题。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071563" y="3857625"/>
            <a:ext cx="6572250" cy="2667000"/>
            <a:chOff x="1071538" y="3571876"/>
            <a:chExt cx="6572296" cy="2666360"/>
          </a:xfrm>
        </p:grpSpPr>
        <p:sp>
          <p:nvSpPr>
            <p:cNvPr id="18438" name="TextBox 2"/>
            <p:cNvSpPr txBox="1">
              <a:spLocks noChangeArrowheads="1"/>
            </p:cNvSpPr>
            <p:nvPr/>
          </p:nvSpPr>
          <p:spPr bwMode="auto">
            <a:xfrm>
              <a:off x="3286116" y="5715016"/>
              <a:ext cx="25002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全班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名学生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071538" y="3571876"/>
              <a:ext cx="6572296" cy="21426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85851" y="3857557"/>
              <a:ext cx="2500331" cy="15712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数学小组学生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071934" y="4143239"/>
              <a:ext cx="3357585" cy="928465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prstClr val="black"/>
                  </a:solidFill>
                </a:rPr>
                <a:t>合唱小组学生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000250" y="5484813"/>
            <a:ext cx="5170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（名）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76263" y="4565650"/>
            <a:ext cx="428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列出算式计算：</a:t>
            </a:r>
          </a:p>
        </p:txBody>
      </p:sp>
      <p:sp>
        <p:nvSpPr>
          <p:cNvPr id="19460" name="圆角矩形标注 3"/>
          <p:cNvSpPr>
            <a:spLocks noChangeArrowheads="1"/>
          </p:cNvSpPr>
          <p:nvPr/>
        </p:nvSpPr>
        <p:spPr bwMode="auto">
          <a:xfrm>
            <a:off x="2122488" y="958850"/>
            <a:ext cx="3000375" cy="928688"/>
          </a:xfrm>
          <a:prstGeom prst="wedgeRoundRectCallout">
            <a:avLst>
              <a:gd name="adj1" fmla="val -58750"/>
              <a:gd name="adj2" fmla="val -79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D18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图中蓝色部分表示哪部分学生？</a:t>
            </a:r>
          </a:p>
        </p:txBody>
      </p:sp>
      <p:sp>
        <p:nvSpPr>
          <p:cNvPr id="19461" name="云形标注 4"/>
          <p:cNvSpPr>
            <a:spLocks noChangeArrowheads="1"/>
          </p:cNvSpPr>
          <p:nvPr/>
        </p:nvSpPr>
        <p:spPr bwMode="auto">
          <a:xfrm>
            <a:off x="1898650" y="2436813"/>
            <a:ext cx="5286375" cy="1643062"/>
          </a:xfrm>
          <a:prstGeom prst="cloudCallout">
            <a:avLst>
              <a:gd name="adj1" fmla="val 53282"/>
              <a:gd name="adj2" fmla="val 379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9C9C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C7C7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既没有参加数学小组，也没有参加合唱小组共有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名学生。</a:t>
            </a:r>
          </a:p>
        </p:txBody>
      </p:sp>
      <p:pic>
        <p:nvPicPr>
          <p:cNvPr id="19462" name="Picture 2" descr="C:\Users\lywang4\Desktop\5图片\8\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601663"/>
            <a:ext cx="15303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lywang4\Desktop\5图片\8\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784475"/>
            <a:ext cx="149701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88950" y="581025"/>
            <a:ext cx="7858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）在学校春季运动会上，五（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）班学生参加了两项比赛。有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名学生参加了田径比赛，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名学生参加篮球比赛，其中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名学生既参加了田径比赛又参加了篮球比赛。五（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）班共有多少名学生参加比赛？</a:t>
            </a:r>
          </a:p>
        </p:txBody>
      </p:sp>
      <p:pic>
        <p:nvPicPr>
          <p:cNvPr id="3074" name="Picture 2" descr="C:\Users\lywang4\Desktop\5图片\8\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765675"/>
            <a:ext cx="14462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圆角矩形标注 4"/>
          <p:cNvSpPr>
            <a:spLocks noChangeArrowheads="1"/>
          </p:cNvSpPr>
          <p:nvPr/>
        </p:nvSpPr>
        <p:spPr bwMode="auto">
          <a:xfrm>
            <a:off x="2643188" y="5357813"/>
            <a:ext cx="4500562" cy="857250"/>
          </a:xfrm>
          <a:prstGeom prst="wedgeRoundRectCallout">
            <a:avLst>
              <a:gd name="adj1" fmla="val 55602"/>
              <a:gd name="adj2" fmla="val -1310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D18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重叠的部分表示两项比赛都参加的学生。</a:t>
            </a:r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1203325" y="2581275"/>
            <a:ext cx="6215063" cy="2452688"/>
            <a:chOff x="1142976" y="2357430"/>
            <a:chExt cx="6215106" cy="2452046"/>
          </a:xfrm>
        </p:grpSpPr>
        <p:sp>
          <p:nvSpPr>
            <p:cNvPr id="20486" name="TextBox 1"/>
            <p:cNvSpPr txBox="1">
              <a:spLocks noChangeArrowheads="1"/>
            </p:cNvSpPr>
            <p:nvPr/>
          </p:nvSpPr>
          <p:spPr bwMode="auto">
            <a:xfrm>
              <a:off x="1857356" y="4286256"/>
              <a:ext cx="49292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田径和篮球比赛都参加的学生</a:t>
              </a:r>
            </a:p>
          </p:txBody>
        </p:sp>
        <p:pic>
          <p:nvPicPr>
            <p:cNvPr id="20487" name="Picture 5" descr="C:\Users\lywang4\Desktop\QQ截图20150205185524_副本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2976" y="2357430"/>
              <a:ext cx="6215106" cy="189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Box 11"/>
            <p:cNvSpPr txBox="1">
              <a:spLocks noChangeArrowheads="1"/>
            </p:cNvSpPr>
            <p:nvPr/>
          </p:nvSpPr>
          <p:spPr bwMode="auto">
            <a:xfrm>
              <a:off x="1571604" y="2928934"/>
              <a:ext cx="207170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参加田径比赛的学生</a:t>
              </a:r>
            </a:p>
          </p:txBody>
        </p:sp>
        <p:sp>
          <p:nvSpPr>
            <p:cNvPr id="20489" name="TextBox 12"/>
            <p:cNvSpPr txBox="1">
              <a:spLocks noChangeArrowheads="1"/>
            </p:cNvSpPr>
            <p:nvPr/>
          </p:nvSpPr>
          <p:spPr bwMode="auto">
            <a:xfrm>
              <a:off x="4714876" y="2974959"/>
              <a:ext cx="21431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参加篮球比赛的学生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 rot="5400000">
              <a:off x="4107720" y="4107190"/>
              <a:ext cx="499932" cy="31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060575" y="1779588"/>
            <a:ext cx="5313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（名）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66713" y="733425"/>
            <a:ext cx="664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五（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）班参加比赛的学生有：</a:t>
            </a:r>
          </a:p>
        </p:txBody>
      </p:sp>
      <p:sp>
        <p:nvSpPr>
          <p:cNvPr id="21508" name="云形标注 3"/>
          <p:cNvSpPr>
            <a:spLocks noChangeArrowheads="1"/>
          </p:cNvSpPr>
          <p:nvPr/>
        </p:nvSpPr>
        <p:spPr bwMode="auto">
          <a:xfrm>
            <a:off x="1428750" y="4643438"/>
            <a:ext cx="5429250" cy="1571625"/>
          </a:xfrm>
          <a:prstGeom prst="cloudCallout">
            <a:avLst>
              <a:gd name="adj1" fmla="val 60671"/>
              <a:gd name="adj2" fmla="val 32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9C9C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C7C7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因为把参加两项比赛的人数相加，有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名学生是算了两次。</a:t>
            </a:r>
          </a:p>
        </p:txBody>
      </p:sp>
      <p:sp>
        <p:nvSpPr>
          <p:cNvPr id="21509" name="圆角矩形标注 4"/>
          <p:cNvSpPr>
            <a:spLocks noChangeArrowheads="1"/>
          </p:cNvSpPr>
          <p:nvPr/>
        </p:nvSpPr>
        <p:spPr bwMode="auto">
          <a:xfrm>
            <a:off x="2500313" y="2928938"/>
            <a:ext cx="2643187" cy="1071562"/>
          </a:xfrm>
          <a:prstGeom prst="wedgeRoundRectCallout">
            <a:avLst>
              <a:gd name="adj1" fmla="val -63074"/>
              <a:gd name="adj2" fmla="val -79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D18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你能解释为什么减去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吗？</a:t>
            </a:r>
          </a:p>
        </p:txBody>
      </p:sp>
      <p:pic>
        <p:nvPicPr>
          <p:cNvPr id="4098" name="Picture 2" descr="C:\Users\lywang4\Desktop\5图片\8\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8"/>
            <a:ext cx="2286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lywang4\Desktop\5图片\8\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4389438"/>
            <a:ext cx="151923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566738" y="817563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/>
              <a:t>练一练：</a:t>
            </a:r>
          </a:p>
        </p:txBody>
      </p:sp>
      <p:sp>
        <p:nvSpPr>
          <p:cNvPr id="22531" name="文本框 2"/>
          <p:cNvSpPr txBox="1">
            <a:spLocks noChangeArrowheads="1"/>
          </p:cNvSpPr>
          <p:nvPr/>
        </p:nvSpPr>
        <p:spPr bwMode="auto">
          <a:xfrm>
            <a:off x="717550" y="1446213"/>
            <a:ext cx="75326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/>
              <a:t>五（</a:t>
            </a:r>
            <a:r>
              <a:rPr lang="en-US" altLang="zh-CN" sz="2800" b="1"/>
              <a:t>1</a:t>
            </a:r>
            <a:r>
              <a:rPr lang="zh-CN" altLang="en-US" sz="2800" b="1"/>
              <a:t>）班进行大扫除。清扫教室的有</a:t>
            </a:r>
            <a:r>
              <a:rPr lang="en-US" altLang="zh-CN" sz="2800" b="1"/>
              <a:t>8</a:t>
            </a:r>
            <a:r>
              <a:rPr lang="zh-CN" altLang="en-US" sz="2800" b="1"/>
              <a:t>人，擦玻璃的有</a:t>
            </a:r>
            <a:r>
              <a:rPr lang="en-US" altLang="zh-CN" sz="2800" b="1"/>
              <a:t>15</a:t>
            </a:r>
            <a:r>
              <a:rPr lang="zh-CN" altLang="en-US" sz="2800" b="1"/>
              <a:t>人，整理课桌的有</a:t>
            </a:r>
            <a:r>
              <a:rPr lang="en-US" altLang="zh-CN" sz="2800" b="1"/>
              <a:t>11</a:t>
            </a:r>
            <a:r>
              <a:rPr lang="zh-CN" altLang="en-US" sz="2800" b="1"/>
              <a:t>人，其中有</a:t>
            </a:r>
            <a:r>
              <a:rPr lang="en-US" altLang="zh-CN" sz="2800" b="1"/>
              <a:t>3</a:t>
            </a:r>
            <a:r>
              <a:rPr lang="zh-CN" altLang="en-US" sz="2800" b="1"/>
              <a:t>人既清扫了教室又整理了课桌。五（</a:t>
            </a:r>
            <a:r>
              <a:rPr lang="en-US" altLang="zh-CN" sz="2800" b="1"/>
              <a:t>1</a:t>
            </a:r>
            <a:r>
              <a:rPr lang="zh-CN" altLang="en-US" sz="2800" b="1"/>
              <a:t>）班参加大扫除的一共有多少人？</a:t>
            </a:r>
          </a:p>
        </p:txBody>
      </p:sp>
      <p:sp>
        <p:nvSpPr>
          <p:cNvPr id="22532" name="文本框 3"/>
          <p:cNvSpPr txBox="1">
            <a:spLocks noChangeArrowheads="1"/>
          </p:cNvSpPr>
          <p:nvPr/>
        </p:nvSpPr>
        <p:spPr bwMode="auto">
          <a:xfrm>
            <a:off x="2251075" y="3824288"/>
            <a:ext cx="436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buFont typeface="Arial" panose="020B0604020202020204" pitchFamily="34" charset="0"/>
              <a:buNone/>
            </a:pPr>
            <a:r>
              <a:rPr lang="en-US" altLang="zh-CN" sz="2800" b="1"/>
              <a:t>15</a:t>
            </a:r>
            <a:r>
              <a:rPr lang="zh-CN" altLang="en-US" sz="2800" b="1"/>
              <a:t>＋</a:t>
            </a:r>
            <a:r>
              <a:rPr lang="en-US" altLang="zh-CN" sz="2800" b="1"/>
              <a:t>8</a:t>
            </a:r>
            <a:r>
              <a:rPr lang="zh-CN" altLang="en-US" sz="2800" b="1"/>
              <a:t>＋</a:t>
            </a:r>
            <a:r>
              <a:rPr lang="en-US" altLang="zh-CN" sz="2800" b="1"/>
              <a:t>11</a:t>
            </a:r>
            <a:r>
              <a:rPr lang="zh-CN" altLang="en-US" sz="2800" b="1"/>
              <a:t>－</a:t>
            </a:r>
            <a:r>
              <a:rPr lang="en-US" altLang="zh-CN" sz="2800" b="1"/>
              <a:t>3</a:t>
            </a:r>
            <a:r>
              <a:rPr lang="zh-CN" altLang="en-US" sz="2800" b="1"/>
              <a:t>＝</a:t>
            </a:r>
            <a:r>
              <a:rPr lang="en-US" altLang="zh-CN" sz="2800" b="1"/>
              <a:t>31</a:t>
            </a:r>
            <a:endParaRPr lang="zh-CN" altLang="en-US" sz="2800" b="1"/>
          </a:p>
        </p:txBody>
      </p:sp>
      <p:sp>
        <p:nvSpPr>
          <p:cNvPr id="22533" name="文本框 4"/>
          <p:cNvSpPr txBox="1">
            <a:spLocks noChangeArrowheads="1"/>
          </p:cNvSpPr>
          <p:nvPr/>
        </p:nvSpPr>
        <p:spPr bwMode="auto">
          <a:xfrm>
            <a:off x="1460500" y="5216525"/>
            <a:ext cx="7062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/>
              <a:t>答：五（</a:t>
            </a:r>
            <a:r>
              <a:rPr lang="en-US" altLang="zh-CN" sz="2800" b="1"/>
              <a:t>1</a:t>
            </a:r>
            <a:r>
              <a:rPr lang="zh-CN" altLang="en-US" sz="2800" b="1"/>
              <a:t>）班参加大扫除的一共有</a:t>
            </a:r>
            <a:r>
              <a:rPr lang="en-US" altLang="zh-CN" sz="2800" b="1"/>
              <a:t>31</a:t>
            </a:r>
            <a:r>
              <a:rPr lang="zh-CN" altLang="en-US" sz="2800" b="1"/>
              <a:t>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85750" y="571500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：比赛场次。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85750" y="1000125"/>
            <a:ext cx="8501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年女子足球亚洲杯在中国成举办。中国队所在的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组共有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支球队，分别是：中国、韩国、澳大利亚和越南。每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支球队之间都要进行一场比赛。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1438" y="3048000"/>
            <a:ext cx="728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）中国队在小组赛中要进行几场比赛？</a:t>
            </a:r>
          </a:p>
        </p:txBody>
      </p:sp>
      <p:pic>
        <p:nvPicPr>
          <p:cNvPr id="1026" name="Picture 2" descr="C:\Users\lywang4\Desktop\5图片\8\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349750"/>
            <a:ext cx="168433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云形标注 6"/>
          <p:cNvSpPr>
            <a:spLocks noChangeArrowheads="1"/>
          </p:cNvSpPr>
          <p:nvPr/>
        </p:nvSpPr>
        <p:spPr bwMode="auto">
          <a:xfrm>
            <a:off x="2286000" y="4286250"/>
            <a:ext cx="1714500" cy="571500"/>
          </a:xfrm>
          <a:prstGeom prst="cloudCallout">
            <a:avLst>
              <a:gd name="adj1" fmla="val -62375"/>
              <a:gd name="adj2" fmla="val 739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9C9C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C7C7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场</a:t>
            </a: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4500563" y="3833813"/>
            <a:ext cx="4214812" cy="2238375"/>
            <a:chOff x="4357686" y="3286124"/>
            <a:chExt cx="4214842" cy="2237732"/>
          </a:xfrm>
        </p:grpSpPr>
        <p:sp>
          <p:nvSpPr>
            <p:cNvPr id="23560" name="TextBox 7"/>
            <p:cNvSpPr txBox="1">
              <a:spLocks noChangeArrowheads="1"/>
            </p:cNvSpPr>
            <p:nvPr/>
          </p:nvSpPr>
          <p:spPr bwMode="auto">
            <a:xfrm>
              <a:off x="4357686" y="4214818"/>
              <a:ext cx="1000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中国</a:t>
              </a:r>
            </a:p>
          </p:txBody>
        </p:sp>
        <p:sp>
          <p:nvSpPr>
            <p:cNvPr id="23561" name="TextBox 8"/>
            <p:cNvSpPr txBox="1">
              <a:spLocks noChangeArrowheads="1"/>
            </p:cNvSpPr>
            <p:nvPr/>
          </p:nvSpPr>
          <p:spPr bwMode="auto">
            <a:xfrm>
              <a:off x="6715140" y="3286124"/>
              <a:ext cx="1000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韩国</a:t>
              </a:r>
            </a:p>
          </p:txBody>
        </p:sp>
        <p:sp>
          <p:nvSpPr>
            <p:cNvPr id="23562" name="TextBox 9"/>
            <p:cNvSpPr txBox="1">
              <a:spLocks noChangeArrowheads="1"/>
            </p:cNvSpPr>
            <p:nvPr/>
          </p:nvSpPr>
          <p:spPr bwMode="auto">
            <a:xfrm>
              <a:off x="6715140" y="4143380"/>
              <a:ext cx="18573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澳大利亚</a:t>
              </a:r>
            </a:p>
          </p:txBody>
        </p:sp>
        <p:sp>
          <p:nvSpPr>
            <p:cNvPr id="23563" name="TextBox 10"/>
            <p:cNvSpPr txBox="1">
              <a:spLocks noChangeArrowheads="1"/>
            </p:cNvSpPr>
            <p:nvPr/>
          </p:nvSpPr>
          <p:spPr bwMode="auto">
            <a:xfrm>
              <a:off x="6715140" y="5000636"/>
              <a:ext cx="1000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越南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286380" y="4428796"/>
              <a:ext cx="1285884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286380" y="4500212"/>
              <a:ext cx="1357323" cy="71417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5286380" y="3714626"/>
              <a:ext cx="1357323" cy="6427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/>
    </p:bldLst>
  </p:timing>
</p:sld>
</file>

<file path=ppt/theme/theme1.xml><?xml version="1.0" encoding="utf-8"?>
<a:theme xmlns:a="http://schemas.openxmlformats.org/drawingml/2006/main" name="WWW.2PPT.COM&#10;">
  <a:themeElements>
    <a:clrScheme name="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全屏显示(4:3)</PresentationFormat>
  <Paragraphs>151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7</cp:revision>
  <dcterms:created xsi:type="dcterms:W3CDTF">2017-01-21T06:37:00Z</dcterms:created>
  <dcterms:modified xsi:type="dcterms:W3CDTF">2023-01-17T00:57:40Z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1DE2D8B05F714B59B083EB254D3DF287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