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303" r:id="rId2"/>
    <p:sldId id="289" r:id="rId3"/>
    <p:sldId id="290" r:id="rId4"/>
    <p:sldId id="291" r:id="rId5"/>
    <p:sldId id="292" r:id="rId6"/>
    <p:sldId id="285" r:id="rId7"/>
    <p:sldId id="272" r:id="rId8"/>
    <p:sldId id="273" r:id="rId9"/>
    <p:sldId id="274" r:id="rId10"/>
    <p:sldId id="275" r:id="rId11"/>
    <p:sldId id="276" r:id="rId12"/>
    <p:sldId id="277" r:id="rId13"/>
    <p:sldId id="278" r:id="rId14"/>
    <p:sldId id="280" r:id="rId15"/>
    <p:sldId id="279" r:id="rId16"/>
    <p:sldId id="257" r:id="rId17"/>
    <p:sldId id="258" r:id="rId18"/>
    <p:sldId id="259" r:id="rId19"/>
    <p:sldId id="260" r:id="rId20"/>
    <p:sldId id="261" r:id="rId21"/>
    <p:sldId id="294" r:id="rId22"/>
    <p:sldId id="295" r:id="rId23"/>
    <p:sldId id="293" r:id="rId24"/>
    <p:sldId id="262" r:id="rId25"/>
    <p:sldId id="263" r:id="rId26"/>
    <p:sldId id="296" r:id="rId27"/>
    <p:sldId id="264" r:id="rId28"/>
    <p:sldId id="271" r:id="rId29"/>
    <p:sldId id="297" r:id="rId30"/>
    <p:sldId id="298" r:id="rId31"/>
    <p:sldId id="283" r:id="rId32"/>
    <p:sldId id="286" r:id="rId33"/>
    <p:sldId id="265" r:id="rId34"/>
    <p:sldId id="266" r:id="rId35"/>
    <p:sldId id="267" r:id="rId36"/>
    <p:sldId id="299" r:id="rId37"/>
    <p:sldId id="304" r:id="rId38"/>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592"/>
    <a:srgbClr val="604000"/>
    <a:srgbClr val="336600"/>
    <a:srgbClr val="993300"/>
    <a:srgbClr val="0066FF"/>
    <a:srgbClr val="842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1331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fld id="{8F887329-A207-49E7-81CB-194CB7B97683}" type="datetimeFigureOut">
              <a:rPr lang="zh-CN" altLang="en-US"/>
              <a:t>2023-01-17</a:t>
            </a:fld>
            <a:endParaRPr lang="en-US"/>
          </a:p>
        </p:txBody>
      </p:sp>
      <p:sp>
        <p:nvSpPr>
          <p:cNvPr id="1331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3317"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331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en-US"/>
          </a:p>
        </p:txBody>
      </p:sp>
      <p:sp>
        <p:nvSpPr>
          <p:cNvPr id="1331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vl1pPr>
          </a:lstStyle>
          <a:p>
            <a:fld id="{C6FA4F6F-3912-4CDA-898B-56E6A79338A5}"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43ED44A-5718-4946-9657-F04C975EECD6}" type="datetimeFigureOut">
              <a:rPr lang="zh-CN" altLang="en-US"/>
              <a:t>2023-01-17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9475559-343A-483A-809B-2C2BA2196CCE}" type="slidenum">
              <a:rPr lang="zh-CN" alt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90275-25BD-45CE-98BE-48883E78F549}" type="datetimeFigureOut">
              <a:rPr lang="zh-CN" altLang="en-US"/>
              <a:t>2023-01-17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47ECD97-190C-48BB-AAD2-729B2FB99F4B}" type="slidenum">
              <a:rPr lang="zh-CN" alt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F4F8E91-1EFF-4E50-8C8B-9BB6CF1F6A11}" type="datetimeFigureOut">
              <a:rPr lang="zh-CN" altLang="en-US"/>
              <a:t>2023-01-17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1C67A15-31FF-40C2-83DD-23D8FEACEB0D}" type="slidenum">
              <a:rPr lang="zh-CN" alt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CD080C0D-F351-461F-B5DF-77F401EF29C4}" type="datetimeFigureOut">
              <a:rPr lang="zh-CN" altLang="en-US"/>
              <a:t>2023-01-17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B845EFC-7415-435B-9EC0-A669982DC718}" type="slidenum">
              <a:rPr lang="zh-CN" alt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09D635F4-1CD9-4435-8883-9E31A4D47291}" type="datetimeFigureOut">
              <a:rPr lang="zh-CN" altLang="en-US"/>
              <a:t>2023-01-17</a:t>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5E62D2FB-9A8C-4B6D-AF5F-0818F973D633}" type="slidenum">
              <a:rPr lang="zh-CN" alt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96A8A2B-8129-4859-B2B9-8B4BABC84714}" type="datetimeFigureOut">
              <a:rPr lang="zh-CN" altLang="en-US"/>
              <a:t>2023-01-17</a:t>
            </a:fld>
            <a:endParaRPr 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E6BD04AB-6218-4D38-A6E9-FE551E56047F}" type="slidenum">
              <a:rPr lang="zh-CN" alt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3CB5232B-EE8F-4E96-8AE9-C7042AE59455}" type="datetimeFigureOut">
              <a:rPr lang="zh-CN" altLang="en-US"/>
              <a:t>2023-01-17</a:t>
            </a:fld>
            <a:endParaRPr 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7E024D37-EDDD-4D76-8A22-0759C9C97624}" type="slidenum">
              <a:rPr lang="zh-CN" alt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FC757FC-DB29-45E2-82B7-F1624B0C5B8C}" type="datetimeFigureOut">
              <a:rPr lang="zh-CN" altLang="en-US"/>
              <a:t>2023-01-17</a:t>
            </a:fld>
            <a:endParaRPr 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0FF5ED74-13D5-48AF-9969-E6CF2F178C6F}" type="slidenum">
              <a:rPr lang="zh-CN" alt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4BA59A65-8D4B-40DC-BB72-0881C1220099}" type="datetimeFigureOut">
              <a:rPr lang="zh-CN" altLang="en-US"/>
              <a:t>2023-01-17</a:t>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E7FE570-0A5E-4D46-80FD-2AEDDCDB52FE}" type="slidenum">
              <a:rPr lang="zh-CN" alt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0D0F960C-A094-437D-901B-F1B0659C75A0}" type="datetimeFigureOut">
              <a:rPr lang="zh-CN" altLang="en-US"/>
              <a:t>2023-01-17</a:t>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62CBB6F-7F73-4CF7-A886-0E6C7D1641CC}" type="slidenum">
              <a:rPr lang="zh-CN" alt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fld id="{1C4359DF-AC32-4ECF-BDE9-7E0515297DE8}" type="datetimeFigureOut">
              <a:rPr lang="zh-CN" altLang="en-US"/>
              <a:t>2023-01-17</a:t>
            </a:fld>
            <a:endParaRPr lang="en-US"/>
          </a:p>
        </p:txBody>
      </p:sp>
      <p:sp>
        <p:nvSpPr>
          <p:cNvPr id="12291"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endParaRPr lang="zh-CN" altLang="en-US"/>
          </a:p>
        </p:txBody>
      </p:sp>
      <p:sp>
        <p:nvSpPr>
          <p:cNvPr id="12292"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fld id="{7990430C-5A92-4A60-913A-31576AC1C47E}" type="slidenum">
              <a:rPr lang="zh-CN" alt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new_jh5_m2u2a2.mp3"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24863;&#24681;&#33410;&#30340;&#30001;&#26469;&#65288;&#20013;&#25991;&#23383;&#24149;&#65289;_&#26631;&#28165;_&#26631;&#28165;.flv"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5727" y="1124744"/>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4400" b="1" dirty="0">
                <a:solidFill>
                  <a:srgbClr val="984807"/>
                </a:solidFill>
                <a:latin typeface="Times New Roman" panose="02020603050405020304" pitchFamily="18" charset="0"/>
                <a:cs typeface="Times New Roman" panose="02020603050405020304" pitchFamily="18" charset="0"/>
              </a:rPr>
              <a:t>Unit</a:t>
            </a:r>
            <a:r>
              <a:rPr lang="en-US" sz="4400" dirty="0">
                <a:solidFill>
                  <a:srgbClr val="984807"/>
                </a:solidFill>
                <a:latin typeface="Times New Roman" panose="02020603050405020304" pitchFamily="18" charset="0"/>
                <a:cs typeface="Times New Roman" panose="02020603050405020304" pitchFamily="18" charset="0"/>
              </a:rPr>
              <a:t> </a:t>
            </a:r>
            <a:r>
              <a:rPr lang="en-US" sz="4400" b="1" dirty="0">
                <a:solidFill>
                  <a:srgbClr val="984807"/>
                </a:solidFill>
                <a:latin typeface="Times New Roman" panose="02020603050405020304" pitchFamily="18" charset="0"/>
                <a:cs typeface="Times New Roman" panose="02020603050405020304" pitchFamily="18" charset="0"/>
              </a:rPr>
              <a:t>2</a:t>
            </a:r>
            <a:endParaRPr lang="zh-CN" altLang="en-US" sz="4400" b="1" dirty="0">
              <a:solidFill>
                <a:srgbClr val="984807"/>
              </a:solidFill>
              <a:latin typeface="Times New Roman" panose="02020603050405020304" pitchFamily="18" charset="0"/>
              <a:cs typeface="Times New Roman" panose="02020603050405020304" pitchFamily="18" charset="0"/>
            </a:endParaRPr>
          </a:p>
        </p:txBody>
      </p:sp>
      <p:sp>
        <p:nvSpPr>
          <p:cNvPr id="16387" name="TextBox 4"/>
          <p:cNvSpPr txBox="1">
            <a:spLocks noChangeArrowheads="1"/>
          </p:cNvSpPr>
          <p:nvPr/>
        </p:nvSpPr>
        <p:spPr bwMode="auto">
          <a:xfrm>
            <a:off x="631837" y="2348880"/>
            <a:ext cx="7848872"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3600" b="1" dirty="0">
                <a:solidFill>
                  <a:srgbClr val="403152"/>
                </a:solidFill>
                <a:latin typeface="Times New Roman" panose="02020603050405020304" pitchFamily="18" charset="0"/>
                <a:cs typeface="Times New Roman" panose="02020603050405020304" pitchFamily="18" charset="0"/>
              </a:rPr>
              <a:t>We have celebrated the festival since the first pioneers arrived in America.</a:t>
            </a:r>
            <a:endParaRPr lang="zh-CN" altLang="en-US" sz="3600" b="1" dirty="0">
              <a:solidFill>
                <a:srgbClr val="403152"/>
              </a:solidFill>
              <a:latin typeface="Times New Roman" panose="02020603050405020304" pitchFamily="18" charset="0"/>
              <a:cs typeface="Times New Roman" panose="02020603050405020304" pitchFamily="18" charset="0"/>
            </a:endParaRPr>
          </a:p>
        </p:txBody>
      </p:sp>
      <p:sp>
        <p:nvSpPr>
          <p:cNvPr id="4" name="矩形 3"/>
          <p:cNvSpPr/>
          <p:nvPr/>
        </p:nvSpPr>
        <p:spPr>
          <a:xfrm>
            <a:off x="-3516" y="5301208"/>
            <a:ext cx="9147515"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1258888" y="1268413"/>
            <a:ext cx="1871662" cy="57943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a:solidFill>
                  <a:srgbClr val="002060"/>
                </a:solidFill>
                <a:latin typeface="Cooper Black" panose="0208090404030B020404" pitchFamily="2" charset="0"/>
              </a:rPr>
              <a:t>grow</a:t>
            </a:r>
            <a:endParaRPr lang="zh-CN" altLang="en-US" sz="3200">
              <a:solidFill>
                <a:srgbClr val="002060"/>
              </a:solidFill>
              <a:latin typeface="Cooper Black" panose="0208090404030B020404" pitchFamily="2" charset="0"/>
            </a:endParaRPr>
          </a:p>
        </p:txBody>
      </p:sp>
      <p:sp>
        <p:nvSpPr>
          <p:cNvPr id="25603" name="TextBox 2"/>
          <p:cNvSpPr txBox="1">
            <a:spLocks noChangeArrowheads="1"/>
          </p:cNvSpPr>
          <p:nvPr/>
        </p:nvSpPr>
        <p:spPr bwMode="auto">
          <a:xfrm>
            <a:off x="611188" y="2173288"/>
            <a:ext cx="785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C00000"/>
                </a:solidFill>
              </a:rPr>
              <a:t>v.</a:t>
            </a:r>
            <a:endParaRPr lang="zh-CN" altLang="en-US" sz="3200" b="1">
              <a:solidFill>
                <a:srgbClr val="C00000"/>
              </a:solidFill>
            </a:endParaRPr>
          </a:p>
        </p:txBody>
      </p:sp>
      <p:pic>
        <p:nvPicPr>
          <p:cNvPr id="25604" name="图片 3" descr="QQ截图20140526214829.jpg"/>
          <p:cNvPicPr>
            <a:picLocks noChangeAspect="1" noChangeArrowheads="1"/>
          </p:cNvPicPr>
          <p:nvPr/>
        </p:nvPicPr>
        <p:blipFill>
          <a:blip r:embed="rId2"/>
          <a:srcRect/>
          <a:stretch>
            <a:fillRect/>
          </a:stretch>
        </p:blipFill>
        <p:spPr bwMode="auto">
          <a:xfrm>
            <a:off x="5724525" y="260350"/>
            <a:ext cx="266382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466725" y="4005263"/>
            <a:ext cx="7777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The local people, the Native Americans, taught the pioneers how to grow corn. </a:t>
            </a:r>
            <a:endParaRPr lang="zh-CN" altLang="en-US" sz="3200" b="1">
              <a:solidFill>
                <a:srgbClr val="984807"/>
              </a:solidFill>
            </a:endParaRPr>
          </a:p>
        </p:txBody>
      </p:sp>
      <p:sp>
        <p:nvSpPr>
          <p:cNvPr id="25606" name="TextBox 5"/>
          <p:cNvSpPr txBox="1">
            <a:spLocks noChangeArrowheads="1"/>
          </p:cNvSpPr>
          <p:nvPr/>
        </p:nvSpPr>
        <p:spPr bwMode="auto">
          <a:xfrm>
            <a:off x="468313" y="5084763"/>
            <a:ext cx="70564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70C0"/>
                </a:solidFill>
              </a:rPr>
              <a:t>当地人，也就是美洲印第安人，教这些拓荒者如何种植玉米。</a:t>
            </a:r>
          </a:p>
        </p:txBody>
      </p:sp>
      <p:sp>
        <p:nvSpPr>
          <p:cNvPr id="25607" name="TextBox 6"/>
          <p:cNvSpPr txBox="1">
            <a:spLocks noChangeArrowheads="1"/>
          </p:cNvSpPr>
          <p:nvPr/>
        </p:nvSpPr>
        <p:spPr bwMode="auto">
          <a:xfrm>
            <a:off x="466725" y="3030538"/>
            <a:ext cx="7777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t>to make plants or crops grow by taking care of them.</a:t>
            </a:r>
            <a:endParaRPr lang="zh-CN" altLang="en-US" sz="3200" b="1"/>
          </a:p>
        </p:txBody>
      </p:sp>
      <p:sp>
        <p:nvSpPr>
          <p:cNvPr id="25608" name="TextBox 7"/>
          <p:cNvSpPr txBox="1">
            <a:spLocks noChangeArrowheads="1"/>
          </p:cNvSpPr>
          <p:nvPr/>
        </p:nvSpPr>
        <p:spPr bwMode="auto">
          <a:xfrm>
            <a:off x="1476375" y="2205038"/>
            <a:ext cx="5233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t>种植；栽培（植物）</a:t>
            </a:r>
          </a:p>
        </p:txBody>
      </p:sp>
      <p:sp>
        <p:nvSpPr>
          <p:cNvPr id="25609" name="TextBox 9"/>
          <p:cNvSpPr txBox="1">
            <a:spLocks noChangeArrowheads="1"/>
          </p:cNvSpPr>
          <p:nvPr/>
        </p:nvSpPr>
        <p:spPr bwMode="auto">
          <a:xfrm>
            <a:off x="1042988" y="692150"/>
            <a:ext cx="2987675" cy="604838"/>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4F6228"/>
                </a:solidFill>
                <a:latin typeface="Comic Sans MS" panose="030F0702030302020204" pitchFamily="66" charset="0"/>
              </a:rPr>
              <a:t>Look and say</a:t>
            </a:r>
            <a:endParaRPr lang="zh-CN" altLang="en-US" sz="3200" b="1">
              <a:solidFill>
                <a:srgbClr val="4F6228"/>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strips(downLeft)">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slide(fromBottom)">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linds(horizontal)">
                                      <p:cBhvr>
                                        <p:cTn id="17" dur="500"/>
                                        <p:tgtEl>
                                          <p:spTgt spid="2560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5608"/>
                                        </p:tgtEl>
                                        <p:attrNameLst>
                                          <p:attrName>style.visibility</p:attrName>
                                        </p:attrNameLst>
                                      </p:cBhvr>
                                      <p:to>
                                        <p:strVal val="visible"/>
                                      </p:to>
                                    </p:set>
                                    <p:animEffect transition="in" filter="blinds(horizontal)">
                                      <p:cBhvr>
                                        <p:cTn id="20" dur="500"/>
                                        <p:tgtEl>
                                          <p:spTgt spid="2560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5607"/>
                                        </p:tgtEl>
                                        <p:attrNameLst>
                                          <p:attrName>style.visibility</p:attrName>
                                        </p:attrNameLst>
                                      </p:cBhvr>
                                      <p:to>
                                        <p:strVal val="visible"/>
                                      </p:to>
                                    </p:set>
                                    <p:animEffect transition="in" filter="strips(downLeft)">
                                      <p:cBhvr>
                                        <p:cTn id="23" dur="500"/>
                                        <p:tgtEl>
                                          <p:spTgt spid="2560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5605"/>
                                        </p:tgtEl>
                                        <p:attrNameLst>
                                          <p:attrName>style.visibility</p:attrName>
                                        </p:attrNameLst>
                                      </p:cBhvr>
                                      <p:to>
                                        <p:strVal val="visible"/>
                                      </p:to>
                                    </p:set>
                                    <p:animEffect transition="in" filter="blinds(horizontal)">
                                      <p:cBhvr>
                                        <p:cTn id="28" dur="500"/>
                                        <p:tgtEl>
                                          <p:spTgt spid="2560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606"/>
                                        </p:tgtEl>
                                        <p:attrNameLst>
                                          <p:attrName>style.visibility</p:attrName>
                                        </p:attrNameLst>
                                      </p:cBhvr>
                                      <p:to>
                                        <p:strVal val="visible"/>
                                      </p:to>
                                    </p:set>
                                    <p:animEffect transition="in" filter="blinds(horizontal)">
                                      <p:cBhvr>
                                        <p:cTn id="33"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autoUpdateAnimBg="0"/>
      <p:bldP spid="25605" grpId="0" autoUpdateAnimBg="0"/>
      <p:bldP spid="25606" grpId="0" autoUpdateAnimBg="0"/>
      <p:bldP spid="25607" grpId="0" autoUpdateAnimBg="0"/>
      <p:bldP spid="2560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755650" y="1236663"/>
            <a:ext cx="3671888" cy="57943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a:solidFill>
                  <a:srgbClr val="002060"/>
                </a:solidFill>
                <a:latin typeface="Cooper Black" panose="0208090404030B020404" pitchFamily="2" charset="0"/>
              </a:rPr>
              <a:t>following</a:t>
            </a:r>
            <a:endParaRPr lang="zh-CN" altLang="en-US" sz="3200">
              <a:solidFill>
                <a:srgbClr val="002060"/>
              </a:solidFill>
              <a:latin typeface="Cooper Black" panose="0208090404030B020404" pitchFamily="2" charset="0"/>
            </a:endParaRPr>
          </a:p>
        </p:txBody>
      </p:sp>
      <p:sp>
        <p:nvSpPr>
          <p:cNvPr id="26627" name="TextBox 2"/>
          <p:cNvSpPr txBox="1">
            <a:spLocks noChangeArrowheads="1"/>
          </p:cNvSpPr>
          <p:nvPr/>
        </p:nvSpPr>
        <p:spPr bwMode="auto">
          <a:xfrm>
            <a:off x="755650" y="1995488"/>
            <a:ext cx="1223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C00000"/>
                </a:solidFill>
              </a:rPr>
              <a:t>adj.</a:t>
            </a:r>
            <a:endParaRPr lang="zh-CN" altLang="en-US" sz="3200" b="1">
              <a:solidFill>
                <a:srgbClr val="C00000"/>
              </a:solidFill>
            </a:endParaRPr>
          </a:p>
        </p:txBody>
      </p:sp>
      <p:pic>
        <p:nvPicPr>
          <p:cNvPr id="26628" name="图片 3" descr="20091108180454-545607047.jpg"/>
          <p:cNvPicPr>
            <a:picLocks noChangeAspect="1" noChangeArrowheads="1"/>
          </p:cNvPicPr>
          <p:nvPr/>
        </p:nvPicPr>
        <p:blipFill>
          <a:blip r:embed="rId2"/>
          <a:srcRect/>
          <a:stretch>
            <a:fillRect/>
          </a:stretch>
        </p:blipFill>
        <p:spPr bwMode="auto">
          <a:xfrm>
            <a:off x="4859338" y="387350"/>
            <a:ext cx="3960812"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矩形 4"/>
          <p:cNvSpPr>
            <a:spLocks noChangeArrowheads="1"/>
          </p:cNvSpPr>
          <p:nvPr/>
        </p:nvSpPr>
        <p:spPr bwMode="auto">
          <a:xfrm>
            <a:off x="395288" y="3744913"/>
            <a:ext cx="9001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984807"/>
                </a:solidFill>
              </a:rPr>
              <a:t>The following year they celebrated together by eating a dinner of the new food.</a:t>
            </a:r>
            <a:endParaRPr lang="zh-CN" altLang="en-US" sz="3200" b="1">
              <a:solidFill>
                <a:srgbClr val="984807"/>
              </a:solidFill>
            </a:endParaRPr>
          </a:p>
        </p:txBody>
      </p:sp>
      <p:sp>
        <p:nvSpPr>
          <p:cNvPr id="26630" name="TextBox 5"/>
          <p:cNvSpPr txBox="1">
            <a:spLocks noChangeArrowheads="1"/>
          </p:cNvSpPr>
          <p:nvPr/>
        </p:nvSpPr>
        <p:spPr bwMode="auto">
          <a:xfrm>
            <a:off x="395288" y="4941888"/>
            <a:ext cx="7921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70C0"/>
                </a:solidFill>
              </a:rPr>
              <a:t>第二年他们一起享用新收获的食物，欢庆</a:t>
            </a:r>
            <a:r>
              <a:rPr lang="en-US" sz="3200" b="1">
                <a:solidFill>
                  <a:srgbClr val="0070C0"/>
                </a:solidFill>
              </a:rPr>
              <a:t>(</a:t>
            </a:r>
            <a:r>
              <a:rPr lang="zh-CN" altLang="en-US" sz="3200" b="1">
                <a:solidFill>
                  <a:srgbClr val="0070C0"/>
                </a:solidFill>
              </a:rPr>
              <a:t>丰收</a:t>
            </a:r>
            <a:r>
              <a:rPr lang="en-US" sz="3200" b="1">
                <a:solidFill>
                  <a:srgbClr val="0070C0"/>
                </a:solidFill>
              </a:rPr>
              <a:t>)</a:t>
            </a:r>
            <a:r>
              <a:rPr lang="zh-CN" altLang="en-US" sz="3200" b="1">
                <a:solidFill>
                  <a:srgbClr val="0070C0"/>
                </a:solidFill>
              </a:rPr>
              <a:t>。</a:t>
            </a:r>
          </a:p>
        </p:txBody>
      </p:sp>
      <p:sp>
        <p:nvSpPr>
          <p:cNvPr id="26631" name="TextBox 6"/>
          <p:cNvSpPr txBox="1">
            <a:spLocks noChangeArrowheads="1"/>
          </p:cNvSpPr>
          <p:nvPr/>
        </p:nvSpPr>
        <p:spPr bwMode="auto">
          <a:xfrm>
            <a:off x="395288" y="2997200"/>
            <a:ext cx="7389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t>The next afternoon, month and so on.</a:t>
            </a:r>
            <a:endParaRPr lang="zh-CN" altLang="en-US" sz="3200" b="1"/>
          </a:p>
        </p:txBody>
      </p:sp>
      <p:sp>
        <p:nvSpPr>
          <p:cNvPr id="26632" name="TextBox 7"/>
          <p:cNvSpPr txBox="1">
            <a:spLocks noChangeArrowheads="1"/>
          </p:cNvSpPr>
          <p:nvPr/>
        </p:nvSpPr>
        <p:spPr bwMode="auto">
          <a:xfrm>
            <a:off x="1835150" y="1916113"/>
            <a:ext cx="2952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t>接着的；接下来的</a:t>
            </a:r>
          </a:p>
        </p:txBody>
      </p:sp>
      <p:sp>
        <p:nvSpPr>
          <p:cNvPr id="26633" name="TextBox 9"/>
          <p:cNvSpPr txBox="1">
            <a:spLocks noChangeArrowheads="1"/>
          </p:cNvSpPr>
          <p:nvPr/>
        </p:nvSpPr>
        <p:spPr bwMode="auto">
          <a:xfrm>
            <a:off x="755650" y="549275"/>
            <a:ext cx="2987675" cy="604838"/>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4F6228"/>
                </a:solidFill>
                <a:latin typeface="Comic Sans MS" panose="030F0702030302020204" pitchFamily="66" charset="0"/>
              </a:rPr>
              <a:t>Look and say</a:t>
            </a:r>
            <a:endParaRPr lang="zh-CN" altLang="en-US" sz="3200" b="1">
              <a:solidFill>
                <a:srgbClr val="4F6228"/>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slide(fromBottom)">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blinds(horizontal)">
                                      <p:cBhvr>
                                        <p:cTn id="17" dur="500"/>
                                        <p:tgtEl>
                                          <p:spTgt spid="2662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6632"/>
                                        </p:tgtEl>
                                        <p:attrNameLst>
                                          <p:attrName>style.visibility</p:attrName>
                                        </p:attrNameLst>
                                      </p:cBhvr>
                                      <p:to>
                                        <p:strVal val="visible"/>
                                      </p:to>
                                    </p:set>
                                    <p:animEffect transition="in" filter="blinds(horizontal)">
                                      <p:cBhvr>
                                        <p:cTn id="20" dur="500"/>
                                        <p:tgtEl>
                                          <p:spTgt spid="2663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6631"/>
                                        </p:tgtEl>
                                        <p:attrNameLst>
                                          <p:attrName>style.visibility</p:attrName>
                                        </p:attrNameLst>
                                      </p:cBhvr>
                                      <p:to>
                                        <p:strVal val="visible"/>
                                      </p:to>
                                    </p:set>
                                    <p:animEffect transition="in" filter="strips(downLeft)">
                                      <p:cBhvr>
                                        <p:cTn id="23" dur="500"/>
                                        <p:tgtEl>
                                          <p:spTgt spid="2663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6629"/>
                                        </p:tgtEl>
                                        <p:attrNameLst>
                                          <p:attrName>style.visibility</p:attrName>
                                        </p:attrNameLst>
                                      </p:cBhvr>
                                      <p:to>
                                        <p:strVal val="visible"/>
                                      </p:to>
                                    </p:set>
                                    <p:animEffect transition="in" filter="strips(downLeft)">
                                      <p:cBhvr>
                                        <p:cTn id="28" dur="500"/>
                                        <p:tgtEl>
                                          <p:spTgt spid="2662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6630"/>
                                        </p:tgtEl>
                                        <p:attrNameLst>
                                          <p:attrName>style.visibility</p:attrName>
                                        </p:attrNameLst>
                                      </p:cBhvr>
                                      <p:to>
                                        <p:strVal val="visible"/>
                                      </p:to>
                                    </p:set>
                                    <p:animEffect transition="in" filter="strips(downLeft)">
                                      <p:cBhvr>
                                        <p:cTn id="33"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7" grpId="0" autoUpdateAnimBg="0"/>
      <p:bldP spid="26629" grpId="0" autoUpdateAnimBg="0"/>
      <p:bldP spid="26630" grpId="0" autoUpdateAnimBg="0"/>
      <p:bldP spid="26631" grpId="0" autoUpdateAnimBg="0"/>
      <p:bldP spid="2663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01650" y="1841500"/>
            <a:ext cx="3062288" cy="579438"/>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a:solidFill>
                  <a:srgbClr val="002060"/>
                </a:solidFill>
              </a:rPr>
              <a:t>Lay the table</a:t>
            </a:r>
            <a:endParaRPr lang="zh-CN" altLang="en-US" sz="3200">
              <a:solidFill>
                <a:srgbClr val="002060"/>
              </a:solidFill>
            </a:endParaRPr>
          </a:p>
        </p:txBody>
      </p:sp>
      <p:pic>
        <p:nvPicPr>
          <p:cNvPr id="27651" name="图片 7" descr="20070814153139954.jpg"/>
          <p:cNvPicPr>
            <a:picLocks noChangeAspect="1" noChangeArrowheads="1"/>
          </p:cNvPicPr>
          <p:nvPr/>
        </p:nvPicPr>
        <p:blipFill>
          <a:blip r:embed="rId2"/>
          <a:srcRect/>
          <a:stretch>
            <a:fillRect/>
          </a:stretch>
        </p:blipFill>
        <p:spPr bwMode="auto">
          <a:xfrm>
            <a:off x="4643438" y="404813"/>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8"/>
          <p:cNvSpPr txBox="1">
            <a:spLocks noChangeArrowheads="1"/>
          </p:cNvSpPr>
          <p:nvPr/>
        </p:nvSpPr>
        <p:spPr bwMode="auto">
          <a:xfrm>
            <a:off x="250825" y="4868863"/>
            <a:ext cx="8786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When the supper was ready, mother told her to lay the table.</a:t>
            </a:r>
            <a:endParaRPr lang="zh-CN" altLang="en-US" sz="3200" b="1">
              <a:solidFill>
                <a:srgbClr val="984807"/>
              </a:solidFill>
            </a:endParaRPr>
          </a:p>
        </p:txBody>
      </p:sp>
      <p:sp>
        <p:nvSpPr>
          <p:cNvPr id="27653" name="TextBox 9"/>
          <p:cNvSpPr txBox="1">
            <a:spLocks noChangeArrowheads="1"/>
          </p:cNvSpPr>
          <p:nvPr/>
        </p:nvSpPr>
        <p:spPr bwMode="auto">
          <a:xfrm>
            <a:off x="323850" y="3860800"/>
            <a:ext cx="7929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t>To put the cloth, plates, knives, forks etc  on a table, ready for a meal.</a:t>
            </a:r>
            <a:endParaRPr lang="zh-CN" altLang="en-US" sz="3200" b="1"/>
          </a:p>
        </p:txBody>
      </p:sp>
      <p:sp>
        <p:nvSpPr>
          <p:cNvPr id="27654" name="TextBox 10"/>
          <p:cNvSpPr txBox="1">
            <a:spLocks noChangeArrowheads="1"/>
          </p:cNvSpPr>
          <p:nvPr/>
        </p:nvSpPr>
        <p:spPr bwMode="auto">
          <a:xfrm>
            <a:off x="250825" y="2781300"/>
            <a:ext cx="4500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t>摆好餐桌（准备开饭）</a:t>
            </a:r>
          </a:p>
        </p:txBody>
      </p:sp>
      <p:sp>
        <p:nvSpPr>
          <p:cNvPr id="27655" name="TextBox 9"/>
          <p:cNvSpPr txBox="1">
            <a:spLocks noChangeArrowheads="1"/>
          </p:cNvSpPr>
          <p:nvPr/>
        </p:nvSpPr>
        <p:spPr bwMode="auto">
          <a:xfrm>
            <a:off x="468313" y="908050"/>
            <a:ext cx="2987675" cy="604838"/>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4F6228"/>
                </a:solidFill>
              </a:rPr>
              <a:t>Look and say</a:t>
            </a:r>
            <a:endParaRPr lang="zh-CN" altLang="en-US" sz="3200" b="1">
              <a:solidFill>
                <a:srgbClr val="4F62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slide(fromBottom)">
                                      <p:cBhvr>
                                        <p:cTn id="12" dur="500"/>
                                        <p:tgtEl>
                                          <p:spTgt spid="276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additive="base">
                                        <p:cTn id="17" dur="500" fill="hold"/>
                                        <p:tgtEl>
                                          <p:spTgt spid="27654"/>
                                        </p:tgtEl>
                                        <p:attrNameLst>
                                          <p:attrName>ppt_x</p:attrName>
                                        </p:attrNameLst>
                                      </p:cBhvr>
                                      <p:tavLst>
                                        <p:tav tm="0">
                                          <p:val>
                                            <p:strVal val="#ppt_x"/>
                                          </p:val>
                                        </p:tav>
                                        <p:tav tm="100000">
                                          <p:val>
                                            <p:strVal val="#ppt_x"/>
                                          </p:val>
                                        </p:tav>
                                      </p:tavLst>
                                    </p:anim>
                                    <p:anim calcmode="lin" valueType="num">
                                      <p:cBhvr additive="base">
                                        <p:cTn id="18" dur="500" fill="hold"/>
                                        <p:tgtEl>
                                          <p:spTgt spid="27654"/>
                                        </p:tgtEl>
                                        <p:attrNameLst>
                                          <p:attrName>ppt_y</p:attrName>
                                        </p:attrNameLst>
                                      </p:cBhvr>
                                      <p:tavLst>
                                        <p:tav tm="0">
                                          <p:val>
                                            <p:strVal val="1+#ppt_h/2"/>
                                          </p:val>
                                        </p:tav>
                                        <p:tav tm="100000">
                                          <p:val>
                                            <p:strVal val="#ppt_y"/>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27653"/>
                                        </p:tgtEl>
                                        <p:attrNameLst>
                                          <p:attrName>style.visibility</p:attrName>
                                        </p:attrNameLst>
                                      </p:cBhvr>
                                      <p:to>
                                        <p:strVal val="visible"/>
                                      </p:to>
                                    </p:set>
                                    <p:animEffect transition="in" filter="strips(downLeft)">
                                      <p:cBhvr>
                                        <p:cTn id="21" dur="500"/>
                                        <p:tgtEl>
                                          <p:spTgt spid="2765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7652"/>
                                        </p:tgtEl>
                                        <p:attrNameLst>
                                          <p:attrName>style.visibility</p:attrName>
                                        </p:attrNameLst>
                                      </p:cBhvr>
                                      <p:to>
                                        <p:strVal val="visible"/>
                                      </p:to>
                                    </p:set>
                                    <p:animEffect transition="in" filter="strips(downLeft)">
                                      <p:cBhvr>
                                        <p:cTn id="26"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autoUpdateAnimBg="0"/>
      <p:bldP spid="27652" grpId="0" autoUpdateAnimBg="0"/>
      <p:bldP spid="27653" grpId="0" autoUpdateAnimBg="0"/>
      <p:bldP spid="2765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042988" y="1196975"/>
            <a:ext cx="2101850" cy="579438"/>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002060"/>
                </a:solidFill>
              </a:rPr>
              <a:t>over</a:t>
            </a:r>
            <a:endParaRPr lang="zh-CN" altLang="en-US" sz="3200" b="1">
              <a:solidFill>
                <a:srgbClr val="002060"/>
              </a:solidFill>
            </a:endParaRPr>
          </a:p>
        </p:txBody>
      </p:sp>
      <p:sp>
        <p:nvSpPr>
          <p:cNvPr id="28675" name="TextBox 2"/>
          <p:cNvSpPr txBox="1">
            <a:spLocks noChangeArrowheads="1"/>
          </p:cNvSpPr>
          <p:nvPr/>
        </p:nvSpPr>
        <p:spPr bwMode="auto">
          <a:xfrm>
            <a:off x="714375" y="2135188"/>
            <a:ext cx="1428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C00000"/>
                </a:solidFill>
              </a:rPr>
              <a:t>adj.</a:t>
            </a:r>
            <a:endParaRPr lang="zh-CN" altLang="en-US" sz="3200" b="1">
              <a:solidFill>
                <a:srgbClr val="C00000"/>
              </a:solidFill>
            </a:endParaRPr>
          </a:p>
        </p:txBody>
      </p:sp>
      <p:sp>
        <p:nvSpPr>
          <p:cNvPr id="28676" name="TextBox 5"/>
          <p:cNvSpPr txBox="1">
            <a:spLocks noChangeArrowheads="1"/>
          </p:cNvSpPr>
          <p:nvPr/>
        </p:nvSpPr>
        <p:spPr bwMode="auto">
          <a:xfrm>
            <a:off x="323850" y="4292600"/>
            <a:ext cx="8786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When it is all over, everyone helps wash the dishes.</a:t>
            </a:r>
            <a:endParaRPr lang="zh-CN" altLang="en-US" sz="3200" b="1">
              <a:solidFill>
                <a:srgbClr val="984807"/>
              </a:solidFill>
            </a:endParaRPr>
          </a:p>
        </p:txBody>
      </p:sp>
      <p:sp>
        <p:nvSpPr>
          <p:cNvPr id="28677" name="TextBox 6"/>
          <p:cNvSpPr txBox="1">
            <a:spLocks noChangeArrowheads="1"/>
          </p:cNvSpPr>
          <p:nvPr/>
        </p:nvSpPr>
        <p:spPr bwMode="auto">
          <a:xfrm>
            <a:off x="323850" y="5373688"/>
            <a:ext cx="7891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70C0"/>
                </a:solidFill>
              </a:rPr>
              <a:t>吃完饭后，每个人都来帮忙洗餐具。</a:t>
            </a:r>
          </a:p>
        </p:txBody>
      </p:sp>
      <p:sp>
        <p:nvSpPr>
          <p:cNvPr id="28678" name="TextBox 7"/>
          <p:cNvSpPr txBox="1">
            <a:spLocks noChangeArrowheads="1"/>
          </p:cNvSpPr>
          <p:nvPr/>
        </p:nvSpPr>
        <p:spPr bwMode="auto">
          <a:xfrm>
            <a:off x="395288" y="3246438"/>
            <a:ext cx="7429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t>If an event or period of time is over, it has finished.</a:t>
            </a:r>
            <a:endParaRPr lang="zh-CN" altLang="en-US" sz="3200" b="1"/>
          </a:p>
        </p:txBody>
      </p:sp>
      <p:sp>
        <p:nvSpPr>
          <p:cNvPr id="28679" name="TextBox 8"/>
          <p:cNvSpPr txBox="1">
            <a:spLocks noChangeArrowheads="1"/>
          </p:cNvSpPr>
          <p:nvPr/>
        </p:nvSpPr>
        <p:spPr bwMode="auto">
          <a:xfrm>
            <a:off x="1692275" y="2133600"/>
            <a:ext cx="172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t>结束的</a:t>
            </a:r>
          </a:p>
        </p:txBody>
      </p:sp>
      <p:pic>
        <p:nvPicPr>
          <p:cNvPr id="28680" name="图片 10" descr="40b1OOOPIC9c.jpg"/>
          <p:cNvPicPr>
            <a:picLocks noChangeAspect="1" noChangeArrowheads="1"/>
          </p:cNvPicPr>
          <p:nvPr/>
        </p:nvPicPr>
        <p:blipFill>
          <a:blip r:embed="rId2" cstate="email"/>
          <a:srcRect/>
          <a:stretch>
            <a:fillRect/>
          </a:stretch>
        </p:blipFill>
        <p:spPr bwMode="auto">
          <a:xfrm>
            <a:off x="4643438" y="260350"/>
            <a:ext cx="3887787"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9"/>
          <p:cNvSpPr txBox="1">
            <a:spLocks noChangeArrowheads="1"/>
          </p:cNvSpPr>
          <p:nvPr/>
        </p:nvSpPr>
        <p:spPr bwMode="auto">
          <a:xfrm>
            <a:off x="971550" y="404813"/>
            <a:ext cx="2987675" cy="604837"/>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4F6228"/>
                </a:solidFill>
                <a:latin typeface="Comic Sans MS" panose="030F0702030302020204" pitchFamily="66" charset="0"/>
              </a:rPr>
              <a:t>Look and say</a:t>
            </a:r>
            <a:endParaRPr lang="zh-CN" altLang="en-US" sz="3200" b="1">
              <a:solidFill>
                <a:srgbClr val="4F6228"/>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strips(downLeft)">
                                      <p:cBhvr>
                                        <p:cTn id="7" dur="500"/>
                                        <p:tgtEl>
                                          <p:spTgt spid="2868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slide(fromBottom)">
                                      <p:cBhvr>
                                        <p:cTn id="12" dur="500"/>
                                        <p:tgtEl>
                                          <p:spTgt spid="286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75"/>
                                        </p:tgtEl>
                                        <p:attrNameLst>
                                          <p:attrName>style.visibility</p:attrName>
                                        </p:attrNameLst>
                                      </p:cBhvr>
                                      <p:to>
                                        <p:strVal val="visible"/>
                                      </p:to>
                                    </p:set>
                                    <p:anim calcmode="lin" valueType="num">
                                      <p:cBhvr additive="base">
                                        <p:cTn id="17" dur="500" fill="hold"/>
                                        <p:tgtEl>
                                          <p:spTgt spid="28675"/>
                                        </p:tgtEl>
                                        <p:attrNameLst>
                                          <p:attrName>ppt_x</p:attrName>
                                        </p:attrNameLst>
                                      </p:cBhvr>
                                      <p:tavLst>
                                        <p:tav tm="0">
                                          <p:val>
                                            <p:strVal val="#ppt_x"/>
                                          </p:val>
                                        </p:tav>
                                        <p:tav tm="100000">
                                          <p:val>
                                            <p:strVal val="#ppt_x"/>
                                          </p:val>
                                        </p:tav>
                                      </p:tavLst>
                                    </p:anim>
                                    <p:anim calcmode="lin" valueType="num">
                                      <p:cBhvr additive="base">
                                        <p:cTn id="18" dur="500" fill="hold"/>
                                        <p:tgtEl>
                                          <p:spTgt spid="28675"/>
                                        </p:tgtEl>
                                        <p:attrNameLst>
                                          <p:attrName>ppt_y</p:attrName>
                                        </p:attrNameLst>
                                      </p:cBhvr>
                                      <p:tavLst>
                                        <p:tav tm="0">
                                          <p:val>
                                            <p:strVal val="1+#ppt_h/2"/>
                                          </p:val>
                                        </p:tav>
                                        <p:tav tm="100000">
                                          <p:val>
                                            <p:strVal val="#ppt_y"/>
                                          </p:val>
                                        </p:tav>
                                      </p:tavLst>
                                    </p:anim>
                                  </p:childTnLst>
                                </p:cTn>
                              </p:par>
                              <p:par>
                                <p:cTn id="19" presetID="3" presetClass="entr" presetSubtype="10" fill="hold" grpId="0" nodeType="withEffect">
                                  <p:stCondLst>
                                    <p:cond delay="0"/>
                                  </p:stCondLst>
                                  <p:childTnLst>
                                    <p:set>
                                      <p:cBhvr>
                                        <p:cTn id="20" dur="1" fill="hold">
                                          <p:stCondLst>
                                            <p:cond delay="0"/>
                                          </p:stCondLst>
                                        </p:cTn>
                                        <p:tgtEl>
                                          <p:spTgt spid="28679"/>
                                        </p:tgtEl>
                                        <p:attrNameLst>
                                          <p:attrName>style.visibility</p:attrName>
                                        </p:attrNameLst>
                                      </p:cBhvr>
                                      <p:to>
                                        <p:strVal val="visible"/>
                                      </p:to>
                                    </p:set>
                                    <p:animEffect transition="in" filter="blinds(horizontal)">
                                      <p:cBhvr>
                                        <p:cTn id="21" dur="500"/>
                                        <p:tgtEl>
                                          <p:spTgt spid="2867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8678"/>
                                        </p:tgtEl>
                                        <p:attrNameLst>
                                          <p:attrName>style.visibility</p:attrName>
                                        </p:attrNameLst>
                                      </p:cBhvr>
                                      <p:to>
                                        <p:strVal val="visible"/>
                                      </p:to>
                                    </p:set>
                                    <p:animEffect transition="in" filter="blinds(horizontal)">
                                      <p:cBhvr>
                                        <p:cTn id="24" dur="500"/>
                                        <p:tgtEl>
                                          <p:spTgt spid="2867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8676"/>
                                        </p:tgtEl>
                                        <p:attrNameLst>
                                          <p:attrName>style.visibility</p:attrName>
                                        </p:attrNameLst>
                                      </p:cBhvr>
                                      <p:to>
                                        <p:strVal val="visible"/>
                                      </p:to>
                                    </p:set>
                                    <p:animEffect transition="in" filter="strips(downLeft)">
                                      <p:cBhvr>
                                        <p:cTn id="29" dur="500"/>
                                        <p:tgtEl>
                                          <p:spTgt spid="2867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28677"/>
                                        </p:tgtEl>
                                        <p:attrNameLst>
                                          <p:attrName>style.visibility</p:attrName>
                                        </p:attrNameLst>
                                      </p:cBhvr>
                                      <p:to>
                                        <p:strVal val="visible"/>
                                      </p:to>
                                    </p:set>
                                    <p:animEffect transition="in" filter="strips(downLeft)">
                                      <p:cBhvr>
                                        <p:cTn id="34"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5" grpId="0" autoUpdateAnimBg="0"/>
      <p:bldP spid="28676" grpId="0" autoUpdateAnimBg="0"/>
      <p:bldP spid="28677" grpId="0" autoUpdateAnimBg="0"/>
      <p:bldP spid="28678" grpId="0" autoUpdateAnimBg="0"/>
      <p:bldP spid="286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000125" y="1643063"/>
            <a:ext cx="2101850" cy="57943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002060"/>
                </a:solidFill>
              </a:rPr>
              <a:t>dish</a:t>
            </a:r>
            <a:endParaRPr lang="zh-CN" altLang="en-US" sz="3200" b="1">
              <a:solidFill>
                <a:srgbClr val="002060"/>
              </a:solidFill>
            </a:endParaRPr>
          </a:p>
        </p:txBody>
      </p:sp>
      <p:sp>
        <p:nvSpPr>
          <p:cNvPr id="29699" name="TextBox 2"/>
          <p:cNvSpPr txBox="1">
            <a:spLocks noChangeArrowheads="1"/>
          </p:cNvSpPr>
          <p:nvPr/>
        </p:nvSpPr>
        <p:spPr bwMode="auto">
          <a:xfrm>
            <a:off x="468313" y="2420938"/>
            <a:ext cx="785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C00000"/>
                </a:solidFill>
              </a:rPr>
              <a:t>n.</a:t>
            </a:r>
            <a:endParaRPr lang="zh-CN" altLang="en-US" sz="3200" b="1">
              <a:solidFill>
                <a:srgbClr val="C00000"/>
              </a:solidFill>
            </a:endParaRPr>
          </a:p>
        </p:txBody>
      </p:sp>
      <p:pic>
        <p:nvPicPr>
          <p:cNvPr id="29700" name="图片 3" descr="19300001355025133594033879908.jpg"/>
          <p:cNvPicPr>
            <a:picLocks noChangeAspect="1" noChangeArrowheads="1"/>
          </p:cNvPicPr>
          <p:nvPr/>
        </p:nvPicPr>
        <p:blipFill>
          <a:blip r:embed="rId2" cstate="email"/>
          <a:srcRect/>
          <a:stretch>
            <a:fillRect/>
          </a:stretch>
        </p:blipFill>
        <p:spPr bwMode="auto">
          <a:xfrm>
            <a:off x="3924300" y="765175"/>
            <a:ext cx="491013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5"/>
          <p:cNvSpPr txBox="1">
            <a:spLocks noChangeArrowheads="1"/>
          </p:cNvSpPr>
          <p:nvPr/>
        </p:nvSpPr>
        <p:spPr bwMode="auto">
          <a:xfrm>
            <a:off x="468313" y="4437063"/>
            <a:ext cx="7893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I’ll just do the dishes before we go.</a:t>
            </a:r>
            <a:endParaRPr lang="zh-CN" altLang="en-US" sz="3200" b="1">
              <a:solidFill>
                <a:srgbClr val="984807"/>
              </a:solidFill>
            </a:endParaRPr>
          </a:p>
        </p:txBody>
      </p:sp>
      <p:sp>
        <p:nvSpPr>
          <p:cNvPr id="29702" name="TextBox 6"/>
          <p:cNvSpPr txBox="1">
            <a:spLocks noChangeArrowheads="1"/>
          </p:cNvSpPr>
          <p:nvPr/>
        </p:nvSpPr>
        <p:spPr bwMode="auto">
          <a:xfrm>
            <a:off x="539750" y="5229225"/>
            <a:ext cx="7102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70C0"/>
                </a:solidFill>
              </a:rPr>
              <a:t>我们走之前我会把餐具洗好的。</a:t>
            </a:r>
          </a:p>
        </p:txBody>
      </p:sp>
      <p:sp>
        <p:nvSpPr>
          <p:cNvPr id="29703" name="TextBox 7"/>
          <p:cNvSpPr txBox="1">
            <a:spLocks noChangeArrowheads="1"/>
          </p:cNvSpPr>
          <p:nvPr/>
        </p:nvSpPr>
        <p:spPr bwMode="auto">
          <a:xfrm>
            <a:off x="1116013" y="2420938"/>
            <a:ext cx="2786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t>盘子；碟子</a:t>
            </a:r>
          </a:p>
        </p:txBody>
      </p:sp>
      <p:sp>
        <p:nvSpPr>
          <p:cNvPr id="29704" name="TextBox 9"/>
          <p:cNvSpPr txBox="1">
            <a:spLocks noChangeArrowheads="1"/>
          </p:cNvSpPr>
          <p:nvPr/>
        </p:nvSpPr>
        <p:spPr bwMode="auto">
          <a:xfrm>
            <a:off x="250825" y="908050"/>
            <a:ext cx="2987675" cy="604838"/>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4F6228"/>
                </a:solidFill>
              </a:rPr>
              <a:t>Look and say</a:t>
            </a:r>
            <a:endParaRPr lang="zh-CN" altLang="en-US" sz="3200" b="1">
              <a:solidFill>
                <a:srgbClr val="4F62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slide(fromBottom)">
                                      <p:cBhvr>
                                        <p:cTn id="12" dur="5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699"/>
                                        </p:tgtEl>
                                        <p:attrNameLst>
                                          <p:attrName>style.visibility</p:attrName>
                                        </p:attrNameLst>
                                      </p:cBhvr>
                                      <p:to>
                                        <p:strVal val="visible"/>
                                      </p:to>
                                    </p:set>
                                    <p:animEffect transition="in" filter="blinds(horizontal)">
                                      <p:cBhvr>
                                        <p:cTn id="17" dur="500"/>
                                        <p:tgtEl>
                                          <p:spTgt spid="2969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9703"/>
                                        </p:tgtEl>
                                        <p:attrNameLst>
                                          <p:attrName>style.visibility</p:attrName>
                                        </p:attrNameLst>
                                      </p:cBhvr>
                                      <p:to>
                                        <p:strVal val="visible"/>
                                      </p:to>
                                    </p:set>
                                    <p:animEffect transition="in" filter="blinds(horizontal)">
                                      <p:cBhvr>
                                        <p:cTn id="20" dur="500"/>
                                        <p:tgtEl>
                                          <p:spTgt spid="2970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701"/>
                                        </p:tgtEl>
                                        <p:attrNameLst>
                                          <p:attrName>style.visibility</p:attrName>
                                        </p:attrNameLst>
                                      </p:cBhvr>
                                      <p:to>
                                        <p:strVal val="visible"/>
                                      </p:to>
                                    </p:set>
                                    <p:anim calcmode="lin" valueType="num">
                                      <p:cBhvr additive="base">
                                        <p:cTn id="25" dur="500" fill="hold"/>
                                        <p:tgtEl>
                                          <p:spTgt spid="29701"/>
                                        </p:tgtEl>
                                        <p:attrNameLst>
                                          <p:attrName>ppt_x</p:attrName>
                                        </p:attrNameLst>
                                      </p:cBhvr>
                                      <p:tavLst>
                                        <p:tav tm="0">
                                          <p:val>
                                            <p:strVal val="#ppt_x"/>
                                          </p:val>
                                        </p:tav>
                                        <p:tav tm="100000">
                                          <p:val>
                                            <p:strVal val="#ppt_x"/>
                                          </p:val>
                                        </p:tav>
                                      </p:tavLst>
                                    </p:anim>
                                    <p:anim calcmode="lin" valueType="num">
                                      <p:cBhvr additive="base">
                                        <p:cTn id="26"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9702"/>
                                        </p:tgtEl>
                                        <p:attrNameLst>
                                          <p:attrName>style.visibility</p:attrName>
                                        </p:attrNameLst>
                                      </p:cBhvr>
                                      <p:to>
                                        <p:strVal val="visible"/>
                                      </p:to>
                                    </p:set>
                                    <p:animEffect transition="in" filter="strips(downLeft)">
                                      <p:cBhvr>
                                        <p:cTn id="31"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699" grpId="0" autoUpdateAnimBg="0"/>
      <p:bldP spid="29701" grpId="0" autoUpdateAnimBg="0"/>
      <p:bldP spid="29702" grpId="0" autoUpdateAnimBg="0"/>
      <p:bldP spid="297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684213" y="1196975"/>
            <a:ext cx="2928937" cy="549275"/>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a:solidFill>
                  <a:srgbClr val="002060"/>
                </a:solidFill>
              </a:rPr>
              <a:t>parade</a:t>
            </a:r>
            <a:endParaRPr lang="zh-CN" altLang="en-US" sz="3000">
              <a:solidFill>
                <a:srgbClr val="002060"/>
              </a:solidFill>
            </a:endParaRPr>
          </a:p>
        </p:txBody>
      </p:sp>
      <p:sp>
        <p:nvSpPr>
          <p:cNvPr id="30723" name="TextBox 2"/>
          <p:cNvSpPr txBox="1">
            <a:spLocks noChangeArrowheads="1"/>
          </p:cNvSpPr>
          <p:nvPr/>
        </p:nvSpPr>
        <p:spPr bwMode="auto">
          <a:xfrm>
            <a:off x="500063" y="2062163"/>
            <a:ext cx="7858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C00000"/>
                </a:solidFill>
              </a:rPr>
              <a:t>n.</a:t>
            </a:r>
            <a:endParaRPr lang="zh-CN" altLang="en-US" sz="3000" b="1">
              <a:solidFill>
                <a:srgbClr val="C00000"/>
              </a:solidFill>
            </a:endParaRPr>
          </a:p>
        </p:txBody>
      </p:sp>
      <p:sp>
        <p:nvSpPr>
          <p:cNvPr id="30724" name="TextBox 4"/>
          <p:cNvSpPr txBox="1">
            <a:spLocks noChangeArrowheads="1"/>
          </p:cNvSpPr>
          <p:nvPr/>
        </p:nvSpPr>
        <p:spPr bwMode="auto">
          <a:xfrm>
            <a:off x="107950" y="4581525"/>
            <a:ext cx="8429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984807"/>
                </a:solidFill>
              </a:rPr>
              <a:t>We live in New York City, and we go to watch the Macy’s Thanksgiving Day Parade.</a:t>
            </a:r>
            <a:endParaRPr lang="zh-CN" altLang="en-US" sz="3000" b="1">
              <a:solidFill>
                <a:srgbClr val="984807"/>
              </a:solidFill>
            </a:endParaRPr>
          </a:p>
        </p:txBody>
      </p:sp>
      <p:pic>
        <p:nvPicPr>
          <p:cNvPr id="30725" name="图片 5" descr="6b7f459ec4b4a7d49ccb784dfe4d9309.jpg"/>
          <p:cNvPicPr>
            <a:picLocks noChangeAspect="1" noChangeArrowheads="1"/>
          </p:cNvPicPr>
          <p:nvPr/>
        </p:nvPicPr>
        <p:blipFill>
          <a:blip r:embed="rId2" cstate="email"/>
          <a:srcRect/>
          <a:stretch>
            <a:fillRect/>
          </a:stretch>
        </p:blipFill>
        <p:spPr bwMode="auto">
          <a:xfrm>
            <a:off x="4572000" y="127000"/>
            <a:ext cx="414337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矩形 6"/>
          <p:cNvSpPr>
            <a:spLocks noChangeArrowheads="1"/>
          </p:cNvSpPr>
          <p:nvPr/>
        </p:nvSpPr>
        <p:spPr bwMode="auto">
          <a:xfrm>
            <a:off x="107950" y="5661025"/>
            <a:ext cx="9036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000" b="1">
                <a:solidFill>
                  <a:srgbClr val="0070C0"/>
                </a:solidFill>
              </a:rPr>
              <a:t>我们住在纽约，我们会去看梅西感恩节大游行。</a:t>
            </a:r>
          </a:p>
        </p:txBody>
      </p:sp>
      <p:sp>
        <p:nvSpPr>
          <p:cNvPr id="30727" name="矩形 7"/>
          <p:cNvSpPr>
            <a:spLocks noChangeArrowheads="1"/>
          </p:cNvSpPr>
          <p:nvPr/>
        </p:nvSpPr>
        <p:spPr bwMode="auto">
          <a:xfrm>
            <a:off x="107950" y="3170238"/>
            <a:ext cx="9144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b="1"/>
              <a:t>A parade is a procession of people or vehicles moving through a public place in order to celebrate an important day or event. </a:t>
            </a:r>
            <a:endParaRPr lang="zh-CN" altLang="en-US" sz="3000" b="1"/>
          </a:p>
        </p:txBody>
      </p:sp>
      <p:sp>
        <p:nvSpPr>
          <p:cNvPr id="30728" name="TextBox 8"/>
          <p:cNvSpPr txBox="1">
            <a:spLocks noChangeArrowheads="1"/>
          </p:cNvSpPr>
          <p:nvPr/>
        </p:nvSpPr>
        <p:spPr bwMode="auto">
          <a:xfrm>
            <a:off x="1042988" y="2060575"/>
            <a:ext cx="2214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t>游行</a:t>
            </a:r>
          </a:p>
        </p:txBody>
      </p:sp>
      <p:sp>
        <p:nvSpPr>
          <p:cNvPr id="30729" name="TextBox 9"/>
          <p:cNvSpPr txBox="1">
            <a:spLocks noChangeArrowheads="1"/>
          </p:cNvSpPr>
          <p:nvPr/>
        </p:nvSpPr>
        <p:spPr bwMode="auto">
          <a:xfrm>
            <a:off x="827088" y="549275"/>
            <a:ext cx="2987675" cy="574675"/>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4F6228"/>
                </a:solidFill>
              </a:rPr>
              <a:t>Look and say</a:t>
            </a:r>
            <a:endParaRPr lang="zh-CN" altLang="en-US" sz="3000" b="1">
              <a:solidFill>
                <a:srgbClr val="4F62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strips(downLeft)">
                                      <p:cBhvr>
                                        <p:cTn id="7" dur="5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slide(fromBottom)">
                                      <p:cBhvr>
                                        <p:cTn id="12" dur="500"/>
                                        <p:tgtEl>
                                          <p:spTgt spid="307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tgtEl>
                                        <p:attrNameLst>
                                          <p:attrName>style.visibility</p:attrName>
                                        </p:attrNameLst>
                                      </p:cBhvr>
                                      <p:to>
                                        <p:strVal val="visible"/>
                                      </p:to>
                                    </p:set>
                                    <p:animEffect transition="in" filter="blinds(horizontal)">
                                      <p:cBhvr>
                                        <p:cTn id="17" dur="500"/>
                                        <p:tgtEl>
                                          <p:spTgt spid="307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28"/>
                                        </p:tgtEl>
                                        <p:attrNameLst>
                                          <p:attrName>style.visibility</p:attrName>
                                        </p:attrNameLst>
                                      </p:cBhvr>
                                      <p:to>
                                        <p:strVal val="visible"/>
                                      </p:to>
                                    </p:set>
                                    <p:animEffect transition="in" filter="blinds(horizontal)">
                                      <p:cBhvr>
                                        <p:cTn id="20" dur="500"/>
                                        <p:tgtEl>
                                          <p:spTgt spid="3072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30727"/>
                                        </p:tgtEl>
                                        <p:attrNameLst>
                                          <p:attrName>style.visibility</p:attrName>
                                        </p:attrNameLst>
                                      </p:cBhvr>
                                      <p:to>
                                        <p:strVal val="visible"/>
                                      </p:to>
                                    </p:set>
                                    <p:animEffect transition="in" filter="strips(downLeft)">
                                      <p:cBhvr>
                                        <p:cTn id="23" dur="500"/>
                                        <p:tgtEl>
                                          <p:spTgt spid="3072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724"/>
                                        </p:tgtEl>
                                        <p:attrNameLst>
                                          <p:attrName>style.visibility</p:attrName>
                                        </p:attrNameLst>
                                      </p:cBhvr>
                                      <p:to>
                                        <p:strVal val="visible"/>
                                      </p:to>
                                    </p:set>
                                    <p:animEffect transition="in" filter="blinds(horizontal)">
                                      <p:cBhvr>
                                        <p:cTn id="28" dur="500"/>
                                        <p:tgtEl>
                                          <p:spTgt spid="3072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0726"/>
                                        </p:tgtEl>
                                        <p:attrNameLst>
                                          <p:attrName>style.visibility</p:attrName>
                                        </p:attrNameLst>
                                      </p:cBhvr>
                                      <p:to>
                                        <p:strVal val="visible"/>
                                      </p:to>
                                    </p:set>
                                    <p:animEffect transition="in" filter="strips(downLeft)">
                                      <p:cBhvr>
                                        <p:cTn id="33"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autoUpdateAnimBg="0"/>
      <p:bldP spid="30723" grpId="0" autoUpdateAnimBg="0"/>
      <p:bldP spid="30724" grpId="0" autoUpdateAnimBg="0"/>
      <p:bldP spid="30726" grpId="0" autoUpdateAnimBg="0"/>
      <p:bldP spid="30727" grpId="0" autoUpdateAnimBg="0"/>
      <p:bldP spid="3072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1258888" y="404813"/>
            <a:ext cx="1655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Talking</a:t>
            </a:r>
            <a:endParaRPr lang="zh-CN" altLang="en-US" sz="3200" b="1">
              <a:solidFill>
                <a:srgbClr val="984807"/>
              </a:solidFill>
            </a:endParaRPr>
          </a:p>
        </p:txBody>
      </p:sp>
      <p:sp>
        <p:nvSpPr>
          <p:cNvPr id="31747" name="TextBox 6"/>
          <p:cNvSpPr txBox="1">
            <a:spLocks noChangeArrowheads="1"/>
          </p:cNvSpPr>
          <p:nvPr/>
        </p:nvSpPr>
        <p:spPr bwMode="auto">
          <a:xfrm>
            <a:off x="395288" y="981075"/>
            <a:ext cx="85328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ea typeface="Arial Unicode MS" pitchFamily="2" charset="-122"/>
              </a:rPr>
              <a:t>What do your know about Thanksgiving? What is it?</a:t>
            </a:r>
            <a:endParaRPr lang="zh-CN" altLang="en-US" sz="3200" b="1">
              <a:ea typeface="Arial Unicode MS" pitchFamily="2" charset="-122"/>
            </a:endParaRPr>
          </a:p>
        </p:txBody>
      </p:sp>
      <p:pic>
        <p:nvPicPr>
          <p:cNvPr id="31748" name="图片 7" descr="Thanksgiving_Day.jpg"/>
          <p:cNvPicPr>
            <a:picLocks noChangeAspect="1" noChangeArrowheads="1"/>
          </p:cNvPicPr>
          <p:nvPr/>
        </p:nvPicPr>
        <p:blipFill>
          <a:blip r:embed="rId2" cstate="email"/>
          <a:srcRect/>
          <a:stretch>
            <a:fillRect/>
          </a:stretch>
        </p:blipFill>
        <p:spPr bwMode="auto">
          <a:xfrm>
            <a:off x="1547813" y="2060575"/>
            <a:ext cx="63357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矩形 1"/>
          <p:cNvSpPr>
            <a:spLocks noChangeArrowheads="1"/>
          </p:cNvSpPr>
          <p:nvPr/>
        </p:nvSpPr>
        <p:spPr bwMode="auto">
          <a:xfrm>
            <a:off x="250825" y="1670050"/>
            <a:ext cx="864393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000" b="1"/>
              <a:t>    感恩节（</a:t>
            </a:r>
            <a:r>
              <a:rPr lang="en-US" sz="3000" b="1">
                <a:ea typeface="Arial Unicode MS" pitchFamily="2" charset="-122"/>
              </a:rPr>
              <a:t>Thanksgiving Day</a:t>
            </a:r>
            <a:r>
              <a:rPr lang="zh-CN" altLang="en-US" sz="3000" b="1"/>
              <a:t>）是美国和加拿大共有的节日，由美国人民独创，原意是为了感谢上天赐予的好收成、感谢印第安人的帮助。在美国，自</a:t>
            </a:r>
            <a:r>
              <a:rPr lang="en-US" sz="3000" b="1"/>
              <a:t>1941</a:t>
            </a:r>
            <a:r>
              <a:rPr lang="zh-CN" altLang="en-US" sz="3000" b="1"/>
              <a:t>年起，感恩节是在每年</a:t>
            </a:r>
            <a:r>
              <a:rPr lang="en-US" sz="3000" b="1"/>
              <a:t>11</a:t>
            </a:r>
            <a:r>
              <a:rPr lang="zh-CN" altLang="en-US" sz="3000" b="1"/>
              <a:t>月的第四个星期四，并从这一天起将休假两天。</a:t>
            </a:r>
          </a:p>
          <a:p>
            <a:r>
              <a:rPr lang="en-US" sz="3000" b="1"/>
              <a:t>    1620</a:t>
            </a:r>
            <a:r>
              <a:rPr lang="zh-CN" altLang="en-US" sz="3000" b="1"/>
              <a:t>年，英国一批主张改革的清教徒，因理想和抱负不能实现而退出国教，自立新教，此举激起了英国当政者的仇恨。他们不得不乘船远渡重洋，流亡美国。</a:t>
            </a:r>
          </a:p>
        </p:txBody>
      </p:sp>
      <p:pic>
        <p:nvPicPr>
          <p:cNvPr id="32771" name="图片 5" descr="20101130002image001.png"/>
          <p:cNvPicPr>
            <a:picLocks noChangeAspect="1" noChangeArrowheads="1"/>
          </p:cNvPicPr>
          <p:nvPr/>
        </p:nvPicPr>
        <p:blipFill>
          <a:blip r:embed="rId2" cstate="email"/>
          <a:srcRect/>
          <a:stretch>
            <a:fillRect/>
          </a:stretch>
        </p:blipFill>
        <p:spPr bwMode="auto">
          <a:xfrm>
            <a:off x="1042988" y="115888"/>
            <a:ext cx="2460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lide(fromBottom)">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矩形 1"/>
          <p:cNvSpPr>
            <a:spLocks noChangeArrowheads="1"/>
          </p:cNvSpPr>
          <p:nvPr/>
        </p:nvSpPr>
        <p:spPr bwMode="auto">
          <a:xfrm>
            <a:off x="752475" y="874713"/>
            <a:ext cx="777716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zh-CN" altLang="en-US" sz="2800" b="1">
                <a:latin typeface="宋体" panose="02010600030101010101" pitchFamily="2" charset="-122"/>
              </a:rPr>
              <a:t>船在大海中漂泊了</a:t>
            </a:r>
            <a:r>
              <a:rPr lang="en-US" sz="2800" b="1">
                <a:latin typeface="宋体" panose="02010600030101010101" pitchFamily="2" charset="-122"/>
              </a:rPr>
              <a:t>65</a:t>
            </a:r>
            <a:r>
              <a:rPr lang="zh-CN" altLang="en-US" sz="2800" b="1">
                <a:latin typeface="宋体" panose="02010600030101010101" pitchFamily="2" charset="-122"/>
              </a:rPr>
              <a:t>天，终于到达了美国东海岸，在罗得岛州的普罗维斯敦港登陆。当时，此处还是一片荒凉未开垦的处女地，火鸡和其他野生动物随处可见。时值寒冬，来到陌生的地方，缺衣少食，恶劣的环境正在威胁着他们的生命。</a:t>
            </a:r>
            <a:endParaRPr lang="en-US" sz="2800" b="1">
              <a:latin typeface="宋体" panose="02010600030101010101" pitchFamily="2" charset="-122"/>
            </a:endParaRPr>
          </a:p>
          <a:p>
            <a:pPr indent="457200"/>
            <a:r>
              <a:rPr lang="zh-CN" altLang="en-US" sz="2800" b="1">
                <a:latin typeface="宋体" panose="02010600030101010101" pitchFamily="2" charset="-122"/>
              </a:rPr>
              <a:t>在这生死攸关的时刻，当地的印第安人为他们送去了食物、生活用品和生产工具，帮助他们建立了新家园。为感谢在危难之时帮助、支援过他们的印第安人，同时也感谢上帝对他们的“恩赐”，他们将猎获的火鸡制成美味佳肴，盛情款待印第安人。感恩节吃火鸡的习俗便流传下来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strips(downLeft)">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strips(downLeft)">
                                      <p:cBhvr>
                                        <p:cTn id="12" dur="500"/>
                                        <p:tgtEl>
                                          <p:spTgt spid="33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323850" y="1052513"/>
            <a:ext cx="7272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t>Read the passage and match the headings with the paragraphs.</a:t>
            </a:r>
            <a:endParaRPr lang="zh-CN" altLang="en-US" sz="3200" b="1"/>
          </a:p>
        </p:txBody>
      </p:sp>
      <p:sp>
        <p:nvSpPr>
          <p:cNvPr id="34819" name="TextBox 3"/>
          <p:cNvSpPr txBox="1">
            <a:spLocks noChangeArrowheads="1"/>
          </p:cNvSpPr>
          <p:nvPr/>
        </p:nvSpPr>
        <p:spPr bwMode="auto">
          <a:xfrm>
            <a:off x="1082675" y="2349500"/>
            <a:ext cx="4786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7030A0"/>
                </a:solidFill>
              </a:rPr>
              <a:t>A special dinner.</a:t>
            </a:r>
            <a:endParaRPr lang="zh-CN" altLang="en-US" sz="3200" b="1">
              <a:solidFill>
                <a:srgbClr val="7030A0"/>
              </a:solidFill>
            </a:endParaRPr>
          </a:p>
        </p:txBody>
      </p:sp>
      <p:sp>
        <p:nvSpPr>
          <p:cNvPr id="34820" name="TextBox 4"/>
          <p:cNvSpPr txBox="1">
            <a:spLocks noChangeArrowheads="1"/>
          </p:cNvSpPr>
          <p:nvPr/>
        </p:nvSpPr>
        <p:spPr bwMode="auto">
          <a:xfrm>
            <a:off x="1082675" y="2998788"/>
            <a:ext cx="4786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7030A0"/>
                </a:solidFill>
              </a:rPr>
              <a:t>An American festival.</a:t>
            </a:r>
            <a:endParaRPr lang="zh-CN" altLang="en-US" sz="3200" b="1">
              <a:solidFill>
                <a:srgbClr val="7030A0"/>
              </a:solidFill>
            </a:endParaRPr>
          </a:p>
        </p:txBody>
      </p:sp>
      <p:sp>
        <p:nvSpPr>
          <p:cNvPr id="34821" name="TextBox 5"/>
          <p:cNvSpPr txBox="1">
            <a:spLocks noChangeArrowheads="1"/>
          </p:cNvSpPr>
          <p:nvPr/>
        </p:nvSpPr>
        <p:spPr bwMode="auto">
          <a:xfrm>
            <a:off x="1069975" y="3717925"/>
            <a:ext cx="6383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7030A0"/>
                </a:solidFill>
              </a:rPr>
              <a:t>The history of the festival.</a:t>
            </a:r>
            <a:endParaRPr lang="zh-CN" altLang="en-US" sz="3200" b="1">
              <a:solidFill>
                <a:srgbClr val="7030A0"/>
              </a:solidFill>
            </a:endParaRPr>
          </a:p>
        </p:txBody>
      </p:sp>
      <p:sp>
        <p:nvSpPr>
          <p:cNvPr id="34822" name="TextBox 6"/>
          <p:cNvSpPr txBox="1">
            <a:spLocks noChangeArrowheads="1"/>
          </p:cNvSpPr>
          <p:nvPr/>
        </p:nvSpPr>
        <p:spPr bwMode="auto">
          <a:xfrm>
            <a:off x="1068388" y="4438650"/>
            <a:ext cx="7104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7030A0"/>
                </a:solidFill>
              </a:rPr>
              <a:t>Things to do during the festival.</a:t>
            </a:r>
            <a:endParaRPr lang="zh-CN" altLang="en-US" sz="3200" b="1">
              <a:solidFill>
                <a:srgbClr val="7030A0"/>
              </a:solidFill>
            </a:endParaRPr>
          </a:p>
        </p:txBody>
      </p:sp>
      <p:pic>
        <p:nvPicPr>
          <p:cNvPr id="34823" name="图片 7" descr="images (3).jpg"/>
          <p:cNvPicPr>
            <a:picLocks noChangeAspect="1" noChangeArrowheads="1"/>
          </p:cNvPicPr>
          <p:nvPr/>
        </p:nvPicPr>
        <p:blipFill>
          <a:blip r:embed="rId2" cstate="email"/>
          <a:srcRect/>
          <a:stretch>
            <a:fillRect/>
          </a:stretch>
        </p:blipFill>
        <p:spPr bwMode="auto">
          <a:xfrm>
            <a:off x="539750" y="24939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图片 8" descr="images (3).jpg"/>
          <p:cNvPicPr>
            <a:picLocks noChangeAspect="1" noChangeArrowheads="1"/>
          </p:cNvPicPr>
          <p:nvPr/>
        </p:nvPicPr>
        <p:blipFill>
          <a:blip r:embed="rId2" cstate="email"/>
          <a:srcRect/>
          <a:stretch>
            <a:fillRect/>
          </a:stretch>
        </p:blipFill>
        <p:spPr bwMode="auto">
          <a:xfrm>
            <a:off x="539750" y="31416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图片 11" descr="images (3).jpg"/>
          <p:cNvPicPr>
            <a:picLocks noChangeAspect="1" noChangeArrowheads="1"/>
          </p:cNvPicPr>
          <p:nvPr/>
        </p:nvPicPr>
        <p:blipFill>
          <a:blip r:embed="rId2" cstate="email"/>
          <a:srcRect/>
          <a:stretch>
            <a:fillRect/>
          </a:stretch>
        </p:blipFill>
        <p:spPr bwMode="auto">
          <a:xfrm>
            <a:off x="539750" y="37893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图片 12" descr="images (3).jpg"/>
          <p:cNvPicPr>
            <a:picLocks noChangeAspect="1" noChangeArrowheads="1"/>
          </p:cNvPicPr>
          <p:nvPr/>
        </p:nvPicPr>
        <p:blipFill>
          <a:blip r:embed="rId2" cstate="email"/>
          <a:srcRect/>
          <a:stretch>
            <a:fillRect/>
          </a:stretch>
        </p:blipFill>
        <p:spPr bwMode="auto">
          <a:xfrm>
            <a:off x="539750" y="451008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4"/>
          <p:cNvSpPr txBox="1">
            <a:spLocks noChangeArrowheads="1"/>
          </p:cNvSpPr>
          <p:nvPr/>
        </p:nvSpPr>
        <p:spPr bwMode="auto">
          <a:xfrm>
            <a:off x="5867400" y="3065463"/>
            <a:ext cx="1008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a:solidFill>
                  <a:schemeClr val="accent2"/>
                </a:solidFill>
                <a:latin typeface="Jokerman" panose="04090605060D06020702" pitchFamily="82" charset="0"/>
                <a:ea typeface="幼圆" panose="02010509060101010101" pitchFamily="49" charset="-122"/>
              </a:rPr>
              <a:t>1</a:t>
            </a:r>
          </a:p>
        </p:txBody>
      </p:sp>
      <p:sp>
        <p:nvSpPr>
          <p:cNvPr id="34828" name="Text Box 15"/>
          <p:cNvSpPr txBox="1">
            <a:spLocks noChangeArrowheads="1"/>
          </p:cNvSpPr>
          <p:nvPr/>
        </p:nvSpPr>
        <p:spPr bwMode="auto">
          <a:xfrm>
            <a:off x="6516688" y="3711575"/>
            <a:ext cx="1008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a:solidFill>
                  <a:schemeClr val="accent2"/>
                </a:solidFill>
                <a:latin typeface="Jokerman" panose="04090605060D06020702" pitchFamily="82" charset="0"/>
                <a:ea typeface="幼圆" panose="02010509060101010101" pitchFamily="49" charset="-122"/>
              </a:rPr>
              <a:t>2</a:t>
            </a:r>
          </a:p>
        </p:txBody>
      </p:sp>
      <p:sp>
        <p:nvSpPr>
          <p:cNvPr id="34829" name="Text Box 16"/>
          <p:cNvSpPr txBox="1">
            <a:spLocks noChangeArrowheads="1"/>
          </p:cNvSpPr>
          <p:nvPr/>
        </p:nvSpPr>
        <p:spPr bwMode="auto">
          <a:xfrm>
            <a:off x="5508625" y="2414588"/>
            <a:ext cx="1008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a:solidFill>
                  <a:schemeClr val="accent2"/>
                </a:solidFill>
                <a:latin typeface="Jokerman" panose="04090605060D06020702" pitchFamily="82" charset="0"/>
                <a:ea typeface="幼圆" panose="02010509060101010101" pitchFamily="49" charset="-122"/>
              </a:rPr>
              <a:t>3</a:t>
            </a:r>
          </a:p>
        </p:txBody>
      </p:sp>
      <p:sp>
        <p:nvSpPr>
          <p:cNvPr id="34830" name="Text Box 17"/>
          <p:cNvSpPr txBox="1">
            <a:spLocks noChangeArrowheads="1"/>
          </p:cNvSpPr>
          <p:nvPr/>
        </p:nvSpPr>
        <p:spPr bwMode="auto">
          <a:xfrm>
            <a:off x="7380288" y="4437063"/>
            <a:ext cx="1008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a:solidFill>
                  <a:schemeClr val="accent2"/>
                </a:solidFill>
                <a:latin typeface="Jokerman" panose="04090605060D06020702" pitchFamily="82" charset="0"/>
                <a:ea typeface="幼圆" panose="02010509060101010101" pitchFamily="49" charset="-122"/>
              </a:rPr>
              <a:t>4</a:t>
            </a:r>
          </a:p>
        </p:txBody>
      </p:sp>
      <p:sp>
        <p:nvSpPr>
          <p:cNvPr id="34831" name="流程图: 联系 4"/>
          <p:cNvSpPr>
            <a:spLocks noChangeArrowheads="1"/>
          </p:cNvSpPr>
          <p:nvPr/>
        </p:nvSpPr>
        <p:spPr bwMode="auto">
          <a:xfrm>
            <a:off x="7885113" y="333375"/>
            <a:ext cx="719137" cy="503238"/>
          </a:xfrm>
          <a:prstGeom prst="flowChartConnector">
            <a:avLst/>
          </a:prstGeom>
          <a:solidFill>
            <a:schemeClr val="bg1"/>
          </a:solidFill>
          <a:ln w="25400" cmpd="sng">
            <a:solidFill>
              <a:schemeClr val="accent1"/>
            </a:solidFill>
            <a:round/>
          </a:ln>
        </p:spPr>
        <p:txBody>
          <a:bodyPr anchor="ctr"/>
          <a:lstStyle/>
          <a:p>
            <a:pPr algn="ctr"/>
            <a:r>
              <a:rPr lang="en-US" sz="3200">
                <a:solidFill>
                  <a:srgbClr val="000000"/>
                </a:solidFill>
              </a:rPr>
              <a:t>2</a:t>
            </a:r>
            <a:endParaRPr lang="zh-CN" altLang="en-US" sz="3200">
              <a:solidFill>
                <a:srgbClr val="000000"/>
              </a:solidFill>
            </a:endParaRPr>
          </a:p>
        </p:txBody>
      </p:sp>
      <p:pic>
        <p:nvPicPr>
          <p:cNvPr id="34832" name="Picture 16" descr="图片12">
            <a:hlinkClick r:id="rId3" action="ppaction://hlinkfile"/>
          </p:cNvPr>
          <p:cNvPicPr>
            <a:picLocks noChangeAspect="1" noChangeArrowheads="1"/>
          </p:cNvPicPr>
          <p:nvPr/>
        </p:nvPicPr>
        <p:blipFill>
          <a:blip r:embed="rId4"/>
          <a:srcRect/>
          <a:stretch>
            <a:fillRect/>
          </a:stretch>
        </p:blipFill>
        <p:spPr bwMode="auto">
          <a:xfrm>
            <a:off x="7913688" y="1268413"/>
            <a:ext cx="6191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slide(fromBottom)">
                                      <p:cBhvr>
                                        <p:cTn id="7" dur="500"/>
                                        <p:tgtEl>
                                          <p:spTgt spid="348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slide(fromBottom)">
                                      <p:cBhvr>
                                        <p:cTn id="12" dur="500"/>
                                        <p:tgtEl>
                                          <p:spTgt spid="3482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9"/>
                                        </p:tgtEl>
                                        <p:attrNameLst>
                                          <p:attrName>style.visibility</p:attrName>
                                        </p:attrNameLst>
                                      </p:cBhvr>
                                      <p:to>
                                        <p:strVal val="visible"/>
                                      </p:to>
                                    </p:set>
                                    <p:animEffect transition="in" filter="slide(fromBottom)">
                                      <p:cBhvr>
                                        <p:cTn id="17" dur="500"/>
                                        <p:tgtEl>
                                          <p:spTgt spid="3482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30"/>
                                        </p:tgtEl>
                                        <p:attrNameLst>
                                          <p:attrName>style.visibility</p:attrName>
                                        </p:attrNameLst>
                                      </p:cBhvr>
                                      <p:to>
                                        <p:strVal val="visible"/>
                                      </p:to>
                                    </p:set>
                                    <p:animEffect transition="in" filter="slide(fromBottom)">
                                      <p:cBhvr>
                                        <p:cTn id="22"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utoUpdateAnimBg="0"/>
      <p:bldP spid="34828" grpId="0" autoUpdateAnimBg="0"/>
      <p:bldP spid="34829" grpId="0" autoUpdateAnimBg="0"/>
      <p:bldP spid="348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0" y="2300288"/>
            <a:ext cx="3025775"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sz="3200" b="1" dirty="0">
                <a:solidFill>
                  <a:schemeClr val="tx2"/>
                </a:solidFill>
              </a:rPr>
              <a:t>among</a:t>
            </a:r>
          </a:p>
          <a:p>
            <a:pPr algn="r" eaLnBrk="1" hangingPunct="1"/>
            <a:r>
              <a:rPr lang="en-US" sz="3200" b="1" dirty="0">
                <a:solidFill>
                  <a:schemeClr val="tx2"/>
                </a:solidFill>
              </a:rPr>
              <a:t>speech</a:t>
            </a:r>
          </a:p>
          <a:p>
            <a:pPr algn="r" eaLnBrk="1" hangingPunct="1"/>
            <a:r>
              <a:rPr lang="en-US" sz="3200" b="1" dirty="0">
                <a:solidFill>
                  <a:schemeClr val="tx2"/>
                </a:solidFill>
              </a:rPr>
              <a:t>pioneer</a:t>
            </a:r>
          </a:p>
          <a:p>
            <a:pPr algn="r" eaLnBrk="1" hangingPunct="1"/>
            <a:r>
              <a:rPr lang="en-US" sz="3200" b="1" dirty="0">
                <a:solidFill>
                  <a:schemeClr val="tx2"/>
                </a:solidFill>
              </a:rPr>
              <a:t>grow</a:t>
            </a:r>
          </a:p>
          <a:p>
            <a:pPr algn="r" eaLnBrk="1" hangingPunct="1"/>
            <a:r>
              <a:rPr lang="en-US" sz="3200" b="1" dirty="0">
                <a:solidFill>
                  <a:schemeClr val="tx2"/>
                </a:solidFill>
              </a:rPr>
              <a:t>corn</a:t>
            </a:r>
          </a:p>
          <a:p>
            <a:pPr algn="r" eaLnBrk="1" hangingPunct="1"/>
            <a:r>
              <a:rPr lang="en-US" sz="3200" b="1" dirty="0">
                <a:solidFill>
                  <a:schemeClr val="tx2"/>
                </a:solidFill>
              </a:rPr>
              <a:t>following</a:t>
            </a:r>
          </a:p>
          <a:p>
            <a:pPr algn="r" eaLnBrk="1" hangingPunct="1"/>
            <a:r>
              <a:rPr lang="en-US" sz="3200" b="1" dirty="0">
                <a:solidFill>
                  <a:schemeClr val="tx2"/>
                </a:solidFill>
              </a:rPr>
              <a:t>lay</a:t>
            </a:r>
          </a:p>
        </p:txBody>
      </p:sp>
      <p:sp>
        <p:nvSpPr>
          <p:cNvPr id="17411" name="TextBox 3"/>
          <p:cNvSpPr txBox="1">
            <a:spLocks noChangeArrowheads="1"/>
          </p:cNvSpPr>
          <p:nvPr/>
        </p:nvSpPr>
        <p:spPr bwMode="auto">
          <a:xfrm>
            <a:off x="3205163" y="2300288"/>
            <a:ext cx="58674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dirty="0">
                <a:solidFill>
                  <a:srgbClr val="C00000"/>
                </a:solidFill>
              </a:rPr>
              <a:t>prep.</a:t>
            </a:r>
            <a:r>
              <a:rPr lang="en-US" sz="3200" b="1" dirty="0"/>
              <a:t> </a:t>
            </a:r>
            <a:r>
              <a:rPr lang="zh-CN" altLang="en-US" sz="3200" b="1" dirty="0"/>
              <a:t>在</a:t>
            </a:r>
            <a:r>
              <a:rPr lang="en-US" sz="3200" b="1" dirty="0"/>
              <a:t>……</a:t>
            </a:r>
            <a:r>
              <a:rPr lang="zh-CN" altLang="en-US" sz="3200" b="1" dirty="0"/>
              <a:t>之中</a:t>
            </a:r>
          </a:p>
          <a:p>
            <a:pPr eaLnBrk="1" hangingPunct="1"/>
            <a:r>
              <a:rPr lang="en-US" sz="3200" b="1" dirty="0">
                <a:solidFill>
                  <a:srgbClr val="C00000"/>
                </a:solidFill>
              </a:rPr>
              <a:t>n.</a:t>
            </a:r>
            <a:r>
              <a:rPr lang="en-US" sz="3200" b="1" dirty="0"/>
              <a:t> </a:t>
            </a:r>
            <a:r>
              <a:rPr lang="zh-CN" altLang="en-US" sz="3200" b="1" dirty="0"/>
              <a:t>演说；讲演</a:t>
            </a:r>
          </a:p>
          <a:p>
            <a:pPr eaLnBrk="1" hangingPunct="1"/>
            <a:r>
              <a:rPr lang="en-US" sz="3200" b="1" dirty="0">
                <a:solidFill>
                  <a:srgbClr val="C00000"/>
                </a:solidFill>
              </a:rPr>
              <a:t>n.</a:t>
            </a:r>
            <a:r>
              <a:rPr lang="en-US" sz="3200" b="1" dirty="0"/>
              <a:t> </a:t>
            </a:r>
            <a:r>
              <a:rPr lang="zh-CN" altLang="en-US" sz="3200" b="1" dirty="0"/>
              <a:t>开拓者；先驱者</a:t>
            </a:r>
          </a:p>
          <a:p>
            <a:pPr eaLnBrk="1" hangingPunct="1"/>
            <a:r>
              <a:rPr lang="en-US" sz="3200" b="1" dirty="0">
                <a:solidFill>
                  <a:srgbClr val="C00000"/>
                </a:solidFill>
              </a:rPr>
              <a:t>v.</a:t>
            </a:r>
            <a:r>
              <a:rPr lang="en-US" sz="3200" b="1" dirty="0"/>
              <a:t> </a:t>
            </a:r>
            <a:r>
              <a:rPr lang="zh-CN" altLang="en-US" sz="3200" b="1" dirty="0"/>
              <a:t>种植，栽培（植物）</a:t>
            </a:r>
          </a:p>
          <a:p>
            <a:pPr eaLnBrk="1" hangingPunct="1"/>
            <a:r>
              <a:rPr lang="en-US" sz="3200" b="1" dirty="0">
                <a:solidFill>
                  <a:srgbClr val="C00000"/>
                </a:solidFill>
              </a:rPr>
              <a:t>n. </a:t>
            </a:r>
            <a:r>
              <a:rPr lang="zh-CN" altLang="en-US" sz="3200" b="1" dirty="0"/>
              <a:t>谷物；玉米</a:t>
            </a:r>
            <a:endParaRPr lang="en-US" sz="3200" b="1" dirty="0"/>
          </a:p>
          <a:p>
            <a:pPr eaLnBrk="1" hangingPunct="1"/>
            <a:r>
              <a:rPr lang="en-US" sz="3200" b="1" dirty="0">
                <a:solidFill>
                  <a:srgbClr val="C00000"/>
                </a:solidFill>
              </a:rPr>
              <a:t>adj.</a:t>
            </a:r>
            <a:r>
              <a:rPr lang="en-US" sz="3200" b="1" dirty="0"/>
              <a:t> </a:t>
            </a:r>
            <a:r>
              <a:rPr lang="zh-CN" altLang="en-US" sz="3200" b="1" dirty="0"/>
              <a:t>接着的；接下来的</a:t>
            </a:r>
          </a:p>
          <a:p>
            <a:pPr eaLnBrk="1" hangingPunct="1"/>
            <a:r>
              <a:rPr lang="en-US" sz="3200" b="1" dirty="0">
                <a:solidFill>
                  <a:srgbClr val="C00000"/>
                </a:solidFill>
              </a:rPr>
              <a:t>v.</a:t>
            </a:r>
            <a:r>
              <a:rPr lang="en-US" sz="3200" b="1" dirty="0"/>
              <a:t> </a:t>
            </a:r>
            <a:r>
              <a:rPr lang="zh-CN" altLang="en-US" sz="3200" b="1" dirty="0"/>
              <a:t>摆放（餐桌）</a:t>
            </a:r>
          </a:p>
        </p:txBody>
      </p:sp>
      <p:sp>
        <p:nvSpPr>
          <p:cNvPr id="17412" name="TextBox 4"/>
          <p:cNvSpPr txBox="1">
            <a:spLocks noChangeArrowheads="1"/>
          </p:cNvSpPr>
          <p:nvPr/>
        </p:nvSpPr>
        <p:spPr bwMode="auto">
          <a:xfrm>
            <a:off x="1042988" y="404813"/>
            <a:ext cx="5759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dirty="0">
                <a:solidFill>
                  <a:srgbClr val="984807"/>
                </a:solidFill>
              </a:rPr>
              <a:t>Words and</a:t>
            </a:r>
          </a:p>
        </p:txBody>
      </p:sp>
      <p:sp>
        <p:nvSpPr>
          <p:cNvPr id="17413" name="矩形 5"/>
          <p:cNvSpPr>
            <a:spLocks noChangeArrowheads="1"/>
          </p:cNvSpPr>
          <p:nvPr/>
        </p:nvSpPr>
        <p:spPr bwMode="auto">
          <a:xfrm>
            <a:off x="3708400" y="1052513"/>
            <a:ext cx="5041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984807"/>
                </a:solidFill>
              </a:rPr>
              <a:t>Expressions</a:t>
            </a:r>
            <a:endParaRPr lang="zh-CN" altLang="en-US" sz="3200" dirty="0">
              <a:solidFill>
                <a:srgbClr val="984807"/>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trips(down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strips(down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strips(down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strips(downLeft)">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strips(downLeft)">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strips(downLeft)">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strips(downLeft)">
                                      <p:cBhvr>
                                        <p:cTn id="3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矩形 2"/>
          <p:cNvSpPr>
            <a:spLocks noChangeArrowheads="1"/>
          </p:cNvSpPr>
          <p:nvPr/>
        </p:nvSpPr>
        <p:spPr bwMode="auto">
          <a:xfrm>
            <a:off x="246063" y="555625"/>
            <a:ext cx="8251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t>Read the passage and complete the table.</a:t>
            </a:r>
            <a:endParaRPr lang="zh-CN" altLang="en-US" sz="3200"/>
          </a:p>
        </p:txBody>
      </p:sp>
      <p:graphicFrame>
        <p:nvGraphicFramePr>
          <p:cNvPr id="36867" name="Group 3"/>
          <p:cNvGraphicFramePr>
            <a:graphicFrameLocks noGrp="1"/>
          </p:cNvGraphicFramePr>
          <p:nvPr/>
        </p:nvGraphicFramePr>
        <p:xfrm>
          <a:off x="107950" y="1125538"/>
          <a:ext cx="8821738" cy="5280978"/>
        </p:xfrm>
        <a:graphic>
          <a:graphicData uri="http://schemas.openxmlformats.org/drawingml/2006/table">
            <a:tbl>
              <a:tblPr/>
              <a:tblGrid>
                <a:gridCol w="1892300">
                  <a:extLst>
                    <a:ext uri="{9D8B030D-6E8A-4147-A177-3AD203B41FA5}">
                      <a16:colId xmlns:a16="http://schemas.microsoft.com/office/drawing/2014/main" val="20000"/>
                    </a:ext>
                  </a:extLst>
                </a:gridCol>
                <a:gridCol w="6929438">
                  <a:extLst>
                    <a:ext uri="{9D8B030D-6E8A-4147-A177-3AD203B41FA5}">
                      <a16:colId xmlns:a16="http://schemas.microsoft.com/office/drawing/2014/main" val="20001"/>
                    </a:ext>
                  </a:extLst>
                </a:gridCol>
              </a:tblGrid>
              <a:tr h="647700">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3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Fact about Thanksgiving</a:t>
                      </a:r>
                      <a:endParaRPr kumimoji="0" lang="zh-CN" altLang="en-US" sz="3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val="10000"/>
                  </a:ext>
                </a:extLst>
              </a:tr>
              <a:tr h="57626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Date </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_______________________</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Meaning </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_____________________for their food</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19192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History </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 Have celebrated since ______from England arrived in America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 Learnt from the Native Americans how to ___and celebrated together by ____ of the new food.</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r h="155575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celebration</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 Celebrate with _______</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 _________ before dinner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 Celebrate by watching ________in New York City and ________on television</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6882" name="流程图: 联系 4"/>
          <p:cNvSpPr>
            <a:spLocks noChangeArrowheads="1"/>
          </p:cNvSpPr>
          <p:nvPr/>
        </p:nvSpPr>
        <p:spPr bwMode="auto">
          <a:xfrm>
            <a:off x="8101013" y="117475"/>
            <a:ext cx="719137" cy="503238"/>
          </a:xfrm>
          <a:prstGeom prst="flowChartConnector">
            <a:avLst/>
          </a:prstGeom>
          <a:solidFill>
            <a:schemeClr val="bg1"/>
          </a:solidFill>
          <a:ln w="25400" cmpd="sng">
            <a:solidFill>
              <a:schemeClr val="accent1"/>
            </a:solidFill>
            <a:round/>
          </a:ln>
        </p:spPr>
        <p:txBody>
          <a:bodyPr anchor="ctr"/>
          <a:lstStyle/>
          <a:p>
            <a:pPr algn="ctr"/>
            <a:r>
              <a:rPr lang="en-US" sz="3600">
                <a:solidFill>
                  <a:srgbClr val="000000"/>
                </a:solidFill>
              </a:rPr>
              <a:t>3</a:t>
            </a:r>
            <a:endParaRPr lang="zh-CN" altLang="en-US" sz="36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684213" y="549275"/>
            <a:ext cx="8208962" cy="1006475"/>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dirty="0"/>
              <a:t>Complete the passage with the correct form of the words in the box.</a:t>
            </a:r>
            <a:endParaRPr lang="zh-CN" altLang="en-US" sz="3000" b="1" dirty="0"/>
          </a:p>
        </p:txBody>
      </p:sp>
      <p:sp>
        <p:nvSpPr>
          <p:cNvPr id="37891" name="TextBox 4"/>
          <p:cNvSpPr txBox="1">
            <a:spLocks noChangeArrowheads="1"/>
          </p:cNvSpPr>
          <p:nvPr/>
        </p:nvSpPr>
        <p:spPr bwMode="auto">
          <a:xfrm>
            <a:off x="323850" y="3429000"/>
            <a:ext cx="87487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t>The first _________crossed the Atlantic and arrived in America in the seventeenth century. At the beginning, they did not have enough food. The Native Americans taught them how to grow______. They soon had ________ to eat. </a:t>
            </a:r>
            <a:endParaRPr lang="zh-CN" altLang="en-US" sz="3000" b="1"/>
          </a:p>
        </p:txBody>
      </p:sp>
      <p:sp>
        <p:nvSpPr>
          <p:cNvPr id="37892" name="TextBox 2"/>
          <p:cNvSpPr txBox="1">
            <a:spLocks noChangeArrowheads="1"/>
          </p:cNvSpPr>
          <p:nvPr/>
        </p:nvSpPr>
        <p:spPr bwMode="auto">
          <a:xfrm>
            <a:off x="3203575" y="1912938"/>
            <a:ext cx="528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dirty="0">
                <a:solidFill>
                  <a:srgbClr val="984807"/>
                </a:solidFill>
              </a:rPr>
              <a:t>among     corn     dish</a:t>
            </a:r>
            <a:endParaRPr lang="zh-CN" altLang="en-US" sz="3000" b="1" dirty="0">
              <a:solidFill>
                <a:srgbClr val="984807"/>
              </a:solidFill>
            </a:endParaRPr>
          </a:p>
        </p:txBody>
      </p:sp>
      <p:sp>
        <p:nvSpPr>
          <p:cNvPr id="37893" name="矩形 3"/>
          <p:cNvSpPr>
            <a:spLocks noChangeArrowheads="1"/>
          </p:cNvSpPr>
          <p:nvPr/>
        </p:nvSpPr>
        <p:spPr bwMode="auto">
          <a:xfrm>
            <a:off x="3258344" y="2570480"/>
            <a:ext cx="4986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b="1" dirty="0">
                <a:solidFill>
                  <a:srgbClr val="984807"/>
                </a:solidFill>
              </a:rPr>
              <a:t>lay</a:t>
            </a:r>
            <a:r>
              <a:rPr lang="zh-CN" altLang="en-US" sz="3000" b="1" dirty="0">
                <a:solidFill>
                  <a:srgbClr val="984807"/>
                </a:solidFill>
              </a:rPr>
              <a:t>    </a:t>
            </a:r>
            <a:r>
              <a:rPr lang="en-US" sz="3000" b="1" dirty="0">
                <a:solidFill>
                  <a:srgbClr val="984807"/>
                </a:solidFill>
              </a:rPr>
              <a:t>pioneer   plenty </a:t>
            </a:r>
            <a:endParaRPr lang="zh-CN" altLang="en-US" sz="3000" b="1" dirty="0">
              <a:solidFill>
                <a:srgbClr val="984807"/>
              </a:solidFill>
            </a:endParaRPr>
          </a:p>
        </p:txBody>
      </p:sp>
      <p:pic>
        <p:nvPicPr>
          <p:cNvPr id="37894" name="图片 5" descr="QQ截图20140529222412.jpg"/>
          <p:cNvPicPr>
            <a:picLocks noChangeAspect="1" noChangeArrowheads="1"/>
          </p:cNvPicPr>
          <p:nvPr/>
        </p:nvPicPr>
        <p:blipFill>
          <a:blip r:embed="rId2" cstate="email"/>
          <a:srcRect/>
          <a:stretch>
            <a:fillRect/>
          </a:stretch>
        </p:blipFill>
        <p:spPr bwMode="auto">
          <a:xfrm>
            <a:off x="323850" y="1557337"/>
            <a:ext cx="28082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流程图: 联系 4"/>
          <p:cNvSpPr>
            <a:spLocks noChangeArrowheads="1"/>
          </p:cNvSpPr>
          <p:nvPr/>
        </p:nvSpPr>
        <p:spPr bwMode="auto">
          <a:xfrm>
            <a:off x="7885113" y="188913"/>
            <a:ext cx="719137" cy="503237"/>
          </a:xfrm>
          <a:prstGeom prst="flowChartConnector">
            <a:avLst/>
          </a:prstGeom>
          <a:solidFill>
            <a:schemeClr val="bg1"/>
          </a:solidFill>
          <a:ln w="25400" cmpd="sng">
            <a:solidFill>
              <a:schemeClr val="accent1"/>
            </a:solidFill>
            <a:round/>
          </a:ln>
        </p:spPr>
        <p:txBody>
          <a:bodyPr anchor="ctr"/>
          <a:lstStyle/>
          <a:p>
            <a:pPr algn="ctr"/>
            <a:r>
              <a:rPr lang="en-US" sz="3000" b="1">
                <a:solidFill>
                  <a:srgbClr val="000000"/>
                </a:solidFill>
              </a:rPr>
              <a:t>4</a:t>
            </a:r>
            <a:endParaRPr lang="zh-CN" altLang="en-US" sz="3000" b="1">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714375" y="2714625"/>
            <a:ext cx="79216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b="1"/>
              <a:t>Today, people living in the US remember the Native Americans and the pioneers at Thanksgiving. This festival is celebrated with a meal _____ family and friends. Everyone helps prepare the food and _____ the table. After the meal ,they help wash the______.</a:t>
            </a:r>
            <a:endParaRPr lang="zh-CN" altLang="en-US" sz="3000" b="1"/>
          </a:p>
        </p:txBody>
      </p:sp>
      <p:sp>
        <p:nvSpPr>
          <p:cNvPr id="38915" name="TextBox 2"/>
          <p:cNvSpPr txBox="1">
            <a:spLocks noChangeArrowheads="1"/>
          </p:cNvSpPr>
          <p:nvPr/>
        </p:nvSpPr>
        <p:spPr bwMode="auto">
          <a:xfrm>
            <a:off x="3429000" y="857250"/>
            <a:ext cx="528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984807"/>
                </a:solidFill>
              </a:rPr>
              <a:t>among     corn     dish</a:t>
            </a:r>
            <a:endParaRPr lang="zh-CN" altLang="en-US" sz="3000" b="1">
              <a:solidFill>
                <a:srgbClr val="984807"/>
              </a:solidFill>
            </a:endParaRPr>
          </a:p>
        </p:txBody>
      </p:sp>
      <p:sp>
        <p:nvSpPr>
          <p:cNvPr id="38916" name="矩形 3"/>
          <p:cNvSpPr>
            <a:spLocks noChangeArrowheads="1"/>
          </p:cNvSpPr>
          <p:nvPr/>
        </p:nvSpPr>
        <p:spPr bwMode="auto">
          <a:xfrm>
            <a:off x="3657600" y="1571625"/>
            <a:ext cx="4986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b="1">
                <a:solidFill>
                  <a:srgbClr val="984807"/>
                </a:solidFill>
              </a:rPr>
              <a:t>lay</a:t>
            </a:r>
            <a:r>
              <a:rPr lang="zh-CN" altLang="en-US" sz="3000" b="1">
                <a:solidFill>
                  <a:srgbClr val="984807"/>
                </a:solidFill>
              </a:rPr>
              <a:t>    </a:t>
            </a:r>
            <a:r>
              <a:rPr lang="en-US" sz="3000" b="1">
                <a:solidFill>
                  <a:srgbClr val="984807"/>
                </a:solidFill>
              </a:rPr>
              <a:t>pioneer   plenty </a:t>
            </a:r>
            <a:endParaRPr lang="zh-CN" altLang="en-US" sz="3000" b="1">
              <a:solidFill>
                <a:srgbClr val="984807"/>
              </a:solidFill>
            </a:endParaRPr>
          </a:p>
        </p:txBody>
      </p:sp>
      <p:pic>
        <p:nvPicPr>
          <p:cNvPr id="38917" name="图片 5" descr="QQ截图20140529222412.jpg"/>
          <p:cNvPicPr>
            <a:picLocks noChangeAspect="1" noChangeArrowheads="1"/>
          </p:cNvPicPr>
          <p:nvPr/>
        </p:nvPicPr>
        <p:blipFill>
          <a:blip r:embed="rId2" cstate="email"/>
          <a:srcRect/>
          <a:stretch>
            <a:fillRect/>
          </a:stretch>
        </p:blipFill>
        <p:spPr bwMode="auto">
          <a:xfrm>
            <a:off x="684213" y="692150"/>
            <a:ext cx="27733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流程图: 联系 4"/>
          <p:cNvSpPr>
            <a:spLocks noChangeArrowheads="1"/>
          </p:cNvSpPr>
          <p:nvPr/>
        </p:nvSpPr>
        <p:spPr bwMode="auto">
          <a:xfrm>
            <a:off x="8172450" y="188913"/>
            <a:ext cx="719138" cy="503237"/>
          </a:xfrm>
          <a:prstGeom prst="flowChartConnector">
            <a:avLst/>
          </a:prstGeom>
          <a:solidFill>
            <a:schemeClr val="bg1"/>
          </a:solidFill>
          <a:ln w="25400" cmpd="sng">
            <a:solidFill>
              <a:schemeClr val="accent1"/>
            </a:solidFill>
            <a:round/>
          </a:ln>
        </p:spPr>
        <p:txBody>
          <a:bodyPr anchor="ctr"/>
          <a:lstStyle/>
          <a:p>
            <a:pPr algn="ctr"/>
            <a:r>
              <a:rPr lang="en-US" sz="3000">
                <a:solidFill>
                  <a:srgbClr val="000000"/>
                </a:solidFill>
              </a:rPr>
              <a:t>4</a:t>
            </a:r>
            <a:endParaRPr lang="zh-CN" altLang="en-US" sz="30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323850" y="1052513"/>
            <a:ext cx="8532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latin typeface="Times New Roman" panose="02020603050405020304" pitchFamily="18" charset="0"/>
                <a:ea typeface="Arial Unicode MS" pitchFamily="2" charset="-122"/>
              </a:rPr>
              <a:t>What do you think the true meaning of Thanksgiving is?</a:t>
            </a:r>
            <a:endParaRPr lang="zh-CN" altLang="en-US" sz="3200" b="1">
              <a:latin typeface="Times New Roman" panose="02020603050405020304" pitchFamily="18" charset="0"/>
              <a:ea typeface="Arial Unicode MS" pitchFamily="2" charset="-122"/>
            </a:endParaRPr>
          </a:p>
        </p:txBody>
      </p:sp>
      <p:sp>
        <p:nvSpPr>
          <p:cNvPr id="39939" name="Text Box 6"/>
          <p:cNvSpPr txBox="1">
            <a:spLocks noChangeArrowheads="1"/>
          </p:cNvSpPr>
          <p:nvPr/>
        </p:nvSpPr>
        <p:spPr bwMode="auto">
          <a:xfrm>
            <a:off x="684213" y="2492375"/>
            <a:ext cx="76327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b="1"/>
              <a:t>Turkey?</a:t>
            </a:r>
          </a:p>
          <a:p>
            <a:pPr eaLnBrk="1" hangingPunct="1">
              <a:spcBef>
                <a:spcPct val="50000"/>
              </a:spcBef>
            </a:pPr>
            <a:r>
              <a:rPr lang="en-US" sz="3200" b="1"/>
              <a:t>Shopping?</a:t>
            </a:r>
          </a:p>
          <a:p>
            <a:pPr eaLnBrk="1" hangingPunct="1">
              <a:spcBef>
                <a:spcPct val="50000"/>
              </a:spcBef>
            </a:pPr>
            <a:r>
              <a:rPr lang="en-US" sz="3200" b="1"/>
              <a:t>Holiday?</a:t>
            </a:r>
          </a:p>
          <a:p>
            <a:pPr eaLnBrk="1" hangingPunct="1">
              <a:spcBef>
                <a:spcPct val="50000"/>
              </a:spcBef>
            </a:pPr>
            <a:r>
              <a:rPr lang="en-US" sz="3200" b="1"/>
              <a:t>Having fun?</a:t>
            </a:r>
          </a:p>
        </p:txBody>
      </p:sp>
      <p:sp>
        <p:nvSpPr>
          <p:cNvPr id="39940" name="Text Box 7"/>
          <p:cNvSpPr txBox="1">
            <a:spLocks noChangeArrowheads="1"/>
          </p:cNvSpPr>
          <p:nvPr/>
        </p:nvSpPr>
        <p:spPr bwMode="auto">
          <a:xfrm>
            <a:off x="285750" y="2636838"/>
            <a:ext cx="8496300" cy="2549525"/>
          </a:xfrm>
          <a:prstGeom prst="rect">
            <a:avLst/>
          </a:prstGeom>
          <a:solidFill>
            <a:schemeClr val="bg1"/>
          </a:solidFill>
          <a:ln w="19050" cmpd="sng">
            <a:solidFill>
              <a:srgbClr val="008000"/>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b="1">
                <a:solidFill>
                  <a:srgbClr val="0C3592"/>
                </a:solidFill>
              </a:rPr>
              <a:t>To be grateful/ thankful for what we have.</a:t>
            </a:r>
          </a:p>
          <a:p>
            <a:pPr eaLnBrk="1" hangingPunct="1">
              <a:spcBef>
                <a:spcPct val="50000"/>
              </a:spcBef>
            </a:pPr>
            <a:r>
              <a:rPr lang="en-US" sz="3200" b="1">
                <a:solidFill>
                  <a:srgbClr val="993300"/>
                </a:solidFill>
              </a:rPr>
              <a:t>To express our appreciation/ gratitude to those around us.</a:t>
            </a:r>
          </a:p>
          <a:p>
            <a:pPr eaLnBrk="1" hangingPunct="1">
              <a:spcBef>
                <a:spcPct val="50000"/>
              </a:spcBef>
            </a:pPr>
            <a:r>
              <a:rPr lang="en-US" sz="3200" b="1">
                <a:solidFill>
                  <a:srgbClr val="336600"/>
                </a:solidFill>
              </a:rPr>
              <a:t>To appreciate ourselves.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Left)">
                                      <p:cBhvr>
                                        <p:cTn id="7" dur="500"/>
                                        <p:tgtEl>
                                          <p:spTgt spid="39939">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Effect transition="in" filter="strips(downLeft)">
                                      <p:cBhvr>
                                        <p:cTn id="11" dur="500"/>
                                        <p:tgtEl>
                                          <p:spTgt spid="39939">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strips(downLeft)">
                                      <p:cBhvr>
                                        <p:cTn id="15" dur="500"/>
                                        <p:tgtEl>
                                          <p:spTgt spid="39939">
                                            <p:txEl>
                                              <p:pRg st="2" end="2"/>
                                            </p:txEl>
                                          </p:spTgt>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Effect transition="in" filter="strips(downLeft)">
                                      <p:cBhvr>
                                        <p:cTn id="19" dur="500"/>
                                        <p:tgtEl>
                                          <p:spTgt spid="3993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9940"/>
                                        </p:tgtEl>
                                        <p:attrNameLst>
                                          <p:attrName>style.visibility</p:attrName>
                                        </p:attrNameLst>
                                      </p:cBhvr>
                                      <p:to>
                                        <p:strVal val="visible"/>
                                      </p:to>
                                    </p:set>
                                    <p:animEffect transition="in" filter="dissolve">
                                      <p:cBhvr>
                                        <p:cTn id="24"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WordArt 5"/>
          <p:cNvSpPr>
            <a:spLocks noChangeArrowheads="1" noChangeShapeType="1" noTextEdit="1"/>
          </p:cNvSpPr>
          <p:nvPr/>
        </p:nvSpPr>
        <p:spPr bwMode="auto">
          <a:xfrm>
            <a:off x="1403350" y="260350"/>
            <a:ext cx="4968875" cy="503238"/>
          </a:xfrm>
          <a:prstGeom prst="rect">
            <a:avLst/>
          </a:prstGeom>
        </p:spPr>
        <p:txBody>
          <a:bodyPr wrap="none" fromWordArt="1">
            <a:prstTxWarp prst="textPlain">
              <a:avLst>
                <a:gd name="adj" fmla="val 50000"/>
              </a:avLst>
            </a:prstTxWarp>
          </a:bodyPr>
          <a:lstStyle/>
          <a:p>
            <a:pPr algn="ctr"/>
            <a:r>
              <a:rPr lang="en-US" altLang="zh-CN" kern="10" dirty="0">
                <a:ln w="19050" cmpd="sng">
                  <a:solidFill>
                    <a:srgbClr val="99CCFF"/>
                  </a:solidFill>
                  <a:round/>
                </a:ln>
                <a:solidFill>
                  <a:srgbClr val="002060"/>
                </a:solidFill>
                <a:latin typeface="Cooper Black" panose="0208090404030B020404"/>
              </a:rPr>
              <a:t>Language points</a:t>
            </a:r>
            <a:endParaRPr lang="zh-CN" altLang="en-US" kern="10" dirty="0">
              <a:ln w="19050" cmpd="sng">
                <a:solidFill>
                  <a:srgbClr val="99CCFF"/>
                </a:solidFill>
                <a:round/>
              </a:ln>
              <a:solidFill>
                <a:srgbClr val="002060"/>
              </a:solidFill>
              <a:latin typeface="Cooper Black" panose="0208090404030B020404"/>
            </a:endParaRPr>
          </a:p>
        </p:txBody>
      </p:sp>
      <p:sp>
        <p:nvSpPr>
          <p:cNvPr id="40963" name="TextBox 2"/>
          <p:cNvSpPr txBox="1">
            <a:spLocks noChangeArrowheads="1"/>
          </p:cNvSpPr>
          <p:nvPr/>
        </p:nvSpPr>
        <p:spPr bwMode="auto">
          <a:xfrm>
            <a:off x="395288" y="836613"/>
            <a:ext cx="79200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dirty="0">
                <a:solidFill>
                  <a:srgbClr val="002060"/>
                </a:solidFill>
              </a:rPr>
              <a:t>People make short speeches and </a:t>
            </a:r>
            <a:r>
              <a:rPr lang="en-US" sz="2800" b="1" dirty="0">
                <a:solidFill>
                  <a:schemeClr val="accent2"/>
                </a:solidFill>
              </a:rPr>
              <a:t>give thanks for</a:t>
            </a:r>
            <a:r>
              <a:rPr lang="en-US" sz="2800" b="1" dirty="0">
                <a:solidFill>
                  <a:srgbClr val="002060"/>
                </a:solidFill>
              </a:rPr>
              <a:t> their food.</a:t>
            </a:r>
          </a:p>
          <a:p>
            <a:pPr eaLnBrk="1" hangingPunct="1"/>
            <a:r>
              <a:rPr lang="zh-CN" altLang="en-US" sz="2800" b="1" dirty="0">
                <a:solidFill>
                  <a:srgbClr val="984807"/>
                </a:solidFill>
              </a:rPr>
              <a:t>人们作简短的致辞，为食物而感恩。</a:t>
            </a:r>
          </a:p>
        </p:txBody>
      </p:sp>
      <p:sp>
        <p:nvSpPr>
          <p:cNvPr id="40964" name="TextBox 3"/>
          <p:cNvSpPr txBox="1">
            <a:spLocks noChangeArrowheads="1"/>
          </p:cNvSpPr>
          <p:nvPr/>
        </p:nvSpPr>
        <p:spPr bwMode="auto">
          <a:xfrm>
            <a:off x="468313" y="2276475"/>
            <a:ext cx="6337300" cy="971550"/>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dirty="0">
                <a:solidFill>
                  <a:srgbClr val="000000"/>
                </a:solidFill>
                <a:cs typeface="Times New Roman" panose="02020603050405020304" pitchFamily="18" charset="0"/>
              </a:rPr>
              <a:t>give thanks (to sb.) for (doing) </a:t>
            </a:r>
            <a:r>
              <a:rPr lang="en-US" sz="2800" b="1" dirty="0" err="1">
                <a:solidFill>
                  <a:srgbClr val="000000"/>
                </a:solidFill>
                <a:cs typeface="Times New Roman" panose="02020603050405020304" pitchFamily="18" charset="0"/>
              </a:rPr>
              <a:t>sth</a:t>
            </a:r>
            <a:r>
              <a:rPr lang="en-US" sz="2800" b="1" dirty="0">
                <a:solidFill>
                  <a:srgbClr val="000000"/>
                </a:solidFill>
                <a:cs typeface="Times New Roman" panose="02020603050405020304" pitchFamily="18" charset="0"/>
              </a:rPr>
              <a:t>.</a:t>
            </a:r>
          </a:p>
          <a:p>
            <a:pPr eaLnBrk="1" hangingPunct="1"/>
            <a:r>
              <a:rPr lang="zh-CN" altLang="en-US" sz="2800" b="1" dirty="0">
                <a:solidFill>
                  <a:srgbClr val="000000"/>
                </a:solidFill>
              </a:rPr>
              <a:t>对某人做了某事表示感谢</a:t>
            </a:r>
          </a:p>
        </p:txBody>
      </p:sp>
      <p:sp>
        <p:nvSpPr>
          <p:cNvPr id="40965" name="TextBox 5"/>
          <p:cNvSpPr txBox="1">
            <a:spLocks noChangeArrowheads="1"/>
          </p:cNvSpPr>
          <p:nvPr/>
        </p:nvSpPr>
        <p:spPr bwMode="auto">
          <a:xfrm>
            <a:off x="468313" y="3429000"/>
            <a:ext cx="79930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dirty="0">
                <a:solidFill>
                  <a:srgbClr val="984807"/>
                </a:solidFill>
              </a:rPr>
              <a:t>She expressed her thanks to her friends for coming to the party.</a:t>
            </a:r>
            <a:endParaRPr lang="zh-CN" altLang="en-US" sz="2800" b="1" dirty="0">
              <a:solidFill>
                <a:srgbClr val="984807"/>
              </a:solidFill>
            </a:endParaRPr>
          </a:p>
        </p:txBody>
      </p:sp>
      <p:sp>
        <p:nvSpPr>
          <p:cNvPr id="40966" name="TextBox 6"/>
          <p:cNvSpPr txBox="1">
            <a:spLocks noChangeArrowheads="1"/>
          </p:cNvSpPr>
          <p:nvPr/>
        </p:nvSpPr>
        <p:spPr bwMode="auto">
          <a:xfrm>
            <a:off x="539750" y="4365625"/>
            <a:ext cx="7343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84807"/>
                </a:solidFill>
              </a:rPr>
              <a:t>她对朋友们来参加聚会表示感谢。</a:t>
            </a:r>
          </a:p>
        </p:txBody>
      </p:sp>
      <p:sp>
        <p:nvSpPr>
          <p:cNvPr id="40967" name="TextBox 7"/>
          <p:cNvSpPr txBox="1">
            <a:spLocks noChangeArrowheads="1"/>
          </p:cNvSpPr>
          <p:nvPr/>
        </p:nvSpPr>
        <p:spPr bwMode="auto">
          <a:xfrm>
            <a:off x="611188" y="4868863"/>
            <a:ext cx="4321175" cy="519112"/>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a:solidFill>
                  <a:srgbClr val="7030A0"/>
                </a:solidFill>
              </a:rPr>
              <a:t>Thanks for (doing) sth</a:t>
            </a:r>
            <a:endParaRPr lang="zh-CN" altLang="en-US" sz="2800" b="1">
              <a:solidFill>
                <a:srgbClr val="7030A0"/>
              </a:solidFill>
            </a:endParaRPr>
          </a:p>
        </p:txBody>
      </p:sp>
      <p:sp>
        <p:nvSpPr>
          <p:cNvPr id="40968" name="TextBox 8"/>
          <p:cNvSpPr txBox="1">
            <a:spLocks noChangeArrowheads="1"/>
          </p:cNvSpPr>
          <p:nvPr/>
        </p:nvSpPr>
        <p:spPr bwMode="auto">
          <a:xfrm>
            <a:off x="250825" y="5589588"/>
            <a:ext cx="5111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dirty="0"/>
              <a:t>Thanks for your support.</a:t>
            </a:r>
            <a:endParaRPr lang="zh-CN" altLang="en-US" sz="2800" b="1" dirty="0"/>
          </a:p>
        </p:txBody>
      </p:sp>
      <p:sp>
        <p:nvSpPr>
          <p:cNvPr id="40969" name="Rectangle 13"/>
          <p:cNvSpPr>
            <a:spLocks noChangeArrowheads="1"/>
          </p:cNvSpPr>
          <p:nvPr/>
        </p:nvSpPr>
        <p:spPr bwMode="auto">
          <a:xfrm>
            <a:off x="4500563" y="5573713"/>
            <a:ext cx="442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rPr>
              <a:t>对某人做了某事表示感谢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Left)">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slide(fromBottom)">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blinds(horizontal)">
                                      <p:cBhvr>
                                        <p:cTn id="17" dur="500"/>
                                        <p:tgtEl>
                                          <p:spTgt spid="409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6"/>
                                        </p:tgtEl>
                                        <p:attrNameLst>
                                          <p:attrName>style.visibility</p:attrName>
                                        </p:attrNameLst>
                                      </p:cBhvr>
                                      <p:to>
                                        <p:strVal val="visible"/>
                                      </p:to>
                                    </p:set>
                                    <p:animEffect transition="in" filter="blinds(horizontal)">
                                      <p:cBhvr>
                                        <p:cTn id="22" dur="500"/>
                                        <p:tgtEl>
                                          <p:spTgt spid="4096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0967"/>
                                        </p:tgtEl>
                                        <p:attrNameLst>
                                          <p:attrName>style.visibility</p:attrName>
                                        </p:attrNameLst>
                                      </p:cBhvr>
                                      <p:to>
                                        <p:strVal val="visible"/>
                                      </p:to>
                                    </p:set>
                                    <p:animEffect transition="in" filter="slide(fromBottom)">
                                      <p:cBhvr>
                                        <p:cTn id="27" dur="500"/>
                                        <p:tgtEl>
                                          <p:spTgt spid="4096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0969"/>
                                        </p:tgtEl>
                                        <p:attrNameLst>
                                          <p:attrName>style.visibility</p:attrName>
                                        </p:attrNameLst>
                                      </p:cBhvr>
                                      <p:to>
                                        <p:strVal val="visible"/>
                                      </p:to>
                                    </p:set>
                                    <p:animEffect transition="in" filter="slide(fromBottom)">
                                      <p:cBhvr>
                                        <p:cTn id="32" dur="500"/>
                                        <p:tgtEl>
                                          <p:spTgt spid="409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0968">
                                            <p:txEl>
                                              <p:pRg st="0" end="0"/>
                                            </p:txEl>
                                          </p:spTgt>
                                        </p:tgtEl>
                                        <p:attrNameLst>
                                          <p:attrName>style.visibility</p:attrName>
                                        </p:attrNameLst>
                                      </p:cBhvr>
                                      <p:to>
                                        <p:strVal val="visible"/>
                                      </p:to>
                                    </p:set>
                                    <p:animEffect transition="in" filter="blinds(horizontal)">
                                      <p:cBhvr>
                                        <p:cTn id="37" dur="500"/>
                                        <p:tgtEl>
                                          <p:spTgt spid="409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autoUpdateAnimBg="0"/>
      <p:bldP spid="40965" grpId="0" autoUpdateAnimBg="0"/>
      <p:bldP spid="40966" grpId="0" autoUpdateAnimBg="0"/>
      <p:bldP spid="40967" grpId="0" animBg="1" autoUpdateAnimBg="0"/>
      <p:bldP spid="4096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468313" y="688975"/>
            <a:ext cx="79200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dirty="0">
                <a:solidFill>
                  <a:srgbClr val="002060"/>
                </a:solidFill>
              </a:rPr>
              <a:t>We have celebrated the festival </a:t>
            </a:r>
            <a:r>
              <a:rPr lang="en-US" sz="3200" b="1" i="1" u="sng" dirty="0">
                <a:solidFill>
                  <a:schemeClr val="accent2"/>
                </a:solidFill>
              </a:rPr>
              <a:t>since</a:t>
            </a:r>
            <a:r>
              <a:rPr lang="en-US" sz="3200" b="1" i="1" u="sng" dirty="0">
                <a:solidFill>
                  <a:srgbClr val="002060"/>
                </a:solidFill>
              </a:rPr>
              <a:t> the first pioneers from England arrived in America by ship in the seventeenth century</a:t>
            </a:r>
            <a:r>
              <a:rPr lang="en-US" sz="3200" b="1" dirty="0">
                <a:solidFill>
                  <a:srgbClr val="002060"/>
                </a:solidFill>
              </a:rPr>
              <a:t>.</a:t>
            </a:r>
            <a:endParaRPr lang="zh-CN" altLang="en-US" sz="3200" b="1" dirty="0">
              <a:solidFill>
                <a:srgbClr val="002060"/>
              </a:solidFill>
            </a:endParaRPr>
          </a:p>
        </p:txBody>
      </p:sp>
      <p:sp>
        <p:nvSpPr>
          <p:cNvPr id="41987" name="TextBox 2"/>
          <p:cNvSpPr txBox="1">
            <a:spLocks noChangeArrowheads="1"/>
          </p:cNvSpPr>
          <p:nvPr/>
        </p:nvSpPr>
        <p:spPr bwMode="auto">
          <a:xfrm>
            <a:off x="539750" y="2649538"/>
            <a:ext cx="7920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984807"/>
                </a:solidFill>
              </a:rPr>
              <a:t>自</a:t>
            </a:r>
            <a:r>
              <a:rPr lang="en-US" sz="3200" b="1" dirty="0">
                <a:solidFill>
                  <a:srgbClr val="984807"/>
                </a:solidFill>
              </a:rPr>
              <a:t>17</a:t>
            </a:r>
            <a:r>
              <a:rPr lang="zh-CN" altLang="en-US" sz="3200" b="1" dirty="0">
                <a:solidFill>
                  <a:srgbClr val="984807"/>
                </a:solidFill>
              </a:rPr>
              <a:t>世纪首批英格兰的拓荒者乘船抵达美洲大陆后，我们就一直庆祝这个节目。</a:t>
            </a:r>
          </a:p>
        </p:txBody>
      </p:sp>
      <p:pic>
        <p:nvPicPr>
          <p:cNvPr id="41988" name="矩形 3"/>
          <p:cNvPicPr>
            <a:picLocks noChangeArrowheads="1"/>
          </p:cNvPicPr>
          <p:nvPr/>
        </p:nvPicPr>
        <p:blipFill>
          <a:blip r:embed="rId2" cstate="email"/>
          <a:srcRect/>
          <a:stretch>
            <a:fillRect/>
          </a:stretch>
        </p:blipFill>
        <p:spPr bwMode="auto">
          <a:xfrm>
            <a:off x="396875" y="3638550"/>
            <a:ext cx="23764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p:cNvSpPr txBox="1">
            <a:spLocks noChangeArrowheads="1"/>
          </p:cNvSpPr>
          <p:nvPr/>
        </p:nvSpPr>
        <p:spPr bwMode="auto">
          <a:xfrm>
            <a:off x="2484438" y="3713163"/>
            <a:ext cx="5832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215968"/>
                </a:solidFill>
              </a:rPr>
              <a:t>“自从</a:t>
            </a:r>
            <a:r>
              <a:rPr lang="en-US" sz="3200" b="1">
                <a:solidFill>
                  <a:srgbClr val="215968"/>
                </a:solidFill>
              </a:rPr>
              <a:t>……</a:t>
            </a:r>
            <a:r>
              <a:rPr lang="zh-CN" altLang="en-US" sz="3200" b="1">
                <a:solidFill>
                  <a:srgbClr val="215968"/>
                </a:solidFill>
              </a:rPr>
              <a:t>”可引导时间状语从句，常与完成时连用。</a:t>
            </a:r>
          </a:p>
        </p:txBody>
      </p:sp>
      <p:sp>
        <p:nvSpPr>
          <p:cNvPr id="41990" name="TextBox 5"/>
          <p:cNvSpPr txBox="1">
            <a:spLocks noChangeArrowheads="1"/>
          </p:cNvSpPr>
          <p:nvPr/>
        </p:nvSpPr>
        <p:spPr bwMode="auto">
          <a:xfrm>
            <a:off x="611188" y="4868863"/>
            <a:ext cx="806526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dirty="0">
                <a:solidFill>
                  <a:srgbClr val="C00000"/>
                </a:solidFill>
              </a:rPr>
              <a:t>We have been friends since childhood.</a:t>
            </a:r>
            <a:endParaRPr lang="zh-CN" altLang="en-US" sz="3200" b="1" dirty="0">
              <a:solidFill>
                <a:srgbClr val="C00000"/>
              </a:solidFill>
            </a:endParaRPr>
          </a:p>
        </p:txBody>
      </p:sp>
      <p:sp>
        <p:nvSpPr>
          <p:cNvPr id="41991" name="TextBox 6"/>
          <p:cNvSpPr txBox="1">
            <a:spLocks noChangeArrowheads="1"/>
          </p:cNvSpPr>
          <p:nvPr/>
        </p:nvSpPr>
        <p:spPr bwMode="auto">
          <a:xfrm>
            <a:off x="684213" y="5445125"/>
            <a:ext cx="5040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1E1C11"/>
                </a:solidFill>
              </a:rPr>
              <a:t>我们从小就是朋友。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strips(downLeft)">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strips(downLeft)">
                                      <p:cBhvr>
                                        <p:cTn id="12" dur="500"/>
                                        <p:tgtEl>
                                          <p:spTgt spid="4198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1987"/>
                                        </p:tgtEl>
                                        <p:attrNameLst>
                                          <p:attrName>style.visibility</p:attrName>
                                        </p:attrNameLst>
                                      </p:cBhvr>
                                      <p:to>
                                        <p:strVal val="visible"/>
                                      </p:to>
                                    </p:set>
                                    <p:animEffect transition="in" filter="slide(fromBottom)">
                                      <p:cBhvr>
                                        <p:cTn id="17" dur="500"/>
                                        <p:tgtEl>
                                          <p:spTgt spid="4198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1990"/>
                                        </p:tgtEl>
                                        <p:attrNameLst>
                                          <p:attrName>style.visibility</p:attrName>
                                        </p:attrNameLst>
                                      </p:cBhvr>
                                      <p:to>
                                        <p:strVal val="visible"/>
                                      </p:to>
                                    </p:set>
                                    <p:animEffect transition="in" filter="strips(downLeft)">
                                      <p:cBhvr>
                                        <p:cTn id="22" dur="500"/>
                                        <p:tgtEl>
                                          <p:spTgt spid="4199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1991"/>
                                        </p:tgtEl>
                                        <p:attrNameLst>
                                          <p:attrName>style.visibility</p:attrName>
                                        </p:attrNameLst>
                                      </p:cBhvr>
                                      <p:to>
                                        <p:strVal val="visible"/>
                                      </p:to>
                                    </p:set>
                                    <p:animEffect transition="in" filter="slide(fromBottom)">
                                      <p:cBhvr>
                                        <p:cTn id="2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9" grpId="0" autoUpdateAnimBg="0"/>
      <p:bldP spid="41990" grpId="0" autoUpdateAnimBg="0"/>
      <p:bldP spid="4199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95288" y="693738"/>
            <a:ext cx="79200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dirty="0">
                <a:solidFill>
                  <a:srgbClr val="002060"/>
                </a:solidFill>
              </a:rPr>
              <a:t>While they were crossing the Atlantic, many people died…</a:t>
            </a:r>
          </a:p>
        </p:txBody>
      </p:sp>
      <p:sp>
        <p:nvSpPr>
          <p:cNvPr id="43011" name="TextBox 2"/>
          <p:cNvSpPr txBox="1">
            <a:spLocks noChangeArrowheads="1"/>
          </p:cNvSpPr>
          <p:nvPr/>
        </p:nvSpPr>
        <p:spPr bwMode="auto">
          <a:xfrm>
            <a:off x="395288" y="1828800"/>
            <a:ext cx="79200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984807"/>
                </a:solidFill>
              </a:rPr>
              <a:t>当他们穿越大西洋的时候，很多人死了</a:t>
            </a:r>
            <a:r>
              <a:rPr lang="en-US" sz="3000" b="1">
                <a:solidFill>
                  <a:srgbClr val="984807"/>
                </a:solidFill>
              </a:rPr>
              <a:t>……</a:t>
            </a:r>
          </a:p>
        </p:txBody>
      </p:sp>
      <p:sp>
        <p:nvSpPr>
          <p:cNvPr id="43012" name="TextBox 4"/>
          <p:cNvSpPr txBox="1">
            <a:spLocks noChangeArrowheads="1"/>
          </p:cNvSpPr>
          <p:nvPr/>
        </p:nvSpPr>
        <p:spPr bwMode="auto">
          <a:xfrm>
            <a:off x="1979613" y="2408238"/>
            <a:ext cx="5832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215968"/>
                </a:solidFill>
              </a:rPr>
              <a:t>当</a:t>
            </a:r>
            <a:r>
              <a:rPr lang="en-US" sz="3000" b="1">
                <a:solidFill>
                  <a:srgbClr val="215968"/>
                </a:solidFill>
              </a:rPr>
              <a:t>……</a:t>
            </a:r>
            <a:r>
              <a:rPr lang="zh-CN" altLang="en-US" sz="3000" b="1">
                <a:solidFill>
                  <a:srgbClr val="215968"/>
                </a:solidFill>
              </a:rPr>
              <a:t>的时候 </a:t>
            </a:r>
          </a:p>
        </p:txBody>
      </p:sp>
      <p:sp>
        <p:nvSpPr>
          <p:cNvPr id="43013" name="TextBox 5"/>
          <p:cNvSpPr txBox="1">
            <a:spLocks noChangeArrowheads="1"/>
          </p:cNvSpPr>
          <p:nvPr/>
        </p:nvSpPr>
        <p:spPr bwMode="auto">
          <a:xfrm>
            <a:off x="468313" y="5084763"/>
            <a:ext cx="85328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FF0000"/>
                </a:solidFill>
              </a:rPr>
              <a:t>He is strong while his brother is weak. </a:t>
            </a:r>
            <a:endParaRPr lang="zh-CN" altLang="en-US" sz="3000" b="1">
              <a:solidFill>
                <a:srgbClr val="FF0000"/>
              </a:solidFill>
            </a:endParaRPr>
          </a:p>
        </p:txBody>
      </p:sp>
      <p:sp>
        <p:nvSpPr>
          <p:cNvPr id="43014" name="TextBox 6"/>
          <p:cNvSpPr txBox="1">
            <a:spLocks noChangeArrowheads="1"/>
          </p:cNvSpPr>
          <p:nvPr/>
        </p:nvSpPr>
        <p:spPr bwMode="auto">
          <a:xfrm>
            <a:off x="358775" y="5589588"/>
            <a:ext cx="8316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t>他长得很结实，而他弟弟却很瘦弱。 </a:t>
            </a:r>
          </a:p>
        </p:txBody>
      </p:sp>
      <p:sp>
        <p:nvSpPr>
          <p:cNvPr id="43015" name="Rectangle 8"/>
          <p:cNvSpPr>
            <a:spLocks noChangeArrowheads="1"/>
          </p:cNvSpPr>
          <p:nvPr/>
        </p:nvSpPr>
        <p:spPr bwMode="auto">
          <a:xfrm>
            <a:off x="468313" y="2408238"/>
            <a:ext cx="1138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1">
                <a:solidFill>
                  <a:srgbClr val="C00000"/>
                </a:solidFill>
              </a:rPr>
              <a:t>while</a:t>
            </a:r>
            <a:endParaRPr lang="zh-CN" altLang="en-US" sz="3000" b="1">
              <a:solidFill>
                <a:srgbClr val="C00000"/>
              </a:solidFill>
            </a:endParaRPr>
          </a:p>
        </p:txBody>
      </p:sp>
      <p:sp>
        <p:nvSpPr>
          <p:cNvPr id="43016" name="TextBox 2"/>
          <p:cNvSpPr txBox="1">
            <a:spLocks noChangeArrowheads="1"/>
          </p:cNvSpPr>
          <p:nvPr/>
        </p:nvSpPr>
        <p:spPr bwMode="auto">
          <a:xfrm>
            <a:off x="468313" y="3068638"/>
            <a:ext cx="79200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984807"/>
                </a:solidFill>
              </a:rPr>
              <a:t>While </a:t>
            </a:r>
            <a:r>
              <a:rPr lang="zh-CN" altLang="en-US" sz="3000" b="1">
                <a:solidFill>
                  <a:srgbClr val="984807"/>
                </a:solidFill>
              </a:rPr>
              <a:t>引导的从句，其谓语动词只能是延续性动词，强调主从句的两个动作同时发生；</a:t>
            </a:r>
            <a:r>
              <a:rPr lang="en-US" sz="3000" b="1">
                <a:solidFill>
                  <a:srgbClr val="984807"/>
                </a:solidFill>
              </a:rPr>
              <a:t>while</a:t>
            </a:r>
            <a:r>
              <a:rPr lang="zh-CN" altLang="en-US" sz="3000" b="1">
                <a:solidFill>
                  <a:srgbClr val="984807"/>
                </a:solidFill>
              </a:rPr>
              <a:t>也可作并列连词，表示两个动作的对比，译为“而”、“然而”。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slide(fromBottom)">
                                      <p:cBhvr>
                                        <p:cTn id="7" dur="5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strips(downLeft)">
                                      <p:cBhvr>
                                        <p:cTn id="12" dur="500"/>
                                        <p:tgtEl>
                                          <p:spTgt spid="430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slide(fromBottom)">
                                      <p:cBhvr>
                                        <p:cTn id="17" dur="500"/>
                                        <p:tgtEl>
                                          <p:spTgt spid="430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3016"/>
                                        </p:tgtEl>
                                        <p:attrNameLst>
                                          <p:attrName>style.visibility</p:attrName>
                                        </p:attrNameLst>
                                      </p:cBhvr>
                                      <p:to>
                                        <p:strVal val="visible"/>
                                      </p:to>
                                    </p:set>
                                    <p:animEffect transition="in" filter="slide(fromBottom)">
                                      <p:cBhvr>
                                        <p:cTn id="22" dur="500"/>
                                        <p:tgtEl>
                                          <p:spTgt spid="430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3013"/>
                                        </p:tgtEl>
                                        <p:attrNameLst>
                                          <p:attrName>style.visibility</p:attrName>
                                        </p:attrNameLst>
                                      </p:cBhvr>
                                      <p:to>
                                        <p:strVal val="visible"/>
                                      </p:to>
                                    </p:set>
                                    <p:animEffect transition="in" filter="strips(downLeft)">
                                      <p:cBhvr>
                                        <p:cTn id="27" dur="500"/>
                                        <p:tgtEl>
                                          <p:spTgt spid="430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3014"/>
                                        </p:tgtEl>
                                        <p:attrNameLst>
                                          <p:attrName>style.visibility</p:attrName>
                                        </p:attrNameLst>
                                      </p:cBhvr>
                                      <p:to>
                                        <p:strVal val="visible"/>
                                      </p:to>
                                    </p:set>
                                    <p:animEffect transition="in" filter="slide(fromBottom)">
                                      <p:cBhvr>
                                        <p:cTn id="32"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2" grpId="0" autoUpdateAnimBg="0"/>
      <p:bldP spid="43013" grpId="0" autoUpdateAnimBg="0"/>
      <p:bldP spid="43014" grpId="0" autoUpdateAnimBg="0"/>
      <p:bldP spid="43015" grpId="0" autoUpdateAnimBg="0"/>
      <p:bldP spid="430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95288" y="477838"/>
            <a:ext cx="82089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002060"/>
                </a:solidFill>
              </a:rPr>
              <a:t>The following year they celebrated together </a:t>
            </a:r>
            <a:r>
              <a:rPr lang="en-US" sz="3000" b="1" i="1" u="sng">
                <a:solidFill>
                  <a:srgbClr val="002060"/>
                </a:solidFill>
              </a:rPr>
              <a:t>by eating a dinner of the new food</a:t>
            </a:r>
            <a:r>
              <a:rPr lang="en-US" sz="3000" b="1">
                <a:solidFill>
                  <a:srgbClr val="002060"/>
                </a:solidFill>
              </a:rPr>
              <a:t>.</a:t>
            </a:r>
            <a:endParaRPr lang="zh-CN" altLang="en-US" sz="3000" b="1">
              <a:solidFill>
                <a:srgbClr val="002060"/>
              </a:solidFill>
            </a:endParaRPr>
          </a:p>
        </p:txBody>
      </p:sp>
      <p:sp>
        <p:nvSpPr>
          <p:cNvPr id="44035" name="TextBox 2"/>
          <p:cNvSpPr txBox="1">
            <a:spLocks noChangeArrowheads="1"/>
          </p:cNvSpPr>
          <p:nvPr/>
        </p:nvSpPr>
        <p:spPr bwMode="auto">
          <a:xfrm>
            <a:off x="539750" y="2276475"/>
            <a:ext cx="7345363" cy="1920875"/>
          </a:xfrm>
          <a:prstGeom prst="rect">
            <a:avLst/>
          </a:prstGeom>
          <a:solidFill>
            <a:srgbClr val="EBF1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002060"/>
                </a:solidFill>
              </a:rPr>
              <a:t>by eating a dinner of the new food </a:t>
            </a:r>
          </a:p>
          <a:p>
            <a:pPr eaLnBrk="1" hangingPunct="1"/>
            <a:r>
              <a:rPr lang="zh-CN" altLang="en-US" sz="3000" b="1"/>
              <a:t>在句中作方式状语。</a:t>
            </a:r>
            <a:endParaRPr lang="en-US" sz="3000" b="1"/>
          </a:p>
          <a:p>
            <a:pPr eaLnBrk="1" hangingPunct="1"/>
            <a:r>
              <a:rPr lang="en-US" sz="3000" b="1">
                <a:solidFill>
                  <a:srgbClr val="002060"/>
                </a:solidFill>
              </a:rPr>
              <a:t>by doing sth. </a:t>
            </a:r>
          </a:p>
          <a:p>
            <a:pPr eaLnBrk="1" hangingPunct="1"/>
            <a:r>
              <a:rPr lang="zh-CN" altLang="en-US" sz="3000" b="1"/>
              <a:t>常用来表示“以某种方式进行</a:t>
            </a:r>
            <a:r>
              <a:rPr lang="en-US" sz="3000" b="1"/>
              <a:t>……</a:t>
            </a:r>
            <a:r>
              <a:rPr lang="zh-CN" altLang="en-US" sz="3000" b="1"/>
              <a:t>”</a:t>
            </a:r>
          </a:p>
        </p:txBody>
      </p:sp>
      <p:sp>
        <p:nvSpPr>
          <p:cNvPr id="44036" name="TextBox 3"/>
          <p:cNvSpPr txBox="1">
            <a:spLocks noChangeArrowheads="1"/>
          </p:cNvSpPr>
          <p:nvPr/>
        </p:nvSpPr>
        <p:spPr bwMode="auto">
          <a:xfrm>
            <a:off x="468313" y="4294188"/>
            <a:ext cx="86407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842012"/>
                </a:solidFill>
              </a:rPr>
              <a:t>The little girl earns her living by selling newspapers.</a:t>
            </a:r>
            <a:endParaRPr lang="zh-CN" altLang="en-US" sz="3000" b="1">
              <a:solidFill>
                <a:srgbClr val="842012"/>
              </a:solidFill>
            </a:endParaRPr>
          </a:p>
        </p:txBody>
      </p:sp>
      <p:sp>
        <p:nvSpPr>
          <p:cNvPr id="44037" name="TextBox 4"/>
          <p:cNvSpPr txBox="1">
            <a:spLocks noChangeArrowheads="1"/>
          </p:cNvSpPr>
          <p:nvPr/>
        </p:nvSpPr>
        <p:spPr bwMode="auto">
          <a:xfrm>
            <a:off x="395288" y="5356225"/>
            <a:ext cx="828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842012"/>
                </a:solidFill>
              </a:rPr>
              <a:t>They learnt English by listening to the radio.</a:t>
            </a:r>
            <a:endParaRPr lang="zh-CN" altLang="en-US" sz="3000" b="1">
              <a:solidFill>
                <a:srgbClr val="842012"/>
              </a:solidFill>
            </a:endParaRPr>
          </a:p>
        </p:txBody>
      </p:sp>
      <p:sp>
        <p:nvSpPr>
          <p:cNvPr id="44038" name="TextBox 2"/>
          <p:cNvSpPr txBox="1">
            <a:spLocks noChangeArrowheads="1"/>
          </p:cNvSpPr>
          <p:nvPr/>
        </p:nvSpPr>
        <p:spPr bwMode="auto">
          <a:xfrm>
            <a:off x="323850" y="1584325"/>
            <a:ext cx="828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984807"/>
                </a:solidFill>
              </a:rPr>
              <a:t>第二年，他们一起享用新收获的食物，共庆丰收。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strips(downLeft)">
                                      <p:cBhvr>
                                        <p:cTn id="7" dur="5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slide(fromBottom)">
                                      <p:cBhvr>
                                        <p:cTn id="12" dur="500"/>
                                        <p:tgtEl>
                                          <p:spTgt spid="4403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strips(downLeft)">
                                      <p:cBhvr>
                                        <p:cTn id="17" dur="500"/>
                                        <p:tgtEl>
                                          <p:spTgt spid="4403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strips(downLeft)">
                                      <p:cBhvr>
                                        <p:cTn id="22"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autoUpdateAnimBg="0"/>
      <p:bldP spid="44036" grpId="0" autoUpdateAnimBg="0"/>
      <p:bldP spid="44037" grpId="0" autoUpdateAnimBg="0"/>
      <p:bldP spid="4403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684213" y="908050"/>
            <a:ext cx="7848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Think about the most unforgettable festival you have enjoyed. Talk it with your partner.</a:t>
            </a:r>
            <a:endParaRPr lang="zh-CN" altLang="en-US" sz="3200" b="1">
              <a:solidFill>
                <a:srgbClr val="984807"/>
              </a:solidFill>
            </a:endParaRPr>
          </a:p>
        </p:txBody>
      </p:sp>
      <p:pic>
        <p:nvPicPr>
          <p:cNvPr id="45059" name="图片 3" descr="tips-1.jpg"/>
          <p:cNvPicPr>
            <a:picLocks noChangeAspect="1" noChangeArrowheads="1"/>
          </p:cNvPicPr>
          <p:nvPr/>
        </p:nvPicPr>
        <p:blipFill>
          <a:blip r:embed="rId2" cstate="email"/>
          <a:srcRect/>
          <a:stretch>
            <a:fillRect/>
          </a:stretch>
        </p:blipFill>
        <p:spPr bwMode="auto">
          <a:xfrm>
            <a:off x="395288" y="2636838"/>
            <a:ext cx="114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4"/>
          <p:cNvSpPr txBox="1">
            <a:spLocks noChangeArrowheads="1"/>
          </p:cNvSpPr>
          <p:nvPr/>
        </p:nvSpPr>
        <p:spPr bwMode="auto">
          <a:xfrm>
            <a:off x="1690688" y="2705100"/>
            <a:ext cx="4176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002060"/>
                </a:solidFill>
              </a:rPr>
              <a:t>What was it?</a:t>
            </a:r>
            <a:endParaRPr lang="zh-CN" altLang="en-US" sz="3000" b="1">
              <a:solidFill>
                <a:srgbClr val="002060"/>
              </a:solidFill>
            </a:endParaRPr>
          </a:p>
        </p:txBody>
      </p:sp>
      <p:sp>
        <p:nvSpPr>
          <p:cNvPr id="45061" name="TextBox 5"/>
          <p:cNvSpPr txBox="1">
            <a:spLocks noChangeArrowheads="1"/>
          </p:cNvSpPr>
          <p:nvPr/>
        </p:nvSpPr>
        <p:spPr bwMode="auto">
          <a:xfrm>
            <a:off x="1690688" y="3352800"/>
            <a:ext cx="4176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002060"/>
                </a:solidFill>
              </a:rPr>
              <a:t>When was it?</a:t>
            </a:r>
            <a:endParaRPr lang="zh-CN" altLang="en-US" sz="3000" b="1">
              <a:solidFill>
                <a:srgbClr val="002060"/>
              </a:solidFill>
            </a:endParaRPr>
          </a:p>
        </p:txBody>
      </p:sp>
      <p:sp>
        <p:nvSpPr>
          <p:cNvPr id="45062" name="TextBox 6"/>
          <p:cNvSpPr txBox="1">
            <a:spLocks noChangeArrowheads="1"/>
          </p:cNvSpPr>
          <p:nvPr/>
        </p:nvSpPr>
        <p:spPr bwMode="auto">
          <a:xfrm>
            <a:off x="1690688" y="4073525"/>
            <a:ext cx="4968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002060"/>
                </a:solidFill>
              </a:rPr>
              <a:t>Who did you spend it with?</a:t>
            </a:r>
            <a:endParaRPr lang="zh-CN" altLang="en-US" sz="3000" b="1">
              <a:solidFill>
                <a:srgbClr val="002060"/>
              </a:solidFill>
            </a:endParaRPr>
          </a:p>
        </p:txBody>
      </p:sp>
      <p:sp>
        <p:nvSpPr>
          <p:cNvPr id="45063" name="TextBox 7"/>
          <p:cNvSpPr txBox="1">
            <a:spLocks noChangeArrowheads="1"/>
          </p:cNvSpPr>
          <p:nvPr/>
        </p:nvSpPr>
        <p:spPr bwMode="auto">
          <a:xfrm>
            <a:off x="1690688" y="4792663"/>
            <a:ext cx="4176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002060"/>
                </a:solidFill>
              </a:rPr>
              <a:t>How did you spend it?</a:t>
            </a:r>
            <a:endParaRPr lang="zh-CN" altLang="en-US" sz="3000" b="1">
              <a:solidFill>
                <a:srgbClr val="002060"/>
              </a:solidFill>
            </a:endParaRPr>
          </a:p>
        </p:txBody>
      </p:sp>
      <p:sp>
        <p:nvSpPr>
          <p:cNvPr id="45064" name="TextBox 8"/>
          <p:cNvSpPr txBox="1">
            <a:spLocks noChangeArrowheads="1"/>
          </p:cNvSpPr>
          <p:nvPr/>
        </p:nvSpPr>
        <p:spPr bwMode="auto">
          <a:xfrm>
            <a:off x="1690688" y="5513388"/>
            <a:ext cx="6913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rgbClr val="002060"/>
                </a:solidFill>
              </a:rPr>
              <a:t>Will you remember it for long? Why?</a:t>
            </a:r>
            <a:endParaRPr lang="zh-CN" altLang="en-US" sz="3000" b="1">
              <a:solidFill>
                <a:srgbClr val="002060"/>
              </a:solidFill>
            </a:endParaRPr>
          </a:p>
        </p:txBody>
      </p:sp>
      <p:pic>
        <p:nvPicPr>
          <p:cNvPr id="45065" name="图片 10" descr="QQ截图20140701155303.png"/>
          <p:cNvPicPr>
            <a:picLocks noChangeAspect="1" noChangeArrowheads="1"/>
          </p:cNvPicPr>
          <p:nvPr/>
        </p:nvPicPr>
        <p:blipFill>
          <a:blip r:embed="rId3"/>
          <a:srcRect/>
          <a:stretch>
            <a:fillRect/>
          </a:stretch>
        </p:blipFill>
        <p:spPr bwMode="auto">
          <a:xfrm>
            <a:off x="1068465" y="2493572"/>
            <a:ext cx="6624637"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ctangle 16"/>
          <p:cNvSpPr>
            <a:spLocks noChangeArrowheads="1"/>
          </p:cNvSpPr>
          <p:nvPr/>
        </p:nvSpPr>
        <p:spPr bwMode="auto">
          <a:xfrm>
            <a:off x="2195513" y="3213100"/>
            <a:ext cx="43164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t>Write a passage about your most unforgettable festival! </a:t>
            </a:r>
          </a:p>
        </p:txBody>
      </p:sp>
      <p:sp>
        <p:nvSpPr>
          <p:cNvPr id="45067" name="Text Box 20"/>
          <p:cNvSpPr txBox="1">
            <a:spLocks noChangeArrowheads="1"/>
          </p:cNvSpPr>
          <p:nvPr/>
        </p:nvSpPr>
        <p:spPr bwMode="auto">
          <a:xfrm>
            <a:off x="1116013" y="260350"/>
            <a:ext cx="2663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a:t>Writing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
                                          </p:val>
                                        </p:tav>
                                        <p:tav tm="100000">
                                          <p:val>
                                            <p:strVal val="#ppt_w"/>
                                          </p:val>
                                        </p:tav>
                                      </p:tavLst>
                                    </p:anim>
                                    <p:anim calcmode="lin" valueType="num">
                                      <p:cBhvr>
                                        <p:cTn id="8" dur="500" fill="hold"/>
                                        <p:tgtEl>
                                          <p:spTgt spid="45059"/>
                                        </p:tgtEl>
                                        <p:attrNameLst>
                                          <p:attrName>ppt_h</p:attrName>
                                        </p:attrNameLst>
                                      </p:cBhvr>
                                      <p:tavLst>
                                        <p:tav tm="0">
                                          <p:val>
                                            <p:fltVal val="0"/>
                                          </p:val>
                                        </p:tav>
                                        <p:tav tm="100000">
                                          <p:val>
                                            <p:strVal val="#ppt_h"/>
                                          </p:val>
                                        </p:tav>
                                      </p:tavLst>
                                    </p:anim>
                                    <p:anim calcmode="lin" valueType="num">
                                      <p:cBhvr>
                                        <p:cTn id="9" dur="500" fill="hold"/>
                                        <p:tgtEl>
                                          <p:spTgt spid="45059"/>
                                        </p:tgtEl>
                                        <p:attrNameLst>
                                          <p:attrName>style.rotation</p:attrName>
                                        </p:attrNameLst>
                                      </p:cBhvr>
                                      <p:tavLst>
                                        <p:tav tm="0">
                                          <p:val>
                                            <p:fltVal val="360"/>
                                          </p:val>
                                        </p:tav>
                                        <p:tav tm="100000">
                                          <p:val>
                                            <p:fltVal val="0"/>
                                          </p:val>
                                        </p:tav>
                                      </p:tavLst>
                                    </p:anim>
                                    <p:animEffect transition="in" filter="fade">
                                      <p:cBhvr>
                                        <p:cTn id="10" dur="500"/>
                                        <p:tgtEl>
                                          <p:spTgt spid="4505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60"/>
                                        </p:tgtEl>
                                        <p:attrNameLst>
                                          <p:attrName>style.visibility</p:attrName>
                                        </p:attrNameLst>
                                      </p:cBhvr>
                                      <p:to>
                                        <p:strVal val="visible"/>
                                      </p:to>
                                    </p:set>
                                    <p:animEffect transition="in" filter="strips(downLeft)">
                                      <p:cBhvr>
                                        <p:cTn id="15" dur="500"/>
                                        <p:tgtEl>
                                          <p:spTgt spid="4506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45061"/>
                                        </p:tgtEl>
                                        <p:attrNameLst>
                                          <p:attrName>style.visibility</p:attrName>
                                        </p:attrNameLst>
                                      </p:cBhvr>
                                      <p:to>
                                        <p:strVal val="visible"/>
                                      </p:to>
                                    </p:set>
                                    <p:animEffect transition="in" filter="strips(downLeft)">
                                      <p:cBhvr>
                                        <p:cTn id="18" dur="500"/>
                                        <p:tgtEl>
                                          <p:spTgt spid="4506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45062"/>
                                        </p:tgtEl>
                                        <p:attrNameLst>
                                          <p:attrName>style.visibility</p:attrName>
                                        </p:attrNameLst>
                                      </p:cBhvr>
                                      <p:to>
                                        <p:strVal val="visible"/>
                                      </p:to>
                                    </p:set>
                                    <p:animEffect transition="in" filter="strips(downLeft)">
                                      <p:cBhvr>
                                        <p:cTn id="21" dur="500"/>
                                        <p:tgtEl>
                                          <p:spTgt spid="45062"/>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45063"/>
                                        </p:tgtEl>
                                        <p:attrNameLst>
                                          <p:attrName>style.visibility</p:attrName>
                                        </p:attrNameLst>
                                      </p:cBhvr>
                                      <p:to>
                                        <p:strVal val="visible"/>
                                      </p:to>
                                    </p:set>
                                    <p:animEffect transition="in" filter="strips(downLeft)">
                                      <p:cBhvr>
                                        <p:cTn id="24" dur="500"/>
                                        <p:tgtEl>
                                          <p:spTgt spid="45063"/>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45064"/>
                                        </p:tgtEl>
                                        <p:attrNameLst>
                                          <p:attrName>style.visibility</p:attrName>
                                        </p:attrNameLst>
                                      </p:cBhvr>
                                      <p:to>
                                        <p:strVal val="visible"/>
                                      </p:to>
                                    </p:set>
                                    <p:animEffect transition="in" filter="strips(downLeft)">
                                      <p:cBhvr>
                                        <p:cTn id="27" dur="500"/>
                                        <p:tgtEl>
                                          <p:spTgt spid="45064"/>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45065"/>
                                        </p:tgtEl>
                                        <p:attrNameLst>
                                          <p:attrName>style.visibility</p:attrName>
                                        </p:attrNameLst>
                                      </p:cBhvr>
                                      <p:to>
                                        <p:strVal val="visible"/>
                                      </p:to>
                                    </p:set>
                                    <p:anim calcmode="lin" valueType="num">
                                      <p:cBhvr>
                                        <p:cTn id="32" dur="500" fill="hold"/>
                                        <p:tgtEl>
                                          <p:spTgt spid="45065"/>
                                        </p:tgtEl>
                                        <p:attrNameLst>
                                          <p:attrName>ppt_w</p:attrName>
                                        </p:attrNameLst>
                                      </p:cBhvr>
                                      <p:tavLst>
                                        <p:tav tm="0">
                                          <p:val>
                                            <p:fltVal val="0"/>
                                          </p:val>
                                        </p:tav>
                                        <p:tav tm="100000">
                                          <p:val>
                                            <p:strVal val="#ppt_w"/>
                                          </p:val>
                                        </p:tav>
                                      </p:tavLst>
                                    </p:anim>
                                    <p:anim calcmode="lin" valueType="num">
                                      <p:cBhvr>
                                        <p:cTn id="33" dur="500" fill="hold"/>
                                        <p:tgtEl>
                                          <p:spTgt spid="45065"/>
                                        </p:tgtEl>
                                        <p:attrNameLst>
                                          <p:attrName>ppt_h</p:attrName>
                                        </p:attrNameLst>
                                      </p:cBhvr>
                                      <p:tavLst>
                                        <p:tav tm="0">
                                          <p:val>
                                            <p:fltVal val="0"/>
                                          </p:val>
                                        </p:tav>
                                        <p:tav tm="100000">
                                          <p:val>
                                            <p:strVal val="#ppt_h"/>
                                          </p:val>
                                        </p:tav>
                                      </p:tavLst>
                                    </p:anim>
                                    <p:anim calcmode="lin" valueType="num">
                                      <p:cBhvr>
                                        <p:cTn id="34" dur="500" fill="hold"/>
                                        <p:tgtEl>
                                          <p:spTgt spid="45065"/>
                                        </p:tgtEl>
                                        <p:attrNameLst>
                                          <p:attrName>style.rotation</p:attrName>
                                        </p:attrNameLst>
                                      </p:cBhvr>
                                      <p:tavLst>
                                        <p:tav tm="0">
                                          <p:val>
                                            <p:fltVal val="360"/>
                                          </p:val>
                                        </p:tav>
                                        <p:tav tm="100000">
                                          <p:val>
                                            <p:fltVal val="0"/>
                                          </p:val>
                                        </p:tav>
                                      </p:tavLst>
                                    </p:anim>
                                    <p:animEffect transition="in" filter="fade">
                                      <p:cBhvr>
                                        <p:cTn id="35" dur="500"/>
                                        <p:tgtEl>
                                          <p:spTgt spid="4506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5066"/>
                                        </p:tgtEl>
                                        <p:attrNameLst>
                                          <p:attrName>style.visibility</p:attrName>
                                        </p:attrNameLst>
                                      </p:cBhvr>
                                      <p:to>
                                        <p:strVal val="visible"/>
                                      </p:to>
                                    </p:set>
                                    <p:anim calcmode="lin" valueType="num">
                                      <p:cBhvr>
                                        <p:cTn id="38" dur="500" fill="hold"/>
                                        <p:tgtEl>
                                          <p:spTgt spid="45066"/>
                                        </p:tgtEl>
                                        <p:attrNameLst>
                                          <p:attrName>ppt_w</p:attrName>
                                        </p:attrNameLst>
                                      </p:cBhvr>
                                      <p:tavLst>
                                        <p:tav tm="0">
                                          <p:val>
                                            <p:fltVal val="0"/>
                                          </p:val>
                                        </p:tav>
                                        <p:tav tm="100000">
                                          <p:val>
                                            <p:strVal val="#ppt_w"/>
                                          </p:val>
                                        </p:tav>
                                      </p:tavLst>
                                    </p:anim>
                                    <p:anim calcmode="lin" valueType="num">
                                      <p:cBhvr>
                                        <p:cTn id="39" dur="500" fill="hold"/>
                                        <p:tgtEl>
                                          <p:spTgt spid="45066"/>
                                        </p:tgtEl>
                                        <p:attrNameLst>
                                          <p:attrName>ppt_h</p:attrName>
                                        </p:attrNameLst>
                                      </p:cBhvr>
                                      <p:tavLst>
                                        <p:tav tm="0">
                                          <p:val>
                                            <p:fltVal val="0"/>
                                          </p:val>
                                        </p:tav>
                                        <p:tav tm="100000">
                                          <p:val>
                                            <p:strVal val="#ppt_h"/>
                                          </p:val>
                                        </p:tav>
                                      </p:tavLst>
                                    </p:anim>
                                    <p:anim calcmode="lin" valueType="num">
                                      <p:cBhvr>
                                        <p:cTn id="40" dur="500" fill="hold"/>
                                        <p:tgtEl>
                                          <p:spTgt spid="45066"/>
                                        </p:tgtEl>
                                        <p:attrNameLst>
                                          <p:attrName>style.rotation</p:attrName>
                                        </p:attrNameLst>
                                      </p:cBhvr>
                                      <p:tavLst>
                                        <p:tav tm="0">
                                          <p:val>
                                            <p:fltVal val="360"/>
                                          </p:val>
                                        </p:tav>
                                        <p:tav tm="100000">
                                          <p:val>
                                            <p:fltVal val="0"/>
                                          </p:val>
                                        </p:tav>
                                      </p:tavLst>
                                    </p:anim>
                                    <p:animEffect transition="in" filter="fade">
                                      <p:cBhvr>
                                        <p:cTn id="41"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P spid="45061" grpId="0" autoUpdateAnimBg="0"/>
      <p:bldP spid="45062" grpId="0" autoUpdateAnimBg="0"/>
      <p:bldP spid="45063" grpId="0" autoUpdateAnimBg="0"/>
      <p:bldP spid="45064" grpId="0" autoUpdateAnimBg="0"/>
      <p:bldP spid="4506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250825" y="1484313"/>
            <a:ext cx="867727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b="1" dirty="0"/>
              <a:t>An unforgettable festival for me was Chinese New Year last year. It usually comes in January or February. It is the most important festival for us Chinese. Before the Chinese New Year, we were busy shopping and cleaning our houses. My parents bought me some new clothes. On Chinese New Year's Eve, we had a big family dinner. We ate some traditional Chinese food. It tasted delicious. </a:t>
            </a:r>
          </a:p>
        </p:txBody>
      </p:sp>
      <p:sp>
        <p:nvSpPr>
          <p:cNvPr id="46083" name="Text Box 5"/>
          <p:cNvSpPr txBox="1">
            <a:spLocks noChangeArrowheads="1"/>
          </p:cNvSpPr>
          <p:nvPr/>
        </p:nvSpPr>
        <p:spPr bwMode="auto">
          <a:xfrm>
            <a:off x="900113" y="765175"/>
            <a:ext cx="3671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000" b="1">
                <a:solidFill>
                  <a:schemeClr val="accent2"/>
                </a:solidFill>
              </a:rPr>
              <a:t>范文欣赏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323850" y="2390775"/>
            <a:ext cx="320516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sz="3200" b="1">
                <a:solidFill>
                  <a:schemeClr val="tx2"/>
                </a:solidFill>
              </a:rPr>
              <a:t>lay the table</a:t>
            </a:r>
          </a:p>
          <a:p>
            <a:pPr algn="r" eaLnBrk="1" hangingPunct="1"/>
            <a:r>
              <a:rPr lang="en-US" sz="3200" b="1">
                <a:solidFill>
                  <a:schemeClr val="tx2"/>
                </a:solidFill>
              </a:rPr>
              <a:t>over</a:t>
            </a:r>
          </a:p>
          <a:p>
            <a:pPr algn="r" eaLnBrk="1" hangingPunct="1"/>
            <a:r>
              <a:rPr lang="en-US" sz="3200" b="1">
                <a:solidFill>
                  <a:schemeClr val="tx2"/>
                </a:solidFill>
              </a:rPr>
              <a:t>dish</a:t>
            </a:r>
          </a:p>
          <a:p>
            <a:pPr algn="r" eaLnBrk="1" hangingPunct="1"/>
            <a:r>
              <a:rPr lang="en-US" sz="3200" b="1">
                <a:solidFill>
                  <a:schemeClr val="tx2"/>
                </a:solidFill>
              </a:rPr>
              <a:t>parade</a:t>
            </a:r>
          </a:p>
          <a:p>
            <a:pPr algn="r" eaLnBrk="1" hangingPunct="1"/>
            <a:r>
              <a:rPr lang="en-US" sz="3200" b="1">
                <a:solidFill>
                  <a:schemeClr val="tx2"/>
                </a:solidFill>
              </a:rPr>
              <a:t>ourselves</a:t>
            </a:r>
          </a:p>
        </p:txBody>
      </p:sp>
      <p:sp>
        <p:nvSpPr>
          <p:cNvPr id="18435" name="TextBox 3"/>
          <p:cNvSpPr txBox="1">
            <a:spLocks noChangeArrowheads="1"/>
          </p:cNvSpPr>
          <p:nvPr/>
        </p:nvSpPr>
        <p:spPr bwMode="auto">
          <a:xfrm>
            <a:off x="3708400" y="2390775"/>
            <a:ext cx="58674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t>摆放餐桌</a:t>
            </a:r>
          </a:p>
          <a:p>
            <a:pPr eaLnBrk="1" hangingPunct="1"/>
            <a:r>
              <a:rPr lang="en-US" sz="3200" b="1">
                <a:solidFill>
                  <a:srgbClr val="C00000"/>
                </a:solidFill>
              </a:rPr>
              <a:t>adj.</a:t>
            </a:r>
            <a:r>
              <a:rPr lang="en-US" sz="3200" b="1"/>
              <a:t> </a:t>
            </a:r>
            <a:r>
              <a:rPr lang="zh-CN" altLang="en-US" sz="3200" b="1"/>
              <a:t>完了的；结束的</a:t>
            </a:r>
          </a:p>
          <a:p>
            <a:pPr eaLnBrk="1" hangingPunct="1"/>
            <a:r>
              <a:rPr lang="en-US" sz="3200" b="1">
                <a:solidFill>
                  <a:srgbClr val="C00000"/>
                </a:solidFill>
              </a:rPr>
              <a:t>n.</a:t>
            </a:r>
            <a:r>
              <a:rPr lang="en-US" sz="3200" b="1"/>
              <a:t> </a:t>
            </a:r>
            <a:r>
              <a:rPr lang="zh-CN" altLang="en-US" sz="3200" b="1"/>
              <a:t>盘；碟</a:t>
            </a:r>
          </a:p>
          <a:p>
            <a:pPr eaLnBrk="1" hangingPunct="1"/>
            <a:r>
              <a:rPr lang="en-US" sz="3200" b="1">
                <a:solidFill>
                  <a:srgbClr val="C00000"/>
                </a:solidFill>
              </a:rPr>
              <a:t>n.</a:t>
            </a:r>
            <a:r>
              <a:rPr lang="zh-CN" altLang="en-US" sz="3200" b="1"/>
              <a:t>（庆祝）游行</a:t>
            </a:r>
            <a:endParaRPr lang="en-US" sz="3200" b="1"/>
          </a:p>
          <a:p>
            <a:pPr eaLnBrk="1" hangingPunct="1"/>
            <a:r>
              <a:rPr lang="en-US" sz="3200" b="1">
                <a:solidFill>
                  <a:srgbClr val="C00000"/>
                </a:solidFill>
              </a:rPr>
              <a:t>pron. </a:t>
            </a:r>
            <a:r>
              <a:rPr lang="zh-CN" altLang="en-US" sz="3200" b="1"/>
              <a:t>我们自己</a:t>
            </a:r>
            <a:endParaRPr lang="en-US" sz="3200" b="1"/>
          </a:p>
        </p:txBody>
      </p:sp>
      <p:sp>
        <p:nvSpPr>
          <p:cNvPr id="18436" name="TextBox 4"/>
          <p:cNvSpPr txBox="1">
            <a:spLocks noChangeArrowheads="1"/>
          </p:cNvSpPr>
          <p:nvPr/>
        </p:nvSpPr>
        <p:spPr bwMode="auto">
          <a:xfrm>
            <a:off x="788988" y="620713"/>
            <a:ext cx="5759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Words and</a:t>
            </a:r>
          </a:p>
        </p:txBody>
      </p:sp>
      <p:sp>
        <p:nvSpPr>
          <p:cNvPr id="18437" name="矩形 5"/>
          <p:cNvSpPr>
            <a:spLocks noChangeArrowheads="1"/>
          </p:cNvSpPr>
          <p:nvPr/>
        </p:nvSpPr>
        <p:spPr bwMode="auto">
          <a:xfrm>
            <a:off x="3276600" y="1341438"/>
            <a:ext cx="5041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984807"/>
                </a:solidFill>
              </a:rPr>
              <a:t>Expressions</a:t>
            </a:r>
            <a:endParaRPr lang="zh-CN" altLang="en-US" sz="3200" b="1">
              <a:solidFill>
                <a:srgbClr val="984807"/>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trips(down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strips(downLeft)">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strips(downLeft)">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strips(downLeft)">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strips(downLeft)">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23850" y="1273175"/>
            <a:ext cx="85693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After dinner, we watched New Year TV programmes till midnight. And we also set off beautiful fireworks. I got some red pockets with money in them from my parents, grandparents, uncles and aunts. I can buy what I want with the money. </a:t>
            </a:r>
            <a:br>
              <a:rPr lang="en-US" sz="3200" b="1"/>
            </a:br>
            <a:r>
              <a:rPr lang="en-US" sz="3200" b="1"/>
              <a:t>     We always have a good time at Chinese New Year.</a:t>
            </a:r>
            <a:endParaRPr lang="zh-CN" altLang="en-US" sz="32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Box 6"/>
          <p:cNvSpPr txBox="1">
            <a:spLocks noChangeArrowheads="1"/>
          </p:cNvSpPr>
          <p:nvPr/>
        </p:nvSpPr>
        <p:spPr bwMode="auto">
          <a:xfrm>
            <a:off x="677863" y="2038350"/>
            <a:ext cx="821531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AutoNum type="arabicPeriod"/>
            </a:pPr>
            <a:r>
              <a:rPr lang="en-US" sz="3200" b="1" i="1" dirty="0">
                <a:solidFill>
                  <a:srgbClr val="7030A0"/>
                </a:solidFill>
                <a:cs typeface="Times New Roman" panose="02020603050405020304" pitchFamily="18" charset="0"/>
              </a:rPr>
              <a:t> give thanks (to sb.) for (doing) </a:t>
            </a:r>
            <a:r>
              <a:rPr lang="en-US" sz="3200" b="1" i="1" dirty="0" err="1">
                <a:solidFill>
                  <a:srgbClr val="7030A0"/>
                </a:solidFill>
                <a:cs typeface="Times New Roman" panose="02020603050405020304" pitchFamily="18" charset="0"/>
              </a:rPr>
              <a:t>sth</a:t>
            </a:r>
            <a:r>
              <a:rPr lang="en-US" sz="3200" b="1" i="1" dirty="0">
                <a:solidFill>
                  <a:srgbClr val="7030A0"/>
                </a:solidFill>
                <a:cs typeface="Times New Roman" panose="02020603050405020304" pitchFamily="18" charset="0"/>
              </a:rPr>
              <a:t>.</a:t>
            </a:r>
          </a:p>
          <a:p>
            <a:pPr eaLnBrk="1" hangingPunct="1">
              <a:buFont typeface="Arial" panose="020B0604020202020204" pitchFamily="34" charset="0"/>
              <a:buAutoNum type="arabicPeriod"/>
            </a:pPr>
            <a:r>
              <a:rPr lang="en-US" sz="3200" b="1" i="1" dirty="0">
                <a:solidFill>
                  <a:srgbClr val="7030A0"/>
                </a:solidFill>
                <a:cs typeface="Times New Roman" panose="02020603050405020304" pitchFamily="18" charset="0"/>
              </a:rPr>
              <a:t> The following year they celebrated together by eating a dinner of the new food.</a:t>
            </a:r>
          </a:p>
          <a:p>
            <a:pPr eaLnBrk="1" hangingPunct="1">
              <a:buFont typeface="Arial" panose="020B0604020202020204" pitchFamily="34" charset="0"/>
              <a:buAutoNum type="arabicPeriod"/>
            </a:pPr>
            <a:r>
              <a:rPr lang="en-US" sz="3200" b="1" i="1" dirty="0">
                <a:solidFill>
                  <a:srgbClr val="7030A0"/>
                </a:solidFill>
                <a:cs typeface="Times New Roman" panose="02020603050405020304" pitchFamily="18" charset="0"/>
              </a:rPr>
              <a:t>We have celebrated the festival since the first pioneers from England arrived in America by ship in the seventeenth century.</a:t>
            </a:r>
          </a:p>
        </p:txBody>
      </p:sp>
      <p:sp>
        <p:nvSpPr>
          <p:cNvPr id="48131" name="矩形 2"/>
          <p:cNvSpPr>
            <a:spLocks noChangeArrowheads="1"/>
          </p:cNvSpPr>
          <p:nvPr/>
        </p:nvSpPr>
        <p:spPr bwMode="auto">
          <a:xfrm>
            <a:off x="2801938" y="1052513"/>
            <a:ext cx="3028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zh-CN" altLang="en-US" sz="3200" dirty="0">
                <a:solidFill>
                  <a:srgbClr val="002060"/>
                </a:solidFill>
              </a:rPr>
              <a:t>本课时重点回顾</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2124075" y="549275"/>
            <a:ext cx="4103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a:t>Spelling Bee</a:t>
            </a:r>
            <a:endParaRPr lang="zh-CN" altLang="en-US" sz="3000"/>
          </a:p>
        </p:txBody>
      </p:sp>
      <p:sp>
        <p:nvSpPr>
          <p:cNvPr id="49155" name="Rectangle 2"/>
          <p:cNvSpPr>
            <a:spLocks noChangeArrowheads="1"/>
          </p:cNvSpPr>
          <p:nvPr/>
        </p:nvSpPr>
        <p:spPr bwMode="auto">
          <a:xfrm>
            <a:off x="533400" y="1341438"/>
            <a:ext cx="8610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b="1" dirty="0">
                <a:solidFill>
                  <a:srgbClr val="0066FF"/>
                </a:solidFill>
              </a:rPr>
              <a:t>Now 2 </a:t>
            </a:r>
            <a:r>
              <a:rPr lang="en-US" sz="3000" b="1" dirty="0" err="1">
                <a:solidFill>
                  <a:srgbClr val="0066FF"/>
                </a:solidFill>
              </a:rPr>
              <a:t>mins</a:t>
            </a:r>
            <a:r>
              <a:rPr lang="en-US" sz="3000" b="1" dirty="0">
                <a:solidFill>
                  <a:srgbClr val="0066FF"/>
                </a:solidFill>
              </a:rPr>
              <a:t> to test your spelling.</a:t>
            </a:r>
          </a:p>
        </p:txBody>
      </p:sp>
      <p:sp>
        <p:nvSpPr>
          <p:cNvPr id="49156" name="矩形 4"/>
          <p:cNvSpPr>
            <a:spLocks noChangeArrowheads="1"/>
          </p:cNvSpPr>
          <p:nvPr/>
        </p:nvSpPr>
        <p:spPr bwMode="auto">
          <a:xfrm>
            <a:off x="1541463" y="2068513"/>
            <a:ext cx="3170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1" dirty="0">
                <a:solidFill>
                  <a:srgbClr val="984807"/>
                </a:solidFill>
                <a:cs typeface="Times New Roman" panose="02020603050405020304" pitchFamily="18" charset="0"/>
              </a:rPr>
              <a:t>English-Chinese</a:t>
            </a:r>
            <a:endParaRPr lang="zh-CN" altLang="en-US" sz="3000" b="1" dirty="0">
              <a:solidFill>
                <a:srgbClr val="984807"/>
              </a:solidFill>
              <a:cs typeface="Times New Roman" panose="02020603050405020304" pitchFamily="18" charset="0"/>
            </a:endParaRPr>
          </a:p>
        </p:txBody>
      </p:sp>
      <p:sp>
        <p:nvSpPr>
          <p:cNvPr id="49157" name="TextBox 5"/>
          <p:cNvSpPr txBox="1">
            <a:spLocks noChangeArrowheads="1"/>
          </p:cNvSpPr>
          <p:nvPr/>
        </p:nvSpPr>
        <p:spPr bwMode="auto">
          <a:xfrm>
            <a:off x="928688" y="2782888"/>
            <a:ext cx="69119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t>corn        lay the table        speech</a:t>
            </a:r>
            <a:endParaRPr lang="zh-CN" altLang="en-US" sz="3000" b="1"/>
          </a:p>
        </p:txBody>
      </p:sp>
      <p:sp>
        <p:nvSpPr>
          <p:cNvPr id="49158" name="TextBox 7"/>
          <p:cNvSpPr txBox="1">
            <a:spLocks noChangeArrowheads="1"/>
          </p:cNvSpPr>
          <p:nvPr/>
        </p:nvSpPr>
        <p:spPr bwMode="auto">
          <a:xfrm>
            <a:off x="971550" y="4005263"/>
            <a:ext cx="76723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t>在</a:t>
            </a:r>
            <a:r>
              <a:rPr lang="en-US" sz="3000" b="1"/>
              <a:t>……</a:t>
            </a:r>
            <a:r>
              <a:rPr lang="zh-CN" altLang="en-US" sz="3000" b="1"/>
              <a:t>之中     开拓者    种植   结束的</a:t>
            </a:r>
            <a:endParaRPr lang="en-US" sz="3000" b="1"/>
          </a:p>
          <a:p>
            <a:pPr eaLnBrk="1" hangingPunct="1"/>
            <a:r>
              <a:rPr lang="zh-CN" altLang="en-US" sz="3000" b="1"/>
              <a:t>庆祝游行     接着的    摆放   我们自己</a:t>
            </a:r>
          </a:p>
        </p:txBody>
      </p:sp>
      <p:sp>
        <p:nvSpPr>
          <p:cNvPr id="49159" name="Text Box 5"/>
          <p:cNvSpPr txBox="1">
            <a:spLocks noChangeArrowheads="1"/>
          </p:cNvSpPr>
          <p:nvPr/>
        </p:nvSpPr>
        <p:spPr bwMode="auto">
          <a:xfrm>
            <a:off x="684213" y="5013325"/>
            <a:ext cx="7848600" cy="1006475"/>
          </a:xfrm>
          <a:prstGeom prst="rect">
            <a:avLst/>
          </a:prstGeom>
          <a:solidFill>
            <a:srgbClr val="E6E0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a:solidFill>
                  <a:schemeClr val="accent2"/>
                </a:solidFill>
              </a:rPr>
              <a:t>When finished, exchange your papers to see who does the best.</a:t>
            </a:r>
          </a:p>
        </p:txBody>
      </p:sp>
      <p:sp>
        <p:nvSpPr>
          <p:cNvPr id="49160" name="矩形 12"/>
          <p:cNvSpPr>
            <a:spLocks noChangeArrowheads="1"/>
          </p:cNvSpPr>
          <p:nvPr/>
        </p:nvSpPr>
        <p:spPr bwMode="auto">
          <a:xfrm>
            <a:off x="1547813" y="3500438"/>
            <a:ext cx="3170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1">
                <a:solidFill>
                  <a:srgbClr val="7030A0"/>
                </a:solidFill>
                <a:cs typeface="Times New Roman" panose="02020603050405020304" pitchFamily="18" charset="0"/>
              </a:rPr>
              <a:t>Chinese-English</a:t>
            </a:r>
            <a:endParaRPr lang="zh-CN" altLang="en-US" sz="3000" b="1">
              <a:solidFill>
                <a:srgbClr val="7030A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p:cTn id="7" dur="500" fill="hold"/>
                                        <p:tgtEl>
                                          <p:spTgt spid="49155"/>
                                        </p:tgtEl>
                                        <p:attrNameLst>
                                          <p:attrName>ppt_w</p:attrName>
                                        </p:attrNameLst>
                                      </p:cBhvr>
                                      <p:tavLst>
                                        <p:tav tm="0">
                                          <p:val>
                                            <p:fltVal val="0"/>
                                          </p:val>
                                        </p:tav>
                                        <p:tav tm="100000">
                                          <p:val>
                                            <p:strVal val="#ppt_w"/>
                                          </p:val>
                                        </p:tav>
                                      </p:tavLst>
                                    </p:anim>
                                    <p:anim calcmode="lin" valueType="num">
                                      <p:cBhvr>
                                        <p:cTn id="8" dur="500" fill="hold"/>
                                        <p:tgtEl>
                                          <p:spTgt spid="491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1+#ppt_w/2"/>
                                          </p:val>
                                        </p:tav>
                                        <p:tav tm="100000">
                                          <p:val>
                                            <p:strVal val="#ppt_x"/>
                                          </p:val>
                                        </p:tav>
                                      </p:tavLst>
                                    </p:anim>
                                    <p:anim calcmode="lin" valueType="num">
                                      <p:cBhvr additive="base">
                                        <p:cTn id="14"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9157"/>
                                        </p:tgtEl>
                                        <p:attrNameLst>
                                          <p:attrName>style.visibility</p:attrName>
                                        </p:attrNameLst>
                                      </p:cBhvr>
                                      <p:to>
                                        <p:strVal val="visible"/>
                                      </p:to>
                                    </p:set>
                                    <p:animEffect transition="in" filter="blinds(horizontal)">
                                      <p:cBhvr>
                                        <p:cTn id="19" dur="500"/>
                                        <p:tgtEl>
                                          <p:spTgt spid="4915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9160"/>
                                        </p:tgtEl>
                                        <p:attrNameLst>
                                          <p:attrName>style.visibility</p:attrName>
                                        </p:attrNameLst>
                                      </p:cBhvr>
                                      <p:to>
                                        <p:strVal val="visible"/>
                                      </p:to>
                                    </p:set>
                                    <p:anim calcmode="lin" valueType="num">
                                      <p:cBhvr additive="base">
                                        <p:cTn id="24" dur="500" fill="hold"/>
                                        <p:tgtEl>
                                          <p:spTgt spid="49160"/>
                                        </p:tgtEl>
                                        <p:attrNameLst>
                                          <p:attrName>ppt_x</p:attrName>
                                        </p:attrNameLst>
                                      </p:cBhvr>
                                      <p:tavLst>
                                        <p:tav tm="0">
                                          <p:val>
                                            <p:strVal val="1+#ppt_w/2"/>
                                          </p:val>
                                        </p:tav>
                                        <p:tav tm="100000">
                                          <p:val>
                                            <p:strVal val="#ppt_x"/>
                                          </p:val>
                                        </p:tav>
                                      </p:tavLst>
                                    </p:anim>
                                    <p:anim calcmode="lin" valueType="num">
                                      <p:cBhvr additive="base">
                                        <p:cTn id="25" dur="500" fill="hold"/>
                                        <p:tgtEl>
                                          <p:spTgt spid="4916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9158"/>
                                        </p:tgtEl>
                                        <p:attrNameLst>
                                          <p:attrName>style.visibility</p:attrName>
                                        </p:attrNameLst>
                                      </p:cBhvr>
                                      <p:to>
                                        <p:strVal val="visible"/>
                                      </p:to>
                                    </p:set>
                                    <p:animEffect transition="in" filter="blinds(horizontal)">
                                      <p:cBhvr>
                                        <p:cTn id="30" dur="500"/>
                                        <p:tgtEl>
                                          <p:spTgt spid="4915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9159"/>
                                        </p:tgtEl>
                                        <p:attrNameLst>
                                          <p:attrName>style.visibility</p:attrName>
                                        </p:attrNameLst>
                                      </p:cBhvr>
                                      <p:to>
                                        <p:strVal val="visible"/>
                                      </p:to>
                                    </p:set>
                                    <p:animEffect transition="in" filter="slide(fromBottom)">
                                      <p:cBhvr>
                                        <p:cTn id="35"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P spid="49158" grpId="0" autoUpdateAnimBg="0"/>
      <p:bldP spid="49159" grpId="0" animBg="1" autoUpdateAnimBg="0"/>
      <p:bldP spid="4916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611188" y="2205038"/>
            <a:ext cx="76327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t>1.He will spend six hours at his desk ____ he finishes his composition. </a:t>
            </a:r>
          </a:p>
          <a:p>
            <a:r>
              <a:rPr lang="en-US" sz="3200" b="1" dirty="0"/>
              <a:t>A. before   B. until   C. after  D. when</a:t>
            </a:r>
          </a:p>
        </p:txBody>
      </p:sp>
      <p:sp>
        <p:nvSpPr>
          <p:cNvPr id="50179" name="矩形 2"/>
          <p:cNvSpPr>
            <a:spLocks noChangeArrowheads="1"/>
          </p:cNvSpPr>
          <p:nvPr/>
        </p:nvSpPr>
        <p:spPr bwMode="auto">
          <a:xfrm>
            <a:off x="539750" y="4149725"/>
            <a:ext cx="86042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2.I knocked at the door for more than five </a:t>
            </a:r>
          </a:p>
          <a:p>
            <a:r>
              <a:rPr lang="en-US" sz="3200" b="1"/>
              <a:t>minutes ____ Mrs. White answered it. </a:t>
            </a:r>
          </a:p>
          <a:p>
            <a:r>
              <a:rPr lang="en-US" sz="3200" b="1"/>
              <a:t>A. until     B. when       C. after    D. before</a:t>
            </a:r>
          </a:p>
        </p:txBody>
      </p:sp>
      <p:pic>
        <p:nvPicPr>
          <p:cNvPr id="50180" name="图片 3" descr="practice.jpg"/>
          <p:cNvPicPr>
            <a:picLocks noChangeAspect="1" noChangeArrowheads="1"/>
          </p:cNvPicPr>
          <p:nvPr/>
        </p:nvPicPr>
        <p:blipFill>
          <a:blip r:embed="rId2" cstate="email"/>
          <a:srcRect/>
          <a:stretch>
            <a:fillRect/>
          </a:stretch>
        </p:blipFill>
        <p:spPr bwMode="auto">
          <a:xfrm>
            <a:off x="740883" y="0"/>
            <a:ext cx="3048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4" descr="images.jpg"/>
          <p:cNvPicPr>
            <a:picLocks noChangeAspect="1" noChangeArrowheads="1"/>
          </p:cNvPicPr>
          <p:nvPr/>
        </p:nvPicPr>
        <p:blipFill>
          <a:blip r:embed="rId3" cstate="email"/>
          <a:srcRect/>
          <a:stretch>
            <a:fillRect/>
          </a:stretch>
        </p:blipFill>
        <p:spPr bwMode="auto">
          <a:xfrm>
            <a:off x="395288" y="3284538"/>
            <a:ext cx="779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图片 5" descr="images.jpg"/>
          <p:cNvPicPr>
            <a:picLocks noChangeAspect="1" noChangeArrowheads="1"/>
          </p:cNvPicPr>
          <p:nvPr/>
        </p:nvPicPr>
        <p:blipFill>
          <a:blip r:embed="rId3" cstate="email"/>
          <a:srcRect/>
          <a:stretch>
            <a:fillRect/>
          </a:stretch>
        </p:blipFill>
        <p:spPr bwMode="auto">
          <a:xfrm>
            <a:off x="323850" y="5157788"/>
            <a:ext cx="7794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linds(horizontal)">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blinds(horizontal)">
                                      <p:cBhvr>
                                        <p:cTn id="12"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矩形 1"/>
          <p:cNvSpPr>
            <a:spLocks noChangeArrowheads="1"/>
          </p:cNvSpPr>
          <p:nvPr/>
        </p:nvSpPr>
        <p:spPr bwMode="auto">
          <a:xfrm>
            <a:off x="684213" y="2060575"/>
            <a:ext cx="82438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He was about to go to bed ________ the </a:t>
            </a:r>
          </a:p>
          <a:p>
            <a:r>
              <a:rPr lang="en-US" sz="3200" b="1"/>
              <a:t>doorbell rang. </a:t>
            </a:r>
          </a:p>
          <a:p>
            <a:r>
              <a:rPr lang="en-US" sz="3200" b="1"/>
              <a:t>A. while   B. as   C. before   D. when</a:t>
            </a:r>
          </a:p>
        </p:txBody>
      </p:sp>
      <p:pic>
        <p:nvPicPr>
          <p:cNvPr id="51203" name="图片 2" descr="images.jpg"/>
          <p:cNvPicPr>
            <a:picLocks noChangeAspect="1" noChangeArrowheads="1"/>
          </p:cNvPicPr>
          <p:nvPr/>
        </p:nvPicPr>
        <p:blipFill>
          <a:blip r:embed="rId2" cstate="email"/>
          <a:srcRect/>
          <a:stretch>
            <a:fillRect/>
          </a:stretch>
        </p:blipFill>
        <p:spPr bwMode="auto">
          <a:xfrm>
            <a:off x="5724525" y="3068638"/>
            <a:ext cx="779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矩形 3"/>
          <p:cNvSpPr>
            <a:spLocks noChangeArrowheads="1"/>
          </p:cNvSpPr>
          <p:nvPr/>
        </p:nvSpPr>
        <p:spPr bwMode="auto">
          <a:xfrm>
            <a:off x="611188" y="4005263"/>
            <a:ext cx="81375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_____ John was watching TV, his wife was cooking. </a:t>
            </a:r>
          </a:p>
          <a:p>
            <a:r>
              <a:rPr lang="en-US" sz="3200" b="1"/>
              <a:t>A. As   B.   As soon as   C. While   D. Till</a:t>
            </a:r>
          </a:p>
        </p:txBody>
      </p:sp>
      <p:pic>
        <p:nvPicPr>
          <p:cNvPr id="51205" name="图片 4" descr="images.jpg"/>
          <p:cNvPicPr>
            <a:picLocks noChangeAspect="1" noChangeArrowheads="1"/>
          </p:cNvPicPr>
          <p:nvPr/>
        </p:nvPicPr>
        <p:blipFill>
          <a:blip r:embed="rId2" cstate="email"/>
          <a:srcRect/>
          <a:stretch>
            <a:fillRect/>
          </a:stretch>
        </p:blipFill>
        <p:spPr bwMode="auto">
          <a:xfrm>
            <a:off x="5076825" y="5013325"/>
            <a:ext cx="779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图片 5" descr="practice.jpg"/>
          <p:cNvPicPr>
            <a:picLocks noChangeAspect="1" noChangeArrowheads="1"/>
          </p:cNvPicPr>
          <p:nvPr/>
        </p:nvPicPr>
        <p:blipFill>
          <a:blip r:embed="rId3" cstate="email"/>
          <a:srcRect/>
          <a:stretch>
            <a:fillRect/>
          </a:stretch>
        </p:blipFill>
        <p:spPr bwMode="auto">
          <a:xfrm>
            <a:off x="1042988" y="188913"/>
            <a:ext cx="30480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horizontal)">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blinds(horizontal)">
                                      <p:cBhvr>
                                        <p:cTn id="1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468313" y="2349500"/>
            <a:ext cx="84248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t>–What was the party like? </a:t>
            </a:r>
          </a:p>
          <a:p>
            <a:r>
              <a:rPr lang="en-US" sz="3200" b="1" dirty="0"/>
              <a:t>– Wonderful.  It’s years _____ I enjoyed </a:t>
            </a:r>
          </a:p>
          <a:p>
            <a:r>
              <a:rPr lang="en-US" sz="3200" b="1" dirty="0"/>
              <a:t>myself so much.</a:t>
            </a:r>
          </a:p>
          <a:p>
            <a:r>
              <a:rPr lang="en-US" sz="3200" b="1" dirty="0"/>
              <a:t>   A. after   B. before   C. when   D. since </a:t>
            </a:r>
          </a:p>
        </p:txBody>
      </p:sp>
      <p:pic>
        <p:nvPicPr>
          <p:cNvPr id="52227" name="图片 2" descr="images.jpg"/>
          <p:cNvPicPr>
            <a:picLocks noChangeAspect="1" noChangeArrowheads="1"/>
          </p:cNvPicPr>
          <p:nvPr/>
        </p:nvPicPr>
        <p:blipFill>
          <a:blip r:embed="rId2" cstate="email"/>
          <a:srcRect/>
          <a:stretch>
            <a:fillRect/>
          </a:stretch>
        </p:blipFill>
        <p:spPr bwMode="auto">
          <a:xfrm>
            <a:off x="6443663" y="3860800"/>
            <a:ext cx="779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图片 3" descr="practice.jpg"/>
          <p:cNvPicPr>
            <a:picLocks noChangeAspect="1" noChangeArrowheads="1"/>
          </p:cNvPicPr>
          <p:nvPr/>
        </p:nvPicPr>
        <p:blipFill>
          <a:blip r:embed="rId3" cstate="email"/>
          <a:srcRect/>
          <a:stretch>
            <a:fillRect/>
          </a:stretch>
        </p:blipFill>
        <p:spPr bwMode="auto">
          <a:xfrm>
            <a:off x="971550" y="260350"/>
            <a:ext cx="3048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linds(horizontal)">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3348038" y="1446213"/>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600" b="1" dirty="0">
                <a:cs typeface="Times New Roman" panose="02020603050405020304" pitchFamily="18" charset="0"/>
              </a:rPr>
              <a:t>Homework </a:t>
            </a:r>
            <a:endParaRPr lang="zh-CN" altLang="en-US" sz="3600" b="1" dirty="0">
              <a:cs typeface="Times New Roman" panose="02020603050405020304" pitchFamily="18" charset="0"/>
            </a:endParaRPr>
          </a:p>
        </p:txBody>
      </p:sp>
      <p:sp>
        <p:nvSpPr>
          <p:cNvPr id="53251" name="Rectangle 5"/>
          <p:cNvSpPr>
            <a:spLocks noChangeArrowheads="1"/>
          </p:cNvSpPr>
          <p:nvPr/>
        </p:nvSpPr>
        <p:spPr bwMode="auto">
          <a:xfrm>
            <a:off x="571500" y="2643188"/>
            <a:ext cx="7985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i="1" dirty="0">
                <a:solidFill>
                  <a:srgbClr val="7030A0"/>
                </a:solidFill>
                <a:cs typeface="Times New Roman" panose="02020603050405020304" pitchFamily="18" charset="0"/>
              </a:rPr>
              <a:t>1. Write a passage about your unforgettable festival.</a:t>
            </a:r>
          </a:p>
          <a:p>
            <a:r>
              <a:rPr lang="en-US" sz="3600" b="1" i="1" dirty="0">
                <a:solidFill>
                  <a:srgbClr val="7030A0"/>
                </a:solidFill>
                <a:cs typeface="Times New Roman" panose="02020603050405020304" pitchFamily="18" charset="0"/>
              </a:rPr>
              <a:t>2. Preview the new words we will use in the next lesson.</a:t>
            </a:r>
          </a:p>
        </p:txBody>
      </p:sp>
    </p:spTree>
  </p:cSld>
  <p:clrMapOvr>
    <a:masterClrMapping/>
  </p:clrMapOvr>
  <p:transition>
    <p:pull dir="ru"/>
  </p:transition>
</p:sld>
</file>

<file path=ppt/slides/slide3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15"/>
          <p:cNvSpPr txBox="1">
            <a:spLocks noChangeArrowheads="1"/>
          </p:cNvSpPr>
          <p:nvPr/>
        </p:nvSpPr>
        <p:spPr bwMode="auto">
          <a:xfrm>
            <a:off x="719138" y="217488"/>
            <a:ext cx="1763712" cy="57943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sz="3200" b="1">
                <a:solidFill>
                  <a:srgbClr val="4F6228"/>
                </a:solidFill>
              </a:rPr>
              <a:t>Lead-in</a:t>
            </a:r>
          </a:p>
        </p:txBody>
      </p:sp>
      <p:sp>
        <p:nvSpPr>
          <p:cNvPr id="19459" name="TextBox 3"/>
          <p:cNvSpPr txBox="1">
            <a:spLocks noChangeArrowheads="1"/>
          </p:cNvSpPr>
          <p:nvPr/>
        </p:nvSpPr>
        <p:spPr bwMode="auto">
          <a:xfrm>
            <a:off x="1219200" y="931863"/>
            <a:ext cx="741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984807"/>
                </a:solidFill>
              </a:rPr>
              <a:t>Let’s enjoy a video.</a:t>
            </a:r>
            <a:endParaRPr lang="zh-CN" altLang="en-US" sz="3200" b="1">
              <a:solidFill>
                <a:srgbClr val="984807"/>
              </a:solidFill>
            </a:endParaRPr>
          </a:p>
        </p:txBody>
      </p:sp>
      <p:sp>
        <p:nvSpPr>
          <p:cNvPr id="19460" name="矩形 4"/>
          <p:cNvSpPr>
            <a:spLocks noChangeArrowheads="1"/>
          </p:cNvSpPr>
          <p:nvPr/>
        </p:nvSpPr>
        <p:spPr bwMode="auto">
          <a:xfrm>
            <a:off x="2647950" y="1574800"/>
            <a:ext cx="3654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cs typeface="Times New Roman" panose="02020603050405020304" pitchFamily="18" charset="0"/>
              </a:rPr>
              <a:t>Thanksgiving Day</a:t>
            </a:r>
            <a:endParaRPr lang="zh-CN" altLang="en-US" sz="3200" b="1">
              <a:cs typeface="Times New Roman" panose="02020603050405020304" pitchFamily="18" charset="0"/>
            </a:endParaRPr>
          </a:p>
        </p:txBody>
      </p:sp>
      <p:pic>
        <p:nvPicPr>
          <p:cNvPr id="19461" name="图片 8" descr="audio-icon_17-1118215605.jpg">
            <a:hlinkClick r:id="rId2" action="ppaction://hlinkfile"/>
          </p:cNvPr>
          <p:cNvPicPr>
            <a:picLocks noChangeAspect="1" noChangeArrowheads="1"/>
          </p:cNvPicPr>
          <p:nvPr/>
        </p:nvPicPr>
        <p:blipFill>
          <a:blip r:embed="rId3" cstate="email"/>
          <a:srcRect/>
          <a:stretch>
            <a:fillRect/>
          </a:stretch>
        </p:blipFill>
        <p:spPr bwMode="auto">
          <a:xfrm>
            <a:off x="7072313" y="785813"/>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QQ截图20140812112027"/>
          <p:cNvPicPr>
            <a:picLocks noChangeAspect="1" noChangeArrowheads="1"/>
          </p:cNvPicPr>
          <p:nvPr/>
        </p:nvPicPr>
        <p:blipFill>
          <a:blip r:embed="rId4"/>
          <a:srcRect/>
          <a:stretch>
            <a:fillRect/>
          </a:stretch>
        </p:blipFill>
        <p:spPr bwMode="auto">
          <a:xfrm>
            <a:off x="1042988" y="2205038"/>
            <a:ext cx="662463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051050" y="765175"/>
            <a:ext cx="4319588" cy="1031875"/>
          </a:xfrm>
          <a:prstGeom prst="rect">
            <a:avLst/>
          </a:prstGeom>
          <a:solidFill>
            <a:schemeClr val="bg1"/>
          </a:solidFill>
          <a:ln w="25400" cmpd="sng">
            <a:solidFill>
              <a:schemeClr val="accent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6000" dirty="0">
                <a:solidFill>
                  <a:srgbClr val="CC9900"/>
                </a:solidFill>
                <a:latin typeface="Jokerman" panose="04090605060D06020702" pitchFamily="82" charset="0"/>
              </a:rPr>
              <a:t>objectives</a:t>
            </a:r>
          </a:p>
        </p:txBody>
      </p:sp>
      <p:sp>
        <p:nvSpPr>
          <p:cNvPr id="20483" name="Text Box 4"/>
          <p:cNvSpPr txBox="1">
            <a:spLocks noChangeArrowheads="1"/>
          </p:cNvSpPr>
          <p:nvPr/>
        </p:nvSpPr>
        <p:spPr bwMode="auto">
          <a:xfrm>
            <a:off x="762000" y="1844675"/>
            <a:ext cx="79533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25000"/>
              </a:spcBef>
            </a:pPr>
            <a:r>
              <a:rPr lang="en-US" sz="3200" b="1" dirty="0"/>
              <a:t>1. To understand how people in America celebrate the Thanksgiving Day.</a:t>
            </a:r>
          </a:p>
          <a:p>
            <a:pPr eaLnBrk="1" hangingPunct="1">
              <a:lnSpc>
                <a:spcPct val="110000"/>
              </a:lnSpc>
              <a:spcBef>
                <a:spcPct val="25000"/>
              </a:spcBef>
            </a:pPr>
            <a:r>
              <a:rPr lang="en-US" sz="3200" b="1" dirty="0"/>
              <a:t>2. To learn some new words and expressions.</a:t>
            </a:r>
          </a:p>
          <a:p>
            <a:pPr eaLnBrk="1" hangingPunct="1">
              <a:lnSpc>
                <a:spcPct val="110000"/>
              </a:lnSpc>
              <a:spcBef>
                <a:spcPct val="25000"/>
              </a:spcBef>
            </a:pPr>
            <a:r>
              <a:rPr lang="en-US" sz="3200" b="1" dirty="0"/>
              <a:t>3. To have a further understanding of Adverbial Clause of Time.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71500" y="1081088"/>
            <a:ext cx="88963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sz="3200" b="1" dirty="0">
                <a:solidFill>
                  <a:srgbClr val="C00000"/>
                </a:solidFill>
              </a:rPr>
              <a:t>Words</a:t>
            </a:r>
            <a:r>
              <a:rPr lang="en-US" sz="3200" dirty="0">
                <a:solidFill>
                  <a:srgbClr val="FF0000"/>
                </a:solidFill>
              </a:rPr>
              <a:t>: </a:t>
            </a:r>
          </a:p>
          <a:p>
            <a:pPr eaLnBrk="1" hangingPunct="1">
              <a:lnSpc>
                <a:spcPct val="80000"/>
              </a:lnSpc>
            </a:pPr>
            <a:r>
              <a:rPr lang="en-US" sz="3200" b="1" dirty="0"/>
              <a:t>among, speech, pioneer, grow, corn, following, lay, over, dish, parade, ourselves</a:t>
            </a:r>
          </a:p>
        </p:txBody>
      </p:sp>
      <p:sp>
        <p:nvSpPr>
          <p:cNvPr id="21507" name="Rectangle 3"/>
          <p:cNvSpPr>
            <a:spLocks noChangeArrowheads="1"/>
          </p:cNvSpPr>
          <p:nvPr/>
        </p:nvSpPr>
        <p:spPr bwMode="auto">
          <a:xfrm>
            <a:off x="539750" y="2744788"/>
            <a:ext cx="70881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en-US" sz="3200" b="1">
                <a:solidFill>
                  <a:srgbClr val="C00000"/>
                </a:solidFill>
              </a:rPr>
              <a:t>Phrases:</a:t>
            </a:r>
          </a:p>
          <a:p>
            <a:pPr>
              <a:lnSpc>
                <a:spcPct val="80000"/>
              </a:lnSpc>
            </a:pPr>
            <a:r>
              <a:rPr lang="en-US" sz="3200" b="1"/>
              <a:t>lay the table</a:t>
            </a:r>
            <a:endParaRPr lang="en-US" sz="3200">
              <a:solidFill>
                <a:srgbClr val="FF0000"/>
              </a:solidFill>
            </a:endParaRPr>
          </a:p>
        </p:txBody>
      </p:sp>
      <p:sp>
        <p:nvSpPr>
          <p:cNvPr id="21508" name="Text Box 4"/>
          <p:cNvSpPr txBox="1">
            <a:spLocks noChangeArrowheads="1"/>
          </p:cNvSpPr>
          <p:nvPr/>
        </p:nvSpPr>
        <p:spPr bwMode="auto">
          <a:xfrm>
            <a:off x="539750" y="3954463"/>
            <a:ext cx="78486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sz="3200" b="1">
                <a:solidFill>
                  <a:srgbClr val="C00000"/>
                </a:solidFill>
              </a:rPr>
              <a:t>Patterns:</a:t>
            </a:r>
          </a:p>
          <a:p>
            <a:pPr eaLnBrk="1" hangingPunct="1">
              <a:lnSpc>
                <a:spcPct val="80000"/>
              </a:lnSpc>
            </a:pPr>
            <a:r>
              <a:rPr lang="en-US" sz="3200" b="1"/>
              <a:t>while they were crossing…</a:t>
            </a:r>
          </a:p>
          <a:p>
            <a:pPr eaLnBrk="1" hangingPunct="1">
              <a:lnSpc>
                <a:spcPct val="80000"/>
              </a:lnSpc>
            </a:pPr>
            <a:r>
              <a:rPr lang="en-US" sz="3200" b="1"/>
              <a:t>give thanks (to sb.) for (doing) sth.</a:t>
            </a:r>
          </a:p>
          <a:p>
            <a:pPr eaLnBrk="1" hangingPunct="1">
              <a:lnSpc>
                <a:spcPct val="80000"/>
              </a:lnSpc>
            </a:pPr>
            <a:r>
              <a:rPr lang="en-US" sz="3200" b="1"/>
              <a:t>We were celebrated the festival since…</a:t>
            </a:r>
            <a:endParaRPr lang="en-US"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331913" y="1052513"/>
            <a:ext cx="3286125" cy="57943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dirty="0">
                <a:solidFill>
                  <a:srgbClr val="002060"/>
                </a:solidFill>
                <a:latin typeface="Cooper Black" panose="0208090404030B020404" pitchFamily="2" charset="0"/>
              </a:rPr>
              <a:t>among</a:t>
            </a:r>
            <a:endParaRPr lang="zh-CN" altLang="en-US" sz="3200" b="1" dirty="0">
              <a:solidFill>
                <a:srgbClr val="002060"/>
              </a:solidFill>
              <a:latin typeface="Cooper Black" panose="0208090404030B020404" pitchFamily="2" charset="0"/>
            </a:endParaRPr>
          </a:p>
        </p:txBody>
      </p:sp>
      <p:sp>
        <p:nvSpPr>
          <p:cNvPr id="22531" name="TextBox 2"/>
          <p:cNvSpPr txBox="1">
            <a:spLocks noChangeArrowheads="1"/>
          </p:cNvSpPr>
          <p:nvPr/>
        </p:nvSpPr>
        <p:spPr bwMode="auto">
          <a:xfrm>
            <a:off x="107950" y="1841500"/>
            <a:ext cx="1368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dirty="0">
                <a:solidFill>
                  <a:srgbClr val="C00000"/>
                </a:solidFill>
              </a:rPr>
              <a:t>prep.</a:t>
            </a:r>
            <a:endParaRPr lang="zh-CN" altLang="en-US" sz="3200" b="1" dirty="0">
              <a:solidFill>
                <a:srgbClr val="C00000"/>
              </a:solidFill>
            </a:endParaRPr>
          </a:p>
        </p:txBody>
      </p:sp>
      <p:pic>
        <p:nvPicPr>
          <p:cNvPr id="22532" name="图片 3" descr="803IDPUG_0.jpg"/>
          <p:cNvPicPr>
            <a:picLocks noChangeAspect="1" noChangeArrowheads="1"/>
          </p:cNvPicPr>
          <p:nvPr/>
        </p:nvPicPr>
        <p:blipFill>
          <a:blip r:embed="rId2" cstate="email"/>
          <a:srcRect/>
          <a:stretch>
            <a:fillRect/>
          </a:stretch>
        </p:blipFill>
        <p:spPr bwMode="auto">
          <a:xfrm>
            <a:off x="5162550" y="1038724"/>
            <a:ext cx="3981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395288" y="3644900"/>
            <a:ext cx="87487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dirty="0">
                <a:solidFill>
                  <a:srgbClr val="984807"/>
                </a:solidFill>
              </a:rPr>
              <a:t>It is a time for a special dinner among family and friends.</a:t>
            </a:r>
            <a:endParaRPr lang="zh-CN" altLang="en-US" sz="3200" b="1" dirty="0">
              <a:solidFill>
                <a:srgbClr val="984807"/>
              </a:solidFill>
            </a:endParaRPr>
          </a:p>
        </p:txBody>
      </p:sp>
      <p:sp>
        <p:nvSpPr>
          <p:cNvPr id="22534" name="TextBox 5"/>
          <p:cNvSpPr txBox="1">
            <a:spLocks noChangeArrowheads="1"/>
          </p:cNvSpPr>
          <p:nvPr/>
        </p:nvSpPr>
        <p:spPr bwMode="auto">
          <a:xfrm>
            <a:off x="396875" y="4970463"/>
            <a:ext cx="8135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0070C0"/>
                </a:solidFill>
              </a:rPr>
              <a:t>这个时候，朋友或家人会一起吃上一顿特别的晚餐。</a:t>
            </a:r>
          </a:p>
        </p:txBody>
      </p:sp>
      <p:sp>
        <p:nvSpPr>
          <p:cNvPr id="22535" name="TextBox 6"/>
          <p:cNvSpPr txBox="1">
            <a:spLocks noChangeArrowheads="1"/>
          </p:cNvSpPr>
          <p:nvPr/>
        </p:nvSpPr>
        <p:spPr bwMode="auto">
          <a:xfrm>
            <a:off x="539750" y="2921000"/>
            <a:ext cx="3671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dirty="0"/>
              <a:t>In the middle of </a:t>
            </a:r>
            <a:endParaRPr lang="zh-CN" altLang="en-US" sz="3200" b="1" dirty="0"/>
          </a:p>
        </p:txBody>
      </p:sp>
      <p:sp>
        <p:nvSpPr>
          <p:cNvPr id="22536" name="TextBox 7"/>
          <p:cNvSpPr txBox="1">
            <a:spLocks noChangeArrowheads="1"/>
          </p:cNvSpPr>
          <p:nvPr/>
        </p:nvSpPr>
        <p:spPr bwMode="auto">
          <a:xfrm>
            <a:off x="1403350" y="1776413"/>
            <a:ext cx="3960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t>在</a:t>
            </a:r>
            <a:r>
              <a:rPr lang="en-US" sz="3200" b="1" dirty="0"/>
              <a:t>……</a:t>
            </a:r>
            <a:r>
              <a:rPr lang="zh-CN" altLang="en-US" sz="3200" b="1" dirty="0"/>
              <a:t>之中（一般为三者或三者以上）</a:t>
            </a:r>
          </a:p>
        </p:txBody>
      </p:sp>
      <p:sp>
        <p:nvSpPr>
          <p:cNvPr id="22537" name="TextBox 9"/>
          <p:cNvSpPr txBox="1">
            <a:spLocks noChangeArrowheads="1"/>
          </p:cNvSpPr>
          <p:nvPr/>
        </p:nvSpPr>
        <p:spPr bwMode="auto">
          <a:xfrm>
            <a:off x="1042988" y="333375"/>
            <a:ext cx="2987675" cy="604838"/>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4F6228"/>
                </a:solidFill>
                <a:latin typeface="Comic Sans MS" panose="030F0702030302020204" pitchFamily="66" charset="0"/>
              </a:rPr>
              <a:t>Look and say</a:t>
            </a:r>
            <a:endParaRPr lang="zh-CN" altLang="en-US" sz="3200" b="1">
              <a:solidFill>
                <a:srgbClr val="4F6228"/>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slide(fromBottom)">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blinds(horizontal)">
                                      <p:cBhvr>
                                        <p:cTn id="17" dur="500"/>
                                        <p:tgtEl>
                                          <p:spTgt spid="2253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2536"/>
                                        </p:tgtEl>
                                        <p:attrNameLst>
                                          <p:attrName>style.visibility</p:attrName>
                                        </p:attrNameLst>
                                      </p:cBhvr>
                                      <p:to>
                                        <p:strVal val="visible"/>
                                      </p:to>
                                    </p:set>
                                    <p:animEffect transition="in" filter="blinds(horizontal)">
                                      <p:cBhvr>
                                        <p:cTn id="20" dur="500"/>
                                        <p:tgtEl>
                                          <p:spTgt spid="2253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535"/>
                                        </p:tgtEl>
                                        <p:attrNameLst>
                                          <p:attrName>style.visibility</p:attrName>
                                        </p:attrNameLst>
                                      </p:cBhvr>
                                      <p:to>
                                        <p:strVal val="visible"/>
                                      </p:to>
                                    </p:set>
                                    <p:animEffect transition="in" filter="blinds(horizontal)">
                                      <p:cBhvr>
                                        <p:cTn id="23" dur="500"/>
                                        <p:tgtEl>
                                          <p:spTgt spid="2253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strips(downLeft)">
                                      <p:cBhvr>
                                        <p:cTn id="28" dur="500"/>
                                        <p:tgtEl>
                                          <p:spTgt spid="2253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strips(downLeft)">
                                      <p:cBhvr>
                                        <p:cTn id="33"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utoUpdateAnimBg="0"/>
      <p:bldP spid="22533" grpId="0" autoUpdateAnimBg="0"/>
      <p:bldP spid="22534" grpId="0" autoUpdateAnimBg="0"/>
      <p:bldP spid="22535" grpId="0" autoUpdateAnimBg="0"/>
      <p:bldP spid="2253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755650" y="1628775"/>
            <a:ext cx="2376488" cy="646331"/>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600" dirty="0">
                <a:solidFill>
                  <a:srgbClr val="002060"/>
                </a:solidFill>
                <a:latin typeface="Cooper Black" panose="0208090404030B020404" pitchFamily="2" charset="0"/>
              </a:rPr>
              <a:t>speech</a:t>
            </a:r>
            <a:endParaRPr lang="zh-CN" altLang="en-US" sz="3600" dirty="0">
              <a:solidFill>
                <a:srgbClr val="002060"/>
              </a:solidFill>
              <a:latin typeface="Cooper Black" panose="0208090404030B020404" pitchFamily="2" charset="0"/>
            </a:endParaRPr>
          </a:p>
        </p:txBody>
      </p:sp>
      <p:sp>
        <p:nvSpPr>
          <p:cNvPr id="23555" name="TextBox 2"/>
          <p:cNvSpPr txBox="1">
            <a:spLocks noChangeArrowheads="1"/>
          </p:cNvSpPr>
          <p:nvPr/>
        </p:nvSpPr>
        <p:spPr bwMode="auto">
          <a:xfrm>
            <a:off x="428625" y="2317750"/>
            <a:ext cx="7858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dirty="0">
                <a:solidFill>
                  <a:srgbClr val="C00000"/>
                </a:solidFill>
              </a:rPr>
              <a:t>n.</a:t>
            </a:r>
            <a:endParaRPr lang="zh-CN" altLang="en-US" sz="3000" b="1" dirty="0">
              <a:solidFill>
                <a:srgbClr val="C00000"/>
              </a:solidFill>
            </a:endParaRPr>
          </a:p>
        </p:txBody>
      </p:sp>
      <p:sp>
        <p:nvSpPr>
          <p:cNvPr id="23556" name="TextBox 5"/>
          <p:cNvSpPr txBox="1">
            <a:spLocks noChangeArrowheads="1"/>
          </p:cNvSpPr>
          <p:nvPr/>
        </p:nvSpPr>
        <p:spPr bwMode="auto">
          <a:xfrm>
            <a:off x="468313" y="4292600"/>
            <a:ext cx="828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dirty="0">
                <a:solidFill>
                  <a:srgbClr val="984807"/>
                </a:solidFill>
              </a:rPr>
              <a:t>People make short speeches and give thanks for their food.</a:t>
            </a:r>
            <a:endParaRPr lang="zh-CN" altLang="en-US" sz="3000" b="1" dirty="0">
              <a:solidFill>
                <a:srgbClr val="984807"/>
              </a:solidFill>
            </a:endParaRPr>
          </a:p>
        </p:txBody>
      </p:sp>
      <p:sp>
        <p:nvSpPr>
          <p:cNvPr id="23557" name="TextBox 6"/>
          <p:cNvSpPr txBox="1">
            <a:spLocks noChangeArrowheads="1"/>
          </p:cNvSpPr>
          <p:nvPr/>
        </p:nvSpPr>
        <p:spPr bwMode="auto">
          <a:xfrm>
            <a:off x="323850" y="5418138"/>
            <a:ext cx="7535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0070C0"/>
                </a:solidFill>
              </a:rPr>
              <a:t>人们作简短的致辞，为食物而感恩。</a:t>
            </a:r>
          </a:p>
        </p:txBody>
      </p:sp>
      <p:sp>
        <p:nvSpPr>
          <p:cNvPr id="23558" name="TextBox 7"/>
          <p:cNvSpPr txBox="1">
            <a:spLocks noChangeArrowheads="1"/>
          </p:cNvSpPr>
          <p:nvPr/>
        </p:nvSpPr>
        <p:spPr bwMode="auto">
          <a:xfrm>
            <a:off x="468313" y="3214688"/>
            <a:ext cx="8569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dirty="0"/>
              <a:t>A talk, especially a formal one about a particular subject, given to a group of people.</a:t>
            </a:r>
            <a:endParaRPr lang="zh-CN" altLang="en-US" sz="3000" b="1" dirty="0"/>
          </a:p>
        </p:txBody>
      </p:sp>
      <p:sp>
        <p:nvSpPr>
          <p:cNvPr id="23559" name="TextBox 8"/>
          <p:cNvSpPr txBox="1">
            <a:spLocks noChangeArrowheads="1"/>
          </p:cNvSpPr>
          <p:nvPr/>
        </p:nvSpPr>
        <p:spPr bwMode="auto">
          <a:xfrm>
            <a:off x="1117600" y="2427288"/>
            <a:ext cx="3168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t>演说；演讲</a:t>
            </a:r>
          </a:p>
        </p:txBody>
      </p:sp>
      <p:pic>
        <p:nvPicPr>
          <p:cNvPr id="23560" name="Picture 11" descr="201106289871309247869328"/>
          <p:cNvPicPr>
            <a:picLocks noChangeAspect="1" noChangeArrowheads="1"/>
          </p:cNvPicPr>
          <p:nvPr/>
        </p:nvPicPr>
        <p:blipFill>
          <a:blip r:embed="rId2"/>
          <a:srcRect/>
          <a:stretch>
            <a:fillRect/>
          </a:stretch>
        </p:blipFill>
        <p:spPr bwMode="auto">
          <a:xfrm>
            <a:off x="4067175" y="309563"/>
            <a:ext cx="4445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9"/>
          <p:cNvSpPr txBox="1">
            <a:spLocks noChangeArrowheads="1"/>
          </p:cNvSpPr>
          <p:nvPr/>
        </p:nvSpPr>
        <p:spPr bwMode="auto">
          <a:xfrm>
            <a:off x="250825" y="981075"/>
            <a:ext cx="2987675" cy="574675"/>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000" b="1" dirty="0">
                <a:solidFill>
                  <a:srgbClr val="4F6228"/>
                </a:solidFill>
                <a:latin typeface="Comic Sans MS" panose="030F0702030302020204" pitchFamily="66" charset="0"/>
              </a:rPr>
              <a:t>Look and say</a:t>
            </a:r>
            <a:endParaRPr lang="zh-CN" altLang="en-US" sz="3000" b="1" dirty="0">
              <a:solidFill>
                <a:srgbClr val="4F6228"/>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p:cTn id="7" dur="500" fill="hold"/>
                                        <p:tgtEl>
                                          <p:spTgt spid="23560"/>
                                        </p:tgtEl>
                                        <p:attrNameLst>
                                          <p:attrName>ppt_w</p:attrName>
                                        </p:attrNameLst>
                                      </p:cBhvr>
                                      <p:tavLst>
                                        <p:tav tm="0">
                                          <p:val>
                                            <p:fltVal val="0"/>
                                          </p:val>
                                        </p:tav>
                                        <p:tav tm="100000">
                                          <p:val>
                                            <p:strVal val="#ppt_w"/>
                                          </p:val>
                                        </p:tav>
                                      </p:tavLst>
                                    </p:anim>
                                    <p:anim calcmode="lin" valueType="num">
                                      <p:cBhvr>
                                        <p:cTn id="8" dur="500" fill="hold"/>
                                        <p:tgtEl>
                                          <p:spTgt spid="23560"/>
                                        </p:tgtEl>
                                        <p:attrNameLst>
                                          <p:attrName>ppt_h</p:attrName>
                                        </p:attrNameLst>
                                      </p:cBhvr>
                                      <p:tavLst>
                                        <p:tav tm="0">
                                          <p:val>
                                            <p:fltVal val="0"/>
                                          </p:val>
                                        </p:tav>
                                        <p:tav tm="100000">
                                          <p:val>
                                            <p:strVal val="#ppt_h"/>
                                          </p:val>
                                        </p:tav>
                                      </p:tavLst>
                                    </p:anim>
                                    <p:anim calcmode="lin" valueType="num">
                                      <p:cBhvr>
                                        <p:cTn id="9" dur="500" fill="hold"/>
                                        <p:tgtEl>
                                          <p:spTgt spid="23560"/>
                                        </p:tgtEl>
                                        <p:attrNameLst>
                                          <p:attrName>style.rotation</p:attrName>
                                        </p:attrNameLst>
                                      </p:cBhvr>
                                      <p:tavLst>
                                        <p:tav tm="0">
                                          <p:val>
                                            <p:fltVal val="360"/>
                                          </p:val>
                                        </p:tav>
                                        <p:tav tm="100000">
                                          <p:val>
                                            <p:fltVal val="0"/>
                                          </p:val>
                                        </p:tav>
                                      </p:tavLst>
                                    </p:anim>
                                    <p:animEffect transition="in" filter="fade">
                                      <p:cBhvr>
                                        <p:cTn id="10" dur="500"/>
                                        <p:tgtEl>
                                          <p:spTgt spid="2356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slide(fromBottom)">
                                      <p:cBhvr>
                                        <p:cTn id="15" dur="500"/>
                                        <p:tgtEl>
                                          <p:spTgt spid="2355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555"/>
                                        </p:tgtEl>
                                        <p:attrNameLst>
                                          <p:attrName>style.visibility</p:attrName>
                                        </p:attrNameLst>
                                      </p:cBhvr>
                                      <p:to>
                                        <p:strVal val="visible"/>
                                      </p:to>
                                    </p:set>
                                    <p:animEffect transition="in" filter="blinds(horizontal)">
                                      <p:cBhvr>
                                        <p:cTn id="20" dur="500"/>
                                        <p:tgtEl>
                                          <p:spTgt spid="2355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Effect transition="in" filter="blinds(horizontal)">
                                      <p:cBhvr>
                                        <p:cTn id="23" dur="500"/>
                                        <p:tgtEl>
                                          <p:spTgt spid="23559"/>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strips(downLeft)">
                                      <p:cBhvr>
                                        <p:cTn id="26" dur="500"/>
                                        <p:tgtEl>
                                          <p:spTgt spid="2355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556"/>
                                        </p:tgtEl>
                                        <p:attrNameLst>
                                          <p:attrName>style.visibility</p:attrName>
                                        </p:attrNameLst>
                                      </p:cBhvr>
                                      <p:to>
                                        <p:strVal val="visible"/>
                                      </p:to>
                                    </p:set>
                                    <p:animEffect transition="in" filter="blinds(horizontal)">
                                      <p:cBhvr>
                                        <p:cTn id="31" dur="500"/>
                                        <p:tgtEl>
                                          <p:spTgt spid="2355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3557"/>
                                        </p:tgtEl>
                                        <p:attrNameLst>
                                          <p:attrName>style.visibility</p:attrName>
                                        </p:attrNameLst>
                                      </p:cBhvr>
                                      <p:to>
                                        <p:strVal val="visible"/>
                                      </p:to>
                                    </p:set>
                                    <p:animEffect transition="in" filter="strips(downLeft)">
                                      <p:cBhvr>
                                        <p:cTn id="36"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autoUpdateAnimBg="0"/>
      <p:bldP spid="23556" grpId="0" autoUpdateAnimBg="0"/>
      <p:bldP spid="23557" grpId="0" autoUpdateAnimBg="0"/>
      <p:bldP spid="23558" grpId="0" autoUpdateAnimBg="0"/>
      <p:bldP spid="2355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611188" y="1268413"/>
            <a:ext cx="2663825" cy="519112"/>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a:solidFill>
                  <a:srgbClr val="002060"/>
                </a:solidFill>
              </a:rPr>
              <a:t>pioneer</a:t>
            </a:r>
            <a:endParaRPr lang="zh-CN" altLang="en-US" sz="2800">
              <a:solidFill>
                <a:srgbClr val="002060"/>
              </a:solidFill>
            </a:endParaRPr>
          </a:p>
        </p:txBody>
      </p:sp>
      <p:sp>
        <p:nvSpPr>
          <p:cNvPr id="24579" name="TextBox 2"/>
          <p:cNvSpPr txBox="1">
            <a:spLocks noChangeArrowheads="1"/>
          </p:cNvSpPr>
          <p:nvPr/>
        </p:nvSpPr>
        <p:spPr bwMode="auto">
          <a:xfrm>
            <a:off x="728663" y="2060575"/>
            <a:ext cx="785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a:solidFill>
                  <a:srgbClr val="C00000"/>
                </a:solidFill>
              </a:rPr>
              <a:t>n.</a:t>
            </a:r>
            <a:endParaRPr lang="zh-CN" altLang="en-US" sz="2800" b="1">
              <a:solidFill>
                <a:srgbClr val="C00000"/>
              </a:solidFill>
            </a:endParaRPr>
          </a:p>
        </p:txBody>
      </p:sp>
      <p:pic>
        <p:nvPicPr>
          <p:cNvPr id="24580" name="图片 3" descr="QQ截图20140529181625.png"/>
          <p:cNvPicPr>
            <a:picLocks noChangeAspect="1" noChangeArrowheads="1"/>
          </p:cNvPicPr>
          <p:nvPr/>
        </p:nvPicPr>
        <p:blipFill>
          <a:blip r:embed="rId2" cstate="email"/>
          <a:srcRect/>
          <a:stretch>
            <a:fillRect/>
          </a:stretch>
        </p:blipFill>
        <p:spPr bwMode="auto">
          <a:xfrm>
            <a:off x="4427538" y="260350"/>
            <a:ext cx="41052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468313" y="4076700"/>
            <a:ext cx="8604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a:solidFill>
                  <a:srgbClr val="984807"/>
                </a:solidFill>
              </a:rPr>
              <a:t>We have celebrated the festival since the first pioneers from England arrived in America.</a:t>
            </a:r>
            <a:endParaRPr lang="zh-CN" altLang="en-US" sz="2800" b="1">
              <a:solidFill>
                <a:srgbClr val="984807"/>
              </a:solidFill>
            </a:endParaRPr>
          </a:p>
        </p:txBody>
      </p:sp>
      <p:sp>
        <p:nvSpPr>
          <p:cNvPr id="24582" name="TextBox 5"/>
          <p:cNvSpPr txBox="1">
            <a:spLocks noChangeArrowheads="1"/>
          </p:cNvSpPr>
          <p:nvPr/>
        </p:nvSpPr>
        <p:spPr bwMode="auto">
          <a:xfrm>
            <a:off x="539750" y="5084763"/>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70C0"/>
                </a:solidFill>
              </a:rPr>
              <a:t>自</a:t>
            </a:r>
            <a:r>
              <a:rPr lang="en-US" sz="2800" b="1">
                <a:solidFill>
                  <a:srgbClr val="0070C0"/>
                </a:solidFill>
              </a:rPr>
              <a:t>17</a:t>
            </a:r>
            <a:r>
              <a:rPr lang="zh-CN" altLang="en-US" sz="2800" b="1">
                <a:solidFill>
                  <a:srgbClr val="0070C0"/>
                </a:solidFill>
              </a:rPr>
              <a:t>世纪首批英格兰的拓荒者抵达美洲大陆后，我们就一直庆祝这个节日。</a:t>
            </a:r>
          </a:p>
        </p:txBody>
      </p:sp>
      <p:sp>
        <p:nvSpPr>
          <p:cNvPr id="24583" name="TextBox 6"/>
          <p:cNvSpPr txBox="1">
            <a:spLocks noChangeArrowheads="1"/>
          </p:cNvSpPr>
          <p:nvPr/>
        </p:nvSpPr>
        <p:spPr bwMode="auto">
          <a:xfrm>
            <a:off x="468313" y="2997200"/>
            <a:ext cx="85677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a:solidFill>
                  <a:srgbClr val="0D0D0D"/>
                </a:solidFill>
              </a:rPr>
              <a:t>One of the first people to do something that other people will later develop or continue to do.</a:t>
            </a:r>
            <a:endParaRPr lang="zh-CN" altLang="en-US" sz="2800" b="1">
              <a:solidFill>
                <a:srgbClr val="0D0D0D"/>
              </a:solidFill>
            </a:endParaRPr>
          </a:p>
        </p:txBody>
      </p:sp>
      <p:sp>
        <p:nvSpPr>
          <p:cNvPr id="24584" name="TextBox 7"/>
          <p:cNvSpPr txBox="1">
            <a:spLocks noChangeArrowheads="1"/>
          </p:cNvSpPr>
          <p:nvPr/>
        </p:nvSpPr>
        <p:spPr bwMode="auto">
          <a:xfrm>
            <a:off x="1476375" y="2060575"/>
            <a:ext cx="1979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t>开拓者</a:t>
            </a:r>
          </a:p>
        </p:txBody>
      </p:sp>
      <p:pic>
        <p:nvPicPr>
          <p:cNvPr id="24585" name="Picture 11" descr="1616362_102954025765_2"/>
          <p:cNvPicPr>
            <a:picLocks noChangeAspect="1" noChangeArrowheads="1"/>
          </p:cNvPicPr>
          <p:nvPr/>
        </p:nvPicPr>
        <p:blipFill>
          <a:blip r:embed="rId3" cstate="email"/>
          <a:srcRect/>
          <a:stretch>
            <a:fillRect/>
          </a:stretch>
        </p:blipFill>
        <p:spPr bwMode="auto">
          <a:xfrm>
            <a:off x="4814888" y="260350"/>
            <a:ext cx="9096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9"/>
          <p:cNvSpPr txBox="1">
            <a:spLocks noChangeArrowheads="1"/>
          </p:cNvSpPr>
          <p:nvPr/>
        </p:nvSpPr>
        <p:spPr bwMode="auto">
          <a:xfrm>
            <a:off x="611188" y="620713"/>
            <a:ext cx="2987675" cy="544512"/>
          </a:xfrm>
          <a:prstGeom prst="rect">
            <a:avLst/>
          </a:prstGeom>
          <a:solidFill>
            <a:schemeClr val="bg1"/>
          </a:solidFill>
          <a:ln w="25400" cmpd="sng">
            <a:solidFill>
              <a:schemeClr val="accent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b="1">
                <a:solidFill>
                  <a:srgbClr val="4F6228"/>
                </a:solidFill>
              </a:rPr>
              <a:t>Look and say</a:t>
            </a:r>
            <a:endParaRPr lang="zh-CN" altLang="en-US" sz="2800" b="1">
              <a:solidFill>
                <a:srgbClr val="4F62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500"/>
                                        <p:tgtEl>
                                          <p:spTgt spid="24580"/>
                                        </p:tgtEl>
                                      </p:cBhvr>
                                    </p:animEffect>
                                  </p:childTnLst>
                                </p:cTn>
                              </p:par>
                              <p:par>
                                <p:cTn id="8" presetID="3" presetClass="entr" presetSubtype="10" fill="hold" nodeType="withEffect">
                                  <p:stCondLst>
                                    <p:cond delay="0"/>
                                  </p:stCondLst>
                                  <p:childTnLst>
                                    <p:set>
                                      <p:cBhvr>
                                        <p:cTn id="9" dur="1" fill="hold">
                                          <p:stCondLst>
                                            <p:cond delay="0"/>
                                          </p:stCondLst>
                                        </p:cTn>
                                        <p:tgtEl>
                                          <p:spTgt spid="24585"/>
                                        </p:tgtEl>
                                        <p:attrNameLst>
                                          <p:attrName>style.visibility</p:attrName>
                                        </p:attrNameLst>
                                      </p:cBhvr>
                                      <p:to>
                                        <p:strVal val="visible"/>
                                      </p:to>
                                    </p:set>
                                    <p:animEffect transition="in" filter="blinds(horizontal)">
                                      <p:cBhvr>
                                        <p:cTn id="10" dur="500"/>
                                        <p:tgtEl>
                                          <p:spTgt spid="2458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slide(fromBottom)">
                                      <p:cBhvr>
                                        <p:cTn id="15" dur="500"/>
                                        <p:tgtEl>
                                          <p:spTgt spid="2457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579"/>
                                        </p:tgtEl>
                                        <p:attrNameLst>
                                          <p:attrName>style.visibility</p:attrName>
                                        </p:attrNameLst>
                                      </p:cBhvr>
                                      <p:to>
                                        <p:strVal val="visible"/>
                                      </p:to>
                                    </p:set>
                                    <p:animEffect transition="in" filter="blinds(horizontal)">
                                      <p:cBhvr>
                                        <p:cTn id="20" dur="500"/>
                                        <p:tgtEl>
                                          <p:spTgt spid="2457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Effect transition="in" filter="blinds(horizontal)">
                                      <p:cBhvr>
                                        <p:cTn id="23" dur="500"/>
                                        <p:tgtEl>
                                          <p:spTgt spid="2458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4583"/>
                                        </p:tgtEl>
                                        <p:attrNameLst>
                                          <p:attrName>style.visibility</p:attrName>
                                        </p:attrNameLst>
                                      </p:cBhvr>
                                      <p:to>
                                        <p:strVal val="visible"/>
                                      </p:to>
                                    </p:set>
                                    <p:animEffect transition="in" filter="strips(downLeft)">
                                      <p:cBhvr>
                                        <p:cTn id="26" dur="500"/>
                                        <p:tgtEl>
                                          <p:spTgt spid="2458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581"/>
                                        </p:tgtEl>
                                        <p:attrNameLst>
                                          <p:attrName>style.visibility</p:attrName>
                                        </p:attrNameLst>
                                      </p:cBhvr>
                                      <p:to>
                                        <p:strVal val="visible"/>
                                      </p:to>
                                    </p:set>
                                    <p:animEffect transition="in" filter="blinds(horizontal)">
                                      <p:cBhvr>
                                        <p:cTn id="31" dur="500"/>
                                        <p:tgtEl>
                                          <p:spTgt spid="2458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strips(downLeft)">
                                      <p:cBhvr>
                                        <p:cTn id="3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79" grpId="0" autoUpdateAnimBg="0"/>
      <p:bldP spid="24581" grpId="0" autoUpdateAnimBg="0"/>
      <p:bldP spid="24582" grpId="0" autoUpdateAnimBg="0"/>
      <p:bldP spid="24583" grpId="0" autoUpdateAnimBg="0"/>
      <p:bldP spid="24584" grpId="0" autoUpdateAnimBg="0"/>
    </p:bldLst>
  </p:timing>
</p:sld>
</file>

<file path=ppt/theme/theme1.xml><?xml version="1.0" encoding="utf-8"?>
<a:theme xmlns:a="http://schemas.openxmlformats.org/drawingml/2006/main" name="WWW.2PPT.COM&#10;">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1764</Words>
  <Application>Microsoft Office PowerPoint</Application>
  <PresentationFormat>全屏显示(4:3)</PresentationFormat>
  <Paragraphs>223</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 Unicode MS</vt:lpstr>
      <vt:lpstr>宋体</vt:lpstr>
      <vt:lpstr>微软雅黑</vt:lpstr>
      <vt:lpstr>幼圆</vt:lpstr>
      <vt:lpstr>Arial</vt:lpstr>
      <vt:lpstr>Comic Sans MS</vt:lpstr>
      <vt:lpstr>Cooper Black</vt:lpstr>
      <vt:lpstr>Jokerman</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cp:revision>
  <dcterms:created xsi:type="dcterms:W3CDTF">2015-08-13T01:41:00Z</dcterms:created>
  <dcterms:modified xsi:type="dcterms:W3CDTF">2023-01-17T00:57:53Z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5CE779C097BD40778717B0EEA75C9C98</vt:lpwstr>
  </property>
  <property fmtid="{A09F084E-AD41-489F-8076-AA5BE3082BCA}" pid="100">
    <vt:ui4>5</vt:ui4>
  </property>
  <property fmtid="{64440492-4C8B-11D1-8B70-080036B11A03}" pid="11">
    <vt:lpwstr>www.2ppt.com-爱PPT提供资源下载</vt:lpwstr>
  </property>
</Properties>
</file>