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323" r:id="rId4"/>
    <p:sldId id="259" r:id="rId5"/>
    <p:sldId id="285" r:id="rId6"/>
    <p:sldId id="286" r:id="rId7"/>
    <p:sldId id="289" r:id="rId8"/>
    <p:sldId id="292" r:id="rId9"/>
    <p:sldId id="291" r:id="rId10"/>
    <p:sldId id="287" r:id="rId11"/>
    <p:sldId id="288" r:id="rId12"/>
    <p:sldId id="290" r:id="rId13"/>
    <p:sldId id="293" r:id="rId14"/>
    <p:sldId id="328" r:id="rId15"/>
    <p:sldId id="294" r:id="rId16"/>
    <p:sldId id="324" r:id="rId17"/>
    <p:sldId id="295" r:id="rId18"/>
    <p:sldId id="296" r:id="rId19"/>
    <p:sldId id="298" r:id="rId20"/>
    <p:sldId id="299" r:id="rId21"/>
    <p:sldId id="303" r:id="rId22"/>
    <p:sldId id="304" r:id="rId23"/>
    <p:sldId id="325" r:id="rId24"/>
    <p:sldId id="305" r:id="rId25"/>
    <p:sldId id="306" r:id="rId26"/>
    <p:sldId id="307" r:id="rId27"/>
    <p:sldId id="309" r:id="rId28"/>
    <p:sldId id="310" r:id="rId29"/>
    <p:sldId id="311" r:id="rId30"/>
    <p:sldId id="326" r:id="rId31"/>
    <p:sldId id="284" r:id="rId32"/>
    <p:sldId id="312" r:id="rId33"/>
    <p:sldId id="313" r:id="rId34"/>
    <p:sldId id="314" r:id="rId35"/>
    <p:sldId id="315" r:id="rId36"/>
    <p:sldId id="327" r:id="rId37"/>
    <p:sldId id="316" r:id="rId38"/>
    <p:sldId id="317" r:id="rId39"/>
    <p:sldId id="319" r:id="rId40"/>
    <p:sldId id="320" r:id="rId41"/>
    <p:sldId id="321" r:id="rId42"/>
    <p:sldId id="329"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2F1F3"/>
    <a:srgbClr val="A20B3C"/>
    <a:srgbClr val="F8F8F9"/>
    <a:srgbClr val="F3F2F4"/>
    <a:srgbClr val="CC0E4D"/>
    <a:srgbClr val="BB0D47"/>
    <a:srgbClr val="FEFEFE"/>
    <a:srgbClr val="FDFDFE"/>
    <a:srgbClr val="F4F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1" autoAdjust="0"/>
    <p:restoredTop sz="94660"/>
  </p:normalViewPr>
  <p:slideViewPr>
    <p:cSldViewPr snapToGrid="0">
      <p:cViewPr varScale="1">
        <p:scale>
          <a:sx n="90" d="100"/>
          <a:sy n="90" d="100"/>
        </p:scale>
        <p:origin x="642"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CB290-661A-46FC-89A5-9FB6B7EDA20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255C6-A649-4EFA-AA0A-7219834D3F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79CB3CE-4F53-4C74-8FAE-82342119208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CB3CE-4F53-4C74-8FAE-82342119208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52603-514A-4FFA-AB71-790253966F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178162" y="-1274301"/>
            <a:ext cx="2548601" cy="2548601"/>
          </a:xfrm>
          <a:prstGeom prst="rtTriangle">
            <a:avLst/>
          </a:prstGeom>
          <a:solidFill>
            <a:srgbClr val="262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2684720" flipV="1">
            <a:off x="-106415" y="3287242"/>
            <a:ext cx="7174032" cy="7174032"/>
          </a:xfrm>
          <a:prstGeom prst="rtTriangle">
            <a:avLst/>
          </a:prstGeom>
          <a:solidFill>
            <a:srgbClr val="A20B3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26892" y="4297770"/>
            <a:ext cx="5006499"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商场餐饮经营分析</a:t>
            </a:r>
            <a:r>
              <a:rPr lang="en-US" altLang="zh-CN" sz="3200" b="1" dirty="0" err="1">
                <a:solidFill>
                  <a:schemeClr val="bg1"/>
                </a:solidFill>
                <a:latin typeface="微软雅黑" panose="020B0503020204020204" pitchFamily="34" charset="-122"/>
                <a:ea typeface="微软雅黑" panose="020B0503020204020204" pitchFamily="34" charset="-122"/>
              </a:rPr>
              <a:t>ppt</a:t>
            </a:r>
            <a:r>
              <a:rPr lang="zh-CN" altLang="en-US" sz="3200" b="1" dirty="0">
                <a:solidFill>
                  <a:schemeClr val="bg1"/>
                </a:solidFill>
                <a:latin typeface="微软雅黑" panose="020B0503020204020204" pitchFamily="34" charset="-122"/>
                <a:ea typeface="微软雅黑" panose="020B0503020204020204" pitchFamily="34" charset="-122"/>
              </a:rPr>
              <a:t>模板</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514275" y="341412"/>
            <a:ext cx="2071401"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20XX-20XX</a:t>
            </a:r>
            <a:r>
              <a:rPr lang="zh-CN" altLang="en-US" sz="2000" dirty="0" smtClean="0">
                <a:solidFill>
                  <a:schemeClr val="bg1"/>
                </a:solidFill>
                <a:latin typeface="微软雅黑" panose="020B0503020204020204" pitchFamily="34" charset="-122"/>
                <a:ea typeface="微软雅黑" panose="020B0503020204020204" pitchFamily="34" charset="-122"/>
              </a:rPr>
              <a:t>年度</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706836" y="702504"/>
            <a:ext cx="1385123" cy="1224926"/>
            <a:chOff x="6706836" y="702504"/>
            <a:chExt cx="1385123" cy="1224926"/>
          </a:xfrm>
        </p:grpSpPr>
        <p:sp>
          <p:nvSpPr>
            <p:cNvPr id="11" name="矩形 10"/>
            <p:cNvSpPr/>
            <p:nvPr/>
          </p:nvSpPr>
          <p:spPr>
            <a:xfrm rot="2700000">
              <a:off x="6786935" y="702504"/>
              <a:ext cx="1224926" cy="1224926"/>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706836" y="1022579"/>
              <a:ext cx="1385123" cy="584775"/>
            </a:xfrm>
            <a:prstGeom prst="rect">
              <a:avLst/>
            </a:prstGeom>
            <a:noFill/>
          </p:spPr>
          <p:txBody>
            <a:bodyPr wrap="none" rtlCol="0">
              <a:spAutoFit/>
            </a:bodyPr>
            <a:lstStyle/>
            <a:p>
              <a:r>
                <a:rPr lang="en-US" altLang="zh-CN" sz="3200" dirty="0" smtClean="0">
                  <a:solidFill>
                    <a:srgbClr val="A20B3C"/>
                  </a:solidFill>
                  <a:latin typeface="微软雅黑" panose="020B0503020204020204" pitchFamily="34" charset="-122"/>
                  <a:ea typeface="微软雅黑" panose="020B0503020204020204" pitchFamily="34" charset="-122"/>
                </a:rPr>
                <a:t>LOGO</a:t>
              </a:r>
              <a:endParaRPr lang="en-US" altLang="zh-CN" sz="3200" dirty="0">
                <a:solidFill>
                  <a:srgbClr val="A20B3C"/>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8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28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strVal val="#ppt_w*0.70"/>
                                          </p:val>
                                        </p:tav>
                                        <p:tav tm="100000">
                                          <p:val>
                                            <p:strVal val="#ppt_w"/>
                                          </p:val>
                                        </p:tav>
                                      </p:tavLst>
                                    </p:anim>
                                    <p:anim calcmode="lin" valueType="num">
                                      <p:cBhvr>
                                        <p:cTn id="17" dur="1000" fill="hold"/>
                                        <p:tgtEl>
                                          <p:spTgt spid="16"/>
                                        </p:tgtEl>
                                        <p:attrNameLst>
                                          <p:attrName>ppt_h</p:attrName>
                                        </p:attrNameLst>
                                      </p:cBhvr>
                                      <p:tavLst>
                                        <p:tav tm="0">
                                          <p:val>
                                            <p:strVal val="#ppt_h"/>
                                          </p:val>
                                        </p:tav>
                                        <p:tav tm="100000">
                                          <p:val>
                                            <p:strVal val="#ppt_h"/>
                                          </p:val>
                                        </p:tav>
                                      </p:tavLst>
                                    </p:anim>
                                    <p:animEffect transition="in" filter="fade">
                                      <p:cBhvr>
                                        <p:cTn id="18" dur="1000"/>
                                        <p:tgtEl>
                                          <p:spTgt spid="16"/>
                                        </p:tgtEl>
                                      </p:cBhvr>
                                    </p:animEffect>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800" decel="100000"/>
                                        <p:tgtEl>
                                          <p:spTgt spid="2"/>
                                        </p:tgtEl>
                                      </p:cBhvr>
                                    </p:animEffect>
                                    <p:anim calcmode="lin" valueType="num">
                                      <p:cBhvr>
                                        <p:cTn id="23" dur="800" decel="100000" fill="hold"/>
                                        <p:tgtEl>
                                          <p:spTgt spid="2"/>
                                        </p:tgtEl>
                                        <p:attrNameLst>
                                          <p:attrName>style.rotation</p:attrName>
                                        </p:attrNameLst>
                                      </p:cBhvr>
                                      <p:tavLst>
                                        <p:tav tm="0">
                                          <p:val>
                                            <p:fltVal val="-90"/>
                                          </p:val>
                                        </p:tav>
                                        <p:tav tm="100000">
                                          <p:val>
                                            <p:fltVal val="0"/>
                                          </p:val>
                                        </p:tav>
                                      </p:tavLst>
                                    </p:anim>
                                    <p:anim calcmode="lin" valueType="num">
                                      <p:cBhvr>
                                        <p:cTn id="24" dur="800" decel="100000" fill="hold"/>
                                        <p:tgtEl>
                                          <p:spTgt spid="2"/>
                                        </p:tgtEl>
                                        <p:attrNameLst>
                                          <p:attrName>ppt_x</p:attrName>
                                        </p:attrNameLst>
                                      </p:cBhvr>
                                      <p:tavLst>
                                        <p:tav tm="0">
                                          <p:val>
                                            <p:strVal val="#ppt_x+0.4"/>
                                          </p:val>
                                        </p:tav>
                                        <p:tav tm="100000">
                                          <p:val>
                                            <p:strVal val="#ppt_x-0.05"/>
                                          </p:val>
                                        </p:tav>
                                      </p:tavLst>
                                    </p:anim>
                                    <p:anim calcmode="lin" valueType="num">
                                      <p:cBhvr>
                                        <p:cTn id="25" dur="800" decel="100000" fill="hold"/>
                                        <p:tgtEl>
                                          <p:spTgt spid="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Scale>
                                      <p:cBhvr>
                                        <p:cTn id="3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4"/>
                                        </p:tgtEl>
                                        <p:attrNameLst>
                                          <p:attrName>ppt_x</p:attrName>
                                          <p:attrName>ppt_y</p:attrName>
                                        </p:attrNameLst>
                                      </p:cBhvr>
                                    </p:animMotion>
                                    <p:animEffect transition="in" filter="fade">
                                      <p:cBhvr>
                                        <p:cTn id="33" dur="1000"/>
                                        <p:tgtEl>
                                          <p:spTgt spid="14"/>
                                        </p:tgtEl>
                                      </p:cBhvr>
                                    </p:animEffect>
                                  </p:childTnLst>
                                </p:cTn>
                              </p:par>
                            </p:childTnLst>
                          </p:cTn>
                        </p:par>
                        <p:par>
                          <p:cTn id="34" fill="hold">
                            <p:stCondLst>
                              <p:cond delay="4000"/>
                            </p:stCondLst>
                            <p:childTnLst>
                              <p:par>
                                <p:cTn id="35" presetID="6" presetClass="emph" presetSubtype="0" fill="hold" grpId="1" nodeType="afterEffect">
                                  <p:stCondLst>
                                    <p:cond delay="0"/>
                                  </p:stCondLst>
                                  <p:childTnLst>
                                    <p:animScale>
                                      <p:cBhvr>
                                        <p:cTn id="36" dur="500" fill="hold"/>
                                        <p:tgtEl>
                                          <p:spTgt spid="14"/>
                                        </p:tgtEl>
                                      </p:cBhvr>
                                      <p:by x="150000" y="150000"/>
                                    </p:animScale>
                                  </p:childTnLst>
                                </p:cTn>
                              </p:par>
                              <p:par>
                                <p:cTn id="37" presetID="10" presetClass="exit" presetSubtype="0" fill="hold" grpId="2"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p:bldP spid="14" grpId="1"/>
      <p:bldP spid="14" grpId="2"/>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公司业务</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 name="椭圆 7"/>
          <p:cNvSpPr>
            <a:spLocks noChangeAspect="1"/>
          </p:cNvSpPr>
          <p:nvPr/>
        </p:nvSpPr>
        <p:spPr>
          <a:xfrm>
            <a:off x="6010295" y="4051459"/>
            <a:ext cx="2010634" cy="2010633"/>
          </a:xfrm>
          <a:prstGeom prst="ellipse">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4001770" y="2088465"/>
            <a:ext cx="2010634" cy="2010633"/>
          </a:xfrm>
          <a:prstGeom prst="ellipse">
            <a:avLst/>
          </a:prstGeom>
          <a:blipFill>
            <a:blip r:embed="rId5"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023039" y="2088465"/>
            <a:ext cx="2010634" cy="2010633"/>
          </a:xfrm>
          <a:prstGeom prst="ellipse">
            <a:avLst/>
          </a:prstGeom>
          <a:blipFill>
            <a:blip r:embed="rId6"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2031169" y="4099098"/>
            <a:ext cx="2010634" cy="2010633"/>
          </a:xfrm>
          <a:prstGeom prst="ellipse">
            <a:avLst/>
          </a:prstGeom>
          <a:blipFill>
            <a:blip r:embed="rId7"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054912" y="2088465"/>
            <a:ext cx="2371909" cy="2010634"/>
            <a:chOff x="2054912" y="1992929"/>
            <a:chExt cx="2371909" cy="2010634"/>
          </a:xfrm>
        </p:grpSpPr>
        <p:sp>
          <p:nvSpPr>
            <p:cNvPr id="16" name="任意多边形 15"/>
            <p:cNvSpPr>
              <a:spLocks noChangeAspect="1"/>
            </p:cNvSpPr>
            <p:nvPr/>
          </p:nvSpPr>
          <p:spPr>
            <a:xfrm>
              <a:off x="2054912" y="1992929"/>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6"/>
            <p:cNvSpPr>
              <a:spLocks noEditPoints="1"/>
            </p:cNvSpPr>
            <p:nvPr/>
          </p:nvSpPr>
          <p:spPr bwMode="auto">
            <a:xfrm>
              <a:off x="2795544" y="2358136"/>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8" name="矩形 47"/>
            <p:cNvSpPr>
              <a:spLocks noChangeArrowheads="1"/>
            </p:cNvSpPr>
            <p:nvPr/>
          </p:nvSpPr>
          <p:spPr bwMode="auto">
            <a:xfrm>
              <a:off x="2342279"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rgbClr val="FEFEFE"/>
                  </a:solidFill>
                </a:rPr>
                <a:t>输入标题</a:t>
              </a:r>
              <a:endParaRPr lang="en-US" altLang="zh-CN" sz="2400" dirty="0">
                <a:solidFill>
                  <a:srgbClr val="FEFEFE"/>
                </a:solidFill>
              </a:endParaRPr>
            </a:p>
          </p:txBody>
        </p:sp>
      </p:grpSp>
      <p:grpSp>
        <p:nvGrpSpPr>
          <p:cNvPr id="19" name="组合 18"/>
          <p:cNvGrpSpPr/>
          <p:nvPr/>
        </p:nvGrpSpPr>
        <p:grpSpPr>
          <a:xfrm>
            <a:off x="6012405" y="2088465"/>
            <a:ext cx="2010634" cy="2371909"/>
            <a:chOff x="6012405" y="1992929"/>
            <a:chExt cx="2010634" cy="2371909"/>
          </a:xfrm>
        </p:grpSpPr>
        <p:sp>
          <p:nvSpPr>
            <p:cNvPr id="20" name="任意多边形 19"/>
            <p:cNvSpPr>
              <a:spLocks noChangeAspect="1"/>
            </p:cNvSpPr>
            <p:nvPr/>
          </p:nvSpPr>
          <p:spPr>
            <a:xfrm rot="5400000">
              <a:off x="5831767" y="2173567"/>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2"/>
            <p:cNvSpPr>
              <a:spLocks noEditPoints="1"/>
            </p:cNvSpPr>
            <p:nvPr/>
          </p:nvSpPr>
          <p:spPr bwMode="auto">
            <a:xfrm>
              <a:off x="6797764" y="2358136"/>
              <a:ext cx="437805" cy="46787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矩形 47"/>
            <p:cNvSpPr>
              <a:spLocks noChangeArrowheads="1"/>
            </p:cNvSpPr>
            <p:nvPr/>
          </p:nvSpPr>
          <p:spPr bwMode="auto">
            <a:xfrm>
              <a:off x="6299330"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rgbClr val="FEFEFE"/>
                  </a:solidFill>
                </a:rPr>
                <a:t>输入标题</a:t>
              </a:r>
              <a:endParaRPr lang="en-US" altLang="zh-CN" sz="2400" dirty="0">
                <a:solidFill>
                  <a:srgbClr val="FEFEFE"/>
                </a:solidFill>
              </a:endParaRPr>
            </a:p>
          </p:txBody>
        </p:sp>
      </p:grpSp>
      <p:grpSp>
        <p:nvGrpSpPr>
          <p:cNvPr id="23" name="组合 22"/>
          <p:cNvGrpSpPr/>
          <p:nvPr/>
        </p:nvGrpSpPr>
        <p:grpSpPr>
          <a:xfrm>
            <a:off x="3614642" y="4079119"/>
            <a:ext cx="2371909" cy="2010634"/>
            <a:chOff x="3614642" y="3983583"/>
            <a:chExt cx="2371909" cy="2010634"/>
          </a:xfrm>
        </p:grpSpPr>
        <p:sp>
          <p:nvSpPr>
            <p:cNvPr id="24" name="任意多边形 23"/>
            <p:cNvSpPr>
              <a:spLocks noChangeAspect="1"/>
            </p:cNvSpPr>
            <p:nvPr/>
          </p:nvSpPr>
          <p:spPr>
            <a:xfrm flipH="1">
              <a:off x="3614642" y="3983583"/>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4"/>
            <p:cNvSpPr>
              <a:spLocks noEditPoints="1"/>
            </p:cNvSpPr>
            <p:nvPr/>
          </p:nvSpPr>
          <p:spPr bwMode="auto">
            <a:xfrm>
              <a:off x="4751514" y="4346055"/>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6F6F7"/>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6" name="矩形 25"/>
            <p:cNvSpPr>
              <a:spLocks noChangeArrowheads="1"/>
            </p:cNvSpPr>
            <p:nvPr/>
          </p:nvSpPr>
          <p:spPr bwMode="auto">
            <a:xfrm>
              <a:off x="4269342"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rgbClr val="F8F8F9"/>
                  </a:solidFill>
                </a:rPr>
                <a:t>输入标题</a:t>
              </a:r>
              <a:endParaRPr lang="en-US" altLang="zh-CN" sz="2400" dirty="0">
                <a:solidFill>
                  <a:srgbClr val="F8F8F9"/>
                </a:solidFill>
              </a:endParaRPr>
            </a:p>
          </p:txBody>
        </p:sp>
      </p:grpSp>
      <p:grpSp>
        <p:nvGrpSpPr>
          <p:cNvPr id="27" name="组合 26"/>
          <p:cNvGrpSpPr/>
          <p:nvPr/>
        </p:nvGrpSpPr>
        <p:grpSpPr>
          <a:xfrm>
            <a:off x="8025149" y="3690183"/>
            <a:ext cx="2010634" cy="2371909"/>
            <a:chOff x="8025149" y="3594647"/>
            <a:chExt cx="2010634" cy="2371909"/>
          </a:xfrm>
        </p:grpSpPr>
        <p:sp>
          <p:nvSpPr>
            <p:cNvPr id="28" name="任意多边形 27"/>
            <p:cNvSpPr>
              <a:spLocks noChangeAspect="1"/>
            </p:cNvSpPr>
            <p:nvPr/>
          </p:nvSpPr>
          <p:spPr>
            <a:xfrm rot="16200000" flipV="1">
              <a:off x="7844511" y="3775285"/>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3"/>
            <p:cNvSpPr>
              <a:spLocks noEditPoints="1"/>
            </p:cNvSpPr>
            <p:nvPr/>
          </p:nvSpPr>
          <p:spPr bwMode="auto">
            <a:xfrm>
              <a:off x="8821025" y="4346056"/>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BFBFC"/>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矩形 47"/>
            <p:cNvSpPr>
              <a:spLocks noChangeArrowheads="1"/>
            </p:cNvSpPr>
            <p:nvPr/>
          </p:nvSpPr>
          <p:spPr bwMode="auto">
            <a:xfrm>
              <a:off x="8304465"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rgbClr val="F8F8F9"/>
                  </a:solidFill>
                </a:rPr>
                <a:t>输入标题</a:t>
              </a:r>
              <a:endParaRPr lang="en-US" altLang="zh-CN" sz="2400" dirty="0">
                <a:solidFill>
                  <a:srgbClr val="F8F8F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childTnLst>
                          </p:cTn>
                        </p:par>
                        <p:par>
                          <p:cTn id="25" fill="hold">
                            <p:stCondLst>
                              <p:cond delay="1000"/>
                            </p:stCondLst>
                            <p:childTnLst>
                              <p:par>
                                <p:cTn id="26" presetID="2" presetClass="entr" presetSubtype="8" decel="42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0-#ppt_w/2"/>
                                          </p:val>
                                        </p:tav>
                                        <p:tav tm="100000">
                                          <p:val>
                                            <p:strVal val="#ppt_x"/>
                                          </p:val>
                                        </p:tav>
                                      </p:tavLst>
                                    </p:anim>
                                    <p:anim calcmode="lin" valueType="num">
                                      <p:cBhvr additive="base">
                                        <p:cTn id="29" dur="75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1" decel="42000"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2" decel="42000"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750" fill="hold"/>
                                        <p:tgtEl>
                                          <p:spTgt spid="23"/>
                                        </p:tgtEl>
                                        <p:attrNameLst>
                                          <p:attrName>ppt_x</p:attrName>
                                        </p:attrNameLst>
                                      </p:cBhvr>
                                      <p:tavLst>
                                        <p:tav tm="0">
                                          <p:val>
                                            <p:strVal val="1+#ppt_w/2"/>
                                          </p:val>
                                        </p:tav>
                                        <p:tav tm="100000">
                                          <p:val>
                                            <p:strVal val="#ppt_x"/>
                                          </p:val>
                                        </p:tav>
                                      </p:tavLst>
                                    </p:anim>
                                    <p:anim calcmode="lin" valueType="num">
                                      <p:cBhvr additive="base">
                                        <p:cTn id="37" dur="75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4" decel="42000" fill="hold" nodeType="withEffect">
                                  <p:stCondLst>
                                    <p:cond delay="75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750" fill="hold"/>
                                        <p:tgtEl>
                                          <p:spTgt spid="27"/>
                                        </p:tgtEl>
                                        <p:attrNameLst>
                                          <p:attrName>ppt_x</p:attrName>
                                        </p:attrNameLst>
                                      </p:cBhvr>
                                      <p:tavLst>
                                        <p:tav tm="0">
                                          <p:val>
                                            <p:strVal val="#ppt_x"/>
                                          </p:val>
                                        </p:tav>
                                        <p:tav tm="100000">
                                          <p:val>
                                            <p:strVal val="#ppt_x"/>
                                          </p:val>
                                        </p:tav>
                                      </p:tavLst>
                                    </p:anim>
                                    <p:anim calcmode="lin" valueType="num">
                                      <p:cBhvr additive="base">
                                        <p:cTn id="41"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公司业务</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1070572" y="2581956"/>
            <a:ext cx="4049161" cy="1575847"/>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7085872" y="2552371"/>
            <a:ext cx="4049161" cy="157584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37355" y="1931259"/>
            <a:ext cx="1988355" cy="1988355"/>
          </a:xfrm>
          <a:prstGeom prst="ellipse">
            <a:avLst/>
          </a:prstGeom>
          <a:blipFill>
            <a:blip r:embed="rId4" cstate="screen"/>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52654" y="1931259"/>
            <a:ext cx="1988355" cy="1988355"/>
          </a:xfrm>
          <a:prstGeom prst="ellipse">
            <a:avLst/>
          </a:prstGeom>
          <a:blipFill>
            <a:blip r:embed="rId5" cstate="screen"/>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0"/>
          <p:cNvSpPr>
            <a:spLocks noEditPoints="1"/>
          </p:cNvSpPr>
          <p:nvPr/>
        </p:nvSpPr>
        <p:spPr bwMode="auto">
          <a:xfrm>
            <a:off x="9752968" y="2989870"/>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 name="Freeform 35"/>
          <p:cNvSpPr>
            <a:spLocks noEditPoints="1"/>
          </p:cNvSpPr>
          <p:nvPr/>
        </p:nvSpPr>
        <p:spPr bwMode="auto">
          <a:xfrm>
            <a:off x="3812179" y="294870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7" name="TextBox 12"/>
          <p:cNvSpPr txBox="1"/>
          <p:nvPr/>
        </p:nvSpPr>
        <p:spPr>
          <a:xfrm>
            <a:off x="1005224" y="4521912"/>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12"/>
          <p:cNvSpPr txBox="1"/>
          <p:nvPr/>
        </p:nvSpPr>
        <p:spPr>
          <a:xfrm>
            <a:off x="6955178" y="4521911"/>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outVertical)">
                                      <p:cBhvr>
                                        <p:cTn id="21" dur="500"/>
                                        <p:tgtEl>
                                          <p:spTgt spid="17"/>
                                        </p:tgtEl>
                                      </p:cBhvr>
                                    </p:animEffect>
                                  </p:childTnLst>
                                </p:cTn>
                              </p:par>
                            </p:childTnLst>
                          </p:cTn>
                        </p:par>
                        <p:par>
                          <p:cTn id="22" fill="hold">
                            <p:stCondLst>
                              <p:cond delay="2500"/>
                            </p:stCondLst>
                            <p:childTnLst>
                              <p:par>
                                <p:cTn id="23" presetID="16" presetClass="entr" presetSubtype="37"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团队介绍</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pic>
        <p:nvPicPr>
          <p:cNvPr id="8" name="Picture 4" descr="C:\Users\Administrator\Desktop\团队人员.png"/>
          <p:cNvPicPr>
            <a:picLocks noChangeAspect="1" noChangeArrowheads="1"/>
          </p:cNvPicPr>
          <p:nvPr/>
        </p:nvPicPr>
        <p:blipFill rotWithShape="1">
          <a:blip r:embed="rId4" cstate="screen"/>
          <a:srcRect b="3976"/>
          <a:stretch>
            <a:fillRect/>
          </a:stretch>
        </p:blipFill>
        <p:spPr bwMode="auto">
          <a:xfrm>
            <a:off x="822" y="4163655"/>
            <a:ext cx="4746282" cy="3040712"/>
          </a:xfrm>
          <a:prstGeom prst="rect">
            <a:avLst/>
          </a:prstGeom>
          <a:noFill/>
          <a:extLst>
            <a:ext uri="{909E8E84-426E-40DD-AFC4-6F175D3DCCD1}">
              <a14:hiddenFill xmlns:a14="http://schemas.microsoft.com/office/drawing/2010/main">
                <a:solidFill>
                  <a:srgbClr val="FFFFFF"/>
                </a:solidFill>
              </a14:hiddenFill>
            </a:ext>
          </a:extLst>
        </p:spPr>
      </p:pic>
      <p:sp>
        <p:nvSpPr>
          <p:cNvPr id="9" name="圆角矩形 8"/>
          <p:cNvSpPr/>
          <p:nvPr/>
        </p:nvSpPr>
        <p:spPr>
          <a:xfrm>
            <a:off x="1270913" y="1992678"/>
            <a:ext cx="9791218" cy="1953986"/>
          </a:xfrm>
          <a:prstGeom prst="roundRect">
            <a:avLst>
              <a:gd name="adj" fmla="val 0"/>
            </a:avLst>
          </a:prstGeom>
          <a:noFill/>
          <a:ln w="3175">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93"/>
          <p:cNvSpPr/>
          <p:nvPr/>
        </p:nvSpPr>
        <p:spPr>
          <a:xfrm>
            <a:off x="1220705" y="1933277"/>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93"/>
          <p:cNvSpPr/>
          <p:nvPr/>
        </p:nvSpPr>
        <p:spPr>
          <a:xfrm rot="10800000">
            <a:off x="10731075" y="3659944"/>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525410" y="2034846"/>
            <a:ext cx="9397627" cy="1784143"/>
          </a:xfrm>
          <a:prstGeom prst="rect">
            <a:avLst/>
          </a:prstGeom>
        </p:spPr>
        <p:txBody>
          <a:bodyPr wrap="square">
            <a:spAutoFit/>
          </a:bodyPr>
          <a:lstStyle/>
          <a:p>
            <a:pPr algn="l" latinLnBrk="1">
              <a:lnSpc>
                <a:spcPct val="150000"/>
              </a:lnSpc>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团队精神，是一种集体意识，是团队所有成员都认可的一种集体意识。团队精神是高绩效团队中的灵魂</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简单来说，团队精神，就是大局意识、服务意识和协调意识“三识”的综合体。反映团队成员的士气，是团队所有成员价值观与理想信念的基石，是凝聚团队力量，促进团队进步的内在力量。 </a:t>
            </a:r>
          </a:p>
          <a:p>
            <a:pPr algn="l" latinLnBrk="1">
              <a:lnSpc>
                <a:spcPct val="150000"/>
              </a:lnSpc>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p>
        </p:txBody>
      </p:sp>
      <p:grpSp>
        <p:nvGrpSpPr>
          <p:cNvPr id="16" name="组合 15"/>
          <p:cNvGrpSpPr/>
          <p:nvPr/>
        </p:nvGrpSpPr>
        <p:grpSpPr>
          <a:xfrm>
            <a:off x="7605116" y="4524502"/>
            <a:ext cx="1339161" cy="1154451"/>
            <a:chOff x="5715794" y="3294305"/>
            <a:chExt cx="1004681" cy="866105"/>
          </a:xfrm>
        </p:grpSpPr>
        <p:sp>
          <p:nvSpPr>
            <p:cNvPr id="17" name="六边形 16"/>
            <p:cNvSpPr/>
            <p:nvPr/>
          </p:nvSpPr>
          <p:spPr>
            <a:xfrm>
              <a:off x="5715794" y="3294305"/>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5916081" y="3415392"/>
              <a:ext cx="750438" cy="623247"/>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专业</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技术</a:t>
              </a:r>
            </a:p>
          </p:txBody>
        </p:sp>
      </p:grpSp>
      <p:grpSp>
        <p:nvGrpSpPr>
          <p:cNvPr id="19" name="组合 18"/>
          <p:cNvGrpSpPr/>
          <p:nvPr/>
        </p:nvGrpSpPr>
        <p:grpSpPr>
          <a:xfrm>
            <a:off x="9817602" y="4535005"/>
            <a:ext cx="1477508" cy="1154450"/>
            <a:chOff x="7301913" y="3182144"/>
            <a:chExt cx="1108473" cy="866105"/>
          </a:xfrm>
        </p:grpSpPr>
        <p:sp>
          <p:nvSpPr>
            <p:cNvPr id="20" name="六边形 19"/>
            <p:cNvSpPr/>
            <p:nvPr/>
          </p:nvSpPr>
          <p:spPr>
            <a:xfrm>
              <a:off x="7301913" y="3182144"/>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7507025" y="3269501"/>
              <a:ext cx="903361" cy="623247"/>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共创</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未来</a:t>
              </a:r>
            </a:p>
          </p:txBody>
        </p:sp>
      </p:grpSp>
      <p:grpSp>
        <p:nvGrpSpPr>
          <p:cNvPr id="22" name="组合 21"/>
          <p:cNvGrpSpPr/>
          <p:nvPr/>
        </p:nvGrpSpPr>
        <p:grpSpPr>
          <a:xfrm>
            <a:off x="6497488" y="5128598"/>
            <a:ext cx="1339161" cy="1154450"/>
            <a:chOff x="4782485" y="3605588"/>
            <a:chExt cx="1004681" cy="866105"/>
          </a:xfrm>
        </p:grpSpPr>
        <p:sp>
          <p:nvSpPr>
            <p:cNvPr id="23" name="六边形 22"/>
            <p:cNvSpPr/>
            <p:nvPr/>
          </p:nvSpPr>
          <p:spPr>
            <a:xfrm>
              <a:off x="4782485" y="3605588"/>
              <a:ext cx="1004681" cy="866105"/>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4968506" y="3735347"/>
              <a:ext cx="813558" cy="623248"/>
            </a:xfrm>
            <a:prstGeom prst="rect">
              <a:avLst/>
            </a:prstGeom>
          </p:spPr>
          <p:txBody>
            <a:bodyPr wrap="square">
              <a:spAutoFit/>
            </a:bodyPr>
            <a:lstStyle/>
            <a:p>
              <a:r>
                <a:rPr lang="zh-CN" altLang="en-US" sz="2400" dirty="0">
                  <a:solidFill>
                    <a:srgbClr val="F8F8F9"/>
                  </a:solidFill>
                  <a:latin typeface="微软雅黑" panose="020B0503020204020204" pitchFamily="34" charset="-122"/>
                  <a:ea typeface="微软雅黑" panose="020B0503020204020204" pitchFamily="34" charset="-122"/>
                </a:rPr>
                <a:t>沸腾</a:t>
              </a:r>
              <a:endParaRPr lang="en-US" altLang="zh-CN" sz="2400" dirty="0">
                <a:solidFill>
                  <a:srgbClr val="F8F8F9"/>
                </a:solidFill>
                <a:latin typeface="微软雅黑" panose="020B0503020204020204" pitchFamily="34" charset="-122"/>
                <a:ea typeface="微软雅黑" panose="020B0503020204020204" pitchFamily="34" charset="-122"/>
              </a:endParaRPr>
            </a:p>
            <a:p>
              <a:r>
                <a:rPr lang="zh-CN" altLang="en-US" sz="2400" dirty="0">
                  <a:solidFill>
                    <a:srgbClr val="F8F8F9"/>
                  </a:solidFill>
                  <a:latin typeface="微软雅黑" panose="020B0503020204020204" pitchFamily="34" charset="-122"/>
                  <a:ea typeface="微软雅黑" panose="020B0503020204020204" pitchFamily="34" charset="-122"/>
                </a:rPr>
                <a:t>理想</a:t>
              </a:r>
            </a:p>
          </p:txBody>
        </p:sp>
      </p:grpSp>
      <p:grpSp>
        <p:nvGrpSpPr>
          <p:cNvPr id="25" name="组合 24"/>
          <p:cNvGrpSpPr/>
          <p:nvPr/>
        </p:nvGrpSpPr>
        <p:grpSpPr>
          <a:xfrm>
            <a:off x="5388161" y="4528990"/>
            <a:ext cx="1411757" cy="1154450"/>
            <a:chOff x="3949113" y="3105944"/>
            <a:chExt cx="1059145" cy="866105"/>
          </a:xfrm>
        </p:grpSpPr>
        <p:sp>
          <p:nvSpPr>
            <p:cNvPr id="26" name="六边形 25"/>
            <p:cNvSpPr/>
            <p:nvPr/>
          </p:nvSpPr>
          <p:spPr>
            <a:xfrm>
              <a:off x="3949113" y="3105944"/>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4137328" y="3211093"/>
              <a:ext cx="870930" cy="623248"/>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燃烧</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激情</a:t>
              </a:r>
            </a:p>
          </p:txBody>
        </p:sp>
      </p:grpSp>
      <p:grpSp>
        <p:nvGrpSpPr>
          <p:cNvPr id="28" name="组合 27"/>
          <p:cNvGrpSpPr/>
          <p:nvPr/>
        </p:nvGrpSpPr>
        <p:grpSpPr>
          <a:xfrm>
            <a:off x="8701622" y="5131178"/>
            <a:ext cx="1339161" cy="1154450"/>
            <a:chOff x="6539913" y="3867943"/>
            <a:chExt cx="1004681" cy="866105"/>
          </a:xfrm>
        </p:grpSpPr>
        <p:sp>
          <p:nvSpPr>
            <p:cNvPr id="29" name="六边形 28"/>
            <p:cNvSpPr/>
            <p:nvPr/>
          </p:nvSpPr>
          <p:spPr>
            <a:xfrm>
              <a:off x="6539913" y="3867943"/>
              <a:ext cx="1004681" cy="866105"/>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29"/>
            <p:cNvSpPr/>
            <p:nvPr/>
          </p:nvSpPr>
          <p:spPr>
            <a:xfrm>
              <a:off x="6718892" y="3989372"/>
              <a:ext cx="750438" cy="623247"/>
            </a:xfrm>
            <a:prstGeom prst="rect">
              <a:avLst/>
            </a:prstGeom>
          </p:spPr>
          <p:txBody>
            <a:bodyPr wrap="square">
              <a:spAutoFit/>
            </a:bodyPr>
            <a:lstStyle/>
            <a:p>
              <a:r>
                <a:rPr lang="zh-CN" altLang="en-US" sz="2400" dirty="0">
                  <a:solidFill>
                    <a:srgbClr val="F8F8F9"/>
                  </a:solidFill>
                  <a:latin typeface="微软雅黑" panose="020B0503020204020204" pitchFamily="34" charset="-122"/>
                  <a:ea typeface="微软雅黑" panose="020B0503020204020204" pitchFamily="34" charset="-122"/>
                </a:rPr>
                <a:t>团结拼搏</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fltVal val="0.5"/>
                                          </p:val>
                                        </p:tav>
                                        <p:tav tm="100000">
                                          <p:val>
                                            <p:strVal val="#ppt_x"/>
                                          </p:val>
                                        </p:tav>
                                      </p:tavLst>
                                    </p:anim>
                                    <p:anim calcmode="lin" valueType="num">
                                      <p:cBhvr>
                                        <p:cTn id="17" dur="500" fill="hold"/>
                                        <p:tgtEl>
                                          <p:spTgt spid="11"/>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par>
                          <p:cTn id="32" fill="hold">
                            <p:stCondLst>
                              <p:cond delay="2000"/>
                            </p:stCondLst>
                            <p:childTnLst>
                              <p:par>
                                <p:cTn id="33" presetID="2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75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0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公司大事件</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58" name="任意多边形 257"/>
          <p:cNvSpPr/>
          <p:nvPr/>
        </p:nvSpPr>
        <p:spPr>
          <a:xfrm>
            <a:off x="3112952" y="3018763"/>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任意多边形 258"/>
          <p:cNvSpPr/>
          <p:nvPr/>
        </p:nvSpPr>
        <p:spPr>
          <a:xfrm>
            <a:off x="4947563" y="4982131"/>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任意多边形 259"/>
          <p:cNvSpPr/>
          <p:nvPr/>
        </p:nvSpPr>
        <p:spPr>
          <a:xfrm>
            <a:off x="7790564" y="3636563"/>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任意多边形 260"/>
          <p:cNvSpPr/>
          <p:nvPr/>
        </p:nvSpPr>
        <p:spPr>
          <a:xfrm>
            <a:off x="8905987" y="3048735"/>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任意多边形 261"/>
          <p:cNvSpPr/>
          <p:nvPr/>
        </p:nvSpPr>
        <p:spPr>
          <a:xfrm>
            <a:off x="6434677" y="2047568"/>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p:nvSpPr>
        <p:spPr>
          <a:xfrm>
            <a:off x="2790291" y="3068086"/>
            <a:ext cx="6833993" cy="3285811"/>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4" name="组合 263"/>
          <p:cNvGrpSpPr/>
          <p:nvPr/>
        </p:nvGrpSpPr>
        <p:grpSpPr>
          <a:xfrm>
            <a:off x="8471587" y="2216835"/>
            <a:ext cx="890516" cy="770518"/>
            <a:chOff x="8471587" y="2198088"/>
            <a:chExt cx="890516" cy="770518"/>
          </a:xfrm>
        </p:grpSpPr>
        <p:sp>
          <p:nvSpPr>
            <p:cNvPr id="265" name="泪滴形 264"/>
            <p:cNvSpPr/>
            <p:nvPr/>
          </p:nvSpPr>
          <p:spPr>
            <a:xfrm rot="8100000">
              <a:off x="8531586" y="2198088"/>
              <a:ext cx="770518" cy="770518"/>
            </a:xfrm>
            <a:prstGeom prst="teardrop">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矩形 265"/>
            <p:cNvSpPr/>
            <p:nvPr/>
          </p:nvSpPr>
          <p:spPr>
            <a:xfrm>
              <a:off x="8471587" y="2327815"/>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2011</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grpSp>
      <p:grpSp>
        <p:nvGrpSpPr>
          <p:cNvPr id="267" name="组合 266"/>
          <p:cNvGrpSpPr/>
          <p:nvPr/>
        </p:nvGrpSpPr>
        <p:grpSpPr>
          <a:xfrm>
            <a:off x="7332620" y="2658821"/>
            <a:ext cx="919197" cy="919197"/>
            <a:chOff x="7332620" y="2640074"/>
            <a:chExt cx="919197" cy="919197"/>
          </a:xfrm>
        </p:grpSpPr>
        <p:sp>
          <p:nvSpPr>
            <p:cNvPr id="268" name="泪滴形 267"/>
            <p:cNvSpPr/>
            <p:nvPr/>
          </p:nvSpPr>
          <p:spPr>
            <a:xfrm rot="8100000">
              <a:off x="7332620" y="2640074"/>
              <a:ext cx="919197" cy="919197"/>
            </a:xfrm>
            <a:prstGeom prst="teardrop">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9" name="矩形 268"/>
            <p:cNvSpPr/>
            <p:nvPr/>
          </p:nvSpPr>
          <p:spPr>
            <a:xfrm>
              <a:off x="7345306" y="2846890"/>
              <a:ext cx="890516" cy="523220"/>
            </a:xfrm>
            <a:prstGeom prst="rect">
              <a:avLst/>
            </a:prstGeom>
          </p:spPr>
          <p:txBody>
            <a:bodyPr wrap="square">
              <a:spAutoFit/>
            </a:bodyPr>
            <a:lstStyle/>
            <a:p>
              <a:pPr algn="ctr"/>
              <a:r>
                <a:rPr lang="en-US" altLang="zh-CN" sz="2800" dirty="0" smtClean="0">
                  <a:solidFill>
                    <a:schemeClr val="bg1"/>
                  </a:solidFill>
                  <a:latin typeface="Haettenschweiler" panose="020B0706040902060204" pitchFamily="34" charset="0"/>
                  <a:ea typeface="微软雅黑" panose="020B0503020204020204" pitchFamily="34" charset="-122"/>
                </a:rPr>
                <a:t>2012</a:t>
              </a:r>
              <a:endParaRPr lang="zh-CN" altLang="en-US" sz="2800" dirty="0">
                <a:solidFill>
                  <a:schemeClr val="bg1"/>
                </a:solidFill>
                <a:latin typeface="Haettenschweiler" panose="020B0706040902060204" pitchFamily="34" charset="0"/>
                <a:ea typeface="微软雅黑" panose="020B0503020204020204" pitchFamily="34" charset="-122"/>
              </a:endParaRPr>
            </a:p>
          </p:txBody>
        </p:sp>
      </p:grpSp>
      <p:grpSp>
        <p:nvGrpSpPr>
          <p:cNvPr id="270" name="组合 269"/>
          <p:cNvGrpSpPr/>
          <p:nvPr/>
        </p:nvGrpSpPr>
        <p:grpSpPr>
          <a:xfrm>
            <a:off x="5896663" y="3111053"/>
            <a:ext cx="1087277" cy="1087277"/>
            <a:chOff x="5896663" y="3092306"/>
            <a:chExt cx="1087277" cy="1087277"/>
          </a:xfrm>
        </p:grpSpPr>
        <p:sp>
          <p:nvSpPr>
            <p:cNvPr id="271" name="泪滴形 270"/>
            <p:cNvSpPr/>
            <p:nvPr/>
          </p:nvSpPr>
          <p:spPr>
            <a:xfrm rot="8100000">
              <a:off x="5896663" y="3092306"/>
              <a:ext cx="1087277" cy="1087277"/>
            </a:xfrm>
            <a:prstGeom prst="teardrop">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2" name="矩形 271"/>
            <p:cNvSpPr/>
            <p:nvPr/>
          </p:nvSpPr>
          <p:spPr>
            <a:xfrm>
              <a:off x="5973073" y="3374334"/>
              <a:ext cx="890516" cy="523220"/>
            </a:xfrm>
            <a:prstGeom prst="rect">
              <a:avLst/>
            </a:prstGeom>
          </p:spPr>
          <p:txBody>
            <a:bodyPr wrap="square">
              <a:spAutoFit/>
            </a:bodyPr>
            <a:lstStyle/>
            <a:p>
              <a:pPr algn="ctr"/>
              <a:r>
                <a:rPr lang="en-US" altLang="zh-CN" sz="2800" dirty="0" smtClean="0">
                  <a:solidFill>
                    <a:schemeClr val="bg1"/>
                  </a:solidFill>
                  <a:latin typeface="Haettenschweiler" panose="020B0706040902060204" pitchFamily="34" charset="0"/>
                  <a:ea typeface="微软雅黑" panose="020B0503020204020204" pitchFamily="34" charset="-122"/>
                </a:rPr>
                <a:t>2013</a:t>
              </a:r>
              <a:endParaRPr lang="zh-CN" altLang="en-US" sz="2800" dirty="0">
                <a:solidFill>
                  <a:schemeClr val="bg1"/>
                </a:solidFill>
                <a:latin typeface="Haettenschweiler" panose="020B0706040902060204" pitchFamily="34" charset="0"/>
                <a:ea typeface="微软雅黑" panose="020B0503020204020204" pitchFamily="34" charset="-122"/>
              </a:endParaRPr>
            </a:p>
          </p:txBody>
        </p:sp>
      </p:grpSp>
      <p:grpSp>
        <p:nvGrpSpPr>
          <p:cNvPr id="273" name="组合 272"/>
          <p:cNvGrpSpPr/>
          <p:nvPr/>
        </p:nvGrpSpPr>
        <p:grpSpPr>
          <a:xfrm>
            <a:off x="4305643" y="3569108"/>
            <a:ext cx="1250281" cy="1250281"/>
            <a:chOff x="4305643" y="3550361"/>
            <a:chExt cx="1250281" cy="1250281"/>
          </a:xfrm>
        </p:grpSpPr>
        <p:sp>
          <p:nvSpPr>
            <p:cNvPr id="274" name="泪滴形 273"/>
            <p:cNvSpPr/>
            <p:nvPr/>
          </p:nvSpPr>
          <p:spPr>
            <a:xfrm rot="8100000">
              <a:off x="4305643" y="3550361"/>
              <a:ext cx="1250281" cy="1250281"/>
            </a:xfrm>
            <a:prstGeom prst="teardrop">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5" name="矩形 274"/>
            <p:cNvSpPr/>
            <p:nvPr/>
          </p:nvSpPr>
          <p:spPr>
            <a:xfrm>
              <a:off x="4502305" y="3863958"/>
              <a:ext cx="890516" cy="646331"/>
            </a:xfrm>
            <a:prstGeom prst="rect">
              <a:avLst/>
            </a:prstGeom>
          </p:spPr>
          <p:txBody>
            <a:bodyPr wrap="square">
              <a:spAutoFit/>
            </a:bodyPr>
            <a:lstStyle/>
            <a:p>
              <a:pPr algn="ctr"/>
              <a:r>
                <a:rPr lang="en-US" altLang="zh-CN" sz="3600" dirty="0" smtClean="0">
                  <a:solidFill>
                    <a:schemeClr val="bg1"/>
                  </a:solidFill>
                  <a:latin typeface="Haettenschweiler" panose="020B0706040902060204" pitchFamily="34" charset="0"/>
                  <a:ea typeface="微软雅黑" panose="020B0503020204020204" pitchFamily="34" charset="-122"/>
                </a:rPr>
                <a:t>2014</a:t>
              </a:r>
              <a:endParaRPr lang="zh-CN" altLang="en-US" sz="3600" dirty="0">
                <a:solidFill>
                  <a:schemeClr val="bg1"/>
                </a:solidFill>
                <a:latin typeface="Haettenschweiler" panose="020B0706040902060204" pitchFamily="34" charset="0"/>
                <a:ea typeface="微软雅黑" panose="020B0503020204020204" pitchFamily="34" charset="-122"/>
              </a:endParaRPr>
            </a:p>
          </p:txBody>
        </p:sp>
      </p:grpSp>
      <p:grpSp>
        <p:nvGrpSpPr>
          <p:cNvPr id="276" name="组合 275"/>
          <p:cNvGrpSpPr/>
          <p:nvPr/>
        </p:nvGrpSpPr>
        <p:grpSpPr>
          <a:xfrm>
            <a:off x="2526251" y="4074041"/>
            <a:ext cx="1416071" cy="1416071"/>
            <a:chOff x="2526251" y="4055294"/>
            <a:chExt cx="1416071" cy="1416071"/>
          </a:xfrm>
        </p:grpSpPr>
        <p:sp>
          <p:nvSpPr>
            <p:cNvPr id="277" name="泪滴形 276"/>
            <p:cNvSpPr/>
            <p:nvPr/>
          </p:nvSpPr>
          <p:spPr>
            <a:xfrm rot="8100000">
              <a:off x="2526251" y="4055294"/>
              <a:ext cx="1416071" cy="1416071"/>
            </a:xfrm>
            <a:prstGeom prst="teardrop">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8" name="矩形 277"/>
            <p:cNvSpPr/>
            <p:nvPr/>
          </p:nvSpPr>
          <p:spPr>
            <a:xfrm>
              <a:off x="2769852" y="4391223"/>
              <a:ext cx="890516" cy="707886"/>
            </a:xfrm>
            <a:prstGeom prst="rect">
              <a:avLst/>
            </a:prstGeom>
          </p:spPr>
          <p:txBody>
            <a:bodyPr wrap="square">
              <a:spAutoFit/>
            </a:bodyPr>
            <a:lstStyle/>
            <a:p>
              <a:pPr algn="ctr"/>
              <a:r>
                <a:rPr lang="en-US" altLang="zh-CN" sz="4000" dirty="0" smtClean="0">
                  <a:solidFill>
                    <a:schemeClr val="bg1"/>
                  </a:solidFill>
                  <a:latin typeface="Haettenschweiler" panose="020B0706040902060204" pitchFamily="34" charset="0"/>
                  <a:ea typeface="微软雅黑" panose="020B0503020204020204" pitchFamily="34" charset="-122"/>
                </a:rPr>
                <a:t>2015</a:t>
              </a:r>
              <a:endParaRPr lang="zh-CN" altLang="en-US" sz="4000" dirty="0">
                <a:solidFill>
                  <a:schemeClr val="bg1"/>
                </a:solidFill>
                <a:latin typeface="Haettenschweiler" panose="020B0706040902060204" pitchFamily="34" charset="0"/>
                <a:ea typeface="微软雅黑" panose="020B0503020204020204" pitchFamily="34" charset="-122"/>
              </a:endParaRPr>
            </a:p>
          </p:txBody>
        </p:sp>
      </p:grpSp>
      <p:sp>
        <p:nvSpPr>
          <p:cNvPr id="279" name="文本框 278"/>
          <p:cNvSpPr txBox="1"/>
          <p:nvPr/>
        </p:nvSpPr>
        <p:spPr>
          <a:xfrm>
            <a:off x="4441414" y="1789045"/>
            <a:ext cx="1723549" cy="1384995"/>
          </a:xfrm>
          <a:prstGeom prst="rect">
            <a:avLst/>
          </a:prstGeom>
          <a:noFill/>
          <a:effectLst/>
        </p:spPr>
        <p:txBody>
          <a:bodyPr wrap="none" rtlCol="0">
            <a:spAutoFit/>
          </a:bodyPr>
          <a:lstStyle/>
          <a:p>
            <a:r>
              <a:rPr lang="zh-CN" altLang="en-US" sz="2400" dirty="0">
                <a:solidFill>
                  <a:srgbClr val="A20B3C"/>
                </a:solidFill>
                <a:latin typeface="微软雅黑" panose="020B0503020204020204" pitchFamily="34" charset="-122"/>
                <a:ea typeface="微软雅黑" panose="020B0503020204020204" pitchFamily="34" charset="-122"/>
              </a:rPr>
              <a:t>研制成功</a:t>
            </a:r>
            <a:r>
              <a:rPr lang="zh-CN" altLang="en-US" sz="2400" dirty="0" smtClean="0">
                <a:solidFill>
                  <a:srgbClr val="A20B3C"/>
                </a:solidFill>
                <a:latin typeface="微软雅黑" panose="020B0503020204020204" pitchFamily="34" charset="-122"/>
                <a:ea typeface="微软雅黑" panose="020B0503020204020204" pitchFamily="34" charset="-122"/>
              </a:rPr>
              <a:t>自</a:t>
            </a:r>
            <a:endParaRPr lang="en-US" altLang="zh-CN" sz="2400" dirty="0" smtClean="0">
              <a:solidFill>
                <a:srgbClr val="A20B3C"/>
              </a:solidFill>
              <a:latin typeface="微软雅黑" panose="020B0503020204020204" pitchFamily="34" charset="-122"/>
              <a:ea typeface="微软雅黑" panose="020B0503020204020204" pitchFamily="34" charset="-122"/>
            </a:endParaRPr>
          </a:p>
          <a:p>
            <a:r>
              <a:rPr lang="zh-CN" altLang="en-US" sz="2400" dirty="0" smtClean="0">
                <a:solidFill>
                  <a:srgbClr val="A20B3C"/>
                </a:solidFill>
                <a:latin typeface="微软雅黑" panose="020B0503020204020204" pitchFamily="34" charset="-122"/>
                <a:ea typeface="微软雅黑" panose="020B0503020204020204" pitchFamily="34" charset="-122"/>
              </a:rPr>
              <a:t>主</a:t>
            </a:r>
            <a:r>
              <a:rPr lang="zh-CN" altLang="en-US" sz="2400" dirty="0">
                <a:solidFill>
                  <a:srgbClr val="A20B3C"/>
                </a:solidFill>
                <a:latin typeface="微软雅黑" panose="020B0503020204020204" pitchFamily="34" charset="-122"/>
                <a:ea typeface="微软雅黑" panose="020B0503020204020204" pitchFamily="34" charset="-122"/>
              </a:rPr>
              <a:t>产权品牌</a:t>
            </a:r>
            <a:endParaRPr lang="en-US" altLang="zh-CN" sz="2400" dirty="0">
              <a:solidFill>
                <a:srgbClr val="A20B3C"/>
              </a:solidFill>
              <a:latin typeface="微软雅黑" panose="020B0503020204020204" pitchFamily="34" charset="-122"/>
              <a:ea typeface="微软雅黑" panose="020B0503020204020204" pitchFamily="34" charset="-122"/>
            </a:endParaRPr>
          </a:p>
          <a:p>
            <a:endParaRPr lang="en-US" altLang="zh-CN" sz="3600" dirty="0">
              <a:solidFill>
                <a:srgbClr val="A20B3C"/>
              </a:solidFill>
              <a:latin typeface="微软雅黑" panose="020B0503020204020204" pitchFamily="34" charset="-122"/>
              <a:ea typeface="微软雅黑" panose="020B0503020204020204" pitchFamily="34" charset="-122"/>
            </a:endParaRPr>
          </a:p>
        </p:txBody>
      </p:sp>
      <p:sp>
        <p:nvSpPr>
          <p:cNvPr id="280" name="文本框 279"/>
          <p:cNvSpPr txBox="1"/>
          <p:nvPr/>
        </p:nvSpPr>
        <p:spPr>
          <a:xfrm>
            <a:off x="8977918" y="3942595"/>
            <a:ext cx="1826141" cy="584775"/>
          </a:xfrm>
          <a:prstGeom prst="rect">
            <a:avLst/>
          </a:prstGeom>
          <a:noFill/>
          <a:effectLst/>
        </p:spPr>
        <p:txBody>
          <a:bodyPr wrap="none" rtlCol="0">
            <a:spAutoFit/>
          </a:bodyPr>
          <a:lstStyle/>
          <a:p>
            <a:r>
              <a:rPr lang="zh-CN" altLang="en-US" sz="3200" dirty="0">
                <a:solidFill>
                  <a:srgbClr val="A20B3C"/>
                </a:solidFill>
                <a:latin typeface="微软雅黑" panose="020B0503020204020204" pitchFamily="34" charset="-122"/>
                <a:ea typeface="微软雅黑" panose="020B0503020204020204" pitchFamily="34" charset="-122"/>
              </a:rPr>
              <a:t>公司成立</a:t>
            </a:r>
            <a:endParaRPr lang="en-US" altLang="zh-CN" sz="3200" dirty="0">
              <a:solidFill>
                <a:srgbClr val="A20B3C"/>
              </a:solidFill>
              <a:latin typeface="微软雅黑" panose="020B0503020204020204" pitchFamily="34" charset="-122"/>
              <a:ea typeface="微软雅黑" panose="020B0503020204020204" pitchFamily="34" charset="-122"/>
            </a:endParaRPr>
          </a:p>
        </p:txBody>
      </p:sp>
      <p:sp>
        <p:nvSpPr>
          <p:cNvPr id="281" name="文本框 280"/>
          <p:cNvSpPr txBox="1"/>
          <p:nvPr/>
        </p:nvSpPr>
        <p:spPr>
          <a:xfrm>
            <a:off x="7718833" y="4910865"/>
            <a:ext cx="2339102" cy="830997"/>
          </a:xfrm>
          <a:prstGeom prst="rect">
            <a:avLst/>
          </a:prstGeom>
          <a:noFill/>
          <a:effectLst/>
        </p:spPr>
        <p:txBody>
          <a:bodyPr wrap="none" rtlCol="0">
            <a:spAutoFit/>
          </a:bodyPr>
          <a:lstStyle/>
          <a:p>
            <a:r>
              <a:rPr lang="zh-CN" altLang="en-US" sz="2400" dirty="0">
                <a:solidFill>
                  <a:srgbClr val="262626"/>
                </a:solidFill>
                <a:latin typeface="微软雅黑" panose="020B0503020204020204" pitchFamily="34" charset="-122"/>
                <a:ea typeface="微软雅黑" panose="020B0503020204020204" pitchFamily="34" charset="-122"/>
              </a:rPr>
              <a:t>门户网站发布</a:t>
            </a:r>
            <a:r>
              <a:rPr lang="zh-CN" altLang="en-US" sz="2400" dirty="0" smtClean="0">
                <a:solidFill>
                  <a:srgbClr val="262626"/>
                </a:solidFill>
                <a:latin typeface="微软雅黑" panose="020B0503020204020204" pitchFamily="34" charset="-122"/>
                <a:ea typeface="微软雅黑" panose="020B0503020204020204" pitchFamily="34" charset="-122"/>
              </a:rPr>
              <a:t>举</a:t>
            </a:r>
            <a:endParaRPr lang="en-US" altLang="zh-CN" sz="2400" dirty="0" smtClean="0">
              <a:solidFill>
                <a:srgbClr val="262626"/>
              </a:solidFill>
              <a:latin typeface="微软雅黑" panose="020B0503020204020204" pitchFamily="34" charset="-122"/>
              <a:ea typeface="微软雅黑" panose="020B0503020204020204" pitchFamily="34" charset="-122"/>
            </a:endParaRPr>
          </a:p>
          <a:p>
            <a:r>
              <a:rPr lang="zh-CN" altLang="en-US" sz="2400" dirty="0" smtClean="0">
                <a:solidFill>
                  <a:srgbClr val="262626"/>
                </a:solidFill>
                <a:latin typeface="微软雅黑" panose="020B0503020204020204" pitchFamily="34" charset="-122"/>
                <a:ea typeface="微软雅黑" panose="020B0503020204020204" pitchFamily="34" charset="-122"/>
              </a:rPr>
              <a:t>办</a:t>
            </a:r>
            <a:r>
              <a:rPr lang="zh-CN" altLang="en-US" sz="2400" dirty="0">
                <a:solidFill>
                  <a:srgbClr val="262626"/>
                </a:solidFill>
                <a:latin typeface="微软雅黑" panose="020B0503020204020204" pitchFamily="34" charset="-122"/>
                <a:ea typeface="微软雅黑" panose="020B0503020204020204" pitchFamily="34" charset="-122"/>
              </a:rPr>
              <a:t>品牌运营大会</a:t>
            </a:r>
            <a:endParaRPr lang="en-US" altLang="zh-CN" sz="2400" dirty="0">
              <a:solidFill>
                <a:srgbClr val="262626"/>
              </a:solidFill>
              <a:latin typeface="微软雅黑" panose="020B0503020204020204" pitchFamily="34" charset="-122"/>
              <a:ea typeface="微软雅黑" panose="020B0503020204020204" pitchFamily="34" charset="-122"/>
            </a:endParaRPr>
          </a:p>
        </p:txBody>
      </p:sp>
      <p:sp>
        <p:nvSpPr>
          <p:cNvPr id="282" name="文本框 281"/>
          <p:cNvSpPr txBox="1"/>
          <p:nvPr/>
        </p:nvSpPr>
        <p:spPr>
          <a:xfrm>
            <a:off x="709801" y="2642912"/>
            <a:ext cx="2266967" cy="830997"/>
          </a:xfrm>
          <a:prstGeom prst="rect">
            <a:avLst/>
          </a:prstGeom>
          <a:noFill/>
          <a:effectLst/>
        </p:spPr>
        <p:txBody>
          <a:bodyPr wrap="none" rtlCol="0">
            <a:spAutoFit/>
          </a:bodyPr>
          <a:lstStyle/>
          <a:p>
            <a:r>
              <a:rPr lang="zh-CN" altLang="en-US" sz="2400" dirty="0" smtClean="0">
                <a:solidFill>
                  <a:srgbClr val="A20B3C"/>
                </a:solidFill>
                <a:latin typeface="微软雅黑" panose="020B0503020204020204" pitchFamily="34" charset="-122"/>
                <a:ea typeface="微软雅黑" panose="020B0503020204020204" pitchFamily="34" charset="-122"/>
              </a:rPr>
              <a:t> 公司</a:t>
            </a:r>
            <a:r>
              <a:rPr lang="zh-CN" altLang="en-US" sz="2400" dirty="0">
                <a:solidFill>
                  <a:srgbClr val="A20B3C"/>
                </a:solidFill>
                <a:latin typeface="微软雅黑" panose="020B0503020204020204" pitchFamily="34" charset="-122"/>
                <a:ea typeface="微软雅黑" panose="020B0503020204020204" pitchFamily="34" charset="-122"/>
              </a:rPr>
              <a:t>年</a:t>
            </a:r>
            <a:r>
              <a:rPr lang="zh-CN" altLang="en-US" sz="2400" dirty="0" smtClean="0">
                <a:solidFill>
                  <a:srgbClr val="A20B3C"/>
                </a:solidFill>
                <a:latin typeface="微软雅黑" panose="020B0503020204020204" pitchFamily="34" charset="-122"/>
                <a:ea typeface="微软雅黑" panose="020B0503020204020204" pitchFamily="34" charset="-122"/>
              </a:rPr>
              <a:t>销售额</a:t>
            </a:r>
            <a:endParaRPr lang="en-US" altLang="zh-CN" sz="2400" dirty="0" smtClean="0">
              <a:solidFill>
                <a:srgbClr val="A20B3C"/>
              </a:solidFill>
              <a:latin typeface="微软雅黑" panose="020B0503020204020204" pitchFamily="34" charset="-122"/>
              <a:ea typeface="微软雅黑" panose="020B0503020204020204" pitchFamily="34" charset="-122"/>
            </a:endParaRPr>
          </a:p>
          <a:p>
            <a:r>
              <a:rPr lang="zh-CN" altLang="en-US" sz="2400" dirty="0" smtClean="0">
                <a:solidFill>
                  <a:srgbClr val="A20B3C"/>
                </a:solidFill>
                <a:latin typeface="微软雅黑" panose="020B0503020204020204" pitchFamily="34" charset="-122"/>
                <a:ea typeface="微软雅黑" panose="020B0503020204020204" pitchFamily="34" charset="-122"/>
              </a:rPr>
              <a:t>达</a:t>
            </a:r>
            <a:r>
              <a:rPr lang="en-US" altLang="zh-CN" sz="2400" dirty="0">
                <a:solidFill>
                  <a:srgbClr val="A20B3C"/>
                </a:solidFill>
                <a:latin typeface="微软雅黑" panose="020B0503020204020204" pitchFamily="34" charset="-122"/>
                <a:ea typeface="微软雅黑" panose="020B0503020204020204" pitchFamily="34" charset="-122"/>
              </a:rPr>
              <a:t>120</a:t>
            </a:r>
            <a:r>
              <a:rPr lang="zh-CN" altLang="en-US" sz="2400" dirty="0">
                <a:solidFill>
                  <a:srgbClr val="A20B3C"/>
                </a:solidFill>
                <a:latin typeface="微软雅黑" panose="020B0503020204020204" pitchFamily="34" charset="-122"/>
                <a:ea typeface="微软雅黑" panose="020B0503020204020204" pitchFamily="34" charset="-122"/>
              </a:rPr>
              <a:t>万人民币</a:t>
            </a:r>
            <a:endParaRPr lang="en-US" altLang="zh-CN" sz="2400" dirty="0">
              <a:solidFill>
                <a:srgbClr val="A20B3C"/>
              </a:solidFill>
              <a:latin typeface="微软雅黑" panose="020B0503020204020204" pitchFamily="34" charset="-122"/>
              <a:ea typeface="微软雅黑" panose="020B0503020204020204" pitchFamily="34" charset="-122"/>
            </a:endParaRPr>
          </a:p>
        </p:txBody>
      </p:sp>
      <p:sp>
        <p:nvSpPr>
          <p:cNvPr id="2" name="矩形 1"/>
          <p:cNvSpPr/>
          <p:nvPr/>
        </p:nvSpPr>
        <p:spPr>
          <a:xfrm>
            <a:off x="4968003" y="5847895"/>
            <a:ext cx="2266967" cy="830997"/>
          </a:xfrm>
          <a:prstGeom prst="rect">
            <a:avLst/>
          </a:prstGeom>
        </p:spPr>
        <p:txBody>
          <a:bodyPr wrap="none">
            <a:spAutoFit/>
          </a:bodyPr>
          <a:lstStyle/>
          <a:p>
            <a:r>
              <a:rPr lang="zh-CN" altLang="en-US" sz="2000" dirty="0" smtClean="0">
                <a:solidFill>
                  <a:srgbClr val="262626"/>
                </a:solidFill>
                <a:latin typeface="微软雅黑" panose="020B0503020204020204" pitchFamily="34" charset="-122"/>
                <a:ea typeface="微软雅黑" panose="020B0503020204020204" pitchFamily="34" charset="-122"/>
              </a:rPr>
              <a:t>   </a:t>
            </a:r>
            <a:r>
              <a:rPr lang="zh-CN" altLang="en-US" sz="2400" dirty="0" smtClean="0">
                <a:solidFill>
                  <a:srgbClr val="262626"/>
                </a:solidFill>
                <a:latin typeface="微软雅黑" panose="020B0503020204020204" pitchFamily="34" charset="-122"/>
                <a:ea typeface="微软雅黑" panose="020B0503020204020204" pitchFamily="34" charset="-122"/>
              </a:rPr>
              <a:t>产品</a:t>
            </a:r>
            <a:r>
              <a:rPr lang="zh-CN" altLang="en-US" sz="2400" dirty="0">
                <a:solidFill>
                  <a:srgbClr val="262626"/>
                </a:solidFill>
                <a:latin typeface="微软雅黑" panose="020B0503020204020204" pitchFamily="34" charset="-122"/>
                <a:ea typeface="微软雅黑" panose="020B0503020204020204" pitchFamily="34" charset="-122"/>
              </a:rPr>
              <a:t>同时</a:t>
            </a:r>
            <a:r>
              <a:rPr lang="zh-CN" altLang="en-US" sz="2400" dirty="0" smtClean="0">
                <a:solidFill>
                  <a:srgbClr val="262626"/>
                </a:solidFill>
                <a:latin typeface="微软雅黑" panose="020B0503020204020204" pitchFamily="34" charset="-122"/>
                <a:ea typeface="微软雅黑" panose="020B0503020204020204" pitchFamily="34" charset="-122"/>
              </a:rPr>
              <a:t>在</a:t>
            </a:r>
            <a:endParaRPr lang="en-US" altLang="zh-CN" sz="2400" dirty="0" smtClean="0">
              <a:solidFill>
                <a:srgbClr val="262626"/>
              </a:solidFill>
              <a:latin typeface="微软雅黑" panose="020B0503020204020204" pitchFamily="34" charset="-122"/>
              <a:ea typeface="微软雅黑" panose="020B0503020204020204" pitchFamily="34" charset="-122"/>
            </a:endParaRPr>
          </a:p>
          <a:p>
            <a:r>
              <a:rPr lang="zh-CN" altLang="en-US" sz="2400" dirty="0" smtClean="0">
                <a:solidFill>
                  <a:srgbClr val="262626"/>
                </a:solidFill>
                <a:latin typeface="微软雅黑" panose="020B0503020204020204" pitchFamily="34" charset="-122"/>
                <a:ea typeface="微软雅黑" panose="020B0503020204020204" pitchFamily="34" charset="-122"/>
              </a:rPr>
              <a:t>线</a:t>
            </a:r>
            <a:r>
              <a:rPr lang="zh-CN" altLang="en-US" sz="2400" dirty="0">
                <a:solidFill>
                  <a:srgbClr val="262626"/>
                </a:solidFill>
                <a:latin typeface="微软雅黑" panose="020B0503020204020204" pitchFamily="34" charset="-122"/>
                <a:ea typeface="微软雅黑" panose="020B0503020204020204" pitchFamily="34" charset="-122"/>
              </a:rPr>
              <a:t>人数达</a:t>
            </a:r>
            <a:r>
              <a:rPr lang="en-US" altLang="zh-CN" sz="2400" dirty="0">
                <a:solidFill>
                  <a:srgbClr val="262626"/>
                </a:solidFill>
                <a:latin typeface="微软雅黑" panose="020B0503020204020204" pitchFamily="34" charset="-122"/>
                <a:ea typeface="微软雅黑" panose="020B0503020204020204" pitchFamily="34" charset="-122"/>
              </a:rPr>
              <a:t>100</a:t>
            </a:r>
            <a:r>
              <a:rPr lang="zh-CN" altLang="en-US" sz="2400" dirty="0">
                <a:solidFill>
                  <a:srgbClr val="262626"/>
                </a:solidFill>
                <a:latin typeface="微软雅黑" panose="020B0503020204020204" pitchFamily="34" charset="-122"/>
                <a:ea typeface="微软雅黑" panose="020B0503020204020204" pitchFamily="34" charset="-122"/>
              </a:rPr>
              <a:t>万</a:t>
            </a:r>
            <a:endParaRPr lang="en-US" altLang="zh-CN" sz="24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down)">
                                      <p:cBhvr>
                                        <p:cTn id="7" dur="500"/>
                                        <p:tgtEl>
                                          <p:spTgt spid="263"/>
                                        </p:tgtEl>
                                      </p:cBhvr>
                                    </p:animEffect>
                                  </p:childTnLst>
                                </p:cTn>
                              </p:par>
                            </p:childTnLst>
                          </p:cTn>
                        </p:par>
                        <p:par>
                          <p:cTn id="8" fill="hold">
                            <p:stCondLst>
                              <p:cond delay="500"/>
                            </p:stCondLst>
                            <p:childTnLst>
                              <p:par>
                                <p:cTn id="9" presetID="2" presetClass="entr" presetSubtype="1" decel="28000" fill="hold" nodeType="afterEffect">
                                  <p:stCondLst>
                                    <p:cond delay="0"/>
                                  </p:stCondLst>
                                  <p:childTnLst>
                                    <p:set>
                                      <p:cBhvr>
                                        <p:cTn id="10" dur="1" fill="hold">
                                          <p:stCondLst>
                                            <p:cond delay="0"/>
                                          </p:stCondLst>
                                        </p:cTn>
                                        <p:tgtEl>
                                          <p:spTgt spid="264"/>
                                        </p:tgtEl>
                                        <p:attrNameLst>
                                          <p:attrName>style.visibility</p:attrName>
                                        </p:attrNameLst>
                                      </p:cBhvr>
                                      <p:to>
                                        <p:strVal val="visible"/>
                                      </p:to>
                                    </p:set>
                                    <p:anim calcmode="lin" valueType="num">
                                      <p:cBhvr additive="base">
                                        <p:cTn id="11" dur="750" fill="hold"/>
                                        <p:tgtEl>
                                          <p:spTgt spid="264"/>
                                        </p:tgtEl>
                                        <p:attrNameLst>
                                          <p:attrName>ppt_x</p:attrName>
                                        </p:attrNameLst>
                                      </p:cBhvr>
                                      <p:tavLst>
                                        <p:tav tm="0">
                                          <p:val>
                                            <p:strVal val="#ppt_x"/>
                                          </p:val>
                                        </p:tav>
                                        <p:tav tm="100000">
                                          <p:val>
                                            <p:strVal val="#ppt_x"/>
                                          </p:val>
                                        </p:tav>
                                      </p:tavLst>
                                    </p:anim>
                                    <p:anim calcmode="lin" valueType="num">
                                      <p:cBhvr additive="base">
                                        <p:cTn id="12" dur="750" fill="hold"/>
                                        <p:tgtEl>
                                          <p:spTgt spid="264"/>
                                        </p:tgtEl>
                                        <p:attrNameLst>
                                          <p:attrName>ppt_y</p:attrName>
                                        </p:attrNameLst>
                                      </p:cBhvr>
                                      <p:tavLst>
                                        <p:tav tm="0">
                                          <p:val>
                                            <p:strVal val="0-#ppt_h/2"/>
                                          </p:val>
                                        </p:tav>
                                        <p:tav tm="100000">
                                          <p:val>
                                            <p:strVal val="#ppt_y"/>
                                          </p:val>
                                        </p:tav>
                                      </p:tavLst>
                                    </p:anim>
                                  </p:childTnLst>
                                </p:cTn>
                              </p:par>
                              <p:par>
                                <p:cTn id="13" presetID="2" presetClass="entr" presetSubtype="1" decel="28000" fill="hold" nodeType="withEffect">
                                  <p:stCondLst>
                                    <p:cond delay="250"/>
                                  </p:stCondLst>
                                  <p:childTnLst>
                                    <p:set>
                                      <p:cBhvr>
                                        <p:cTn id="14" dur="1" fill="hold">
                                          <p:stCondLst>
                                            <p:cond delay="0"/>
                                          </p:stCondLst>
                                        </p:cTn>
                                        <p:tgtEl>
                                          <p:spTgt spid="267"/>
                                        </p:tgtEl>
                                        <p:attrNameLst>
                                          <p:attrName>style.visibility</p:attrName>
                                        </p:attrNameLst>
                                      </p:cBhvr>
                                      <p:to>
                                        <p:strVal val="visible"/>
                                      </p:to>
                                    </p:set>
                                    <p:anim calcmode="lin" valueType="num">
                                      <p:cBhvr additive="base">
                                        <p:cTn id="15" dur="750" fill="hold"/>
                                        <p:tgtEl>
                                          <p:spTgt spid="267"/>
                                        </p:tgtEl>
                                        <p:attrNameLst>
                                          <p:attrName>ppt_x</p:attrName>
                                        </p:attrNameLst>
                                      </p:cBhvr>
                                      <p:tavLst>
                                        <p:tav tm="0">
                                          <p:val>
                                            <p:strVal val="#ppt_x"/>
                                          </p:val>
                                        </p:tav>
                                        <p:tav tm="100000">
                                          <p:val>
                                            <p:strVal val="#ppt_x"/>
                                          </p:val>
                                        </p:tav>
                                      </p:tavLst>
                                    </p:anim>
                                    <p:anim calcmode="lin" valueType="num">
                                      <p:cBhvr additive="base">
                                        <p:cTn id="16" dur="750" fill="hold"/>
                                        <p:tgtEl>
                                          <p:spTgt spid="267"/>
                                        </p:tgtEl>
                                        <p:attrNameLst>
                                          <p:attrName>ppt_y</p:attrName>
                                        </p:attrNameLst>
                                      </p:cBhvr>
                                      <p:tavLst>
                                        <p:tav tm="0">
                                          <p:val>
                                            <p:strVal val="0-#ppt_h/2"/>
                                          </p:val>
                                        </p:tav>
                                        <p:tav tm="100000">
                                          <p:val>
                                            <p:strVal val="#ppt_y"/>
                                          </p:val>
                                        </p:tav>
                                      </p:tavLst>
                                    </p:anim>
                                  </p:childTnLst>
                                </p:cTn>
                              </p:par>
                              <p:par>
                                <p:cTn id="17" presetID="2" presetClass="entr" presetSubtype="1" decel="28000" fill="hold" nodeType="withEffect">
                                  <p:stCondLst>
                                    <p:cond delay="5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750" fill="hold"/>
                                        <p:tgtEl>
                                          <p:spTgt spid="270"/>
                                        </p:tgtEl>
                                        <p:attrNameLst>
                                          <p:attrName>ppt_x</p:attrName>
                                        </p:attrNameLst>
                                      </p:cBhvr>
                                      <p:tavLst>
                                        <p:tav tm="0">
                                          <p:val>
                                            <p:strVal val="#ppt_x"/>
                                          </p:val>
                                        </p:tav>
                                        <p:tav tm="100000">
                                          <p:val>
                                            <p:strVal val="#ppt_x"/>
                                          </p:val>
                                        </p:tav>
                                      </p:tavLst>
                                    </p:anim>
                                    <p:anim calcmode="lin" valueType="num">
                                      <p:cBhvr additive="base">
                                        <p:cTn id="20" dur="750" fill="hold"/>
                                        <p:tgtEl>
                                          <p:spTgt spid="270"/>
                                        </p:tgtEl>
                                        <p:attrNameLst>
                                          <p:attrName>ppt_y</p:attrName>
                                        </p:attrNameLst>
                                      </p:cBhvr>
                                      <p:tavLst>
                                        <p:tav tm="0">
                                          <p:val>
                                            <p:strVal val="0-#ppt_h/2"/>
                                          </p:val>
                                        </p:tav>
                                        <p:tav tm="100000">
                                          <p:val>
                                            <p:strVal val="#ppt_y"/>
                                          </p:val>
                                        </p:tav>
                                      </p:tavLst>
                                    </p:anim>
                                  </p:childTnLst>
                                </p:cTn>
                              </p:par>
                              <p:par>
                                <p:cTn id="21" presetID="2" presetClass="entr" presetSubtype="1" decel="28000" fill="hold" nodeType="withEffect">
                                  <p:stCondLst>
                                    <p:cond delay="750"/>
                                  </p:stCondLst>
                                  <p:childTnLst>
                                    <p:set>
                                      <p:cBhvr>
                                        <p:cTn id="22" dur="1" fill="hold">
                                          <p:stCondLst>
                                            <p:cond delay="0"/>
                                          </p:stCondLst>
                                        </p:cTn>
                                        <p:tgtEl>
                                          <p:spTgt spid="273"/>
                                        </p:tgtEl>
                                        <p:attrNameLst>
                                          <p:attrName>style.visibility</p:attrName>
                                        </p:attrNameLst>
                                      </p:cBhvr>
                                      <p:to>
                                        <p:strVal val="visible"/>
                                      </p:to>
                                    </p:set>
                                    <p:anim calcmode="lin" valueType="num">
                                      <p:cBhvr additive="base">
                                        <p:cTn id="23" dur="750" fill="hold"/>
                                        <p:tgtEl>
                                          <p:spTgt spid="273"/>
                                        </p:tgtEl>
                                        <p:attrNameLst>
                                          <p:attrName>ppt_x</p:attrName>
                                        </p:attrNameLst>
                                      </p:cBhvr>
                                      <p:tavLst>
                                        <p:tav tm="0">
                                          <p:val>
                                            <p:strVal val="#ppt_x"/>
                                          </p:val>
                                        </p:tav>
                                        <p:tav tm="100000">
                                          <p:val>
                                            <p:strVal val="#ppt_x"/>
                                          </p:val>
                                        </p:tav>
                                      </p:tavLst>
                                    </p:anim>
                                    <p:anim calcmode="lin" valueType="num">
                                      <p:cBhvr additive="base">
                                        <p:cTn id="24" dur="750" fill="hold"/>
                                        <p:tgtEl>
                                          <p:spTgt spid="273"/>
                                        </p:tgtEl>
                                        <p:attrNameLst>
                                          <p:attrName>ppt_y</p:attrName>
                                        </p:attrNameLst>
                                      </p:cBhvr>
                                      <p:tavLst>
                                        <p:tav tm="0">
                                          <p:val>
                                            <p:strVal val="0-#ppt_h/2"/>
                                          </p:val>
                                        </p:tav>
                                        <p:tav tm="100000">
                                          <p:val>
                                            <p:strVal val="#ppt_y"/>
                                          </p:val>
                                        </p:tav>
                                      </p:tavLst>
                                    </p:anim>
                                  </p:childTnLst>
                                </p:cTn>
                              </p:par>
                              <p:par>
                                <p:cTn id="25" presetID="2" presetClass="entr" presetSubtype="1" decel="28000" fill="hold" nodeType="withEffect">
                                  <p:stCondLst>
                                    <p:cond delay="1000"/>
                                  </p:stCondLst>
                                  <p:childTnLst>
                                    <p:set>
                                      <p:cBhvr>
                                        <p:cTn id="26" dur="1" fill="hold">
                                          <p:stCondLst>
                                            <p:cond delay="0"/>
                                          </p:stCondLst>
                                        </p:cTn>
                                        <p:tgtEl>
                                          <p:spTgt spid="276"/>
                                        </p:tgtEl>
                                        <p:attrNameLst>
                                          <p:attrName>style.visibility</p:attrName>
                                        </p:attrNameLst>
                                      </p:cBhvr>
                                      <p:to>
                                        <p:strVal val="visible"/>
                                      </p:to>
                                    </p:set>
                                    <p:anim calcmode="lin" valueType="num">
                                      <p:cBhvr additive="base">
                                        <p:cTn id="27" dur="750" fill="hold"/>
                                        <p:tgtEl>
                                          <p:spTgt spid="276"/>
                                        </p:tgtEl>
                                        <p:attrNameLst>
                                          <p:attrName>ppt_x</p:attrName>
                                        </p:attrNameLst>
                                      </p:cBhvr>
                                      <p:tavLst>
                                        <p:tav tm="0">
                                          <p:val>
                                            <p:strVal val="#ppt_x"/>
                                          </p:val>
                                        </p:tav>
                                        <p:tav tm="100000">
                                          <p:val>
                                            <p:strVal val="#ppt_x"/>
                                          </p:val>
                                        </p:tav>
                                      </p:tavLst>
                                    </p:anim>
                                    <p:anim calcmode="lin" valueType="num">
                                      <p:cBhvr additive="base">
                                        <p:cTn id="28" dur="750" fill="hold"/>
                                        <p:tgtEl>
                                          <p:spTgt spid="276"/>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wipe(down)">
                                      <p:cBhvr>
                                        <p:cTn id="32" dur="500"/>
                                        <p:tgtEl>
                                          <p:spTgt spid="25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62"/>
                                        </p:tgtEl>
                                        <p:attrNameLst>
                                          <p:attrName>style.visibility</p:attrName>
                                        </p:attrNameLst>
                                      </p:cBhvr>
                                      <p:to>
                                        <p:strVal val="visible"/>
                                      </p:to>
                                    </p:set>
                                    <p:animEffect transition="in" filter="wipe(down)">
                                      <p:cBhvr>
                                        <p:cTn id="35" dur="500"/>
                                        <p:tgtEl>
                                          <p:spTgt spid="26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59"/>
                                        </p:tgtEl>
                                        <p:attrNameLst>
                                          <p:attrName>style.visibility</p:attrName>
                                        </p:attrNameLst>
                                      </p:cBhvr>
                                      <p:to>
                                        <p:strVal val="visible"/>
                                      </p:to>
                                    </p:set>
                                    <p:animEffect transition="in" filter="wipe(up)">
                                      <p:cBhvr>
                                        <p:cTn id="38" dur="500"/>
                                        <p:tgtEl>
                                          <p:spTgt spid="25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60"/>
                                        </p:tgtEl>
                                        <p:attrNameLst>
                                          <p:attrName>style.visibility</p:attrName>
                                        </p:attrNameLst>
                                      </p:cBhvr>
                                      <p:to>
                                        <p:strVal val="visible"/>
                                      </p:to>
                                    </p:set>
                                    <p:animEffect transition="in" filter="wipe(up)">
                                      <p:cBhvr>
                                        <p:cTn id="41" dur="500"/>
                                        <p:tgtEl>
                                          <p:spTgt spid="260"/>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61"/>
                                        </p:tgtEl>
                                        <p:attrNameLst>
                                          <p:attrName>style.visibility</p:attrName>
                                        </p:attrNameLst>
                                      </p:cBhvr>
                                      <p:to>
                                        <p:strVal val="visible"/>
                                      </p:to>
                                    </p:set>
                                    <p:animEffect transition="in" filter="wipe(up)">
                                      <p:cBhvr>
                                        <p:cTn id="44" dur="500"/>
                                        <p:tgtEl>
                                          <p:spTgt spid="261"/>
                                        </p:tgtEl>
                                      </p:cBhvr>
                                    </p:animEffect>
                                  </p:childTnLst>
                                </p:cTn>
                              </p:par>
                            </p:childTnLst>
                          </p:cTn>
                        </p:par>
                        <p:par>
                          <p:cTn id="45" fill="hold">
                            <p:stCondLst>
                              <p:cond delay="2000"/>
                            </p:stCondLst>
                            <p:childTnLst>
                              <p:par>
                                <p:cTn id="46" presetID="2" presetClass="entr" presetSubtype="8" decel="28000" fill="hold" grpId="0" nodeType="afterEffect">
                                  <p:stCondLst>
                                    <p:cond delay="0"/>
                                  </p:stCondLst>
                                  <p:childTnLst>
                                    <p:set>
                                      <p:cBhvr>
                                        <p:cTn id="47" dur="1" fill="hold">
                                          <p:stCondLst>
                                            <p:cond delay="0"/>
                                          </p:stCondLst>
                                        </p:cTn>
                                        <p:tgtEl>
                                          <p:spTgt spid="279"/>
                                        </p:tgtEl>
                                        <p:attrNameLst>
                                          <p:attrName>style.visibility</p:attrName>
                                        </p:attrNameLst>
                                      </p:cBhvr>
                                      <p:to>
                                        <p:strVal val="visible"/>
                                      </p:to>
                                    </p:set>
                                    <p:anim calcmode="lin" valueType="num">
                                      <p:cBhvr additive="base">
                                        <p:cTn id="48" dur="750" fill="hold"/>
                                        <p:tgtEl>
                                          <p:spTgt spid="279"/>
                                        </p:tgtEl>
                                        <p:attrNameLst>
                                          <p:attrName>ppt_x</p:attrName>
                                        </p:attrNameLst>
                                      </p:cBhvr>
                                      <p:tavLst>
                                        <p:tav tm="0">
                                          <p:val>
                                            <p:strVal val="0-#ppt_w/2"/>
                                          </p:val>
                                        </p:tav>
                                        <p:tav tm="100000">
                                          <p:val>
                                            <p:strVal val="#ppt_x"/>
                                          </p:val>
                                        </p:tav>
                                      </p:tavLst>
                                    </p:anim>
                                    <p:anim calcmode="lin" valueType="num">
                                      <p:cBhvr additive="base">
                                        <p:cTn id="49" dur="750" fill="hold"/>
                                        <p:tgtEl>
                                          <p:spTgt spid="279"/>
                                        </p:tgtEl>
                                        <p:attrNameLst>
                                          <p:attrName>ppt_y</p:attrName>
                                        </p:attrNameLst>
                                      </p:cBhvr>
                                      <p:tavLst>
                                        <p:tav tm="0">
                                          <p:val>
                                            <p:strVal val="#ppt_y"/>
                                          </p:val>
                                        </p:tav>
                                        <p:tav tm="100000">
                                          <p:val>
                                            <p:strVal val="#ppt_y"/>
                                          </p:val>
                                        </p:tav>
                                      </p:tavLst>
                                    </p:anim>
                                  </p:childTnLst>
                                </p:cTn>
                              </p:par>
                              <p:par>
                                <p:cTn id="50" presetID="2" presetClass="entr" presetSubtype="8" decel="28000" fill="hold" grpId="0" nodeType="withEffect">
                                  <p:stCondLst>
                                    <p:cond delay="250"/>
                                  </p:stCondLst>
                                  <p:childTnLst>
                                    <p:set>
                                      <p:cBhvr>
                                        <p:cTn id="51" dur="1" fill="hold">
                                          <p:stCondLst>
                                            <p:cond delay="0"/>
                                          </p:stCondLst>
                                        </p:cTn>
                                        <p:tgtEl>
                                          <p:spTgt spid="282"/>
                                        </p:tgtEl>
                                        <p:attrNameLst>
                                          <p:attrName>style.visibility</p:attrName>
                                        </p:attrNameLst>
                                      </p:cBhvr>
                                      <p:to>
                                        <p:strVal val="visible"/>
                                      </p:to>
                                    </p:set>
                                    <p:anim calcmode="lin" valueType="num">
                                      <p:cBhvr additive="base">
                                        <p:cTn id="52" dur="750" fill="hold"/>
                                        <p:tgtEl>
                                          <p:spTgt spid="282"/>
                                        </p:tgtEl>
                                        <p:attrNameLst>
                                          <p:attrName>ppt_x</p:attrName>
                                        </p:attrNameLst>
                                      </p:cBhvr>
                                      <p:tavLst>
                                        <p:tav tm="0">
                                          <p:val>
                                            <p:strVal val="0-#ppt_w/2"/>
                                          </p:val>
                                        </p:tav>
                                        <p:tav tm="100000">
                                          <p:val>
                                            <p:strVal val="#ppt_x"/>
                                          </p:val>
                                        </p:tav>
                                      </p:tavLst>
                                    </p:anim>
                                    <p:anim calcmode="lin" valueType="num">
                                      <p:cBhvr additive="base">
                                        <p:cTn id="53" dur="750" fill="hold"/>
                                        <p:tgtEl>
                                          <p:spTgt spid="282"/>
                                        </p:tgtEl>
                                        <p:attrNameLst>
                                          <p:attrName>ppt_y</p:attrName>
                                        </p:attrNameLst>
                                      </p:cBhvr>
                                      <p:tavLst>
                                        <p:tav tm="0">
                                          <p:val>
                                            <p:strVal val="#ppt_y"/>
                                          </p:val>
                                        </p:tav>
                                        <p:tav tm="100000">
                                          <p:val>
                                            <p:strVal val="#ppt_y"/>
                                          </p:val>
                                        </p:tav>
                                      </p:tavLst>
                                    </p:anim>
                                  </p:childTnLst>
                                </p:cTn>
                              </p:par>
                              <p:par>
                                <p:cTn id="54" presetID="2" presetClass="entr" presetSubtype="2" decel="28000" fill="hold" grpId="0" nodeType="withEffect">
                                  <p:stCondLst>
                                    <p:cond delay="500"/>
                                  </p:stCondLst>
                                  <p:childTnLst>
                                    <p:set>
                                      <p:cBhvr>
                                        <p:cTn id="55" dur="1" fill="hold">
                                          <p:stCondLst>
                                            <p:cond delay="0"/>
                                          </p:stCondLst>
                                        </p:cTn>
                                        <p:tgtEl>
                                          <p:spTgt spid="280"/>
                                        </p:tgtEl>
                                        <p:attrNameLst>
                                          <p:attrName>style.visibility</p:attrName>
                                        </p:attrNameLst>
                                      </p:cBhvr>
                                      <p:to>
                                        <p:strVal val="visible"/>
                                      </p:to>
                                    </p:set>
                                    <p:anim calcmode="lin" valueType="num">
                                      <p:cBhvr additive="base">
                                        <p:cTn id="56" dur="750" fill="hold"/>
                                        <p:tgtEl>
                                          <p:spTgt spid="280"/>
                                        </p:tgtEl>
                                        <p:attrNameLst>
                                          <p:attrName>ppt_x</p:attrName>
                                        </p:attrNameLst>
                                      </p:cBhvr>
                                      <p:tavLst>
                                        <p:tav tm="0">
                                          <p:val>
                                            <p:strVal val="1+#ppt_w/2"/>
                                          </p:val>
                                        </p:tav>
                                        <p:tav tm="100000">
                                          <p:val>
                                            <p:strVal val="#ppt_x"/>
                                          </p:val>
                                        </p:tav>
                                      </p:tavLst>
                                    </p:anim>
                                    <p:anim calcmode="lin" valueType="num">
                                      <p:cBhvr additive="base">
                                        <p:cTn id="57" dur="750" fill="hold"/>
                                        <p:tgtEl>
                                          <p:spTgt spid="280"/>
                                        </p:tgtEl>
                                        <p:attrNameLst>
                                          <p:attrName>ppt_y</p:attrName>
                                        </p:attrNameLst>
                                      </p:cBhvr>
                                      <p:tavLst>
                                        <p:tav tm="0">
                                          <p:val>
                                            <p:strVal val="#ppt_y"/>
                                          </p:val>
                                        </p:tav>
                                        <p:tav tm="100000">
                                          <p:val>
                                            <p:strVal val="#ppt_y"/>
                                          </p:val>
                                        </p:tav>
                                      </p:tavLst>
                                    </p:anim>
                                  </p:childTnLst>
                                </p:cTn>
                              </p:par>
                              <p:par>
                                <p:cTn id="58" presetID="2" presetClass="entr" presetSubtype="2" decel="28000" fill="hold" grpId="0" nodeType="withEffect">
                                  <p:stCondLst>
                                    <p:cond delay="750"/>
                                  </p:stCondLst>
                                  <p:childTnLst>
                                    <p:set>
                                      <p:cBhvr>
                                        <p:cTn id="59" dur="1" fill="hold">
                                          <p:stCondLst>
                                            <p:cond delay="0"/>
                                          </p:stCondLst>
                                        </p:cTn>
                                        <p:tgtEl>
                                          <p:spTgt spid="281"/>
                                        </p:tgtEl>
                                        <p:attrNameLst>
                                          <p:attrName>style.visibility</p:attrName>
                                        </p:attrNameLst>
                                      </p:cBhvr>
                                      <p:to>
                                        <p:strVal val="visible"/>
                                      </p:to>
                                    </p:set>
                                    <p:anim calcmode="lin" valueType="num">
                                      <p:cBhvr additive="base">
                                        <p:cTn id="60" dur="750" fill="hold"/>
                                        <p:tgtEl>
                                          <p:spTgt spid="281"/>
                                        </p:tgtEl>
                                        <p:attrNameLst>
                                          <p:attrName>ppt_x</p:attrName>
                                        </p:attrNameLst>
                                      </p:cBhvr>
                                      <p:tavLst>
                                        <p:tav tm="0">
                                          <p:val>
                                            <p:strVal val="1+#ppt_w/2"/>
                                          </p:val>
                                        </p:tav>
                                        <p:tav tm="100000">
                                          <p:val>
                                            <p:strVal val="#ppt_x"/>
                                          </p:val>
                                        </p:tav>
                                      </p:tavLst>
                                    </p:anim>
                                    <p:anim calcmode="lin" valueType="num">
                                      <p:cBhvr additive="base">
                                        <p:cTn id="61" dur="750" fill="hold"/>
                                        <p:tgtEl>
                                          <p:spTgt spid="281"/>
                                        </p:tgtEl>
                                        <p:attrNameLst>
                                          <p:attrName>ppt_y</p:attrName>
                                        </p:attrNameLst>
                                      </p:cBhvr>
                                      <p:tavLst>
                                        <p:tav tm="0">
                                          <p:val>
                                            <p:strVal val="#ppt_y"/>
                                          </p:val>
                                        </p:tav>
                                        <p:tav tm="100000">
                                          <p:val>
                                            <p:strVal val="#ppt_y"/>
                                          </p:val>
                                        </p:tav>
                                      </p:tavLst>
                                    </p:anim>
                                  </p:childTnLst>
                                </p:cTn>
                              </p:par>
                              <p:par>
                                <p:cTn id="62" presetID="2" presetClass="entr" presetSubtype="2" decel="28000" fill="hold" grpId="0" nodeType="withEffect">
                                  <p:stCondLst>
                                    <p:cond delay="100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750" fill="hold"/>
                                        <p:tgtEl>
                                          <p:spTgt spid="2"/>
                                        </p:tgtEl>
                                        <p:attrNameLst>
                                          <p:attrName>ppt_x</p:attrName>
                                        </p:attrNameLst>
                                      </p:cBhvr>
                                      <p:tavLst>
                                        <p:tav tm="0">
                                          <p:val>
                                            <p:strVal val="1+#ppt_w/2"/>
                                          </p:val>
                                        </p:tav>
                                        <p:tav tm="100000">
                                          <p:val>
                                            <p:strVal val="#ppt_x"/>
                                          </p:val>
                                        </p:tav>
                                      </p:tavLst>
                                    </p:anim>
                                    <p:anim calcmode="lin" valueType="num">
                                      <p:cBhvr additive="base">
                                        <p:cTn id="65"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9" grpId="0" animBg="1"/>
      <p:bldP spid="260" grpId="0" animBg="1"/>
      <p:bldP spid="261" grpId="0" animBg="1"/>
      <p:bldP spid="262" grpId="0" animBg="1"/>
      <p:bldP spid="263" grpId="0" animBg="1"/>
      <p:bldP spid="279" grpId="0"/>
      <p:bldP spid="280" grpId="0"/>
      <p:bldP spid="281" grpId="0"/>
      <p:bldP spid="28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组织架构</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27381" y="5056065"/>
            <a:ext cx="11316194" cy="1344013"/>
            <a:chOff x="527381" y="5056065"/>
            <a:chExt cx="11316194" cy="1344013"/>
          </a:xfrm>
        </p:grpSpPr>
        <p:grpSp>
          <p:nvGrpSpPr>
            <p:cNvPr id="34" name="组合 33"/>
            <p:cNvGrpSpPr/>
            <p:nvPr/>
          </p:nvGrpSpPr>
          <p:grpSpPr>
            <a:xfrm>
              <a:off x="527381" y="5060073"/>
              <a:ext cx="417600" cy="1310400"/>
              <a:chOff x="527381" y="5060073"/>
              <a:chExt cx="417600" cy="1310400"/>
            </a:xfrm>
          </p:grpSpPr>
          <p:sp>
            <p:nvSpPr>
              <p:cNvPr id="35" name="圆角矩形 34"/>
              <p:cNvSpPr/>
              <p:nvPr/>
            </p:nvSpPr>
            <p:spPr>
              <a:xfrm>
                <a:off x="527381" y="5060073"/>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6" name="TextBox 159"/>
              <p:cNvSpPr txBox="1"/>
              <p:nvPr/>
            </p:nvSpPr>
            <p:spPr>
              <a:xfrm>
                <a:off x="577096" y="5157192"/>
                <a:ext cx="318169" cy="112883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电子开发部</a:t>
                </a:r>
                <a:endParaRPr lang="zh-CN" altLang="zh-CN" sz="3200" b="0" dirty="0">
                  <a:latin typeface="Arial" panose="020B0604020202020204" pitchFamily="34" charset="0"/>
                  <a:cs typeface="宋体" panose="02010600030101010101" pitchFamily="2" charset="-122"/>
                </a:endParaRPr>
              </a:p>
            </p:txBody>
          </p:sp>
        </p:grpSp>
        <p:grpSp>
          <p:nvGrpSpPr>
            <p:cNvPr id="37" name="组合 36"/>
            <p:cNvGrpSpPr/>
            <p:nvPr/>
          </p:nvGrpSpPr>
          <p:grpSpPr>
            <a:xfrm>
              <a:off x="1007296" y="5069691"/>
              <a:ext cx="393600" cy="1276797"/>
              <a:chOff x="1007296" y="5069691"/>
              <a:chExt cx="393600" cy="1276797"/>
            </a:xfrm>
          </p:grpSpPr>
          <p:sp>
            <p:nvSpPr>
              <p:cNvPr id="38" name="圆角矩形 37"/>
              <p:cNvSpPr/>
              <p:nvPr/>
            </p:nvSpPr>
            <p:spPr>
              <a:xfrm>
                <a:off x="1007296" y="5069691"/>
                <a:ext cx="393600" cy="1276797"/>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9" name="TextBox 164"/>
              <p:cNvSpPr txBox="1"/>
              <p:nvPr/>
            </p:nvSpPr>
            <p:spPr>
              <a:xfrm>
                <a:off x="1047690" y="5157191"/>
                <a:ext cx="318169" cy="112883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化工开发部</a:t>
                </a:r>
                <a:endParaRPr lang="zh-CN" altLang="zh-CN" sz="3200" b="0" dirty="0">
                  <a:latin typeface="Arial" panose="020B0604020202020204" pitchFamily="34" charset="0"/>
                  <a:cs typeface="宋体" panose="02010600030101010101" pitchFamily="2" charset="-122"/>
                </a:endParaRPr>
              </a:p>
            </p:txBody>
          </p:sp>
        </p:grpSp>
        <p:grpSp>
          <p:nvGrpSpPr>
            <p:cNvPr id="40" name="组合 39"/>
            <p:cNvGrpSpPr/>
            <p:nvPr/>
          </p:nvGrpSpPr>
          <p:grpSpPr>
            <a:xfrm>
              <a:off x="1467744" y="5058161"/>
              <a:ext cx="417600" cy="1310400"/>
              <a:chOff x="1467744" y="5058161"/>
              <a:chExt cx="417600" cy="1310400"/>
            </a:xfrm>
          </p:grpSpPr>
          <p:sp>
            <p:nvSpPr>
              <p:cNvPr id="41" name="圆角矩形 40"/>
              <p:cNvSpPr/>
              <p:nvPr/>
            </p:nvSpPr>
            <p:spPr>
              <a:xfrm>
                <a:off x="1467744" y="5058161"/>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42" name="TextBox 169"/>
              <p:cNvSpPr txBox="1"/>
              <p:nvPr/>
            </p:nvSpPr>
            <p:spPr>
              <a:xfrm>
                <a:off x="1517459" y="532297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采购部</a:t>
                </a:r>
                <a:endParaRPr lang="zh-CN" altLang="zh-CN" sz="3200" b="0" dirty="0">
                  <a:latin typeface="Arial" panose="020B0604020202020204" pitchFamily="34" charset="0"/>
                  <a:cs typeface="宋体" panose="02010600030101010101" pitchFamily="2" charset="-122"/>
                </a:endParaRPr>
              </a:p>
            </p:txBody>
          </p:sp>
        </p:grpSp>
        <p:grpSp>
          <p:nvGrpSpPr>
            <p:cNvPr id="43" name="组合 42"/>
            <p:cNvGrpSpPr/>
            <p:nvPr/>
          </p:nvGrpSpPr>
          <p:grpSpPr>
            <a:xfrm>
              <a:off x="1941189" y="5056065"/>
              <a:ext cx="417600" cy="1310400"/>
              <a:chOff x="1941189" y="5056065"/>
              <a:chExt cx="417600" cy="1310400"/>
            </a:xfrm>
          </p:grpSpPr>
          <p:sp>
            <p:nvSpPr>
              <p:cNvPr id="44" name="圆角矩形 43"/>
              <p:cNvSpPr/>
              <p:nvPr/>
            </p:nvSpPr>
            <p:spPr>
              <a:xfrm>
                <a:off x="1941189" y="5056065"/>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45" name="TextBox 174"/>
              <p:cNvSpPr txBox="1"/>
              <p:nvPr/>
            </p:nvSpPr>
            <p:spPr>
              <a:xfrm>
                <a:off x="1990904" y="5320875"/>
                <a:ext cx="318169" cy="45153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仓库</a:t>
                </a:r>
                <a:endParaRPr lang="zh-CN" altLang="zh-CN" sz="3200" b="0" dirty="0">
                  <a:latin typeface="Arial" panose="020B0604020202020204" pitchFamily="34" charset="0"/>
                  <a:cs typeface="宋体" panose="02010600030101010101" pitchFamily="2" charset="-122"/>
                </a:endParaRPr>
              </a:p>
            </p:txBody>
          </p:sp>
        </p:grpSp>
        <p:grpSp>
          <p:nvGrpSpPr>
            <p:cNvPr id="46" name="组合 45"/>
            <p:cNvGrpSpPr/>
            <p:nvPr/>
          </p:nvGrpSpPr>
          <p:grpSpPr>
            <a:xfrm>
              <a:off x="2415489" y="5056065"/>
              <a:ext cx="417600" cy="1310400"/>
              <a:chOff x="2415489" y="5056065"/>
              <a:chExt cx="417600" cy="1310400"/>
            </a:xfrm>
          </p:grpSpPr>
          <p:sp>
            <p:nvSpPr>
              <p:cNvPr id="48" name="圆角矩形 47"/>
              <p:cNvSpPr/>
              <p:nvPr/>
            </p:nvSpPr>
            <p:spPr>
              <a:xfrm>
                <a:off x="2415489" y="5056065"/>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49" name="TextBox 179"/>
              <p:cNvSpPr txBox="1"/>
              <p:nvPr/>
            </p:nvSpPr>
            <p:spPr>
              <a:xfrm>
                <a:off x="2465204" y="5320874"/>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生管部</a:t>
                </a:r>
                <a:endParaRPr lang="zh-CN" altLang="zh-CN" sz="3200" b="0" dirty="0">
                  <a:latin typeface="Arial" panose="020B0604020202020204" pitchFamily="34" charset="0"/>
                  <a:cs typeface="宋体" panose="02010600030101010101" pitchFamily="2" charset="-122"/>
                </a:endParaRPr>
              </a:p>
            </p:txBody>
          </p:sp>
        </p:grpSp>
        <p:grpSp>
          <p:nvGrpSpPr>
            <p:cNvPr id="50" name="组合 49"/>
            <p:cNvGrpSpPr/>
            <p:nvPr/>
          </p:nvGrpSpPr>
          <p:grpSpPr>
            <a:xfrm>
              <a:off x="2890141" y="5061544"/>
              <a:ext cx="417600" cy="1310400"/>
              <a:chOff x="2890141" y="5061544"/>
              <a:chExt cx="417600" cy="1310400"/>
            </a:xfrm>
          </p:grpSpPr>
          <p:sp>
            <p:nvSpPr>
              <p:cNvPr id="51" name="圆角矩形 50"/>
              <p:cNvSpPr/>
              <p:nvPr/>
            </p:nvSpPr>
            <p:spPr>
              <a:xfrm>
                <a:off x="2890141" y="5061544"/>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52" name="TextBox 184"/>
              <p:cNvSpPr txBox="1"/>
              <p:nvPr/>
            </p:nvSpPr>
            <p:spPr>
              <a:xfrm>
                <a:off x="2939856" y="5326353"/>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电子厂</a:t>
                </a:r>
                <a:endParaRPr lang="zh-CN" altLang="zh-CN" sz="3200" b="0" dirty="0">
                  <a:latin typeface="Arial" panose="020B0604020202020204" pitchFamily="34" charset="0"/>
                  <a:cs typeface="宋体" panose="02010600030101010101" pitchFamily="2" charset="-122"/>
                </a:endParaRPr>
              </a:p>
            </p:txBody>
          </p:sp>
        </p:grpSp>
        <p:grpSp>
          <p:nvGrpSpPr>
            <p:cNvPr id="53" name="组合 52"/>
            <p:cNvGrpSpPr/>
            <p:nvPr/>
          </p:nvGrpSpPr>
          <p:grpSpPr>
            <a:xfrm>
              <a:off x="3355139" y="5059240"/>
              <a:ext cx="417600" cy="1310400"/>
              <a:chOff x="3355139" y="5059240"/>
              <a:chExt cx="417600" cy="1310400"/>
            </a:xfrm>
          </p:grpSpPr>
          <p:sp>
            <p:nvSpPr>
              <p:cNvPr id="54" name="圆角矩形 53"/>
              <p:cNvSpPr/>
              <p:nvPr/>
            </p:nvSpPr>
            <p:spPr>
              <a:xfrm>
                <a:off x="3355139" y="5059240"/>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55" name="TextBox 189"/>
              <p:cNvSpPr txBox="1"/>
              <p:nvPr/>
            </p:nvSpPr>
            <p:spPr>
              <a:xfrm>
                <a:off x="3404854" y="5324049"/>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生技部</a:t>
                </a:r>
                <a:endParaRPr lang="zh-CN" altLang="zh-CN" sz="3200" b="0" dirty="0">
                  <a:latin typeface="Arial" panose="020B0604020202020204" pitchFamily="34" charset="0"/>
                  <a:cs typeface="宋体" panose="02010600030101010101" pitchFamily="2" charset="-122"/>
                </a:endParaRPr>
              </a:p>
            </p:txBody>
          </p:sp>
        </p:grpSp>
        <p:grpSp>
          <p:nvGrpSpPr>
            <p:cNvPr id="56" name="组合 55"/>
            <p:cNvGrpSpPr/>
            <p:nvPr/>
          </p:nvGrpSpPr>
          <p:grpSpPr>
            <a:xfrm>
              <a:off x="3836733" y="5061544"/>
              <a:ext cx="417600" cy="1310400"/>
              <a:chOff x="3836733" y="5061544"/>
              <a:chExt cx="417600" cy="1310400"/>
            </a:xfrm>
          </p:grpSpPr>
          <p:sp>
            <p:nvSpPr>
              <p:cNvPr id="57" name="圆角矩形 56"/>
              <p:cNvSpPr/>
              <p:nvPr/>
            </p:nvSpPr>
            <p:spPr>
              <a:xfrm>
                <a:off x="3836733" y="5061544"/>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58" name="TextBox 279"/>
              <p:cNvSpPr txBox="1"/>
              <p:nvPr/>
            </p:nvSpPr>
            <p:spPr>
              <a:xfrm>
                <a:off x="3886448" y="5326353"/>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质管部</a:t>
                </a:r>
                <a:endParaRPr lang="zh-CN" altLang="zh-CN" sz="3200" b="0" dirty="0">
                  <a:latin typeface="Arial" panose="020B0604020202020204" pitchFamily="34" charset="0"/>
                  <a:cs typeface="宋体" panose="02010600030101010101" pitchFamily="2" charset="-122"/>
                </a:endParaRPr>
              </a:p>
            </p:txBody>
          </p:sp>
        </p:grpSp>
        <p:grpSp>
          <p:nvGrpSpPr>
            <p:cNvPr id="59" name="组合 58"/>
            <p:cNvGrpSpPr/>
            <p:nvPr/>
          </p:nvGrpSpPr>
          <p:grpSpPr>
            <a:xfrm>
              <a:off x="4309673" y="5062415"/>
              <a:ext cx="417600" cy="1310400"/>
              <a:chOff x="4309673" y="5062415"/>
              <a:chExt cx="417600" cy="1310400"/>
            </a:xfrm>
          </p:grpSpPr>
          <p:sp>
            <p:nvSpPr>
              <p:cNvPr id="60" name="圆角矩形 59"/>
              <p:cNvSpPr/>
              <p:nvPr/>
            </p:nvSpPr>
            <p:spPr>
              <a:xfrm>
                <a:off x="4309673" y="5062415"/>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61" name="TextBox 284"/>
              <p:cNvSpPr txBox="1"/>
              <p:nvPr/>
            </p:nvSpPr>
            <p:spPr>
              <a:xfrm>
                <a:off x="4359388" y="5327224"/>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质检部</a:t>
                </a:r>
                <a:endParaRPr lang="zh-CN" altLang="zh-CN" sz="3200" b="0" dirty="0">
                  <a:latin typeface="Arial" panose="020B0604020202020204" pitchFamily="34" charset="0"/>
                  <a:cs typeface="宋体" panose="02010600030101010101" pitchFamily="2" charset="-122"/>
                </a:endParaRPr>
              </a:p>
            </p:txBody>
          </p:sp>
        </p:grpSp>
        <p:grpSp>
          <p:nvGrpSpPr>
            <p:cNvPr id="62" name="组合 61"/>
            <p:cNvGrpSpPr/>
            <p:nvPr/>
          </p:nvGrpSpPr>
          <p:grpSpPr>
            <a:xfrm>
              <a:off x="4777625" y="5070692"/>
              <a:ext cx="417600" cy="1310400"/>
              <a:chOff x="4777625" y="5070692"/>
              <a:chExt cx="417600" cy="1310400"/>
            </a:xfrm>
          </p:grpSpPr>
          <p:sp>
            <p:nvSpPr>
              <p:cNvPr id="63" name="圆角矩形 62"/>
              <p:cNvSpPr/>
              <p:nvPr/>
            </p:nvSpPr>
            <p:spPr>
              <a:xfrm>
                <a:off x="4777625" y="5070692"/>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64" name="TextBox 289"/>
              <p:cNvSpPr txBox="1"/>
              <p:nvPr/>
            </p:nvSpPr>
            <p:spPr>
              <a:xfrm>
                <a:off x="4827340" y="5335501"/>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行政部</a:t>
                </a:r>
                <a:endParaRPr lang="zh-CN" altLang="zh-CN" sz="3200" b="0" dirty="0">
                  <a:latin typeface="Arial" panose="020B0604020202020204" pitchFamily="34" charset="0"/>
                  <a:cs typeface="宋体" panose="02010600030101010101" pitchFamily="2" charset="-122"/>
                </a:endParaRPr>
              </a:p>
            </p:txBody>
          </p:sp>
        </p:grpSp>
        <p:grpSp>
          <p:nvGrpSpPr>
            <p:cNvPr id="65" name="组合 64"/>
            <p:cNvGrpSpPr/>
            <p:nvPr/>
          </p:nvGrpSpPr>
          <p:grpSpPr>
            <a:xfrm>
              <a:off x="5277886" y="5079060"/>
              <a:ext cx="417600" cy="1310400"/>
              <a:chOff x="5277886" y="5079060"/>
              <a:chExt cx="417600" cy="1310400"/>
            </a:xfrm>
          </p:grpSpPr>
          <p:sp>
            <p:nvSpPr>
              <p:cNvPr id="66" name="圆角矩形 65"/>
              <p:cNvSpPr/>
              <p:nvPr/>
            </p:nvSpPr>
            <p:spPr>
              <a:xfrm>
                <a:off x="5277886" y="5079060"/>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67" name="TextBox 294"/>
              <p:cNvSpPr txBox="1"/>
              <p:nvPr/>
            </p:nvSpPr>
            <p:spPr>
              <a:xfrm>
                <a:off x="5327601" y="5175525"/>
                <a:ext cx="318169" cy="112883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人力资源部</a:t>
                </a:r>
                <a:endParaRPr lang="zh-CN" altLang="zh-CN" sz="3200" b="0" dirty="0">
                  <a:latin typeface="Arial" panose="020B0604020202020204" pitchFamily="34" charset="0"/>
                  <a:cs typeface="宋体" panose="02010600030101010101" pitchFamily="2" charset="-122"/>
                </a:endParaRPr>
              </a:p>
            </p:txBody>
          </p:sp>
        </p:grpSp>
        <p:grpSp>
          <p:nvGrpSpPr>
            <p:cNvPr id="68" name="组合 67"/>
            <p:cNvGrpSpPr/>
            <p:nvPr/>
          </p:nvGrpSpPr>
          <p:grpSpPr>
            <a:xfrm>
              <a:off x="5748477" y="5073883"/>
              <a:ext cx="417600" cy="1310400"/>
              <a:chOff x="5748477" y="5073883"/>
              <a:chExt cx="417600" cy="1310400"/>
            </a:xfrm>
          </p:grpSpPr>
          <p:sp>
            <p:nvSpPr>
              <p:cNvPr id="69" name="圆角矩形 68"/>
              <p:cNvSpPr/>
              <p:nvPr/>
            </p:nvSpPr>
            <p:spPr>
              <a:xfrm>
                <a:off x="5748477" y="5073883"/>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70" name="TextBox 299"/>
              <p:cNvSpPr txBox="1"/>
              <p:nvPr/>
            </p:nvSpPr>
            <p:spPr>
              <a:xfrm>
                <a:off x="5798192" y="5338692"/>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法务部</a:t>
                </a:r>
                <a:endParaRPr lang="zh-CN" altLang="zh-CN" sz="3200" b="0" dirty="0">
                  <a:latin typeface="Arial" panose="020B0604020202020204" pitchFamily="34" charset="0"/>
                  <a:cs typeface="宋体" panose="02010600030101010101" pitchFamily="2" charset="-122"/>
                </a:endParaRPr>
              </a:p>
            </p:txBody>
          </p:sp>
        </p:grpSp>
        <p:grpSp>
          <p:nvGrpSpPr>
            <p:cNvPr id="71" name="组合 70"/>
            <p:cNvGrpSpPr/>
            <p:nvPr/>
          </p:nvGrpSpPr>
          <p:grpSpPr>
            <a:xfrm>
              <a:off x="6218247" y="5077147"/>
              <a:ext cx="417600" cy="1310400"/>
              <a:chOff x="6218247" y="5077147"/>
              <a:chExt cx="417600" cy="1310400"/>
            </a:xfrm>
          </p:grpSpPr>
          <p:sp>
            <p:nvSpPr>
              <p:cNvPr id="72" name="圆角矩形 71"/>
              <p:cNvSpPr/>
              <p:nvPr/>
            </p:nvSpPr>
            <p:spPr>
              <a:xfrm>
                <a:off x="6218247" y="5077147"/>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73" name="TextBox 304"/>
              <p:cNvSpPr txBox="1"/>
              <p:nvPr/>
            </p:nvSpPr>
            <p:spPr>
              <a:xfrm>
                <a:off x="6267962" y="5341956"/>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总务室</a:t>
                </a:r>
                <a:endParaRPr lang="zh-CN" altLang="zh-CN" sz="3200" b="0" dirty="0">
                  <a:latin typeface="Arial" panose="020B0604020202020204" pitchFamily="34" charset="0"/>
                  <a:cs typeface="宋体" panose="02010600030101010101" pitchFamily="2" charset="-122"/>
                </a:endParaRPr>
              </a:p>
            </p:txBody>
          </p:sp>
        </p:grpSp>
        <p:grpSp>
          <p:nvGrpSpPr>
            <p:cNvPr id="74" name="组合 73"/>
            <p:cNvGrpSpPr/>
            <p:nvPr/>
          </p:nvGrpSpPr>
          <p:grpSpPr>
            <a:xfrm>
              <a:off x="6691692" y="5075051"/>
              <a:ext cx="417600" cy="1310400"/>
              <a:chOff x="6691692" y="5075051"/>
              <a:chExt cx="417600" cy="1310400"/>
            </a:xfrm>
          </p:grpSpPr>
          <p:sp>
            <p:nvSpPr>
              <p:cNvPr id="75" name="圆角矩形 74"/>
              <p:cNvSpPr/>
              <p:nvPr/>
            </p:nvSpPr>
            <p:spPr>
              <a:xfrm>
                <a:off x="6691692" y="5075051"/>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76" name="TextBox 309"/>
              <p:cNvSpPr txBox="1"/>
              <p:nvPr/>
            </p:nvSpPr>
            <p:spPr>
              <a:xfrm>
                <a:off x="6741407" y="533986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电脑室</a:t>
                </a:r>
                <a:endParaRPr lang="zh-CN" altLang="zh-CN" sz="3200" b="0" dirty="0">
                  <a:latin typeface="Arial" panose="020B0604020202020204" pitchFamily="34" charset="0"/>
                  <a:cs typeface="宋体" panose="02010600030101010101" pitchFamily="2" charset="-122"/>
                </a:endParaRPr>
              </a:p>
            </p:txBody>
          </p:sp>
        </p:grpSp>
        <p:grpSp>
          <p:nvGrpSpPr>
            <p:cNvPr id="77" name="组合 76"/>
            <p:cNvGrpSpPr/>
            <p:nvPr/>
          </p:nvGrpSpPr>
          <p:grpSpPr>
            <a:xfrm>
              <a:off x="7165993" y="5075051"/>
              <a:ext cx="417600" cy="1310400"/>
              <a:chOff x="7165993" y="5075051"/>
              <a:chExt cx="417600" cy="1310400"/>
            </a:xfrm>
          </p:grpSpPr>
          <p:sp>
            <p:nvSpPr>
              <p:cNvPr id="78" name="圆角矩形 77"/>
              <p:cNvSpPr/>
              <p:nvPr/>
            </p:nvSpPr>
            <p:spPr>
              <a:xfrm>
                <a:off x="7165993" y="5075051"/>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79" name="TextBox 314"/>
              <p:cNvSpPr txBox="1"/>
              <p:nvPr/>
            </p:nvSpPr>
            <p:spPr>
              <a:xfrm>
                <a:off x="7215708" y="5339861"/>
                <a:ext cx="318169" cy="903068"/>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文管中心</a:t>
                </a:r>
                <a:endParaRPr lang="zh-CN" altLang="zh-CN" sz="3200" b="0" dirty="0">
                  <a:latin typeface="Arial" panose="020B0604020202020204" pitchFamily="34" charset="0"/>
                  <a:cs typeface="宋体" panose="02010600030101010101" pitchFamily="2" charset="-122"/>
                </a:endParaRPr>
              </a:p>
            </p:txBody>
          </p:sp>
        </p:grpSp>
        <p:grpSp>
          <p:nvGrpSpPr>
            <p:cNvPr id="80" name="组合 79"/>
            <p:cNvGrpSpPr/>
            <p:nvPr/>
          </p:nvGrpSpPr>
          <p:grpSpPr>
            <a:xfrm>
              <a:off x="7640647" y="5080526"/>
              <a:ext cx="417600" cy="1310398"/>
              <a:chOff x="7640647" y="5080526"/>
              <a:chExt cx="417600" cy="1310398"/>
            </a:xfrm>
          </p:grpSpPr>
          <p:sp>
            <p:nvSpPr>
              <p:cNvPr id="81" name="圆角矩形 80"/>
              <p:cNvSpPr/>
              <p:nvPr/>
            </p:nvSpPr>
            <p:spPr>
              <a:xfrm>
                <a:off x="7640647" y="5080526"/>
                <a:ext cx="417600" cy="1310398"/>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82" name="TextBox 319"/>
              <p:cNvSpPr txBox="1"/>
              <p:nvPr/>
            </p:nvSpPr>
            <p:spPr>
              <a:xfrm>
                <a:off x="7690365" y="5345336"/>
                <a:ext cx="318169" cy="903068"/>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会计</a:t>
                </a:r>
                <a:r>
                  <a:rPr lang="zh-CN" altLang="en-US" sz="1465" b="0" dirty="0">
                    <a:cs typeface="宋体" panose="02010600030101010101" pitchFamily="2" charset="-122"/>
                  </a:rPr>
                  <a:t>出纳</a:t>
                </a:r>
                <a:endParaRPr lang="zh-CN" altLang="zh-CN" sz="3200" b="0" dirty="0">
                  <a:latin typeface="Arial" panose="020B0604020202020204" pitchFamily="34" charset="0"/>
                  <a:cs typeface="宋体" panose="02010600030101010101" pitchFamily="2" charset="-122"/>
                </a:endParaRPr>
              </a:p>
            </p:txBody>
          </p:sp>
        </p:grpSp>
        <p:grpSp>
          <p:nvGrpSpPr>
            <p:cNvPr id="83" name="组合 82"/>
            <p:cNvGrpSpPr/>
            <p:nvPr/>
          </p:nvGrpSpPr>
          <p:grpSpPr>
            <a:xfrm>
              <a:off x="8105641" y="5078225"/>
              <a:ext cx="417600" cy="1310400"/>
              <a:chOff x="8105641" y="5078225"/>
              <a:chExt cx="417600" cy="1310400"/>
            </a:xfrm>
          </p:grpSpPr>
          <p:sp>
            <p:nvSpPr>
              <p:cNvPr id="84" name="圆角矩形 83"/>
              <p:cNvSpPr/>
              <p:nvPr/>
            </p:nvSpPr>
            <p:spPr>
              <a:xfrm>
                <a:off x="8105641" y="5078225"/>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85" name="TextBox 324"/>
              <p:cNvSpPr txBox="1"/>
              <p:nvPr/>
            </p:nvSpPr>
            <p:spPr>
              <a:xfrm>
                <a:off x="8155356" y="5343034"/>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证券部</a:t>
                </a:r>
                <a:endParaRPr lang="zh-CN" altLang="zh-CN" sz="3200" b="0" dirty="0">
                  <a:latin typeface="Arial" panose="020B0604020202020204" pitchFamily="34" charset="0"/>
                  <a:cs typeface="宋体" panose="02010600030101010101" pitchFamily="2" charset="-122"/>
                </a:endParaRPr>
              </a:p>
            </p:txBody>
          </p:sp>
        </p:grpSp>
        <p:grpSp>
          <p:nvGrpSpPr>
            <p:cNvPr id="86" name="组合 85"/>
            <p:cNvGrpSpPr/>
            <p:nvPr/>
          </p:nvGrpSpPr>
          <p:grpSpPr>
            <a:xfrm>
              <a:off x="8587238" y="5080528"/>
              <a:ext cx="417600" cy="1310400"/>
              <a:chOff x="8587238" y="5080528"/>
              <a:chExt cx="417600" cy="1310400"/>
            </a:xfrm>
          </p:grpSpPr>
          <p:sp>
            <p:nvSpPr>
              <p:cNvPr id="87" name="圆角矩形 86"/>
              <p:cNvSpPr/>
              <p:nvPr/>
            </p:nvSpPr>
            <p:spPr>
              <a:xfrm>
                <a:off x="8587238" y="5080528"/>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88" name="TextBox 329"/>
              <p:cNvSpPr txBox="1"/>
              <p:nvPr/>
            </p:nvSpPr>
            <p:spPr>
              <a:xfrm>
                <a:off x="8636955" y="5157188"/>
                <a:ext cx="318169" cy="1230722"/>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335" b="0" dirty="0">
                    <a:cs typeface="宋体" panose="02010600030101010101" pitchFamily="2" charset="-122"/>
                  </a:rPr>
                  <a:t>股份制办公室</a:t>
                </a:r>
                <a:endParaRPr lang="zh-CN" altLang="zh-CN" sz="1335" b="0" dirty="0">
                  <a:latin typeface="Arial" panose="020B0604020202020204" pitchFamily="34" charset="0"/>
                  <a:cs typeface="宋体" panose="02010600030101010101" pitchFamily="2" charset="-122"/>
                </a:endParaRPr>
              </a:p>
            </p:txBody>
          </p:sp>
        </p:grpSp>
        <p:grpSp>
          <p:nvGrpSpPr>
            <p:cNvPr id="89" name="组合 88"/>
            <p:cNvGrpSpPr/>
            <p:nvPr/>
          </p:nvGrpSpPr>
          <p:grpSpPr>
            <a:xfrm>
              <a:off x="9060177" y="5081400"/>
              <a:ext cx="417600" cy="1310400"/>
              <a:chOff x="9060177" y="5081400"/>
              <a:chExt cx="417600" cy="1310400"/>
            </a:xfrm>
          </p:grpSpPr>
          <p:sp>
            <p:nvSpPr>
              <p:cNvPr id="90" name="圆角矩形 89"/>
              <p:cNvSpPr/>
              <p:nvPr/>
            </p:nvSpPr>
            <p:spPr>
              <a:xfrm>
                <a:off x="9060177" y="5081400"/>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91" name="TextBox 334"/>
              <p:cNvSpPr txBox="1"/>
              <p:nvPr/>
            </p:nvSpPr>
            <p:spPr>
              <a:xfrm>
                <a:off x="9109893" y="5157192"/>
                <a:ext cx="318169" cy="112883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对外投资部</a:t>
                </a:r>
                <a:endParaRPr lang="zh-CN" altLang="zh-CN" sz="3200" b="0" dirty="0">
                  <a:latin typeface="Arial" panose="020B0604020202020204" pitchFamily="34" charset="0"/>
                  <a:cs typeface="宋体" panose="02010600030101010101" pitchFamily="2" charset="-122"/>
                </a:endParaRPr>
              </a:p>
            </p:txBody>
          </p:sp>
        </p:grpSp>
        <p:grpSp>
          <p:nvGrpSpPr>
            <p:cNvPr id="92" name="组合 91"/>
            <p:cNvGrpSpPr/>
            <p:nvPr/>
          </p:nvGrpSpPr>
          <p:grpSpPr>
            <a:xfrm>
              <a:off x="9528130" y="5089678"/>
              <a:ext cx="417600" cy="1310400"/>
              <a:chOff x="9528130" y="5089678"/>
              <a:chExt cx="417600" cy="1310400"/>
            </a:xfrm>
          </p:grpSpPr>
          <p:sp>
            <p:nvSpPr>
              <p:cNvPr id="93" name="圆角矩形 92"/>
              <p:cNvSpPr/>
              <p:nvPr/>
            </p:nvSpPr>
            <p:spPr>
              <a:xfrm>
                <a:off x="9528130" y="5089678"/>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94" name="TextBox 339"/>
              <p:cNvSpPr txBox="1"/>
              <p:nvPr/>
            </p:nvSpPr>
            <p:spPr>
              <a:xfrm>
                <a:off x="9577845" y="5354486"/>
                <a:ext cx="318169" cy="903068"/>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商务中心</a:t>
                </a:r>
                <a:endParaRPr lang="zh-CN" altLang="zh-CN" sz="3200" b="0" dirty="0">
                  <a:latin typeface="Arial" panose="020B0604020202020204" pitchFamily="34" charset="0"/>
                  <a:cs typeface="宋体" panose="02010600030101010101" pitchFamily="2" charset="-122"/>
                </a:endParaRPr>
              </a:p>
            </p:txBody>
          </p:sp>
        </p:grpSp>
        <p:grpSp>
          <p:nvGrpSpPr>
            <p:cNvPr id="95" name="组合 94"/>
            <p:cNvGrpSpPr/>
            <p:nvPr/>
          </p:nvGrpSpPr>
          <p:grpSpPr>
            <a:xfrm>
              <a:off x="10012165" y="5085411"/>
              <a:ext cx="417600" cy="1310400"/>
              <a:chOff x="10012165" y="5085411"/>
              <a:chExt cx="417600" cy="1310400"/>
            </a:xfrm>
          </p:grpSpPr>
          <p:sp>
            <p:nvSpPr>
              <p:cNvPr id="96" name="圆角矩形 95"/>
              <p:cNvSpPr/>
              <p:nvPr/>
            </p:nvSpPr>
            <p:spPr>
              <a:xfrm>
                <a:off x="10012165" y="5085411"/>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97" name="TextBox 344"/>
              <p:cNvSpPr txBox="1"/>
              <p:nvPr/>
            </p:nvSpPr>
            <p:spPr>
              <a:xfrm>
                <a:off x="10061880" y="535022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销售部</a:t>
                </a:r>
                <a:endParaRPr lang="zh-CN" altLang="zh-CN" sz="3200" b="0" dirty="0">
                  <a:latin typeface="Arial" panose="020B0604020202020204" pitchFamily="34" charset="0"/>
                  <a:cs typeface="宋体" panose="02010600030101010101" pitchFamily="2" charset="-122"/>
                </a:endParaRPr>
              </a:p>
            </p:txBody>
          </p:sp>
        </p:grpSp>
        <p:grpSp>
          <p:nvGrpSpPr>
            <p:cNvPr id="98" name="组合 97"/>
            <p:cNvGrpSpPr/>
            <p:nvPr/>
          </p:nvGrpSpPr>
          <p:grpSpPr>
            <a:xfrm>
              <a:off x="10482763" y="5080233"/>
              <a:ext cx="417600" cy="1310400"/>
              <a:chOff x="10482763" y="5080233"/>
              <a:chExt cx="417600" cy="1310400"/>
            </a:xfrm>
          </p:grpSpPr>
          <p:sp>
            <p:nvSpPr>
              <p:cNvPr id="99" name="圆角矩形 98"/>
              <p:cNvSpPr/>
              <p:nvPr/>
            </p:nvSpPr>
            <p:spPr>
              <a:xfrm>
                <a:off x="10482763" y="5080233"/>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00" name="TextBox 349"/>
              <p:cNvSpPr txBox="1"/>
              <p:nvPr/>
            </p:nvSpPr>
            <p:spPr>
              <a:xfrm>
                <a:off x="10532478" y="5157191"/>
                <a:ext cx="318169" cy="112883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售后服务部</a:t>
                </a:r>
                <a:endParaRPr lang="zh-CN" altLang="zh-CN" sz="3200" b="0" dirty="0">
                  <a:latin typeface="Arial" panose="020B0604020202020204" pitchFamily="34" charset="0"/>
                  <a:cs typeface="宋体" panose="02010600030101010101" pitchFamily="2" charset="-122"/>
                </a:endParaRPr>
              </a:p>
            </p:txBody>
          </p:sp>
        </p:grpSp>
        <p:grpSp>
          <p:nvGrpSpPr>
            <p:cNvPr id="101" name="组合 100"/>
            <p:cNvGrpSpPr/>
            <p:nvPr/>
          </p:nvGrpSpPr>
          <p:grpSpPr>
            <a:xfrm>
              <a:off x="10952529" y="5083497"/>
              <a:ext cx="417600" cy="1310400"/>
              <a:chOff x="10952529" y="5083497"/>
              <a:chExt cx="417600" cy="1310400"/>
            </a:xfrm>
          </p:grpSpPr>
          <p:sp>
            <p:nvSpPr>
              <p:cNvPr id="102" name="圆角矩形 101"/>
              <p:cNvSpPr/>
              <p:nvPr/>
            </p:nvSpPr>
            <p:spPr>
              <a:xfrm>
                <a:off x="10952529" y="5083497"/>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03" name="TextBox 354"/>
              <p:cNvSpPr txBox="1"/>
              <p:nvPr/>
            </p:nvSpPr>
            <p:spPr>
              <a:xfrm>
                <a:off x="11002244" y="5348306"/>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外贸部</a:t>
                </a:r>
                <a:endParaRPr lang="zh-CN" altLang="zh-CN" sz="3200" b="0" dirty="0">
                  <a:latin typeface="Arial" panose="020B0604020202020204" pitchFamily="34" charset="0"/>
                  <a:cs typeface="宋体" panose="02010600030101010101" pitchFamily="2" charset="-122"/>
                </a:endParaRPr>
              </a:p>
            </p:txBody>
          </p:sp>
        </p:grpSp>
        <p:grpSp>
          <p:nvGrpSpPr>
            <p:cNvPr id="104" name="组合 103"/>
            <p:cNvGrpSpPr/>
            <p:nvPr/>
          </p:nvGrpSpPr>
          <p:grpSpPr>
            <a:xfrm>
              <a:off x="11425975" y="5081401"/>
              <a:ext cx="417600" cy="1310400"/>
              <a:chOff x="11425975" y="5081401"/>
              <a:chExt cx="417600" cy="1310400"/>
            </a:xfrm>
          </p:grpSpPr>
          <p:sp>
            <p:nvSpPr>
              <p:cNvPr id="105" name="圆角矩形 104"/>
              <p:cNvSpPr/>
              <p:nvPr/>
            </p:nvSpPr>
            <p:spPr>
              <a:xfrm>
                <a:off x="11425975" y="5081401"/>
                <a:ext cx="417600" cy="13104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06" name="TextBox 359"/>
              <p:cNvSpPr txBox="1"/>
              <p:nvPr/>
            </p:nvSpPr>
            <p:spPr>
              <a:xfrm>
                <a:off x="11475690" y="534621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加工部</a:t>
                </a:r>
                <a:endParaRPr lang="zh-CN" altLang="zh-CN" sz="3200" b="0" dirty="0">
                  <a:latin typeface="Arial" panose="020B0604020202020204" pitchFamily="34" charset="0"/>
                  <a:cs typeface="宋体" panose="02010600030101010101" pitchFamily="2" charset="-122"/>
                </a:endParaRPr>
              </a:p>
            </p:txBody>
          </p:sp>
        </p:grpSp>
      </p:grpSp>
      <p:grpSp>
        <p:nvGrpSpPr>
          <p:cNvPr id="3" name="组合 2"/>
          <p:cNvGrpSpPr/>
          <p:nvPr/>
        </p:nvGrpSpPr>
        <p:grpSpPr>
          <a:xfrm>
            <a:off x="2447595" y="1707450"/>
            <a:ext cx="7195055" cy="1459263"/>
            <a:chOff x="2447595" y="1707450"/>
            <a:chExt cx="7195055" cy="1459263"/>
          </a:xfrm>
        </p:grpSpPr>
        <p:cxnSp>
          <p:nvCxnSpPr>
            <p:cNvPr id="107" name="直接连接符 106"/>
            <p:cNvCxnSpPr/>
            <p:nvPr/>
          </p:nvCxnSpPr>
          <p:spPr>
            <a:xfrm>
              <a:off x="2447595" y="2468893"/>
              <a:ext cx="7195055" cy="0"/>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102846" y="1707450"/>
              <a:ext cx="13516" cy="1459263"/>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609791" y="2468893"/>
              <a:ext cx="6759" cy="697819"/>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2470318" y="2468893"/>
              <a:ext cx="6759" cy="697819"/>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895266" y="3139824"/>
            <a:ext cx="10474864" cy="1745538"/>
            <a:chOff x="895266" y="3139824"/>
            <a:chExt cx="10474864" cy="1745538"/>
          </a:xfrm>
        </p:grpSpPr>
        <p:cxnSp>
          <p:nvCxnSpPr>
            <p:cNvPr id="108" name="直接连接符 107"/>
            <p:cNvCxnSpPr/>
            <p:nvPr/>
          </p:nvCxnSpPr>
          <p:spPr>
            <a:xfrm>
              <a:off x="895266" y="3139824"/>
              <a:ext cx="3426903" cy="1145"/>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5695485" y="3166712"/>
              <a:ext cx="1456633"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8095444" y="3172365"/>
              <a:ext cx="3264859"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925523" y="3140969"/>
              <a:ext cx="2679" cy="1723727"/>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880878" y="3140968"/>
              <a:ext cx="22700" cy="1728192"/>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3093253" y="3140969"/>
              <a:ext cx="3092" cy="1723727"/>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4286998" y="3140969"/>
              <a:ext cx="3881" cy="1723727"/>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5696231" y="3166713"/>
              <a:ext cx="22740" cy="1697983"/>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7139755" y="3169192"/>
              <a:ext cx="12363" cy="1704009"/>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8095444" y="3166713"/>
              <a:ext cx="0" cy="1697983"/>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9033221" y="3172366"/>
              <a:ext cx="0" cy="1712996"/>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10220965" y="3169387"/>
              <a:ext cx="1" cy="1695308"/>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11363889" y="3172365"/>
              <a:ext cx="6241" cy="170900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a:off x="8992664" y="2585891"/>
            <a:ext cx="1277329" cy="391490"/>
            <a:chOff x="8992664" y="2544326"/>
            <a:chExt cx="1277329" cy="391490"/>
          </a:xfrm>
        </p:grpSpPr>
        <p:sp>
          <p:nvSpPr>
            <p:cNvPr id="125" name="圆角矩形 124"/>
            <p:cNvSpPr/>
            <p:nvPr/>
          </p:nvSpPr>
          <p:spPr>
            <a:xfrm>
              <a:off x="8992664" y="2544326"/>
              <a:ext cx="1277329" cy="39149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26" name="TextBox 104"/>
            <p:cNvSpPr txBox="1"/>
            <p:nvPr/>
          </p:nvSpPr>
          <p:spPr>
            <a:xfrm>
              <a:off x="9262198" y="2639810"/>
              <a:ext cx="760903"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465" dirty="0">
                  <a:cs typeface="宋体" panose="02010600030101010101" pitchFamily="2" charset="-122"/>
                </a:rPr>
                <a:t>经营副总</a:t>
              </a:r>
              <a:endParaRPr lang="zh-CN" altLang="zh-CN" sz="1465" dirty="0">
                <a:cs typeface="宋体" panose="02010600030101010101" pitchFamily="2" charset="-122"/>
              </a:endParaRPr>
            </a:p>
          </p:txBody>
        </p:sp>
      </p:grpSp>
      <p:grpSp>
        <p:nvGrpSpPr>
          <p:cNvPr id="127" name="组合 126"/>
          <p:cNvGrpSpPr/>
          <p:nvPr/>
        </p:nvGrpSpPr>
        <p:grpSpPr>
          <a:xfrm>
            <a:off x="1835628" y="2593318"/>
            <a:ext cx="1310019" cy="417748"/>
            <a:chOff x="1835628" y="2551753"/>
            <a:chExt cx="1310019" cy="417748"/>
          </a:xfrm>
        </p:grpSpPr>
        <p:sp>
          <p:nvSpPr>
            <p:cNvPr id="128" name="圆角矩形 127"/>
            <p:cNvSpPr/>
            <p:nvPr/>
          </p:nvSpPr>
          <p:spPr>
            <a:xfrm>
              <a:off x="1835628" y="2551753"/>
              <a:ext cx="1310019" cy="417748"/>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29" name="TextBox 94"/>
            <p:cNvSpPr txBox="1"/>
            <p:nvPr/>
          </p:nvSpPr>
          <p:spPr>
            <a:xfrm>
              <a:off x="2121506" y="2660366"/>
              <a:ext cx="760903"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465" dirty="0">
                  <a:cs typeface="宋体" panose="02010600030101010101" pitchFamily="2" charset="-122"/>
                </a:rPr>
                <a:t>生产副总</a:t>
              </a:r>
              <a:endParaRPr lang="zh-CN" altLang="zh-CN" sz="1465" dirty="0">
                <a:cs typeface="宋体" panose="02010600030101010101" pitchFamily="2" charset="-122"/>
              </a:endParaRPr>
            </a:p>
          </p:txBody>
        </p:sp>
      </p:grpSp>
      <p:grpSp>
        <p:nvGrpSpPr>
          <p:cNvPr id="7" name="组合 6"/>
          <p:cNvGrpSpPr/>
          <p:nvPr/>
        </p:nvGrpSpPr>
        <p:grpSpPr>
          <a:xfrm>
            <a:off x="719403" y="3342512"/>
            <a:ext cx="10849205" cy="1315579"/>
            <a:chOff x="719403" y="3342512"/>
            <a:chExt cx="10849205" cy="1315579"/>
          </a:xfrm>
        </p:grpSpPr>
        <p:grpSp>
          <p:nvGrpSpPr>
            <p:cNvPr id="163" name="组合 162"/>
            <p:cNvGrpSpPr/>
            <p:nvPr/>
          </p:nvGrpSpPr>
          <p:grpSpPr>
            <a:xfrm>
              <a:off x="719403" y="3347691"/>
              <a:ext cx="417600" cy="1310400"/>
              <a:chOff x="719403" y="3347691"/>
              <a:chExt cx="417600" cy="1310400"/>
            </a:xfrm>
          </p:grpSpPr>
          <p:sp>
            <p:nvSpPr>
              <p:cNvPr id="164" name="圆角矩形 163"/>
              <p:cNvSpPr/>
              <p:nvPr/>
            </p:nvSpPr>
            <p:spPr>
              <a:xfrm>
                <a:off x="719403" y="3347691"/>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65" name="TextBox 109"/>
              <p:cNvSpPr txBox="1"/>
              <p:nvPr/>
            </p:nvSpPr>
            <p:spPr>
              <a:xfrm>
                <a:off x="769118" y="361250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研发部</a:t>
                </a:r>
                <a:endParaRPr lang="zh-CN" altLang="zh-CN" sz="2400" b="0" dirty="0">
                  <a:latin typeface="Arial" panose="020B0604020202020204" pitchFamily="34" charset="0"/>
                  <a:cs typeface="宋体" panose="02010600030101010101" pitchFamily="2" charset="-122"/>
                </a:endParaRPr>
              </a:p>
            </p:txBody>
          </p:sp>
        </p:grpSp>
        <p:grpSp>
          <p:nvGrpSpPr>
            <p:cNvPr id="166" name="组合 165"/>
            <p:cNvGrpSpPr/>
            <p:nvPr/>
          </p:nvGrpSpPr>
          <p:grpSpPr>
            <a:xfrm>
              <a:off x="1679509" y="3342513"/>
              <a:ext cx="417600" cy="1310400"/>
              <a:chOff x="1679509" y="3342513"/>
              <a:chExt cx="417600" cy="1310400"/>
            </a:xfrm>
          </p:grpSpPr>
          <p:sp>
            <p:nvSpPr>
              <p:cNvPr id="167" name="圆角矩形 166"/>
              <p:cNvSpPr/>
              <p:nvPr/>
            </p:nvSpPr>
            <p:spPr>
              <a:xfrm>
                <a:off x="1679509" y="3342513"/>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68" name="TextBox 114"/>
              <p:cNvSpPr txBox="1"/>
              <p:nvPr/>
            </p:nvSpPr>
            <p:spPr>
              <a:xfrm>
                <a:off x="1729224" y="3607322"/>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资料部</a:t>
                </a:r>
                <a:endParaRPr lang="zh-CN" altLang="zh-CN" sz="2400" b="0" dirty="0">
                  <a:latin typeface="Arial" panose="020B0604020202020204" pitchFamily="34" charset="0"/>
                  <a:cs typeface="宋体" panose="02010600030101010101" pitchFamily="2" charset="-122"/>
                </a:endParaRPr>
              </a:p>
            </p:txBody>
          </p:sp>
        </p:grpSp>
        <p:grpSp>
          <p:nvGrpSpPr>
            <p:cNvPr id="169" name="组合 168"/>
            <p:cNvGrpSpPr/>
            <p:nvPr/>
          </p:nvGrpSpPr>
          <p:grpSpPr>
            <a:xfrm>
              <a:off x="2882432" y="3347691"/>
              <a:ext cx="417600" cy="1310400"/>
              <a:chOff x="2882432" y="3347691"/>
              <a:chExt cx="417600" cy="1310400"/>
            </a:xfrm>
          </p:grpSpPr>
          <p:sp>
            <p:nvSpPr>
              <p:cNvPr id="170" name="圆角矩形 169"/>
              <p:cNvSpPr/>
              <p:nvPr/>
            </p:nvSpPr>
            <p:spPr>
              <a:xfrm>
                <a:off x="2882432" y="3347691"/>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71" name="TextBox 119"/>
              <p:cNvSpPr txBox="1"/>
              <p:nvPr/>
            </p:nvSpPr>
            <p:spPr>
              <a:xfrm>
                <a:off x="2932147" y="361250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生产部</a:t>
                </a:r>
                <a:endParaRPr lang="zh-CN" altLang="zh-CN" sz="2400" b="0" dirty="0">
                  <a:latin typeface="Arial" panose="020B0604020202020204" pitchFamily="34" charset="0"/>
                  <a:cs typeface="宋体" panose="02010600030101010101" pitchFamily="2" charset="-122"/>
                </a:endParaRPr>
              </a:p>
            </p:txBody>
          </p:sp>
        </p:grpSp>
        <p:grpSp>
          <p:nvGrpSpPr>
            <p:cNvPr id="172" name="组合 171"/>
            <p:cNvGrpSpPr/>
            <p:nvPr/>
          </p:nvGrpSpPr>
          <p:grpSpPr>
            <a:xfrm>
              <a:off x="4079776" y="3343681"/>
              <a:ext cx="417600" cy="1310400"/>
              <a:chOff x="4079776" y="3343681"/>
              <a:chExt cx="417600" cy="1310400"/>
            </a:xfrm>
          </p:grpSpPr>
          <p:sp>
            <p:nvSpPr>
              <p:cNvPr id="173" name="圆角矩形 172"/>
              <p:cNvSpPr/>
              <p:nvPr/>
            </p:nvSpPr>
            <p:spPr>
              <a:xfrm>
                <a:off x="4079776" y="3343681"/>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74" name="TextBox 124"/>
              <p:cNvSpPr txBox="1"/>
              <p:nvPr/>
            </p:nvSpPr>
            <p:spPr>
              <a:xfrm>
                <a:off x="4129491" y="360849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质管部</a:t>
                </a:r>
                <a:endParaRPr lang="zh-CN" altLang="zh-CN" sz="2400" b="0" dirty="0">
                  <a:latin typeface="Arial" panose="020B0604020202020204" pitchFamily="34" charset="0"/>
                  <a:cs typeface="宋体" panose="02010600030101010101" pitchFamily="2" charset="-122"/>
                </a:endParaRPr>
              </a:p>
            </p:txBody>
          </p:sp>
        </p:grpSp>
        <p:grpSp>
          <p:nvGrpSpPr>
            <p:cNvPr id="175" name="组合 174"/>
            <p:cNvGrpSpPr/>
            <p:nvPr/>
          </p:nvGrpSpPr>
          <p:grpSpPr>
            <a:xfrm>
              <a:off x="5517207" y="3355301"/>
              <a:ext cx="393600" cy="1276798"/>
              <a:chOff x="5517207" y="3355301"/>
              <a:chExt cx="393600" cy="1276798"/>
            </a:xfrm>
          </p:grpSpPr>
          <p:sp>
            <p:nvSpPr>
              <p:cNvPr id="176" name="圆角矩形 175"/>
              <p:cNvSpPr/>
              <p:nvPr/>
            </p:nvSpPr>
            <p:spPr>
              <a:xfrm>
                <a:off x="5517207" y="3355301"/>
                <a:ext cx="393600" cy="1276798"/>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77" name="TextBox 129"/>
              <p:cNvSpPr txBox="1"/>
              <p:nvPr/>
            </p:nvSpPr>
            <p:spPr>
              <a:xfrm>
                <a:off x="5554426" y="3428999"/>
                <a:ext cx="318169" cy="112883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行政人事部</a:t>
                </a:r>
                <a:endParaRPr lang="zh-CN" altLang="zh-CN" sz="2400" b="0" dirty="0">
                  <a:latin typeface="Arial" panose="020B0604020202020204" pitchFamily="34" charset="0"/>
                  <a:cs typeface="宋体" panose="02010600030101010101" pitchFamily="2" charset="-122"/>
                </a:endParaRPr>
              </a:p>
            </p:txBody>
          </p:sp>
        </p:grpSp>
        <p:grpSp>
          <p:nvGrpSpPr>
            <p:cNvPr id="178" name="组合 177"/>
            <p:cNvGrpSpPr/>
            <p:nvPr/>
          </p:nvGrpSpPr>
          <p:grpSpPr>
            <a:xfrm>
              <a:off x="6926541" y="3342512"/>
              <a:ext cx="417600" cy="1310400"/>
              <a:chOff x="6926541" y="3342512"/>
              <a:chExt cx="417600" cy="1310400"/>
            </a:xfrm>
          </p:grpSpPr>
          <p:sp>
            <p:nvSpPr>
              <p:cNvPr id="179" name="圆角矩形 178"/>
              <p:cNvSpPr/>
              <p:nvPr/>
            </p:nvSpPr>
            <p:spPr>
              <a:xfrm>
                <a:off x="6926541" y="3342512"/>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80" name="TextBox 134"/>
              <p:cNvSpPr txBox="1"/>
              <p:nvPr/>
            </p:nvSpPr>
            <p:spPr>
              <a:xfrm>
                <a:off x="6976256" y="3428997"/>
                <a:ext cx="318169" cy="112883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信息管理部</a:t>
                </a:r>
                <a:endParaRPr lang="zh-CN" altLang="zh-CN" sz="2400" b="0" dirty="0">
                  <a:latin typeface="Arial" panose="020B0604020202020204" pitchFamily="34" charset="0"/>
                  <a:cs typeface="宋体" panose="02010600030101010101" pitchFamily="2" charset="-122"/>
                </a:endParaRPr>
              </a:p>
            </p:txBody>
          </p:sp>
        </p:grpSp>
        <p:grpSp>
          <p:nvGrpSpPr>
            <p:cNvPr id="181" name="组合 180"/>
            <p:cNvGrpSpPr/>
            <p:nvPr/>
          </p:nvGrpSpPr>
          <p:grpSpPr>
            <a:xfrm>
              <a:off x="7886645" y="3347691"/>
              <a:ext cx="417600" cy="1310400"/>
              <a:chOff x="7886645" y="3347691"/>
              <a:chExt cx="417600" cy="1310400"/>
            </a:xfrm>
          </p:grpSpPr>
          <p:sp>
            <p:nvSpPr>
              <p:cNvPr id="182" name="圆角矩形 181"/>
              <p:cNvSpPr/>
              <p:nvPr/>
            </p:nvSpPr>
            <p:spPr>
              <a:xfrm>
                <a:off x="7886645" y="3347691"/>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83" name="TextBox 139"/>
              <p:cNvSpPr txBox="1"/>
              <p:nvPr/>
            </p:nvSpPr>
            <p:spPr>
              <a:xfrm>
                <a:off x="7936360" y="361250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财务部</a:t>
                </a:r>
                <a:endParaRPr lang="zh-CN" altLang="zh-CN" sz="2400" b="0" dirty="0">
                  <a:latin typeface="Arial" panose="020B0604020202020204" pitchFamily="34" charset="0"/>
                  <a:cs typeface="宋体" panose="02010600030101010101" pitchFamily="2" charset="-122"/>
                </a:endParaRPr>
              </a:p>
            </p:txBody>
          </p:sp>
        </p:grpSp>
        <p:grpSp>
          <p:nvGrpSpPr>
            <p:cNvPr id="184" name="组合 183"/>
            <p:cNvGrpSpPr/>
            <p:nvPr/>
          </p:nvGrpSpPr>
          <p:grpSpPr>
            <a:xfrm>
              <a:off x="8828419" y="3343681"/>
              <a:ext cx="417600" cy="1310400"/>
              <a:chOff x="8828419" y="3343681"/>
              <a:chExt cx="417600" cy="1310400"/>
            </a:xfrm>
          </p:grpSpPr>
          <p:sp>
            <p:nvSpPr>
              <p:cNvPr id="185" name="圆角矩形 184"/>
              <p:cNvSpPr/>
              <p:nvPr/>
            </p:nvSpPr>
            <p:spPr>
              <a:xfrm>
                <a:off x="8828419" y="3343681"/>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86" name="TextBox 144"/>
              <p:cNvSpPr txBox="1"/>
              <p:nvPr/>
            </p:nvSpPr>
            <p:spPr>
              <a:xfrm>
                <a:off x="8878134" y="360849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股份部</a:t>
                </a:r>
                <a:endParaRPr lang="zh-CN" altLang="zh-CN" sz="2400" b="0" dirty="0">
                  <a:latin typeface="Arial" panose="020B0604020202020204" pitchFamily="34" charset="0"/>
                  <a:cs typeface="宋体" panose="02010600030101010101" pitchFamily="2" charset="-122"/>
                </a:endParaRPr>
              </a:p>
            </p:txBody>
          </p:sp>
        </p:grpSp>
        <p:grpSp>
          <p:nvGrpSpPr>
            <p:cNvPr id="187" name="组合 186"/>
            <p:cNvGrpSpPr/>
            <p:nvPr/>
          </p:nvGrpSpPr>
          <p:grpSpPr>
            <a:xfrm>
              <a:off x="10004937" y="3345688"/>
              <a:ext cx="417600" cy="1310400"/>
              <a:chOff x="10004937" y="3345688"/>
              <a:chExt cx="417600" cy="1310400"/>
            </a:xfrm>
          </p:grpSpPr>
          <p:sp>
            <p:nvSpPr>
              <p:cNvPr id="188" name="圆角矩形 187"/>
              <p:cNvSpPr/>
              <p:nvPr/>
            </p:nvSpPr>
            <p:spPr>
              <a:xfrm>
                <a:off x="10004937" y="3345688"/>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89" name="TextBox 149"/>
              <p:cNvSpPr txBox="1"/>
              <p:nvPr/>
            </p:nvSpPr>
            <p:spPr>
              <a:xfrm>
                <a:off x="10054652" y="3610497"/>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营销部</a:t>
                </a:r>
                <a:endParaRPr lang="zh-CN" altLang="zh-CN" sz="2400" b="0" dirty="0">
                  <a:latin typeface="Arial" panose="020B0604020202020204" pitchFamily="34" charset="0"/>
                  <a:cs typeface="宋体" panose="02010600030101010101" pitchFamily="2" charset="-122"/>
                </a:endParaRPr>
              </a:p>
            </p:txBody>
          </p:sp>
        </p:grpSp>
        <p:grpSp>
          <p:nvGrpSpPr>
            <p:cNvPr id="190" name="组合 189"/>
            <p:cNvGrpSpPr/>
            <p:nvPr/>
          </p:nvGrpSpPr>
          <p:grpSpPr>
            <a:xfrm>
              <a:off x="11151008" y="3347691"/>
              <a:ext cx="417600" cy="1310400"/>
              <a:chOff x="11151008" y="3347691"/>
              <a:chExt cx="417600" cy="1310400"/>
            </a:xfrm>
          </p:grpSpPr>
          <p:sp>
            <p:nvSpPr>
              <p:cNvPr id="191" name="圆角矩形 190"/>
              <p:cNvSpPr/>
              <p:nvPr/>
            </p:nvSpPr>
            <p:spPr>
              <a:xfrm>
                <a:off x="11151008" y="3347691"/>
                <a:ext cx="417600" cy="13104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92" name="TextBox 154"/>
              <p:cNvSpPr txBox="1"/>
              <p:nvPr/>
            </p:nvSpPr>
            <p:spPr>
              <a:xfrm>
                <a:off x="11200723" y="3612500"/>
                <a:ext cx="318169" cy="67730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465" b="0" dirty="0">
                    <a:cs typeface="宋体" panose="02010600030101010101" pitchFamily="2" charset="-122"/>
                  </a:rPr>
                  <a:t>国际部</a:t>
                </a:r>
                <a:endParaRPr lang="zh-CN" altLang="zh-CN" sz="2400" b="0" dirty="0">
                  <a:latin typeface="Arial" panose="020B0604020202020204" pitchFamily="34" charset="0"/>
                  <a:cs typeface="宋体" panose="02010600030101010101" pitchFamily="2" charset="-122"/>
                </a:endParaRPr>
              </a:p>
            </p:txBody>
          </p:sp>
        </p:grpSp>
      </p:grpSp>
      <p:grpSp>
        <p:nvGrpSpPr>
          <p:cNvPr id="193" name="组合 192"/>
          <p:cNvGrpSpPr/>
          <p:nvPr/>
        </p:nvGrpSpPr>
        <p:grpSpPr>
          <a:xfrm>
            <a:off x="5443733" y="1380374"/>
            <a:ext cx="1310019" cy="417748"/>
            <a:chOff x="5443733" y="1380374"/>
            <a:chExt cx="1310019" cy="417748"/>
          </a:xfrm>
        </p:grpSpPr>
        <p:sp>
          <p:nvSpPr>
            <p:cNvPr id="194" name="圆角矩形 193"/>
            <p:cNvSpPr/>
            <p:nvPr/>
          </p:nvSpPr>
          <p:spPr>
            <a:xfrm>
              <a:off x="5443733" y="1380374"/>
              <a:ext cx="1310019" cy="417748"/>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5" name="TextBox 84"/>
            <p:cNvSpPr txBox="1"/>
            <p:nvPr/>
          </p:nvSpPr>
          <p:spPr>
            <a:xfrm>
              <a:off x="5642769" y="1488987"/>
              <a:ext cx="920750"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465" dirty="0">
                  <a:cs typeface="宋体" panose="02010600030101010101" pitchFamily="2" charset="-122"/>
                </a:rPr>
                <a:t>董事会</a:t>
              </a:r>
              <a:endParaRPr lang="zh-CN" altLang="zh-CN" sz="1465" dirty="0">
                <a:cs typeface="宋体" panose="02010600030101010101" pitchFamily="2" charset="-122"/>
              </a:endParaRPr>
            </a:p>
          </p:txBody>
        </p:sp>
      </p:grpSp>
      <p:grpSp>
        <p:nvGrpSpPr>
          <p:cNvPr id="196" name="组合 195"/>
          <p:cNvGrpSpPr/>
          <p:nvPr/>
        </p:nvGrpSpPr>
        <p:grpSpPr>
          <a:xfrm>
            <a:off x="5430805" y="1943935"/>
            <a:ext cx="1310019" cy="417748"/>
            <a:chOff x="5430805" y="1943935"/>
            <a:chExt cx="1310019" cy="417748"/>
          </a:xfrm>
        </p:grpSpPr>
        <p:sp>
          <p:nvSpPr>
            <p:cNvPr id="197" name="圆角矩形 196"/>
            <p:cNvSpPr/>
            <p:nvPr/>
          </p:nvSpPr>
          <p:spPr>
            <a:xfrm>
              <a:off x="5430805" y="1943935"/>
              <a:ext cx="1310019" cy="417748"/>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98" name="TextBox 89"/>
            <p:cNvSpPr txBox="1"/>
            <p:nvPr/>
          </p:nvSpPr>
          <p:spPr>
            <a:xfrm>
              <a:off x="5716683" y="2052548"/>
              <a:ext cx="760903"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465" dirty="0">
                  <a:cs typeface="宋体" panose="02010600030101010101" pitchFamily="2" charset="-122"/>
                </a:rPr>
                <a:t>总经理</a:t>
              </a:r>
              <a:endParaRPr lang="zh-CN" altLang="zh-CN" sz="1465" dirty="0">
                <a:cs typeface="宋体" panose="02010600030101010101" pitchFamily="2" charset="-122"/>
              </a:endParaRPr>
            </a:p>
          </p:txBody>
        </p:sp>
      </p:grpSp>
      <p:grpSp>
        <p:nvGrpSpPr>
          <p:cNvPr id="199" name="组合 198"/>
          <p:cNvGrpSpPr/>
          <p:nvPr/>
        </p:nvGrpSpPr>
        <p:grpSpPr>
          <a:xfrm>
            <a:off x="5457084" y="2580191"/>
            <a:ext cx="1310019" cy="417748"/>
            <a:chOff x="5457084" y="2538626"/>
            <a:chExt cx="1310019" cy="417748"/>
          </a:xfrm>
        </p:grpSpPr>
        <p:sp>
          <p:nvSpPr>
            <p:cNvPr id="200" name="圆角矩形 199"/>
            <p:cNvSpPr/>
            <p:nvPr/>
          </p:nvSpPr>
          <p:spPr>
            <a:xfrm>
              <a:off x="5457084" y="2538626"/>
              <a:ext cx="1310019" cy="417748"/>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01" name="TextBox 99"/>
            <p:cNvSpPr txBox="1"/>
            <p:nvPr/>
          </p:nvSpPr>
          <p:spPr>
            <a:xfrm>
              <a:off x="5717999" y="2647239"/>
              <a:ext cx="760903"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465" dirty="0">
                  <a:cs typeface="宋体" panose="02010600030101010101" pitchFamily="2" charset="-122"/>
                </a:rPr>
                <a:t>行政副总</a:t>
              </a:r>
              <a:endParaRPr lang="zh-CN" altLang="zh-CN" sz="1465" dirty="0">
                <a:cs typeface="宋体" panose="02010600030101010101" pitchFamily="2" charset="-122"/>
              </a:endParaRPr>
            </a:p>
          </p:txBody>
        </p:sp>
      </p:grpSp>
      <p:grpSp>
        <p:nvGrpSpPr>
          <p:cNvPr id="9" name="组合 8"/>
          <p:cNvGrpSpPr/>
          <p:nvPr/>
        </p:nvGrpSpPr>
        <p:grpSpPr>
          <a:xfrm>
            <a:off x="736181" y="4864695"/>
            <a:ext cx="10906825" cy="247025"/>
            <a:chOff x="736181" y="4864695"/>
            <a:chExt cx="10906825" cy="247025"/>
          </a:xfrm>
        </p:grpSpPr>
        <p:cxnSp>
          <p:nvCxnSpPr>
            <p:cNvPr id="130" name="直接连接符 129"/>
            <p:cNvCxnSpPr/>
            <p:nvPr/>
          </p:nvCxnSpPr>
          <p:spPr>
            <a:xfrm>
              <a:off x="736181" y="4864695"/>
              <a:ext cx="463275" cy="0"/>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1656673" y="4864695"/>
              <a:ext cx="493812" cy="0"/>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2605129" y="4864695"/>
              <a:ext cx="958809" cy="0"/>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4034629" y="4864695"/>
              <a:ext cx="512503" cy="0"/>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4986920" y="4871640"/>
              <a:ext cx="1440621" cy="1561"/>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893471" y="4869161"/>
              <a:ext cx="546679" cy="2479"/>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819052" y="4871962"/>
              <a:ext cx="511757" cy="2479"/>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8772414" y="4874674"/>
              <a:ext cx="511757" cy="2479"/>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9737425" y="4869160"/>
              <a:ext cx="954137" cy="7992"/>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11161329" y="4877369"/>
              <a:ext cx="477068" cy="7992"/>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36534" y="486916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194967" y="487530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656673" y="487530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2149319" y="486916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2608717" y="486916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3563462" y="487530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4021502" y="486916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4524138" y="4878622"/>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5478883" y="4884762"/>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5936923" y="4878622"/>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984847" y="4881795"/>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6899538" y="4890903"/>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7386150" y="4884763"/>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421375" y="4887937"/>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8319798" y="489111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8777838" y="4884971"/>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7825762" y="4888145"/>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740453" y="4897253"/>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10227065" y="4891113"/>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9262290" y="4894286"/>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0679051" y="4900703"/>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641666" y="4912985"/>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11163503" y="4910018"/>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3094427" y="4878622"/>
              <a:ext cx="1340" cy="198735"/>
            </a:xfrm>
            <a:prstGeom prst="line">
              <a:avLst/>
            </a:prstGeom>
            <a:ln w="12700">
              <a:solidFill>
                <a:srgbClr val="A20B3C"/>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anim calcmode="lin" valueType="num">
                                      <p:cBhvr>
                                        <p:cTn id="8" dur="1000" fill="hold"/>
                                        <p:tgtEl>
                                          <p:spTgt spid="193"/>
                                        </p:tgtEl>
                                        <p:attrNameLst>
                                          <p:attrName>ppt_x</p:attrName>
                                        </p:attrNameLst>
                                      </p:cBhvr>
                                      <p:tavLst>
                                        <p:tav tm="0">
                                          <p:val>
                                            <p:strVal val="#ppt_x"/>
                                          </p:val>
                                        </p:tav>
                                        <p:tav tm="100000">
                                          <p:val>
                                            <p:strVal val="#ppt_x"/>
                                          </p:val>
                                        </p:tav>
                                      </p:tavLst>
                                    </p:anim>
                                    <p:anim calcmode="lin" valueType="num">
                                      <p:cBhvr>
                                        <p:cTn id="9" dur="1000" fill="hold"/>
                                        <p:tgtEl>
                                          <p:spTgt spid="19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anim calcmode="lin" valueType="num">
                                      <p:cBhvr>
                                        <p:cTn id="13" dur="1000" fill="hold"/>
                                        <p:tgtEl>
                                          <p:spTgt spid="196"/>
                                        </p:tgtEl>
                                        <p:attrNameLst>
                                          <p:attrName>ppt_x</p:attrName>
                                        </p:attrNameLst>
                                      </p:cBhvr>
                                      <p:tavLst>
                                        <p:tav tm="0">
                                          <p:val>
                                            <p:strVal val="#ppt_x"/>
                                          </p:val>
                                        </p:tav>
                                        <p:tav tm="100000">
                                          <p:val>
                                            <p:strVal val="#ppt_x"/>
                                          </p:val>
                                        </p:tav>
                                      </p:tavLst>
                                    </p:anim>
                                    <p:anim calcmode="lin" valueType="num">
                                      <p:cBhvr>
                                        <p:cTn id="14" dur="1000" fill="hold"/>
                                        <p:tgtEl>
                                          <p:spTgt spid="19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1000" fill="hold"/>
                                        <p:tgtEl>
                                          <p:spTgt spid="1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199"/>
                                        </p:tgtEl>
                                        <p:attrNameLst>
                                          <p:attrName>style.visibility</p:attrName>
                                        </p:attrNameLst>
                                      </p:cBhvr>
                                      <p:to>
                                        <p:strVal val="visible"/>
                                      </p:to>
                                    </p:set>
                                    <p:animEffect transition="in" filter="fade">
                                      <p:cBhvr>
                                        <p:cTn id="27" dur="1000"/>
                                        <p:tgtEl>
                                          <p:spTgt spid="199"/>
                                        </p:tgtEl>
                                      </p:cBhvr>
                                    </p:animEffect>
                                    <p:anim calcmode="lin" valueType="num">
                                      <p:cBhvr>
                                        <p:cTn id="28" dur="1000" fill="hold"/>
                                        <p:tgtEl>
                                          <p:spTgt spid="199"/>
                                        </p:tgtEl>
                                        <p:attrNameLst>
                                          <p:attrName>ppt_x</p:attrName>
                                        </p:attrNameLst>
                                      </p:cBhvr>
                                      <p:tavLst>
                                        <p:tav tm="0">
                                          <p:val>
                                            <p:strVal val="#ppt_x"/>
                                          </p:val>
                                        </p:tav>
                                        <p:tav tm="100000">
                                          <p:val>
                                            <p:strVal val="#ppt_x"/>
                                          </p:val>
                                        </p:tav>
                                      </p:tavLst>
                                    </p:anim>
                                    <p:anim calcmode="lin" valueType="num">
                                      <p:cBhvr>
                                        <p:cTn id="29" dur="1000" fill="hold"/>
                                        <p:tgtEl>
                                          <p:spTgt spid="19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1000"/>
                                        <p:tgtEl>
                                          <p:spTgt spid="124"/>
                                        </p:tgtEl>
                                      </p:cBhvr>
                                    </p:animEffect>
                                    <p:anim calcmode="lin" valueType="num">
                                      <p:cBhvr>
                                        <p:cTn id="33" dur="1000" fill="hold"/>
                                        <p:tgtEl>
                                          <p:spTgt spid="124"/>
                                        </p:tgtEl>
                                        <p:attrNameLst>
                                          <p:attrName>ppt_x</p:attrName>
                                        </p:attrNameLst>
                                      </p:cBhvr>
                                      <p:tavLst>
                                        <p:tav tm="0">
                                          <p:val>
                                            <p:strVal val="#ppt_x"/>
                                          </p:val>
                                        </p:tav>
                                        <p:tav tm="100000">
                                          <p:val>
                                            <p:strVal val="#ppt_x"/>
                                          </p:val>
                                        </p:tav>
                                      </p:tavLst>
                                    </p:anim>
                                    <p:anim calcmode="lin" valueType="num">
                                      <p:cBhvr>
                                        <p:cTn id="34" dur="1000" fill="hold"/>
                                        <p:tgtEl>
                                          <p:spTgt spid="1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企业理念</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 name="六边形 33"/>
          <p:cNvSpPr>
            <a:spLocks noChangeArrowheads="1"/>
          </p:cNvSpPr>
          <p:nvPr/>
        </p:nvSpPr>
        <p:spPr bwMode="auto">
          <a:xfrm>
            <a:off x="4628218" y="2027693"/>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dirty="0" smtClean="0">
                <a:solidFill>
                  <a:srgbClr val="FFFFFF"/>
                </a:solidFill>
                <a:latin typeface="微软雅黑" panose="020B0503020204020204" pitchFamily="34" charset="-122"/>
                <a:ea typeface="微软雅黑" panose="020B0503020204020204" pitchFamily="34" charset="-122"/>
              </a:rPr>
              <a:t>价值</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9" name="六边形 34"/>
          <p:cNvSpPr>
            <a:spLocks noChangeArrowheads="1"/>
          </p:cNvSpPr>
          <p:nvPr/>
        </p:nvSpPr>
        <p:spPr bwMode="auto">
          <a:xfrm>
            <a:off x="5950712" y="2769439"/>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dirty="0" smtClean="0">
                <a:solidFill>
                  <a:srgbClr val="F4F4F5"/>
                </a:solidFill>
                <a:latin typeface="微软雅黑" panose="020B0503020204020204" pitchFamily="34" charset="-122"/>
                <a:ea typeface="微软雅黑" panose="020B0503020204020204" pitchFamily="34" charset="-122"/>
              </a:rPr>
              <a:t>文化</a:t>
            </a:r>
            <a:endParaRPr lang="zh-CN" altLang="en-US" sz="3200" b="1" dirty="0">
              <a:solidFill>
                <a:srgbClr val="F4F4F5"/>
              </a:solidFill>
              <a:latin typeface="微软雅黑" panose="020B0503020204020204" pitchFamily="34" charset="-122"/>
              <a:ea typeface="微软雅黑" panose="020B0503020204020204" pitchFamily="34" charset="-122"/>
            </a:endParaRPr>
          </a:p>
        </p:txBody>
      </p:sp>
      <p:sp>
        <p:nvSpPr>
          <p:cNvPr id="11" name="六边形 35"/>
          <p:cNvSpPr>
            <a:spLocks noChangeArrowheads="1"/>
          </p:cNvSpPr>
          <p:nvPr/>
        </p:nvSpPr>
        <p:spPr bwMode="auto">
          <a:xfrm>
            <a:off x="4628218" y="3491061"/>
            <a:ext cx="1561119" cy="1345495"/>
          </a:xfrm>
          <a:prstGeom prst="hexagon">
            <a:avLst>
              <a:gd name="adj" fmla="val 25010"/>
              <a:gd name="vf" fmla="val 115470"/>
            </a:avLst>
          </a:prstGeom>
          <a:blipFill dpi="0" rotWithShape="1">
            <a:blip r:embed="rId4" cstate="screen"/>
            <a:srcRect/>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六边形 36"/>
          <p:cNvSpPr>
            <a:spLocks noChangeArrowheads="1"/>
          </p:cNvSpPr>
          <p:nvPr/>
        </p:nvSpPr>
        <p:spPr bwMode="auto">
          <a:xfrm>
            <a:off x="7271769" y="3511187"/>
            <a:ext cx="1561119" cy="1345495"/>
          </a:xfrm>
          <a:prstGeom prst="hexagon">
            <a:avLst>
              <a:gd name="adj" fmla="val 25010"/>
              <a:gd name="vf" fmla="val 115470"/>
            </a:avLst>
          </a:prstGeom>
          <a:blipFill dpi="0" rotWithShape="1">
            <a:blip r:embed="rId5" cstate="screen"/>
            <a:srcRect/>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六边形 37"/>
          <p:cNvSpPr>
            <a:spLocks noChangeArrowheads="1"/>
          </p:cNvSpPr>
          <p:nvPr/>
        </p:nvSpPr>
        <p:spPr bwMode="auto">
          <a:xfrm>
            <a:off x="5953587" y="4222747"/>
            <a:ext cx="1561119" cy="1346932"/>
          </a:xfrm>
          <a:prstGeom prst="hexagon">
            <a:avLst>
              <a:gd name="adj" fmla="val 24983"/>
              <a:gd name="vf" fmla="val 115470"/>
            </a:avLst>
          </a:prstGeom>
          <a:solidFill>
            <a:srgbClr val="A20B3C"/>
          </a:solidFill>
          <a:ln w="12700">
            <a:noFill/>
            <a:bevel/>
          </a:ln>
        </p:spPr>
        <p:txBody>
          <a:bodyPr lIns="91440" tIns="45720" rIns="91440" bIns="45720" anchor="ctr"/>
          <a:lstStyle/>
          <a:p>
            <a:pPr algn="ctr"/>
            <a:r>
              <a:rPr lang="zh-CN" altLang="en-US" sz="3200" b="1" dirty="0" smtClean="0">
                <a:solidFill>
                  <a:srgbClr val="F4F4F5"/>
                </a:solidFill>
                <a:latin typeface="微软雅黑" panose="020B0503020204020204" pitchFamily="34" charset="-122"/>
                <a:ea typeface="微软雅黑" panose="020B0503020204020204" pitchFamily="34" charset="-122"/>
              </a:rPr>
              <a:t>结构</a:t>
            </a:r>
            <a:endParaRPr lang="zh-CN" altLang="en-US" sz="3200" b="1" dirty="0">
              <a:solidFill>
                <a:srgbClr val="F4F4F5"/>
              </a:solidFill>
              <a:latin typeface="微软雅黑" panose="020B0503020204020204" pitchFamily="34" charset="-122"/>
              <a:ea typeface="微软雅黑" panose="020B0503020204020204" pitchFamily="34" charset="-122"/>
            </a:endParaRPr>
          </a:p>
        </p:txBody>
      </p:sp>
      <p:sp>
        <p:nvSpPr>
          <p:cNvPr id="16" name="六边形 38"/>
          <p:cNvSpPr>
            <a:spLocks noChangeArrowheads="1"/>
          </p:cNvSpPr>
          <p:nvPr/>
        </p:nvSpPr>
        <p:spPr bwMode="auto">
          <a:xfrm>
            <a:off x="8594264" y="2772315"/>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dirty="0" smtClean="0">
                <a:solidFill>
                  <a:srgbClr val="F4F4F5"/>
                </a:solidFill>
                <a:latin typeface="微软雅黑" panose="020B0503020204020204" pitchFamily="34" charset="-122"/>
                <a:ea typeface="微软雅黑" panose="020B0503020204020204" pitchFamily="34" charset="-122"/>
              </a:rPr>
              <a:t>使命</a:t>
            </a:r>
            <a:endParaRPr lang="zh-CN" altLang="en-US" sz="3200" b="1" dirty="0">
              <a:solidFill>
                <a:srgbClr val="F4F4F5"/>
              </a:solidFill>
              <a:latin typeface="微软雅黑" panose="020B0503020204020204" pitchFamily="34" charset="-122"/>
              <a:ea typeface="微软雅黑" panose="020B0503020204020204" pitchFamily="34" charset="-122"/>
            </a:endParaRPr>
          </a:p>
        </p:txBody>
      </p:sp>
      <p:sp>
        <p:nvSpPr>
          <p:cNvPr id="17" name="六边形 39"/>
          <p:cNvSpPr>
            <a:spLocks noChangeArrowheads="1"/>
          </p:cNvSpPr>
          <p:nvPr/>
        </p:nvSpPr>
        <p:spPr bwMode="auto">
          <a:xfrm>
            <a:off x="3305723" y="2772315"/>
            <a:ext cx="1561119" cy="1345495"/>
          </a:xfrm>
          <a:prstGeom prst="hexagon">
            <a:avLst>
              <a:gd name="adj" fmla="val 25010"/>
              <a:gd name="vf" fmla="val 115470"/>
            </a:avLst>
          </a:prstGeom>
          <a:blipFill dpi="0" rotWithShape="1">
            <a:blip r:embed="rId6" cstate="screen"/>
            <a:srcRect/>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六边形 40"/>
          <p:cNvSpPr>
            <a:spLocks noChangeArrowheads="1"/>
          </p:cNvSpPr>
          <p:nvPr/>
        </p:nvSpPr>
        <p:spPr bwMode="auto">
          <a:xfrm>
            <a:off x="7271769" y="4954431"/>
            <a:ext cx="1561119" cy="1346933"/>
          </a:xfrm>
          <a:prstGeom prst="hexagon">
            <a:avLst>
              <a:gd name="adj" fmla="val 24983"/>
              <a:gd name="vf" fmla="val 115470"/>
            </a:avLst>
          </a:prstGeom>
          <a:solidFill>
            <a:srgbClr val="262626"/>
          </a:solidFill>
          <a:ln w="12700">
            <a:noFill/>
            <a:bevel/>
          </a:ln>
        </p:spPr>
        <p:txBody>
          <a:bodyPr lIns="91440" tIns="45720" rIns="91440" bIns="45720" anchor="ctr"/>
          <a:lstStyle/>
          <a:p>
            <a:pPr algn="ctr"/>
            <a:r>
              <a:rPr lang="zh-CN" altLang="en-US" sz="3200" dirty="0">
                <a:solidFill>
                  <a:srgbClr val="FFFFFF"/>
                </a:solidFill>
                <a:latin typeface="微软雅黑" panose="020B0503020204020204" pitchFamily="34" charset="-122"/>
                <a:ea typeface="微软雅黑" panose="020B0503020204020204" pitchFamily="34" charset="-122"/>
                <a:sym typeface="方正兰亭黑_GBK" pitchFamily="2" charset="-122"/>
              </a:rPr>
              <a:t>独到</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19" name="六边形 41"/>
          <p:cNvSpPr>
            <a:spLocks noChangeArrowheads="1"/>
          </p:cNvSpPr>
          <p:nvPr/>
        </p:nvSpPr>
        <p:spPr bwMode="auto">
          <a:xfrm>
            <a:off x="8594264" y="4212684"/>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dirty="0">
                <a:solidFill>
                  <a:srgbClr val="FFFFFF"/>
                </a:solidFill>
                <a:latin typeface="微软雅黑" panose="020B0503020204020204" pitchFamily="34" charset="-122"/>
                <a:ea typeface="微软雅黑" panose="020B0503020204020204" pitchFamily="34" charset="-122"/>
                <a:sym typeface="方正兰亭黑_GBK" pitchFamily="2" charset="-122"/>
              </a:rPr>
              <a:t>创新</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20" name="六边形 42"/>
          <p:cNvSpPr>
            <a:spLocks noChangeArrowheads="1"/>
          </p:cNvSpPr>
          <p:nvPr/>
        </p:nvSpPr>
        <p:spPr bwMode="auto">
          <a:xfrm>
            <a:off x="3305723" y="4212684"/>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dirty="0" smtClean="0">
                <a:solidFill>
                  <a:srgbClr val="F4F4F5"/>
                </a:solidFill>
                <a:latin typeface="微软雅黑" panose="020B0503020204020204" pitchFamily="34" charset="-122"/>
                <a:ea typeface="微软雅黑" panose="020B0503020204020204" pitchFamily="34" charset="-122"/>
              </a:rPr>
              <a:t>观念</a:t>
            </a:r>
            <a:endParaRPr lang="zh-CN" altLang="en-US" sz="3200" b="1" dirty="0">
              <a:solidFill>
                <a:srgbClr val="F4F4F5"/>
              </a:solidFill>
              <a:latin typeface="微软雅黑" panose="020B0503020204020204" pitchFamily="34" charset="-122"/>
              <a:ea typeface="微软雅黑" panose="020B0503020204020204" pitchFamily="34" charset="-122"/>
            </a:endParaRPr>
          </a:p>
        </p:txBody>
      </p:sp>
      <p:sp>
        <p:nvSpPr>
          <p:cNvPr id="21" name="六边形 43"/>
          <p:cNvSpPr>
            <a:spLocks noChangeArrowheads="1"/>
          </p:cNvSpPr>
          <p:nvPr/>
        </p:nvSpPr>
        <p:spPr bwMode="auto">
          <a:xfrm>
            <a:off x="1983228" y="3511187"/>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dirty="0" smtClean="0">
                <a:solidFill>
                  <a:srgbClr val="FFFFFF"/>
                </a:solidFill>
                <a:latin typeface="微软雅黑" panose="020B0503020204020204" pitchFamily="34" charset="-122"/>
                <a:ea typeface="微软雅黑" panose="020B0503020204020204" pitchFamily="34" charset="-122"/>
              </a:rPr>
              <a:t>精神</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22" name="六边形 46"/>
          <p:cNvSpPr>
            <a:spLocks noChangeArrowheads="1"/>
          </p:cNvSpPr>
          <p:nvPr/>
        </p:nvSpPr>
        <p:spPr bwMode="auto">
          <a:xfrm>
            <a:off x="4628218" y="4954431"/>
            <a:ext cx="1561119" cy="1346933"/>
          </a:xfrm>
          <a:prstGeom prst="hexagon">
            <a:avLst>
              <a:gd name="adj" fmla="val 24983"/>
              <a:gd name="vf" fmla="val 115470"/>
            </a:avLst>
          </a:prstGeom>
          <a:blipFill dpi="0" rotWithShape="1">
            <a:blip r:embed="rId7" cstate="screen"/>
            <a:srcRect/>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4*#ppt_w"/>
                                          </p:val>
                                        </p:tav>
                                        <p:tav tm="100000">
                                          <p:val>
                                            <p:strVal val="#ppt_w"/>
                                          </p:val>
                                        </p:tav>
                                      </p:tavLst>
                                    </p:anim>
                                    <p:anim calcmode="lin" valueType="num">
                                      <p:cBhvr>
                                        <p:cTn id="8" dur="750" fill="hold"/>
                                        <p:tgtEl>
                                          <p:spTgt spid="1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strVal val="4*#ppt_w"/>
                                          </p:val>
                                        </p:tav>
                                        <p:tav tm="100000">
                                          <p:val>
                                            <p:strVal val="#ppt_w"/>
                                          </p:val>
                                        </p:tav>
                                      </p:tavLst>
                                    </p:anim>
                                    <p:anim calcmode="lin" valueType="num">
                                      <p:cBhvr>
                                        <p:cTn id="12" dur="750" fill="hold"/>
                                        <p:tgtEl>
                                          <p:spTgt spid="11"/>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750" fill="hold"/>
                                        <p:tgtEl>
                                          <p:spTgt spid="22"/>
                                        </p:tgtEl>
                                        <p:attrNameLst>
                                          <p:attrName>ppt_w</p:attrName>
                                        </p:attrNameLst>
                                      </p:cBhvr>
                                      <p:tavLst>
                                        <p:tav tm="0">
                                          <p:val>
                                            <p:strVal val="4*#ppt_w"/>
                                          </p:val>
                                        </p:tav>
                                        <p:tav tm="100000">
                                          <p:val>
                                            <p:strVal val="#ppt_w"/>
                                          </p:val>
                                        </p:tav>
                                      </p:tavLst>
                                    </p:anim>
                                    <p:anim calcmode="lin" valueType="num">
                                      <p:cBhvr>
                                        <p:cTn id="16" dur="750" fill="hold"/>
                                        <p:tgtEl>
                                          <p:spTgt spid="22"/>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ppt_w</p:attrName>
                                        </p:attrNameLst>
                                      </p:cBhvr>
                                      <p:tavLst>
                                        <p:tav tm="0">
                                          <p:val>
                                            <p:strVal val="4*#ppt_w"/>
                                          </p:val>
                                        </p:tav>
                                        <p:tav tm="100000">
                                          <p:val>
                                            <p:strVal val="#ppt_w"/>
                                          </p:val>
                                        </p:tav>
                                      </p:tavLst>
                                    </p:anim>
                                    <p:anim calcmode="lin" valueType="num">
                                      <p:cBhvr>
                                        <p:cTn id="20" dur="750" fill="hold"/>
                                        <p:tgtEl>
                                          <p:spTgt spid="12"/>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17"/>
                                        </p:tgtEl>
                                      </p:cBhvr>
                                    </p:animEffect>
                                    <p:animScale>
                                      <p:cBhvr>
                                        <p:cTn id="24" dur="250" autoRev="1" fill="hold"/>
                                        <p:tgtEl>
                                          <p:spTgt spid="17"/>
                                        </p:tgtEl>
                                      </p:cBhvr>
                                      <p:by x="105000" y="105000"/>
                                    </p:animScale>
                                  </p:childTnLst>
                                </p:cTn>
                              </p:par>
                              <p:par>
                                <p:cTn id="25" presetID="26" presetClass="emph" presetSubtype="0" fill="hold" grpId="1" nodeType="withEffect">
                                  <p:stCondLst>
                                    <p:cond delay="25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par>
                                <p:cTn id="28" presetID="26" presetClass="emph" presetSubtype="0" fill="hold" grpId="1" nodeType="withEffect">
                                  <p:stCondLst>
                                    <p:cond delay="500"/>
                                  </p:stCondLst>
                                  <p:childTnLst>
                                    <p:animEffect transition="out" filter="fade">
                                      <p:cBhvr>
                                        <p:cTn id="29" dur="500" tmFilter="0, 0; .2, .5; .8, .5; 1, 0"/>
                                        <p:tgtEl>
                                          <p:spTgt spid="22"/>
                                        </p:tgtEl>
                                      </p:cBhvr>
                                    </p:animEffect>
                                    <p:animScale>
                                      <p:cBhvr>
                                        <p:cTn id="30" dur="250" autoRev="1" fill="hold"/>
                                        <p:tgtEl>
                                          <p:spTgt spid="22"/>
                                        </p:tgtEl>
                                      </p:cBhvr>
                                      <p:by x="105000" y="105000"/>
                                    </p:animScale>
                                  </p:childTnLst>
                                </p:cTn>
                              </p:par>
                              <p:par>
                                <p:cTn id="31" presetID="26" presetClass="emph" presetSubtype="0" fill="hold" grpId="1" nodeType="withEffect">
                                  <p:stCondLst>
                                    <p:cond delay="75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750" fill="hold"/>
                                        <p:tgtEl>
                                          <p:spTgt spid="21"/>
                                        </p:tgtEl>
                                        <p:attrNameLst>
                                          <p:attrName>ppt_w</p:attrName>
                                        </p:attrNameLst>
                                      </p:cBhvr>
                                      <p:tavLst>
                                        <p:tav tm="0">
                                          <p:val>
                                            <p:fltVal val="0"/>
                                          </p:val>
                                        </p:tav>
                                        <p:tav tm="100000">
                                          <p:val>
                                            <p:strVal val="#ppt_w"/>
                                          </p:val>
                                        </p:tav>
                                      </p:tavLst>
                                    </p:anim>
                                    <p:anim calcmode="lin" valueType="num">
                                      <p:cBhvr>
                                        <p:cTn id="38" dur="750" fill="hold"/>
                                        <p:tgtEl>
                                          <p:spTgt spid="21"/>
                                        </p:tgtEl>
                                        <p:attrNameLst>
                                          <p:attrName>ppt_h</p:attrName>
                                        </p:attrNameLst>
                                      </p:cBhvr>
                                      <p:tavLst>
                                        <p:tav tm="0">
                                          <p:val>
                                            <p:fltVal val="0"/>
                                          </p:val>
                                        </p:tav>
                                        <p:tav tm="100000">
                                          <p:val>
                                            <p:strVal val="#ppt_h"/>
                                          </p:val>
                                        </p:tav>
                                      </p:tavLst>
                                    </p:anim>
                                    <p:animEffect transition="in" filter="fade">
                                      <p:cBhvr>
                                        <p:cTn id="39" dur="750"/>
                                        <p:tgtEl>
                                          <p:spTgt spid="21"/>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20"/>
                                        </p:tgtEl>
                                        <p:attrNameLst>
                                          <p:attrName>style.visibility</p:attrName>
                                        </p:attrNameLst>
                                      </p:cBhvr>
                                      <p:to>
                                        <p:strVal val="visible"/>
                                      </p:to>
                                    </p:set>
                                    <p:anim calcmode="lin" valueType="num">
                                      <p:cBhvr>
                                        <p:cTn id="42" dur="750" fill="hold"/>
                                        <p:tgtEl>
                                          <p:spTgt spid="20"/>
                                        </p:tgtEl>
                                        <p:attrNameLst>
                                          <p:attrName>ppt_w</p:attrName>
                                        </p:attrNameLst>
                                      </p:cBhvr>
                                      <p:tavLst>
                                        <p:tav tm="0">
                                          <p:val>
                                            <p:fltVal val="0"/>
                                          </p:val>
                                        </p:tav>
                                        <p:tav tm="100000">
                                          <p:val>
                                            <p:strVal val="#ppt_w"/>
                                          </p:val>
                                        </p:tav>
                                      </p:tavLst>
                                    </p:anim>
                                    <p:anim calcmode="lin" valueType="num">
                                      <p:cBhvr>
                                        <p:cTn id="43" dur="750" fill="hold"/>
                                        <p:tgtEl>
                                          <p:spTgt spid="20"/>
                                        </p:tgtEl>
                                        <p:attrNameLst>
                                          <p:attrName>ppt_h</p:attrName>
                                        </p:attrNameLst>
                                      </p:cBhvr>
                                      <p:tavLst>
                                        <p:tav tm="0">
                                          <p:val>
                                            <p:fltVal val="0"/>
                                          </p:val>
                                        </p:tav>
                                        <p:tav tm="100000">
                                          <p:val>
                                            <p:strVal val="#ppt_h"/>
                                          </p:val>
                                        </p:tav>
                                      </p:tavLst>
                                    </p:anim>
                                    <p:animEffect transition="in" filter="fade">
                                      <p:cBhvr>
                                        <p:cTn id="44" dur="750"/>
                                        <p:tgtEl>
                                          <p:spTgt spid="2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750" fill="hold"/>
                                        <p:tgtEl>
                                          <p:spTgt spid="8"/>
                                        </p:tgtEl>
                                        <p:attrNameLst>
                                          <p:attrName>ppt_w</p:attrName>
                                        </p:attrNameLst>
                                      </p:cBhvr>
                                      <p:tavLst>
                                        <p:tav tm="0">
                                          <p:val>
                                            <p:fltVal val="0"/>
                                          </p:val>
                                        </p:tav>
                                        <p:tav tm="100000">
                                          <p:val>
                                            <p:strVal val="#ppt_w"/>
                                          </p:val>
                                        </p:tav>
                                      </p:tavLst>
                                    </p:anim>
                                    <p:anim calcmode="lin" valueType="num">
                                      <p:cBhvr>
                                        <p:cTn id="48" dur="750" fill="hold"/>
                                        <p:tgtEl>
                                          <p:spTgt spid="8"/>
                                        </p:tgtEl>
                                        <p:attrNameLst>
                                          <p:attrName>ppt_h</p:attrName>
                                        </p:attrNameLst>
                                      </p:cBhvr>
                                      <p:tavLst>
                                        <p:tav tm="0">
                                          <p:val>
                                            <p:fltVal val="0"/>
                                          </p:val>
                                        </p:tav>
                                        <p:tav tm="100000">
                                          <p:val>
                                            <p:strVal val="#ppt_h"/>
                                          </p:val>
                                        </p:tav>
                                      </p:tavLst>
                                    </p:anim>
                                    <p:animEffect transition="in" filter="fade">
                                      <p:cBhvr>
                                        <p:cTn id="49" dur="750"/>
                                        <p:tgtEl>
                                          <p:spTgt spid="8"/>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9"/>
                                        </p:tgtEl>
                                        <p:attrNameLst>
                                          <p:attrName>style.visibility</p:attrName>
                                        </p:attrNameLst>
                                      </p:cBhvr>
                                      <p:to>
                                        <p:strVal val="visible"/>
                                      </p:to>
                                    </p:set>
                                    <p:anim calcmode="lin" valueType="num">
                                      <p:cBhvr>
                                        <p:cTn id="52" dur="750" fill="hold"/>
                                        <p:tgtEl>
                                          <p:spTgt spid="9"/>
                                        </p:tgtEl>
                                        <p:attrNameLst>
                                          <p:attrName>ppt_w</p:attrName>
                                        </p:attrNameLst>
                                      </p:cBhvr>
                                      <p:tavLst>
                                        <p:tav tm="0">
                                          <p:val>
                                            <p:fltVal val="0"/>
                                          </p:val>
                                        </p:tav>
                                        <p:tav tm="100000">
                                          <p:val>
                                            <p:strVal val="#ppt_w"/>
                                          </p:val>
                                        </p:tav>
                                      </p:tavLst>
                                    </p:anim>
                                    <p:anim calcmode="lin" valueType="num">
                                      <p:cBhvr>
                                        <p:cTn id="53" dur="750" fill="hold"/>
                                        <p:tgtEl>
                                          <p:spTgt spid="9"/>
                                        </p:tgtEl>
                                        <p:attrNameLst>
                                          <p:attrName>ppt_h</p:attrName>
                                        </p:attrNameLst>
                                      </p:cBhvr>
                                      <p:tavLst>
                                        <p:tav tm="0">
                                          <p:val>
                                            <p:fltVal val="0"/>
                                          </p:val>
                                        </p:tav>
                                        <p:tav tm="100000">
                                          <p:val>
                                            <p:strVal val="#ppt_h"/>
                                          </p:val>
                                        </p:tav>
                                      </p:tavLst>
                                    </p:anim>
                                    <p:animEffect transition="in" filter="fade">
                                      <p:cBhvr>
                                        <p:cTn id="54" dur="750"/>
                                        <p:tgtEl>
                                          <p:spTgt spid="9"/>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Effect transition="in" filter="fade">
                                      <p:cBhvr>
                                        <p:cTn id="59" dur="750"/>
                                        <p:tgtEl>
                                          <p:spTgt spid="13"/>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750" fill="hold"/>
                                        <p:tgtEl>
                                          <p:spTgt spid="16"/>
                                        </p:tgtEl>
                                        <p:attrNameLst>
                                          <p:attrName>ppt_w</p:attrName>
                                        </p:attrNameLst>
                                      </p:cBhvr>
                                      <p:tavLst>
                                        <p:tav tm="0">
                                          <p:val>
                                            <p:fltVal val="0"/>
                                          </p:val>
                                        </p:tav>
                                        <p:tav tm="100000">
                                          <p:val>
                                            <p:strVal val="#ppt_w"/>
                                          </p:val>
                                        </p:tav>
                                      </p:tavLst>
                                    </p:anim>
                                    <p:anim calcmode="lin" valueType="num">
                                      <p:cBhvr>
                                        <p:cTn id="63" dur="750" fill="hold"/>
                                        <p:tgtEl>
                                          <p:spTgt spid="16"/>
                                        </p:tgtEl>
                                        <p:attrNameLst>
                                          <p:attrName>ppt_h</p:attrName>
                                        </p:attrNameLst>
                                      </p:cBhvr>
                                      <p:tavLst>
                                        <p:tav tm="0">
                                          <p:val>
                                            <p:fltVal val="0"/>
                                          </p:val>
                                        </p:tav>
                                        <p:tav tm="100000">
                                          <p:val>
                                            <p:strVal val="#ppt_h"/>
                                          </p:val>
                                        </p:tav>
                                      </p:tavLst>
                                    </p:anim>
                                    <p:animEffect transition="in" filter="fade">
                                      <p:cBhvr>
                                        <p:cTn id="64" dur="750"/>
                                        <p:tgtEl>
                                          <p:spTgt spid="1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750" fill="hold"/>
                                        <p:tgtEl>
                                          <p:spTgt spid="19"/>
                                        </p:tgtEl>
                                        <p:attrNameLst>
                                          <p:attrName>ppt_w</p:attrName>
                                        </p:attrNameLst>
                                      </p:cBhvr>
                                      <p:tavLst>
                                        <p:tav tm="0">
                                          <p:val>
                                            <p:fltVal val="0"/>
                                          </p:val>
                                        </p:tav>
                                        <p:tav tm="100000">
                                          <p:val>
                                            <p:strVal val="#ppt_w"/>
                                          </p:val>
                                        </p:tav>
                                      </p:tavLst>
                                    </p:anim>
                                    <p:anim calcmode="lin" valueType="num">
                                      <p:cBhvr>
                                        <p:cTn id="68" dur="750" fill="hold"/>
                                        <p:tgtEl>
                                          <p:spTgt spid="19"/>
                                        </p:tgtEl>
                                        <p:attrNameLst>
                                          <p:attrName>ppt_h</p:attrName>
                                        </p:attrNameLst>
                                      </p:cBhvr>
                                      <p:tavLst>
                                        <p:tav tm="0">
                                          <p:val>
                                            <p:fltVal val="0"/>
                                          </p:val>
                                        </p:tav>
                                        <p:tav tm="100000">
                                          <p:val>
                                            <p:strVal val="#ppt_h"/>
                                          </p:val>
                                        </p:tav>
                                      </p:tavLst>
                                    </p:anim>
                                    <p:animEffect transition="in" filter="fade">
                                      <p:cBhvr>
                                        <p:cTn id="69" dur="750"/>
                                        <p:tgtEl>
                                          <p:spTgt spid="19"/>
                                        </p:tgtEl>
                                      </p:cBhvr>
                                    </p:animEffect>
                                  </p:childTnLst>
                                </p:cTn>
                              </p:par>
                              <p:par>
                                <p:cTn id="70" presetID="53" presetClass="entr" presetSubtype="16" fill="hold" grpId="0" nodeType="withEffect">
                                  <p:stCondLst>
                                    <p:cond delay="1750"/>
                                  </p:stCondLst>
                                  <p:childTnLst>
                                    <p:set>
                                      <p:cBhvr>
                                        <p:cTn id="71" dur="1" fill="hold">
                                          <p:stCondLst>
                                            <p:cond delay="0"/>
                                          </p:stCondLst>
                                        </p:cTn>
                                        <p:tgtEl>
                                          <p:spTgt spid="18"/>
                                        </p:tgtEl>
                                        <p:attrNameLst>
                                          <p:attrName>style.visibility</p:attrName>
                                        </p:attrNameLst>
                                      </p:cBhvr>
                                      <p:to>
                                        <p:strVal val="visible"/>
                                      </p:to>
                                    </p:set>
                                    <p:anim calcmode="lin" valueType="num">
                                      <p:cBhvr>
                                        <p:cTn id="72" dur="750" fill="hold"/>
                                        <p:tgtEl>
                                          <p:spTgt spid="18"/>
                                        </p:tgtEl>
                                        <p:attrNameLst>
                                          <p:attrName>ppt_w</p:attrName>
                                        </p:attrNameLst>
                                      </p:cBhvr>
                                      <p:tavLst>
                                        <p:tav tm="0">
                                          <p:val>
                                            <p:fltVal val="0"/>
                                          </p:val>
                                        </p:tav>
                                        <p:tav tm="100000">
                                          <p:val>
                                            <p:strVal val="#ppt_w"/>
                                          </p:val>
                                        </p:tav>
                                      </p:tavLst>
                                    </p:anim>
                                    <p:anim calcmode="lin" valueType="num">
                                      <p:cBhvr>
                                        <p:cTn id="73" dur="750" fill="hold"/>
                                        <p:tgtEl>
                                          <p:spTgt spid="18"/>
                                        </p:tgtEl>
                                        <p:attrNameLst>
                                          <p:attrName>ppt_h</p:attrName>
                                        </p:attrNameLst>
                                      </p:cBhvr>
                                      <p:tavLst>
                                        <p:tav tm="0">
                                          <p:val>
                                            <p:fltVal val="0"/>
                                          </p:val>
                                        </p:tav>
                                        <p:tav tm="100000">
                                          <p:val>
                                            <p:strVal val="#ppt_h"/>
                                          </p:val>
                                        </p:tav>
                                      </p:tavLst>
                                    </p:anim>
                                    <p:animEffect transition="in" filter="fade">
                                      <p:cBhvr>
                                        <p:cTn id="7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1" grpId="1" animBg="1"/>
      <p:bldP spid="12" grpId="0" animBg="1"/>
      <p:bldP spid="12" grpId="1" animBg="1"/>
      <p:bldP spid="13" grpId="0" animBg="1"/>
      <p:bldP spid="16" grpId="0" animBg="1"/>
      <p:bldP spid="17" grpId="0" animBg="1"/>
      <p:bldP spid="17" grpId="1" animBg="1"/>
      <p:bldP spid="18" grpId="0" animBg="1"/>
      <p:bldP spid="19" grpId="0" animBg="1"/>
      <p:bldP spid="20" grpId="0" animBg="1"/>
      <p:bldP spid="21" grpId="0"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smtClean="0">
                  <a:solidFill>
                    <a:srgbClr val="FFFFFF"/>
                  </a:solidFill>
                  <a:latin typeface="微软雅黑" panose="020B0503020204020204" pitchFamily="34" charset="-122"/>
                  <a:ea typeface="微软雅黑" panose="020B0503020204020204" pitchFamily="34" charset="-122"/>
                </a:rPr>
                <a:t>LOGO</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smtClean="0">
                  <a:solidFill>
                    <a:srgbClr val="A20B3C"/>
                  </a:solidFill>
                  <a:latin typeface="Kartika" panose="02020503030404060203" pitchFamily="18" charset="0"/>
                  <a:ea typeface="微软雅黑" panose="020B0503020204020204" pitchFamily="34" charset="-122"/>
                  <a:cs typeface="Kartika" panose="02020503030404060203" pitchFamily="18" charset="0"/>
                </a:rPr>
                <a:t>02</a:t>
              </a:r>
              <a:endPar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0" name="TextBox 1"/>
          <p:cNvSpPr txBox="1"/>
          <p:nvPr/>
        </p:nvSpPr>
        <p:spPr>
          <a:xfrm>
            <a:off x="2723532" y="2000950"/>
            <a:ext cx="2852063"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项目介绍</a:t>
            </a:r>
          </a:p>
        </p:txBody>
      </p:sp>
      <p:sp>
        <p:nvSpPr>
          <p:cNvPr id="31" name="文本框 9"/>
          <p:cNvSpPr txBox="1"/>
          <p:nvPr/>
        </p:nvSpPr>
        <p:spPr>
          <a:xfrm>
            <a:off x="2192085"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项目来源</a:t>
            </a:r>
          </a:p>
        </p:txBody>
      </p:sp>
      <p:sp>
        <p:nvSpPr>
          <p:cNvPr id="32" name="文本框 9"/>
          <p:cNvSpPr txBox="1"/>
          <p:nvPr/>
        </p:nvSpPr>
        <p:spPr>
          <a:xfrm>
            <a:off x="2192084"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需求分析</a:t>
            </a:r>
          </a:p>
        </p:txBody>
      </p:sp>
      <p:sp>
        <p:nvSpPr>
          <p:cNvPr id="33" name="文本框 32"/>
          <p:cNvSpPr txBox="1"/>
          <p:nvPr/>
        </p:nvSpPr>
        <p:spPr>
          <a:xfrm>
            <a:off x="2192085"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需要解决问题</a:t>
            </a:r>
          </a:p>
        </p:txBody>
      </p:sp>
      <p:sp>
        <p:nvSpPr>
          <p:cNvPr id="34" name="文本框 9"/>
          <p:cNvSpPr txBox="1"/>
          <p:nvPr/>
        </p:nvSpPr>
        <p:spPr>
          <a:xfrm>
            <a:off x="2192084"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行业前景</a:t>
            </a:r>
          </a:p>
        </p:txBody>
      </p:sp>
      <p:sp>
        <p:nvSpPr>
          <p:cNvPr id="35" name="文本框 9"/>
          <p:cNvSpPr txBox="1"/>
          <p:nvPr/>
        </p:nvSpPr>
        <p:spPr>
          <a:xfrm>
            <a:off x="4463040"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竞争对手分析</a:t>
            </a:r>
          </a:p>
        </p:txBody>
      </p:sp>
      <p:sp>
        <p:nvSpPr>
          <p:cNvPr id="36" name="文本框 9"/>
          <p:cNvSpPr txBox="1"/>
          <p:nvPr/>
        </p:nvSpPr>
        <p:spPr>
          <a:xfrm>
            <a:off x="4463041"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我们的优势</a:t>
            </a:r>
          </a:p>
        </p:txBody>
      </p:sp>
      <p:sp>
        <p:nvSpPr>
          <p:cNvPr id="37" name="文本框 9"/>
          <p:cNvSpPr txBox="1"/>
          <p:nvPr/>
        </p:nvSpPr>
        <p:spPr>
          <a:xfrm>
            <a:off x="4463040"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可行性分析</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Scale>
                                      <p:cBhvr>
                                        <p:cTn id="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0"/>
                                        </p:tgtEl>
                                        <p:attrNameLst>
                                          <p:attrName>ppt_x</p:attrName>
                                          <p:attrName>ppt_y</p:attrName>
                                        </p:attrNameLst>
                                      </p:cBhvr>
                                    </p:animMotion>
                                    <p:animEffect transition="in" filter="fade">
                                      <p:cBhvr>
                                        <p:cTn id="27" dur="1000"/>
                                        <p:tgtEl>
                                          <p:spTgt spid="30"/>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需求分析</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1251312" y="3340100"/>
            <a:ext cx="3744416" cy="0"/>
          </a:xfrm>
          <a:prstGeom prst="line">
            <a:avLst/>
          </a:prstGeom>
          <a:ln w="635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251312" y="5740367"/>
            <a:ext cx="3744416" cy="0"/>
          </a:xfrm>
          <a:prstGeom prst="line">
            <a:avLst/>
          </a:prstGeom>
          <a:ln w="6350">
            <a:solidFill>
              <a:srgbClr val="262626"/>
            </a:solidFill>
          </a:ln>
        </p:spPr>
        <p:style>
          <a:lnRef idx="1">
            <a:schemeClr val="accent1"/>
          </a:lnRef>
          <a:fillRef idx="0">
            <a:schemeClr val="accent1"/>
          </a:fillRef>
          <a:effectRef idx="0">
            <a:schemeClr val="accent1"/>
          </a:effectRef>
          <a:fontRef idx="minor">
            <a:schemeClr val="tx1"/>
          </a:fontRef>
        </p:style>
      </p:cxnSp>
      <p:sp>
        <p:nvSpPr>
          <p:cNvPr id="39" name="TextBox 5"/>
          <p:cNvSpPr txBox="1"/>
          <p:nvPr/>
        </p:nvSpPr>
        <p:spPr>
          <a:xfrm>
            <a:off x="1443334" y="3470773"/>
            <a:ext cx="3360373" cy="984885"/>
          </a:xfrm>
          <a:prstGeom prst="rect">
            <a:avLst/>
          </a:prstGeom>
          <a:noFill/>
        </p:spPr>
        <p:txBody>
          <a:bodyPr wrap="square" lIns="0" tIns="0" rIns="0" bIns="0" rtlCol="0">
            <a:spAutoFit/>
          </a:bodyPr>
          <a:lstStyle/>
          <a:p>
            <a:pPr algn="dist"/>
            <a:r>
              <a:rPr lang="zh-CN" altLang="en-US" sz="3200" b="1" dirty="0">
                <a:solidFill>
                  <a:srgbClr val="262626"/>
                </a:solidFill>
                <a:latin typeface="微软雅黑" panose="020B0503020204020204" pitchFamily="34" charset="-122"/>
                <a:ea typeface="微软雅黑" panose="020B0503020204020204" pitchFamily="34" charset="-122"/>
              </a:rPr>
              <a:t>项目所在传统行业存在的危机状况</a:t>
            </a:r>
          </a:p>
        </p:txBody>
      </p:sp>
      <p:sp>
        <p:nvSpPr>
          <p:cNvPr id="40" name="TextBox 6"/>
          <p:cNvSpPr txBox="1"/>
          <p:nvPr/>
        </p:nvSpPr>
        <p:spPr>
          <a:xfrm>
            <a:off x="2067403" y="4610689"/>
            <a:ext cx="2112235" cy="287323"/>
          </a:xfrm>
          <a:prstGeom prst="rect">
            <a:avLst/>
          </a:prstGeom>
          <a:noFill/>
        </p:spPr>
        <p:txBody>
          <a:bodyPr wrap="square" lIns="0" tIns="0" rIns="0" bIns="0" rtlCol="0">
            <a:spAutoFit/>
          </a:bodyPr>
          <a:lstStyle/>
          <a:p>
            <a:pPr algn="ctr"/>
            <a:r>
              <a:rPr lang="zh-CN" altLang="en-US" sz="1865" b="1" dirty="0">
                <a:solidFill>
                  <a:srgbClr val="A20B3C"/>
                </a:solidFill>
                <a:latin typeface="微软雅黑" panose="020B0503020204020204" pitchFamily="34" charset="-122"/>
                <a:ea typeface="微软雅黑" panose="020B0503020204020204" pitchFamily="34" charset="-122"/>
              </a:rPr>
              <a:t>关键字设问？</a:t>
            </a:r>
          </a:p>
        </p:txBody>
      </p:sp>
      <p:sp>
        <p:nvSpPr>
          <p:cNvPr id="41" name="TextBox 7"/>
          <p:cNvSpPr txBox="1"/>
          <p:nvPr/>
        </p:nvSpPr>
        <p:spPr>
          <a:xfrm>
            <a:off x="2067403" y="4972282"/>
            <a:ext cx="2112235" cy="287323"/>
          </a:xfrm>
          <a:prstGeom prst="rect">
            <a:avLst/>
          </a:prstGeom>
          <a:noFill/>
        </p:spPr>
        <p:txBody>
          <a:bodyPr wrap="square" lIns="0" tIns="0" rIns="0" bIns="0" rtlCol="0">
            <a:spAutoFit/>
          </a:bodyPr>
          <a:lstStyle/>
          <a:p>
            <a:pPr algn="ctr"/>
            <a:r>
              <a:rPr lang="zh-CN" altLang="en-US" sz="1865" b="1" dirty="0">
                <a:solidFill>
                  <a:srgbClr val="A20B3C"/>
                </a:solidFill>
                <a:latin typeface="微软雅黑" panose="020B0503020204020204" pitchFamily="34" charset="-122"/>
                <a:ea typeface="微软雅黑" panose="020B0503020204020204" pitchFamily="34" charset="-122"/>
              </a:rPr>
              <a:t>关键字设问？</a:t>
            </a:r>
          </a:p>
        </p:txBody>
      </p:sp>
      <p:sp>
        <p:nvSpPr>
          <p:cNvPr id="42" name="TextBox 8"/>
          <p:cNvSpPr txBox="1"/>
          <p:nvPr/>
        </p:nvSpPr>
        <p:spPr>
          <a:xfrm>
            <a:off x="2067403" y="5356325"/>
            <a:ext cx="2112235" cy="287323"/>
          </a:xfrm>
          <a:prstGeom prst="rect">
            <a:avLst/>
          </a:prstGeom>
          <a:noFill/>
        </p:spPr>
        <p:txBody>
          <a:bodyPr wrap="square" lIns="0" tIns="0" rIns="0" bIns="0" rtlCol="0">
            <a:spAutoFit/>
          </a:bodyPr>
          <a:lstStyle/>
          <a:p>
            <a:pPr algn="ctr"/>
            <a:r>
              <a:rPr lang="zh-CN" altLang="en-US" sz="1865" b="1" dirty="0">
                <a:solidFill>
                  <a:srgbClr val="A20B3C"/>
                </a:solidFill>
                <a:latin typeface="微软雅黑" panose="020B0503020204020204" pitchFamily="34" charset="-122"/>
                <a:ea typeface="微软雅黑" panose="020B0503020204020204" pitchFamily="34" charset="-122"/>
              </a:rPr>
              <a:t>关键字设问？</a:t>
            </a:r>
          </a:p>
        </p:txBody>
      </p:sp>
      <p:sp>
        <p:nvSpPr>
          <p:cNvPr id="43" name="TextBox 9"/>
          <p:cNvSpPr txBox="1"/>
          <p:nvPr/>
        </p:nvSpPr>
        <p:spPr>
          <a:xfrm>
            <a:off x="1251312" y="5882637"/>
            <a:ext cx="3744416" cy="489558"/>
          </a:xfrm>
          <a:prstGeom prst="rect">
            <a:avLst/>
          </a:prstGeom>
          <a:noFill/>
        </p:spPr>
        <p:txBody>
          <a:bodyPr wrap="square" lIns="0" tIns="0" rIns="0" bIns="0" rtlCol="0">
            <a:spAutoFit/>
          </a:bodyPr>
          <a:lstStyle/>
          <a:p>
            <a:pPr algn="just">
              <a:lnSpc>
                <a:spcPts val="2000"/>
              </a:lnSpc>
            </a:pPr>
            <a:r>
              <a:rPr lang="zh-CN" altLang="en-US" sz="1335" dirty="0">
                <a:solidFill>
                  <a:srgbClr val="262626"/>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35" dirty="0">
                <a:solidFill>
                  <a:srgbClr val="262626"/>
                </a:solidFill>
                <a:latin typeface="微软雅黑" panose="020B0503020204020204" pitchFamily="34" charset="-122"/>
                <a:ea typeface="微软雅黑" panose="020B0503020204020204" pitchFamily="34" charset="-122"/>
              </a:rPr>
              <a:t>……</a:t>
            </a:r>
          </a:p>
        </p:txBody>
      </p:sp>
      <p:sp>
        <p:nvSpPr>
          <p:cNvPr id="4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262626"/>
          </a:solidFill>
          <a:ln>
            <a:noFill/>
          </a:ln>
        </p:spPr>
        <p:txBody>
          <a:bodyPr vert="horz" wrap="square" lIns="121920" tIns="60960" rIns="121920" bIns="60960" numCol="1" anchor="t" anchorCtr="0" compatLnSpc="1"/>
          <a:lstStyle/>
          <a:p>
            <a:endParaRPr lang="zh-CN" altLang="en-US" sz="2400" dirty="0">
              <a:ea typeface="微软雅黑" panose="020B0503020204020204" pitchFamily="34" charset="-122"/>
            </a:endParaRPr>
          </a:p>
        </p:txBody>
      </p:sp>
      <p:sp>
        <p:nvSpPr>
          <p:cNvPr id="45" name="圆角矩形 44"/>
          <p:cNvSpPr/>
          <p:nvPr/>
        </p:nvSpPr>
        <p:spPr>
          <a:xfrm>
            <a:off x="7152118" y="1368811"/>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6" name="圆角矩形 45"/>
          <p:cNvSpPr/>
          <p:nvPr/>
        </p:nvSpPr>
        <p:spPr>
          <a:xfrm>
            <a:off x="7152118" y="2113755"/>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8" name="圆角矩形 47"/>
          <p:cNvSpPr/>
          <p:nvPr/>
        </p:nvSpPr>
        <p:spPr>
          <a:xfrm>
            <a:off x="7152118" y="2858699"/>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9" name="圆角矩形 48"/>
          <p:cNvSpPr/>
          <p:nvPr/>
        </p:nvSpPr>
        <p:spPr>
          <a:xfrm>
            <a:off x="7152118" y="360364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50" name="圆角矩形 49"/>
          <p:cNvSpPr/>
          <p:nvPr/>
        </p:nvSpPr>
        <p:spPr>
          <a:xfrm>
            <a:off x="7152118" y="4320639"/>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51" name="圆角矩形 50"/>
          <p:cNvSpPr/>
          <p:nvPr/>
        </p:nvSpPr>
        <p:spPr>
          <a:xfrm>
            <a:off x="7152118" y="506558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52" name="圆角矩形 51"/>
          <p:cNvSpPr/>
          <p:nvPr/>
        </p:nvSpPr>
        <p:spPr>
          <a:xfrm>
            <a:off x="7152118" y="581052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53" name="TextBox 18"/>
          <p:cNvSpPr txBox="1"/>
          <p:nvPr/>
        </p:nvSpPr>
        <p:spPr>
          <a:xfrm>
            <a:off x="7619933" y="1495594"/>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没时间缴罚单！</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4" name="TextBox 19"/>
          <p:cNvSpPr txBox="1"/>
          <p:nvPr/>
        </p:nvSpPr>
        <p:spPr>
          <a:xfrm>
            <a:off x="7619933" y="2240538"/>
            <a:ext cx="3084579" cy="307777"/>
          </a:xfrm>
          <a:prstGeom prst="rect">
            <a:avLst/>
          </a:prstGeom>
          <a:noFill/>
        </p:spPr>
        <p:txBody>
          <a:bodyPr wrap="square" lIns="0" tIns="0" rIns="0" bIns="0" rtlCol="0">
            <a:spAutoFit/>
          </a:bodyPr>
          <a:lstStyle/>
          <a:p>
            <a:pPr algn="just"/>
            <a:r>
              <a:rPr lang="zh-CN" altLang="en-US" dirty="0">
                <a:solidFill>
                  <a:srgbClr val="FDFDFD"/>
                </a:solidFill>
                <a:latin typeface="微软雅黑" panose="020B0503020204020204" pitchFamily="34" charset="-122"/>
                <a:ea typeface="微软雅黑" panose="020B0503020204020204" pitchFamily="34" charset="-122"/>
              </a:rPr>
              <a:t>工</a:t>
            </a:r>
            <a:r>
              <a:rPr lang="zh-CN" altLang="en-US" sz="2000" dirty="0">
                <a:solidFill>
                  <a:srgbClr val="FDFDFD"/>
                </a:solidFill>
                <a:latin typeface="微软雅黑" panose="020B0503020204020204" pitchFamily="34" charset="-122"/>
                <a:ea typeface="微软雅黑" panose="020B0503020204020204" pitchFamily="34" charset="-122"/>
              </a:rPr>
              <a:t>作太忙，没时间做饭！</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5" name="TextBox 20"/>
          <p:cNvSpPr txBox="1"/>
          <p:nvPr/>
        </p:nvSpPr>
        <p:spPr>
          <a:xfrm>
            <a:off x="7619933" y="2966821"/>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快递没人收！</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6" name="TextBox 21"/>
          <p:cNvSpPr txBox="1"/>
          <p:nvPr/>
        </p:nvSpPr>
        <p:spPr>
          <a:xfrm>
            <a:off x="7619933" y="3711765"/>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想吃日式料理，附近却没有！</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7" name="TextBox 22"/>
          <p:cNvSpPr txBox="1"/>
          <p:nvPr/>
        </p:nvSpPr>
        <p:spPr>
          <a:xfrm>
            <a:off x="7619933" y="4531353"/>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现在的食品安全让人不放心！</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8" name="TextBox 23"/>
          <p:cNvSpPr txBox="1"/>
          <p:nvPr/>
        </p:nvSpPr>
        <p:spPr>
          <a:xfrm>
            <a:off x="7619933" y="5276297"/>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对不良商家投诉无门！</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9" name="TextBox 24"/>
          <p:cNvSpPr txBox="1"/>
          <p:nvPr/>
        </p:nvSpPr>
        <p:spPr>
          <a:xfrm>
            <a:off x="7619933" y="5832728"/>
            <a:ext cx="3084579" cy="369332"/>
          </a:xfrm>
          <a:prstGeom prst="rect">
            <a:avLst/>
          </a:prstGeom>
          <a:noFill/>
        </p:spPr>
        <p:txBody>
          <a:bodyPr wrap="square" lIns="0" tIns="0" rIns="0" bIns="0" rtlCol="0">
            <a:spAutoFit/>
          </a:bodyPr>
          <a:lstStyle/>
          <a:p>
            <a:pPr algn="just"/>
            <a:r>
              <a:rPr lang="en-US" altLang="zh-CN" sz="2400" dirty="0">
                <a:solidFill>
                  <a:srgbClr val="FDFDFD"/>
                </a:solidFill>
                <a:latin typeface="微软雅黑" panose="020B0503020204020204" pitchFamily="34" charset="-122"/>
                <a:ea typeface="微软雅黑" panose="020B0503020204020204" pitchFamily="34" charset="-122"/>
              </a:rPr>
              <a:t>…………</a:t>
            </a:r>
          </a:p>
        </p:txBody>
      </p:sp>
      <p:sp>
        <p:nvSpPr>
          <p:cNvPr id="60" name="椭圆 59"/>
          <p:cNvSpPr/>
          <p:nvPr/>
        </p:nvSpPr>
        <p:spPr>
          <a:xfrm>
            <a:off x="2281246" y="1488626"/>
            <a:ext cx="1526556" cy="15265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TextBox 2"/>
          <p:cNvSpPr txBox="1"/>
          <p:nvPr/>
        </p:nvSpPr>
        <p:spPr>
          <a:xfrm>
            <a:off x="2189509" y="1769319"/>
            <a:ext cx="1676475" cy="1025794"/>
          </a:xfrm>
          <a:prstGeom prst="rect">
            <a:avLst/>
          </a:prstGeom>
          <a:noFill/>
        </p:spPr>
        <p:txBody>
          <a:bodyPr wrap="square" lIns="0" tIns="0" rIns="0" bIns="0" rtlCol="0">
            <a:spAutoFit/>
          </a:bodyPr>
          <a:lstStyle/>
          <a:p>
            <a:pPr algn="ctr"/>
            <a:r>
              <a:rPr lang="zh-CN" altLang="en-US" sz="3335" b="1" dirty="0">
                <a:solidFill>
                  <a:srgbClr val="FEFEFE"/>
                </a:solidFill>
                <a:latin typeface="微软雅黑" panose="020B0503020204020204" pitchFamily="34" charset="-122"/>
                <a:ea typeface="微软雅黑" panose="020B0503020204020204" pitchFamily="34" charset="-122"/>
              </a:rPr>
              <a:t>现实</a:t>
            </a:r>
            <a:endParaRPr lang="en-US" altLang="zh-CN" sz="3335" b="1" dirty="0">
              <a:solidFill>
                <a:srgbClr val="FEFEFE"/>
              </a:solidFill>
              <a:latin typeface="微软雅黑" panose="020B0503020204020204" pitchFamily="34" charset="-122"/>
              <a:ea typeface="微软雅黑" panose="020B0503020204020204" pitchFamily="34" charset="-122"/>
            </a:endParaRPr>
          </a:p>
          <a:p>
            <a:pPr algn="ctr"/>
            <a:r>
              <a:rPr lang="zh-CN" altLang="en-US" sz="3335" b="1" dirty="0">
                <a:solidFill>
                  <a:srgbClr val="FEFEFE"/>
                </a:solidFill>
                <a:latin typeface="微软雅黑" panose="020B0503020204020204" pitchFamily="34" charset="-122"/>
                <a:ea typeface="微软雅黑" panose="020B0503020204020204" pitchFamily="34" charset="-122"/>
              </a:rPr>
              <a:t>需求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outVertical)">
                                      <p:cBhvr>
                                        <p:cTn id="19" dur="500"/>
                                        <p:tgtEl>
                                          <p:spTgt spid="37"/>
                                        </p:tgtEl>
                                      </p:cBhvr>
                                    </p:animEffect>
                                  </p:childTnLst>
                                </p:cTn>
                              </p:par>
                              <p:par>
                                <p:cTn id="20" presetID="16" presetClass="entr" presetSubtype="37"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outVertical)">
                                      <p:cBhvr>
                                        <p:cTn id="22" dur="500"/>
                                        <p:tgtEl>
                                          <p:spTgt spid="38"/>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anim calcmode="lin" valueType="num">
                                      <p:cBhvr>
                                        <p:cTn id="33" dur="500" fill="hold"/>
                                        <p:tgtEl>
                                          <p:spTgt spid="40"/>
                                        </p:tgtEl>
                                        <p:attrNameLst>
                                          <p:attrName>ppt_x</p:attrName>
                                        </p:attrNameLst>
                                      </p:cBhvr>
                                      <p:tavLst>
                                        <p:tav tm="0">
                                          <p:val>
                                            <p:strVal val="#ppt_x"/>
                                          </p:val>
                                        </p:tav>
                                        <p:tav tm="100000">
                                          <p:val>
                                            <p:strVal val="#ppt_x"/>
                                          </p:val>
                                        </p:tav>
                                      </p:tavLst>
                                    </p:anim>
                                    <p:anim calcmode="lin" valueType="num">
                                      <p:cBhvr>
                                        <p:cTn id="34" dur="5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4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300"/>
                                        <p:tgtEl>
                                          <p:spTgt spid="43"/>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left)">
                                      <p:cBhvr>
                                        <p:cTn id="56" dur="300"/>
                                        <p:tgtEl>
                                          <p:spTgt spid="5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300"/>
                                        <p:tgtEl>
                                          <p:spTgt spid="45"/>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300"/>
                                        <p:tgtEl>
                                          <p:spTgt spid="5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300"/>
                                        <p:tgtEl>
                                          <p:spTgt spid="46"/>
                                        </p:tgtEl>
                                      </p:cBhvr>
                                    </p:animEffect>
                                  </p:childTnLst>
                                </p:cTn>
                              </p:par>
                            </p:childTnLst>
                          </p:cTn>
                        </p:par>
                        <p:par>
                          <p:cTn id="67" fill="hold">
                            <p:stCondLst>
                              <p:cond delay="4500"/>
                            </p:stCondLst>
                            <p:childTnLst>
                              <p:par>
                                <p:cTn id="68" presetID="22" presetClass="entr" presetSubtype="8"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300"/>
                                        <p:tgtEl>
                                          <p:spTgt spid="5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300"/>
                                        <p:tgtEl>
                                          <p:spTgt spid="48"/>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300"/>
                                        <p:tgtEl>
                                          <p:spTgt spid="5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left)">
                                      <p:cBhvr>
                                        <p:cTn id="80" dur="300"/>
                                        <p:tgtEl>
                                          <p:spTgt spid="49"/>
                                        </p:tgtEl>
                                      </p:cBhvr>
                                    </p:animEffect>
                                  </p:childTnLst>
                                </p:cTn>
                              </p:par>
                            </p:childTnLst>
                          </p:cTn>
                        </p:par>
                        <p:par>
                          <p:cTn id="81" fill="hold">
                            <p:stCondLst>
                              <p:cond delay="5500"/>
                            </p:stCondLst>
                            <p:childTnLst>
                              <p:par>
                                <p:cTn id="82" presetID="22" presetClass="entr" presetSubtype="8"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300"/>
                                        <p:tgtEl>
                                          <p:spTgt spid="5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300"/>
                                        <p:tgtEl>
                                          <p:spTgt spid="50"/>
                                        </p:tgtEl>
                                      </p:cBhvr>
                                    </p:animEffect>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300"/>
                                        <p:tgtEl>
                                          <p:spTgt spid="58"/>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300"/>
                                        <p:tgtEl>
                                          <p:spTgt spid="51"/>
                                        </p:tgtEl>
                                      </p:cBhvr>
                                    </p:animEffect>
                                  </p:childTnLst>
                                </p:cTn>
                              </p:par>
                            </p:childTnLst>
                          </p:cTn>
                        </p:par>
                        <p:par>
                          <p:cTn id="95" fill="hold">
                            <p:stCondLst>
                              <p:cond delay="650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300"/>
                                        <p:tgtEl>
                                          <p:spTgt spid="5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left)">
                                      <p:cBhvr>
                                        <p:cTn id="101"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animBg="1"/>
      <p:bldP spid="45" grpId="0" animBg="1"/>
      <p:bldP spid="46"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行业前景</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782171" y="1870834"/>
            <a:ext cx="2608876" cy="2608782"/>
            <a:chOff x="1782171" y="1870834"/>
            <a:chExt cx="2608876" cy="2608782"/>
          </a:xfrm>
        </p:grpSpPr>
        <p:sp>
          <p:nvSpPr>
            <p:cNvPr id="9" name="椭圆 8"/>
            <p:cNvSpPr/>
            <p:nvPr/>
          </p:nvSpPr>
          <p:spPr>
            <a:xfrm>
              <a:off x="1922103" y="2010763"/>
              <a:ext cx="2329009" cy="2328925"/>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1" name="椭圆 10"/>
            <p:cNvSpPr/>
            <p:nvPr/>
          </p:nvSpPr>
          <p:spPr>
            <a:xfrm>
              <a:off x="1782171" y="1870834"/>
              <a:ext cx="2608876" cy="2608782"/>
            </a:xfrm>
            <a:prstGeom prst="ellipse">
              <a:avLst/>
            </a:prstGeom>
            <a:noFill/>
            <a:ln w="19050">
              <a:solidFill>
                <a:srgbClr val="A20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2" name="矩形 11"/>
            <p:cNvSpPr/>
            <p:nvPr/>
          </p:nvSpPr>
          <p:spPr>
            <a:xfrm>
              <a:off x="2071452" y="2581788"/>
              <a:ext cx="2030311" cy="1284878"/>
            </a:xfrm>
            <a:prstGeom prst="rect">
              <a:avLst/>
            </a:prstGeom>
          </p:spPr>
          <p:txBody>
            <a:bodyPr wrap="square" lIns="118278" tIns="59138" rIns="118278" bIns="59138">
              <a:spAutoFit/>
            </a:bodyPr>
            <a:lstStyle/>
            <a:p>
              <a:pPr lvl="0" algn="ctr"/>
              <a:r>
                <a:rPr lang="zh-CN" altLang="en-US" sz="3120" b="1" dirty="0" smtClean="0">
                  <a:solidFill>
                    <a:schemeClr val="bg1"/>
                  </a:solidFill>
                  <a:latin typeface="微软雅黑" panose="020B0503020204020204" pitchFamily="34" charset="-122"/>
                  <a:ea typeface="微软雅黑" panose="020B0503020204020204" pitchFamily="34" charset="-122"/>
                </a:rPr>
                <a:t>发展趋势</a:t>
              </a:r>
              <a:endParaRPr lang="en-US" altLang="zh-CN" sz="3120" b="1" dirty="0" smtClean="0">
                <a:solidFill>
                  <a:schemeClr val="bg1"/>
                </a:solidFill>
                <a:latin typeface="微软雅黑" panose="020B0503020204020204" pitchFamily="34" charset="-122"/>
                <a:ea typeface="微软雅黑" panose="020B0503020204020204" pitchFamily="34" charset="-122"/>
              </a:endParaRPr>
            </a:p>
            <a:p>
              <a:pPr algn="ctr">
                <a:spcBef>
                  <a:spcPts val="1555"/>
                </a:spcBef>
              </a:pPr>
              <a:r>
                <a:rPr lang="zh-CN" altLang="en-US" sz="1560" dirty="0" smtClean="0">
                  <a:solidFill>
                    <a:schemeClr val="bg1"/>
                  </a:solidFill>
                  <a:latin typeface="微软雅黑" panose="020B0503020204020204" pitchFamily="34" charset="-122"/>
                  <a:ea typeface="微软雅黑" panose="020B0503020204020204" pitchFamily="34" charset="-122"/>
                </a:rPr>
                <a:t>此处</a:t>
              </a:r>
              <a:r>
                <a:rPr lang="zh-CN" altLang="en-US" sz="1560" dirty="0">
                  <a:solidFill>
                    <a:schemeClr val="bg1"/>
                  </a:solidFill>
                  <a:latin typeface="微软雅黑" panose="020B0503020204020204" pitchFamily="34" charset="-122"/>
                  <a:ea typeface="微软雅黑" panose="020B0503020204020204" pitchFamily="34" charset="-122"/>
                </a:rPr>
                <a:t>添加详细的说明文字做简要说明</a:t>
              </a:r>
              <a:endParaRPr lang="en-US" altLang="zh-CN" sz="156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794887" y="1870834"/>
            <a:ext cx="2608876" cy="2608782"/>
            <a:chOff x="4794887" y="1870834"/>
            <a:chExt cx="2608876" cy="2608782"/>
          </a:xfrm>
        </p:grpSpPr>
        <p:sp>
          <p:nvSpPr>
            <p:cNvPr id="16" name="椭圆 15"/>
            <p:cNvSpPr/>
            <p:nvPr/>
          </p:nvSpPr>
          <p:spPr>
            <a:xfrm>
              <a:off x="4934821" y="2010763"/>
              <a:ext cx="2329009" cy="2328925"/>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7" name="椭圆 16"/>
            <p:cNvSpPr/>
            <p:nvPr/>
          </p:nvSpPr>
          <p:spPr>
            <a:xfrm>
              <a:off x="4794887" y="1870834"/>
              <a:ext cx="2608876" cy="2608782"/>
            </a:xfrm>
            <a:prstGeom prst="ellipse">
              <a:avLst/>
            </a:prstGeom>
            <a:noFill/>
            <a:ln w="19050">
              <a:solidFill>
                <a:srgbClr val="26262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8" name="矩形 17"/>
            <p:cNvSpPr/>
            <p:nvPr/>
          </p:nvSpPr>
          <p:spPr>
            <a:xfrm>
              <a:off x="5084169" y="2581788"/>
              <a:ext cx="2030311" cy="1284878"/>
            </a:xfrm>
            <a:prstGeom prst="rect">
              <a:avLst/>
            </a:prstGeom>
          </p:spPr>
          <p:txBody>
            <a:bodyPr wrap="square" lIns="118278" tIns="59138" rIns="118278" bIns="59138">
              <a:spAutoFit/>
            </a:bodyPr>
            <a:lstStyle/>
            <a:p>
              <a:pPr lvl="0" algn="ctr"/>
              <a:r>
                <a:rPr lang="zh-CN" altLang="en-US" sz="3120" b="1" dirty="0" smtClean="0">
                  <a:solidFill>
                    <a:srgbClr val="F9F8F9"/>
                  </a:solidFill>
                  <a:latin typeface="微软雅黑" panose="020B0503020204020204" pitchFamily="34" charset="-122"/>
                  <a:ea typeface="微软雅黑" panose="020B0503020204020204" pitchFamily="34" charset="-122"/>
                </a:rPr>
                <a:t>消费习惯</a:t>
              </a:r>
              <a:endParaRPr lang="en-US" altLang="zh-CN" sz="3120" b="1" dirty="0">
                <a:solidFill>
                  <a:srgbClr val="F9F8F9"/>
                </a:solidFill>
                <a:latin typeface="微软雅黑" panose="020B0503020204020204" pitchFamily="34" charset="-122"/>
                <a:ea typeface="微软雅黑" panose="020B0503020204020204" pitchFamily="34" charset="-122"/>
              </a:endParaRPr>
            </a:p>
            <a:p>
              <a:pPr algn="ctr">
                <a:spcBef>
                  <a:spcPts val="1555"/>
                </a:spcBef>
              </a:pPr>
              <a:r>
                <a:rPr lang="zh-CN" altLang="en-US" sz="1560" dirty="0">
                  <a:solidFill>
                    <a:srgbClr val="F9F8F9"/>
                  </a:solidFill>
                  <a:latin typeface="微软雅黑" panose="020B0503020204020204" pitchFamily="34" charset="-122"/>
                  <a:ea typeface="微软雅黑" panose="020B0503020204020204" pitchFamily="34" charset="-122"/>
                </a:rPr>
                <a:t>此处添加详细的说明文字做简要说明</a:t>
              </a:r>
              <a:endParaRPr lang="en-US" altLang="zh-CN" sz="1560" dirty="0">
                <a:solidFill>
                  <a:srgbClr val="F9F8F9"/>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807605" y="1870834"/>
            <a:ext cx="2608876" cy="2608782"/>
            <a:chOff x="7807605" y="1870834"/>
            <a:chExt cx="2608876" cy="2608782"/>
          </a:xfrm>
        </p:grpSpPr>
        <p:sp>
          <p:nvSpPr>
            <p:cNvPr id="20" name="椭圆 19"/>
            <p:cNvSpPr/>
            <p:nvPr/>
          </p:nvSpPr>
          <p:spPr>
            <a:xfrm>
              <a:off x="7947538" y="2010763"/>
              <a:ext cx="2329009" cy="2328925"/>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21" name="椭圆 20"/>
            <p:cNvSpPr/>
            <p:nvPr/>
          </p:nvSpPr>
          <p:spPr>
            <a:xfrm>
              <a:off x="7807605" y="1870834"/>
              <a:ext cx="2608876" cy="2608782"/>
            </a:xfrm>
            <a:prstGeom prst="ellipse">
              <a:avLst/>
            </a:prstGeom>
            <a:noFill/>
            <a:ln w="19050">
              <a:solidFill>
                <a:srgbClr val="A20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22" name="矩形 21"/>
            <p:cNvSpPr/>
            <p:nvPr/>
          </p:nvSpPr>
          <p:spPr>
            <a:xfrm>
              <a:off x="8096885" y="2581788"/>
              <a:ext cx="2030311" cy="1284878"/>
            </a:xfrm>
            <a:prstGeom prst="rect">
              <a:avLst/>
            </a:prstGeom>
          </p:spPr>
          <p:txBody>
            <a:bodyPr wrap="square" lIns="118278" tIns="59138" rIns="118278" bIns="59138">
              <a:spAutoFit/>
            </a:bodyPr>
            <a:lstStyle/>
            <a:p>
              <a:pPr lvl="0" algn="ctr"/>
              <a:r>
                <a:rPr lang="zh-CN" altLang="en-US" sz="3120" b="1" dirty="0" smtClean="0">
                  <a:solidFill>
                    <a:schemeClr val="bg1"/>
                  </a:solidFill>
                  <a:latin typeface="微软雅黑" panose="020B0503020204020204" pitchFamily="34" charset="-122"/>
                  <a:ea typeface="微软雅黑" panose="020B0503020204020204" pitchFamily="34" charset="-122"/>
                </a:rPr>
                <a:t>政府扶持</a:t>
              </a:r>
              <a:endParaRPr lang="en-US" altLang="zh-CN" sz="3120" b="1" dirty="0">
                <a:solidFill>
                  <a:schemeClr val="bg1"/>
                </a:solidFill>
                <a:latin typeface="微软雅黑" panose="020B0503020204020204" pitchFamily="34" charset="-122"/>
                <a:ea typeface="微软雅黑" panose="020B0503020204020204" pitchFamily="34" charset="-122"/>
              </a:endParaRPr>
            </a:p>
            <a:p>
              <a:pPr algn="ctr">
                <a:spcBef>
                  <a:spcPts val="1555"/>
                </a:spcBef>
              </a:pPr>
              <a:r>
                <a:rPr lang="zh-CN" altLang="en-US" sz="156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560" dirty="0">
                <a:solidFill>
                  <a:schemeClr val="bg1"/>
                </a:solidFill>
                <a:latin typeface="微软雅黑" panose="020B0503020204020204" pitchFamily="34" charset="-122"/>
                <a:ea typeface="微软雅黑" panose="020B0503020204020204" pitchFamily="34" charset="-122"/>
              </a:endParaRPr>
            </a:p>
          </p:txBody>
        </p:sp>
      </p:grpSp>
      <p:sp>
        <p:nvSpPr>
          <p:cNvPr id="23" name="文本框 7"/>
          <p:cNvSpPr txBox="1">
            <a:spLocks noChangeArrowheads="1"/>
          </p:cNvSpPr>
          <p:nvPr/>
        </p:nvSpPr>
        <p:spPr bwMode="auto">
          <a:xfrm>
            <a:off x="1914807" y="4758701"/>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00" b="1" dirty="0">
                <a:solidFill>
                  <a:srgbClr val="A20B3C"/>
                </a:solidFill>
                <a:latin typeface="微软雅黑" panose="020B0503020204020204" pitchFamily="34" charset="-122"/>
              </a:rPr>
              <a:t>添加文本信息</a:t>
            </a:r>
            <a:endParaRPr lang="en-US" altLang="zh-CN" sz="1800" b="1" dirty="0">
              <a:solidFill>
                <a:srgbClr val="A20B3C"/>
              </a:solidFill>
              <a:latin typeface="微软雅黑" panose="020B0503020204020204" pitchFamily="34" charset="-122"/>
            </a:endParaRPr>
          </a:p>
          <a:p>
            <a:pPr algn="ctr">
              <a:lnSpc>
                <a:spcPct val="150000"/>
              </a:lnSpc>
              <a:spcBef>
                <a:spcPts val="390"/>
              </a:spcBef>
            </a:pPr>
            <a:r>
              <a:rPr lang="zh-CN" altLang="en-US" sz="1560" dirty="0">
                <a:latin typeface="微软雅黑" panose="020B0503020204020204" pitchFamily="34" charset="-122"/>
              </a:rPr>
              <a:t>添加对图片的说明文字添加对图片的说明文字</a:t>
            </a:r>
          </a:p>
        </p:txBody>
      </p:sp>
      <p:sp>
        <p:nvSpPr>
          <p:cNvPr id="24" name="文本框 7"/>
          <p:cNvSpPr txBox="1">
            <a:spLocks noChangeArrowheads="1"/>
          </p:cNvSpPr>
          <p:nvPr/>
        </p:nvSpPr>
        <p:spPr bwMode="auto">
          <a:xfrm>
            <a:off x="4927522" y="4758701"/>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00" b="1" dirty="0">
                <a:solidFill>
                  <a:srgbClr val="262626"/>
                </a:solidFill>
                <a:latin typeface="微软雅黑" panose="020B0503020204020204" pitchFamily="34" charset="-122"/>
              </a:rPr>
              <a:t>添加文本信息</a:t>
            </a:r>
            <a:endParaRPr lang="en-US" altLang="zh-CN" sz="1800" b="1" dirty="0">
              <a:solidFill>
                <a:srgbClr val="262626"/>
              </a:solidFill>
              <a:latin typeface="微软雅黑" panose="020B0503020204020204" pitchFamily="34" charset="-122"/>
            </a:endParaRPr>
          </a:p>
          <a:p>
            <a:pPr algn="ctr">
              <a:lnSpc>
                <a:spcPct val="150000"/>
              </a:lnSpc>
              <a:spcBef>
                <a:spcPts val="390"/>
              </a:spcBef>
            </a:pPr>
            <a:r>
              <a:rPr lang="zh-CN" altLang="en-US" sz="1560" dirty="0">
                <a:latin typeface="微软雅黑" panose="020B0503020204020204" pitchFamily="34" charset="-122"/>
              </a:rPr>
              <a:t>添加对图片的说明文字添加对图片的说明文字</a:t>
            </a:r>
          </a:p>
        </p:txBody>
      </p:sp>
      <p:sp>
        <p:nvSpPr>
          <p:cNvPr id="25" name="文本框 7"/>
          <p:cNvSpPr txBox="1">
            <a:spLocks noChangeArrowheads="1"/>
          </p:cNvSpPr>
          <p:nvPr/>
        </p:nvSpPr>
        <p:spPr bwMode="auto">
          <a:xfrm>
            <a:off x="7940238" y="4758701"/>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00" b="1" dirty="0">
                <a:solidFill>
                  <a:srgbClr val="A20B3C"/>
                </a:solidFill>
                <a:latin typeface="微软雅黑" panose="020B0503020204020204" pitchFamily="34" charset="-122"/>
              </a:rPr>
              <a:t>添加文本信息</a:t>
            </a:r>
            <a:endParaRPr lang="en-US" altLang="zh-CN" sz="1800" b="1" dirty="0">
              <a:solidFill>
                <a:srgbClr val="A20B3C"/>
              </a:solidFill>
              <a:latin typeface="微软雅黑" panose="020B0503020204020204" pitchFamily="34" charset="-122"/>
            </a:endParaRPr>
          </a:p>
          <a:p>
            <a:pPr algn="ctr">
              <a:lnSpc>
                <a:spcPct val="150000"/>
              </a:lnSpc>
              <a:spcBef>
                <a:spcPts val="390"/>
              </a:spcBef>
            </a:pPr>
            <a:r>
              <a:rPr lang="zh-CN" altLang="en-US" sz="156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750" fill="hold"/>
                                        <p:tgtEl>
                                          <p:spTgt spid="13"/>
                                        </p:tgtEl>
                                        <p:attrNameLst>
                                          <p:attrName>ppt_w</p:attrName>
                                        </p:attrNameLst>
                                      </p:cBhvr>
                                      <p:tavLst>
                                        <p:tav tm="0">
                                          <p:val>
                                            <p:fltVal val="0"/>
                                          </p:val>
                                        </p:tav>
                                        <p:tav tm="100000">
                                          <p:val>
                                            <p:strVal val="#ppt_w"/>
                                          </p:val>
                                        </p:tav>
                                      </p:tavLst>
                                    </p:anim>
                                    <p:anim calcmode="lin" valueType="num">
                                      <p:cBhvr>
                                        <p:cTn id="20" dur="750" fill="hold"/>
                                        <p:tgtEl>
                                          <p:spTgt spid="13"/>
                                        </p:tgtEl>
                                        <p:attrNameLst>
                                          <p:attrName>ppt_h</p:attrName>
                                        </p:attrNameLst>
                                      </p:cBhvr>
                                      <p:tavLst>
                                        <p:tav tm="0">
                                          <p:val>
                                            <p:fltVal val="0"/>
                                          </p:val>
                                        </p:tav>
                                        <p:tav tm="100000">
                                          <p:val>
                                            <p:strVal val="#ppt_h"/>
                                          </p:val>
                                        </p:tav>
                                      </p:tavLst>
                                    </p:anim>
                                    <p:animEffect transition="in" filter="fade">
                                      <p:cBhvr>
                                        <p:cTn id="21" dur="750"/>
                                        <p:tgtEl>
                                          <p:spTgt spid="13"/>
                                        </p:tgtEl>
                                      </p:cBhvr>
                                    </p:animEffect>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750" fill="hold"/>
                                        <p:tgtEl>
                                          <p:spTgt spid="19"/>
                                        </p:tgtEl>
                                        <p:attrNameLst>
                                          <p:attrName>ppt_w</p:attrName>
                                        </p:attrNameLst>
                                      </p:cBhvr>
                                      <p:tavLst>
                                        <p:tav tm="0">
                                          <p:val>
                                            <p:fltVal val="0"/>
                                          </p:val>
                                        </p:tav>
                                        <p:tav tm="100000">
                                          <p:val>
                                            <p:strVal val="#ppt_w"/>
                                          </p:val>
                                        </p:tav>
                                      </p:tavLst>
                                    </p:anim>
                                    <p:anim calcmode="lin" valueType="num">
                                      <p:cBhvr>
                                        <p:cTn id="32" dur="750" fill="hold"/>
                                        <p:tgtEl>
                                          <p:spTgt spid="19"/>
                                        </p:tgtEl>
                                        <p:attrNameLst>
                                          <p:attrName>ppt_h</p:attrName>
                                        </p:attrNameLst>
                                      </p:cBhvr>
                                      <p:tavLst>
                                        <p:tav tm="0">
                                          <p:val>
                                            <p:fltVal val="0"/>
                                          </p:val>
                                        </p:tav>
                                        <p:tav tm="100000">
                                          <p:val>
                                            <p:strVal val="#ppt_h"/>
                                          </p:val>
                                        </p:tav>
                                      </p:tavLst>
                                    </p:anim>
                                    <p:animEffect transition="in" filter="fade">
                                      <p:cBhvr>
                                        <p:cTn id="33" dur="750"/>
                                        <p:tgtEl>
                                          <p:spTgt spid="19"/>
                                        </p:tgtEl>
                                      </p:cBhvr>
                                    </p:animEffect>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解决问题</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8" name="组合 7"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1790281"/>
            <a:ext cx="3422899" cy="1008000"/>
            <a:chOff x="1482107" y="1790281"/>
            <a:chExt cx="3422899" cy="1008000"/>
          </a:xfrm>
        </p:grpSpPr>
        <p:sp>
          <p:nvSpPr>
            <p:cNvPr id="9" name="椭圆 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1" name="椭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2" name="任意多边形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2032671"/>
              <a:ext cx="2339102" cy="523220"/>
            </a:xfrm>
            <a:prstGeom prst="rect">
              <a:avLst/>
            </a:prstGeom>
            <a:noFill/>
            <a:effectLst/>
          </p:spPr>
          <p:txBody>
            <a:bodyPr wrap="none" rtlCol="0">
              <a:spAutoFit/>
            </a:bodyPr>
            <a:lstStyle/>
            <a:p>
              <a:pPr algn="ctr"/>
              <a:r>
                <a:rPr lang="zh-CN" altLang="en-US" sz="2800" dirty="0">
                  <a:solidFill>
                    <a:srgbClr val="F3F3F4"/>
                  </a:solidFill>
                  <a:latin typeface="微软雅黑" panose="020B0503020204020204" pitchFamily="34" charset="-122"/>
                  <a:ea typeface="微软雅黑" panose="020B0503020204020204" pitchFamily="34" charset="-122"/>
                </a:rPr>
                <a:t>解决生活麻烦</a:t>
              </a:r>
            </a:p>
          </p:txBody>
        </p:sp>
      </p:grpSp>
      <p:grpSp>
        <p:nvGrpSpPr>
          <p:cNvPr id="16" name="组合 15"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3481860"/>
            <a:ext cx="3422899" cy="1008000"/>
            <a:chOff x="1482107" y="3481860"/>
            <a:chExt cx="3422899" cy="1008000"/>
          </a:xfrm>
        </p:grpSpPr>
        <p:sp>
          <p:nvSpPr>
            <p:cNvPr id="17" name="椭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8" name="椭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9" name="任意多边形 1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24005" y="3724324"/>
              <a:ext cx="2339102" cy="523220"/>
            </a:xfrm>
            <a:prstGeom prst="rect">
              <a:avLst/>
            </a:prstGeom>
            <a:noFill/>
            <a:effectLst/>
          </p:spPr>
          <p:txBody>
            <a:bodyPr wrap="none" rtlCol="0">
              <a:spAutoFit/>
            </a:bodyPr>
            <a:lstStyle/>
            <a:p>
              <a:pPr algn="ctr"/>
              <a:r>
                <a:rPr lang="zh-CN" altLang="en-US" sz="2800" dirty="0">
                  <a:solidFill>
                    <a:srgbClr val="F6F6F7"/>
                  </a:solidFill>
                  <a:latin typeface="微软雅黑" panose="020B0503020204020204" pitchFamily="34" charset="-122"/>
                  <a:ea typeface="微软雅黑" panose="020B0503020204020204" pitchFamily="34" charset="-122"/>
                </a:rPr>
                <a:t>便民利民惠民</a:t>
              </a:r>
            </a:p>
          </p:txBody>
        </p:sp>
      </p:grpSp>
      <p:grpSp>
        <p:nvGrpSpPr>
          <p:cNvPr id="21" name="组合 20"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5192069"/>
            <a:ext cx="3422899" cy="1008000"/>
            <a:chOff x="1482107" y="5192069"/>
            <a:chExt cx="3422899" cy="1008000"/>
          </a:xfrm>
        </p:grpSpPr>
        <p:sp>
          <p:nvSpPr>
            <p:cNvPr id="22" name="椭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3" name="椭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4" name="任意多边形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5444373"/>
              <a:ext cx="2339102" cy="523220"/>
            </a:xfrm>
            <a:prstGeom prst="rect">
              <a:avLst/>
            </a:prstGeom>
            <a:noFill/>
            <a:effectLst/>
          </p:spPr>
          <p:txBody>
            <a:bodyPr wrap="none" rtlCol="0">
              <a:spAutoFit/>
            </a:bodyPr>
            <a:lstStyle/>
            <a:p>
              <a:pPr algn="ctr"/>
              <a:r>
                <a:rPr lang="zh-CN" altLang="en-US" sz="2800" dirty="0">
                  <a:solidFill>
                    <a:srgbClr val="F3F3F4"/>
                  </a:solidFill>
                  <a:latin typeface="微软雅黑" panose="020B0503020204020204" pitchFamily="34" charset="-122"/>
                  <a:ea typeface="微软雅黑" panose="020B0503020204020204" pitchFamily="34" charset="-122"/>
                </a:rPr>
                <a:t>增加公司收入</a:t>
              </a:r>
            </a:p>
          </p:txBody>
        </p:sp>
      </p:gr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1962562"/>
            <a:ext cx="5929828" cy="861774"/>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内容请</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3613874"/>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5338295"/>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38507" y="2185071"/>
            <a:ext cx="2339102" cy="523220"/>
          </a:xfrm>
          <a:prstGeom prst="rect">
            <a:avLst/>
          </a:prstGeom>
          <a:noFill/>
          <a:effectLst/>
        </p:spPr>
        <p:txBody>
          <a:bodyPr wrap="none" rtlCol="0">
            <a:spAutoFit/>
          </a:bodyPr>
          <a:lstStyle/>
          <a:p>
            <a:pPr algn="ctr"/>
            <a:r>
              <a:rPr lang="zh-CN" altLang="en-US" sz="2800" dirty="0">
                <a:solidFill>
                  <a:srgbClr val="F3F3F4"/>
                </a:solidFill>
                <a:latin typeface="微软雅黑" panose="020B0503020204020204" pitchFamily="34" charset="-122"/>
                <a:ea typeface="微软雅黑" panose="020B0503020204020204" pitchFamily="34" charset="-122"/>
              </a:rPr>
              <a:t>解决生活麻烦</a:t>
            </a:r>
          </a:p>
        </p:txBody>
      </p:sp>
      <p:sp>
        <p:nvSpPr>
          <p:cNvPr id="30" name="文本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76405" y="3876724"/>
            <a:ext cx="2339102" cy="523220"/>
          </a:xfrm>
          <a:prstGeom prst="rect">
            <a:avLst/>
          </a:prstGeom>
          <a:noFill/>
          <a:effectLst/>
        </p:spPr>
        <p:txBody>
          <a:bodyPr wrap="none" rtlCol="0">
            <a:spAutoFit/>
          </a:bodyPr>
          <a:lstStyle/>
          <a:p>
            <a:pPr algn="ctr"/>
            <a:r>
              <a:rPr lang="zh-CN" altLang="en-US" sz="2800" dirty="0">
                <a:solidFill>
                  <a:srgbClr val="F6F6F7"/>
                </a:solidFill>
                <a:latin typeface="微软雅黑" panose="020B0503020204020204" pitchFamily="34" charset="-122"/>
                <a:ea typeface="微软雅黑" panose="020B0503020204020204" pitchFamily="34" charset="-122"/>
              </a:rPr>
              <a:t>便民利民惠民</a:t>
            </a:r>
          </a:p>
        </p:txBody>
      </p:sp>
      <p:sp>
        <p:nvSpPr>
          <p:cNvPr id="31" name="文本框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38507" y="5596773"/>
            <a:ext cx="2339102" cy="523220"/>
          </a:xfrm>
          <a:prstGeom prst="rect">
            <a:avLst/>
          </a:prstGeom>
          <a:noFill/>
          <a:effectLst/>
        </p:spPr>
        <p:txBody>
          <a:bodyPr wrap="none" rtlCol="0">
            <a:spAutoFit/>
          </a:bodyPr>
          <a:lstStyle/>
          <a:p>
            <a:pPr algn="ctr"/>
            <a:r>
              <a:rPr lang="zh-CN" altLang="en-US" sz="2800" dirty="0">
                <a:solidFill>
                  <a:srgbClr val="F3F3F4"/>
                </a:solidFill>
                <a:latin typeface="微软雅黑" panose="020B0503020204020204" pitchFamily="34" charset="-122"/>
                <a:ea typeface="微软雅黑" panose="020B0503020204020204" pitchFamily="34" charset="-122"/>
              </a:rPr>
              <a:t>增加公司收入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000" fill="hold"/>
                                        <p:tgtEl>
                                          <p:spTgt spid="27"/>
                                        </p:tgtEl>
                                        <p:attrNameLst>
                                          <p:attrName>ppt_x</p:attrName>
                                        </p:attrNameLst>
                                      </p:cBhvr>
                                      <p:tavLst>
                                        <p:tav tm="0">
                                          <p:val>
                                            <p:strVal val="1+#ppt_w/2"/>
                                          </p:val>
                                        </p:tav>
                                        <p:tav tm="100000">
                                          <p:val>
                                            <p:strVal val="#ppt_x"/>
                                          </p:val>
                                        </p:tav>
                                      </p:tavLst>
                                    </p:anim>
                                    <p:anim calcmode="lin" valueType="num">
                                      <p:cBhvr additive="base">
                                        <p:cTn id="21" dur="1000" fill="hold"/>
                                        <p:tgtEl>
                                          <p:spTgt spid="2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0-#ppt_w/2"/>
                                          </p:val>
                                        </p:tav>
                                        <p:tav tm="100000">
                                          <p:val>
                                            <p:strVal val="#ppt_x"/>
                                          </p:val>
                                        </p:tav>
                                      </p:tavLst>
                                    </p:anim>
                                    <p:anim calcmode="lin" valueType="num">
                                      <p:cBhvr additive="base">
                                        <p:cTn id="26" dur="10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1+#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636622" y="1909854"/>
            <a:ext cx="3073884" cy="3073884"/>
          </a:xfrm>
          <a:prstGeom prst="rect">
            <a:avLst/>
          </a:prstGeom>
          <a:solidFill>
            <a:srgbClr val="262626">
              <a:alpha val="8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5805733" y="-74585"/>
            <a:ext cx="7042762" cy="7042762"/>
          </a:xfrm>
          <a:prstGeom prst="rect">
            <a:avLst/>
          </a:prstGeom>
          <a:solidFill>
            <a:srgbClr val="A20B3C">
              <a:alpha val="7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4326" y="2846631"/>
            <a:ext cx="2858475" cy="1200329"/>
          </a:xfrm>
          <a:prstGeom prst="rect">
            <a:avLst/>
          </a:prstGeom>
          <a:noFill/>
        </p:spPr>
        <p:txBody>
          <a:bodyPr wrap="none" rtlCol="0">
            <a:spAutoFit/>
          </a:bodyPr>
          <a:lstStyle/>
          <a:p>
            <a:r>
              <a:rPr lang="zh-CN" altLang="en-US" sz="7200" b="1" dirty="0" smtClean="0">
                <a:solidFill>
                  <a:schemeClr val="bg1"/>
                </a:solidFill>
                <a:latin typeface="微软雅黑" panose="020B0503020204020204" pitchFamily="34" charset="-122"/>
                <a:ea typeface="微软雅黑" panose="020B0503020204020204" pitchFamily="34" charset="-122"/>
              </a:rPr>
              <a:t>目   录</a:t>
            </a:r>
            <a:endParaRPr lang="en-US" altLang="zh-CN" sz="72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528111" y="1131762"/>
            <a:ext cx="3050366" cy="673981"/>
            <a:chOff x="7528111" y="1131762"/>
            <a:chExt cx="3050366" cy="673981"/>
          </a:xfrm>
        </p:grpSpPr>
        <p:sp>
          <p:nvSpPr>
            <p:cNvPr id="18" name="圆角矩形 17"/>
            <p:cNvSpPr/>
            <p:nvPr/>
          </p:nvSpPr>
          <p:spPr>
            <a:xfrm>
              <a:off x="7528111" y="1131762"/>
              <a:ext cx="3050366"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139004" y="1192915"/>
              <a:ext cx="1826141" cy="584775"/>
            </a:xfrm>
            <a:prstGeom prst="rect">
              <a:avLst/>
            </a:prstGeom>
            <a:noFill/>
          </p:spPr>
          <p:txBody>
            <a:bodyPr wrap="none" rtlCol="0">
              <a:spAutoFit/>
            </a:bodyPr>
            <a:lstStyle/>
            <a:p>
              <a:r>
                <a:rPr lang="zh-CN" altLang="en-US" sz="3200" b="1" dirty="0" smtClean="0">
                  <a:solidFill>
                    <a:srgbClr val="FFFFFF"/>
                  </a:solidFill>
                  <a:latin typeface="微软雅黑" panose="020B0503020204020204" pitchFamily="34" charset="-122"/>
                  <a:ea typeface="微软雅黑" panose="020B0503020204020204" pitchFamily="34" charset="-122"/>
                </a:rPr>
                <a:t>项目简介</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528111" y="2104354"/>
            <a:ext cx="3050366" cy="673981"/>
            <a:chOff x="7528111" y="2104354"/>
            <a:chExt cx="3050366" cy="673981"/>
          </a:xfrm>
        </p:grpSpPr>
        <p:sp>
          <p:nvSpPr>
            <p:cNvPr id="19" name="圆角矩形 18"/>
            <p:cNvSpPr/>
            <p:nvPr/>
          </p:nvSpPr>
          <p:spPr>
            <a:xfrm>
              <a:off x="7528111" y="2104354"/>
              <a:ext cx="3050366"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139004" y="2170243"/>
              <a:ext cx="1826141" cy="584775"/>
            </a:xfrm>
            <a:prstGeom prst="rect">
              <a:avLst/>
            </a:prstGeom>
            <a:noFill/>
          </p:spPr>
          <p:txBody>
            <a:bodyPr wrap="none" rtlCol="0">
              <a:spAutoFit/>
            </a:bodyPr>
            <a:lstStyle/>
            <a:p>
              <a:r>
                <a:rPr lang="zh-CN" altLang="en-US" sz="3200" b="1" dirty="0" smtClean="0">
                  <a:solidFill>
                    <a:srgbClr val="FFFFFF"/>
                  </a:solidFill>
                  <a:latin typeface="微软雅黑" panose="020B0503020204020204" pitchFamily="34" charset="-122"/>
                  <a:ea typeface="微软雅黑" panose="020B0503020204020204" pitchFamily="34" charset="-122"/>
                </a:rPr>
                <a:t>项目计划</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528110" y="3075657"/>
            <a:ext cx="3047931" cy="673981"/>
            <a:chOff x="7528110" y="3075657"/>
            <a:chExt cx="3047931" cy="673981"/>
          </a:xfrm>
        </p:grpSpPr>
        <p:sp>
          <p:nvSpPr>
            <p:cNvPr id="20" name="圆角矩形 19"/>
            <p:cNvSpPr/>
            <p:nvPr/>
          </p:nvSpPr>
          <p:spPr>
            <a:xfrm>
              <a:off x="7528110" y="3075657"/>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139004" y="3164863"/>
              <a:ext cx="1826141" cy="584775"/>
            </a:xfrm>
            <a:prstGeom prst="rect">
              <a:avLst/>
            </a:prstGeom>
            <a:noFill/>
          </p:spPr>
          <p:txBody>
            <a:bodyPr wrap="none" rtlCol="0">
              <a:spAutoFit/>
            </a:bodyPr>
            <a:lstStyle/>
            <a:p>
              <a:r>
                <a:rPr lang="zh-CN" altLang="en-US" sz="3200" b="1" dirty="0" smtClean="0">
                  <a:solidFill>
                    <a:srgbClr val="FFFFFF"/>
                  </a:solidFill>
                  <a:latin typeface="微软雅黑" panose="020B0503020204020204" pitchFamily="34" charset="-122"/>
                  <a:ea typeface="微软雅黑" panose="020B0503020204020204" pitchFamily="34" charset="-122"/>
                </a:rPr>
                <a:t>市场分析</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528110" y="4046960"/>
            <a:ext cx="3047931" cy="673981"/>
            <a:chOff x="7528110" y="4046960"/>
            <a:chExt cx="3047931" cy="673981"/>
          </a:xfrm>
        </p:grpSpPr>
        <p:sp>
          <p:nvSpPr>
            <p:cNvPr id="21" name="圆角矩形 20"/>
            <p:cNvSpPr/>
            <p:nvPr/>
          </p:nvSpPr>
          <p:spPr>
            <a:xfrm>
              <a:off x="7528110" y="4046960"/>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8139004" y="4108030"/>
              <a:ext cx="1826141" cy="584775"/>
            </a:xfrm>
            <a:prstGeom prst="rect">
              <a:avLst/>
            </a:prstGeom>
            <a:noFill/>
          </p:spPr>
          <p:txBody>
            <a:bodyPr wrap="none" rtlCol="0">
              <a:spAutoFit/>
            </a:bodyPr>
            <a:lstStyle/>
            <a:p>
              <a:r>
                <a:rPr lang="zh-CN" altLang="en-US" sz="3200" b="1" dirty="0" smtClean="0">
                  <a:solidFill>
                    <a:srgbClr val="FFFFFF"/>
                  </a:solidFill>
                  <a:latin typeface="微软雅黑" panose="020B0503020204020204" pitchFamily="34" charset="-122"/>
                  <a:ea typeface="微软雅黑" panose="020B0503020204020204" pitchFamily="34" charset="-122"/>
                </a:rPr>
                <a:t>投资回报</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528110" y="5018263"/>
            <a:ext cx="3047931" cy="673981"/>
            <a:chOff x="7528110" y="5018263"/>
            <a:chExt cx="3047931" cy="673981"/>
          </a:xfrm>
        </p:grpSpPr>
        <p:sp>
          <p:nvSpPr>
            <p:cNvPr id="15" name="圆角矩形 14"/>
            <p:cNvSpPr/>
            <p:nvPr/>
          </p:nvSpPr>
          <p:spPr>
            <a:xfrm>
              <a:off x="7528110" y="5018263"/>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139004" y="5079333"/>
              <a:ext cx="1826141" cy="584775"/>
            </a:xfrm>
            <a:prstGeom prst="rect">
              <a:avLst/>
            </a:prstGeom>
            <a:noFill/>
          </p:spPr>
          <p:txBody>
            <a:bodyPr wrap="none" rtlCol="0">
              <a:spAutoFit/>
            </a:bodyPr>
            <a:lstStyle/>
            <a:p>
              <a:r>
                <a:rPr lang="zh-CN" altLang="en-US" sz="3200" b="1" dirty="0" smtClean="0">
                  <a:solidFill>
                    <a:srgbClr val="FFFFFF"/>
                  </a:solidFill>
                  <a:latin typeface="微软雅黑" panose="020B0503020204020204" pitchFamily="34" charset="-122"/>
                  <a:ea typeface="微软雅黑" panose="020B0503020204020204" pitchFamily="34" charset="-122"/>
                </a:rPr>
                <a:t>投资回报</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outVertical)">
                                      <p:cBhvr>
                                        <p:cTn id="18" dur="750"/>
                                        <p:tgtEl>
                                          <p:spTgt spid="13"/>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750"/>
                                        <p:tgtEl>
                                          <p:spTgt spid="12"/>
                                        </p:tgtEl>
                                      </p:cBhvr>
                                    </p:animEffect>
                                  </p:childTnLst>
                                </p:cTn>
                              </p:par>
                            </p:childTnLst>
                          </p:cTn>
                        </p:par>
                        <p:par>
                          <p:cTn id="23" fill="hold">
                            <p:stCondLst>
                              <p:cond delay="3000"/>
                            </p:stCondLst>
                            <p:childTnLst>
                              <p:par>
                                <p:cTn id="24" presetID="5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par>
                                <p:cTn id="29" presetID="55" presetClass="entr" presetSubtype="0" fill="hold" nodeType="withEffect">
                                  <p:stCondLst>
                                    <p:cond delay="25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strVal val="#ppt_w*0.70"/>
                                          </p:val>
                                        </p:tav>
                                        <p:tav tm="100000">
                                          <p:val>
                                            <p:strVal val="#ppt_w"/>
                                          </p:val>
                                        </p:tav>
                                      </p:tavLst>
                                    </p:anim>
                                    <p:anim calcmode="lin" valueType="num">
                                      <p:cBhvr>
                                        <p:cTn id="32" dur="1000" fill="hold"/>
                                        <p:tgtEl>
                                          <p:spTgt spid="3"/>
                                        </p:tgtEl>
                                        <p:attrNameLst>
                                          <p:attrName>ppt_h</p:attrName>
                                        </p:attrNameLst>
                                      </p:cBhvr>
                                      <p:tavLst>
                                        <p:tav tm="0">
                                          <p:val>
                                            <p:strVal val="#ppt_h"/>
                                          </p:val>
                                        </p:tav>
                                        <p:tav tm="100000">
                                          <p:val>
                                            <p:strVal val="#ppt_h"/>
                                          </p:val>
                                        </p:tav>
                                      </p:tavLst>
                                    </p:anim>
                                    <p:animEffect transition="in" filter="fade">
                                      <p:cBhvr>
                                        <p:cTn id="33" dur="1000"/>
                                        <p:tgtEl>
                                          <p:spTgt spid="3"/>
                                        </p:tgtEl>
                                      </p:cBhvr>
                                    </p:animEffect>
                                  </p:childTnLst>
                                </p:cTn>
                              </p:par>
                              <p:par>
                                <p:cTn id="34" presetID="55" presetClass="entr" presetSubtype="0"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par>
                                <p:cTn id="39" presetID="55" presetClass="entr" presetSubtype="0" fill="hold" nodeType="withEffect">
                                  <p:stCondLst>
                                    <p:cond delay="75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par>
                                <p:cTn id="44" presetID="55" presetClass="entr" presetSubtype="0" fill="hold" nodeType="withEffect">
                                  <p:stCondLst>
                                    <p:cond delay="10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strVal val="#ppt_w*0.70"/>
                                          </p:val>
                                        </p:tav>
                                        <p:tav tm="100000">
                                          <p:val>
                                            <p:strVal val="#ppt_w"/>
                                          </p:val>
                                        </p:tav>
                                      </p:tavLst>
                                    </p:anim>
                                    <p:anim calcmode="lin" valueType="num">
                                      <p:cBhvr>
                                        <p:cTn id="47" dur="1000" fill="hold"/>
                                        <p:tgtEl>
                                          <p:spTgt spid="7"/>
                                        </p:tgtEl>
                                        <p:attrNameLst>
                                          <p:attrName>ppt_h</p:attrName>
                                        </p:attrNameLst>
                                      </p:cBhvr>
                                      <p:tavLst>
                                        <p:tav tm="0">
                                          <p:val>
                                            <p:strVal val="#ppt_h"/>
                                          </p:val>
                                        </p:tav>
                                        <p:tav tm="100000">
                                          <p:val>
                                            <p:strVal val="#ppt_h"/>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竞争对手分析</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8" name="弧形 27"/>
          <p:cNvSpPr/>
          <p:nvPr/>
        </p:nvSpPr>
        <p:spPr>
          <a:xfrm>
            <a:off x="3830260" y="3303268"/>
            <a:ext cx="4637417" cy="4637417"/>
          </a:xfrm>
          <a:prstGeom prst="arc">
            <a:avLst>
              <a:gd name="adj1" fmla="val 11329642"/>
              <a:gd name="adj2" fmla="val 21002346"/>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9" name="任意多边形 28"/>
          <p:cNvSpPr/>
          <p:nvPr/>
        </p:nvSpPr>
        <p:spPr>
          <a:xfrm flipH="1">
            <a:off x="3636512" y="4561307"/>
            <a:ext cx="5017598" cy="2226398"/>
          </a:xfrm>
          <a:custGeom>
            <a:avLst/>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rgbClr val="262626"/>
          </a:solidFill>
          <a:ln>
            <a:noFill/>
          </a:ln>
          <a:effectLst/>
        </p:spPr>
        <p:txBody>
          <a:bodyPr vert="horz" wrap="square" lIns="91440" tIns="45720" rIns="91440" bIns="45720" numCol="1" anchor="t" anchorCtr="0" compatLnSpc="1">
            <a:noAutofit/>
          </a:bodyPr>
          <a:lstStyle/>
          <a:p>
            <a:endParaRPr lang="zh-CN" altLang="en-US">
              <a:solidFill>
                <a:prstClr val="black"/>
              </a:solidFill>
            </a:endParaRPr>
          </a:p>
        </p:txBody>
      </p:sp>
      <p:grpSp>
        <p:nvGrpSpPr>
          <p:cNvPr id="30" name="组合 29"/>
          <p:cNvGrpSpPr/>
          <p:nvPr/>
        </p:nvGrpSpPr>
        <p:grpSpPr>
          <a:xfrm>
            <a:off x="4359833" y="2713220"/>
            <a:ext cx="1278621" cy="1278621"/>
            <a:chOff x="4359833" y="2713220"/>
            <a:chExt cx="1278621" cy="1278621"/>
          </a:xfrm>
        </p:grpSpPr>
        <p:sp>
          <p:nvSpPr>
            <p:cNvPr id="31" name="椭圆 30"/>
            <p:cNvSpPr/>
            <p:nvPr/>
          </p:nvSpPr>
          <p:spPr>
            <a:xfrm>
              <a:off x="4359833" y="2713220"/>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4569663" y="2883378"/>
              <a:ext cx="858959" cy="769441"/>
            </a:xfrm>
            <a:prstGeom prst="rect">
              <a:avLst/>
            </a:prstGeom>
          </p:spPr>
          <p:txBody>
            <a:bodyPr wrap="square">
              <a:spAutoFit/>
            </a:bodyPr>
            <a:lstStyle/>
            <a:p>
              <a:pPr algn="ctr"/>
              <a:r>
                <a:rPr lang="en-US" altLang="zh-CN" sz="4400" dirty="0" smtClean="0">
                  <a:solidFill>
                    <a:prstClr val="white"/>
                  </a:solidFill>
                  <a:latin typeface="Haettenschweiler" panose="020B0706040902060204" pitchFamily="34" charset="0"/>
                  <a:ea typeface="微软雅黑" panose="020B0503020204020204" pitchFamily="34" charset="-122"/>
                </a:rPr>
                <a:t>02</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33" name="组合 32"/>
          <p:cNvGrpSpPr/>
          <p:nvPr/>
        </p:nvGrpSpPr>
        <p:grpSpPr>
          <a:xfrm>
            <a:off x="3310770" y="4083237"/>
            <a:ext cx="1278621" cy="1278621"/>
            <a:chOff x="3310770" y="4083237"/>
            <a:chExt cx="1278621" cy="1278621"/>
          </a:xfrm>
        </p:grpSpPr>
        <p:sp>
          <p:nvSpPr>
            <p:cNvPr id="34" name="椭圆 33"/>
            <p:cNvSpPr/>
            <p:nvPr/>
          </p:nvSpPr>
          <p:spPr>
            <a:xfrm>
              <a:off x="3310770" y="4083237"/>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3490799" y="4281516"/>
              <a:ext cx="858959" cy="769441"/>
            </a:xfrm>
            <a:prstGeom prst="rect">
              <a:avLst/>
            </a:prstGeom>
          </p:spPr>
          <p:txBody>
            <a:bodyPr wrap="square">
              <a:spAutoFit/>
            </a:bodyPr>
            <a:lstStyle/>
            <a:p>
              <a:pPr algn="ctr"/>
              <a:r>
                <a:rPr lang="en-US" altLang="zh-CN" sz="4400" dirty="0" smtClean="0">
                  <a:solidFill>
                    <a:prstClr val="white"/>
                  </a:solidFill>
                  <a:latin typeface="Haettenschweiler" panose="020B0706040902060204" pitchFamily="34" charset="0"/>
                  <a:ea typeface="微软雅黑" panose="020B0503020204020204" pitchFamily="34" charset="-122"/>
                </a:rPr>
                <a:t>01</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36" name="组合 35"/>
          <p:cNvGrpSpPr/>
          <p:nvPr/>
        </p:nvGrpSpPr>
        <p:grpSpPr>
          <a:xfrm>
            <a:off x="6542502" y="2713220"/>
            <a:ext cx="1278621" cy="1278621"/>
            <a:chOff x="6542502" y="2713220"/>
            <a:chExt cx="1278621" cy="1278621"/>
          </a:xfrm>
        </p:grpSpPr>
        <p:sp>
          <p:nvSpPr>
            <p:cNvPr id="37" name="椭圆 36"/>
            <p:cNvSpPr/>
            <p:nvPr/>
          </p:nvSpPr>
          <p:spPr>
            <a:xfrm>
              <a:off x="6542502" y="2713220"/>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p:cNvSpPr/>
            <p:nvPr/>
          </p:nvSpPr>
          <p:spPr>
            <a:xfrm>
              <a:off x="6734068" y="2883378"/>
              <a:ext cx="858959" cy="769441"/>
            </a:xfrm>
            <a:prstGeom prst="rect">
              <a:avLst/>
            </a:prstGeom>
          </p:spPr>
          <p:txBody>
            <a:bodyPr wrap="square">
              <a:spAutoFit/>
            </a:bodyPr>
            <a:lstStyle/>
            <a:p>
              <a:pPr algn="ctr"/>
              <a:r>
                <a:rPr lang="en-US" altLang="zh-CN" sz="4400" dirty="0" smtClean="0">
                  <a:solidFill>
                    <a:prstClr val="white"/>
                  </a:solidFill>
                  <a:latin typeface="Haettenschweiler" panose="020B0706040902060204" pitchFamily="34" charset="0"/>
                  <a:ea typeface="微软雅黑" panose="020B0503020204020204" pitchFamily="34" charset="-122"/>
                </a:rPr>
                <a:t>03</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39" name="组合 38"/>
          <p:cNvGrpSpPr/>
          <p:nvPr/>
        </p:nvGrpSpPr>
        <p:grpSpPr>
          <a:xfrm>
            <a:off x="7670891" y="4083237"/>
            <a:ext cx="1278621" cy="1278621"/>
            <a:chOff x="7670891" y="4083237"/>
            <a:chExt cx="1278621" cy="1278621"/>
          </a:xfrm>
        </p:grpSpPr>
        <p:sp>
          <p:nvSpPr>
            <p:cNvPr id="40" name="椭圆 39"/>
            <p:cNvSpPr/>
            <p:nvPr/>
          </p:nvSpPr>
          <p:spPr>
            <a:xfrm>
              <a:off x="7670891" y="4083237"/>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矩形 40"/>
            <p:cNvSpPr/>
            <p:nvPr/>
          </p:nvSpPr>
          <p:spPr>
            <a:xfrm>
              <a:off x="7880721" y="4281515"/>
              <a:ext cx="858959" cy="769441"/>
            </a:xfrm>
            <a:prstGeom prst="rect">
              <a:avLst/>
            </a:prstGeom>
          </p:spPr>
          <p:txBody>
            <a:bodyPr wrap="square">
              <a:spAutoFit/>
            </a:bodyPr>
            <a:lstStyle/>
            <a:p>
              <a:pPr algn="ctr"/>
              <a:r>
                <a:rPr lang="en-US" altLang="zh-CN" sz="4400" dirty="0" smtClean="0">
                  <a:solidFill>
                    <a:prstClr val="white"/>
                  </a:solidFill>
                  <a:latin typeface="Haettenschweiler" panose="020B0706040902060204" pitchFamily="34" charset="0"/>
                  <a:ea typeface="微软雅黑" panose="020B0503020204020204" pitchFamily="34" charset="-122"/>
                </a:rPr>
                <a:t>04</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sp>
        <p:nvSpPr>
          <p:cNvPr id="42" name="矩形 47"/>
          <p:cNvSpPr>
            <a:spLocks noChangeArrowheads="1"/>
          </p:cNvSpPr>
          <p:nvPr/>
        </p:nvSpPr>
        <p:spPr bwMode="auto">
          <a:xfrm>
            <a:off x="626727" y="4300897"/>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dirty="0">
                <a:solidFill>
                  <a:srgbClr val="A20B3C"/>
                </a:solidFill>
              </a:rPr>
              <a:t>处于起步阶段</a:t>
            </a:r>
          </a:p>
          <a:p>
            <a:pPr>
              <a:buNone/>
            </a:pPr>
            <a:r>
              <a:rPr lang="zh-CN" altLang="en-US" sz="1200" dirty="0" smtClean="0">
                <a:solidFill>
                  <a:schemeClr val="tx1">
                    <a:lumMod val="85000"/>
                    <a:lumOff val="15000"/>
                  </a:schemeClr>
                </a:solidFill>
              </a:rPr>
              <a:t>请</a:t>
            </a:r>
            <a:r>
              <a:rPr lang="zh-CN" altLang="en-US" sz="1200" dirty="0">
                <a:solidFill>
                  <a:schemeClr val="tx1">
                    <a:lumMod val="85000"/>
                    <a:lumOff val="15000"/>
                  </a:schemeClr>
                </a:solidFill>
              </a:rPr>
              <a:t>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3" name="矩形 42"/>
          <p:cNvSpPr>
            <a:spLocks noChangeArrowheads="1"/>
          </p:cNvSpPr>
          <p:nvPr/>
        </p:nvSpPr>
        <p:spPr bwMode="auto">
          <a:xfrm>
            <a:off x="1730619" y="2562702"/>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dirty="0">
                <a:solidFill>
                  <a:srgbClr val="A20B3C"/>
                </a:solidFill>
              </a:rPr>
              <a:t>整体规模较小</a:t>
            </a:r>
          </a:p>
          <a:p>
            <a:pPr>
              <a:buNone/>
            </a:pPr>
            <a:r>
              <a:rPr lang="zh-CN" altLang="en-US" sz="1200" dirty="0" smtClean="0">
                <a:solidFill>
                  <a:schemeClr val="tx1">
                    <a:lumMod val="85000"/>
                    <a:lumOff val="15000"/>
                  </a:schemeClr>
                </a:solidFill>
              </a:rPr>
              <a:t>请</a:t>
            </a:r>
            <a:r>
              <a:rPr lang="zh-CN" altLang="en-US" sz="1200" dirty="0">
                <a:solidFill>
                  <a:schemeClr val="tx1">
                    <a:lumMod val="85000"/>
                    <a:lumOff val="15000"/>
                  </a:schemeClr>
                </a:solidFill>
              </a:rPr>
              <a:t>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4" name="矩形 47"/>
          <p:cNvSpPr>
            <a:spLocks noChangeArrowheads="1"/>
          </p:cNvSpPr>
          <p:nvPr/>
        </p:nvSpPr>
        <p:spPr bwMode="auto">
          <a:xfrm>
            <a:off x="8139297" y="2562702"/>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dirty="0">
                <a:solidFill>
                  <a:srgbClr val="A20B3C"/>
                </a:solidFill>
              </a:rPr>
              <a:t>市场占有率低</a:t>
            </a:r>
          </a:p>
          <a:p>
            <a:pPr>
              <a:buNone/>
            </a:pPr>
            <a:r>
              <a:rPr lang="zh-CN" altLang="en-US" sz="1200" dirty="0" smtClean="0">
                <a:solidFill>
                  <a:schemeClr val="tx1">
                    <a:lumMod val="85000"/>
                    <a:lumOff val="15000"/>
                  </a:schemeClr>
                </a:solidFill>
              </a:rPr>
              <a:t>请</a:t>
            </a:r>
            <a:r>
              <a:rPr lang="zh-CN" altLang="en-US" sz="1200" dirty="0">
                <a:solidFill>
                  <a:schemeClr val="tx1">
                    <a:lumMod val="85000"/>
                    <a:lumOff val="15000"/>
                  </a:schemeClr>
                </a:solidFill>
              </a:rPr>
              <a:t>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5" name="矩形 47"/>
          <p:cNvSpPr>
            <a:spLocks noChangeArrowheads="1"/>
          </p:cNvSpPr>
          <p:nvPr/>
        </p:nvSpPr>
        <p:spPr bwMode="auto">
          <a:xfrm>
            <a:off x="9253507" y="4302163"/>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dirty="0">
                <a:solidFill>
                  <a:srgbClr val="A20B3C"/>
                </a:solidFill>
              </a:rPr>
              <a:t>市场认知度低</a:t>
            </a:r>
          </a:p>
          <a:p>
            <a:pPr>
              <a:buNone/>
            </a:pPr>
            <a:r>
              <a:rPr lang="zh-CN" altLang="en-US" sz="1200" dirty="0" smtClean="0">
                <a:solidFill>
                  <a:schemeClr val="tx1">
                    <a:lumMod val="85000"/>
                    <a:lumOff val="15000"/>
                  </a:schemeClr>
                </a:solidFill>
              </a:rPr>
              <a:t>请</a:t>
            </a:r>
            <a:r>
              <a:rPr lang="zh-CN" altLang="en-US" sz="1200" dirty="0">
                <a:solidFill>
                  <a:schemeClr val="tx1">
                    <a:lumMod val="85000"/>
                    <a:lumOff val="15000"/>
                  </a:schemeClr>
                </a:solidFill>
              </a:rPr>
              <a:t>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childTnLst>
                          </p:cTn>
                        </p:par>
                        <p:par>
                          <p:cTn id="14" fill="hold">
                            <p:stCondLst>
                              <p:cond delay="1500"/>
                            </p:stCondLst>
                            <p:childTnLst>
                              <p:par>
                                <p:cTn id="15" presetID="23" presetClass="entr" presetSubtype="32"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strVal val="4*#ppt_w"/>
                                          </p:val>
                                        </p:tav>
                                        <p:tav tm="100000">
                                          <p:val>
                                            <p:strVal val="#ppt_w"/>
                                          </p:val>
                                        </p:tav>
                                      </p:tavLst>
                                    </p:anim>
                                    <p:anim calcmode="lin" valueType="num">
                                      <p:cBhvr>
                                        <p:cTn id="18" dur="750" fill="hold"/>
                                        <p:tgtEl>
                                          <p:spTgt spid="33"/>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250"/>
                                  </p:stCondLst>
                                  <p:childTnLst>
                                    <p:set>
                                      <p:cBhvr>
                                        <p:cTn id="20" dur="1" fill="hold">
                                          <p:stCondLst>
                                            <p:cond delay="0"/>
                                          </p:stCondLst>
                                        </p:cTn>
                                        <p:tgtEl>
                                          <p:spTgt spid="30"/>
                                        </p:tgtEl>
                                        <p:attrNameLst>
                                          <p:attrName>style.visibility</p:attrName>
                                        </p:attrNameLst>
                                      </p:cBhvr>
                                      <p:to>
                                        <p:strVal val="visible"/>
                                      </p:to>
                                    </p:set>
                                    <p:anim calcmode="lin" valueType="num">
                                      <p:cBhvr>
                                        <p:cTn id="21" dur="750" fill="hold"/>
                                        <p:tgtEl>
                                          <p:spTgt spid="30"/>
                                        </p:tgtEl>
                                        <p:attrNameLst>
                                          <p:attrName>ppt_w</p:attrName>
                                        </p:attrNameLst>
                                      </p:cBhvr>
                                      <p:tavLst>
                                        <p:tav tm="0">
                                          <p:val>
                                            <p:strVal val="4*#ppt_w"/>
                                          </p:val>
                                        </p:tav>
                                        <p:tav tm="100000">
                                          <p:val>
                                            <p:strVal val="#ppt_w"/>
                                          </p:val>
                                        </p:tav>
                                      </p:tavLst>
                                    </p:anim>
                                    <p:anim calcmode="lin" valueType="num">
                                      <p:cBhvr>
                                        <p:cTn id="22" dur="750" fill="hold"/>
                                        <p:tgtEl>
                                          <p:spTgt spid="30"/>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750" fill="hold"/>
                                        <p:tgtEl>
                                          <p:spTgt spid="36"/>
                                        </p:tgtEl>
                                        <p:attrNameLst>
                                          <p:attrName>ppt_w</p:attrName>
                                        </p:attrNameLst>
                                      </p:cBhvr>
                                      <p:tavLst>
                                        <p:tav tm="0">
                                          <p:val>
                                            <p:strVal val="4*#ppt_w"/>
                                          </p:val>
                                        </p:tav>
                                        <p:tav tm="100000">
                                          <p:val>
                                            <p:strVal val="#ppt_w"/>
                                          </p:val>
                                        </p:tav>
                                      </p:tavLst>
                                    </p:anim>
                                    <p:anim calcmode="lin" valueType="num">
                                      <p:cBhvr>
                                        <p:cTn id="26" dur="750" fill="hold"/>
                                        <p:tgtEl>
                                          <p:spTgt spid="36"/>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7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750" fill="hold"/>
                                        <p:tgtEl>
                                          <p:spTgt spid="39"/>
                                        </p:tgtEl>
                                        <p:attrNameLst>
                                          <p:attrName>ppt_w</p:attrName>
                                        </p:attrNameLst>
                                      </p:cBhvr>
                                      <p:tavLst>
                                        <p:tav tm="0">
                                          <p:val>
                                            <p:strVal val="4*#ppt_w"/>
                                          </p:val>
                                        </p:tav>
                                        <p:tav tm="100000">
                                          <p:val>
                                            <p:strVal val="#ppt_w"/>
                                          </p:val>
                                        </p:tav>
                                      </p:tavLst>
                                    </p:anim>
                                    <p:anim calcmode="lin" valueType="num">
                                      <p:cBhvr>
                                        <p:cTn id="30" dur="750" fill="hold"/>
                                        <p:tgtEl>
                                          <p:spTgt spid="39"/>
                                        </p:tgtEl>
                                        <p:attrNameLst>
                                          <p:attrName>ppt_h</p:attrName>
                                        </p:attrNameLst>
                                      </p:cBhvr>
                                      <p:tavLst>
                                        <p:tav tm="0">
                                          <p:val>
                                            <p:strVal val="4*#ppt_h"/>
                                          </p:val>
                                        </p:tav>
                                        <p:tav tm="100000">
                                          <p:val>
                                            <p:strVal val="#ppt_h"/>
                                          </p:val>
                                        </p:tav>
                                      </p:tavLst>
                                    </p:anim>
                                  </p:childTnLst>
                                </p:cTn>
                              </p:par>
                            </p:childTnLst>
                          </p:cTn>
                        </p:par>
                        <p:par>
                          <p:cTn id="31" fill="hold">
                            <p:stCondLst>
                              <p:cond delay="2500"/>
                            </p:stCondLst>
                            <p:childTnLst>
                              <p:par>
                                <p:cTn id="32" presetID="26" presetClass="emph" presetSubtype="0" fill="hold" nodeType="afterEffect">
                                  <p:stCondLst>
                                    <p:cond delay="0"/>
                                  </p:stCondLst>
                                  <p:childTnLst>
                                    <p:animEffect transition="out" filter="fade">
                                      <p:cBhvr>
                                        <p:cTn id="33" dur="500" tmFilter="0, 0; .2, .5; .8, .5; 1, 0"/>
                                        <p:tgtEl>
                                          <p:spTgt spid="33"/>
                                        </p:tgtEl>
                                      </p:cBhvr>
                                    </p:animEffect>
                                    <p:animScale>
                                      <p:cBhvr>
                                        <p:cTn id="34" dur="250" autoRev="1" fill="hold"/>
                                        <p:tgtEl>
                                          <p:spTgt spid="33"/>
                                        </p:tgtEl>
                                      </p:cBhvr>
                                      <p:by x="105000" y="105000"/>
                                    </p:animScale>
                                  </p:childTnLst>
                                </p:cTn>
                              </p:par>
                              <p:par>
                                <p:cTn id="35" presetID="26" presetClass="emph" presetSubtype="0" fill="hold" nodeType="withEffect">
                                  <p:stCondLst>
                                    <p:cond delay="250"/>
                                  </p:stCondLst>
                                  <p:childTnLst>
                                    <p:animEffect transition="out" filter="fade">
                                      <p:cBhvr>
                                        <p:cTn id="36" dur="500" tmFilter="0, 0; .2, .5; .8, .5; 1, 0"/>
                                        <p:tgtEl>
                                          <p:spTgt spid="30"/>
                                        </p:tgtEl>
                                      </p:cBhvr>
                                    </p:animEffect>
                                    <p:animScale>
                                      <p:cBhvr>
                                        <p:cTn id="37" dur="250" autoRev="1" fill="hold"/>
                                        <p:tgtEl>
                                          <p:spTgt spid="30"/>
                                        </p:tgtEl>
                                      </p:cBhvr>
                                      <p:by x="105000" y="105000"/>
                                    </p:animScale>
                                  </p:childTnLst>
                                </p:cTn>
                              </p:par>
                              <p:par>
                                <p:cTn id="38" presetID="26" presetClass="emph" presetSubtype="0" fill="hold" nodeType="withEffect">
                                  <p:stCondLst>
                                    <p:cond delay="500"/>
                                  </p:stCondLst>
                                  <p:childTnLst>
                                    <p:animEffect transition="out" filter="fade">
                                      <p:cBhvr>
                                        <p:cTn id="39" dur="500" tmFilter="0, 0; .2, .5; .8, .5; 1, 0"/>
                                        <p:tgtEl>
                                          <p:spTgt spid="36"/>
                                        </p:tgtEl>
                                      </p:cBhvr>
                                    </p:animEffect>
                                    <p:animScale>
                                      <p:cBhvr>
                                        <p:cTn id="40" dur="250" autoRev="1" fill="hold"/>
                                        <p:tgtEl>
                                          <p:spTgt spid="36"/>
                                        </p:tgtEl>
                                      </p:cBhvr>
                                      <p:by x="105000" y="105000"/>
                                    </p:animScale>
                                  </p:childTnLst>
                                </p:cTn>
                              </p:par>
                              <p:par>
                                <p:cTn id="41" presetID="26" presetClass="emph" presetSubtype="0" fill="hold" nodeType="withEffect">
                                  <p:stCondLst>
                                    <p:cond delay="750"/>
                                  </p:stCondLst>
                                  <p:childTnLst>
                                    <p:animEffect transition="out" filter="fade">
                                      <p:cBhvr>
                                        <p:cTn id="42" dur="500" tmFilter="0, 0; .2, .5; .8, .5; 1, 0"/>
                                        <p:tgtEl>
                                          <p:spTgt spid="39"/>
                                        </p:tgtEl>
                                      </p:cBhvr>
                                    </p:animEffect>
                                    <p:animScale>
                                      <p:cBhvr>
                                        <p:cTn id="43" dur="250" autoRev="1" fill="hold"/>
                                        <p:tgtEl>
                                          <p:spTgt spid="39"/>
                                        </p:tgtEl>
                                      </p:cBhvr>
                                      <p:by x="105000" y="105000"/>
                                    </p:animScale>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par>
                                <p:cTn id="54" presetID="22" presetClass="entr" presetSubtype="8" fill="hold" grpId="0" nodeType="withEffect">
                                  <p:stCondLst>
                                    <p:cond delay="75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我们的优势</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635530" y="3636759"/>
            <a:ext cx="1753344" cy="1171361"/>
            <a:chOff x="2145955" y="3844138"/>
            <a:chExt cx="1546624" cy="1033257"/>
          </a:xfrm>
        </p:grpSpPr>
        <p:sp>
          <p:nvSpPr>
            <p:cNvPr id="9" name="Rectangle 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2145955" y="3844138"/>
              <a:ext cx="1546624" cy="1033257"/>
            </a:xfrm>
            <a:prstGeom prst="rect">
              <a:avLst/>
            </a:prstGeom>
            <a:solidFill>
              <a:srgbClr val="262626"/>
            </a:solidFill>
            <a:ln>
              <a:noFill/>
            </a:ln>
            <a:effectLst/>
          </p:spPr>
          <p:txBody>
            <a:bodyPr vert="horz" wrap="square" lIns="68580" tIns="34290" rIns="68580" bIns="34290" numCol="1" anchor="t" anchorCtr="0" compatLnSpc="1"/>
            <a:lstStyle/>
            <a:p>
              <a:endParaRPr lang="zh-CN" altLang="en-US"/>
            </a:p>
          </p:txBody>
        </p:sp>
        <p:sp>
          <p:nvSpPr>
            <p:cNvPr id="11" name="文本框 10"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2441390" y="3999535"/>
              <a:ext cx="1121599" cy="712660"/>
            </a:xfrm>
            <a:prstGeom prst="rect">
              <a:avLst/>
            </a:prstGeom>
            <a:noFill/>
            <a:effectLst/>
            <a:scene3d>
              <a:camera prst="orthographicFront"/>
              <a:lightRig rig="threePt" dir="t"/>
            </a:scene3d>
            <a:sp3d>
              <a:bevelT prst="angle"/>
            </a:sp3d>
          </p:spPr>
          <p:txBody>
            <a:bodyPr wrap="square" lIns="68580" tIns="34290" rIns="68580" bIns="34290" rtlCol="0">
              <a:spAutoFit/>
              <a:sp3d prstMaterial="softEdge"/>
            </a:bodyPr>
            <a:lstStyle/>
            <a:p>
              <a:r>
                <a:rPr lang="zh-CN" altLang="en-US" sz="2400" dirty="0">
                  <a:solidFill>
                    <a:srgbClr val="F4F3F5"/>
                  </a:solidFill>
                  <a:latin typeface="微软雅黑" panose="020B0503020204020204" pitchFamily="34" charset="-122"/>
                  <a:ea typeface="微软雅黑" panose="020B0503020204020204" pitchFamily="34" charset="-122"/>
                </a:rPr>
                <a:t>强大</a:t>
              </a:r>
              <a:r>
                <a:rPr lang="zh-CN" altLang="en-US" sz="2400" dirty="0" smtClean="0">
                  <a:solidFill>
                    <a:srgbClr val="F4F3F5"/>
                  </a:solidFill>
                  <a:latin typeface="微软雅黑" panose="020B0503020204020204" pitchFamily="34" charset="-122"/>
                  <a:ea typeface="微软雅黑" panose="020B0503020204020204" pitchFamily="34" charset="-122"/>
                </a:rPr>
                <a:t>的</a:t>
              </a:r>
              <a:endParaRPr lang="en-US" altLang="zh-CN" sz="2400" dirty="0" smtClean="0">
                <a:solidFill>
                  <a:srgbClr val="F4F3F5"/>
                </a:solidFill>
                <a:latin typeface="微软雅黑" panose="020B0503020204020204" pitchFamily="34" charset="-122"/>
                <a:ea typeface="微软雅黑" panose="020B0503020204020204" pitchFamily="34" charset="-122"/>
              </a:endParaRPr>
            </a:p>
            <a:p>
              <a:r>
                <a:rPr lang="zh-CN" altLang="en-US" sz="2400" dirty="0" smtClean="0">
                  <a:solidFill>
                    <a:srgbClr val="F4F3F5"/>
                  </a:solidFill>
                  <a:latin typeface="微软雅黑" panose="020B0503020204020204" pitchFamily="34" charset="-122"/>
                  <a:ea typeface="微软雅黑" panose="020B0503020204020204" pitchFamily="34" charset="-122"/>
                </a:rPr>
                <a:t>执行</a:t>
              </a:r>
              <a:r>
                <a:rPr lang="zh-CN" altLang="en-US" sz="2400" dirty="0">
                  <a:solidFill>
                    <a:srgbClr val="F4F3F5"/>
                  </a:solidFill>
                  <a:latin typeface="微软雅黑" panose="020B0503020204020204" pitchFamily="34" charset="-122"/>
                  <a:ea typeface="微软雅黑" panose="020B0503020204020204" pitchFamily="34" charset="-122"/>
                </a:rPr>
                <a:t>力</a:t>
              </a:r>
            </a:p>
          </p:txBody>
        </p:sp>
      </p:grpSp>
      <p:grpSp>
        <p:nvGrpSpPr>
          <p:cNvPr id="12" name="组合 11"/>
          <p:cNvGrpSpPr/>
          <p:nvPr/>
        </p:nvGrpSpPr>
        <p:grpSpPr>
          <a:xfrm>
            <a:off x="4016319" y="3041720"/>
            <a:ext cx="1778252" cy="1766398"/>
            <a:chOff x="4246047" y="3319254"/>
            <a:chExt cx="1568595" cy="1558139"/>
          </a:xfrm>
        </p:grpSpPr>
        <p:sp>
          <p:nvSpPr>
            <p:cNvPr id="13" name="Rectangle 5"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4246047" y="3319254"/>
              <a:ext cx="1568594" cy="1558139"/>
            </a:xfrm>
            <a:prstGeom prst="rect">
              <a:avLst/>
            </a:prstGeom>
            <a:solidFill>
              <a:srgbClr val="A20B3C"/>
            </a:solidFill>
            <a:ln>
              <a:noFill/>
            </a:ln>
            <a:effectLst/>
          </p:spPr>
          <p:txBody>
            <a:bodyPr vert="horz" wrap="square" lIns="68580" tIns="34290" rIns="68580" bIns="34290" numCol="1" anchor="t" anchorCtr="0" compatLnSpc="1"/>
            <a:lstStyle/>
            <a:p>
              <a:endParaRPr lang="zh-CN" altLang="en-US"/>
            </a:p>
          </p:txBody>
        </p:sp>
        <p:sp>
          <p:nvSpPr>
            <p:cNvPr id="16" name="文本框 15"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4413946" y="3763799"/>
              <a:ext cx="1400696" cy="766958"/>
            </a:xfrm>
            <a:prstGeom prst="rect">
              <a:avLst/>
            </a:prstGeom>
            <a:noFill/>
            <a:effectLst/>
            <a:scene3d>
              <a:camera prst="orthographicFront"/>
              <a:lightRig rig="threePt" dir="t"/>
            </a:scene3d>
            <a:sp3d>
              <a:bevelT prst="angle"/>
            </a:sp3d>
          </p:spPr>
          <p:txBody>
            <a:bodyPr wrap="square" lIns="68580" tIns="34290" rIns="68580" bIns="34290" rtlCol="0">
              <a:spAutoFit/>
              <a:sp3d prstMaterial="softEdge"/>
            </a:bodyPr>
            <a:lstStyle/>
            <a:p>
              <a:r>
                <a:rPr lang="zh-CN" altLang="en-US" sz="2800" dirty="0" smtClean="0">
                  <a:gradFill>
                    <a:gsLst>
                      <a:gs pos="62000">
                        <a:schemeClr val="bg1">
                          <a:lumMod val="95000"/>
                        </a:schemeClr>
                      </a:gs>
                      <a:gs pos="0">
                        <a:schemeClr val="bg1"/>
                      </a:gs>
                      <a:gs pos="100000">
                        <a:schemeClr val="bg1">
                          <a:lumMod val="85000"/>
                        </a:schemeClr>
                      </a:gs>
                      <a:gs pos="0">
                        <a:schemeClr val="bg1"/>
                      </a:gs>
                    </a:gsLst>
                    <a:lin ang="8100000" scaled="0"/>
                  </a:gradFill>
                </a:rPr>
                <a:t>  </a:t>
              </a:r>
              <a:r>
                <a:rPr lang="zh-CN" altLang="en-US"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精</a:t>
              </a:r>
              <a:r>
                <a:rPr lang="zh-CN" altLang="en-US" sz="2400" dirty="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准</a:t>
              </a:r>
              <a:r>
                <a:rPr lang="zh-CN" altLang="en-US"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的</a:t>
              </a:r>
              <a:endParaRPr lang="en-US" altLang="zh-CN"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endParaRPr>
            </a:p>
            <a:p>
              <a:r>
                <a:rPr lang="zh-CN" altLang="en-US"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营销</a:t>
              </a:r>
              <a:r>
                <a:rPr lang="zh-CN" altLang="en-US" sz="2400" dirty="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能力</a:t>
              </a:r>
            </a:p>
          </p:txBody>
        </p:sp>
      </p:grpSp>
      <p:grpSp>
        <p:nvGrpSpPr>
          <p:cNvPr id="17" name="组合 16"/>
          <p:cNvGrpSpPr/>
          <p:nvPr/>
        </p:nvGrpSpPr>
        <p:grpSpPr>
          <a:xfrm>
            <a:off x="6400208" y="2446685"/>
            <a:ext cx="1963541" cy="2361435"/>
            <a:chOff x="6348873" y="2794374"/>
            <a:chExt cx="1732038" cy="2083021"/>
          </a:xfrm>
        </p:grpSpPr>
        <p:sp>
          <p:nvSpPr>
            <p:cNvPr id="18" name="Rectangle 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6348873" y="2794374"/>
              <a:ext cx="1568594" cy="2083021"/>
            </a:xfrm>
            <a:prstGeom prst="rect">
              <a:avLst/>
            </a:prstGeom>
            <a:solidFill>
              <a:srgbClr val="262626"/>
            </a:solidFill>
            <a:ln>
              <a:noFill/>
            </a:ln>
            <a:effectLst/>
          </p:spPr>
          <p:txBody>
            <a:bodyPr vert="horz" wrap="square" lIns="68580" tIns="34290" rIns="68580" bIns="34290" numCol="1" anchor="t" anchorCtr="0" compatLnSpc="1"/>
            <a:lstStyle/>
            <a:p>
              <a:endParaRPr lang="zh-CN" altLang="en-US"/>
            </a:p>
          </p:txBody>
        </p:sp>
        <p:sp>
          <p:nvSpPr>
            <p:cNvPr id="19"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6583017" y="3581696"/>
              <a:ext cx="1497894" cy="712660"/>
            </a:xfrm>
            <a:prstGeom prst="rect">
              <a:avLst/>
            </a:prstGeom>
            <a:noFill/>
            <a:effectLst/>
            <a:scene3d>
              <a:camera prst="orthographicFront"/>
              <a:lightRig rig="threePt" dir="t"/>
            </a:scene3d>
            <a:sp3d>
              <a:bevelT prst="angle"/>
            </a:sp3d>
          </p:spPr>
          <p:txBody>
            <a:bodyPr wrap="square" lIns="68580" tIns="34290" rIns="68580" bIns="34290" rtlCol="0">
              <a:spAutoFit/>
              <a:sp3d prstMaterial="softEdge"/>
            </a:bodyPr>
            <a:lstStyle/>
            <a:p>
              <a:r>
                <a:rPr lang="zh-CN" altLang="en-US" sz="2400" dirty="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该</a:t>
              </a:r>
              <a:r>
                <a:rPr lang="zh-CN" altLang="en-US"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项目的</a:t>
              </a:r>
              <a:endParaRPr lang="en-US" altLang="zh-CN"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endParaRPr>
            </a:p>
            <a:p>
              <a:r>
                <a:rPr lang="zh-CN" altLang="en-US"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深刻</a:t>
              </a:r>
              <a:r>
                <a:rPr lang="zh-CN" altLang="en-US" sz="2400" dirty="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理解</a:t>
              </a:r>
            </a:p>
          </p:txBody>
        </p:sp>
      </p:grpSp>
      <p:grpSp>
        <p:nvGrpSpPr>
          <p:cNvPr id="20" name="组合 19"/>
          <p:cNvGrpSpPr/>
          <p:nvPr/>
        </p:nvGrpSpPr>
        <p:grpSpPr>
          <a:xfrm>
            <a:off x="8805905" y="1870361"/>
            <a:ext cx="1753345" cy="2937759"/>
            <a:chOff x="8470935" y="2285999"/>
            <a:chExt cx="1546624" cy="2591396"/>
          </a:xfrm>
        </p:grpSpPr>
        <p:sp>
          <p:nvSpPr>
            <p:cNvPr id="21" name="Rectangle 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8470935" y="2285999"/>
              <a:ext cx="1546624" cy="2591396"/>
            </a:xfrm>
            <a:prstGeom prst="rect">
              <a:avLst/>
            </a:prstGeom>
            <a:solidFill>
              <a:srgbClr val="A20B3C"/>
            </a:solidFill>
            <a:ln>
              <a:noFill/>
            </a:ln>
            <a:effectLst/>
          </p:spPr>
          <p:txBody>
            <a:bodyPr vert="horz" wrap="square" lIns="68580" tIns="34290" rIns="68580" bIns="34290" numCol="1" anchor="t" anchorCtr="0" compatLnSpc="1"/>
            <a:lstStyle/>
            <a:p>
              <a:endParaRPr lang="zh-CN" altLang="en-US"/>
            </a:p>
          </p:txBody>
        </p:sp>
        <p:sp>
          <p:nvSpPr>
            <p:cNvPr id="22" name="文本框 21"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8514575" y="3157505"/>
              <a:ext cx="1466960" cy="766958"/>
            </a:xfrm>
            <a:prstGeom prst="rect">
              <a:avLst/>
            </a:prstGeom>
            <a:noFill/>
            <a:effectLst/>
            <a:scene3d>
              <a:camera prst="orthographicFront"/>
              <a:lightRig rig="threePt" dir="t"/>
            </a:scene3d>
            <a:sp3d>
              <a:bevelT prst="angle"/>
            </a:sp3d>
          </p:spPr>
          <p:txBody>
            <a:bodyPr wrap="square" lIns="68580" tIns="34290" rIns="68580" bIns="34290" rtlCol="0">
              <a:spAutoFit/>
              <a:sp3d prstMaterial="softEdge"/>
            </a:bodyPr>
            <a:lstStyle/>
            <a:p>
              <a:r>
                <a:rPr lang="zh-CN" altLang="en-US" sz="2800" dirty="0" smtClean="0">
                  <a:gradFill>
                    <a:gsLst>
                      <a:gs pos="62000">
                        <a:schemeClr val="bg1">
                          <a:lumMod val="95000"/>
                        </a:schemeClr>
                      </a:gs>
                      <a:gs pos="0">
                        <a:schemeClr val="bg1"/>
                      </a:gs>
                      <a:gs pos="100000">
                        <a:schemeClr val="bg1">
                          <a:lumMod val="85000"/>
                        </a:schemeClr>
                      </a:gs>
                      <a:gs pos="0">
                        <a:schemeClr val="bg1"/>
                      </a:gs>
                    </a:gsLst>
                    <a:lin ang="8100000" scaled="0"/>
                  </a:gradFill>
                </a:rPr>
                <a:t>  </a:t>
              </a:r>
              <a:r>
                <a:rPr lang="zh-CN" altLang="en-US"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丰富</a:t>
              </a:r>
              <a:r>
                <a:rPr lang="zh-CN" altLang="en-US" sz="2400" dirty="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的</a:t>
              </a:r>
              <a:r>
                <a:rPr lang="zh-CN" altLang="en-US"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产</a:t>
              </a:r>
              <a:endParaRPr lang="en-US" altLang="zh-CN"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endParaRPr>
            </a:p>
            <a:p>
              <a:r>
                <a:rPr lang="zh-CN" altLang="en-US" sz="2400" dirty="0" smtClean="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品</a:t>
              </a:r>
              <a:r>
                <a:rPr lang="zh-CN" altLang="en-US" sz="2400" dirty="0">
                  <a:gradFill>
                    <a:gsLst>
                      <a:gs pos="62000">
                        <a:schemeClr val="bg1">
                          <a:lumMod val="95000"/>
                        </a:schemeClr>
                      </a:gs>
                      <a:gs pos="0">
                        <a:schemeClr val="bg1"/>
                      </a:gs>
                      <a:gs pos="100000">
                        <a:schemeClr val="bg1">
                          <a:lumMod val="85000"/>
                        </a:schemeClr>
                      </a:gs>
                      <a:gs pos="0">
                        <a:schemeClr val="bg1"/>
                      </a:gs>
                    </a:gsLst>
                    <a:lin ang="8100000" scaled="0"/>
                  </a:gradFill>
                  <a:latin typeface="微软雅黑" panose="020B0503020204020204" pitchFamily="34" charset="-122"/>
                  <a:ea typeface="微软雅黑" panose="020B0503020204020204" pitchFamily="34" charset="-122"/>
                </a:rPr>
                <a:t>运营经验</a:t>
              </a:r>
            </a:p>
          </p:txBody>
        </p:sp>
      </p:grpSp>
      <p:grpSp>
        <p:nvGrpSpPr>
          <p:cNvPr id="23" name="Group 4"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GrpSpPr>
            <a:grpSpLocks noChangeAspect="1"/>
          </p:cNvGrpSpPr>
          <p:nvPr/>
        </p:nvGrpSpPr>
        <p:grpSpPr bwMode="auto">
          <a:xfrm flipH="1">
            <a:off x="4475416" y="2155997"/>
            <a:ext cx="1004527" cy="891516"/>
            <a:chOff x="330" y="1320"/>
            <a:chExt cx="560" cy="497"/>
          </a:xfrm>
          <a:solidFill>
            <a:srgbClr val="262626"/>
          </a:solidFill>
          <a:effectLst/>
        </p:grpSpPr>
        <p:sp>
          <p:nvSpPr>
            <p:cNvPr id="24" name="Oval 7"/>
            <p:cNvSpPr>
              <a:spLocks noChangeArrowheads="1"/>
            </p:cNvSpPr>
            <p:nvPr/>
          </p:nvSpPr>
          <p:spPr bwMode="auto">
            <a:xfrm>
              <a:off x="413" y="1320"/>
              <a:ext cx="116" cy="11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5FEBFD"/>
                    </a:gs>
                    <a:gs pos="100000">
                      <a:srgbClr val="359FCC"/>
                    </a:gs>
                  </a:gsLst>
                  <a:lin ang="5400000" scaled="1"/>
                </a:gradFill>
              </a:endParaRPr>
            </a:p>
          </p:txBody>
        </p:sp>
        <p:sp>
          <p:nvSpPr>
            <p:cNvPr id="25"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5FEBFD"/>
                    </a:gs>
                    <a:gs pos="100000">
                      <a:srgbClr val="359FCC"/>
                    </a:gs>
                  </a:gsLst>
                  <a:lin ang="5400000" scaled="1"/>
                </a:gradFill>
              </a:endParaRPr>
            </a:p>
          </p:txBody>
        </p:sp>
        <p:sp>
          <p:nvSpPr>
            <p:cNvPr id="26"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5FEBFD"/>
                    </a:gs>
                    <a:gs pos="100000">
                      <a:srgbClr val="359FCC"/>
                    </a:gs>
                  </a:gsLst>
                  <a:lin ang="5400000" scaled="1"/>
                </a:gradFill>
              </a:endParaRPr>
            </a:p>
          </p:txBody>
        </p:sp>
        <p:sp>
          <p:nvSpPr>
            <p:cNvPr id="27"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5FEBFD"/>
                    </a:gs>
                    <a:gs pos="100000">
                      <a:srgbClr val="359FCC"/>
                    </a:gs>
                  </a:gsLst>
                  <a:lin ang="5400000" scaled="1"/>
                </a:gradFill>
              </a:endParaRPr>
            </a:p>
          </p:txBody>
        </p:sp>
        <p:sp>
          <p:nvSpPr>
            <p:cNvPr id="28"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5FEBFD"/>
                    </a:gs>
                    <a:gs pos="100000">
                      <a:srgbClr val="359FCC"/>
                    </a:gs>
                  </a:gsLst>
                  <a:lin ang="5400000" scaled="1"/>
                </a:gradFill>
              </a:endParaRPr>
            </a:p>
          </p:txBody>
        </p:sp>
        <p:sp>
          <p:nvSpPr>
            <p:cNvPr id="29"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5FEBFD"/>
                    </a:gs>
                    <a:gs pos="100000">
                      <a:srgbClr val="359FCC"/>
                    </a:gs>
                  </a:gsLst>
                  <a:lin ang="5400000" scaled="1"/>
                </a:gradFill>
              </a:endParaRPr>
            </a:p>
          </p:txBody>
        </p:sp>
        <p:sp>
          <p:nvSpPr>
            <p:cNvPr id="30"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5FEBFD"/>
                    </a:gs>
                    <a:gs pos="100000">
                      <a:srgbClr val="359FCC"/>
                    </a:gs>
                  </a:gsLst>
                  <a:lin ang="5400000" scaled="1"/>
                </a:gradFill>
              </a:endParaRPr>
            </a:p>
          </p:txBody>
        </p:sp>
        <p:sp>
          <p:nvSpPr>
            <p:cNvPr id="31"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5FEBFD"/>
                    </a:gs>
                    <a:gs pos="100000">
                      <a:srgbClr val="359FCC"/>
                    </a:gs>
                  </a:gsLst>
                  <a:lin ang="5400000" scaled="1"/>
                </a:gradFill>
              </a:endParaRPr>
            </a:p>
          </p:txBody>
        </p:sp>
      </p:grpSp>
      <p:sp>
        <p:nvSpPr>
          <p:cNvPr id="32" name="TextBox 30"/>
          <p:cNvSpPr txBox="1"/>
          <p:nvPr/>
        </p:nvSpPr>
        <p:spPr>
          <a:xfrm>
            <a:off x="914407" y="5535788"/>
            <a:ext cx="10626429" cy="923330"/>
          </a:xfrm>
          <a:prstGeom prst="rect">
            <a:avLst/>
          </a:prstGeom>
          <a:noFill/>
        </p:spPr>
        <p:txBody>
          <a:bodyPr wrap="square" rtlCol="0">
            <a:spAutoFit/>
          </a:bodyPr>
          <a:lstStyle/>
          <a:p>
            <a:pPr>
              <a:lnSpc>
                <a:spcPct val="150000"/>
              </a:lnSpc>
            </a:pPr>
            <a:r>
              <a:rPr lang="zh-CN" altLang="en-US" dirty="0" smtClean="0">
                <a:solidFill>
                  <a:srgbClr val="262626"/>
                </a:solidFill>
                <a:latin typeface="微软雅黑" panose="020B0503020204020204" pitchFamily="34" charset="-122"/>
                <a:ea typeface="微软雅黑" panose="020B0503020204020204" pitchFamily="34" charset="-122"/>
                <a:sym typeface="Calibri" panose="020F0502020204030204" pitchFamily="34" charset="0"/>
              </a:rPr>
              <a:t>点击</a:t>
            </a:r>
            <a:r>
              <a:rPr lang="zh-CN" altLang="en-US" dirty="0">
                <a:solidFill>
                  <a:srgbClr val="262626"/>
                </a:solidFill>
                <a:latin typeface="微软雅黑" panose="020B0503020204020204" pitchFamily="34" charset="-122"/>
                <a:ea typeface="微软雅黑" panose="020B0503020204020204" pitchFamily="34" charset="-122"/>
                <a:sym typeface="Calibri" panose="020F0502020204030204" pitchFamily="34" charset="0"/>
              </a:rPr>
              <a:t>输入简要文字内容，文字内容需概括精炼，不用多余的文字修饰，言简意赅的说明该项内容</a:t>
            </a:r>
            <a:r>
              <a:rPr lang="zh-CN" altLang="en-US" dirty="0" smtClean="0">
                <a:solidFill>
                  <a:srgbClr val="262626"/>
                </a:solidFill>
                <a:latin typeface="微软雅黑" panose="020B0503020204020204" pitchFamily="34" charset="-122"/>
                <a:ea typeface="微软雅黑" panose="020B0503020204020204" pitchFamily="34" charset="-122"/>
                <a:sym typeface="Calibri" panose="020F0502020204030204" pitchFamily="34" charset="0"/>
              </a:rPr>
              <a:t>。 点击</a:t>
            </a:r>
            <a:r>
              <a:rPr lang="zh-CN" altLang="en-US" dirty="0">
                <a:solidFill>
                  <a:srgbClr val="262626"/>
                </a:solidFill>
                <a:latin typeface="微软雅黑" panose="020B0503020204020204" pitchFamily="34" charset="-122"/>
                <a:ea typeface="微软雅黑" panose="020B0503020204020204" pitchFamily="34" charset="-122"/>
                <a:sym typeface="Calibri" panose="020F0502020204030204" pitchFamily="34" charset="0"/>
              </a:rPr>
              <a:t>输入简要文字内容，文字内容需概括精炼，不用多余的文字修饰，言简意赅的说明该项内容</a:t>
            </a:r>
            <a:r>
              <a:rPr lang="zh-CN" altLang="en-US" dirty="0" smtClean="0">
                <a:solidFill>
                  <a:srgbClr val="262626"/>
                </a:solidFill>
                <a:latin typeface="微软雅黑" panose="020B0503020204020204" pitchFamily="34" charset="-122"/>
                <a:ea typeface="微软雅黑" panose="020B0503020204020204" pitchFamily="34" charset="-122"/>
                <a:sym typeface="Calibri" panose="020F0502020204030204" pitchFamily="34" charset="0"/>
              </a:rPr>
              <a:t>。</a:t>
            </a:r>
            <a:endParaRPr lang="en-US" altLang="zh-CN" dirty="0">
              <a:solidFill>
                <a:srgbClr val="262626"/>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 presetClass="entr" presetSubtype="8" decel="2800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0-#ppt_w/2"/>
                                          </p:val>
                                        </p:tav>
                                        <p:tav tm="100000">
                                          <p:val>
                                            <p:strVal val="#ppt_x"/>
                                          </p:val>
                                        </p:tav>
                                      </p:tavLst>
                                    </p:anim>
                                    <p:anim calcmode="lin" valueType="num">
                                      <p:cBhvr additive="base">
                                        <p:cTn id="24" dur="75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可行性分析</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78169" y="3356022"/>
            <a:ext cx="1000931" cy="1000931"/>
            <a:chOff x="878169" y="3356022"/>
            <a:chExt cx="1000931" cy="1000931"/>
          </a:xfrm>
        </p:grpSpPr>
        <p:sp>
          <p:nvSpPr>
            <p:cNvPr id="9" name="椭圆 8"/>
            <p:cNvSpPr/>
            <p:nvPr/>
          </p:nvSpPr>
          <p:spPr>
            <a:xfrm>
              <a:off x="878169" y="3356022"/>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26"/>
            <p:cNvSpPr>
              <a:spLocks noEditPoints="1"/>
            </p:cNvSpPr>
            <p:nvPr/>
          </p:nvSpPr>
          <p:spPr bwMode="auto">
            <a:xfrm>
              <a:off x="1160833" y="3657964"/>
              <a:ext cx="434060" cy="45603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2" name="组合 11"/>
          <p:cNvGrpSpPr/>
          <p:nvPr/>
        </p:nvGrpSpPr>
        <p:grpSpPr>
          <a:xfrm>
            <a:off x="878169" y="4924318"/>
            <a:ext cx="1000931" cy="1000931"/>
            <a:chOff x="878169" y="4924318"/>
            <a:chExt cx="1000931" cy="1000931"/>
          </a:xfrm>
        </p:grpSpPr>
        <p:sp>
          <p:nvSpPr>
            <p:cNvPr id="13" name="椭圆 12"/>
            <p:cNvSpPr/>
            <p:nvPr/>
          </p:nvSpPr>
          <p:spPr>
            <a:xfrm>
              <a:off x="878169" y="4924318"/>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6"/>
            <p:cNvSpPr>
              <a:spLocks noEditPoints="1"/>
            </p:cNvSpPr>
            <p:nvPr/>
          </p:nvSpPr>
          <p:spPr bwMode="auto">
            <a:xfrm>
              <a:off x="1114816" y="5197679"/>
              <a:ext cx="459701" cy="454207"/>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7" name="组合 16"/>
          <p:cNvGrpSpPr/>
          <p:nvPr/>
        </p:nvGrpSpPr>
        <p:grpSpPr>
          <a:xfrm>
            <a:off x="878169" y="1846200"/>
            <a:ext cx="1000931" cy="1000931"/>
            <a:chOff x="878169" y="1846200"/>
            <a:chExt cx="1000931" cy="1000931"/>
          </a:xfrm>
        </p:grpSpPr>
        <p:sp>
          <p:nvSpPr>
            <p:cNvPr id="18" name="椭圆 17"/>
            <p:cNvSpPr/>
            <p:nvPr/>
          </p:nvSpPr>
          <p:spPr>
            <a:xfrm>
              <a:off x="878169" y="1846200"/>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48"/>
            <p:cNvSpPr>
              <a:spLocks noEditPoints="1"/>
            </p:cNvSpPr>
            <p:nvPr/>
          </p:nvSpPr>
          <p:spPr bwMode="auto">
            <a:xfrm>
              <a:off x="1142518" y="2117243"/>
              <a:ext cx="470690" cy="45054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0" name="组合 19"/>
          <p:cNvGrpSpPr/>
          <p:nvPr/>
        </p:nvGrpSpPr>
        <p:grpSpPr>
          <a:xfrm>
            <a:off x="6791040" y="1846200"/>
            <a:ext cx="1000931" cy="1000931"/>
            <a:chOff x="6791040" y="1846200"/>
            <a:chExt cx="1000931" cy="1000931"/>
          </a:xfrm>
        </p:grpSpPr>
        <p:sp>
          <p:nvSpPr>
            <p:cNvPr id="21" name="椭圆 20"/>
            <p:cNvSpPr/>
            <p:nvPr/>
          </p:nvSpPr>
          <p:spPr>
            <a:xfrm>
              <a:off x="6791040" y="1846200"/>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1"/>
            <p:cNvSpPr>
              <a:spLocks noEditPoints="1"/>
            </p:cNvSpPr>
            <p:nvPr/>
          </p:nvSpPr>
          <p:spPr bwMode="auto">
            <a:xfrm>
              <a:off x="7110188" y="2168297"/>
              <a:ext cx="362633" cy="45603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6791040" y="4924318"/>
            <a:ext cx="1000931" cy="1000931"/>
            <a:chOff x="6791040" y="4924318"/>
            <a:chExt cx="1000931" cy="1000931"/>
          </a:xfrm>
        </p:grpSpPr>
        <p:sp>
          <p:nvSpPr>
            <p:cNvPr id="24" name="椭圆 23"/>
            <p:cNvSpPr/>
            <p:nvPr/>
          </p:nvSpPr>
          <p:spPr>
            <a:xfrm>
              <a:off x="6791040" y="4924318"/>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44"/>
            <p:cNvSpPr>
              <a:spLocks noEditPoints="1"/>
            </p:cNvSpPr>
            <p:nvPr/>
          </p:nvSpPr>
          <p:spPr bwMode="auto">
            <a:xfrm>
              <a:off x="7079968" y="5197679"/>
              <a:ext cx="423072" cy="45970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6" name="组合 25"/>
          <p:cNvGrpSpPr/>
          <p:nvPr/>
        </p:nvGrpSpPr>
        <p:grpSpPr>
          <a:xfrm>
            <a:off x="6791040" y="3356022"/>
            <a:ext cx="1000931" cy="1000931"/>
            <a:chOff x="6791040" y="3356022"/>
            <a:chExt cx="1000931" cy="1000931"/>
          </a:xfrm>
        </p:grpSpPr>
        <p:sp>
          <p:nvSpPr>
            <p:cNvPr id="27" name="椭圆 26"/>
            <p:cNvSpPr/>
            <p:nvPr/>
          </p:nvSpPr>
          <p:spPr>
            <a:xfrm>
              <a:off x="6791040" y="3356022"/>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16"/>
            <p:cNvSpPr>
              <a:spLocks noEditPoints="1"/>
            </p:cNvSpPr>
            <p:nvPr/>
          </p:nvSpPr>
          <p:spPr bwMode="auto">
            <a:xfrm>
              <a:off x="7024744" y="3673250"/>
              <a:ext cx="533520" cy="42546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9" name="矩形 47"/>
          <p:cNvSpPr>
            <a:spLocks noChangeArrowheads="1"/>
          </p:cNvSpPr>
          <p:nvPr/>
        </p:nvSpPr>
        <p:spPr bwMode="auto">
          <a:xfrm>
            <a:off x="2143449" y="1852825"/>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a:solidFill>
                  <a:srgbClr val="A20B3C"/>
                </a:solidFill>
              </a:rPr>
              <a:t>主要任务</a:t>
            </a:r>
          </a:p>
          <a:p>
            <a:pPr defTabSz="914400">
              <a:lnSpc>
                <a:spcPct val="120000"/>
              </a:lnSpc>
              <a:spcBef>
                <a:spcPct val="0"/>
              </a:spcBef>
              <a:buNone/>
            </a:pPr>
            <a:r>
              <a:rPr lang="zh-CN" altLang="en-US" sz="1400" dirty="0" smtClean="0">
                <a:solidFill>
                  <a:srgbClr val="262626"/>
                </a:solidFill>
                <a:sym typeface="微软雅黑" panose="020B0503020204020204" pitchFamily="34" charset="-122"/>
              </a:rPr>
              <a:t>在此</a:t>
            </a:r>
            <a:r>
              <a:rPr lang="zh-CN" altLang="en-US" sz="1400" dirty="0">
                <a:solidFill>
                  <a:srgbClr val="262626"/>
                </a:solidFill>
                <a:sym typeface="微软雅黑" panose="020B0503020204020204" pitchFamily="34" charset="-122"/>
              </a:rPr>
              <a:t>录入上述图表的描述说明，在此录入上述图表的描述</a:t>
            </a:r>
            <a:r>
              <a:rPr lang="zh-CN" altLang="en-US" sz="1400" dirty="0" smtClean="0">
                <a:solidFill>
                  <a:srgbClr val="262626"/>
                </a:solidFill>
                <a:sym typeface="微软雅黑" panose="020B0503020204020204" pitchFamily="34" charset="-122"/>
              </a:rPr>
              <a:t>说明</a:t>
            </a:r>
            <a:endParaRPr lang="zh-CN" altLang="en-US" sz="1400" dirty="0">
              <a:solidFill>
                <a:srgbClr val="262626"/>
              </a:solidFill>
              <a:sym typeface="微软雅黑" panose="020B0503020204020204" pitchFamily="34" charset="-122"/>
            </a:endParaRPr>
          </a:p>
        </p:txBody>
      </p:sp>
      <p:sp>
        <p:nvSpPr>
          <p:cNvPr id="30" name="矩形 47"/>
          <p:cNvSpPr>
            <a:spLocks noChangeArrowheads="1"/>
          </p:cNvSpPr>
          <p:nvPr/>
        </p:nvSpPr>
        <p:spPr bwMode="auto">
          <a:xfrm>
            <a:off x="2161764" y="3270901"/>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a:solidFill>
                  <a:srgbClr val="262626"/>
                </a:solidFill>
              </a:rPr>
              <a:t>时间进度</a:t>
            </a:r>
          </a:p>
          <a:p>
            <a:pPr defTabSz="914400">
              <a:lnSpc>
                <a:spcPct val="120000"/>
              </a:lnSpc>
              <a:spcBef>
                <a:spcPct val="0"/>
              </a:spcBef>
              <a:buNone/>
            </a:pPr>
            <a:r>
              <a:rPr lang="zh-CN" altLang="en-US" sz="1400" dirty="0" smtClean="0">
                <a:solidFill>
                  <a:srgbClr val="262626"/>
                </a:solidFill>
                <a:sym typeface="微软雅黑" panose="020B0503020204020204" pitchFamily="34" charset="-122"/>
              </a:rPr>
              <a:t>在此</a:t>
            </a:r>
            <a:r>
              <a:rPr lang="zh-CN" altLang="en-US" sz="1400" dirty="0">
                <a:solidFill>
                  <a:srgbClr val="262626"/>
                </a:solidFill>
                <a:sym typeface="微软雅黑" panose="020B0503020204020204" pitchFamily="34" charset="-122"/>
              </a:rPr>
              <a:t>录入上述图表的描述说明，在此录入上述图表的描述</a:t>
            </a:r>
            <a:r>
              <a:rPr lang="zh-CN" altLang="en-US" sz="1400" dirty="0" smtClean="0">
                <a:solidFill>
                  <a:srgbClr val="262626"/>
                </a:solidFill>
                <a:sym typeface="微软雅黑" panose="020B0503020204020204" pitchFamily="34" charset="-122"/>
              </a:rPr>
              <a:t>说明</a:t>
            </a:r>
            <a:endParaRPr lang="zh-CN" altLang="en-US" sz="1400" dirty="0">
              <a:solidFill>
                <a:srgbClr val="262626"/>
              </a:solidFill>
              <a:sym typeface="微软雅黑" panose="020B0503020204020204" pitchFamily="34" charset="-122"/>
            </a:endParaRPr>
          </a:p>
        </p:txBody>
      </p:sp>
      <p:sp>
        <p:nvSpPr>
          <p:cNvPr id="31" name="矩形 47"/>
          <p:cNvSpPr>
            <a:spLocks noChangeArrowheads="1"/>
          </p:cNvSpPr>
          <p:nvPr/>
        </p:nvSpPr>
        <p:spPr bwMode="auto">
          <a:xfrm>
            <a:off x="2169739" y="4938026"/>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smtClean="0">
                <a:solidFill>
                  <a:srgbClr val="A20B3C"/>
                </a:solidFill>
              </a:rPr>
              <a:t>效益预测</a:t>
            </a:r>
            <a:endParaRPr lang="zh-CN" altLang="en-US" sz="2400" dirty="0">
              <a:solidFill>
                <a:srgbClr val="A20B3C"/>
              </a:solidFill>
            </a:endParaRPr>
          </a:p>
          <a:p>
            <a:pPr defTabSz="914400">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
        <p:nvSpPr>
          <p:cNvPr id="32" name="矩形 47"/>
          <p:cNvSpPr>
            <a:spLocks noChangeArrowheads="1"/>
          </p:cNvSpPr>
          <p:nvPr/>
        </p:nvSpPr>
        <p:spPr bwMode="auto">
          <a:xfrm>
            <a:off x="7955863" y="1816221"/>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smtClean="0">
                <a:solidFill>
                  <a:srgbClr val="262626"/>
                </a:solidFill>
              </a:rPr>
              <a:t>团队协调能力强</a:t>
            </a:r>
          </a:p>
          <a:p>
            <a:pPr defTabSz="914400">
              <a:lnSpc>
                <a:spcPct val="120000"/>
              </a:lnSpc>
              <a:spcBef>
                <a:spcPct val="0"/>
              </a:spcBef>
              <a:buNone/>
            </a:pPr>
            <a:r>
              <a:rPr lang="zh-CN" altLang="en-US" sz="1400" dirty="0" smtClean="0">
                <a:solidFill>
                  <a:srgbClr val="262626"/>
                </a:solidFill>
                <a:sym typeface="微软雅黑" panose="020B0503020204020204" pitchFamily="34" charset="-122"/>
              </a:rPr>
              <a:t>在此</a:t>
            </a:r>
            <a:r>
              <a:rPr lang="zh-CN" altLang="en-US" sz="1400" dirty="0">
                <a:solidFill>
                  <a:srgbClr val="262626"/>
                </a:solidFill>
                <a:sym typeface="微软雅黑" panose="020B0503020204020204" pitchFamily="34" charset="-122"/>
              </a:rPr>
              <a:t>录入上述图表的描述说明，在此录入上述图表的描述说明</a:t>
            </a:r>
          </a:p>
        </p:txBody>
      </p:sp>
      <p:sp>
        <p:nvSpPr>
          <p:cNvPr id="33" name="矩形 47"/>
          <p:cNvSpPr>
            <a:spLocks noChangeArrowheads="1"/>
          </p:cNvSpPr>
          <p:nvPr/>
        </p:nvSpPr>
        <p:spPr bwMode="auto">
          <a:xfrm>
            <a:off x="7955863" y="3330193"/>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smtClean="0">
                <a:solidFill>
                  <a:srgbClr val="A20B3C"/>
                </a:solidFill>
              </a:rPr>
              <a:t>操作方法科学</a:t>
            </a:r>
            <a:endParaRPr lang="zh-CN" altLang="en-US" sz="2400" dirty="0">
              <a:solidFill>
                <a:srgbClr val="A20B3C"/>
              </a:solidFill>
            </a:endParaRPr>
          </a:p>
          <a:p>
            <a:pPr defTabSz="914400">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
        <p:nvSpPr>
          <p:cNvPr id="34" name="矩形 47"/>
          <p:cNvSpPr>
            <a:spLocks noChangeArrowheads="1"/>
          </p:cNvSpPr>
          <p:nvPr/>
        </p:nvSpPr>
        <p:spPr bwMode="auto">
          <a:xfrm>
            <a:off x="7955863" y="4938026"/>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smtClean="0">
                <a:solidFill>
                  <a:srgbClr val="262626"/>
                </a:solidFill>
              </a:rPr>
              <a:t>资金准备充足</a:t>
            </a:r>
            <a:endParaRPr lang="zh-CN" altLang="en-US" sz="2400" dirty="0">
              <a:solidFill>
                <a:srgbClr val="262626"/>
              </a:solidFill>
            </a:endParaRPr>
          </a:p>
          <a:p>
            <a:pPr defTabSz="914400">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38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1500"/>
                            </p:stCondLst>
                            <p:childTnLst>
                              <p:par>
                                <p:cTn id="28" presetID="2" presetClass="entr" presetSubtype="2" decel="3800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1+#ppt_w/2"/>
                                          </p:val>
                                        </p:tav>
                                        <p:tav tm="100000">
                                          <p:val>
                                            <p:strVal val="#ppt_x"/>
                                          </p:val>
                                        </p:tav>
                                      </p:tavLst>
                                    </p:anim>
                                    <p:anim calcmode="lin" valueType="num">
                                      <p:cBhvr additive="base">
                                        <p:cTn id="31" dur="75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38000" fill="hold" nodeType="withEffect">
                                  <p:stCondLst>
                                    <p:cond delay="25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1+#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decel="38000"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750" fill="hold"/>
                                        <p:tgtEl>
                                          <p:spTgt spid="23"/>
                                        </p:tgtEl>
                                        <p:attrNameLst>
                                          <p:attrName>ppt_x</p:attrName>
                                        </p:attrNameLst>
                                      </p:cBhvr>
                                      <p:tavLst>
                                        <p:tav tm="0">
                                          <p:val>
                                            <p:strVal val="1+#ppt_w/2"/>
                                          </p:val>
                                        </p:tav>
                                        <p:tav tm="100000">
                                          <p:val>
                                            <p:strVal val="#ppt_x"/>
                                          </p:val>
                                        </p:tav>
                                      </p:tavLst>
                                    </p:anim>
                                    <p:anim calcmode="lin" valueType="num">
                                      <p:cBhvr additive="base">
                                        <p:cTn id="39" dur="75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smtClean="0">
                  <a:solidFill>
                    <a:srgbClr val="FFFFFF"/>
                  </a:solidFill>
                  <a:latin typeface="微软雅黑" panose="020B0503020204020204" pitchFamily="34" charset="-122"/>
                  <a:ea typeface="微软雅黑" panose="020B0503020204020204" pitchFamily="34" charset="-122"/>
                </a:rPr>
                <a:t>LOGO</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smtClean="0">
                  <a:solidFill>
                    <a:srgbClr val="A20B3C"/>
                  </a:solidFill>
                  <a:latin typeface="Kartika" panose="02020503030404060203" pitchFamily="18" charset="0"/>
                  <a:ea typeface="微软雅黑" panose="020B0503020204020204" pitchFamily="34" charset="-122"/>
                  <a:cs typeface="Kartika" panose="02020503030404060203" pitchFamily="18" charset="0"/>
                </a:rPr>
                <a:t>03</a:t>
              </a:r>
              <a:endPar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19" name="TextBox 1"/>
          <p:cNvSpPr txBox="1"/>
          <p:nvPr/>
        </p:nvSpPr>
        <p:spPr>
          <a:xfrm>
            <a:off x="2192084" y="2000950"/>
            <a:ext cx="3518912"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产品与运营</a:t>
            </a:r>
          </a:p>
        </p:txBody>
      </p:sp>
      <p:sp>
        <p:nvSpPr>
          <p:cNvPr id="20" name="文本框 9"/>
          <p:cNvSpPr txBox="1"/>
          <p:nvPr/>
        </p:nvSpPr>
        <p:spPr>
          <a:xfrm>
            <a:off x="2332440"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产品概述</a:t>
            </a:r>
          </a:p>
        </p:txBody>
      </p:sp>
      <p:sp>
        <p:nvSpPr>
          <p:cNvPr id="21" name="文本框 9"/>
          <p:cNvSpPr txBox="1"/>
          <p:nvPr/>
        </p:nvSpPr>
        <p:spPr>
          <a:xfrm>
            <a:off x="2332439"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产品形式</a:t>
            </a:r>
          </a:p>
        </p:txBody>
      </p:sp>
      <p:sp>
        <p:nvSpPr>
          <p:cNvPr id="22" name="文本框 21"/>
          <p:cNvSpPr txBox="1"/>
          <p:nvPr/>
        </p:nvSpPr>
        <p:spPr>
          <a:xfrm>
            <a:off x="2332440"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产品功能</a:t>
            </a:r>
          </a:p>
        </p:txBody>
      </p:sp>
      <p:sp>
        <p:nvSpPr>
          <p:cNvPr id="23" name="文本框 9"/>
          <p:cNvSpPr txBox="1"/>
          <p:nvPr/>
        </p:nvSpPr>
        <p:spPr>
          <a:xfrm>
            <a:off x="2332439"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网络营销方案</a:t>
            </a:r>
          </a:p>
        </p:txBody>
      </p:sp>
      <p:sp>
        <p:nvSpPr>
          <p:cNvPr id="24" name="文本框 9"/>
          <p:cNvSpPr txBox="1"/>
          <p:nvPr/>
        </p:nvSpPr>
        <p:spPr>
          <a:xfrm>
            <a:off x="4603395"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线下推广方案</a:t>
            </a:r>
          </a:p>
        </p:txBody>
      </p:sp>
      <p:sp>
        <p:nvSpPr>
          <p:cNvPr id="25" name="文本框 9"/>
          <p:cNvSpPr txBox="1"/>
          <p:nvPr/>
        </p:nvSpPr>
        <p:spPr>
          <a:xfrm>
            <a:off x="4603396"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执行方式</a:t>
            </a:r>
          </a:p>
        </p:txBody>
      </p:sp>
      <p:sp>
        <p:nvSpPr>
          <p:cNvPr id="26" name="文本框 9"/>
          <p:cNvSpPr txBox="1"/>
          <p:nvPr/>
        </p:nvSpPr>
        <p:spPr>
          <a:xfrm>
            <a:off x="4603395"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利润来源分析</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9"/>
                                        </p:tgtEl>
                                        <p:attrNameLst>
                                          <p:attrName>ppt_x</p:attrName>
                                          <p:attrName>ppt_y</p:attrName>
                                        </p:attrNameLst>
                                      </p:cBhvr>
                                    </p:animMotion>
                                    <p:animEffect transition="in" filter="fade">
                                      <p:cBhvr>
                                        <p:cTn id="27" dur="1000"/>
                                        <p:tgtEl>
                                          <p:spTgt spid="19"/>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1" grpId="0"/>
      <p:bldP spid="22"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产品概述</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8497133" y="4588054"/>
            <a:ext cx="2696788" cy="1637369"/>
          </a:xfrm>
          <a:prstGeom prst="rect">
            <a:avLst/>
          </a:prstGeom>
          <a:noFill/>
          <a:ln>
            <a:noFill/>
          </a:ln>
        </p:spPr>
        <p:txBody>
          <a:bodyPr wrap="square" lIns="121913" tIns="60959" rIns="121913" bIns="60959">
            <a:spAutoFit/>
          </a:bodyPr>
          <a:lstStyle/>
          <a:p>
            <a:pPr defTabSz="1219200">
              <a:lnSpc>
                <a:spcPct val="120000"/>
              </a:lnSpc>
              <a:defRPr/>
            </a:pPr>
            <a:r>
              <a:rPr lang="zh-CN" altLang="en-US" sz="2800" b="1" dirty="0">
                <a:solidFill>
                  <a:srgbClr val="A20B3C"/>
                </a:solidFill>
                <a:latin typeface="微软雅黑" panose="020B0503020204020204" pitchFamily="34" charset="-122"/>
                <a:ea typeface="微软雅黑" panose="020B0503020204020204" pitchFamily="34" charset="-122"/>
              </a:rPr>
              <a:t>添加标题</a:t>
            </a:r>
            <a:endParaRPr lang="en-US" altLang="zh-CN" sz="2800" b="1" dirty="0">
              <a:solidFill>
                <a:srgbClr val="A20B3C"/>
              </a:solidFill>
              <a:latin typeface="微软雅黑" panose="020B0503020204020204" pitchFamily="34" charset="-122"/>
              <a:ea typeface="微软雅黑" panose="020B0503020204020204" pitchFamily="34" charset="-122"/>
            </a:endParaRPr>
          </a:p>
          <a:p>
            <a:pPr defTabSz="1219200">
              <a:lnSpc>
                <a:spcPct val="120000"/>
              </a:lnSpc>
              <a:defRPr/>
            </a:pPr>
            <a:r>
              <a:rPr lang="zh-CN" altLang="en-US"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录入本图表的综合描述说明，在此录入本图表的综合描述说明。</a:t>
            </a:r>
          </a:p>
        </p:txBody>
      </p:sp>
      <p:grpSp>
        <p:nvGrpSpPr>
          <p:cNvPr id="2" name="组合 1"/>
          <p:cNvGrpSpPr/>
          <p:nvPr/>
        </p:nvGrpSpPr>
        <p:grpSpPr>
          <a:xfrm>
            <a:off x="5593992" y="1412782"/>
            <a:ext cx="3018025" cy="466683"/>
            <a:chOff x="5593992" y="1412782"/>
            <a:chExt cx="3018025" cy="466683"/>
          </a:xfrm>
        </p:grpSpPr>
        <p:sp>
          <p:nvSpPr>
            <p:cNvPr id="53" name="圆角矩形 52"/>
            <p:cNvSpPr/>
            <p:nvPr/>
          </p:nvSpPr>
          <p:spPr>
            <a:xfrm>
              <a:off x="5593992" y="1412782"/>
              <a:ext cx="3018025"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4" name="圆角矩形 53"/>
            <p:cNvSpPr/>
            <p:nvPr/>
          </p:nvSpPr>
          <p:spPr>
            <a:xfrm>
              <a:off x="5612250" y="1427449"/>
              <a:ext cx="2979183"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5" name="椭圆 54"/>
            <p:cNvSpPr/>
            <p:nvPr/>
          </p:nvSpPr>
          <p:spPr>
            <a:xfrm>
              <a:off x="5707252" y="1527310"/>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6" name="TextBox 24"/>
            <p:cNvSpPr txBox="1"/>
            <p:nvPr/>
          </p:nvSpPr>
          <p:spPr>
            <a:xfrm>
              <a:off x="6036140" y="1534118"/>
              <a:ext cx="2364115"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点击输入标题文本小标签</a:t>
              </a:r>
            </a:p>
          </p:txBody>
        </p:sp>
      </p:grpSp>
      <p:grpSp>
        <p:nvGrpSpPr>
          <p:cNvPr id="3" name="组合 2"/>
          <p:cNvGrpSpPr/>
          <p:nvPr/>
        </p:nvGrpSpPr>
        <p:grpSpPr>
          <a:xfrm>
            <a:off x="5596501" y="1988840"/>
            <a:ext cx="3888000" cy="466683"/>
            <a:chOff x="5596501" y="1988840"/>
            <a:chExt cx="3888000" cy="466683"/>
          </a:xfrm>
        </p:grpSpPr>
        <p:sp>
          <p:nvSpPr>
            <p:cNvPr id="57" name="圆角矩形 56"/>
            <p:cNvSpPr/>
            <p:nvPr/>
          </p:nvSpPr>
          <p:spPr>
            <a:xfrm>
              <a:off x="5596501" y="1988840"/>
              <a:ext cx="3888000" cy="466683"/>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8" name="圆角矩形 57"/>
            <p:cNvSpPr/>
            <p:nvPr/>
          </p:nvSpPr>
          <p:spPr>
            <a:xfrm>
              <a:off x="5614758" y="2003507"/>
              <a:ext cx="3849600"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9" name="椭圆 58"/>
            <p:cNvSpPr/>
            <p:nvPr/>
          </p:nvSpPr>
          <p:spPr>
            <a:xfrm>
              <a:off x="5709762" y="2103368"/>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0" name="TextBox 31"/>
            <p:cNvSpPr txBox="1"/>
            <p:nvPr/>
          </p:nvSpPr>
          <p:spPr>
            <a:xfrm>
              <a:off x="6038650" y="2110176"/>
              <a:ext cx="3225700"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点击输入标题文本及描述说明</a:t>
              </a:r>
            </a:p>
          </p:txBody>
        </p:sp>
      </p:grpSp>
      <p:grpSp>
        <p:nvGrpSpPr>
          <p:cNvPr id="4" name="组合 3"/>
          <p:cNvGrpSpPr/>
          <p:nvPr/>
        </p:nvGrpSpPr>
        <p:grpSpPr>
          <a:xfrm>
            <a:off x="5611476" y="2564909"/>
            <a:ext cx="3201600" cy="466683"/>
            <a:chOff x="5611476" y="2564909"/>
            <a:chExt cx="3201600" cy="466683"/>
          </a:xfrm>
        </p:grpSpPr>
        <p:sp>
          <p:nvSpPr>
            <p:cNvPr id="61" name="圆角矩形 60"/>
            <p:cNvSpPr/>
            <p:nvPr/>
          </p:nvSpPr>
          <p:spPr>
            <a:xfrm>
              <a:off x="5611476" y="2564909"/>
              <a:ext cx="3201600"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2" name="圆角矩形 61"/>
            <p:cNvSpPr/>
            <p:nvPr/>
          </p:nvSpPr>
          <p:spPr>
            <a:xfrm>
              <a:off x="5629733" y="2579576"/>
              <a:ext cx="3163200"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3" name="椭圆 62"/>
            <p:cNvSpPr/>
            <p:nvPr/>
          </p:nvSpPr>
          <p:spPr>
            <a:xfrm>
              <a:off x="5724736" y="2679437"/>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4" name="TextBox 38"/>
            <p:cNvSpPr txBox="1"/>
            <p:nvPr/>
          </p:nvSpPr>
          <p:spPr>
            <a:xfrm>
              <a:off x="6053624" y="2686245"/>
              <a:ext cx="2558390"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点击输入标题文本小标签</a:t>
              </a:r>
            </a:p>
          </p:txBody>
        </p:sp>
      </p:grpSp>
      <p:grpSp>
        <p:nvGrpSpPr>
          <p:cNvPr id="7" name="组合 6"/>
          <p:cNvGrpSpPr/>
          <p:nvPr/>
        </p:nvGrpSpPr>
        <p:grpSpPr>
          <a:xfrm>
            <a:off x="5608182" y="3140968"/>
            <a:ext cx="2629604" cy="466683"/>
            <a:chOff x="5608182" y="3140968"/>
            <a:chExt cx="2629604" cy="466683"/>
          </a:xfrm>
        </p:grpSpPr>
        <p:sp>
          <p:nvSpPr>
            <p:cNvPr id="65" name="圆角矩形 64"/>
            <p:cNvSpPr/>
            <p:nvPr/>
          </p:nvSpPr>
          <p:spPr>
            <a:xfrm>
              <a:off x="5608182" y="3140968"/>
              <a:ext cx="2629604" cy="466683"/>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6" name="圆角矩形 65"/>
            <p:cNvSpPr/>
            <p:nvPr/>
          </p:nvSpPr>
          <p:spPr>
            <a:xfrm>
              <a:off x="5626440" y="3155635"/>
              <a:ext cx="2590762"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7" name="椭圆 66"/>
            <p:cNvSpPr/>
            <p:nvPr/>
          </p:nvSpPr>
          <p:spPr>
            <a:xfrm>
              <a:off x="5721442" y="3255496"/>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8" name="TextBox 45"/>
            <p:cNvSpPr txBox="1"/>
            <p:nvPr/>
          </p:nvSpPr>
          <p:spPr>
            <a:xfrm>
              <a:off x="6050331" y="3262304"/>
              <a:ext cx="2061894"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点击输入标题文本</a:t>
              </a:r>
            </a:p>
          </p:txBody>
        </p:sp>
      </p:grpSp>
      <p:grpSp>
        <p:nvGrpSpPr>
          <p:cNvPr id="8" name="组合 7"/>
          <p:cNvGrpSpPr/>
          <p:nvPr/>
        </p:nvGrpSpPr>
        <p:grpSpPr>
          <a:xfrm>
            <a:off x="5630744" y="3717032"/>
            <a:ext cx="3125619" cy="466683"/>
            <a:chOff x="5630744" y="3717032"/>
            <a:chExt cx="3125619" cy="466683"/>
          </a:xfrm>
        </p:grpSpPr>
        <p:sp>
          <p:nvSpPr>
            <p:cNvPr id="69" name="圆角矩形 68"/>
            <p:cNvSpPr/>
            <p:nvPr/>
          </p:nvSpPr>
          <p:spPr>
            <a:xfrm>
              <a:off x="5630744" y="3717032"/>
              <a:ext cx="3107361"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0" name="圆角矩形 69"/>
            <p:cNvSpPr/>
            <p:nvPr/>
          </p:nvSpPr>
          <p:spPr>
            <a:xfrm>
              <a:off x="5649002" y="3731699"/>
              <a:ext cx="3107361"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1" name="椭圆 70"/>
            <p:cNvSpPr/>
            <p:nvPr/>
          </p:nvSpPr>
          <p:spPr>
            <a:xfrm>
              <a:off x="5717578" y="3831965"/>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2" name="TextBox 52"/>
            <p:cNvSpPr txBox="1"/>
            <p:nvPr/>
          </p:nvSpPr>
          <p:spPr>
            <a:xfrm>
              <a:off x="6072892" y="3838368"/>
              <a:ext cx="2518538"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点击输入标题描述文本</a:t>
              </a:r>
            </a:p>
          </p:txBody>
        </p:sp>
      </p:grpSp>
      <p:sp>
        <p:nvSpPr>
          <p:cNvPr id="73" name="矩形 72"/>
          <p:cNvSpPr/>
          <p:nvPr/>
        </p:nvSpPr>
        <p:spPr>
          <a:xfrm>
            <a:off x="732958" y="1412782"/>
            <a:ext cx="3666523" cy="4631214"/>
          </a:xfrm>
          <a:prstGeom prst="rect">
            <a:avLst/>
          </a:prstGeom>
          <a:blipFill>
            <a:blip r:embed="rId4" cstate="screen"/>
            <a:stretch>
              <a:fillRect/>
            </a:stretch>
          </a:blipFill>
          <a:ln w="88900">
            <a:solidFill>
              <a:srgbClr val="FDFDF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47"/>
          <p:cNvSpPr>
            <a:spLocks noChangeArrowheads="1"/>
          </p:cNvSpPr>
          <p:nvPr/>
        </p:nvSpPr>
        <p:spPr bwMode="auto">
          <a:xfrm>
            <a:off x="5520414" y="4588055"/>
            <a:ext cx="2696788" cy="1637369"/>
          </a:xfrm>
          <a:prstGeom prst="rect">
            <a:avLst/>
          </a:prstGeom>
          <a:noFill/>
          <a:ln>
            <a:noFill/>
          </a:ln>
        </p:spPr>
        <p:txBody>
          <a:bodyPr wrap="square" lIns="121913" tIns="60959" rIns="121913" bIns="60959">
            <a:spAutoFit/>
          </a:bodyPr>
          <a:lstStyle/>
          <a:p>
            <a:pPr defTabSz="1219200">
              <a:lnSpc>
                <a:spcPct val="120000"/>
              </a:lnSpc>
              <a:defRPr/>
            </a:pPr>
            <a:r>
              <a:rPr lang="zh-CN" altLang="en-US" sz="2800" b="1" dirty="0">
                <a:solidFill>
                  <a:srgbClr val="262626"/>
                </a:solidFill>
                <a:latin typeface="微软雅黑" panose="020B0503020204020204" pitchFamily="34" charset="-122"/>
                <a:ea typeface="微软雅黑" panose="020B0503020204020204" pitchFamily="34" charset="-122"/>
              </a:rPr>
              <a:t>添加标题</a:t>
            </a:r>
            <a:endParaRPr lang="en-US" altLang="zh-CN" sz="2800" b="1" dirty="0">
              <a:solidFill>
                <a:srgbClr val="262626"/>
              </a:solidFill>
              <a:latin typeface="微软雅黑" panose="020B0503020204020204" pitchFamily="34" charset="-122"/>
              <a:ea typeface="微软雅黑" panose="020B0503020204020204" pitchFamily="34" charset="-122"/>
            </a:endParaRPr>
          </a:p>
          <a:p>
            <a:pPr defTabSz="1219200">
              <a:lnSpc>
                <a:spcPct val="120000"/>
              </a:lnSpc>
              <a:defRPr/>
            </a:pPr>
            <a:r>
              <a:rPr lang="zh-CN" altLang="en-US"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录入本图表的综合描述说明，在此录入本图表的综合描述说明。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1000"/>
                                        <p:tgtEl>
                                          <p:spTgt spid="74"/>
                                        </p:tgtEl>
                                      </p:cBhvr>
                                    </p:animEffect>
                                    <p:anim calcmode="lin" valueType="num">
                                      <p:cBhvr>
                                        <p:cTn id="37" dur="1000" fill="hold"/>
                                        <p:tgtEl>
                                          <p:spTgt spid="74"/>
                                        </p:tgtEl>
                                        <p:attrNameLst>
                                          <p:attrName>ppt_x</p:attrName>
                                        </p:attrNameLst>
                                      </p:cBhvr>
                                      <p:tavLst>
                                        <p:tav tm="0">
                                          <p:val>
                                            <p:strVal val="#ppt_x"/>
                                          </p:val>
                                        </p:tav>
                                        <p:tav tm="100000">
                                          <p:val>
                                            <p:strVal val="#ppt_x"/>
                                          </p:val>
                                        </p:tav>
                                      </p:tavLst>
                                    </p:anim>
                                    <p:anim calcmode="lin" valueType="num">
                                      <p:cBhvr>
                                        <p:cTn id="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animBg="1"/>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产品形式</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 name="燕尾形 1"/>
          <p:cNvSpPr>
            <a:spLocks noChangeArrowheads="1"/>
          </p:cNvSpPr>
          <p:nvPr/>
        </p:nvSpPr>
        <p:spPr bwMode="auto">
          <a:xfrm>
            <a:off x="1507259" y="2873663"/>
            <a:ext cx="2447925" cy="2519363"/>
          </a:xfrm>
          <a:prstGeom prst="chevron">
            <a:avLst>
              <a:gd name="adj" fmla="val 32167"/>
            </a:avLst>
          </a:prstGeom>
          <a:solidFill>
            <a:srgbClr val="A20B3C"/>
          </a:solidFill>
          <a:ln w="3175" algn="ctr">
            <a:noFill/>
            <a:miter lim="800000"/>
          </a:ln>
        </p:spPr>
        <p:txBody>
          <a:bodyPr anchor="ctr"/>
          <a:lstStyle/>
          <a:p>
            <a:pPr algn="ctr"/>
            <a:endParaRPr lang="zh-CN" altLang="en-US">
              <a:solidFill>
                <a:srgbClr val="FFFFFF"/>
              </a:solidFill>
              <a:latin typeface="Calibri" panose="020F0502020204030204" pitchFamily="34" charset="0"/>
            </a:endParaRPr>
          </a:p>
        </p:txBody>
      </p:sp>
      <p:sp>
        <p:nvSpPr>
          <p:cNvPr id="9" name="燕尾形 8"/>
          <p:cNvSpPr>
            <a:spLocks noChangeArrowheads="1"/>
          </p:cNvSpPr>
          <p:nvPr/>
        </p:nvSpPr>
        <p:spPr bwMode="auto">
          <a:xfrm>
            <a:off x="1088159" y="3376901"/>
            <a:ext cx="1006475" cy="1512887"/>
          </a:xfrm>
          <a:prstGeom prst="chevron">
            <a:avLst>
              <a:gd name="adj" fmla="val 50000"/>
            </a:avLst>
          </a:prstGeom>
          <a:solidFill>
            <a:srgbClr val="FFFFFF"/>
          </a:solidFill>
          <a:ln w="31750" algn="ctr">
            <a:solidFill>
              <a:srgbClr val="A20B3C"/>
            </a:solidFill>
            <a:miter lim="800000"/>
          </a:ln>
        </p:spPr>
        <p:txBody>
          <a:bodyPr anchor="ctr"/>
          <a:lstStyle/>
          <a:p>
            <a:pPr algn="ctr"/>
            <a:endParaRPr lang="zh-CN" altLang="en-US">
              <a:solidFill>
                <a:srgbClr val="FFFFFF"/>
              </a:solidFill>
              <a:latin typeface="Calibri" panose="020F0502020204030204" pitchFamily="34" charset="0"/>
            </a:endParaRPr>
          </a:p>
        </p:txBody>
      </p:sp>
      <p:sp>
        <p:nvSpPr>
          <p:cNvPr id="11" name="圆角矩形 19"/>
          <p:cNvSpPr>
            <a:spLocks noChangeArrowheads="1"/>
          </p:cNvSpPr>
          <p:nvPr/>
        </p:nvSpPr>
        <p:spPr bwMode="auto">
          <a:xfrm>
            <a:off x="5826847" y="1830676"/>
            <a:ext cx="5133975" cy="1296987"/>
          </a:xfrm>
          <a:prstGeom prst="roundRect">
            <a:avLst>
              <a:gd name="adj" fmla="val 0"/>
            </a:avLst>
          </a:prstGeom>
          <a:solidFill>
            <a:srgbClr val="262626">
              <a:alpha val="30000"/>
            </a:srgbClr>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sp>
        <p:nvSpPr>
          <p:cNvPr id="12" name="TextBox 6"/>
          <p:cNvSpPr txBox="1">
            <a:spLocks noChangeArrowheads="1"/>
          </p:cNvSpPr>
          <p:nvPr/>
        </p:nvSpPr>
        <p:spPr bwMode="auto">
          <a:xfrm>
            <a:off x="6474547" y="2195223"/>
            <a:ext cx="3887787" cy="732508"/>
          </a:xfrm>
          <a:prstGeom prst="rect">
            <a:avLst/>
          </a:prstGeom>
          <a:noFill/>
          <a:ln w="9525">
            <a:noFill/>
            <a:miter lim="800000"/>
          </a:ln>
        </p:spPr>
        <p:txBody>
          <a:bodyPr>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添加文本内容</a:t>
            </a:r>
            <a:r>
              <a:rPr lang="zh-CN" altLang="en-US" sz="1600" dirty="0">
                <a:solidFill>
                  <a:schemeClr val="tx1">
                    <a:lumMod val="75000"/>
                    <a:lumOff val="25000"/>
                  </a:schemeClr>
                </a:solidFill>
                <a:ea typeface="微软雅黑" panose="020B0503020204020204" pitchFamily="34" charset="-122"/>
              </a:rPr>
              <a:t>添加文本内容添加文本内容</a:t>
            </a:r>
          </a:p>
          <a:p>
            <a:pPr>
              <a:lnSpc>
                <a:spcPct val="130000"/>
              </a:lnSpc>
            </a:pPr>
            <a:r>
              <a:rPr lang="zh-CN" altLang="en-US" sz="1600" dirty="0">
                <a:solidFill>
                  <a:schemeClr val="tx1">
                    <a:lumMod val="75000"/>
                    <a:lumOff val="25000"/>
                  </a:schemeClr>
                </a:solidFill>
                <a:ea typeface="微软雅黑" panose="020B0503020204020204" pitchFamily="34" charset="-122"/>
              </a:rPr>
              <a:t>添加文本内容添加文本内容添加文本</a:t>
            </a:r>
            <a:r>
              <a:rPr lang="zh-CN" altLang="en-US" sz="1600" dirty="0" smtClean="0">
                <a:solidFill>
                  <a:schemeClr val="tx1">
                    <a:lumMod val="75000"/>
                    <a:lumOff val="25000"/>
                  </a:schemeClr>
                </a:solidFill>
                <a:ea typeface="微软雅黑" panose="020B0503020204020204" pitchFamily="34" charset="-122"/>
              </a:rPr>
              <a:t>内容</a:t>
            </a:r>
            <a:endParaRPr lang="zh-CN" altLang="en-US" sz="1600" dirty="0">
              <a:solidFill>
                <a:schemeClr val="tx1">
                  <a:lumMod val="75000"/>
                  <a:lumOff val="25000"/>
                </a:schemeClr>
              </a:solidFill>
              <a:ea typeface="微软雅黑" panose="020B0503020204020204" pitchFamily="34" charset="-122"/>
            </a:endParaRPr>
          </a:p>
        </p:txBody>
      </p:sp>
      <p:sp>
        <p:nvSpPr>
          <p:cNvPr id="13" name="圆角矩形 19"/>
          <p:cNvSpPr>
            <a:spLocks noChangeArrowheads="1"/>
          </p:cNvSpPr>
          <p:nvPr/>
        </p:nvSpPr>
        <p:spPr bwMode="auto">
          <a:xfrm>
            <a:off x="5826847" y="3630901"/>
            <a:ext cx="5133975" cy="1296987"/>
          </a:xfrm>
          <a:prstGeom prst="roundRect">
            <a:avLst>
              <a:gd name="adj" fmla="val 0"/>
            </a:avLst>
          </a:prstGeom>
          <a:solidFill>
            <a:srgbClr val="A20B3C">
              <a:alpha val="30000"/>
            </a:srgbClr>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sp>
        <p:nvSpPr>
          <p:cNvPr id="16" name="TextBox 6"/>
          <p:cNvSpPr txBox="1">
            <a:spLocks noChangeArrowheads="1"/>
          </p:cNvSpPr>
          <p:nvPr/>
        </p:nvSpPr>
        <p:spPr bwMode="auto">
          <a:xfrm>
            <a:off x="6474547" y="4009303"/>
            <a:ext cx="3887787" cy="732508"/>
          </a:xfrm>
          <a:prstGeom prst="rect">
            <a:avLst/>
          </a:prstGeom>
          <a:noFill/>
          <a:ln w="9525">
            <a:noFill/>
            <a:miter lim="800000"/>
          </a:ln>
        </p:spPr>
        <p:txBody>
          <a:bodyPr>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添加文本内容</a:t>
            </a:r>
            <a:r>
              <a:rPr lang="zh-CN" altLang="en-US" sz="1600" dirty="0">
                <a:solidFill>
                  <a:schemeClr val="tx1">
                    <a:lumMod val="75000"/>
                    <a:lumOff val="25000"/>
                  </a:schemeClr>
                </a:solidFill>
                <a:ea typeface="微软雅黑" panose="020B0503020204020204" pitchFamily="34" charset="-122"/>
              </a:rPr>
              <a:t>添加文本内容添加文本内容</a:t>
            </a:r>
          </a:p>
          <a:p>
            <a:pPr>
              <a:lnSpc>
                <a:spcPct val="130000"/>
              </a:lnSpc>
            </a:pPr>
            <a:r>
              <a:rPr lang="zh-CN" altLang="en-US" sz="1600" dirty="0">
                <a:solidFill>
                  <a:schemeClr val="tx1">
                    <a:lumMod val="75000"/>
                    <a:lumOff val="25000"/>
                  </a:schemeClr>
                </a:solidFill>
                <a:ea typeface="微软雅黑" panose="020B0503020204020204" pitchFamily="34" charset="-122"/>
              </a:rPr>
              <a:t>添加文本内容添加文本内容添加文本</a:t>
            </a:r>
            <a:r>
              <a:rPr lang="zh-CN" altLang="en-US" sz="1600" dirty="0" smtClean="0">
                <a:solidFill>
                  <a:schemeClr val="tx1">
                    <a:lumMod val="75000"/>
                    <a:lumOff val="25000"/>
                  </a:schemeClr>
                </a:solidFill>
                <a:ea typeface="微软雅黑" panose="020B0503020204020204" pitchFamily="34" charset="-122"/>
              </a:rPr>
              <a:t>内容</a:t>
            </a:r>
            <a:endParaRPr lang="zh-CN" altLang="en-US" sz="1600" dirty="0">
              <a:solidFill>
                <a:schemeClr val="tx1">
                  <a:lumMod val="75000"/>
                  <a:lumOff val="25000"/>
                </a:schemeClr>
              </a:solidFill>
              <a:ea typeface="微软雅黑" panose="020B0503020204020204" pitchFamily="34" charset="-122"/>
            </a:endParaRPr>
          </a:p>
        </p:txBody>
      </p:sp>
      <p:sp>
        <p:nvSpPr>
          <p:cNvPr id="17" name="圆角矩形 19"/>
          <p:cNvSpPr>
            <a:spLocks noChangeArrowheads="1"/>
          </p:cNvSpPr>
          <p:nvPr/>
        </p:nvSpPr>
        <p:spPr bwMode="auto">
          <a:xfrm>
            <a:off x="5826847" y="5431126"/>
            <a:ext cx="5133975" cy="1296987"/>
          </a:xfrm>
          <a:prstGeom prst="roundRect">
            <a:avLst>
              <a:gd name="adj" fmla="val 0"/>
            </a:avLst>
          </a:prstGeom>
          <a:solidFill>
            <a:srgbClr val="262626">
              <a:alpha val="30000"/>
            </a:srgbClr>
          </a:solidFill>
          <a:ln w="25400" algn="ctr">
            <a:solidFill>
              <a:schemeClr val="bg1"/>
            </a:solidFill>
            <a:round/>
          </a:ln>
        </p:spPr>
        <p:txBody>
          <a:bodyPr anchor="ct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sp>
        <p:nvSpPr>
          <p:cNvPr id="18" name="TextBox 6"/>
          <p:cNvSpPr txBox="1">
            <a:spLocks noChangeArrowheads="1"/>
          </p:cNvSpPr>
          <p:nvPr/>
        </p:nvSpPr>
        <p:spPr bwMode="auto">
          <a:xfrm>
            <a:off x="6474547" y="5837238"/>
            <a:ext cx="3887787" cy="732508"/>
          </a:xfrm>
          <a:prstGeom prst="rect">
            <a:avLst/>
          </a:prstGeom>
          <a:noFill/>
          <a:ln w="9525">
            <a:noFill/>
            <a:miter lim="800000"/>
          </a:ln>
        </p:spPr>
        <p:txBody>
          <a:bodyPr>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添加文本内容</a:t>
            </a:r>
            <a:r>
              <a:rPr lang="zh-CN" altLang="en-US" sz="1600" dirty="0">
                <a:solidFill>
                  <a:schemeClr val="tx1">
                    <a:lumMod val="75000"/>
                    <a:lumOff val="25000"/>
                  </a:schemeClr>
                </a:solidFill>
                <a:ea typeface="微软雅黑" panose="020B0503020204020204" pitchFamily="34" charset="-122"/>
              </a:rPr>
              <a:t>添加文本内容添加文本内容</a:t>
            </a:r>
          </a:p>
          <a:p>
            <a:pPr>
              <a:lnSpc>
                <a:spcPct val="130000"/>
              </a:lnSpc>
            </a:pPr>
            <a:r>
              <a:rPr lang="zh-CN" altLang="en-US" sz="1600" dirty="0">
                <a:solidFill>
                  <a:schemeClr val="tx1">
                    <a:lumMod val="75000"/>
                    <a:lumOff val="25000"/>
                  </a:schemeClr>
                </a:solidFill>
                <a:ea typeface="微软雅黑" panose="020B0503020204020204" pitchFamily="34" charset="-122"/>
              </a:rPr>
              <a:t>添加文本内容添加文本内容添加文本</a:t>
            </a:r>
            <a:r>
              <a:rPr lang="zh-CN" altLang="en-US" sz="1600" dirty="0" smtClean="0">
                <a:solidFill>
                  <a:schemeClr val="tx1">
                    <a:lumMod val="75000"/>
                    <a:lumOff val="25000"/>
                  </a:schemeClr>
                </a:solidFill>
                <a:ea typeface="微软雅黑" panose="020B0503020204020204" pitchFamily="34" charset="-122"/>
              </a:rPr>
              <a:t>内容</a:t>
            </a:r>
            <a:endParaRPr lang="zh-CN" altLang="en-US" sz="1600" dirty="0">
              <a:solidFill>
                <a:schemeClr val="tx1">
                  <a:lumMod val="75000"/>
                  <a:lumOff val="25000"/>
                </a:schemeClr>
              </a:solidFill>
              <a:ea typeface="微软雅黑" panose="020B0503020204020204" pitchFamily="34" charset="-122"/>
            </a:endParaRPr>
          </a:p>
        </p:txBody>
      </p:sp>
      <p:sp>
        <p:nvSpPr>
          <p:cNvPr id="19" name="AutoShape 43"/>
          <p:cNvSpPr>
            <a:spLocks noChangeArrowheads="1"/>
          </p:cNvSpPr>
          <p:nvPr/>
        </p:nvSpPr>
        <p:spPr bwMode="auto">
          <a:xfrm>
            <a:off x="6068147" y="5070763"/>
            <a:ext cx="4676775" cy="504825"/>
          </a:xfrm>
          <a:prstGeom prst="hexagon">
            <a:avLst>
              <a:gd name="adj" fmla="val 0"/>
              <a:gd name="vf" fmla="val 115470"/>
            </a:avLst>
          </a:prstGeom>
          <a:solidFill>
            <a:srgbClr val="262626"/>
          </a:solidFill>
          <a:ln w="25400">
            <a:solidFill>
              <a:schemeClr val="bg1"/>
            </a:solidFill>
            <a:miter lim="800000"/>
          </a:ln>
        </p:spPr>
        <p:txBody>
          <a:bodyPr wrap="none" anchor="ctr"/>
          <a:lstStyle/>
          <a:p>
            <a:endParaRPr lang="zh-CN" altLang="en-US"/>
          </a:p>
        </p:txBody>
      </p:sp>
      <p:sp>
        <p:nvSpPr>
          <p:cNvPr id="20" name="Line 46"/>
          <p:cNvSpPr>
            <a:spLocks noChangeShapeType="1"/>
          </p:cNvSpPr>
          <p:nvPr/>
        </p:nvSpPr>
        <p:spPr bwMode="auto">
          <a:xfrm flipV="1">
            <a:off x="3883747" y="2406938"/>
            <a:ext cx="1800225" cy="1728788"/>
          </a:xfrm>
          <a:prstGeom prst="line">
            <a:avLst/>
          </a:prstGeom>
          <a:noFill/>
          <a:ln w="31750">
            <a:solidFill>
              <a:srgbClr val="A20B3C"/>
            </a:solidFill>
            <a:prstDash val="sysDot"/>
            <a:round/>
            <a:headEnd type="diamond" w="med" len="med"/>
            <a:tailEnd type="triangle" w="med" len="med"/>
          </a:ln>
        </p:spPr>
        <p:txBody>
          <a:bodyPr/>
          <a:lstStyle/>
          <a:p>
            <a:endParaRPr lang="zh-CN" altLang="en-US"/>
          </a:p>
        </p:txBody>
      </p:sp>
      <p:sp>
        <p:nvSpPr>
          <p:cNvPr id="21" name="Line 47"/>
          <p:cNvSpPr>
            <a:spLocks noChangeShapeType="1"/>
          </p:cNvSpPr>
          <p:nvPr/>
        </p:nvSpPr>
        <p:spPr bwMode="auto">
          <a:xfrm>
            <a:off x="3883747" y="4135726"/>
            <a:ext cx="1800225" cy="1944687"/>
          </a:xfrm>
          <a:prstGeom prst="line">
            <a:avLst/>
          </a:prstGeom>
          <a:noFill/>
          <a:ln w="31750">
            <a:solidFill>
              <a:srgbClr val="A20B3C"/>
            </a:solidFill>
            <a:prstDash val="sysDot"/>
            <a:round/>
            <a:headEnd type="diamond" w="med" len="med"/>
            <a:tailEnd type="triangle" w="med" len="med"/>
          </a:ln>
        </p:spPr>
        <p:txBody>
          <a:bodyPr/>
          <a:lstStyle/>
          <a:p>
            <a:endParaRPr lang="zh-CN" altLang="en-US"/>
          </a:p>
        </p:txBody>
      </p:sp>
      <p:sp>
        <p:nvSpPr>
          <p:cNvPr id="22" name="Line 48"/>
          <p:cNvSpPr>
            <a:spLocks noChangeShapeType="1"/>
          </p:cNvSpPr>
          <p:nvPr/>
        </p:nvSpPr>
        <p:spPr bwMode="auto">
          <a:xfrm>
            <a:off x="3883747" y="4135726"/>
            <a:ext cx="1800225" cy="0"/>
          </a:xfrm>
          <a:prstGeom prst="line">
            <a:avLst/>
          </a:prstGeom>
          <a:noFill/>
          <a:ln w="31750">
            <a:solidFill>
              <a:srgbClr val="A20B3C"/>
            </a:solidFill>
            <a:prstDash val="sysDot"/>
            <a:round/>
            <a:headEnd type="diamond" w="med" len="med"/>
            <a:tailEnd type="triangle" w="med" len="med"/>
          </a:ln>
        </p:spPr>
        <p:txBody>
          <a:bodyPr/>
          <a:lstStyle/>
          <a:p>
            <a:endParaRPr lang="zh-CN" altLang="en-US"/>
          </a:p>
        </p:txBody>
      </p:sp>
      <p:sp>
        <p:nvSpPr>
          <p:cNvPr id="23" name="TextBox 6"/>
          <p:cNvSpPr txBox="1">
            <a:spLocks noChangeArrowheads="1"/>
          </p:cNvSpPr>
          <p:nvPr/>
        </p:nvSpPr>
        <p:spPr bwMode="auto">
          <a:xfrm>
            <a:off x="7574713" y="4977885"/>
            <a:ext cx="2160588" cy="652486"/>
          </a:xfrm>
          <a:prstGeom prst="rect">
            <a:avLst/>
          </a:prstGeom>
          <a:noFill/>
          <a:ln w="9525">
            <a:noFill/>
            <a:miter lim="800000"/>
          </a:ln>
        </p:spPr>
        <p:txBody>
          <a:bodyPr>
            <a:spAutoFit/>
          </a:bodyPr>
          <a:lstStyle/>
          <a:p>
            <a:pPr>
              <a:lnSpc>
                <a:spcPct val="130000"/>
              </a:lnSpc>
            </a:pPr>
            <a:r>
              <a:rPr lang="zh-CN" altLang="en-US" sz="2800" dirty="0" smtClean="0">
                <a:solidFill>
                  <a:schemeClr val="bg1"/>
                </a:solidFill>
                <a:ea typeface="微软雅黑" panose="020B0503020204020204" pitchFamily="34" charset="-122"/>
              </a:rPr>
              <a:t>手机</a:t>
            </a:r>
            <a:r>
              <a:rPr lang="en-US" altLang="zh-CN" sz="2800" dirty="0" smtClean="0">
                <a:solidFill>
                  <a:schemeClr val="bg1"/>
                </a:solidFill>
                <a:ea typeface="微软雅黑" panose="020B0503020204020204" pitchFamily="34" charset="-122"/>
              </a:rPr>
              <a:t>APP</a:t>
            </a:r>
            <a:endParaRPr lang="zh-CN" altLang="zh-CN" sz="2800" dirty="0">
              <a:solidFill>
                <a:schemeClr val="bg1"/>
              </a:solidFill>
              <a:ea typeface="微软雅黑" panose="020B0503020204020204" pitchFamily="34" charset="-122"/>
            </a:endParaRPr>
          </a:p>
        </p:txBody>
      </p:sp>
      <p:sp>
        <p:nvSpPr>
          <p:cNvPr id="24" name="AutoShape 50"/>
          <p:cNvSpPr>
            <a:spLocks noChangeArrowheads="1"/>
          </p:cNvSpPr>
          <p:nvPr/>
        </p:nvSpPr>
        <p:spPr bwMode="auto">
          <a:xfrm>
            <a:off x="6068147" y="3270538"/>
            <a:ext cx="4676775" cy="504825"/>
          </a:xfrm>
          <a:prstGeom prst="hexagon">
            <a:avLst>
              <a:gd name="adj" fmla="val 0"/>
              <a:gd name="vf" fmla="val 115470"/>
            </a:avLst>
          </a:prstGeom>
          <a:solidFill>
            <a:srgbClr val="A20B3C"/>
          </a:solidFill>
          <a:ln w="25400">
            <a:solidFill>
              <a:schemeClr val="bg1"/>
            </a:solidFill>
            <a:miter lim="800000"/>
          </a:ln>
        </p:spPr>
        <p:txBody>
          <a:bodyPr wrap="none" anchor="ctr"/>
          <a:lstStyle/>
          <a:p>
            <a:endParaRPr lang="zh-CN" altLang="en-US"/>
          </a:p>
        </p:txBody>
      </p:sp>
      <p:sp>
        <p:nvSpPr>
          <p:cNvPr id="25" name="TextBox 6"/>
          <p:cNvSpPr txBox="1">
            <a:spLocks noChangeArrowheads="1"/>
          </p:cNvSpPr>
          <p:nvPr/>
        </p:nvSpPr>
        <p:spPr bwMode="auto">
          <a:xfrm>
            <a:off x="7338146" y="3183823"/>
            <a:ext cx="2160588" cy="605230"/>
          </a:xfrm>
          <a:prstGeom prst="rect">
            <a:avLst/>
          </a:prstGeom>
          <a:noFill/>
          <a:ln w="9525">
            <a:noFill/>
            <a:miter lim="800000"/>
          </a:ln>
        </p:spPr>
        <p:txBody>
          <a:bodyPr>
            <a:spAutoFit/>
          </a:bodyPr>
          <a:lstStyle/>
          <a:p>
            <a:pPr>
              <a:lnSpc>
                <a:spcPct val="130000"/>
              </a:lnSpc>
            </a:pPr>
            <a:r>
              <a:rPr lang="zh-CN" altLang="en-US" sz="2800" dirty="0" smtClean="0">
                <a:solidFill>
                  <a:schemeClr val="bg1"/>
                </a:solidFill>
                <a:ea typeface="微软雅黑" panose="020B0503020204020204" pitchFamily="34" charset="-122"/>
              </a:rPr>
              <a:t>电脑客户端</a:t>
            </a:r>
            <a:endParaRPr lang="zh-CN" altLang="zh-CN" sz="2800" dirty="0">
              <a:solidFill>
                <a:schemeClr val="bg1"/>
              </a:solidFill>
              <a:ea typeface="微软雅黑" panose="020B0503020204020204" pitchFamily="34" charset="-122"/>
            </a:endParaRPr>
          </a:p>
        </p:txBody>
      </p:sp>
      <p:sp>
        <p:nvSpPr>
          <p:cNvPr id="26" name="AutoShape 52"/>
          <p:cNvSpPr>
            <a:spLocks noChangeArrowheads="1"/>
          </p:cNvSpPr>
          <p:nvPr/>
        </p:nvSpPr>
        <p:spPr bwMode="auto">
          <a:xfrm>
            <a:off x="6068147" y="1471901"/>
            <a:ext cx="4676775" cy="504825"/>
          </a:xfrm>
          <a:prstGeom prst="hexagon">
            <a:avLst>
              <a:gd name="adj" fmla="val 0"/>
              <a:gd name="vf" fmla="val 115470"/>
            </a:avLst>
          </a:prstGeom>
          <a:solidFill>
            <a:srgbClr val="262626"/>
          </a:solidFill>
          <a:ln w="25400">
            <a:solidFill>
              <a:schemeClr val="bg1"/>
            </a:solidFill>
            <a:miter lim="800000"/>
          </a:ln>
        </p:spPr>
        <p:txBody>
          <a:bodyPr wrap="none" anchor="ctr"/>
          <a:lstStyle/>
          <a:p>
            <a:endParaRPr lang="zh-CN" altLang="en-US"/>
          </a:p>
        </p:txBody>
      </p:sp>
      <p:sp>
        <p:nvSpPr>
          <p:cNvPr id="27" name="TextBox 6"/>
          <p:cNvSpPr txBox="1">
            <a:spLocks noChangeArrowheads="1"/>
          </p:cNvSpPr>
          <p:nvPr/>
        </p:nvSpPr>
        <p:spPr bwMode="auto">
          <a:xfrm>
            <a:off x="7501967" y="1385186"/>
            <a:ext cx="2160588" cy="605230"/>
          </a:xfrm>
          <a:prstGeom prst="rect">
            <a:avLst/>
          </a:prstGeom>
          <a:noFill/>
          <a:ln w="9525">
            <a:noFill/>
            <a:miter lim="800000"/>
          </a:ln>
        </p:spPr>
        <p:txBody>
          <a:bodyPr>
            <a:spAutoFit/>
          </a:bodyPr>
          <a:lstStyle/>
          <a:p>
            <a:pPr>
              <a:lnSpc>
                <a:spcPct val="130000"/>
              </a:lnSpc>
            </a:pPr>
            <a:r>
              <a:rPr lang="zh-CN" altLang="en-US" sz="2800" dirty="0" smtClean="0">
                <a:solidFill>
                  <a:schemeClr val="bg1"/>
                </a:solidFill>
                <a:ea typeface="微软雅黑" panose="020B0503020204020204" pitchFamily="34" charset="-122"/>
              </a:rPr>
              <a:t>线下门店</a:t>
            </a:r>
            <a:endParaRPr lang="zh-CN" altLang="zh-CN" sz="2800" dirty="0">
              <a:solidFill>
                <a:schemeClr val="bg1"/>
              </a:solidFill>
              <a:ea typeface="微软雅黑" panose="020B0503020204020204" pitchFamily="34" charset="-122"/>
            </a:endParaRPr>
          </a:p>
        </p:txBody>
      </p:sp>
      <p:sp>
        <p:nvSpPr>
          <p:cNvPr id="28" name="TextBox 6"/>
          <p:cNvSpPr txBox="1">
            <a:spLocks noChangeArrowheads="1"/>
          </p:cNvSpPr>
          <p:nvPr/>
        </p:nvSpPr>
        <p:spPr bwMode="auto">
          <a:xfrm>
            <a:off x="2443884" y="3415001"/>
            <a:ext cx="1152525" cy="1318694"/>
          </a:xfrm>
          <a:prstGeom prst="rect">
            <a:avLst/>
          </a:prstGeom>
          <a:noFill/>
          <a:ln w="9525">
            <a:noFill/>
            <a:miter lim="800000"/>
          </a:ln>
        </p:spPr>
        <p:txBody>
          <a:bodyPr>
            <a:spAutoFit/>
          </a:bodyPr>
          <a:lstStyle/>
          <a:p>
            <a:pPr>
              <a:lnSpc>
                <a:spcPct val="130000"/>
              </a:lnSpc>
            </a:pPr>
            <a:r>
              <a:rPr lang="zh-CN" altLang="en-US" sz="3200" b="1" dirty="0" smtClean="0">
                <a:solidFill>
                  <a:schemeClr val="bg1"/>
                </a:solidFill>
                <a:ea typeface="微软雅黑" panose="020B0503020204020204" pitchFamily="34" charset="-122"/>
              </a:rPr>
              <a:t>三大</a:t>
            </a:r>
            <a:endParaRPr lang="en-US" altLang="zh-CN" sz="3200" b="1" dirty="0" smtClean="0">
              <a:solidFill>
                <a:schemeClr val="bg1"/>
              </a:solidFill>
              <a:ea typeface="微软雅黑" panose="020B0503020204020204" pitchFamily="34" charset="-122"/>
            </a:endParaRPr>
          </a:p>
          <a:p>
            <a:pPr>
              <a:lnSpc>
                <a:spcPct val="130000"/>
              </a:lnSpc>
            </a:pPr>
            <a:r>
              <a:rPr lang="zh-CN" altLang="en-US" sz="3200" b="1" dirty="0">
                <a:solidFill>
                  <a:schemeClr val="bg1"/>
                </a:solidFill>
                <a:ea typeface="微软雅黑" panose="020B0503020204020204" pitchFamily="34" charset="-122"/>
              </a:rPr>
              <a:t>优势</a:t>
            </a:r>
            <a:endParaRPr lang="zh-CN" altLang="zh-CN" sz="3200" b="1"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0-#ppt_h/2"/>
                                          </p:val>
                                        </p:tav>
                                        <p:tav tm="100000">
                                          <p:val>
                                            <p:strVal val="#ppt_y"/>
                                          </p:val>
                                        </p:tav>
                                      </p:tavLst>
                                    </p:anim>
                                  </p:childTnLst>
                                </p:cTn>
                              </p:par>
                            </p:childTnLst>
                          </p:cTn>
                        </p:par>
                        <p:par>
                          <p:cTn id="61" fill="hold">
                            <p:stCondLst>
                              <p:cond delay="2000"/>
                            </p:stCondLst>
                            <p:childTnLst>
                              <p:par>
                                <p:cTn id="62" presetID="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P spid="13" grpId="0" animBg="1"/>
      <p:bldP spid="16" grpId="0"/>
      <p:bldP spid="17" grpId="0" animBg="1"/>
      <p:bldP spid="18" grpId="0"/>
      <p:bldP spid="19" grpId="0" animBg="1"/>
      <p:bldP spid="20" grpId="0" animBg="1"/>
      <p:bldP spid="21" grpId="0" animBg="1"/>
      <p:bldP spid="22" grpId="0" animBg="1"/>
      <p:bldP spid="23" grpId="0"/>
      <p:bldP spid="24" grpId="0" animBg="1"/>
      <p:bldP spid="25" grpId="0"/>
      <p:bldP spid="26" grpId="0" animBg="1"/>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网络营销方案</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908238" y="2542880"/>
            <a:ext cx="1860019" cy="1860019"/>
            <a:chOff x="908238" y="2542880"/>
            <a:chExt cx="1860019" cy="1860019"/>
          </a:xfrm>
        </p:grpSpPr>
        <p:sp>
          <p:nvSpPr>
            <p:cNvPr id="9" name="泪滴形 8"/>
            <p:cNvSpPr/>
            <p:nvPr/>
          </p:nvSpPr>
          <p:spPr>
            <a:xfrm rot="18911031">
              <a:off x="908238" y="2542880"/>
              <a:ext cx="1860019" cy="1860019"/>
            </a:xfrm>
            <a:prstGeom prst="teardrop">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77335" y="3001787"/>
              <a:ext cx="1111202" cy="1200329"/>
            </a:xfrm>
            <a:prstGeom prst="rect">
              <a:avLst/>
            </a:prstGeom>
            <a:noFill/>
            <a:effectLst/>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微信</a:t>
              </a:r>
              <a:endParaRPr lang="en-US" altLang="zh-CN" sz="3600" b="1" dirty="0" smtClean="0">
                <a:solidFill>
                  <a:srgbClr val="FFFFFF"/>
                </a:solidFill>
                <a:latin typeface="幼圆" panose="02010509060101010101" pitchFamily="49" charset="-122"/>
                <a:ea typeface="幼圆" panose="02010509060101010101" pitchFamily="49" charset="-122"/>
              </a:endParaRPr>
            </a:p>
            <a:p>
              <a:r>
                <a:rPr lang="zh-CN" altLang="en-US" sz="3600" b="1" dirty="0" smtClean="0">
                  <a:solidFill>
                    <a:srgbClr val="FFFFFF"/>
                  </a:solidFill>
                  <a:latin typeface="幼圆" panose="02010509060101010101" pitchFamily="49" charset="-122"/>
                  <a:ea typeface="幼圆" panose="02010509060101010101" pitchFamily="49" charset="-122"/>
                </a:rPr>
                <a:t>推广</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17" name="组合 16"/>
          <p:cNvGrpSpPr/>
          <p:nvPr/>
        </p:nvGrpSpPr>
        <p:grpSpPr>
          <a:xfrm>
            <a:off x="3746952" y="2542879"/>
            <a:ext cx="1860019" cy="1860019"/>
            <a:chOff x="3746952" y="2542879"/>
            <a:chExt cx="1860019" cy="1860019"/>
          </a:xfrm>
        </p:grpSpPr>
        <p:sp>
          <p:nvSpPr>
            <p:cNvPr id="13" name="泪滴形 12"/>
            <p:cNvSpPr/>
            <p:nvPr/>
          </p:nvSpPr>
          <p:spPr>
            <a:xfrm rot="18911031">
              <a:off x="3746952" y="2542879"/>
              <a:ext cx="1860019" cy="1860019"/>
            </a:xfrm>
            <a:prstGeom prst="teardrop">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121360" y="3028510"/>
              <a:ext cx="1111202" cy="1200329"/>
            </a:xfrm>
            <a:prstGeom prst="rect">
              <a:avLst/>
            </a:prstGeom>
            <a:noFill/>
            <a:effectLst/>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微博</a:t>
              </a:r>
              <a:endParaRPr lang="en-US" altLang="zh-CN" sz="3600" b="1" dirty="0" smtClean="0">
                <a:solidFill>
                  <a:srgbClr val="FFFFFF"/>
                </a:solidFill>
                <a:latin typeface="幼圆" panose="02010509060101010101" pitchFamily="49" charset="-122"/>
                <a:ea typeface="幼圆" panose="02010509060101010101" pitchFamily="49" charset="-122"/>
              </a:endParaRPr>
            </a:p>
            <a:p>
              <a:r>
                <a:rPr lang="zh-CN" altLang="en-US" sz="3600" b="1" dirty="0" smtClean="0">
                  <a:solidFill>
                    <a:srgbClr val="FFFFFF"/>
                  </a:solidFill>
                  <a:latin typeface="幼圆" panose="02010509060101010101" pitchFamily="49" charset="-122"/>
                  <a:ea typeface="幼圆" panose="02010509060101010101" pitchFamily="49" charset="-122"/>
                </a:rPr>
                <a:t>推广</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12" name="组合 11"/>
          <p:cNvGrpSpPr/>
          <p:nvPr/>
        </p:nvGrpSpPr>
        <p:grpSpPr>
          <a:xfrm>
            <a:off x="6585665" y="2542878"/>
            <a:ext cx="1860019" cy="1860019"/>
            <a:chOff x="6585665" y="2542878"/>
            <a:chExt cx="1860019" cy="1860019"/>
          </a:xfrm>
        </p:grpSpPr>
        <p:sp>
          <p:nvSpPr>
            <p:cNvPr id="18" name="泪滴形 17"/>
            <p:cNvSpPr/>
            <p:nvPr/>
          </p:nvSpPr>
          <p:spPr>
            <a:xfrm rot="18911031">
              <a:off x="6585665" y="2542878"/>
              <a:ext cx="1860019" cy="1860019"/>
            </a:xfrm>
            <a:prstGeom prst="teardrop">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010446" y="3063342"/>
              <a:ext cx="1008609" cy="1077218"/>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本地</a:t>
              </a:r>
              <a:endParaRPr lang="en-US" altLang="zh-CN" sz="3200" b="1" dirty="0" smtClean="0">
                <a:solidFill>
                  <a:srgbClr val="FFFFFF"/>
                </a:solidFill>
                <a:latin typeface="幼圆" panose="02010509060101010101" pitchFamily="49" charset="-122"/>
                <a:ea typeface="幼圆" panose="02010509060101010101" pitchFamily="49" charset="-122"/>
              </a:endParaRPr>
            </a:p>
            <a:p>
              <a:r>
                <a:rPr lang="zh-CN" altLang="en-US" sz="3200" b="1" dirty="0" smtClean="0">
                  <a:solidFill>
                    <a:srgbClr val="FFFFFF"/>
                  </a:solidFill>
                  <a:latin typeface="幼圆" panose="02010509060101010101" pitchFamily="49" charset="-122"/>
                  <a:ea typeface="幼圆" panose="02010509060101010101" pitchFamily="49" charset="-122"/>
                </a:rPr>
                <a:t>论坛</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8" name="组合 7"/>
          <p:cNvGrpSpPr/>
          <p:nvPr/>
        </p:nvGrpSpPr>
        <p:grpSpPr>
          <a:xfrm>
            <a:off x="9424376" y="2542878"/>
            <a:ext cx="1860019" cy="1860019"/>
            <a:chOff x="9424376" y="2542878"/>
            <a:chExt cx="1860019" cy="1860019"/>
          </a:xfrm>
        </p:grpSpPr>
        <p:sp>
          <p:nvSpPr>
            <p:cNvPr id="21" name="泪滴形 20"/>
            <p:cNvSpPr/>
            <p:nvPr/>
          </p:nvSpPr>
          <p:spPr>
            <a:xfrm rot="18911031">
              <a:off x="9424376" y="2542878"/>
              <a:ext cx="1860019" cy="1860019"/>
            </a:xfrm>
            <a:prstGeom prst="teardrop">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9802510" y="3001787"/>
              <a:ext cx="1111202" cy="1200329"/>
            </a:xfrm>
            <a:prstGeom prst="rect">
              <a:avLst/>
            </a:prstGeom>
            <a:noFill/>
            <a:effectLst/>
          </p:spPr>
          <p:txBody>
            <a:bodyPr wrap="none" rtlCol="0">
              <a:spAutoFit/>
            </a:bodyPr>
            <a:lstStyle/>
            <a:p>
              <a:r>
                <a:rPr lang="en-US" altLang="zh-CN" sz="3600" b="1" dirty="0" smtClean="0">
                  <a:solidFill>
                    <a:srgbClr val="FFFFFF"/>
                  </a:solidFill>
                  <a:latin typeface="幼圆" panose="02010509060101010101" pitchFamily="49" charset="-122"/>
                  <a:ea typeface="幼圆" panose="02010509060101010101" pitchFamily="49" charset="-122"/>
                </a:rPr>
                <a:t> QQ</a:t>
              </a:r>
            </a:p>
            <a:p>
              <a:r>
                <a:rPr lang="zh-CN" altLang="en-US" sz="3600" b="1" dirty="0" smtClean="0">
                  <a:solidFill>
                    <a:srgbClr val="FFFFFF"/>
                  </a:solidFill>
                  <a:latin typeface="幼圆" panose="02010509060101010101" pitchFamily="49" charset="-122"/>
                  <a:ea typeface="幼圆" panose="02010509060101010101" pitchFamily="49" charset="-122"/>
                </a:rPr>
                <a:t>空间</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23" name="矩形 47"/>
          <p:cNvSpPr>
            <a:spLocks noChangeArrowheads="1"/>
          </p:cNvSpPr>
          <p:nvPr/>
        </p:nvSpPr>
        <p:spPr bwMode="auto">
          <a:xfrm>
            <a:off x="758095" y="4795977"/>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sp>
        <p:nvSpPr>
          <p:cNvPr id="24" name="矩形 47"/>
          <p:cNvSpPr>
            <a:spLocks noChangeArrowheads="1"/>
          </p:cNvSpPr>
          <p:nvPr/>
        </p:nvSpPr>
        <p:spPr bwMode="auto">
          <a:xfrm>
            <a:off x="3596809" y="4795977"/>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sp>
        <p:nvSpPr>
          <p:cNvPr id="25" name="矩形 47"/>
          <p:cNvSpPr>
            <a:spLocks noChangeArrowheads="1"/>
          </p:cNvSpPr>
          <p:nvPr/>
        </p:nvSpPr>
        <p:spPr bwMode="auto">
          <a:xfrm>
            <a:off x="6435521" y="4788113"/>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sp>
        <p:nvSpPr>
          <p:cNvPr id="26" name="矩形 47"/>
          <p:cNvSpPr>
            <a:spLocks noChangeArrowheads="1"/>
          </p:cNvSpPr>
          <p:nvPr/>
        </p:nvSpPr>
        <p:spPr bwMode="auto">
          <a:xfrm>
            <a:off x="9274235" y="4788113"/>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a:t>
            </a:r>
            <a:r>
              <a:rPr lang="zh-CN" altLang="en-US" sz="1600" dirty="0" smtClean="0">
                <a:solidFill>
                  <a:schemeClr val="tx1">
                    <a:lumMod val="85000"/>
                    <a:lumOff val="15000"/>
                  </a:schemeClr>
                </a:solidFill>
                <a:sym typeface="微软雅黑" panose="020B0503020204020204" pitchFamily="34" charset="-122"/>
              </a:rPr>
              <a:t>说明在此</a:t>
            </a:r>
            <a:r>
              <a:rPr lang="zh-CN" altLang="en-US" sz="1600" dirty="0">
                <a:solidFill>
                  <a:schemeClr val="tx1">
                    <a:lumMod val="85000"/>
                    <a:lumOff val="15000"/>
                  </a:schemeClr>
                </a:solidFill>
                <a:sym typeface="微软雅黑" panose="020B0503020204020204" pitchFamily="34" charset="-122"/>
              </a:rPr>
              <a:t>录入上述图表的描述</a:t>
            </a:r>
            <a:r>
              <a:rPr lang="zh-CN" altLang="en-US" sz="1600" dirty="0" smtClean="0">
                <a:solidFill>
                  <a:schemeClr val="tx1">
                    <a:lumMod val="85000"/>
                    <a:lumOff val="15000"/>
                  </a:schemeClr>
                </a:solidFill>
                <a:sym typeface="微软雅黑" panose="020B0503020204020204" pitchFamily="34" charset="-122"/>
              </a:rPr>
              <a:t>说明</a:t>
            </a:r>
            <a:endParaRPr lang="zh-CN" altLang="en-US" sz="1600" dirty="0">
              <a:solidFill>
                <a:schemeClr val="tx1">
                  <a:lumMod val="85000"/>
                  <a:lumOff val="15000"/>
                </a:schemeClr>
              </a:solidFill>
              <a:sym typeface="微软雅黑" panose="020B0503020204020204" pitchFamily="34" charset="-122"/>
            </a:endParaRPr>
          </a:p>
        </p:txBody>
      </p:sp>
      <p:grpSp>
        <p:nvGrpSpPr>
          <p:cNvPr id="4" name="组合 3"/>
          <p:cNvGrpSpPr/>
          <p:nvPr/>
        </p:nvGrpSpPr>
        <p:grpSpPr>
          <a:xfrm>
            <a:off x="7582394" y="2165547"/>
            <a:ext cx="884820" cy="884820"/>
            <a:chOff x="7582394" y="2165547"/>
            <a:chExt cx="884820" cy="884820"/>
          </a:xfrm>
        </p:grpSpPr>
        <p:sp>
          <p:nvSpPr>
            <p:cNvPr id="34" name="泪滴形 33"/>
            <p:cNvSpPr/>
            <p:nvPr/>
          </p:nvSpPr>
          <p:spPr>
            <a:xfrm rot="18911031">
              <a:off x="7582394" y="2165547"/>
              <a:ext cx="884820" cy="884820"/>
            </a:xfrm>
            <a:prstGeom prst="teardrop">
              <a:avLst/>
            </a:prstGeom>
            <a:solidFill>
              <a:schemeClr val="bg1"/>
            </a:solidFill>
            <a:ln w="25400">
              <a:solidFill>
                <a:srgbClr val="A20B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8"/>
            <p:cNvSpPr>
              <a:spLocks noEditPoints="1"/>
            </p:cNvSpPr>
            <p:nvPr/>
          </p:nvSpPr>
          <p:spPr bwMode="auto">
            <a:xfrm>
              <a:off x="7769723" y="2389515"/>
              <a:ext cx="498664" cy="436883"/>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A20B3C"/>
            </a:solidFill>
            <a:ln>
              <a:noFill/>
            </a:ln>
          </p:spPr>
          <p:txBody>
            <a:bodyPr vert="horz" wrap="square" lIns="121920" tIns="60960" rIns="121920" bIns="60960" numCol="1" anchor="t" anchorCtr="0" compatLnSpc="1"/>
            <a:lstStyle/>
            <a:p>
              <a:endParaRPr lang="zh-CN" altLang="en-US" sz="2400"/>
            </a:p>
          </p:txBody>
        </p:sp>
      </p:grpSp>
      <p:grpSp>
        <p:nvGrpSpPr>
          <p:cNvPr id="2" name="组合 1"/>
          <p:cNvGrpSpPr/>
          <p:nvPr/>
        </p:nvGrpSpPr>
        <p:grpSpPr>
          <a:xfrm>
            <a:off x="1904967" y="2165549"/>
            <a:ext cx="884820" cy="884820"/>
            <a:chOff x="1904967" y="2165549"/>
            <a:chExt cx="884820" cy="884820"/>
          </a:xfrm>
        </p:grpSpPr>
        <p:sp>
          <p:nvSpPr>
            <p:cNvPr id="28" name="泪滴形 27"/>
            <p:cNvSpPr/>
            <p:nvPr/>
          </p:nvSpPr>
          <p:spPr>
            <a:xfrm rot="18911031">
              <a:off x="1904967" y="2165549"/>
              <a:ext cx="884820" cy="884820"/>
            </a:xfrm>
            <a:prstGeom prst="teardrop">
              <a:avLst/>
            </a:prstGeom>
            <a:solidFill>
              <a:schemeClr val="bg1"/>
            </a:solidFill>
            <a:ln w="25400">
              <a:solidFill>
                <a:srgbClr val="A20B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115787" y="2415788"/>
              <a:ext cx="517789" cy="426587"/>
              <a:chOff x="3376613" y="2879725"/>
              <a:chExt cx="558800" cy="460375"/>
            </a:xfrm>
            <a:solidFill>
              <a:srgbClr val="A20B3C"/>
            </a:solidFill>
          </p:grpSpPr>
          <p:sp>
            <p:nvSpPr>
              <p:cNvPr id="41"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3" name="组合 2"/>
          <p:cNvGrpSpPr/>
          <p:nvPr/>
        </p:nvGrpSpPr>
        <p:grpSpPr>
          <a:xfrm>
            <a:off x="4743681" y="2165548"/>
            <a:ext cx="884820" cy="884820"/>
            <a:chOff x="4743681" y="2165548"/>
            <a:chExt cx="884820" cy="884820"/>
          </a:xfrm>
        </p:grpSpPr>
        <p:sp>
          <p:nvSpPr>
            <p:cNvPr id="31" name="泪滴形 30"/>
            <p:cNvSpPr/>
            <p:nvPr/>
          </p:nvSpPr>
          <p:spPr>
            <a:xfrm rot="18911031">
              <a:off x="4743681" y="2165548"/>
              <a:ext cx="884820" cy="884820"/>
            </a:xfrm>
            <a:prstGeom prst="teardrop">
              <a:avLst/>
            </a:prstGeom>
            <a:solidFill>
              <a:schemeClr val="bg1"/>
            </a:solidFill>
            <a:ln w="25400">
              <a:solidFill>
                <a:srgbClr val="26262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950043" y="2396467"/>
              <a:ext cx="456709" cy="393239"/>
              <a:chOff x="3379788" y="4325938"/>
              <a:chExt cx="525462" cy="452437"/>
            </a:xfrm>
            <a:solidFill>
              <a:srgbClr val="262626"/>
            </a:solidFill>
          </p:grpSpPr>
          <p:sp>
            <p:nvSpPr>
              <p:cNvPr id="44"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7" name="组合 6"/>
          <p:cNvGrpSpPr/>
          <p:nvPr/>
        </p:nvGrpSpPr>
        <p:grpSpPr>
          <a:xfrm>
            <a:off x="10421105" y="2165547"/>
            <a:ext cx="884820" cy="884820"/>
            <a:chOff x="10421105" y="2165547"/>
            <a:chExt cx="884820" cy="884820"/>
          </a:xfrm>
        </p:grpSpPr>
        <p:sp>
          <p:nvSpPr>
            <p:cNvPr id="37" name="泪滴形 36"/>
            <p:cNvSpPr/>
            <p:nvPr/>
          </p:nvSpPr>
          <p:spPr>
            <a:xfrm rot="18911031">
              <a:off x="10421105" y="2165547"/>
              <a:ext cx="884820" cy="884820"/>
            </a:xfrm>
            <a:prstGeom prst="teardrop">
              <a:avLst/>
            </a:prstGeom>
            <a:solidFill>
              <a:schemeClr val="bg1"/>
            </a:solidFill>
            <a:ln w="25400">
              <a:solidFill>
                <a:srgbClr val="26262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2"/>
            <p:cNvSpPr/>
            <p:nvPr/>
          </p:nvSpPr>
          <p:spPr bwMode="auto">
            <a:xfrm>
              <a:off x="10614463" y="2318508"/>
              <a:ext cx="498103" cy="473267"/>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262626"/>
            </a:solidFill>
            <a:ln>
              <a:noFill/>
            </a:ln>
          </p:spPr>
          <p:txBody>
            <a:bodyPr vert="horz" wrap="square" lIns="121920" tIns="60960" rIns="121920" bIns="60960" numCol="1" anchor="t" anchorCtr="0" compatLnSpc="1"/>
            <a:lstStyle/>
            <a:p>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Vertical)">
                                      <p:cBhvr>
                                        <p:cTn id="18" dur="500"/>
                                        <p:tgtEl>
                                          <p:spTgt spid="23"/>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6" presetClass="entr" presetSubtype="37"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16" presetClass="entr" presetSubtype="37"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outVertical)">
                                      <p:cBhvr>
                                        <p:cTn id="48" dur="500"/>
                                        <p:tgtEl>
                                          <p:spTgt spid="25"/>
                                        </p:tgtEl>
                                      </p:cBhvr>
                                    </p:animEffect>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16" presetClass="entr" presetSubtype="37"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outVertical)">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线下推广方案</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64" name="Straight Line buttom"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CxnSpPr/>
          <p:nvPr/>
        </p:nvCxnSpPr>
        <p:spPr>
          <a:xfrm>
            <a:off x="347726" y="3432402"/>
            <a:ext cx="11520000" cy="0"/>
          </a:xfrm>
          <a:prstGeom prst="line">
            <a:avLst/>
          </a:prstGeom>
          <a:ln w="19050">
            <a:solidFill>
              <a:schemeClr val="tx1">
                <a:lumMod val="85000"/>
                <a:lumOff val="1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5" name="TextBox 8"/>
          <p:cNvSpPr txBox="1"/>
          <p:nvPr/>
        </p:nvSpPr>
        <p:spPr>
          <a:xfrm>
            <a:off x="943253" y="4576429"/>
            <a:ext cx="1782660" cy="707886"/>
          </a:xfrm>
          <a:prstGeom prst="rect">
            <a:avLst/>
          </a:prstGeom>
          <a:noFill/>
        </p:spPr>
        <p:txBody>
          <a:bodyPr vert="horz" wrap="square" rtlCol="0">
            <a:spAutoFit/>
          </a:bodyPr>
          <a:lstStyle/>
          <a:p>
            <a:pPr algn="ctr"/>
            <a:r>
              <a:rPr lang="zh-CN" altLang="en-US" sz="2000" dirty="0">
                <a:solidFill>
                  <a:srgbClr val="A20B3C"/>
                </a:solidFill>
                <a:latin typeface="微软雅黑" panose="020B0503020204020204" pitchFamily="34" charset="-122"/>
                <a:ea typeface="微软雅黑" panose="020B0503020204020204" pitchFamily="34" charset="-122"/>
              </a:rPr>
              <a:t>高速立柱广告</a:t>
            </a:r>
            <a:r>
              <a:rPr lang="en-US" altLang="zh-CN" sz="2000" dirty="0">
                <a:solidFill>
                  <a:srgbClr val="A20B3C"/>
                </a:solidFill>
                <a:latin typeface="微软雅黑" panose="020B0503020204020204" pitchFamily="34" charset="-122"/>
                <a:ea typeface="微软雅黑" panose="020B0503020204020204" pitchFamily="34" charset="-122"/>
              </a:rPr>
              <a:t>202</a:t>
            </a:r>
            <a:r>
              <a:rPr lang="zh-CN" altLang="en-US" sz="2000" dirty="0">
                <a:solidFill>
                  <a:srgbClr val="A20B3C"/>
                </a:solidFill>
                <a:latin typeface="微软雅黑" panose="020B0503020204020204" pitchFamily="34" charset="-122"/>
                <a:ea typeface="微软雅黑" panose="020B0503020204020204" pitchFamily="34" charset="-122"/>
              </a:rPr>
              <a:t>块</a:t>
            </a:r>
          </a:p>
        </p:txBody>
      </p:sp>
      <p:sp>
        <p:nvSpPr>
          <p:cNvPr id="76" name="TextBox 9"/>
          <p:cNvSpPr txBox="1"/>
          <p:nvPr/>
        </p:nvSpPr>
        <p:spPr>
          <a:xfrm>
            <a:off x="2872682" y="4790626"/>
            <a:ext cx="1780935" cy="707886"/>
          </a:xfrm>
          <a:prstGeom prst="rect">
            <a:avLst/>
          </a:prstGeom>
          <a:noFill/>
        </p:spPr>
        <p:txBody>
          <a:bodyPr vert="horz" wrap="square" rtlCol="0">
            <a:spAutoFit/>
          </a:bodyPr>
          <a:lstStyle/>
          <a:p>
            <a:pPr algn="ctr"/>
            <a:r>
              <a:rPr lang="zh-CN" altLang="en-US" sz="2000" dirty="0">
                <a:solidFill>
                  <a:srgbClr val="262626"/>
                </a:solidFill>
                <a:latin typeface="微软雅黑" panose="020B0503020204020204" pitchFamily="34" charset="-122"/>
                <a:ea typeface="微软雅黑" panose="020B0503020204020204" pitchFamily="34" charset="-122"/>
              </a:rPr>
              <a:t>楼宇电梯视频</a:t>
            </a:r>
            <a:r>
              <a:rPr lang="en-US" altLang="zh-CN" sz="2000" dirty="0">
                <a:solidFill>
                  <a:srgbClr val="262626"/>
                </a:solidFill>
                <a:latin typeface="微软雅黑" panose="020B0503020204020204" pitchFamily="34" charset="-122"/>
                <a:ea typeface="微软雅黑" panose="020B0503020204020204" pitchFamily="34" charset="-122"/>
              </a:rPr>
              <a:t>3000</a:t>
            </a:r>
            <a:r>
              <a:rPr lang="zh-CN" altLang="en-US" sz="2000" dirty="0">
                <a:solidFill>
                  <a:srgbClr val="262626"/>
                </a:solidFill>
                <a:latin typeface="微软雅黑" panose="020B0503020204020204" pitchFamily="34" charset="-122"/>
                <a:ea typeface="微软雅黑" panose="020B0503020204020204" pitchFamily="34" charset="-122"/>
              </a:rPr>
              <a:t>台</a:t>
            </a:r>
          </a:p>
        </p:txBody>
      </p:sp>
      <p:sp>
        <p:nvSpPr>
          <p:cNvPr id="77" name="TextBox 10"/>
          <p:cNvSpPr txBox="1"/>
          <p:nvPr/>
        </p:nvSpPr>
        <p:spPr>
          <a:xfrm>
            <a:off x="5297839" y="5040823"/>
            <a:ext cx="1664821" cy="707886"/>
          </a:xfrm>
          <a:prstGeom prst="rect">
            <a:avLst/>
          </a:prstGeom>
          <a:noFill/>
        </p:spPr>
        <p:txBody>
          <a:bodyPr vert="horz" wrap="square" rtlCol="0">
            <a:spAutoFit/>
          </a:bodyPr>
          <a:lstStyle/>
          <a:p>
            <a:pPr algn="ctr"/>
            <a:r>
              <a:rPr lang="zh-CN" altLang="en-US" sz="2000" dirty="0">
                <a:solidFill>
                  <a:srgbClr val="A20B3C"/>
                </a:solidFill>
                <a:latin typeface="微软雅黑" panose="020B0503020204020204" pitchFamily="34" charset="-122"/>
                <a:ea typeface="微软雅黑" panose="020B0503020204020204" pitchFamily="34" charset="-122"/>
              </a:rPr>
              <a:t>大型楼体广告位</a:t>
            </a:r>
            <a:r>
              <a:rPr lang="en-US" altLang="zh-CN" sz="2000" dirty="0">
                <a:solidFill>
                  <a:srgbClr val="A20B3C"/>
                </a:solidFill>
                <a:latin typeface="微软雅黑" panose="020B0503020204020204" pitchFamily="34" charset="-122"/>
                <a:ea typeface="微软雅黑" panose="020B0503020204020204" pitchFamily="34" charset="-122"/>
              </a:rPr>
              <a:t>102</a:t>
            </a:r>
            <a:r>
              <a:rPr lang="zh-CN" altLang="en-US" sz="2000" dirty="0">
                <a:solidFill>
                  <a:srgbClr val="A20B3C"/>
                </a:solidFill>
                <a:latin typeface="微软雅黑" panose="020B0503020204020204" pitchFamily="34" charset="-122"/>
                <a:ea typeface="微软雅黑" panose="020B0503020204020204" pitchFamily="34" charset="-122"/>
              </a:rPr>
              <a:t>块</a:t>
            </a:r>
          </a:p>
        </p:txBody>
      </p:sp>
      <p:sp>
        <p:nvSpPr>
          <p:cNvPr id="78" name="TextBox 11"/>
          <p:cNvSpPr txBox="1"/>
          <p:nvPr/>
        </p:nvSpPr>
        <p:spPr>
          <a:xfrm>
            <a:off x="7606882" y="4790626"/>
            <a:ext cx="1824203" cy="707886"/>
          </a:xfrm>
          <a:prstGeom prst="rect">
            <a:avLst/>
          </a:prstGeom>
          <a:noFill/>
        </p:spPr>
        <p:txBody>
          <a:bodyPr vert="horz" wrap="square" rtlCol="0">
            <a:spAutoFit/>
          </a:bodyPr>
          <a:lstStyle/>
          <a:p>
            <a:pPr algn="ctr"/>
            <a:r>
              <a:rPr lang="zh-CN" altLang="en-US" sz="2000" dirty="0">
                <a:solidFill>
                  <a:srgbClr val="262626"/>
                </a:solidFill>
                <a:latin typeface="微软雅黑" panose="020B0503020204020204" pitchFamily="34" charset="-122"/>
                <a:ea typeface="微软雅黑" panose="020B0503020204020204" pitchFamily="34" charset="-122"/>
              </a:rPr>
              <a:t>地铁风亭广告位</a:t>
            </a:r>
            <a:r>
              <a:rPr lang="en-US" altLang="zh-CN" sz="2000" dirty="0">
                <a:solidFill>
                  <a:srgbClr val="262626"/>
                </a:solidFill>
                <a:latin typeface="微软雅黑" panose="020B0503020204020204" pitchFamily="34" charset="-122"/>
                <a:ea typeface="微软雅黑" panose="020B0503020204020204" pitchFamily="34" charset="-122"/>
              </a:rPr>
              <a:t>46</a:t>
            </a:r>
            <a:r>
              <a:rPr lang="zh-CN" altLang="en-US" sz="2000" dirty="0">
                <a:solidFill>
                  <a:srgbClr val="262626"/>
                </a:solidFill>
                <a:latin typeface="微软雅黑" panose="020B0503020204020204" pitchFamily="34" charset="-122"/>
                <a:ea typeface="微软雅黑" panose="020B0503020204020204" pitchFamily="34" charset="-122"/>
              </a:rPr>
              <a:t>个</a:t>
            </a:r>
          </a:p>
        </p:txBody>
      </p:sp>
      <p:sp>
        <p:nvSpPr>
          <p:cNvPr id="79" name="TextBox 12"/>
          <p:cNvSpPr txBox="1"/>
          <p:nvPr/>
        </p:nvSpPr>
        <p:spPr>
          <a:xfrm>
            <a:off x="9522434" y="4576429"/>
            <a:ext cx="1824203" cy="707886"/>
          </a:xfrm>
          <a:prstGeom prst="rect">
            <a:avLst/>
          </a:prstGeom>
          <a:noFill/>
        </p:spPr>
        <p:txBody>
          <a:bodyPr vert="horz" wrap="square" rtlCol="0">
            <a:spAutoFit/>
          </a:bodyPr>
          <a:lstStyle/>
          <a:p>
            <a:pPr algn="ctr"/>
            <a:r>
              <a:rPr lang="zh-CN" altLang="en-US" sz="2000" dirty="0">
                <a:solidFill>
                  <a:srgbClr val="A20B3C"/>
                </a:solidFill>
                <a:latin typeface="微软雅黑" panose="020B0503020204020204" pitchFamily="34" charset="-122"/>
                <a:ea typeface="微软雅黑" panose="020B0503020204020204" pitchFamily="34" charset="-122"/>
              </a:rPr>
              <a:t>机场媒体广告</a:t>
            </a:r>
            <a:r>
              <a:rPr lang="en-US" altLang="zh-CN" sz="2000" dirty="0">
                <a:solidFill>
                  <a:srgbClr val="A20B3C"/>
                </a:solidFill>
                <a:latin typeface="微软雅黑" panose="020B0503020204020204" pitchFamily="34" charset="-122"/>
                <a:ea typeface="微软雅黑" panose="020B0503020204020204" pitchFamily="34" charset="-122"/>
              </a:rPr>
              <a:t>78</a:t>
            </a:r>
            <a:r>
              <a:rPr lang="zh-CN" altLang="en-US" sz="2000" dirty="0">
                <a:solidFill>
                  <a:srgbClr val="A20B3C"/>
                </a:solidFill>
                <a:latin typeface="微软雅黑" panose="020B0503020204020204" pitchFamily="34" charset="-122"/>
                <a:ea typeface="微软雅黑" panose="020B0503020204020204" pitchFamily="34" charset="-122"/>
              </a:rPr>
              <a:t>个</a:t>
            </a:r>
          </a:p>
        </p:txBody>
      </p:sp>
      <p:grpSp>
        <p:nvGrpSpPr>
          <p:cNvPr id="2" name="组合 1"/>
          <p:cNvGrpSpPr/>
          <p:nvPr/>
        </p:nvGrpSpPr>
        <p:grpSpPr>
          <a:xfrm>
            <a:off x="1091974" y="2723437"/>
            <a:ext cx="1446080" cy="1516931"/>
            <a:chOff x="1091974" y="2723437"/>
            <a:chExt cx="1446080" cy="1516931"/>
          </a:xfrm>
        </p:grpSpPr>
        <p:sp>
          <p:nvSpPr>
            <p:cNvPr id="65" name="Oval 35"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1094515" y="2796832"/>
              <a:ext cx="1443539" cy="144353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latin typeface="FontAwesome" pitchFamily="2" charset="0"/>
              </a:endParaRPr>
            </a:p>
          </p:txBody>
        </p:sp>
        <p:sp>
          <p:nvSpPr>
            <p:cNvPr id="85" name="椭圆 84"/>
            <p:cNvSpPr/>
            <p:nvPr/>
          </p:nvSpPr>
          <p:spPr>
            <a:xfrm>
              <a:off x="1091974" y="2723437"/>
              <a:ext cx="1443396" cy="144339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 name="组合 2"/>
          <p:cNvGrpSpPr/>
          <p:nvPr/>
        </p:nvGrpSpPr>
        <p:grpSpPr>
          <a:xfrm>
            <a:off x="2804381" y="2503302"/>
            <a:ext cx="1898699" cy="1981318"/>
            <a:chOff x="2804381" y="2503302"/>
            <a:chExt cx="1898699" cy="1981318"/>
          </a:xfrm>
        </p:grpSpPr>
        <p:sp>
          <p:nvSpPr>
            <p:cNvPr id="67" name="Oval 3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2804381" y="2593143"/>
              <a:ext cx="1891476" cy="189147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lumMod val="50000"/>
                  </a:schemeClr>
                </a:solidFill>
                <a:latin typeface="FontAwesome" pitchFamily="2" charset="0"/>
              </a:endParaRPr>
            </a:p>
          </p:txBody>
        </p:sp>
        <p:sp>
          <p:nvSpPr>
            <p:cNvPr id="86" name="椭圆 85"/>
            <p:cNvSpPr/>
            <p:nvPr/>
          </p:nvSpPr>
          <p:spPr>
            <a:xfrm>
              <a:off x="2806614" y="2503302"/>
              <a:ext cx="1896466" cy="1896466"/>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4971184" y="2288375"/>
            <a:ext cx="2318133" cy="2397426"/>
            <a:chOff x="4971184" y="2288375"/>
            <a:chExt cx="2318133" cy="2397426"/>
          </a:xfrm>
        </p:grpSpPr>
        <p:sp>
          <p:nvSpPr>
            <p:cNvPr id="69" name="Oval 3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4971184" y="2367671"/>
              <a:ext cx="2318133" cy="2318130"/>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50000"/>
                  </a:schemeClr>
                </a:solidFill>
                <a:latin typeface="FontAwesome" pitchFamily="2" charset="0"/>
              </a:endParaRPr>
            </a:p>
          </p:txBody>
        </p:sp>
        <p:sp>
          <p:nvSpPr>
            <p:cNvPr id="87" name="椭圆 86"/>
            <p:cNvSpPr/>
            <p:nvPr/>
          </p:nvSpPr>
          <p:spPr>
            <a:xfrm>
              <a:off x="4992263" y="2288375"/>
              <a:ext cx="2288054" cy="228805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7548421" y="2499330"/>
            <a:ext cx="1905394" cy="1982543"/>
            <a:chOff x="7548421" y="2499330"/>
            <a:chExt cx="1905394" cy="1982543"/>
          </a:xfrm>
        </p:grpSpPr>
        <p:sp>
          <p:nvSpPr>
            <p:cNvPr id="71" name="Oval 3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7548421" y="2590396"/>
              <a:ext cx="1891476" cy="189147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4">
                    <a:lumMod val="50000"/>
                  </a:schemeClr>
                </a:solidFill>
                <a:latin typeface="FontAwesome" pitchFamily="2" charset="0"/>
              </a:endParaRPr>
            </a:p>
          </p:txBody>
        </p:sp>
        <p:sp>
          <p:nvSpPr>
            <p:cNvPr id="88" name="椭圆 87"/>
            <p:cNvSpPr/>
            <p:nvPr/>
          </p:nvSpPr>
          <p:spPr>
            <a:xfrm>
              <a:off x="7562338" y="2499330"/>
              <a:ext cx="1891477" cy="1891477"/>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 name="组合 7"/>
          <p:cNvGrpSpPr/>
          <p:nvPr/>
        </p:nvGrpSpPr>
        <p:grpSpPr>
          <a:xfrm>
            <a:off x="9697073" y="2723298"/>
            <a:ext cx="1459231" cy="1522530"/>
            <a:chOff x="9697073" y="2723298"/>
            <a:chExt cx="1459231" cy="1522530"/>
          </a:xfrm>
        </p:grpSpPr>
        <p:sp>
          <p:nvSpPr>
            <p:cNvPr id="73" name="Oval 39"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9697073" y="2802292"/>
              <a:ext cx="1443541" cy="144353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latin typeface="FontAwesome" pitchFamily="2" charset="0"/>
              </a:endParaRPr>
            </a:p>
          </p:txBody>
        </p:sp>
        <p:sp>
          <p:nvSpPr>
            <p:cNvPr id="89" name="椭圆 88"/>
            <p:cNvSpPr/>
            <p:nvPr/>
          </p:nvSpPr>
          <p:spPr>
            <a:xfrm>
              <a:off x="9712768" y="2723298"/>
              <a:ext cx="1443536" cy="1443536"/>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53" presetClass="entr" presetSubtype="16"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750" fill="hold"/>
                                            <p:tgtEl>
                                              <p:spTgt spid="3"/>
                                            </p:tgtEl>
                                            <p:attrNameLst>
                                              <p:attrName>ppt_w</p:attrName>
                                            </p:attrNameLst>
                                          </p:cBhvr>
                                          <p:tavLst>
                                            <p:tav tm="0">
                                              <p:val>
                                                <p:fltVal val="0"/>
                                              </p:val>
                                            </p:tav>
                                            <p:tav tm="100000">
                                              <p:val>
                                                <p:strVal val="#ppt_w"/>
                                              </p:val>
                                            </p:tav>
                                          </p:tavLst>
                                        </p:anim>
                                        <p:anim calcmode="lin" valueType="num">
                                          <p:cBhvr>
                                            <p:cTn id="17" dur="750" fill="hold"/>
                                            <p:tgtEl>
                                              <p:spTgt spid="3"/>
                                            </p:tgtEl>
                                            <p:attrNameLst>
                                              <p:attrName>ppt_h</p:attrName>
                                            </p:attrNameLst>
                                          </p:cBhvr>
                                          <p:tavLst>
                                            <p:tav tm="0">
                                              <p:val>
                                                <p:fltVal val="0"/>
                                              </p:val>
                                            </p:tav>
                                            <p:tav tm="100000">
                                              <p:val>
                                                <p:strVal val="#ppt_h"/>
                                              </p:val>
                                            </p:tav>
                                          </p:tavLst>
                                        </p:anim>
                                        <p:animEffect transition="in" filter="fade">
                                          <p:cBhvr>
                                            <p:cTn id="18" dur="750"/>
                                            <p:tgtEl>
                                              <p:spTgt spid="3"/>
                                            </p:tgtEl>
                                          </p:cBhvr>
                                        </p:animEffect>
                                      </p:childTnLst>
                                    </p:cTn>
                                  </p:par>
                                  <p:par>
                                    <p:cTn id="19" presetID="53" presetClass="entr" presetSubtype="16"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par>
                                    <p:cTn id="24" presetID="53" presetClass="entr" presetSubtype="16" fill="hold" nodeType="withEffect">
                                      <p:stCondLst>
                                        <p:cond delay="150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nodeType="withEffect">
                                      <p:stCondLst>
                                        <p:cond delay="2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1500"/>
                                </p:stCondLst>
                                <p:childTnLst>
                                  <p:par>
                                    <p:cTn id="35" presetID="2" presetClass="entr" presetSubtype="4" fill="hold" grpId="0" nodeType="afterEffect" p14:presetBounceEnd="20000">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14:bounceEnd="20000">
                                          <p:cBhvr additive="base">
                                            <p:cTn id="37" dur="500" fill="hold"/>
                                            <p:tgtEl>
                                              <p:spTgt spid="75"/>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14:presetBounceEnd="20000">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14:bounceEnd="20000">
                                          <p:cBhvr additive="base">
                                            <p:cTn id="42" dur="500" fill="hold"/>
                                            <p:tgtEl>
                                              <p:spTgt spid="76"/>
                                            </p:tgtEl>
                                            <p:attrNameLst>
                                              <p:attrName>ppt_x</p:attrName>
                                            </p:attrNameLst>
                                          </p:cBhvr>
                                          <p:tavLst>
                                            <p:tav tm="0">
                                              <p:val>
                                                <p:strVal val="#ppt_x"/>
                                              </p:val>
                                            </p:tav>
                                            <p:tav tm="100000">
                                              <p:val>
                                                <p:strVal val="#ppt_x"/>
                                              </p:val>
                                            </p:tav>
                                          </p:tavLst>
                                        </p:anim>
                                        <p:anim calcmode="lin" valueType="num" p14:bounceEnd="20000">
                                          <p:cBhvr additive="base">
                                            <p:cTn id="43" dur="5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14:presetBounceEnd="20000">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14:bounceEnd="20000">
                                          <p:cBhvr additive="base">
                                            <p:cTn id="47" dur="500" fill="hold"/>
                                            <p:tgtEl>
                                              <p:spTgt spid="77"/>
                                            </p:tgtEl>
                                            <p:attrNameLst>
                                              <p:attrName>ppt_x</p:attrName>
                                            </p:attrNameLst>
                                          </p:cBhvr>
                                          <p:tavLst>
                                            <p:tav tm="0">
                                              <p:val>
                                                <p:strVal val="#ppt_x"/>
                                              </p:val>
                                            </p:tav>
                                            <p:tav tm="100000">
                                              <p:val>
                                                <p:strVal val="#ppt_x"/>
                                              </p:val>
                                            </p:tav>
                                          </p:tavLst>
                                        </p:anim>
                                        <p:anim calcmode="lin" valueType="num" p14:bounceEnd="20000">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14:presetBounceEnd="20000">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14:bounceEnd="20000">
                                          <p:cBhvr additive="base">
                                            <p:cTn id="52" dur="500" fill="hold"/>
                                            <p:tgtEl>
                                              <p:spTgt spid="78"/>
                                            </p:tgtEl>
                                            <p:attrNameLst>
                                              <p:attrName>ppt_x</p:attrName>
                                            </p:attrNameLst>
                                          </p:cBhvr>
                                          <p:tavLst>
                                            <p:tav tm="0">
                                              <p:val>
                                                <p:strVal val="#ppt_x"/>
                                              </p:val>
                                            </p:tav>
                                            <p:tav tm="100000">
                                              <p:val>
                                                <p:strVal val="#ppt_x"/>
                                              </p:val>
                                            </p:tav>
                                          </p:tavLst>
                                        </p:anim>
                                        <p:anim calcmode="lin" valueType="num" p14:bounceEnd="20000">
                                          <p:cBhvr additive="base">
                                            <p:cTn id="53" dur="500" fill="hold"/>
                                            <p:tgtEl>
                                              <p:spTgt spid="7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14:presetBounceEnd="20000">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14:bounceEnd="20000">
                                          <p:cBhvr additive="base">
                                            <p:cTn id="57" dur="500" fill="hold"/>
                                            <p:tgtEl>
                                              <p:spTgt spid="79"/>
                                            </p:tgtEl>
                                            <p:attrNameLst>
                                              <p:attrName>ppt_x</p:attrName>
                                            </p:attrNameLst>
                                          </p:cBhvr>
                                          <p:tavLst>
                                            <p:tav tm="0">
                                              <p:val>
                                                <p:strVal val="#ppt_x"/>
                                              </p:val>
                                            </p:tav>
                                            <p:tav tm="100000">
                                              <p:val>
                                                <p:strVal val="#ppt_x"/>
                                              </p:val>
                                            </p:tav>
                                          </p:tavLst>
                                        </p:anim>
                                        <p:anim calcmode="lin" valueType="num" p14:bounceEnd="20000">
                                          <p:cBhvr additive="base">
                                            <p:cTn id="5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53" presetClass="entr" presetSubtype="16"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750" fill="hold"/>
                                            <p:tgtEl>
                                              <p:spTgt spid="3"/>
                                            </p:tgtEl>
                                            <p:attrNameLst>
                                              <p:attrName>ppt_w</p:attrName>
                                            </p:attrNameLst>
                                          </p:cBhvr>
                                          <p:tavLst>
                                            <p:tav tm="0">
                                              <p:val>
                                                <p:fltVal val="0"/>
                                              </p:val>
                                            </p:tav>
                                            <p:tav tm="100000">
                                              <p:val>
                                                <p:strVal val="#ppt_w"/>
                                              </p:val>
                                            </p:tav>
                                          </p:tavLst>
                                        </p:anim>
                                        <p:anim calcmode="lin" valueType="num">
                                          <p:cBhvr>
                                            <p:cTn id="17" dur="750" fill="hold"/>
                                            <p:tgtEl>
                                              <p:spTgt spid="3"/>
                                            </p:tgtEl>
                                            <p:attrNameLst>
                                              <p:attrName>ppt_h</p:attrName>
                                            </p:attrNameLst>
                                          </p:cBhvr>
                                          <p:tavLst>
                                            <p:tav tm="0">
                                              <p:val>
                                                <p:fltVal val="0"/>
                                              </p:val>
                                            </p:tav>
                                            <p:tav tm="100000">
                                              <p:val>
                                                <p:strVal val="#ppt_h"/>
                                              </p:val>
                                            </p:tav>
                                          </p:tavLst>
                                        </p:anim>
                                        <p:animEffect transition="in" filter="fade">
                                          <p:cBhvr>
                                            <p:cTn id="18" dur="750"/>
                                            <p:tgtEl>
                                              <p:spTgt spid="3"/>
                                            </p:tgtEl>
                                          </p:cBhvr>
                                        </p:animEffect>
                                      </p:childTnLst>
                                    </p:cTn>
                                  </p:par>
                                  <p:par>
                                    <p:cTn id="19" presetID="53" presetClass="entr" presetSubtype="16"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par>
                                    <p:cTn id="24" presetID="53" presetClass="entr" presetSubtype="16" fill="hold" nodeType="withEffect">
                                      <p:stCondLst>
                                        <p:cond delay="150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nodeType="withEffect">
                                      <p:stCondLst>
                                        <p:cond delay="2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ppt_x"/>
                                              </p:val>
                                            </p:tav>
                                            <p:tav tm="100000">
                                              <p:val>
                                                <p:strVal val="#ppt_x"/>
                                              </p:val>
                                            </p:tav>
                                          </p:tavLst>
                                        </p:anim>
                                        <p:anim calcmode="lin" valueType="num">
                                          <p:cBhvr additive="base">
                                            <p:cTn id="43" dur="5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500" fill="hold"/>
                                            <p:tgtEl>
                                              <p:spTgt spid="78"/>
                                            </p:tgtEl>
                                            <p:attrNameLst>
                                              <p:attrName>ppt_x</p:attrName>
                                            </p:attrNameLst>
                                          </p:cBhvr>
                                          <p:tavLst>
                                            <p:tav tm="0">
                                              <p:val>
                                                <p:strVal val="#ppt_x"/>
                                              </p:val>
                                            </p:tav>
                                            <p:tav tm="100000">
                                              <p:val>
                                                <p:strVal val="#ppt_x"/>
                                              </p:val>
                                            </p:tav>
                                          </p:tavLst>
                                        </p:anim>
                                        <p:anim calcmode="lin" valueType="num">
                                          <p:cBhvr additive="base">
                                            <p:cTn id="53" dur="500" fill="hold"/>
                                            <p:tgtEl>
                                              <p:spTgt spid="7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additive="base">
                                            <p:cTn id="57" dur="500" fill="hold"/>
                                            <p:tgtEl>
                                              <p:spTgt spid="79"/>
                                            </p:tgtEl>
                                            <p:attrNameLst>
                                              <p:attrName>ppt_x</p:attrName>
                                            </p:attrNameLst>
                                          </p:cBhvr>
                                          <p:tavLst>
                                            <p:tav tm="0">
                                              <p:val>
                                                <p:strVal val="#ppt_x"/>
                                              </p:val>
                                            </p:tav>
                                            <p:tav tm="100000">
                                              <p:val>
                                                <p:strVal val="#ppt_x"/>
                                              </p:val>
                                            </p:tav>
                                          </p:tavLst>
                                        </p:anim>
                                        <p:anim calcmode="lin" valueType="num">
                                          <p:cBhvr additive="base">
                                            <p:cTn id="5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执行方式</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868983" y="489399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000000"/>
                </a:solidFill>
              </a:rPr>
              <a:t>单击此处输入标题</a:t>
            </a:r>
            <a:endParaRPr lang="en-US" altLang="zh-CN" sz="2000" dirty="0">
              <a:solidFill>
                <a:srgbClr val="000000"/>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7" name="矩形 47"/>
          <p:cNvSpPr>
            <a:spLocks noChangeArrowheads="1"/>
          </p:cNvSpPr>
          <p:nvPr/>
        </p:nvSpPr>
        <p:spPr bwMode="auto">
          <a:xfrm>
            <a:off x="3746882" y="489399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000000"/>
                </a:solidFill>
              </a:rPr>
              <a:t>单击此处输入标题</a:t>
            </a:r>
            <a:endParaRPr lang="en-US" altLang="zh-CN" sz="2000" dirty="0">
              <a:solidFill>
                <a:srgbClr val="000000"/>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8" name="矩形 47"/>
          <p:cNvSpPr>
            <a:spLocks noChangeArrowheads="1"/>
          </p:cNvSpPr>
          <p:nvPr/>
        </p:nvSpPr>
        <p:spPr bwMode="auto">
          <a:xfrm>
            <a:off x="6481631" y="489399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000000"/>
                </a:solidFill>
              </a:rPr>
              <a:t>单击此处输入标题</a:t>
            </a:r>
            <a:endParaRPr lang="en-US" altLang="zh-CN" sz="2000" dirty="0">
              <a:solidFill>
                <a:srgbClr val="000000"/>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9" name="矩形 47"/>
          <p:cNvSpPr>
            <a:spLocks noChangeArrowheads="1"/>
          </p:cNvSpPr>
          <p:nvPr/>
        </p:nvSpPr>
        <p:spPr bwMode="auto">
          <a:xfrm>
            <a:off x="9359530" y="489399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000000"/>
                </a:solidFill>
              </a:rPr>
              <a:t>单击此处输入标题</a:t>
            </a:r>
            <a:endParaRPr lang="en-US" altLang="zh-CN" sz="2000" dirty="0">
              <a:solidFill>
                <a:srgbClr val="000000"/>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2" name="组合 1"/>
          <p:cNvGrpSpPr/>
          <p:nvPr/>
        </p:nvGrpSpPr>
        <p:grpSpPr>
          <a:xfrm>
            <a:off x="868983" y="2419797"/>
            <a:ext cx="2035797" cy="2035796"/>
            <a:chOff x="868983" y="2419797"/>
            <a:chExt cx="2035797" cy="2035796"/>
          </a:xfrm>
        </p:grpSpPr>
        <p:sp>
          <p:nvSpPr>
            <p:cNvPr id="46" name="任意多边形 4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68984" y="2419797"/>
              <a:ext cx="2035796" cy="2035796"/>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68983" y="2419797"/>
              <a:ext cx="2002738" cy="757020"/>
            </a:xfrm>
            <a:custGeom>
              <a:avLst/>
              <a:gdLst>
                <a:gd name="connsiteX0" fmla="*/ 0 w 1997815"/>
                <a:gd name="connsiteY0" fmla="*/ 0 h 757020"/>
                <a:gd name="connsiteX1" fmla="*/ 1017897 w 1997815"/>
                <a:gd name="connsiteY1" fmla="*/ 0 h 757020"/>
                <a:gd name="connsiteX2" fmla="*/ 1017898 w 1997815"/>
                <a:gd name="connsiteY2" fmla="*/ 0 h 757020"/>
                <a:gd name="connsiteX3" fmla="*/ 1955805 w 1997815"/>
                <a:gd name="connsiteY3" fmla="*/ 621686 h 757020"/>
                <a:gd name="connsiteX4" fmla="*/ 1997815 w 1997815"/>
                <a:gd name="connsiteY4" fmla="*/ 757020 h 757020"/>
                <a:gd name="connsiteX5" fmla="*/ 0 w 1997815"/>
                <a:gd name="connsiteY5" fmla="*/ 757020 h 7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15" h="757020">
                  <a:moveTo>
                    <a:pt x="0" y="0"/>
                  </a:moveTo>
                  <a:lnTo>
                    <a:pt x="1017897" y="0"/>
                  </a:lnTo>
                  <a:lnTo>
                    <a:pt x="1017898" y="0"/>
                  </a:lnTo>
                  <a:cubicBezTo>
                    <a:pt x="1439526" y="0"/>
                    <a:pt x="1801280" y="256347"/>
                    <a:pt x="1955805" y="621686"/>
                  </a:cubicBezTo>
                  <a:lnTo>
                    <a:pt x="1997815" y="757020"/>
                  </a:lnTo>
                  <a:lnTo>
                    <a:pt x="0" y="75702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180898" y="3489448"/>
              <a:ext cx="1620957" cy="523220"/>
            </a:xfrm>
            <a:prstGeom prst="rect">
              <a:avLst/>
            </a:prstGeom>
          </p:spPr>
          <p:txBody>
            <a:bodyPr wrap="none">
              <a:spAutoFit/>
            </a:bodyPr>
            <a:lstStyle/>
            <a:p>
              <a:pPr algn="ctr"/>
              <a:r>
                <a:rPr lang="zh-CN" altLang="en-US" sz="2800" b="1" dirty="0">
                  <a:solidFill>
                    <a:srgbClr val="FDFDFE"/>
                  </a:solidFill>
                  <a:latin typeface="微软雅黑" panose="020B0503020204020204" pitchFamily="34" charset="-122"/>
                  <a:ea typeface="微软雅黑" panose="020B0503020204020204" pitchFamily="34" charset="-122"/>
                </a:rPr>
                <a:t>日程安排</a:t>
              </a:r>
            </a:p>
          </p:txBody>
        </p:sp>
        <p:sp>
          <p:nvSpPr>
            <p:cNvPr id="64" name="Freeform 34"/>
            <p:cNvSpPr>
              <a:spLocks noEditPoints="1"/>
            </p:cNvSpPr>
            <p:nvPr/>
          </p:nvSpPr>
          <p:spPr bwMode="auto">
            <a:xfrm>
              <a:off x="1614974" y="2596663"/>
              <a:ext cx="445676" cy="457405"/>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FEFEFE"/>
            </a:solidFill>
            <a:ln>
              <a:noFill/>
            </a:ln>
          </p:spPr>
          <p:txBody>
            <a:bodyPr vert="horz" wrap="square" lIns="121920" tIns="60960" rIns="121920" bIns="60960" numCol="1" anchor="t" anchorCtr="0" compatLnSpc="1"/>
            <a:lstStyle/>
            <a:p>
              <a:endParaRPr lang="zh-CN" altLang="en-US" sz="2000"/>
            </a:p>
          </p:txBody>
        </p:sp>
      </p:grpSp>
      <p:grpSp>
        <p:nvGrpSpPr>
          <p:cNvPr id="3" name="组合 2"/>
          <p:cNvGrpSpPr/>
          <p:nvPr/>
        </p:nvGrpSpPr>
        <p:grpSpPr>
          <a:xfrm>
            <a:off x="3649954" y="2419797"/>
            <a:ext cx="2035797" cy="2035796"/>
            <a:chOff x="3649954" y="2419797"/>
            <a:chExt cx="2035797" cy="2035796"/>
          </a:xfrm>
        </p:grpSpPr>
        <p:sp>
          <p:nvSpPr>
            <p:cNvPr id="36" name="任意多边形 3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649955" y="2419797"/>
              <a:ext cx="2035796" cy="2035796"/>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649954" y="2419797"/>
              <a:ext cx="2002738" cy="757020"/>
            </a:xfrm>
            <a:custGeom>
              <a:avLst/>
              <a:gdLst>
                <a:gd name="connsiteX0" fmla="*/ 0 w 1997815"/>
                <a:gd name="connsiteY0" fmla="*/ 0 h 757020"/>
                <a:gd name="connsiteX1" fmla="*/ 1017897 w 1997815"/>
                <a:gd name="connsiteY1" fmla="*/ 0 h 757020"/>
                <a:gd name="connsiteX2" fmla="*/ 1017898 w 1997815"/>
                <a:gd name="connsiteY2" fmla="*/ 0 h 757020"/>
                <a:gd name="connsiteX3" fmla="*/ 1955805 w 1997815"/>
                <a:gd name="connsiteY3" fmla="*/ 621686 h 757020"/>
                <a:gd name="connsiteX4" fmla="*/ 1997815 w 1997815"/>
                <a:gd name="connsiteY4" fmla="*/ 757020 h 757020"/>
                <a:gd name="connsiteX5" fmla="*/ 0 w 1997815"/>
                <a:gd name="connsiteY5" fmla="*/ 757020 h 7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15" h="757020">
                  <a:moveTo>
                    <a:pt x="0" y="0"/>
                  </a:moveTo>
                  <a:lnTo>
                    <a:pt x="1017897" y="0"/>
                  </a:lnTo>
                  <a:lnTo>
                    <a:pt x="1017898" y="0"/>
                  </a:lnTo>
                  <a:cubicBezTo>
                    <a:pt x="1439526" y="0"/>
                    <a:pt x="1801280" y="256347"/>
                    <a:pt x="1955805" y="621686"/>
                  </a:cubicBezTo>
                  <a:lnTo>
                    <a:pt x="1997815" y="757020"/>
                  </a:lnTo>
                  <a:lnTo>
                    <a:pt x="0" y="75702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932633" y="3489448"/>
              <a:ext cx="1620957" cy="523220"/>
            </a:xfrm>
            <a:prstGeom prst="rect">
              <a:avLst/>
            </a:prstGeom>
          </p:spPr>
          <p:txBody>
            <a:bodyPr wrap="none">
              <a:spAutoFit/>
            </a:bodyPr>
            <a:lstStyle/>
            <a:p>
              <a:pPr algn="ctr"/>
              <a:r>
                <a:rPr lang="zh-CN" altLang="en-US" sz="2800" b="1" dirty="0">
                  <a:solidFill>
                    <a:srgbClr val="FDFDFE"/>
                  </a:solidFill>
                  <a:latin typeface="微软雅黑" panose="020B0503020204020204" pitchFamily="34" charset="-122"/>
                  <a:ea typeface="微软雅黑" panose="020B0503020204020204" pitchFamily="34" charset="-122"/>
                </a:rPr>
                <a:t>行动策略</a:t>
              </a:r>
            </a:p>
          </p:txBody>
        </p:sp>
        <p:sp>
          <p:nvSpPr>
            <p:cNvPr id="65" name="Freeform 26"/>
            <p:cNvSpPr>
              <a:spLocks noEditPoints="1"/>
            </p:cNvSpPr>
            <p:nvPr/>
          </p:nvSpPr>
          <p:spPr bwMode="auto">
            <a:xfrm>
              <a:off x="4335719" y="2623978"/>
              <a:ext cx="407717" cy="402776"/>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rgbClr val="FEFEFE"/>
            </a:solidFill>
            <a:ln>
              <a:noFill/>
            </a:ln>
          </p:spPr>
          <p:txBody>
            <a:bodyPr vert="horz" wrap="square" lIns="121920" tIns="60960" rIns="121920" bIns="60960" numCol="1" anchor="t" anchorCtr="0" compatLnSpc="1"/>
            <a:lstStyle/>
            <a:p>
              <a:endParaRPr lang="zh-CN" altLang="en-US" sz="2000"/>
            </a:p>
          </p:txBody>
        </p:sp>
      </p:grpSp>
      <p:grpSp>
        <p:nvGrpSpPr>
          <p:cNvPr id="7" name="组合 6"/>
          <p:cNvGrpSpPr/>
          <p:nvPr/>
        </p:nvGrpSpPr>
        <p:grpSpPr>
          <a:xfrm>
            <a:off x="9211896" y="2419797"/>
            <a:ext cx="2035797" cy="2035796"/>
            <a:chOff x="9211896" y="2419797"/>
            <a:chExt cx="2035797" cy="2035796"/>
          </a:xfrm>
        </p:grpSpPr>
        <p:sp>
          <p:nvSpPr>
            <p:cNvPr id="52" name="任意多边形 5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211897" y="2419797"/>
              <a:ext cx="2035796" cy="2035796"/>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211896" y="2419797"/>
              <a:ext cx="2002738" cy="757020"/>
            </a:xfrm>
            <a:custGeom>
              <a:avLst/>
              <a:gdLst>
                <a:gd name="connsiteX0" fmla="*/ 0 w 1997815"/>
                <a:gd name="connsiteY0" fmla="*/ 0 h 757020"/>
                <a:gd name="connsiteX1" fmla="*/ 1017897 w 1997815"/>
                <a:gd name="connsiteY1" fmla="*/ 0 h 757020"/>
                <a:gd name="connsiteX2" fmla="*/ 1017898 w 1997815"/>
                <a:gd name="connsiteY2" fmla="*/ 0 h 757020"/>
                <a:gd name="connsiteX3" fmla="*/ 1955805 w 1997815"/>
                <a:gd name="connsiteY3" fmla="*/ 621686 h 757020"/>
                <a:gd name="connsiteX4" fmla="*/ 1997815 w 1997815"/>
                <a:gd name="connsiteY4" fmla="*/ 757020 h 757020"/>
                <a:gd name="connsiteX5" fmla="*/ 0 w 1997815"/>
                <a:gd name="connsiteY5" fmla="*/ 757020 h 7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15" h="757020">
                  <a:moveTo>
                    <a:pt x="0" y="0"/>
                  </a:moveTo>
                  <a:lnTo>
                    <a:pt x="1017897" y="0"/>
                  </a:lnTo>
                  <a:lnTo>
                    <a:pt x="1017898" y="0"/>
                  </a:lnTo>
                  <a:cubicBezTo>
                    <a:pt x="1439526" y="0"/>
                    <a:pt x="1801280" y="256347"/>
                    <a:pt x="1955805" y="621686"/>
                  </a:cubicBezTo>
                  <a:lnTo>
                    <a:pt x="1997815" y="757020"/>
                  </a:lnTo>
                  <a:lnTo>
                    <a:pt x="0" y="75702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9516301" y="3489448"/>
              <a:ext cx="1620957" cy="523220"/>
            </a:xfrm>
            <a:prstGeom prst="rect">
              <a:avLst/>
            </a:prstGeom>
          </p:spPr>
          <p:txBody>
            <a:bodyPr wrap="none">
              <a:spAutoFit/>
            </a:bodyPr>
            <a:lstStyle/>
            <a:p>
              <a:pPr algn="ctr"/>
              <a:r>
                <a:rPr lang="zh-CN" altLang="en-US" sz="2800" b="1" dirty="0">
                  <a:solidFill>
                    <a:srgbClr val="FDFDFE"/>
                  </a:solidFill>
                  <a:latin typeface="微软雅黑" panose="020B0503020204020204" pitchFamily="34" charset="-122"/>
                  <a:ea typeface="微软雅黑" panose="020B0503020204020204" pitchFamily="34" charset="-122"/>
                </a:rPr>
                <a:t>后勤保障</a:t>
              </a:r>
            </a:p>
          </p:txBody>
        </p:sp>
        <p:sp>
          <p:nvSpPr>
            <p:cNvPr id="66" name="Freeform 35"/>
            <p:cNvSpPr>
              <a:spLocks noEditPoints="1"/>
            </p:cNvSpPr>
            <p:nvPr/>
          </p:nvSpPr>
          <p:spPr bwMode="auto">
            <a:xfrm>
              <a:off x="9900840" y="2626999"/>
              <a:ext cx="392087" cy="424052"/>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rgbClr val="FEFEFE"/>
            </a:solidFill>
            <a:ln>
              <a:noFill/>
            </a:ln>
          </p:spPr>
          <p:txBody>
            <a:bodyPr vert="horz" wrap="square" lIns="121920" tIns="60960" rIns="121920" bIns="60960" numCol="1" anchor="t" anchorCtr="0" compatLnSpc="1"/>
            <a:lstStyle/>
            <a:p>
              <a:endParaRPr lang="zh-CN" altLang="en-US" sz="2000"/>
            </a:p>
          </p:txBody>
        </p:sp>
      </p:grpSp>
      <p:grpSp>
        <p:nvGrpSpPr>
          <p:cNvPr id="4" name="组合 3"/>
          <p:cNvGrpSpPr/>
          <p:nvPr/>
        </p:nvGrpSpPr>
        <p:grpSpPr>
          <a:xfrm>
            <a:off x="6430925" y="2419797"/>
            <a:ext cx="2035797" cy="2035796"/>
            <a:chOff x="6430925" y="2419797"/>
            <a:chExt cx="2035797" cy="2035796"/>
          </a:xfrm>
        </p:grpSpPr>
        <p:sp>
          <p:nvSpPr>
            <p:cNvPr id="41" name="任意多边形 4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430926" y="2419797"/>
              <a:ext cx="2035796" cy="2035796"/>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430925" y="2419797"/>
              <a:ext cx="2002738" cy="757020"/>
            </a:xfrm>
            <a:custGeom>
              <a:avLst/>
              <a:gdLst>
                <a:gd name="connsiteX0" fmla="*/ 0 w 1997815"/>
                <a:gd name="connsiteY0" fmla="*/ 0 h 757020"/>
                <a:gd name="connsiteX1" fmla="*/ 1017897 w 1997815"/>
                <a:gd name="connsiteY1" fmla="*/ 0 h 757020"/>
                <a:gd name="connsiteX2" fmla="*/ 1017898 w 1997815"/>
                <a:gd name="connsiteY2" fmla="*/ 0 h 757020"/>
                <a:gd name="connsiteX3" fmla="*/ 1955805 w 1997815"/>
                <a:gd name="connsiteY3" fmla="*/ 621686 h 757020"/>
                <a:gd name="connsiteX4" fmla="*/ 1997815 w 1997815"/>
                <a:gd name="connsiteY4" fmla="*/ 757020 h 757020"/>
                <a:gd name="connsiteX5" fmla="*/ 0 w 1997815"/>
                <a:gd name="connsiteY5" fmla="*/ 757020 h 7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15" h="757020">
                  <a:moveTo>
                    <a:pt x="0" y="0"/>
                  </a:moveTo>
                  <a:lnTo>
                    <a:pt x="1017897" y="0"/>
                  </a:lnTo>
                  <a:lnTo>
                    <a:pt x="1017898" y="0"/>
                  </a:lnTo>
                  <a:cubicBezTo>
                    <a:pt x="1439526" y="0"/>
                    <a:pt x="1801280" y="256347"/>
                    <a:pt x="1955805" y="621686"/>
                  </a:cubicBezTo>
                  <a:lnTo>
                    <a:pt x="1997815" y="757020"/>
                  </a:lnTo>
                  <a:lnTo>
                    <a:pt x="0" y="75702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722030" y="3489448"/>
              <a:ext cx="1620957" cy="523220"/>
            </a:xfrm>
            <a:prstGeom prst="rect">
              <a:avLst/>
            </a:prstGeom>
          </p:spPr>
          <p:txBody>
            <a:bodyPr wrap="none">
              <a:spAutoFit/>
            </a:bodyPr>
            <a:lstStyle/>
            <a:p>
              <a:pPr algn="ctr"/>
              <a:r>
                <a:rPr lang="zh-CN" altLang="en-US" sz="2800" b="1" dirty="0">
                  <a:solidFill>
                    <a:srgbClr val="FDFDFE"/>
                  </a:solidFill>
                  <a:latin typeface="微软雅黑" panose="020B0503020204020204" pitchFamily="34" charset="-122"/>
                  <a:ea typeface="微软雅黑" panose="020B0503020204020204" pitchFamily="34" charset="-122"/>
                </a:rPr>
                <a:t>客户服务</a:t>
              </a:r>
            </a:p>
          </p:txBody>
        </p:sp>
        <p:sp>
          <p:nvSpPr>
            <p:cNvPr id="67" name="Freeform 20"/>
            <p:cNvSpPr>
              <a:spLocks noEditPoints="1"/>
            </p:cNvSpPr>
            <p:nvPr/>
          </p:nvSpPr>
          <p:spPr bwMode="auto">
            <a:xfrm>
              <a:off x="7132567" y="2558488"/>
              <a:ext cx="383552" cy="482613"/>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rgbClr val="FEFEFE"/>
            </a:solidFill>
            <a:ln>
              <a:noFill/>
            </a:ln>
          </p:spPr>
          <p:txBody>
            <a:bodyPr vert="horz" wrap="square" lIns="121920" tIns="60960" rIns="121920" bIns="60960" numCol="1" anchor="t" anchorCtr="0" compatLnSpc="1"/>
            <a:lstStyle/>
            <a:p>
              <a:endParaRPr lang="zh-CN" altLang="en-US" sz="2000"/>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3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253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253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253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代理商推广</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5133515" y="2220377"/>
            <a:ext cx="2025778" cy="1459465"/>
          </a:xfrm>
          <a:custGeom>
            <a:avLst/>
            <a:gdLst>
              <a:gd name="connsiteX0" fmla="*/ 803915 w 2025778"/>
              <a:gd name="connsiteY0" fmla="*/ 0 h 1459465"/>
              <a:gd name="connsiteX1" fmla="*/ 1287179 w 2025778"/>
              <a:gd name="connsiteY1" fmla="*/ 320329 h 1459465"/>
              <a:gd name="connsiteX2" fmla="*/ 1294887 w 2025778"/>
              <a:gd name="connsiteY2" fmla="*/ 345159 h 1459465"/>
              <a:gd name="connsiteX3" fmla="*/ 1330926 w 2025778"/>
              <a:gd name="connsiteY3" fmla="*/ 315424 h 1459465"/>
              <a:gd name="connsiteX4" fmla="*/ 1474987 w 2025778"/>
              <a:gd name="connsiteY4" fmla="*/ 271420 h 1459465"/>
              <a:gd name="connsiteX5" fmla="*/ 1732648 w 2025778"/>
              <a:gd name="connsiteY5" fmla="*/ 529081 h 1459465"/>
              <a:gd name="connsiteX6" fmla="*/ 1712401 w 2025778"/>
              <a:gd name="connsiteY6" fmla="*/ 629375 h 1459465"/>
              <a:gd name="connsiteX7" fmla="*/ 1709850 w 2025778"/>
              <a:gd name="connsiteY7" fmla="*/ 634075 h 1459465"/>
              <a:gd name="connsiteX8" fmla="*/ 1759893 w 2025778"/>
              <a:gd name="connsiteY8" fmla="*/ 648938 h 1459465"/>
              <a:gd name="connsiteX9" fmla="*/ 2025778 w 2025778"/>
              <a:gd name="connsiteY9" fmla="*/ 1039641 h 1459465"/>
              <a:gd name="connsiteX10" fmla="*/ 1690564 w 2025778"/>
              <a:gd name="connsiteY10" fmla="*/ 1450936 h 1459465"/>
              <a:gd name="connsiteX11" fmla="*/ 1631891 w 2025778"/>
              <a:gd name="connsiteY11" fmla="*/ 1456851 h 1459465"/>
              <a:gd name="connsiteX12" fmla="*/ 1631891 w 2025778"/>
              <a:gd name="connsiteY12" fmla="*/ 1459465 h 1459465"/>
              <a:gd name="connsiteX13" fmla="*/ 1605960 w 2025778"/>
              <a:gd name="connsiteY13" fmla="*/ 1459465 h 1459465"/>
              <a:gd name="connsiteX14" fmla="*/ 1605954 w 2025778"/>
              <a:gd name="connsiteY14" fmla="*/ 1459465 h 1459465"/>
              <a:gd name="connsiteX15" fmla="*/ 1605948 w 2025778"/>
              <a:gd name="connsiteY15" fmla="*/ 1459465 h 1459465"/>
              <a:gd name="connsiteX16" fmla="*/ 1125266 w 2025778"/>
              <a:gd name="connsiteY16" fmla="*/ 1459465 h 1459465"/>
              <a:gd name="connsiteX17" fmla="*/ 1125266 w 2025778"/>
              <a:gd name="connsiteY17" fmla="*/ 1082146 h 1459465"/>
              <a:gd name="connsiteX18" fmla="*/ 1237643 w 2025778"/>
              <a:gd name="connsiteY18" fmla="*/ 1082146 h 1459465"/>
              <a:gd name="connsiteX19" fmla="*/ 1012889 w 2025778"/>
              <a:gd name="connsiteY19" fmla="*/ 857391 h 1459465"/>
              <a:gd name="connsiteX20" fmla="*/ 788134 w 2025778"/>
              <a:gd name="connsiteY20" fmla="*/ 1082146 h 1459465"/>
              <a:gd name="connsiteX21" fmla="*/ 900511 w 2025778"/>
              <a:gd name="connsiteY21" fmla="*/ 1082146 h 1459465"/>
              <a:gd name="connsiteX22" fmla="*/ 900511 w 2025778"/>
              <a:gd name="connsiteY22" fmla="*/ 1459465 h 1459465"/>
              <a:gd name="connsiteX23" fmla="*/ 481574 w 2025778"/>
              <a:gd name="connsiteY23" fmla="*/ 1459465 h 1459465"/>
              <a:gd name="connsiteX24" fmla="*/ 481574 w 2025778"/>
              <a:gd name="connsiteY24" fmla="*/ 1458201 h 1459465"/>
              <a:gd name="connsiteX25" fmla="*/ 456542 w 2025778"/>
              <a:gd name="connsiteY25" fmla="*/ 1459465 h 1459465"/>
              <a:gd name="connsiteX26" fmla="*/ 0 w 2025778"/>
              <a:gd name="connsiteY26" fmla="*/ 1002924 h 1459465"/>
              <a:gd name="connsiteX27" fmla="*/ 278835 w 2025778"/>
              <a:gd name="connsiteY27" fmla="*/ 582259 h 1459465"/>
              <a:gd name="connsiteX28" fmla="*/ 282598 w 2025778"/>
              <a:gd name="connsiteY28" fmla="*/ 581091 h 1459465"/>
              <a:gd name="connsiteX29" fmla="*/ 282142 w 2025778"/>
              <a:gd name="connsiteY29" fmla="*/ 578106 h 1459465"/>
              <a:gd name="connsiteX30" fmla="*/ 279434 w 2025778"/>
              <a:gd name="connsiteY30" fmla="*/ 524481 h 1459465"/>
              <a:gd name="connsiteX31" fmla="*/ 803915 w 2025778"/>
              <a:gd name="connsiteY31" fmla="*/ 0 h 145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25778" h="1459465">
                <a:moveTo>
                  <a:pt x="803915" y="0"/>
                </a:moveTo>
                <a:cubicBezTo>
                  <a:pt x="1021162" y="0"/>
                  <a:pt x="1207559" y="132085"/>
                  <a:pt x="1287179" y="320329"/>
                </a:cubicBezTo>
                <a:lnTo>
                  <a:pt x="1294887" y="345159"/>
                </a:lnTo>
                <a:lnTo>
                  <a:pt x="1330926" y="315424"/>
                </a:lnTo>
                <a:cubicBezTo>
                  <a:pt x="1372049" y="287642"/>
                  <a:pt x="1421624" y="271420"/>
                  <a:pt x="1474987" y="271420"/>
                </a:cubicBezTo>
                <a:cubicBezTo>
                  <a:pt x="1617289" y="271420"/>
                  <a:pt x="1732648" y="386779"/>
                  <a:pt x="1732648" y="529081"/>
                </a:cubicBezTo>
                <a:cubicBezTo>
                  <a:pt x="1732648" y="564657"/>
                  <a:pt x="1725438" y="598549"/>
                  <a:pt x="1712401" y="629375"/>
                </a:cubicBezTo>
                <a:lnTo>
                  <a:pt x="1709850" y="634075"/>
                </a:lnTo>
                <a:lnTo>
                  <a:pt x="1759893" y="648938"/>
                </a:lnTo>
                <a:cubicBezTo>
                  <a:pt x="1915599" y="710336"/>
                  <a:pt x="2025778" y="862121"/>
                  <a:pt x="2025778" y="1039641"/>
                </a:cubicBezTo>
                <a:cubicBezTo>
                  <a:pt x="2025778" y="1242521"/>
                  <a:pt x="1881871" y="1411789"/>
                  <a:pt x="1690564" y="1450936"/>
                </a:cubicBezTo>
                <a:lnTo>
                  <a:pt x="1631891" y="1456851"/>
                </a:lnTo>
                <a:lnTo>
                  <a:pt x="1631891" y="1459465"/>
                </a:lnTo>
                <a:lnTo>
                  <a:pt x="1605960" y="1459465"/>
                </a:lnTo>
                <a:lnTo>
                  <a:pt x="1605954" y="1459465"/>
                </a:lnTo>
                <a:lnTo>
                  <a:pt x="1605948" y="1459465"/>
                </a:lnTo>
                <a:lnTo>
                  <a:pt x="1125266" y="1459465"/>
                </a:lnTo>
                <a:lnTo>
                  <a:pt x="1125266" y="1082146"/>
                </a:lnTo>
                <a:lnTo>
                  <a:pt x="1237643" y="1082146"/>
                </a:lnTo>
                <a:lnTo>
                  <a:pt x="1012889" y="857391"/>
                </a:lnTo>
                <a:lnTo>
                  <a:pt x="788134" y="1082146"/>
                </a:lnTo>
                <a:lnTo>
                  <a:pt x="900511" y="1082146"/>
                </a:lnTo>
                <a:lnTo>
                  <a:pt x="900511" y="1459465"/>
                </a:lnTo>
                <a:lnTo>
                  <a:pt x="481574" y="1459465"/>
                </a:lnTo>
                <a:lnTo>
                  <a:pt x="481574" y="1458201"/>
                </a:lnTo>
                <a:lnTo>
                  <a:pt x="456542" y="1459465"/>
                </a:lnTo>
                <a:cubicBezTo>
                  <a:pt x="204401" y="1459465"/>
                  <a:pt x="0" y="1255064"/>
                  <a:pt x="0" y="1002924"/>
                </a:cubicBezTo>
                <a:cubicBezTo>
                  <a:pt x="0" y="813818"/>
                  <a:pt x="114976" y="651566"/>
                  <a:pt x="278835" y="582259"/>
                </a:cubicBezTo>
                <a:lnTo>
                  <a:pt x="282598" y="581091"/>
                </a:lnTo>
                <a:lnTo>
                  <a:pt x="282142" y="578106"/>
                </a:lnTo>
                <a:cubicBezTo>
                  <a:pt x="280352" y="560475"/>
                  <a:pt x="279434" y="542585"/>
                  <a:pt x="279434" y="524481"/>
                </a:cubicBezTo>
                <a:cubicBezTo>
                  <a:pt x="279434" y="234818"/>
                  <a:pt x="514252" y="0"/>
                  <a:pt x="803915"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6548676" y="2761533"/>
            <a:ext cx="2454665" cy="3634028"/>
            <a:chOff x="6548676" y="2539857"/>
            <a:chExt cx="2454665" cy="3634028"/>
          </a:xfrm>
        </p:grpSpPr>
        <p:sp>
          <p:nvSpPr>
            <p:cNvPr id="42" name="弧形 41"/>
            <p:cNvSpPr/>
            <p:nvPr/>
          </p:nvSpPr>
          <p:spPr>
            <a:xfrm rot="19824461">
              <a:off x="6548676" y="2539857"/>
              <a:ext cx="2454665" cy="3634028"/>
            </a:xfrm>
            <a:prstGeom prst="arc">
              <a:avLst>
                <a:gd name="adj1" fmla="val 17013295"/>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等腰三角形 42"/>
            <p:cNvSpPr>
              <a:spLocks noChangeAspect="1"/>
            </p:cNvSpPr>
            <p:nvPr/>
          </p:nvSpPr>
          <p:spPr>
            <a:xfrm rot="8771035">
              <a:off x="8429117" y="3267665"/>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5678063" y="2867493"/>
            <a:ext cx="2169224" cy="3003452"/>
            <a:chOff x="5678063" y="2645817"/>
            <a:chExt cx="2169224" cy="3003452"/>
          </a:xfrm>
        </p:grpSpPr>
        <p:sp>
          <p:nvSpPr>
            <p:cNvPr id="45" name="弧形 44"/>
            <p:cNvSpPr/>
            <p:nvPr/>
          </p:nvSpPr>
          <p:spPr>
            <a:xfrm rot="892045">
              <a:off x="5678063" y="2645817"/>
              <a:ext cx="2028732" cy="3003452"/>
            </a:xfrm>
            <a:prstGeom prst="arc">
              <a:avLst>
                <a:gd name="adj1" fmla="val 16200000"/>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等腰三角形 45"/>
            <p:cNvSpPr>
              <a:spLocks noChangeAspect="1"/>
            </p:cNvSpPr>
            <p:nvPr/>
          </p:nvSpPr>
          <p:spPr>
            <a:xfrm rot="10982194">
              <a:off x="7631287" y="3963971"/>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3239353" y="2731056"/>
            <a:ext cx="2454665" cy="3634028"/>
            <a:chOff x="3239353" y="2509380"/>
            <a:chExt cx="2454665" cy="3634028"/>
          </a:xfrm>
        </p:grpSpPr>
        <p:sp>
          <p:nvSpPr>
            <p:cNvPr id="49" name="弧形 48"/>
            <p:cNvSpPr/>
            <p:nvPr/>
          </p:nvSpPr>
          <p:spPr>
            <a:xfrm rot="1775539" flipH="1">
              <a:off x="3239353" y="2509380"/>
              <a:ext cx="2454665" cy="3634028"/>
            </a:xfrm>
            <a:prstGeom prst="arc">
              <a:avLst>
                <a:gd name="adj1" fmla="val 17013295"/>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等腰三角形 49"/>
            <p:cNvSpPr>
              <a:spLocks noChangeAspect="1"/>
            </p:cNvSpPr>
            <p:nvPr/>
          </p:nvSpPr>
          <p:spPr>
            <a:xfrm rot="12828965" flipH="1">
              <a:off x="3597577" y="3237188"/>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4395407" y="2837016"/>
            <a:ext cx="2169224" cy="3003452"/>
            <a:chOff x="4395407" y="2615340"/>
            <a:chExt cx="2169224" cy="3003452"/>
          </a:xfrm>
        </p:grpSpPr>
        <p:sp>
          <p:nvSpPr>
            <p:cNvPr id="52" name="弧形 51"/>
            <p:cNvSpPr/>
            <p:nvPr/>
          </p:nvSpPr>
          <p:spPr>
            <a:xfrm rot="20707955" flipH="1">
              <a:off x="4535899" y="2615340"/>
              <a:ext cx="2028732" cy="3003452"/>
            </a:xfrm>
            <a:prstGeom prst="arc">
              <a:avLst>
                <a:gd name="adj1" fmla="val 16200000"/>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等腰三角形 52"/>
            <p:cNvSpPr>
              <a:spLocks noChangeAspect="1"/>
            </p:cNvSpPr>
            <p:nvPr/>
          </p:nvSpPr>
          <p:spPr>
            <a:xfrm rot="10617806" flipH="1">
              <a:off x="4395407" y="3933494"/>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230043" y="2654225"/>
            <a:ext cx="5495544" cy="3269420"/>
            <a:chOff x="230043" y="2432549"/>
            <a:chExt cx="5495544" cy="3269420"/>
          </a:xfrm>
        </p:grpSpPr>
        <p:sp>
          <p:nvSpPr>
            <p:cNvPr id="55" name="等腰三角形 54"/>
            <p:cNvSpPr>
              <a:spLocks noChangeAspect="1"/>
            </p:cNvSpPr>
            <p:nvPr/>
          </p:nvSpPr>
          <p:spPr>
            <a:xfrm rot="14582116" flipH="1">
              <a:off x="3102617" y="2447445"/>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弧形 55"/>
            <p:cNvSpPr/>
            <p:nvPr/>
          </p:nvSpPr>
          <p:spPr>
            <a:xfrm rot="3531030" flipH="1">
              <a:off x="1511662" y="1488045"/>
              <a:ext cx="2932305" cy="5495544"/>
            </a:xfrm>
            <a:prstGeom prst="arc">
              <a:avLst>
                <a:gd name="adj1" fmla="val 16657298"/>
                <a:gd name="adj2" fmla="val 19124195"/>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7" name="组合 56"/>
          <p:cNvGrpSpPr/>
          <p:nvPr/>
        </p:nvGrpSpPr>
        <p:grpSpPr>
          <a:xfrm>
            <a:off x="6517108" y="2684702"/>
            <a:ext cx="5495544" cy="3269420"/>
            <a:chOff x="6517108" y="2463026"/>
            <a:chExt cx="5495544" cy="3269420"/>
          </a:xfrm>
        </p:grpSpPr>
        <p:sp>
          <p:nvSpPr>
            <p:cNvPr id="58" name="等腰三角形 57"/>
            <p:cNvSpPr>
              <a:spLocks noChangeAspect="1"/>
            </p:cNvSpPr>
            <p:nvPr/>
          </p:nvSpPr>
          <p:spPr>
            <a:xfrm rot="7017884">
              <a:off x="8924077" y="2477922"/>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弧形 58"/>
            <p:cNvSpPr/>
            <p:nvPr/>
          </p:nvSpPr>
          <p:spPr>
            <a:xfrm rot="18068970">
              <a:off x="7798727" y="1518522"/>
              <a:ext cx="2932305" cy="5495544"/>
            </a:xfrm>
            <a:prstGeom prst="arc">
              <a:avLst>
                <a:gd name="adj1" fmla="val 16657298"/>
                <a:gd name="adj2" fmla="val 19124195"/>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0" name="组合 59"/>
          <p:cNvGrpSpPr/>
          <p:nvPr/>
        </p:nvGrpSpPr>
        <p:grpSpPr>
          <a:xfrm>
            <a:off x="7427773" y="4441266"/>
            <a:ext cx="640198" cy="640198"/>
            <a:chOff x="7427773" y="4219590"/>
            <a:chExt cx="640198" cy="640198"/>
          </a:xfrm>
        </p:grpSpPr>
        <p:sp>
          <p:nvSpPr>
            <p:cNvPr id="61" name="椭圆 60"/>
            <p:cNvSpPr/>
            <p:nvPr/>
          </p:nvSpPr>
          <p:spPr>
            <a:xfrm>
              <a:off x="7427773" y="4219590"/>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12"/>
            <p:cNvSpPr>
              <a:spLocks noEditPoints="1"/>
            </p:cNvSpPr>
            <p:nvPr/>
          </p:nvSpPr>
          <p:spPr bwMode="auto">
            <a:xfrm>
              <a:off x="7592145" y="4416757"/>
              <a:ext cx="331625" cy="247179"/>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63" name="组合 62"/>
          <p:cNvGrpSpPr/>
          <p:nvPr/>
        </p:nvGrpSpPr>
        <p:grpSpPr>
          <a:xfrm>
            <a:off x="2498210" y="2673369"/>
            <a:ext cx="640198" cy="640198"/>
            <a:chOff x="2498210" y="2451693"/>
            <a:chExt cx="640198" cy="640198"/>
          </a:xfrm>
        </p:grpSpPr>
        <p:sp>
          <p:nvSpPr>
            <p:cNvPr id="64" name="椭圆 63"/>
            <p:cNvSpPr/>
            <p:nvPr/>
          </p:nvSpPr>
          <p:spPr>
            <a:xfrm flipH="1">
              <a:off x="2498210" y="2451693"/>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16"/>
            <p:cNvSpPr>
              <a:spLocks noEditPoints="1"/>
            </p:cNvSpPr>
            <p:nvPr/>
          </p:nvSpPr>
          <p:spPr bwMode="auto">
            <a:xfrm>
              <a:off x="2677762" y="2571026"/>
              <a:ext cx="281246" cy="320004"/>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4174723" y="4410789"/>
            <a:ext cx="640198" cy="640198"/>
            <a:chOff x="4174723" y="4189113"/>
            <a:chExt cx="640198" cy="640198"/>
          </a:xfrm>
        </p:grpSpPr>
        <p:sp>
          <p:nvSpPr>
            <p:cNvPr id="67" name="椭圆 66"/>
            <p:cNvSpPr/>
            <p:nvPr/>
          </p:nvSpPr>
          <p:spPr>
            <a:xfrm flipH="1">
              <a:off x="4174723" y="4189113"/>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31"/>
            <p:cNvSpPr>
              <a:spLocks noEditPoints="1"/>
            </p:cNvSpPr>
            <p:nvPr/>
          </p:nvSpPr>
          <p:spPr bwMode="auto">
            <a:xfrm>
              <a:off x="4378733" y="4326394"/>
              <a:ext cx="283270" cy="356233"/>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69" name="组合 68"/>
          <p:cNvGrpSpPr/>
          <p:nvPr/>
        </p:nvGrpSpPr>
        <p:grpSpPr>
          <a:xfrm>
            <a:off x="3125785" y="3629825"/>
            <a:ext cx="640198" cy="640198"/>
            <a:chOff x="3125785" y="3408149"/>
            <a:chExt cx="640198" cy="640198"/>
          </a:xfrm>
        </p:grpSpPr>
        <p:sp>
          <p:nvSpPr>
            <p:cNvPr id="70" name="椭圆 69"/>
            <p:cNvSpPr/>
            <p:nvPr/>
          </p:nvSpPr>
          <p:spPr>
            <a:xfrm flipH="1">
              <a:off x="3125785" y="3408149"/>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22"/>
            <p:cNvSpPr>
              <a:spLocks noEditPoints="1"/>
            </p:cNvSpPr>
            <p:nvPr/>
          </p:nvSpPr>
          <p:spPr bwMode="auto">
            <a:xfrm>
              <a:off x="3314122" y="3518365"/>
              <a:ext cx="280500" cy="329403"/>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8476711" y="3660302"/>
            <a:ext cx="640198" cy="640198"/>
            <a:chOff x="8476711" y="3438626"/>
            <a:chExt cx="640198" cy="640198"/>
          </a:xfrm>
        </p:grpSpPr>
        <p:sp>
          <p:nvSpPr>
            <p:cNvPr id="73" name="椭圆 72"/>
            <p:cNvSpPr/>
            <p:nvPr/>
          </p:nvSpPr>
          <p:spPr>
            <a:xfrm>
              <a:off x="8476711" y="3438626"/>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45"/>
            <p:cNvSpPr>
              <a:spLocks noEditPoints="1"/>
            </p:cNvSpPr>
            <p:nvPr/>
          </p:nvSpPr>
          <p:spPr bwMode="auto">
            <a:xfrm>
              <a:off x="8638453" y="3517427"/>
              <a:ext cx="316713" cy="4081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5" name="组合 74"/>
          <p:cNvGrpSpPr/>
          <p:nvPr/>
        </p:nvGrpSpPr>
        <p:grpSpPr>
          <a:xfrm>
            <a:off x="9104286" y="2703846"/>
            <a:ext cx="640198" cy="640198"/>
            <a:chOff x="9104286" y="2482170"/>
            <a:chExt cx="640198" cy="640198"/>
          </a:xfrm>
        </p:grpSpPr>
        <p:sp>
          <p:nvSpPr>
            <p:cNvPr id="76" name="椭圆 75"/>
            <p:cNvSpPr/>
            <p:nvPr/>
          </p:nvSpPr>
          <p:spPr>
            <a:xfrm>
              <a:off x="9104286" y="2482170"/>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Freeform 16"/>
            <p:cNvSpPr>
              <a:spLocks noEditPoints="1"/>
            </p:cNvSpPr>
            <p:nvPr/>
          </p:nvSpPr>
          <p:spPr bwMode="auto">
            <a:xfrm>
              <a:off x="9241231" y="2634868"/>
              <a:ext cx="419829" cy="33480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78" name="矩形 47"/>
          <p:cNvSpPr>
            <a:spLocks noChangeArrowheads="1"/>
          </p:cNvSpPr>
          <p:nvPr/>
        </p:nvSpPr>
        <p:spPr bwMode="auto">
          <a:xfrm>
            <a:off x="9661060" y="3195864"/>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a:t>
            </a:r>
            <a:r>
              <a:rPr lang="zh-CN" altLang="en-US" sz="1400" dirty="0" smtClean="0">
                <a:solidFill>
                  <a:prstClr val="black">
                    <a:lumMod val="85000"/>
                    <a:lumOff val="15000"/>
                  </a:prstClr>
                </a:solidFill>
                <a:sym typeface="微软雅黑" panose="020B0503020204020204" pitchFamily="34" charset="-122"/>
              </a:rPr>
              <a:t>说明在此</a:t>
            </a:r>
            <a:r>
              <a:rPr lang="zh-CN" altLang="en-US" sz="1400" dirty="0">
                <a:solidFill>
                  <a:prstClr val="black">
                    <a:lumMod val="85000"/>
                    <a:lumOff val="15000"/>
                  </a:prstClr>
                </a:solidFill>
                <a:sym typeface="微软雅黑" panose="020B0503020204020204" pitchFamily="34" charset="-122"/>
              </a:rPr>
              <a:t>录入上述图表的描述</a:t>
            </a:r>
            <a:r>
              <a:rPr lang="zh-CN" altLang="en-US" sz="1400" dirty="0" smtClean="0">
                <a:solidFill>
                  <a:prstClr val="black">
                    <a:lumMod val="85000"/>
                    <a:lumOff val="15000"/>
                  </a:prstClr>
                </a:solidFill>
                <a:sym typeface="微软雅黑" panose="020B0503020204020204" pitchFamily="34" charset="-122"/>
              </a:rPr>
              <a:t>说明</a:t>
            </a:r>
            <a:endParaRPr lang="zh-CN" altLang="en-US" sz="1400" dirty="0">
              <a:solidFill>
                <a:prstClr val="black">
                  <a:lumMod val="85000"/>
                  <a:lumOff val="15000"/>
                </a:prstClr>
              </a:solidFill>
              <a:sym typeface="微软雅黑" panose="020B0503020204020204" pitchFamily="34" charset="-122"/>
            </a:endParaRPr>
          </a:p>
        </p:txBody>
      </p:sp>
      <p:sp>
        <p:nvSpPr>
          <p:cNvPr id="79" name="矩形 47"/>
          <p:cNvSpPr>
            <a:spLocks noChangeArrowheads="1"/>
          </p:cNvSpPr>
          <p:nvPr/>
        </p:nvSpPr>
        <p:spPr bwMode="auto">
          <a:xfrm>
            <a:off x="9065558" y="4061648"/>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a:t>
            </a:r>
            <a:r>
              <a:rPr lang="zh-CN" altLang="en-US" sz="1400" dirty="0" smtClean="0">
                <a:solidFill>
                  <a:prstClr val="black">
                    <a:lumMod val="85000"/>
                    <a:lumOff val="15000"/>
                  </a:prstClr>
                </a:solidFill>
                <a:sym typeface="微软雅黑" panose="020B0503020204020204" pitchFamily="34" charset="-122"/>
              </a:rPr>
              <a:t>说明在此</a:t>
            </a:r>
            <a:r>
              <a:rPr lang="zh-CN" altLang="en-US" sz="1400" dirty="0">
                <a:solidFill>
                  <a:prstClr val="black">
                    <a:lumMod val="85000"/>
                    <a:lumOff val="15000"/>
                  </a:prstClr>
                </a:solidFill>
                <a:sym typeface="微软雅黑" panose="020B0503020204020204" pitchFamily="34" charset="-122"/>
              </a:rPr>
              <a:t>录入上述图表的描述</a:t>
            </a:r>
            <a:r>
              <a:rPr lang="zh-CN" altLang="en-US" sz="1400" dirty="0" smtClean="0">
                <a:solidFill>
                  <a:prstClr val="black">
                    <a:lumMod val="85000"/>
                    <a:lumOff val="15000"/>
                  </a:prstClr>
                </a:solidFill>
                <a:sym typeface="微软雅黑" panose="020B0503020204020204" pitchFamily="34" charset="-122"/>
              </a:rPr>
              <a:t>说明</a:t>
            </a:r>
            <a:endParaRPr lang="zh-CN" altLang="en-US" sz="1400" dirty="0">
              <a:solidFill>
                <a:prstClr val="black">
                  <a:lumMod val="85000"/>
                  <a:lumOff val="15000"/>
                </a:prstClr>
              </a:solidFill>
              <a:sym typeface="微软雅黑" panose="020B0503020204020204" pitchFamily="34" charset="-122"/>
            </a:endParaRPr>
          </a:p>
        </p:txBody>
      </p:sp>
      <p:sp>
        <p:nvSpPr>
          <p:cNvPr id="80" name="矩形 47"/>
          <p:cNvSpPr>
            <a:spLocks noChangeArrowheads="1"/>
          </p:cNvSpPr>
          <p:nvPr/>
        </p:nvSpPr>
        <p:spPr bwMode="auto">
          <a:xfrm>
            <a:off x="7898562" y="5057689"/>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a:t>
            </a:r>
            <a:r>
              <a:rPr lang="zh-CN" altLang="en-US" sz="1400" dirty="0" smtClean="0">
                <a:solidFill>
                  <a:prstClr val="black">
                    <a:lumMod val="85000"/>
                    <a:lumOff val="15000"/>
                  </a:prstClr>
                </a:solidFill>
                <a:sym typeface="微软雅黑" panose="020B0503020204020204" pitchFamily="34" charset="-122"/>
              </a:rPr>
              <a:t>说明在此</a:t>
            </a:r>
            <a:r>
              <a:rPr lang="zh-CN" altLang="en-US" sz="1400" dirty="0">
                <a:solidFill>
                  <a:prstClr val="black">
                    <a:lumMod val="85000"/>
                    <a:lumOff val="15000"/>
                  </a:prstClr>
                </a:solidFill>
                <a:sym typeface="微软雅黑" panose="020B0503020204020204" pitchFamily="34" charset="-122"/>
              </a:rPr>
              <a:t>录入上述图表的描述</a:t>
            </a:r>
            <a:r>
              <a:rPr lang="zh-CN" altLang="en-US" sz="1400" dirty="0" smtClean="0">
                <a:solidFill>
                  <a:prstClr val="black">
                    <a:lumMod val="85000"/>
                    <a:lumOff val="15000"/>
                  </a:prstClr>
                </a:solidFill>
                <a:sym typeface="微软雅黑" panose="020B0503020204020204" pitchFamily="34" charset="-122"/>
              </a:rPr>
              <a:t>说明</a:t>
            </a:r>
            <a:endParaRPr lang="zh-CN" altLang="en-US" sz="1400" dirty="0">
              <a:solidFill>
                <a:prstClr val="black">
                  <a:lumMod val="85000"/>
                  <a:lumOff val="15000"/>
                </a:prstClr>
              </a:solidFill>
              <a:sym typeface="微软雅黑" panose="020B0503020204020204" pitchFamily="34" charset="-122"/>
            </a:endParaRPr>
          </a:p>
        </p:txBody>
      </p:sp>
      <p:sp>
        <p:nvSpPr>
          <p:cNvPr id="81" name="矩形 80"/>
          <p:cNvSpPr>
            <a:spLocks noChangeArrowheads="1"/>
          </p:cNvSpPr>
          <p:nvPr/>
        </p:nvSpPr>
        <p:spPr bwMode="auto">
          <a:xfrm>
            <a:off x="1911666" y="5070728"/>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a:t>
            </a:r>
            <a:r>
              <a:rPr lang="zh-CN" altLang="en-US" sz="1400" dirty="0" smtClean="0">
                <a:solidFill>
                  <a:prstClr val="black">
                    <a:lumMod val="85000"/>
                    <a:lumOff val="15000"/>
                  </a:prstClr>
                </a:solidFill>
                <a:sym typeface="微软雅黑" panose="020B0503020204020204" pitchFamily="34" charset="-122"/>
              </a:rPr>
              <a:t>说明在此</a:t>
            </a:r>
            <a:r>
              <a:rPr lang="zh-CN" altLang="en-US" sz="1400" dirty="0">
                <a:solidFill>
                  <a:prstClr val="black">
                    <a:lumMod val="85000"/>
                    <a:lumOff val="15000"/>
                  </a:prstClr>
                </a:solidFill>
                <a:sym typeface="微软雅黑" panose="020B0503020204020204" pitchFamily="34" charset="-122"/>
              </a:rPr>
              <a:t>录入上述图表的描述</a:t>
            </a:r>
            <a:r>
              <a:rPr lang="zh-CN" altLang="en-US" sz="1400" dirty="0" smtClean="0">
                <a:solidFill>
                  <a:prstClr val="black">
                    <a:lumMod val="85000"/>
                    <a:lumOff val="15000"/>
                  </a:prstClr>
                </a:solidFill>
                <a:sym typeface="微软雅黑" panose="020B0503020204020204" pitchFamily="34" charset="-122"/>
              </a:rPr>
              <a:t>说明</a:t>
            </a:r>
            <a:endParaRPr lang="zh-CN" altLang="en-US" sz="1400" dirty="0">
              <a:solidFill>
                <a:prstClr val="black">
                  <a:lumMod val="85000"/>
                  <a:lumOff val="15000"/>
                </a:prstClr>
              </a:solidFill>
              <a:sym typeface="微软雅黑" panose="020B0503020204020204" pitchFamily="34" charset="-122"/>
            </a:endParaRPr>
          </a:p>
        </p:txBody>
      </p:sp>
      <p:sp>
        <p:nvSpPr>
          <p:cNvPr id="82" name="矩形 47"/>
          <p:cNvSpPr>
            <a:spLocks noChangeArrowheads="1"/>
          </p:cNvSpPr>
          <p:nvPr/>
        </p:nvSpPr>
        <p:spPr bwMode="auto">
          <a:xfrm>
            <a:off x="751911" y="4180644"/>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a:t>
            </a:r>
            <a:r>
              <a:rPr lang="zh-CN" altLang="en-US" sz="1400" dirty="0" smtClean="0">
                <a:solidFill>
                  <a:prstClr val="black">
                    <a:lumMod val="85000"/>
                    <a:lumOff val="15000"/>
                  </a:prstClr>
                </a:solidFill>
                <a:sym typeface="微软雅黑" panose="020B0503020204020204" pitchFamily="34" charset="-122"/>
              </a:rPr>
              <a:t>说明在此</a:t>
            </a:r>
            <a:r>
              <a:rPr lang="zh-CN" altLang="en-US" sz="1400" dirty="0">
                <a:solidFill>
                  <a:prstClr val="black">
                    <a:lumMod val="85000"/>
                    <a:lumOff val="15000"/>
                  </a:prstClr>
                </a:solidFill>
                <a:sym typeface="微软雅黑" panose="020B0503020204020204" pitchFamily="34" charset="-122"/>
              </a:rPr>
              <a:t>录入上述图表的描述</a:t>
            </a:r>
            <a:r>
              <a:rPr lang="zh-CN" altLang="en-US" sz="1400" dirty="0" smtClean="0">
                <a:solidFill>
                  <a:prstClr val="black">
                    <a:lumMod val="85000"/>
                    <a:lumOff val="15000"/>
                  </a:prstClr>
                </a:solidFill>
                <a:sym typeface="微软雅黑" panose="020B0503020204020204" pitchFamily="34" charset="-122"/>
              </a:rPr>
              <a:t>说明</a:t>
            </a:r>
            <a:endParaRPr lang="zh-CN" altLang="en-US" sz="1400" dirty="0">
              <a:solidFill>
                <a:prstClr val="black">
                  <a:lumMod val="85000"/>
                  <a:lumOff val="15000"/>
                </a:prstClr>
              </a:solidFill>
              <a:sym typeface="微软雅黑" panose="020B0503020204020204" pitchFamily="34" charset="-122"/>
            </a:endParaRPr>
          </a:p>
        </p:txBody>
      </p:sp>
      <p:sp>
        <p:nvSpPr>
          <p:cNvPr id="83" name="矩形 47"/>
          <p:cNvSpPr>
            <a:spLocks noChangeArrowheads="1"/>
          </p:cNvSpPr>
          <p:nvPr/>
        </p:nvSpPr>
        <p:spPr bwMode="auto">
          <a:xfrm>
            <a:off x="55621" y="3254996"/>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a:t>
            </a:r>
            <a:r>
              <a:rPr lang="zh-CN" altLang="en-US" sz="1400" dirty="0" smtClean="0">
                <a:solidFill>
                  <a:prstClr val="black">
                    <a:lumMod val="85000"/>
                    <a:lumOff val="15000"/>
                  </a:prstClr>
                </a:solidFill>
                <a:sym typeface="微软雅黑" panose="020B0503020204020204" pitchFamily="34" charset="-122"/>
              </a:rPr>
              <a:t>说明在此</a:t>
            </a:r>
            <a:r>
              <a:rPr lang="zh-CN" altLang="en-US" sz="1400" dirty="0">
                <a:solidFill>
                  <a:prstClr val="black">
                    <a:lumMod val="85000"/>
                    <a:lumOff val="15000"/>
                  </a:prstClr>
                </a:solidFill>
                <a:sym typeface="微软雅黑" panose="020B0503020204020204" pitchFamily="34" charset="-122"/>
              </a:rPr>
              <a:t>录入上述图表的描述</a:t>
            </a:r>
            <a:r>
              <a:rPr lang="zh-CN" altLang="en-US" sz="1400" dirty="0" smtClean="0">
                <a:solidFill>
                  <a:prstClr val="black">
                    <a:lumMod val="85000"/>
                    <a:lumOff val="15000"/>
                  </a:prstClr>
                </a:solidFill>
                <a:sym typeface="微软雅黑" panose="020B0503020204020204" pitchFamily="34" charset="-122"/>
              </a:rPr>
              <a:t>说明</a:t>
            </a:r>
            <a:endParaRPr lang="zh-CN" altLang="en-US" sz="1400" dirty="0">
              <a:solidFill>
                <a:prstClr val="black">
                  <a:lumMod val="85000"/>
                  <a:lumOff val="15000"/>
                </a:prstClr>
              </a:solidFill>
              <a:sym typeface="微软雅黑" panose="020B0503020204020204" pitchFamily="34" charset="-122"/>
            </a:endParaRPr>
          </a:p>
        </p:txBody>
      </p:sp>
      <p:sp>
        <p:nvSpPr>
          <p:cNvPr id="84" name="文本框 83"/>
          <p:cNvSpPr txBox="1"/>
          <p:nvPr/>
        </p:nvSpPr>
        <p:spPr>
          <a:xfrm>
            <a:off x="5261147" y="3864386"/>
            <a:ext cx="1728358" cy="707886"/>
          </a:xfrm>
          <a:prstGeom prst="rect">
            <a:avLst/>
          </a:prstGeom>
          <a:noFill/>
        </p:spPr>
        <p:txBody>
          <a:bodyPr wrap="none" rtlCol="0">
            <a:spAutoFit/>
          </a:bodyPr>
          <a:lstStyle/>
          <a:p>
            <a:r>
              <a:rPr lang="zh-CN" altLang="en-US" sz="4000" b="1" dirty="0" smtClean="0">
                <a:solidFill>
                  <a:schemeClr val="tx1">
                    <a:lumMod val="85000"/>
                    <a:lumOff val="15000"/>
                  </a:schemeClr>
                </a:solidFill>
                <a:latin typeface="幼圆" panose="02010509060101010101" pitchFamily="49" charset="-122"/>
                <a:ea typeface="幼圆" panose="02010509060101010101" pitchFamily="49" charset="-122"/>
              </a:rPr>
              <a:t>代理商</a:t>
            </a:r>
            <a:endParaRPr lang="zh-CN" altLang="en-US" sz="4000" b="1" dirty="0">
              <a:solidFill>
                <a:schemeClr val="tx1">
                  <a:lumMod val="85000"/>
                  <a:lumOff val="1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barn(outVertical)">
                                      <p:cBhvr>
                                        <p:cTn id="13" dur="500"/>
                                        <p:tgtEl>
                                          <p:spTgt spid="84"/>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right)">
                                      <p:cBhvr>
                                        <p:cTn id="17" dur="500"/>
                                        <p:tgtEl>
                                          <p:spTgt spid="54"/>
                                        </p:tgtEl>
                                      </p:cBhvr>
                                    </p:animEffect>
                                  </p:childTnLst>
                                </p:cTn>
                              </p:par>
                              <p:par>
                                <p:cTn id="18" presetID="22" presetClass="entr" presetSubtype="2"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right)">
                                      <p:cBhvr>
                                        <p:cTn id="20" dur="500"/>
                                        <p:tgtEl>
                                          <p:spTgt spid="48"/>
                                        </p:tgtEl>
                                      </p:cBhvr>
                                    </p:animEffect>
                                  </p:childTnLst>
                                </p:cTn>
                              </p:par>
                              <p:par>
                                <p:cTn id="21" presetID="22" presetClass="entr" presetSubtype="2"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right)">
                                      <p:cBhvr>
                                        <p:cTn id="23" dur="500"/>
                                        <p:tgtEl>
                                          <p:spTgt spid="5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par>
                                <p:cTn id="28" presetID="22" presetClass="entr" presetSubtype="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2" presetClass="entr" presetSubtype="8"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25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5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nodeType="withEffect">
                                  <p:stCondLst>
                                    <p:cond delay="75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nodeType="withEffect">
                                  <p:stCondLst>
                                    <p:cond delay="100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nodeType="withEffect">
                                  <p:stCondLst>
                                    <p:cond delay="125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500"/>
                                        <p:tgtEl>
                                          <p:spTgt spid="82"/>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left)">
                                      <p:cBhvr>
                                        <p:cTn id="64" dur="500"/>
                                        <p:tgtEl>
                                          <p:spTgt spid="8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ipe(left)">
                                      <p:cBhvr>
                                        <p:cTn id="68" dur="500"/>
                                        <p:tgtEl>
                                          <p:spTgt spid="78"/>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left)">
                                      <p:cBhvr>
                                        <p:cTn id="72" dur="500"/>
                                        <p:tgtEl>
                                          <p:spTgt spid="79"/>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left)">
                                      <p:cBhvr>
                                        <p:cTn id="7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8" grpId="0"/>
      <p:bldP spid="79" grpId="0"/>
      <p:bldP spid="80" grpId="0"/>
      <p:bldP spid="81" grpId="0"/>
      <p:bldP spid="82" grpId="0"/>
      <p:bldP spid="83" grpId="0"/>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smtClean="0">
                  <a:solidFill>
                    <a:srgbClr val="FFFFFF"/>
                  </a:solidFill>
                  <a:latin typeface="微软雅黑" panose="020B0503020204020204" pitchFamily="34" charset="-122"/>
                  <a:ea typeface="微软雅黑" panose="020B0503020204020204" pitchFamily="34" charset="-122"/>
                </a:rPr>
                <a:t>LOGO</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smtClean="0">
                  <a:solidFill>
                    <a:srgbClr val="A20B3C"/>
                  </a:solidFill>
                  <a:latin typeface="Kartika" panose="02020503030404060203" pitchFamily="18" charset="0"/>
                  <a:ea typeface="微软雅黑" panose="020B0503020204020204" pitchFamily="34" charset="-122"/>
                  <a:cs typeface="Kartika" panose="02020503030404060203" pitchFamily="18" charset="0"/>
                </a:rPr>
                <a:t>01</a:t>
              </a:r>
              <a:endPar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14" name="TextBox 1"/>
          <p:cNvSpPr txBox="1"/>
          <p:nvPr/>
        </p:nvSpPr>
        <p:spPr>
          <a:xfrm>
            <a:off x="2262438" y="2000950"/>
            <a:ext cx="3518912"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公司与团队</a:t>
            </a:r>
          </a:p>
        </p:txBody>
      </p:sp>
      <p:sp>
        <p:nvSpPr>
          <p:cNvPr id="15" name="文本框 9"/>
          <p:cNvSpPr txBox="1"/>
          <p:nvPr/>
        </p:nvSpPr>
        <p:spPr>
          <a:xfrm>
            <a:off x="2402794"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公司简介</a:t>
            </a:r>
          </a:p>
        </p:txBody>
      </p:sp>
      <p:sp>
        <p:nvSpPr>
          <p:cNvPr id="16" name="文本框 9"/>
          <p:cNvSpPr txBox="1"/>
          <p:nvPr/>
        </p:nvSpPr>
        <p:spPr>
          <a:xfrm>
            <a:off x="2402793"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团队介绍</a:t>
            </a:r>
          </a:p>
        </p:txBody>
      </p:sp>
      <p:sp>
        <p:nvSpPr>
          <p:cNvPr id="17" name="文本框 16"/>
          <p:cNvSpPr txBox="1"/>
          <p:nvPr/>
        </p:nvSpPr>
        <p:spPr>
          <a:xfrm>
            <a:off x="2402794"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项目成员</a:t>
            </a:r>
          </a:p>
        </p:txBody>
      </p:sp>
      <p:sp>
        <p:nvSpPr>
          <p:cNvPr id="18" name="文本框 9"/>
          <p:cNvSpPr txBox="1"/>
          <p:nvPr/>
        </p:nvSpPr>
        <p:spPr>
          <a:xfrm>
            <a:off x="2402793"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核心成员</a:t>
            </a:r>
          </a:p>
        </p:txBody>
      </p:sp>
      <p:sp>
        <p:nvSpPr>
          <p:cNvPr id="19" name="文本框 9"/>
          <p:cNvSpPr txBox="1"/>
          <p:nvPr/>
        </p:nvSpPr>
        <p:spPr>
          <a:xfrm>
            <a:off x="4673749"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组织架构</a:t>
            </a:r>
          </a:p>
        </p:txBody>
      </p:sp>
      <p:sp>
        <p:nvSpPr>
          <p:cNvPr id="20" name="文本框 9"/>
          <p:cNvSpPr txBox="1"/>
          <p:nvPr/>
        </p:nvSpPr>
        <p:spPr>
          <a:xfrm>
            <a:off x="4673750"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公司大事记</a:t>
            </a:r>
          </a:p>
        </p:txBody>
      </p:sp>
      <p:sp>
        <p:nvSpPr>
          <p:cNvPr id="21" name="文本框 9"/>
          <p:cNvSpPr txBox="1"/>
          <p:nvPr/>
        </p:nvSpPr>
        <p:spPr>
          <a:xfrm>
            <a:off x="4673749"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企业理念</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Scale>
                                      <p:cBhvr>
                                        <p:cTn id="2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4"/>
                                        </p:tgtEl>
                                        <p:attrNameLst>
                                          <p:attrName>ppt_x</p:attrName>
                                          <p:attrName>ppt_y</p:attrName>
                                        </p:attrNameLst>
                                      </p:cBhvr>
                                    </p:animMotion>
                                    <p:animEffect transition="in" filter="fade">
                                      <p:cBhvr>
                                        <p:cTn id="27" dur="1000"/>
                                        <p:tgtEl>
                                          <p:spTgt spid="14"/>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P spid="16" grpId="0"/>
      <p:bldP spid="17" grpId="0"/>
      <p:bldP spid="18"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smtClean="0">
                  <a:solidFill>
                    <a:srgbClr val="FFFFFF"/>
                  </a:solidFill>
                  <a:latin typeface="微软雅黑" panose="020B0503020204020204" pitchFamily="34" charset="-122"/>
                  <a:ea typeface="微软雅黑" panose="020B0503020204020204" pitchFamily="34" charset="-122"/>
                </a:rPr>
                <a:t>LOGO</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smtClean="0">
                  <a:solidFill>
                    <a:srgbClr val="A20B3C"/>
                  </a:solidFill>
                  <a:latin typeface="Kartika" panose="02020503030404060203" pitchFamily="18" charset="0"/>
                  <a:ea typeface="微软雅黑" panose="020B0503020204020204" pitchFamily="34" charset="-122"/>
                  <a:cs typeface="Kartika" panose="02020503030404060203" pitchFamily="18" charset="0"/>
                </a:rPr>
                <a:t>04</a:t>
              </a:r>
              <a:endPar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3" name="TextBox 1"/>
          <p:cNvSpPr txBox="1"/>
          <p:nvPr/>
        </p:nvSpPr>
        <p:spPr>
          <a:xfrm>
            <a:off x="2537603" y="2199833"/>
            <a:ext cx="2852063"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发展前景</a:t>
            </a:r>
          </a:p>
        </p:txBody>
      </p:sp>
      <p:sp>
        <p:nvSpPr>
          <p:cNvPr id="34" name="文本框 9"/>
          <p:cNvSpPr txBox="1"/>
          <p:nvPr/>
        </p:nvSpPr>
        <p:spPr>
          <a:xfrm>
            <a:off x="2192769" y="335545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产品开发计划</a:t>
            </a:r>
          </a:p>
        </p:txBody>
      </p:sp>
      <p:sp>
        <p:nvSpPr>
          <p:cNvPr id="35" name="文本框 9"/>
          <p:cNvSpPr txBox="1"/>
          <p:nvPr/>
        </p:nvSpPr>
        <p:spPr>
          <a:xfrm>
            <a:off x="2192768" y="378937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市场开拓计划</a:t>
            </a:r>
          </a:p>
        </p:txBody>
      </p:sp>
      <p:sp>
        <p:nvSpPr>
          <p:cNvPr id="36" name="文本框 35"/>
          <p:cNvSpPr txBox="1"/>
          <p:nvPr/>
        </p:nvSpPr>
        <p:spPr>
          <a:xfrm>
            <a:off x="2192769" y="422389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五年发展规划</a:t>
            </a:r>
          </a:p>
        </p:txBody>
      </p:sp>
      <p:sp>
        <p:nvSpPr>
          <p:cNvPr id="37" name="文本框 9"/>
          <p:cNvSpPr txBox="1"/>
          <p:nvPr/>
        </p:nvSpPr>
        <p:spPr>
          <a:xfrm>
            <a:off x="2192768" y="4652396"/>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销售网络布局</a:t>
            </a:r>
          </a:p>
        </p:txBody>
      </p:sp>
      <p:sp>
        <p:nvSpPr>
          <p:cNvPr id="38" name="文本框 9"/>
          <p:cNvSpPr txBox="1"/>
          <p:nvPr/>
        </p:nvSpPr>
        <p:spPr>
          <a:xfrm>
            <a:off x="4463724" y="3359795"/>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短期盈利计划</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Scale>
                                      <p:cBhvr>
                                        <p:cTn id="25"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3"/>
                                        </p:tgtEl>
                                        <p:attrNameLst>
                                          <p:attrName>ppt_x</p:attrName>
                                          <p:attrName>ppt_y</p:attrName>
                                        </p:attrNameLst>
                                      </p:cBhvr>
                                    </p:animMotion>
                                    <p:animEffect transition="in" filter="fade">
                                      <p:cBhvr>
                                        <p:cTn id="27" dur="1000"/>
                                        <p:tgtEl>
                                          <p:spTgt spid="33"/>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p:bldP spid="34" grpId="0"/>
      <p:bldP spid="35" grpId="0"/>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产品开发计划</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 name="Freeform 24"/>
          <p:cNvSpPr/>
          <p:nvPr/>
        </p:nvSpPr>
        <p:spPr bwMode="auto">
          <a:xfrm>
            <a:off x="6358833" y="2306353"/>
            <a:ext cx="2041398" cy="3586047"/>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 name="Freeform 25"/>
          <p:cNvSpPr/>
          <p:nvPr/>
        </p:nvSpPr>
        <p:spPr bwMode="auto">
          <a:xfrm>
            <a:off x="6860312" y="3531665"/>
            <a:ext cx="1539919" cy="2360735"/>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1" name="Freeform 26"/>
          <p:cNvSpPr/>
          <p:nvPr/>
        </p:nvSpPr>
        <p:spPr bwMode="auto">
          <a:xfrm>
            <a:off x="7380714" y="4756976"/>
            <a:ext cx="1019516" cy="1135424"/>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2" name="Freeform 30"/>
          <p:cNvSpPr/>
          <p:nvPr/>
        </p:nvSpPr>
        <p:spPr bwMode="auto">
          <a:xfrm>
            <a:off x="3778109" y="2306353"/>
            <a:ext cx="2041397" cy="3586047"/>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3" name="Freeform 31"/>
          <p:cNvSpPr/>
          <p:nvPr/>
        </p:nvSpPr>
        <p:spPr bwMode="auto">
          <a:xfrm>
            <a:off x="3778110" y="3531665"/>
            <a:ext cx="1539917" cy="2360735"/>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6" name="Freeform 32"/>
          <p:cNvSpPr/>
          <p:nvPr/>
        </p:nvSpPr>
        <p:spPr bwMode="auto">
          <a:xfrm>
            <a:off x="3778109" y="4756976"/>
            <a:ext cx="1021881" cy="1135424"/>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grpSp>
        <p:nvGrpSpPr>
          <p:cNvPr id="17" name="组合 16"/>
          <p:cNvGrpSpPr/>
          <p:nvPr/>
        </p:nvGrpSpPr>
        <p:grpSpPr>
          <a:xfrm>
            <a:off x="2992775" y="1916052"/>
            <a:ext cx="785334" cy="775873"/>
            <a:chOff x="2992775" y="1916052"/>
            <a:chExt cx="785334" cy="775873"/>
          </a:xfrm>
        </p:grpSpPr>
        <p:sp>
          <p:nvSpPr>
            <p:cNvPr id="18" name="Freeform 27"/>
            <p:cNvSpPr/>
            <p:nvPr/>
          </p:nvSpPr>
          <p:spPr bwMode="auto">
            <a:xfrm>
              <a:off x="2992775" y="1916052"/>
              <a:ext cx="785334" cy="77587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19" name="Freeform 33"/>
            <p:cNvSpPr>
              <a:spLocks noEditPoints="1"/>
            </p:cNvSpPr>
            <p:nvPr/>
          </p:nvSpPr>
          <p:spPr bwMode="auto">
            <a:xfrm>
              <a:off x="3196205" y="2128944"/>
              <a:ext cx="378475" cy="350089"/>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0" name="组合 19"/>
          <p:cNvGrpSpPr/>
          <p:nvPr/>
        </p:nvGrpSpPr>
        <p:grpSpPr>
          <a:xfrm>
            <a:off x="8400230" y="3143729"/>
            <a:ext cx="785334" cy="773508"/>
            <a:chOff x="8400230" y="3143729"/>
            <a:chExt cx="785334" cy="773508"/>
          </a:xfrm>
        </p:grpSpPr>
        <p:sp>
          <p:nvSpPr>
            <p:cNvPr id="21" name="Freeform 22"/>
            <p:cNvSpPr/>
            <p:nvPr/>
          </p:nvSpPr>
          <p:spPr bwMode="auto">
            <a:xfrm>
              <a:off x="8400230" y="3143729"/>
              <a:ext cx="785334" cy="773508"/>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22" name="Freeform 34"/>
            <p:cNvSpPr>
              <a:spLocks noEditPoints="1"/>
            </p:cNvSpPr>
            <p:nvPr/>
          </p:nvSpPr>
          <p:spPr bwMode="auto">
            <a:xfrm>
              <a:off x="8665162" y="3349524"/>
              <a:ext cx="257835" cy="364282"/>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3" name="组合 22"/>
          <p:cNvGrpSpPr/>
          <p:nvPr/>
        </p:nvGrpSpPr>
        <p:grpSpPr>
          <a:xfrm>
            <a:off x="8400230" y="1916052"/>
            <a:ext cx="785334" cy="775873"/>
            <a:chOff x="8400230" y="1916052"/>
            <a:chExt cx="785334" cy="775873"/>
          </a:xfrm>
        </p:grpSpPr>
        <p:sp>
          <p:nvSpPr>
            <p:cNvPr id="24" name="Freeform 21"/>
            <p:cNvSpPr/>
            <p:nvPr/>
          </p:nvSpPr>
          <p:spPr bwMode="auto">
            <a:xfrm>
              <a:off x="8400230" y="1916052"/>
              <a:ext cx="785334" cy="77587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25" name="Freeform 35"/>
            <p:cNvSpPr>
              <a:spLocks noEditPoints="1"/>
            </p:cNvSpPr>
            <p:nvPr/>
          </p:nvSpPr>
          <p:spPr bwMode="auto">
            <a:xfrm>
              <a:off x="8624950" y="2093461"/>
              <a:ext cx="328800" cy="418689"/>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6" name="组合 25"/>
          <p:cNvGrpSpPr/>
          <p:nvPr/>
        </p:nvGrpSpPr>
        <p:grpSpPr>
          <a:xfrm>
            <a:off x="8400230" y="4369039"/>
            <a:ext cx="785334" cy="775873"/>
            <a:chOff x="8400230" y="4369039"/>
            <a:chExt cx="785334" cy="775873"/>
          </a:xfrm>
        </p:grpSpPr>
        <p:sp>
          <p:nvSpPr>
            <p:cNvPr id="27" name="Freeform 23"/>
            <p:cNvSpPr/>
            <p:nvPr/>
          </p:nvSpPr>
          <p:spPr bwMode="auto">
            <a:xfrm>
              <a:off x="8400230" y="4369039"/>
              <a:ext cx="785334" cy="77587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28" name="Freeform 36"/>
            <p:cNvSpPr>
              <a:spLocks noEditPoints="1"/>
            </p:cNvSpPr>
            <p:nvPr/>
          </p:nvSpPr>
          <p:spPr bwMode="auto">
            <a:xfrm>
              <a:off x="8653334" y="4570105"/>
              <a:ext cx="279125" cy="376108"/>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9" name="组合 28"/>
          <p:cNvGrpSpPr/>
          <p:nvPr/>
        </p:nvGrpSpPr>
        <p:grpSpPr>
          <a:xfrm>
            <a:off x="2992775" y="3143729"/>
            <a:ext cx="785334" cy="773508"/>
            <a:chOff x="2992775" y="3143729"/>
            <a:chExt cx="785334" cy="773508"/>
          </a:xfrm>
        </p:grpSpPr>
        <p:sp>
          <p:nvSpPr>
            <p:cNvPr id="30" name="Freeform 28"/>
            <p:cNvSpPr/>
            <p:nvPr/>
          </p:nvSpPr>
          <p:spPr bwMode="auto">
            <a:xfrm>
              <a:off x="2992775" y="3143729"/>
              <a:ext cx="785334" cy="773508"/>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31" name="Freeform 37"/>
            <p:cNvSpPr>
              <a:spLocks noEditPoints="1"/>
            </p:cNvSpPr>
            <p:nvPr/>
          </p:nvSpPr>
          <p:spPr bwMode="auto">
            <a:xfrm>
              <a:off x="3222226" y="3342427"/>
              <a:ext cx="328800" cy="378475"/>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2" name="组合 31"/>
          <p:cNvGrpSpPr/>
          <p:nvPr/>
        </p:nvGrpSpPr>
        <p:grpSpPr>
          <a:xfrm>
            <a:off x="2992775" y="4369039"/>
            <a:ext cx="785334" cy="775873"/>
            <a:chOff x="2992775" y="4369039"/>
            <a:chExt cx="785334" cy="775873"/>
          </a:xfrm>
        </p:grpSpPr>
        <p:sp>
          <p:nvSpPr>
            <p:cNvPr id="33" name="Freeform 29"/>
            <p:cNvSpPr/>
            <p:nvPr/>
          </p:nvSpPr>
          <p:spPr bwMode="auto">
            <a:xfrm>
              <a:off x="2992775" y="4369039"/>
              <a:ext cx="785334" cy="77587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34" name="Freeform 38"/>
            <p:cNvSpPr>
              <a:spLocks noEditPoints="1"/>
            </p:cNvSpPr>
            <p:nvPr/>
          </p:nvSpPr>
          <p:spPr bwMode="auto">
            <a:xfrm>
              <a:off x="3231687" y="4572469"/>
              <a:ext cx="309877" cy="369013"/>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5" name="Group 39"/>
          <p:cNvGrpSpPr/>
          <p:nvPr/>
        </p:nvGrpSpPr>
        <p:grpSpPr bwMode="auto">
          <a:xfrm>
            <a:off x="4102178" y="3962179"/>
            <a:ext cx="3973982" cy="2677708"/>
            <a:chOff x="0" y="0"/>
            <a:chExt cx="2724" cy="1835"/>
          </a:xfrm>
        </p:grpSpPr>
        <p:sp>
          <p:nvSpPr>
            <p:cNvPr id="36" name="Oval 40"/>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nvGrpSpPr>
            <p:cNvPr id="37" name="Group 41"/>
            <p:cNvGrpSpPr/>
            <p:nvPr/>
          </p:nvGrpSpPr>
          <p:grpSpPr bwMode="auto">
            <a:xfrm>
              <a:off x="240" y="0"/>
              <a:ext cx="2246" cy="1810"/>
              <a:chOff x="0" y="0"/>
              <a:chExt cx="2556" cy="1958"/>
            </a:xfrm>
          </p:grpSpPr>
          <p:pic>
            <p:nvPicPr>
              <p:cNvPr id="38" name="Picture 42" descr="apple icons"/>
              <p:cNvPicPr>
                <a:picLocks noChangeAspect="1" noChangeArrowheads="1"/>
              </p:cNvPicPr>
              <p:nvPr/>
            </p:nvPicPr>
            <p:blipFill>
              <a:blip r:embed="rId4"/>
              <a:srcRect/>
              <a:stretch>
                <a:fillRect/>
              </a:stretch>
            </p:blipFill>
            <p:spPr bwMode="auto">
              <a:xfrm>
                <a:off x="0" y="0"/>
                <a:ext cx="2556" cy="19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9" name="Rectangle 43" descr="sy_77578179991"/>
              <p:cNvSpPr>
                <a:spLocks noChangeArrowheads="1"/>
              </p:cNvSpPr>
              <p:nvPr/>
            </p:nvSpPr>
            <p:spPr bwMode="auto">
              <a:xfrm>
                <a:off x="99" y="100"/>
                <a:ext cx="2358" cy="1336"/>
              </a:xfrm>
              <a:prstGeom prst="rect">
                <a:avLst/>
              </a:prstGeom>
              <a:blipFill dpi="0" rotWithShape="1">
                <a:blip r:embed="rId5" cstate="screen"/>
                <a:srcRect/>
                <a:stretch>
                  <a:fillRect/>
                </a:stretch>
              </a:bli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sz="2400"/>
                  <a:t> </a:t>
                </a:r>
              </a:p>
            </p:txBody>
          </p:sp>
        </p:grpSp>
      </p:grpSp>
      <p:sp>
        <p:nvSpPr>
          <p:cNvPr id="40" name="文本框 3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55354" y="1788875"/>
            <a:ext cx="2339102" cy="1446550"/>
          </a:xfrm>
          <a:prstGeom prst="rect">
            <a:avLst/>
          </a:prstGeom>
          <a:noFill/>
          <a:ln>
            <a:noFill/>
          </a:ln>
          <a:effectLst/>
        </p:spPr>
        <p:txBody>
          <a:bodyPr wrap="none" rtlCol="0">
            <a:spAutoFit/>
          </a:bodyPr>
          <a:lstStyle/>
          <a:p>
            <a:r>
              <a:rPr lang="zh-CN" altLang="en-US" sz="3200" dirty="0" smtClean="0">
                <a:solidFill>
                  <a:srgbClr val="A20B3C"/>
                </a:solidFill>
                <a:latin typeface="微软雅黑" panose="020B0503020204020204" pitchFamily="34" charset="-122"/>
                <a:ea typeface="微软雅黑" panose="020B0503020204020204" pitchFamily="34" charset="-122"/>
              </a:rPr>
              <a:t>核心产品一</a:t>
            </a:r>
            <a:endParaRPr lang="en-US" altLang="zh-CN" sz="3200" dirty="0" smtClean="0">
              <a:solidFill>
                <a:srgbClr val="A20B3C"/>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27729" y="3138346"/>
            <a:ext cx="2339102" cy="1446550"/>
          </a:xfrm>
          <a:prstGeom prst="rect">
            <a:avLst/>
          </a:prstGeom>
          <a:noFill/>
          <a:ln>
            <a:noFill/>
          </a:ln>
          <a:effectLst/>
        </p:spPr>
        <p:txBody>
          <a:bodyPr wrap="none" rtlCol="0">
            <a:spAutoFit/>
          </a:bodyPr>
          <a:lstStyle/>
          <a:p>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核心</a:t>
            </a:r>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产品二</a:t>
            </a:r>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27729" y="4400230"/>
            <a:ext cx="2339102" cy="1446550"/>
          </a:xfrm>
          <a:prstGeom prst="rect">
            <a:avLst/>
          </a:prstGeom>
          <a:noFill/>
          <a:ln>
            <a:noFill/>
          </a:ln>
          <a:effectLst/>
        </p:spPr>
        <p:txBody>
          <a:bodyPr wrap="none" rtlCol="0">
            <a:spAutoFit/>
          </a:bodyPr>
          <a:lstStyle/>
          <a:p>
            <a:r>
              <a:rPr lang="zh-CN" altLang="en-US" sz="3200" dirty="0">
                <a:solidFill>
                  <a:srgbClr val="A20B3C"/>
                </a:solidFill>
                <a:latin typeface="微软雅黑" panose="020B0503020204020204" pitchFamily="34" charset="-122"/>
                <a:ea typeface="微软雅黑" panose="020B0503020204020204" pitchFamily="34" charset="-122"/>
              </a:rPr>
              <a:t>核心</a:t>
            </a:r>
            <a:r>
              <a:rPr lang="zh-CN" altLang="en-US" sz="3200" dirty="0" smtClean="0">
                <a:solidFill>
                  <a:srgbClr val="A20B3C"/>
                </a:solidFill>
                <a:latin typeface="微软雅黑" panose="020B0503020204020204" pitchFamily="34" charset="-122"/>
                <a:ea typeface="微软雅黑" panose="020B0503020204020204" pitchFamily="34" charset="-122"/>
              </a:rPr>
              <a:t>产品三</a:t>
            </a:r>
            <a:endParaRPr lang="en-US" altLang="zh-CN" sz="3200" dirty="0">
              <a:solidFill>
                <a:srgbClr val="A20B3C"/>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1784129"/>
            <a:ext cx="2339102" cy="1446550"/>
          </a:xfrm>
          <a:prstGeom prst="rect">
            <a:avLst/>
          </a:prstGeom>
          <a:noFill/>
          <a:ln>
            <a:noFill/>
          </a:ln>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附属产品</a:t>
            </a: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一</a:t>
            </a:r>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3138346"/>
            <a:ext cx="2339102" cy="1446550"/>
          </a:xfrm>
          <a:prstGeom prst="rect">
            <a:avLst/>
          </a:prstGeom>
          <a:noFill/>
          <a:ln>
            <a:noFill/>
          </a:ln>
          <a:effectLst/>
        </p:spPr>
        <p:txBody>
          <a:bodyPr wrap="none" rtlCol="0">
            <a:spAutoFit/>
          </a:bodyPr>
          <a:lstStyle/>
          <a:p>
            <a:r>
              <a:rPr lang="zh-CN" altLang="en-US" sz="3200" dirty="0">
                <a:solidFill>
                  <a:srgbClr val="A20B3C"/>
                </a:solidFill>
                <a:latin typeface="微软雅黑" panose="020B0503020204020204" pitchFamily="34" charset="-122"/>
                <a:ea typeface="微软雅黑" panose="020B0503020204020204" pitchFamily="34" charset="-122"/>
              </a:rPr>
              <a:t>附属</a:t>
            </a:r>
            <a:r>
              <a:rPr lang="zh-CN" altLang="en-US" sz="3200" dirty="0" smtClean="0">
                <a:solidFill>
                  <a:srgbClr val="A20B3C"/>
                </a:solidFill>
                <a:latin typeface="微软雅黑" panose="020B0503020204020204" pitchFamily="34" charset="-122"/>
                <a:ea typeface="微软雅黑" panose="020B0503020204020204" pitchFamily="34" charset="-122"/>
              </a:rPr>
              <a:t>产品二</a:t>
            </a:r>
            <a:endParaRPr lang="en-US" altLang="zh-CN" sz="3200" dirty="0">
              <a:solidFill>
                <a:srgbClr val="A20B3C"/>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4400230"/>
            <a:ext cx="2339102" cy="1446550"/>
          </a:xfrm>
          <a:prstGeom prst="rect">
            <a:avLst/>
          </a:prstGeom>
          <a:noFill/>
          <a:ln>
            <a:noFill/>
          </a:ln>
          <a:effectLst/>
        </p:spPr>
        <p:txBody>
          <a:bodyPr wrap="none" rtlCol="0">
            <a:spAutoFit/>
          </a:bodyPr>
          <a:lstStyle/>
          <a:p>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附属</a:t>
            </a:r>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产品三</a:t>
            </a:r>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750"/>
                                        <p:tgtEl>
                                          <p:spTgt spid="3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23" presetClass="entr" presetSubtype="32"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750" fill="hold"/>
                                        <p:tgtEl>
                                          <p:spTgt spid="17"/>
                                        </p:tgtEl>
                                        <p:attrNameLst>
                                          <p:attrName>ppt_w</p:attrName>
                                        </p:attrNameLst>
                                      </p:cBhvr>
                                      <p:tavLst>
                                        <p:tav tm="0">
                                          <p:val>
                                            <p:strVal val="4*#ppt_w"/>
                                          </p:val>
                                        </p:tav>
                                        <p:tav tm="100000">
                                          <p:val>
                                            <p:strVal val="#ppt_w"/>
                                          </p:val>
                                        </p:tav>
                                      </p:tavLst>
                                    </p:anim>
                                    <p:anim calcmode="lin" valueType="num">
                                      <p:cBhvr>
                                        <p:cTn id="31" dur="750" fill="hold"/>
                                        <p:tgtEl>
                                          <p:spTgt spid="17"/>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250"/>
                                  </p:stCondLst>
                                  <p:childTnLst>
                                    <p:set>
                                      <p:cBhvr>
                                        <p:cTn id="33" dur="1" fill="hold">
                                          <p:stCondLst>
                                            <p:cond delay="0"/>
                                          </p:stCondLst>
                                        </p:cTn>
                                        <p:tgtEl>
                                          <p:spTgt spid="29"/>
                                        </p:tgtEl>
                                        <p:attrNameLst>
                                          <p:attrName>style.visibility</p:attrName>
                                        </p:attrNameLst>
                                      </p:cBhvr>
                                      <p:to>
                                        <p:strVal val="visible"/>
                                      </p:to>
                                    </p:set>
                                    <p:anim calcmode="lin" valueType="num">
                                      <p:cBhvr>
                                        <p:cTn id="34" dur="750" fill="hold"/>
                                        <p:tgtEl>
                                          <p:spTgt spid="29"/>
                                        </p:tgtEl>
                                        <p:attrNameLst>
                                          <p:attrName>ppt_w</p:attrName>
                                        </p:attrNameLst>
                                      </p:cBhvr>
                                      <p:tavLst>
                                        <p:tav tm="0">
                                          <p:val>
                                            <p:strVal val="4*#ppt_w"/>
                                          </p:val>
                                        </p:tav>
                                        <p:tav tm="100000">
                                          <p:val>
                                            <p:strVal val="#ppt_w"/>
                                          </p:val>
                                        </p:tav>
                                      </p:tavLst>
                                    </p:anim>
                                    <p:anim calcmode="lin" valueType="num">
                                      <p:cBhvr>
                                        <p:cTn id="35" dur="750" fill="hold"/>
                                        <p:tgtEl>
                                          <p:spTgt spid="29"/>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750" fill="hold"/>
                                        <p:tgtEl>
                                          <p:spTgt spid="32"/>
                                        </p:tgtEl>
                                        <p:attrNameLst>
                                          <p:attrName>ppt_w</p:attrName>
                                        </p:attrNameLst>
                                      </p:cBhvr>
                                      <p:tavLst>
                                        <p:tav tm="0">
                                          <p:val>
                                            <p:strVal val="4*#ppt_w"/>
                                          </p:val>
                                        </p:tav>
                                        <p:tav tm="100000">
                                          <p:val>
                                            <p:strVal val="#ppt_w"/>
                                          </p:val>
                                        </p:tav>
                                      </p:tavLst>
                                    </p:anim>
                                    <p:anim calcmode="lin" valueType="num">
                                      <p:cBhvr>
                                        <p:cTn id="39" dur="750" fill="hold"/>
                                        <p:tgtEl>
                                          <p:spTgt spid="32"/>
                                        </p:tgtEl>
                                        <p:attrNameLst>
                                          <p:attrName>ppt_h</p:attrName>
                                        </p:attrNameLst>
                                      </p:cBhvr>
                                      <p:tavLst>
                                        <p:tav tm="0">
                                          <p:val>
                                            <p:strVal val="4*#ppt_h"/>
                                          </p:val>
                                        </p:tav>
                                        <p:tav tm="100000">
                                          <p:val>
                                            <p:strVal val="#ppt_h"/>
                                          </p:val>
                                        </p:tav>
                                      </p:tavLst>
                                    </p:anim>
                                  </p:childTnLst>
                                </p:cTn>
                              </p:par>
                              <p:par>
                                <p:cTn id="40" presetID="23" presetClass="entr" presetSubtype="32" fill="hold" nodeType="withEffect">
                                  <p:stCondLst>
                                    <p:cond delay="750"/>
                                  </p:stCondLst>
                                  <p:childTnLst>
                                    <p:set>
                                      <p:cBhvr>
                                        <p:cTn id="41" dur="1" fill="hold">
                                          <p:stCondLst>
                                            <p:cond delay="0"/>
                                          </p:stCondLst>
                                        </p:cTn>
                                        <p:tgtEl>
                                          <p:spTgt spid="23"/>
                                        </p:tgtEl>
                                        <p:attrNameLst>
                                          <p:attrName>style.visibility</p:attrName>
                                        </p:attrNameLst>
                                      </p:cBhvr>
                                      <p:to>
                                        <p:strVal val="visible"/>
                                      </p:to>
                                    </p:set>
                                    <p:anim calcmode="lin" valueType="num">
                                      <p:cBhvr>
                                        <p:cTn id="42" dur="750" fill="hold"/>
                                        <p:tgtEl>
                                          <p:spTgt spid="23"/>
                                        </p:tgtEl>
                                        <p:attrNameLst>
                                          <p:attrName>ppt_w</p:attrName>
                                        </p:attrNameLst>
                                      </p:cBhvr>
                                      <p:tavLst>
                                        <p:tav tm="0">
                                          <p:val>
                                            <p:strVal val="4*#ppt_w"/>
                                          </p:val>
                                        </p:tav>
                                        <p:tav tm="100000">
                                          <p:val>
                                            <p:strVal val="#ppt_w"/>
                                          </p:val>
                                        </p:tav>
                                      </p:tavLst>
                                    </p:anim>
                                    <p:anim calcmode="lin" valueType="num">
                                      <p:cBhvr>
                                        <p:cTn id="43" dur="750" fill="hold"/>
                                        <p:tgtEl>
                                          <p:spTgt spid="23"/>
                                        </p:tgtEl>
                                        <p:attrNameLst>
                                          <p:attrName>ppt_h</p:attrName>
                                        </p:attrNameLst>
                                      </p:cBhvr>
                                      <p:tavLst>
                                        <p:tav tm="0">
                                          <p:val>
                                            <p:strVal val="4*#ppt_h"/>
                                          </p:val>
                                        </p:tav>
                                        <p:tav tm="100000">
                                          <p:val>
                                            <p:strVal val="#ppt_h"/>
                                          </p:val>
                                        </p:tav>
                                      </p:tavLst>
                                    </p:anim>
                                  </p:childTnLst>
                                </p:cTn>
                              </p:par>
                              <p:par>
                                <p:cTn id="44" presetID="23" presetClass="entr" presetSubtype="32" fill="hold" nodeType="withEffect">
                                  <p:stCondLst>
                                    <p:cond delay="10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750" fill="hold"/>
                                        <p:tgtEl>
                                          <p:spTgt spid="20"/>
                                        </p:tgtEl>
                                        <p:attrNameLst>
                                          <p:attrName>ppt_w</p:attrName>
                                        </p:attrNameLst>
                                      </p:cBhvr>
                                      <p:tavLst>
                                        <p:tav tm="0">
                                          <p:val>
                                            <p:strVal val="4*#ppt_w"/>
                                          </p:val>
                                        </p:tav>
                                        <p:tav tm="100000">
                                          <p:val>
                                            <p:strVal val="#ppt_w"/>
                                          </p:val>
                                        </p:tav>
                                      </p:tavLst>
                                    </p:anim>
                                    <p:anim calcmode="lin" valueType="num">
                                      <p:cBhvr>
                                        <p:cTn id="47" dur="750" fill="hold"/>
                                        <p:tgtEl>
                                          <p:spTgt spid="20"/>
                                        </p:tgtEl>
                                        <p:attrNameLst>
                                          <p:attrName>ppt_h</p:attrName>
                                        </p:attrNameLst>
                                      </p:cBhvr>
                                      <p:tavLst>
                                        <p:tav tm="0">
                                          <p:val>
                                            <p:strVal val="4*#ppt_h"/>
                                          </p:val>
                                        </p:tav>
                                        <p:tav tm="100000">
                                          <p:val>
                                            <p:strVal val="#ppt_h"/>
                                          </p:val>
                                        </p:tav>
                                      </p:tavLst>
                                    </p:anim>
                                  </p:childTnLst>
                                </p:cTn>
                              </p:par>
                              <p:par>
                                <p:cTn id="48" presetID="23" presetClass="entr" presetSubtype="32" fill="hold" nodeType="withEffect">
                                  <p:stCondLst>
                                    <p:cond delay="1250"/>
                                  </p:stCondLst>
                                  <p:childTnLst>
                                    <p:set>
                                      <p:cBhvr>
                                        <p:cTn id="49" dur="1" fill="hold">
                                          <p:stCondLst>
                                            <p:cond delay="0"/>
                                          </p:stCondLst>
                                        </p:cTn>
                                        <p:tgtEl>
                                          <p:spTgt spid="26"/>
                                        </p:tgtEl>
                                        <p:attrNameLst>
                                          <p:attrName>style.visibility</p:attrName>
                                        </p:attrNameLst>
                                      </p:cBhvr>
                                      <p:to>
                                        <p:strVal val="visible"/>
                                      </p:to>
                                    </p:set>
                                    <p:anim calcmode="lin" valueType="num">
                                      <p:cBhvr>
                                        <p:cTn id="50" dur="750" fill="hold"/>
                                        <p:tgtEl>
                                          <p:spTgt spid="26"/>
                                        </p:tgtEl>
                                        <p:attrNameLst>
                                          <p:attrName>ppt_w</p:attrName>
                                        </p:attrNameLst>
                                      </p:cBhvr>
                                      <p:tavLst>
                                        <p:tav tm="0">
                                          <p:val>
                                            <p:strVal val="4*#ppt_w"/>
                                          </p:val>
                                        </p:tav>
                                        <p:tav tm="100000">
                                          <p:val>
                                            <p:strVal val="#ppt_w"/>
                                          </p:val>
                                        </p:tav>
                                      </p:tavLst>
                                    </p:anim>
                                    <p:anim calcmode="lin" valueType="num">
                                      <p:cBhvr>
                                        <p:cTn id="51" dur="750" fill="hold"/>
                                        <p:tgtEl>
                                          <p:spTgt spid="26"/>
                                        </p:tgtEl>
                                        <p:attrNameLst>
                                          <p:attrName>ppt_h</p:attrName>
                                        </p:attrNameLst>
                                      </p:cBhvr>
                                      <p:tavLst>
                                        <p:tav tm="0">
                                          <p:val>
                                            <p:strVal val="4*#ppt_h"/>
                                          </p:val>
                                        </p:tav>
                                        <p:tav tm="100000">
                                          <p:val>
                                            <p:strVal val="#ppt_h"/>
                                          </p:val>
                                        </p:tav>
                                      </p:tavLst>
                                    </p:anim>
                                  </p:childTnLst>
                                </p:cTn>
                              </p:par>
                            </p:childTnLst>
                          </p:cTn>
                        </p:par>
                        <p:par>
                          <p:cTn id="52" fill="hold">
                            <p:stCondLst>
                              <p:cond delay="250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par>
                                <p:cTn id="56" presetID="26" presetClass="emph" presetSubtype="0" fill="hold" nodeType="withEffect">
                                  <p:stCondLst>
                                    <p:cond delay="250"/>
                                  </p:stCondLst>
                                  <p:childTnLst>
                                    <p:animEffect transition="out" filter="fade">
                                      <p:cBhvr>
                                        <p:cTn id="57" dur="500" tmFilter="0, 0; .2, .5; .8, .5; 1, 0"/>
                                        <p:tgtEl>
                                          <p:spTgt spid="29"/>
                                        </p:tgtEl>
                                      </p:cBhvr>
                                    </p:animEffect>
                                    <p:animScale>
                                      <p:cBhvr>
                                        <p:cTn id="58" dur="250" autoRev="1" fill="hold"/>
                                        <p:tgtEl>
                                          <p:spTgt spid="29"/>
                                        </p:tgtEl>
                                      </p:cBhvr>
                                      <p:by x="105000" y="105000"/>
                                    </p:animScale>
                                  </p:childTnLst>
                                </p:cTn>
                              </p:par>
                              <p:par>
                                <p:cTn id="59" presetID="26" presetClass="emph" presetSubtype="0" fill="hold" nodeType="withEffect">
                                  <p:stCondLst>
                                    <p:cond delay="500"/>
                                  </p:stCondLst>
                                  <p:childTnLst>
                                    <p:animEffect transition="out" filter="fade">
                                      <p:cBhvr>
                                        <p:cTn id="60" dur="500" tmFilter="0, 0; .2, .5; .8, .5; 1, 0"/>
                                        <p:tgtEl>
                                          <p:spTgt spid="32"/>
                                        </p:tgtEl>
                                      </p:cBhvr>
                                    </p:animEffect>
                                    <p:animScale>
                                      <p:cBhvr>
                                        <p:cTn id="61" dur="250" autoRev="1" fill="hold"/>
                                        <p:tgtEl>
                                          <p:spTgt spid="32"/>
                                        </p:tgtEl>
                                      </p:cBhvr>
                                      <p:by x="105000" y="105000"/>
                                    </p:animScale>
                                  </p:childTnLst>
                                </p:cTn>
                              </p:par>
                              <p:par>
                                <p:cTn id="62" presetID="26" presetClass="emph" presetSubtype="0" fill="hold" nodeType="withEffect">
                                  <p:stCondLst>
                                    <p:cond delay="750"/>
                                  </p:stCondLst>
                                  <p:childTnLst>
                                    <p:animEffect transition="out" filter="fade">
                                      <p:cBhvr>
                                        <p:cTn id="63" dur="500" tmFilter="0, 0; .2, .5; .8, .5; 1, 0"/>
                                        <p:tgtEl>
                                          <p:spTgt spid="23"/>
                                        </p:tgtEl>
                                      </p:cBhvr>
                                    </p:animEffect>
                                    <p:animScale>
                                      <p:cBhvr>
                                        <p:cTn id="64" dur="250" autoRev="1" fill="hold"/>
                                        <p:tgtEl>
                                          <p:spTgt spid="23"/>
                                        </p:tgtEl>
                                      </p:cBhvr>
                                      <p:by x="105000" y="105000"/>
                                    </p:animScale>
                                  </p:childTnLst>
                                </p:cTn>
                              </p:par>
                              <p:par>
                                <p:cTn id="65" presetID="26" presetClass="emph" presetSubtype="0" fill="hold" nodeType="withEffect">
                                  <p:stCondLst>
                                    <p:cond delay="1000"/>
                                  </p:stCondLst>
                                  <p:childTnLst>
                                    <p:animEffect transition="out" filter="fade">
                                      <p:cBhvr>
                                        <p:cTn id="66" dur="500" tmFilter="0, 0; .2, .5; .8, .5; 1, 0"/>
                                        <p:tgtEl>
                                          <p:spTgt spid="20"/>
                                        </p:tgtEl>
                                      </p:cBhvr>
                                    </p:animEffect>
                                    <p:animScale>
                                      <p:cBhvr>
                                        <p:cTn id="67" dur="250" autoRev="1" fill="hold"/>
                                        <p:tgtEl>
                                          <p:spTgt spid="20"/>
                                        </p:tgtEl>
                                      </p:cBhvr>
                                      <p:by x="105000" y="105000"/>
                                    </p:animScale>
                                  </p:childTnLst>
                                </p:cTn>
                              </p:par>
                              <p:par>
                                <p:cTn id="68" presetID="26" presetClass="emph" presetSubtype="0" fill="hold" nodeType="withEffect">
                                  <p:stCondLst>
                                    <p:cond delay="1250"/>
                                  </p:stCondLst>
                                  <p:childTnLst>
                                    <p:animEffect transition="out" filter="fade">
                                      <p:cBhvr>
                                        <p:cTn id="69" dur="500" tmFilter="0, 0; .2, .5; .8, .5; 1, 0"/>
                                        <p:tgtEl>
                                          <p:spTgt spid="26"/>
                                        </p:tgtEl>
                                      </p:cBhvr>
                                    </p:animEffect>
                                    <p:animScale>
                                      <p:cBhvr>
                                        <p:cTn id="70" dur="250" autoRev="1" fill="hold"/>
                                        <p:tgtEl>
                                          <p:spTgt spid="26"/>
                                        </p:tgtEl>
                                      </p:cBhvr>
                                      <p:by x="105000" y="105000"/>
                                    </p:animScale>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125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animBg="1"/>
      <p:bldP spid="40" grpId="0"/>
      <p:bldP spid="41" grpId="0"/>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公司简介</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rot="5400000">
            <a:off x="155134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rot="5400000">
            <a:off x="6781742"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rot="5400000">
            <a:off x="418402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rot="5400000">
            <a:off x="939971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929622" y="2715803"/>
            <a:ext cx="1053846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6" name="椭圆 15"/>
          <p:cNvSpPr/>
          <p:nvPr/>
        </p:nvSpPr>
        <p:spPr>
          <a:xfrm>
            <a:off x="2015271" y="2579730"/>
            <a:ext cx="272147" cy="272147"/>
          </a:xfrm>
          <a:prstGeom prst="ellipse">
            <a:avLst/>
          </a:prstGeom>
          <a:solidFill>
            <a:srgbClr val="26262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文本框 16"/>
          <p:cNvSpPr txBox="1"/>
          <p:nvPr/>
        </p:nvSpPr>
        <p:spPr>
          <a:xfrm>
            <a:off x="1645443" y="2043730"/>
            <a:ext cx="1011816" cy="523220"/>
          </a:xfrm>
          <a:prstGeom prst="rect">
            <a:avLst/>
          </a:prstGeom>
          <a:noFill/>
        </p:spPr>
        <p:txBody>
          <a:bodyPr wrap="none" rtlCol="0">
            <a:spAutoFit/>
          </a:bodyPr>
          <a:lstStyle/>
          <a:p>
            <a:pPr algn="ctr"/>
            <a:r>
              <a:rPr lang="en-US" altLang="zh-CN" sz="2800" b="1" dirty="0" smtClean="0">
                <a:solidFill>
                  <a:srgbClr val="262626"/>
                </a:solidFill>
                <a:latin typeface="Kartika" panose="02020503030404060203" pitchFamily="18" charset="0"/>
                <a:ea typeface="汉仪菱心体简" pitchFamily="49" charset="-122"/>
                <a:cs typeface="Kartika" panose="02020503030404060203" pitchFamily="18" charset="0"/>
              </a:rPr>
              <a:t>2014</a:t>
            </a:r>
            <a:endParaRPr lang="zh-CN" altLang="en-US" sz="2800" b="1" dirty="0">
              <a:solidFill>
                <a:srgbClr val="262626"/>
              </a:solidFill>
              <a:latin typeface="Kartika" panose="02020503030404060203" pitchFamily="18" charset="0"/>
              <a:ea typeface="汉仪菱心体简" pitchFamily="49" charset="-122"/>
              <a:cs typeface="Kartika" panose="02020503030404060203" pitchFamily="18" charset="0"/>
            </a:endParaRPr>
          </a:p>
        </p:txBody>
      </p:sp>
      <p:sp>
        <p:nvSpPr>
          <p:cNvPr id="19" name="椭圆 18"/>
          <p:cNvSpPr/>
          <p:nvPr/>
        </p:nvSpPr>
        <p:spPr>
          <a:xfrm>
            <a:off x="7245669" y="2579730"/>
            <a:ext cx="272147" cy="272147"/>
          </a:xfrm>
          <a:prstGeom prst="ellipse">
            <a:avLst/>
          </a:prstGeom>
          <a:solidFill>
            <a:srgbClr val="26262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 name="文本框 19"/>
          <p:cNvSpPr txBox="1"/>
          <p:nvPr/>
        </p:nvSpPr>
        <p:spPr>
          <a:xfrm>
            <a:off x="6826150" y="2043730"/>
            <a:ext cx="1111202" cy="523220"/>
          </a:xfrm>
          <a:prstGeom prst="rect">
            <a:avLst/>
          </a:prstGeom>
          <a:noFill/>
        </p:spPr>
        <p:txBody>
          <a:bodyPr wrap="none" rtlCol="0">
            <a:spAutoFit/>
          </a:bodyPr>
          <a:lstStyle/>
          <a:p>
            <a:pPr algn="ctr"/>
            <a:r>
              <a:rPr lang="en-US" altLang="zh-CN" sz="2800" b="1" dirty="0" smtClean="0">
                <a:solidFill>
                  <a:srgbClr val="262626"/>
                </a:solidFill>
                <a:latin typeface="Kartika" panose="02020503030404060203" pitchFamily="18" charset="0"/>
                <a:ea typeface="汉仪菱心体简" pitchFamily="49" charset="-122"/>
                <a:cs typeface="Kartika" panose="02020503030404060203" pitchFamily="18" charset="0"/>
              </a:rPr>
              <a:t>20XX</a:t>
            </a:r>
            <a:endParaRPr lang="zh-CN" altLang="en-US" sz="2800" b="1" dirty="0">
              <a:solidFill>
                <a:srgbClr val="262626"/>
              </a:solidFill>
              <a:latin typeface="Kartika" panose="02020503030404060203" pitchFamily="18" charset="0"/>
              <a:ea typeface="汉仪菱心体简" pitchFamily="49" charset="-122"/>
              <a:cs typeface="Kartika" panose="02020503030404060203" pitchFamily="18" charset="0"/>
            </a:endParaRPr>
          </a:p>
        </p:txBody>
      </p:sp>
      <p:sp>
        <p:nvSpPr>
          <p:cNvPr id="22" name="椭圆 21"/>
          <p:cNvSpPr/>
          <p:nvPr/>
        </p:nvSpPr>
        <p:spPr>
          <a:xfrm>
            <a:off x="4647951" y="2579730"/>
            <a:ext cx="272147" cy="272147"/>
          </a:xfrm>
          <a:prstGeom prst="ellipse">
            <a:avLst/>
          </a:prstGeom>
          <a:solidFill>
            <a:srgbClr val="A20B3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文本框 22"/>
          <p:cNvSpPr txBox="1"/>
          <p:nvPr/>
        </p:nvSpPr>
        <p:spPr>
          <a:xfrm>
            <a:off x="4278124" y="2043730"/>
            <a:ext cx="1011816" cy="523220"/>
          </a:xfrm>
          <a:prstGeom prst="rect">
            <a:avLst/>
          </a:prstGeom>
          <a:noFill/>
        </p:spPr>
        <p:txBody>
          <a:bodyPr wrap="none" rtlCol="0">
            <a:spAutoFit/>
          </a:bodyPr>
          <a:lstStyle/>
          <a:p>
            <a:pPr algn="ctr"/>
            <a:r>
              <a:rPr lang="en-US" altLang="zh-CN" sz="2800" b="1" dirty="0" smtClean="0">
                <a:solidFill>
                  <a:srgbClr val="A20B3C"/>
                </a:solidFill>
                <a:latin typeface="Kartika" panose="02020503030404060203" pitchFamily="18" charset="0"/>
                <a:ea typeface="汉仪菱心体简" pitchFamily="49" charset="-122"/>
                <a:cs typeface="Kartika" panose="02020503030404060203" pitchFamily="18" charset="0"/>
              </a:rPr>
              <a:t>2015</a:t>
            </a:r>
            <a:endParaRPr lang="zh-CN" altLang="en-US" sz="2800" b="1" dirty="0">
              <a:solidFill>
                <a:srgbClr val="A20B3C"/>
              </a:solidFill>
              <a:latin typeface="Kartika" panose="02020503030404060203" pitchFamily="18" charset="0"/>
              <a:ea typeface="汉仪菱心体简" pitchFamily="49" charset="-122"/>
              <a:cs typeface="Kartika" panose="02020503030404060203" pitchFamily="18" charset="0"/>
            </a:endParaRPr>
          </a:p>
        </p:txBody>
      </p:sp>
      <p:sp>
        <p:nvSpPr>
          <p:cNvPr id="25" name="椭圆 24"/>
          <p:cNvSpPr/>
          <p:nvPr/>
        </p:nvSpPr>
        <p:spPr>
          <a:xfrm>
            <a:off x="9863642" y="2579730"/>
            <a:ext cx="272147" cy="272147"/>
          </a:xfrm>
          <a:prstGeom prst="ellipse">
            <a:avLst/>
          </a:prstGeom>
          <a:solidFill>
            <a:srgbClr val="A20B3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文本框 25"/>
          <p:cNvSpPr txBox="1"/>
          <p:nvPr/>
        </p:nvSpPr>
        <p:spPr>
          <a:xfrm>
            <a:off x="9444122" y="2043730"/>
            <a:ext cx="1111202" cy="523220"/>
          </a:xfrm>
          <a:prstGeom prst="rect">
            <a:avLst/>
          </a:prstGeom>
          <a:noFill/>
        </p:spPr>
        <p:txBody>
          <a:bodyPr wrap="none" rtlCol="0">
            <a:spAutoFit/>
          </a:bodyPr>
          <a:lstStyle/>
          <a:p>
            <a:pPr algn="ctr"/>
            <a:r>
              <a:rPr lang="en-US" altLang="zh-CN" sz="2800" b="1" dirty="0" smtClean="0">
                <a:solidFill>
                  <a:srgbClr val="A20B3C"/>
                </a:solidFill>
                <a:latin typeface="Kartika" panose="02020503030404060203" pitchFamily="18" charset="0"/>
                <a:ea typeface="汉仪菱心体简" pitchFamily="49" charset="-122"/>
                <a:cs typeface="Kartika" panose="02020503030404060203" pitchFamily="18" charset="0"/>
              </a:rPr>
              <a:t>20XX</a:t>
            </a:r>
            <a:endParaRPr lang="zh-CN" altLang="en-US" sz="2800" b="1" dirty="0">
              <a:solidFill>
                <a:srgbClr val="A20B3C"/>
              </a:solidFill>
              <a:latin typeface="Kartika" panose="02020503030404060203" pitchFamily="18" charset="0"/>
              <a:ea typeface="汉仪菱心体简" pitchFamily="49" charset="-122"/>
              <a:cs typeface="Kartika" panose="02020503030404060203" pitchFamily="18" charset="0"/>
            </a:endParaRPr>
          </a:p>
        </p:txBody>
      </p:sp>
      <p:sp>
        <p:nvSpPr>
          <p:cNvPr id="28" name="矩形 27"/>
          <p:cNvSpPr/>
          <p:nvPr/>
        </p:nvSpPr>
        <p:spPr>
          <a:xfrm>
            <a:off x="1075675" y="5067988"/>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第一年的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具体情况只写完任务说明</a:t>
            </a:r>
          </a:p>
        </p:txBody>
      </p:sp>
      <p:sp>
        <p:nvSpPr>
          <p:cNvPr id="29" name="矩形 28"/>
          <p:cNvSpPr/>
          <p:nvPr/>
        </p:nvSpPr>
        <p:spPr>
          <a:xfrm>
            <a:off x="3708356" y="5638940"/>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第二年的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具体情况只写完任务说明</a:t>
            </a:r>
          </a:p>
        </p:txBody>
      </p:sp>
      <p:sp>
        <p:nvSpPr>
          <p:cNvPr id="30" name="矩形 29"/>
          <p:cNvSpPr/>
          <p:nvPr/>
        </p:nvSpPr>
        <p:spPr>
          <a:xfrm>
            <a:off x="8924043" y="5446919"/>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第四年的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具体情况只写完任务说明</a:t>
            </a:r>
          </a:p>
        </p:txBody>
      </p:sp>
      <p:sp>
        <p:nvSpPr>
          <p:cNvPr id="31" name="矩形 30"/>
          <p:cNvSpPr/>
          <p:nvPr/>
        </p:nvSpPr>
        <p:spPr>
          <a:xfrm>
            <a:off x="6306074" y="5067988"/>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第三年的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具体情况只写完任务说明</a:t>
            </a:r>
          </a:p>
        </p:txBody>
      </p:sp>
      <p:sp>
        <p:nvSpPr>
          <p:cNvPr id="32" name="椭圆 31"/>
          <p:cNvSpPr/>
          <p:nvPr/>
        </p:nvSpPr>
        <p:spPr>
          <a:xfrm>
            <a:off x="1545474" y="3632522"/>
            <a:ext cx="1211749" cy="1211749"/>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文本框 32"/>
          <p:cNvSpPr txBox="1"/>
          <p:nvPr/>
        </p:nvSpPr>
        <p:spPr>
          <a:xfrm>
            <a:off x="1751239" y="3867932"/>
            <a:ext cx="800220" cy="830997"/>
          </a:xfrm>
          <a:prstGeom prst="rect">
            <a:avLst/>
          </a:prstGeom>
          <a:noFill/>
        </p:spPr>
        <p:txBody>
          <a:bodyPr wrap="none" rtlCol="0">
            <a:spAutoFit/>
          </a:bodyPr>
          <a:lstStyle/>
          <a:p>
            <a:pPr algn="ctr"/>
            <a:r>
              <a:rPr lang="zh-CN" altLang="en-US" sz="2400" dirty="0">
                <a:solidFill>
                  <a:srgbClr val="F8F8F9"/>
                </a:solidFill>
                <a:latin typeface="微软雅黑" panose="020B0503020204020204" pitchFamily="34" charset="-122"/>
                <a:ea typeface="微软雅黑" panose="020B0503020204020204" pitchFamily="34" charset="-122"/>
              </a:rPr>
              <a:t>本地</a:t>
            </a:r>
            <a:endParaRPr lang="en-US" altLang="zh-CN" sz="2400" dirty="0">
              <a:solidFill>
                <a:srgbClr val="F8F8F9"/>
              </a:solidFill>
              <a:latin typeface="微软雅黑" panose="020B0503020204020204" pitchFamily="34" charset="-122"/>
              <a:ea typeface="微软雅黑" panose="020B0503020204020204" pitchFamily="34" charset="-122"/>
            </a:endParaRPr>
          </a:p>
          <a:p>
            <a:pPr algn="ctr"/>
            <a:r>
              <a:rPr lang="zh-CN" altLang="en-US" sz="2400" dirty="0">
                <a:solidFill>
                  <a:srgbClr val="F8F8F9"/>
                </a:solidFill>
                <a:latin typeface="微软雅黑" panose="020B0503020204020204" pitchFamily="34" charset="-122"/>
                <a:ea typeface="微软雅黑" panose="020B0503020204020204" pitchFamily="34" charset="-122"/>
              </a:rPr>
              <a:t>市场</a:t>
            </a:r>
          </a:p>
        </p:txBody>
      </p:sp>
      <p:sp>
        <p:nvSpPr>
          <p:cNvPr id="34" name="椭圆 33"/>
          <p:cNvSpPr/>
          <p:nvPr/>
        </p:nvSpPr>
        <p:spPr>
          <a:xfrm>
            <a:off x="6775874" y="3634237"/>
            <a:ext cx="1211749" cy="1211749"/>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文本框 34"/>
          <p:cNvSpPr txBox="1"/>
          <p:nvPr/>
        </p:nvSpPr>
        <p:spPr>
          <a:xfrm>
            <a:off x="6981635" y="3867932"/>
            <a:ext cx="800219" cy="830997"/>
          </a:xfrm>
          <a:prstGeom prst="rect">
            <a:avLst/>
          </a:prstGeom>
          <a:noFill/>
        </p:spPr>
        <p:txBody>
          <a:bodyPr wrap="none" rtlCol="0">
            <a:spAutoFit/>
          </a:bodyPr>
          <a:lstStyle/>
          <a:p>
            <a:pPr algn="ctr"/>
            <a:r>
              <a:rPr lang="zh-CN" altLang="en-US" sz="2400" dirty="0">
                <a:solidFill>
                  <a:srgbClr val="F8F8F9"/>
                </a:solidFill>
                <a:latin typeface="微软雅黑" panose="020B0503020204020204" pitchFamily="34" charset="-122"/>
                <a:ea typeface="微软雅黑" panose="020B0503020204020204" pitchFamily="34" charset="-122"/>
              </a:rPr>
              <a:t>细分</a:t>
            </a:r>
            <a:endParaRPr lang="en-US" altLang="zh-CN" sz="2400" dirty="0">
              <a:solidFill>
                <a:srgbClr val="F8F8F9"/>
              </a:solidFill>
              <a:latin typeface="微软雅黑" panose="020B0503020204020204" pitchFamily="34" charset="-122"/>
              <a:ea typeface="微软雅黑" panose="020B0503020204020204" pitchFamily="34" charset="-122"/>
            </a:endParaRPr>
          </a:p>
          <a:p>
            <a:pPr algn="ctr"/>
            <a:r>
              <a:rPr lang="zh-CN" altLang="en-US" sz="2400" dirty="0">
                <a:solidFill>
                  <a:srgbClr val="F8F8F9"/>
                </a:solidFill>
                <a:latin typeface="微软雅黑" panose="020B0503020204020204" pitchFamily="34" charset="-122"/>
                <a:ea typeface="微软雅黑" panose="020B0503020204020204" pitchFamily="34" charset="-122"/>
              </a:rPr>
              <a:t>市场</a:t>
            </a:r>
          </a:p>
        </p:txBody>
      </p:sp>
      <p:sp>
        <p:nvSpPr>
          <p:cNvPr id="36" name="椭圆 35"/>
          <p:cNvSpPr/>
          <p:nvPr/>
        </p:nvSpPr>
        <p:spPr>
          <a:xfrm>
            <a:off x="4031537" y="3879634"/>
            <a:ext cx="1500656" cy="15006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文本框 36"/>
          <p:cNvSpPr txBox="1"/>
          <p:nvPr/>
        </p:nvSpPr>
        <p:spPr>
          <a:xfrm>
            <a:off x="4332623" y="4120619"/>
            <a:ext cx="902812" cy="954107"/>
          </a:xfrm>
          <a:prstGeom prst="rect">
            <a:avLst/>
          </a:prstGeom>
          <a:noFill/>
        </p:spPr>
        <p:txBody>
          <a:bodyPr wrap="none" rtlCol="0">
            <a:spAutoFit/>
          </a:bodyPr>
          <a:lstStyle/>
          <a:p>
            <a:pPr algn="ctr"/>
            <a:r>
              <a:rPr lang="zh-CN" altLang="en-US" sz="2800" dirty="0">
                <a:solidFill>
                  <a:srgbClr val="F8F8F9"/>
                </a:solidFill>
                <a:latin typeface="微软雅黑" panose="020B0503020204020204" pitchFamily="34" charset="-122"/>
                <a:ea typeface="微软雅黑" panose="020B0503020204020204" pitchFamily="34" charset="-122"/>
              </a:rPr>
              <a:t>周边</a:t>
            </a:r>
            <a:endParaRPr lang="en-US" altLang="zh-CN" sz="2800" dirty="0">
              <a:solidFill>
                <a:srgbClr val="F8F8F9"/>
              </a:solidFill>
              <a:latin typeface="微软雅黑" panose="020B0503020204020204" pitchFamily="34" charset="-122"/>
              <a:ea typeface="微软雅黑" panose="020B0503020204020204" pitchFamily="34" charset="-122"/>
            </a:endParaRPr>
          </a:p>
          <a:p>
            <a:pPr algn="ctr"/>
            <a:r>
              <a:rPr lang="zh-CN" altLang="en-US" sz="2800" dirty="0">
                <a:solidFill>
                  <a:srgbClr val="F8F8F9"/>
                </a:solidFill>
                <a:latin typeface="微软雅黑" panose="020B0503020204020204" pitchFamily="34" charset="-122"/>
                <a:ea typeface="微软雅黑" panose="020B0503020204020204" pitchFamily="34" charset="-122"/>
              </a:rPr>
              <a:t>市场</a:t>
            </a:r>
          </a:p>
        </p:txBody>
      </p:sp>
      <p:sp>
        <p:nvSpPr>
          <p:cNvPr id="38" name="椭圆 37"/>
          <p:cNvSpPr/>
          <p:nvPr/>
        </p:nvSpPr>
        <p:spPr>
          <a:xfrm>
            <a:off x="9248765" y="3678110"/>
            <a:ext cx="1500656" cy="15006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文本框 38"/>
          <p:cNvSpPr txBox="1"/>
          <p:nvPr/>
        </p:nvSpPr>
        <p:spPr>
          <a:xfrm>
            <a:off x="9548313" y="3928597"/>
            <a:ext cx="902811" cy="954107"/>
          </a:xfrm>
          <a:prstGeom prst="rect">
            <a:avLst/>
          </a:prstGeom>
          <a:noFill/>
        </p:spPr>
        <p:txBody>
          <a:bodyPr wrap="none" rtlCol="0">
            <a:spAutoFit/>
          </a:bodyPr>
          <a:lstStyle/>
          <a:p>
            <a:pPr algn="ctr"/>
            <a:r>
              <a:rPr lang="zh-CN" altLang="en-US" sz="2800" dirty="0">
                <a:solidFill>
                  <a:srgbClr val="F8F8F9"/>
                </a:solidFill>
                <a:latin typeface="微软雅黑" panose="020B0503020204020204" pitchFamily="34" charset="-122"/>
                <a:ea typeface="微软雅黑" panose="020B0503020204020204" pitchFamily="34" charset="-122"/>
              </a:rPr>
              <a:t>高端</a:t>
            </a:r>
            <a:endParaRPr lang="en-US" altLang="zh-CN" sz="2800" dirty="0">
              <a:solidFill>
                <a:srgbClr val="F8F8F9"/>
              </a:solidFill>
              <a:latin typeface="微软雅黑" panose="020B0503020204020204" pitchFamily="34" charset="-122"/>
              <a:ea typeface="微软雅黑" panose="020B0503020204020204" pitchFamily="34" charset="-122"/>
            </a:endParaRPr>
          </a:p>
          <a:p>
            <a:pPr algn="ctr"/>
            <a:r>
              <a:rPr lang="zh-CN" altLang="en-US" sz="2800" dirty="0">
                <a:solidFill>
                  <a:srgbClr val="F8F8F9"/>
                </a:solidFill>
                <a:latin typeface="微软雅黑" panose="020B0503020204020204" pitchFamily="34" charset="-122"/>
                <a:ea typeface="微软雅黑" panose="020B0503020204020204" pitchFamily="34" charset="-122"/>
              </a:rPr>
              <a:t>市场</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4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anim calcmode="lin" valueType="num">
                                      <p:cBhvr>
                                        <p:cTn id="12" dur="750" fill="hold"/>
                                        <p:tgtEl>
                                          <p:spTgt spid="16"/>
                                        </p:tgtEl>
                                        <p:attrNameLst>
                                          <p:attrName>ppt_x</p:attrName>
                                        </p:attrNameLst>
                                      </p:cBhvr>
                                      <p:tavLst>
                                        <p:tav tm="0">
                                          <p:val>
                                            <p:strVal val="#ppt_x"/>
                                          </p:val>
                                        </p:tav>
                                        <p:tav tm="100000">
                                          <p:val>
                                            <p:strVal val="#ppt_x"/>
                                          </p:val>
                                        </p:tav>
                                      </p:tavLst>
                                    </p:anim>
                                    <p:anim calcmode="lin" valueType="num">
                                      <p:cBhvr>
                                        <p:cTn id="13" dur="750" fill="hold"/>
                                        <p:tgtEl>
                                          <p:spTgt spid="16"/>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400"/>
                                        <p:tgtEl>
                                          <p:spTgt spid="17"/>
                                        </p:tgtEl>
                                        <p:attrNameLst>
                                          <p:attrName>ppt_y</p:attrName>
                                        </p:attrNameLst>
                                      </p:cBhvr>
                                      <p:tavLst>
                                        <p:tav tm="0">
                                          <p:val>
                                            <p:strVal val="#ppt_y-#ppt_h*1.125000"/>
                                          </p:val>
                                        </p:tav>
                                        <p:tav tm="100000">
                                          <p:val>
                                            <p:strVal val="#ppt_y"/>
                                          </p:val>
                                        </p:tav>
                                      </p:tavLst>
                                    </p:anim>
                                    <p:animEffect transition="in" filter="wipe(down)">
                                      <p:cBhvr>
                                        <p:cTn id="17" dur="400"/>
                                        <p:tgtEl>
                                          <p:spTgt spid="17"/>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400"/>
                                        <p:tgtEl>
                                          <p:spTgt spid="8"/>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750"/>
                                        <p:tgtEl>
                                          <p:spTgt spid="32"/>
                                        </p:tgtEl>
                                      </p:cBhvr>
                                    </p:animEffect>
                                    <p:anim calcmode="lin" valueType="num">
                                      <p:cBhvr>
                                        <p:cTn id="25" dur="750" fill="hold"/>
                                        <p:tgtEl>
                                          <p:spTgt spid="32"/>
                                        </p:tgtEl>
                                        <p:attrNameLst>
                                          <p:attrName>ppt_x</p:attrName>
                                        </p:attrNameLst>
                                      </p:cBhvr>
                                      <p:tavLst>
                                        <p:tav tm="0">
                                          <p:val>
                                            <p:strVal val="#ppt_x"/>
                                          </p:val>
                                        </p:tav>
                                        <p:tav tm="100000">
                                          <p:val>
                                            <p:strVal val="#ppt_x"/>
                                          </p:val>
                                        </p:tav>
                                      </p:tavLst>
                                    </p:anim>
                                    <p:anim calcmode="lin" valueType="num">
                                      <p:cBhvr>
                                        <p:cTn id="26" dur="75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400"/>
                                        <p:tgtEl>
                                          <p:spTgt spid="33"/>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750"/>
                                        <p:tgtEl>
                                          <p:spTgt spid="22"/>
                                        </p:tgtEl>
                                      </p:cBhvr>
                                    </p:animEffect>
                                    <p:anim calcmode="lin" valueType="num">
                                      <p:cBhvr>
                                        <p:cTn id="35" dur="750" fill="hold"/>
                                        <p:tgtEl>
                                          <p:spTgt spid="22"/>
                                        </p:tgtEl>
                                        <p:attrNameLst>
                                          <p:attrName>ppt_x</p:attrName>
                                        </p:attrNameLst>
                                      </p:cBhvr>
                                      <p:tavLst>
                                        <p:tav tm="0">
                                          <p:val>
                                            <p:strVal val="#ppt_x"/>
                                          </p:val>
                                        </p:tav>
                                        <p:tav tm="100000">
                                          <p:val>
                                            <p:strVal val="#ppt_x"/>
                                          </p:val>
                                        </p:tav>
                                      </p:tavLst>
                                    </p:anim>
                                    <p:anim calcmode="lin" valueType="num">
                                      <p:cBhvr>
                                        <p:cTn id="36" dur="75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2" presetClass="entr" presetSubtype="1"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400"/>
                                        <p:tgtEl>
                                          <p:spTgt spid="23"/>
                                        </p:tgtEl>
                                        <p:attrNameLst>
                                          <p:attrName>ppt_y</p:attrName>
                                        </p:attrNameLst>
                                      </p:cBhvr>
                                      <p:tavLst>
                                        <p:tav tm="0">
                                          <p:val>
                                            <p:strVal val="#ppt_y-#ppt_h*1.125000"/>
                                          </p:val>
                                        </p:tav>
                                        <p:tav tm="100000">
                                          <p:val>
                                            <p:strVal val="#ppt_y"/>
                                          </p:val>
                                        </p:tav>
                                      </p:tavLst>
                                    </p:anim>
                                    <p:animEffect transition="in" filter="wipe(down)">
                                      <p:cBhvr>
                                        <p:cTn id="41" dur="400"/>
                                        <p:tgtEl>
                                          <p:spTgt spid="23"/>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400"/>
                                        <p:tgtEl>
                                          <p:spTgt spid="11"/>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750"/>
                                        <p:tgtEl>
                                          <p:spTgt spid="36"/>
                                        </p:tgtEl>
                                      </p:cBhvr>
                                    </p:animEffect>
                                    <p:anim calcmode="lin" valueType="num">
                                      <p:cBhvr>
                                        <p:cTn id="49" dur="750" fill="hold"/>
                                        <p:tgtEl>
                                          <p:spTgt spid="36"/>
                                        </p:tgtEl>
                                        <p:attrNameLst>
                                          <p:attrName>ppt_x</p:attrName>
                                        </p:attrNameLst>
                                      </p:cBhvr>
                                      <p:tavLst>
                                        <p:tav tm="0">
                                          <p:val>
                                            <p:strVal val="#ppt_x"/>
                                          </p:val>
                                        </p:tav>
                                        <p:tav tm="100000">
                                          <p:val>
                                            <p:strVal val="#ppt_x"/>
                                          </p:val>
                                        </p:tav>
                                      </p:tavLst>
                                    </p:anim>
                                    <p:anim calcmode="lin" valueType="num">
                                      <p:cBhvr>
                                        <p:cTn id="50" dur="750" fill="hold"/>
                                        <p:tgtEl>
                                          <p:spTgt spid="36"/>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400"/>
                                        <p:tgtEl>
                                          <p:spTgt spid="37"/>
                                        </p:tgtEl>
                                      </p:cBhvr>
                                    </p:animEffect>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750"/>
                                        <p:tgtEl>
                                          <p:spTgt spid="19"/>
                                        </p:tgtEl>
                                      </p:cBhvr>
                                    </p:animEffect>
                                    <p:anim calcmode="lin" valueType="num">
                                      <p:cBhvr>
                                        <p:cTn id="59" dur="750" fill="hold"/>
                                        <p:tgtEl>
                                          <p:spTgt spid="19"/>
                                        </p:tgtEl>
                                        <p:attrNameLst>
                                          <p:attrName>ppt_x</p:attrName>
                                        </p:attrNameLst>
                                      </p:cBhvr>
                                      <p:tavLst>
                                        <p:tav tm="0">
                                          <p:val>
                                            <p:strVal val="#ppt_x"/>
                                          </p:val>
                                        </p:tav>
                                        <p:tav tm="100000">
                                          <p:val>
                                            <p:strVal val="#ppt_x"/>
                                          </p:val>
                                        </p:tav>
                                      </p:tavLst>
                                    </p:anim>
                                    <p:anim calcmode="lin" valueType="num">
                                      <p:cBhvr>
                                        <p:cTn id="60" dur="75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12"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400"/>
                                        <p:tgtEl>
                                          <p:spTgt spid="20"/>
                                        </p:tgtEl>
                                        <p:attrNameLst>
                                          <p:attrName>ppt_y</p:attrName>
                                        </p:attrNameLst>
                                      </p:cBhvr>
                                      <p:tavLst>
                                        <p:tav tm="0">
                                          <p:val>
                                            <p:strVal val="#ppt_y-#ppt_h*1.125000"/>
                                          </p:val>
                                        </p:tav>
                                        <p:tav tm="100000">
                                          <p:val>
                                            <p:strVal val="#ppt_y"/>
                                          </p:val>
                                        </p:tav>
                                      </p:tavLst>
                                    </p:anim>
                                    <p:animEffect transition="in" filter="wipe(down)">
                                      <p:cBhvr>
                                        <p:cTn id="65" dur="400"/>
                                        <p:tgtEl>
                                          <p:spTgt spid="20"/>
                                        </p:tgtEl>
                                      </p:cBhvr>
                                    </p:animEffect>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400"/>
                                        <p:tgtEl>
                                          <p:spTgt spid="9"/>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750"/>
                                        <p:tgtEl>
                                          <p:spTgt spid="34"/>
                                        </p:tgtEl>
                                      </p:cBhvr>
                                    </p:animEffect>
                                    <p:anim calcmode="lin" valueType="num">
                                      <p:cBhvr>
                                        <p:cTn id="73" dur="750" fill="hold"/>
                                        <p:tgtEl>
                                          <p:spTgt spid="34"/>
                                        </p:tgtEl>
                                        <p:attrNameLst>
                                          <p:attrName>ppt_x</p:attrName>
                                        </p:attrNameLst>
                                      </p:cBhvr>
                                      <p:tavLst>
                                        <p:tav tm="0">
                                          <p:val>
                                            <p:strVal val="#ppt_x"/>
                                          </p:val>
                                        </p:tav>
                                        <p:tav tm="100000">
                                          <p:val>
                                            <p:strVal val="#ppt_x"/>
                                          </p:val>
                                        </p:tav>
                                      </p:tavLst>
                                    </p:anim>
                                    <p:anim calcmode="lin" valueType="num">
                                      <p:cBhvr>
                                        <p:cTn id="74" dur="750" fill="hold"/>
                                        <p:tgtEl>
                                          <p:spTgt spid="34"/>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400"/>
                                        <p:tgtEl>
                                          <p:spTgt spid="35"/>
                                        </p:tgtEl>
                                      </p:cBhvr>
                                    </p:animEffect>
                                  </p:childTnLst>
                                </p:cTn>
                              </p:par>
                            </p:childTnLst>
                          </p:cTn>
                        </p:par>
                        <p:par>
                          <p:cTn id="79" fill="hold">
                            <p:stCondLst>
                              <p:cond delay="7500"/>
                            </p:stCondLst>
                            <p:childTnLst>
                              <p:par>
                                <p:cTn id="80" presetID="42"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750"/>
                                        <p:tgtEl>
                                          <p:spTgt spid="25"/>
                                        </p:tgtEl>
                                      </p:cBhvr>
                                    </p:animEffect>
                                    <p:anim calcmode="lin" valueType="num">
                                      <p:cBhvr>
                                        <p:cTn id="83" dur="750" fill="hold"/>
                                        <p:tgtEl>
                                          <p:spTgt spid="25"/>
                                        </p:tgtEl>
                                        <p:attrNameLst>
                                          <p:attrName>ppt_x</p:attrName>
                                        </p:attrNameLst>
                                      </p:cBhvr>
                                      <p:tavLst>
                                        <p:tav tm="0">
                                          <p:val>
                                            <p:strVal val="#ppt_x"/>
                                          </p:val>
                                        </p:tav>
                                        <p:tav tm="100000">
                                          <p:val>
                                            <p:strVal val="#ppt_x"/>
                                          </p:val>
                                        </p:tav>
                                      </p:tavLst>
                                    </p:anim>
                                    <p:anim calcmode="lin" valueType="num">
                                      <p:cBhvr>
                                        <p:cTn id="84" dur="750" fill="hold"/>
                                        <p:tgtEl>
                                          <p:spTgt spid="25"/>
                                        </p:tgtEl>
                                        <p:attrNameLst>
                                          <p:attrName>ppt_y</p:attrName>
                                        </p:attrNameLst>
                                      </p:cBhvr>
                                      <p:tavLst>
                                        <p:tav tm="0">
                                          <p:val>
                                            <p:strVal val="#ppt_y+.1"/>
                                          </p:val>
                                        </p:tav>
                                        <p:tav tm="100000">
                                          <p:val>
                                            <p:strVal val="#ppt_y"/>
                                          </p:val>
                                        </p:tav>
                                      </p:tavLst>
                                    </p:anim>
                                  </p:childTnLst>
                                </p:cTn>
                              </p:par>
                            </p:childTnLst>
                          </p:cTn>
                        </p:par>
                        <p:par>
                          <p:cTn id="85" fill="hold">
                            <p:stCondLst>
                              <p:cond delay="8500"/>
                            </p:stCondLst>
                            <p:childTnLst>
                              <p:par>
                                <p:cTn id="86" presetID="12" presetClass="entr" presetSubtype="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400"/>
                                        <p:tgtEl>
                                          <p:spTgt spid="26"/>
                                        </p:tgtEl>
                                        <p:attrNameLst>
                                          <p:attrName>ppt_y</p:attrName>
                                        </p:attrNameLst>
                                      </p:cBhvr>
                                      <p:tavLst>
                                        <p:tav tm="0">
                                          <p:val>
                                            <p:strVal val="#ppt_y-#ppt_h*1.125000"/>
                                          </p:val>
                                        </p:tav>
                                        <p:tav tm="100000">
                                          <p:val>
                                            <p:strVal val="#ppt_y"/>
                                          </p:val>
                                        </p:tav>
                                      </p:tavLst>
                                    </p:anim>
                                    <p:animEffect transition="in" filter="wipe(down)">
                                      <p:cBhvr>
                                        <p:cTn id="89" dur="400"/>
                                        <p:tgtEl>
                                          <p:spTgt spid="26"/>
                                        </p:tgtEl>
                                      </p:cBhvr>
                                    </p:animEffect>
                                  </p:childTnLst>
                                </p:cTn>
                              </p:par>
                            </p:childTnLst>
                          </p:cTn>
                        </p:par>
                        <p:par>
                          <p:cTn id="90" fill="hold">
                            <p:stCondLst>
                              <p:cond delay="9000"/>
                            </p:stCondLst>
                            <p:childTnLst>
                              <p:par>
                                <p:cTn id="91" presetID="22" presetClass="entr" presetSubtype="1"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up)">
                                      <p:cBhvr>
                                        <p:cTn id="93" dur="400"/>
                                        <p:tgtEl>
                                          <p:spTgt spid="12"/>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750"/>
                                        <p:tgtEl>
                                          <p:spTgt spid="38"/>
                                        </p:tgtEl>
                                      </p:cBhvr>
                                    </p:animEffect>
                                    <p:anim calcmode="lin" valueType="num">
                                      <p:cBhvr>
                                        <p:cTn id="97" dur="750" fill="hold"/>
                                        <p:tgtEl>
                                          <p:spTgt spid="38"/>
                                        </p:tgtEl>
                                        <p:attrNameLst>
                                          <p:attrName>ppt_x</p:attrName>
                                        </p:attrNameLst>
                                      </p:cBhvr>
                                      <p:tavLst>
                                        <p:tav tm="0">
                                          <p:val>
                                            <p:strVal val="#ppt_x"/>
                                          </p:val>
                                        </p:tav>
                                        <p:tav tm="100000">
                                          <p:val>
                                            <p:strVal val="#ppt_x"/>
                                          </p:val>
                                        </p:tav>
                                      </p:tavLst>
                                    </p:anim>
                                    <p:anim calcmode="lin" valueType="num">
                                      <p:cBhvr>
                                        <p:cTn id="98" dur="750" fill="hold"/>
                                        <p:tgtEl>
                                          <p:spTgt spid="38"/>
                                        </p:tgtEl>
                                        <p:attrNameLst>
                                          <p:attrName>ppt_y</p:attrName>
                                        </p:attrNameLst>
                                      </p:cBhvr>
                                      <p:tavLst>
                                        <p:tav tm="0">
                                          <p:val>
                                            <p:strVal val="#ppt_y+.1"/>
                                          </p:val>
                                        </p:tav>
                                        <p:tav tm="100000">
                                          <p:val>
                                            <p:strVal val="#ppt_y"/>
                                          </p:val>
                                        </p:tav>
                                      </p:tavLst>
                                    </p:anim>
                                  </p:childTnLst>
                                </p:cTn>
                              </p:par>
                            </p:childTnLst>
                          </p:cTn>
                        </p:par>
                        <p:par>
                          <p:cTn id="99" fill="hold">
                            <p:stCondLst>
                              <p:cond delay="9500"/>
                            </p:stCondLst>
                            <p:childTnLst>
                              <p:par>
                                <p:cTn id="100" presetID="10"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400"/>
                                        <p:tgtEl>
                                          <p:spTgt spid="39"/>
                                        </p:tgtEl>
                                      </p:cBhvr>
                                    </p:animEffect>
                                  </p:childTnLst>
                                </p:cTn>
                              </p:par>
                            </p:childTnLst>
                          </p:cTn>
                        </p:par>
                        <p:par>
                          <p:cTn id="103" fill="hold">
                            <p:stCondLst>
                              <p:cond delay="10000"/>
                            </p:stCondLst>
                            <p:childTnLst>
                              <p:par>
                                <p:cTn id="104" presetID="22" presetClass="entr" presetSubtype="1"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up)">
                                      <p:cBhvr>
                                        <p:cTn id="106" dur="400"/>
                                        <p:tgtEl>
                                          <p:spTgt spid="28"/>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up)">
                                      <p:cBhvr>
                                        <p:cTn id="109" dur="400"/>
                                        <p:tgtEl>
                                          <p:spTgt spid="29"/>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up)">
                                      <p:cBhvr>
                                        <p:cTn id="112" dur="400"/>
                                        <p:tgtEl>
                                          <p:spTgt spid="31"/>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P spid="22" grpId="0" animBg="1"/>
      <p:bldP spid="23" grpId="0"/>
      <p:bldP spid="25" grpId="0" animBg="1"/>
      <p:bldP spid="26" grpId="0"/>
      <p:bldP spid="28" grpId="0"/>
      <p:bldP spid="29" grpId="0"/>
      <p:bldP spid="30" grpId="0"/>
      <p:bldP spid="31" grpId="0"/>
      <p:bldP spid="32" grpId="0" animBg="1"/>
      <p:bldP spid="33" grpId="0"/>
      <p:bldP spid="34" grpId="0" animBg="1"/>
      <p:bldP spid="35" grpId="0"/>
      <p:bldP spid="36" grpId="0" animBg="1"/>
      <p:bldP spid="37" grpId="0"/>
      <p:bldP spid="38" grpId="0" animBg="1"/>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公司简介</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563211" y="1468280"/>
            <a:ext cx="3011502" cy="3011393"/>
            <a:chOff x="4563211" y="1468280"/>
            <a:chExt cx="3011502" cy="3011393"/>
          </a:xfrm>
        </p:grpSpPr>
        <p:sp>
          <p:nvSpPr>
            <p:cNvPr id="16" name="椭圆 15"/>
            <p:cNvSpPr/>
            <p:nvPr/>
          </p:nvSpPr>
          <p:spPr>
            <a:xfrm>
              <a:off x="4724741" y="1629804"/>
              <a:ext cx="2688443" cy="2688346"/>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7" name="椭圆 16"/>
            <p:cNvSpPr/>
            <p:nvPr/>
          </p:nvSpPr>
          <p:spPr>
            <a:xfrm>
              <a:off x="4563211" y="1468280"/>
              <a:ext cx="3011502" cy="3011393"/>
            </a:xfrm>
            <a:prstGeom prst="ellipse">
              <a:avLst/>
            </a:prstGeom>
            <a:noFill/>
            <a:ln w="19050">
              <a:solidFill>
                <a:srgbClr val="26262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8" name="矩形 17"/>
            <p:cNvSpPr/>
            <p:nvPr/>
          </p:nvSpPr>
          <p:spPr>
            <a:xfrm>
              <a:off x="4939732" y="1925272"/>
              <a:ext cx="2430655" cy="1935313"/>
            </a:xfrm>
            <a:prstGeom prst="rect">
              <a:avLst/>
            </a:prstGeom>
          </p:spPr>
          <p:txBody>
            <a:bodyPr wrap="square" lIns="118278" tIns="59138" rIns="118278" bIns="59138">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2</a:t>
              </a:r>
              <a:r>
                <a:rPr lang="zh-CN" altLang="en-US" sz="3600" b="1" dirty="0">
                  <a:solidFill>
                    <a:schemeClr val="bg1"/>
                  </a:solidFill>
                  <a:latin typeface="微软雅黑" panose="020B0503020204020204" pitchFamily="34" charset="-122"/>
                  <a:ea typeface="微软雅黑" panose="020B0503020204020204" pitchFamily="34" charset="-122"/>
                </a:rPr>
                <a:t>亿</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元年</a:t>
              </a:r>
              <a:r>
                <a:rPr lang="zh-CN" altLang="en-US" sz="1400" b="1" dirty="0" smtClean="0">
                  <a:solidFill>
                    <a:schemeClr val="bg1"/>
                  </a:solidFill>
                  <a:latin typeface="微软雅黑" panose="020B0503020204020204" pitchFamily="34" charset="-122"/>
                  <a:ea typeface="微软雅黑" panose="020B0503020204020204" pitchFamily="34" charset="-122"/>
                </a:rPr>
                <a:t>销售额</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a:endParaRPr lang="zh-CN" altLang="en-US" sz="1400" b="1" dirty="0">
                <a:solidFill>
                  <a:schemeClr val="bg1"/>
                </a:solidFill>
                <a:latin typeface="微软雅黑" panose="020B0503020204020204" pitchFamily="34" charset="-122"/>
                <a:ea typeface="微软雅黑" panose="020B0503020204020204" pitchFamily="34" charset="-122"/>
              </a:endParaRPr>
            </a:p>
            <a:p>
              <a:r>
                <a:rPr lang="zh-CN" altLang="en-US" dirty="0">
                  <a:solidFill>
                    <a:srgbClr val="FDFDFD"/>
                  </a:solidFill>
                </a:rPr>
                <a:t>年销售额达到</a:t>
              </a:r>
              <a:r>
                <a:rPr lang="en-US" altLang="zh-CN" dirty="0">
                  <a:solidFill>
                    <a:srgbClr val="FDFDFD"/>
                  </a:solidFill>
                </a:rPr>
                <a:t>2</a:t>
              </a:r>
              <a:r>
                <a:rPr lang="zh-CN" altLang="en-US" dirty="0">
                  <a:solidFill>
                    <a:srgbClr val="FDFDFD"/>
                  </a:solidFill>
                </a:rPr>
                <a:t>亿元人民币，净利润达</a:t>
              </a:r>
              <a:r>
                <a:rPr lang="en-US" altLang="zh-CN" dirty="0">
                  <a:solidFill>
                    <a:srgbClr val="FDFDFD"/>
                  </a:solidFill>
                </a:rPr>
                <a:t>1</a:t>
              </a:r>
              <a:r>
                <a:rPr lang="zh-CN" altLang="en-US" dirty="0">
                  <a:solidFill>
                    <a:srgbClr val="FDFDFD"/>
                  </a:solidFill>
                </a:rPr>
                <a:t>亿</a:t>
              </a:r>
              <a:r>
                <a:rPr lang="en-US" altLang="zh-CN" dirty="0">
                  <a:solidFill>
                    <a:srgbClr val="FDFDFD"/>
                  </a:solidFill>
                </a:rPr>
                <a:t>5</a:t>
              </a:r>
              <a:r>
                <a:rPr lang="zh-CN" altLang="en-US" dirty="0">
                  <a:solidFill>
                    <a:srgbClr val="FDFDFD"/>
                  </a:solidFill>
                </a:rPr>
                <a:t>千万</a:t>
              </a:r>
            </a:p>
          </p:txBody>
        </p:sp>
      </p:grpSp>
      <p:grpSp>
        <p:nvGrpSpPr>
          <p:cNvPr id="4" name="组合 3"/>
          <p:cNvGrpSpPr/>
          <p:nvPr/>
        </p:nvGrpSpPr>
        <p:grpSpPr>
          <a:xfrm>
            <a:off x="8131332" y="1468280"/>
            <a:ext cx="3011502" cy="3011393"/>
            <a:chOff x="8131332" y="1468280"/>
            <a:chExt cx="3011502" cy="3011393"/>
          </a:xfrm>
        </p:grpSpPr>
        <p:sp>
          <p:nvSpPr>
            <p:cNvPr id="20" name="椭圆 19"/>
            <p:cNvSpPr/>
            <p:nvPr/>
          </p:nvSpPr>
          <p:spPr>
            <a:xfrm>
              <a:off x="8292861" y="1629804"/>
              <a:ext cx="2688443" cy="2688346"/>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21" name="椭圆 20"/>
            <p:cNvSpPr/>
            <p:nvPr/>
          </p:nvSpPr>
          <p:spPr>
            <a:xfrm>
              <a:off x="8131332" y="1468280"/>
              <a:ext cx="3011502" cy="3011393"/>
            </a:xfrm>
            <a:prstGeom prst="ellipse">
              <a:avLst/>
            </a:prstGeom>
            <a:noFill/>
            <a:ln w="19050">
              <a:solidFill>
                <a:srgbClr val="A20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22" name="矩形 21"/>
            <p:cNvSpPr/>
            <p:nvPr/>
          </p:nvSpPr>
          <p:spPr>
            <a:xfrm>
              <a:off x="8577454" y="1730987"/>
              <a:ext cx="2343647" cy="2212312"/>
            </a:xfrm>
            <a:prstGeom prst="rect">
              <a:avLst/>
            </a:prstGeom>
          </p:spPr>
          <p:txBody>
            <a:bodyPr wrap="square" lIns="118278" tIns="59138" rIns="118278" bIns="59138">
              <a:spAutoFit/>
            </a:bodyPr>
            <a:lstStyle/>
            <a:p>
              <a:pPr algn="ctr"/>
              <a:r>
                <a:rPr lang="en-US" altLang="zh-CN" sz="4400" b="1" dirty="0" smtClean="0">
                  <a:solidFill>
                    <a:schemeClr val="bg1"/>
                  </a:solidFill>
                  <a:latin typeface="微软雅黑" panose="020B0503020204020204" pitchFamily="34" charset="-122"/>
                  <a:ea typeface="微软雅黑" panose="020B0503020204020204" pitchFamily="34" charset="-122"/>
                </a:rPr>
                <a:t>3</a:t>
              </a: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个子公司</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endParaRPr lang="zh-CN" altLang="en-US" b="1" dirty="0">
                <a:solidFill>
                  <a:schemeClr val="bg1"/>
                </a:solidFill>
                <a:latin typeface="微软雅黑" panose="020B0503020204020204" pitchFamily="34" charset="-122"/>
                <a:ea typeface="微软雅黑" panose="020B0503020204020204" pitchFamily="34" charset="-122"/>
              </a:endParaRPr>
            </a:p>
            <a:p>
              <a:r>
                <a:rPr lang="zh-CN" altLang="en-US" dirty="0">
                  <a:solidFill>
                    <a:srgbClr val="FDFDFD"/>
                  </a:solidFill>
                </a:rPr>
                <a:t>开设</a:t>
              </a:r>
              <a:r>
                <a:rPr lang="en-US" altLang="zh-CN" dirty="0">
                  <a:solidFill>
                    <a:srgbClr val="FDFDFD"/>
                  </a:solidFill>
                </a:rPr>
                <a:t>3</a:t>
              </a:r>
              <a:r>
                <a:rPr lang="zh-CN" altLang="en-US" dirty="0">
                  <a:solidFill>
                    <a:srgbClr val="FDFDFD"/>
                  </a:solidFill>
                </a:rPr>
                <a:t>个控股子公司，实施管理运营，员工总数达</a:t>
              </a:r>
              <a:r>
                <a:rPr lang="en-US" altLang="zh-CN" dirty="0">
                  <a:solidFill>
                    <a:srgbClr val="FDFDFD"/>
                  </a:solidFill>
                </a:rPr>
                <a:t>500</a:t>
              </a:r>
              <a:r>
                <a:rPr lang="zh-CN" altLang="en-US" dirty="0">
                  <a:solidFill>
                    <a:srgbClr val="FDFDFD"/>
                  </a:solidFill>
                </a:rPr>
                <a:t>人</a:t>
              </a:r>
            </a:p>
          </p:txBody>
        </p:sp>
      </p:grpSp>
      <p:sp>
        <p:nvSpPr>
          <p:cNvPr id="26" name="TextBox 22"/>
          <p:cNvSpPr txBox="1"/>
          <p:nvPr/>
        </p:nvSpPr>
        <p:spPr>
          <a:xfrm>
            <a:off x="1033749" y="5642472"/>
            <a:ext cx="2960651" cy="972767"/>
          </a:xfrm>
          <a:prstGeom prst="rect">
            <a:avLst/>
          </a:prstGeom>
          <a:noFill/>
        </p:spPr>
        <p:txBody>
          <a:bodyPr wrap="square" rtlCol="0">
            <a:spAutoFit/>
          </a:bodyPr>
          <a:lstStyle/>
          <a:p>
            <a:pPr algn="just">
              <a:lnSpc>
                <a:spcPct val="130000"/>
              </a:lnSpc>
            </a:pPr>
            <a:r>
              <a:rPr lang="zh-CN" altLang="en-US" sz="1465" dirty="0">
                <a:solidFill>
                  <a:srgbClr val="A20B3C"/>
                </a:solidFill>
                <a:latin typeface="微软雅黑" panose="020B0503020204020204" pitchFamily="34" charset="-122"/>
                <a:ea typeface="微软雅黑" panose="020B0503020204020204" pitchFamily="34" charset="-122"/>
              </a:rPr>
              <a:t>将疏通社区的资金流、信息流、物流阻碍，提供一体化社区服务，就是实践居民对美好生活的向往！</a:t>
            </a:r>
          </a:p>
        </p:txBody>
      </p:sp>
      <p:grpSp>
        <p:nvGrpSpPr>
          <p:cNvPr id="7" name="组合 6"/>
          <p:cNvGrpSpPr/>
          <p:nvPr/>
        </p:nvGrpSpPr>
        <p:grpSpPr>
          <a:xfrm>
            <a:off x="1636293" y="4876625"/>
            <a:ext cx="1808523" cy="576715"/>
            <a:chOff x="1636293" y="4876625"/>
            <a:chExt cx="1808523" cy="576715"/>
          </a:xfrm>
        </p:grpSpPr>
        <p:sp>
          <p:nvSpPr>
            <p:cNvPr id="27" name="圆角矩形 26"/>
            <p:cNvSpPr/>
            <p:nvPr/>
          </p:nvSpPr>
          <p:spPr>
            <a:xfrm>
              <a:off x="1636293" y="4876625"/>
              <a:ext cx="1808523" cy="576715"/>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8" name="圆角矩形 27"/>
            <p:cNvSpPr/>
            <p:nvPr/>
          </p:nvSpPr>
          <p:spPr>
            <a:xfrm>
              <a:off x="1658857" y="4894748"/>
              <a:ext cx="1763394" cy="540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9" name="椭圆 28"/>
            <p:cNvSpPr/>
            <p:nvPr/>
          </p:nvSpPr>
          <p:spPr>
            <a:xfrm>
              <a:off x="1776257" y="5018156"/>
              <a:ext cx="293652" cy="2936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0" name="TextBox 75"/>
            <p:cNvSpPr txBox="1"/>
            <p:nvPr/>
          </p:nvSpPr>
          <p:spPr>
            <a:xfrm>
              <a:off x="2112446" y="4984175"/>
              <a:ext cx="1239558" cy="36933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b="0" dirty="0">
                  <a:solidFill>
                    <a:srgbClr val="FEFEFE"/>
                  </a:solidFill>
                </a:rPr>
                <a:t>实现民通</a:t>
              </a:r>
              <a:endParaRPr lang="zh-CN" altLang="en-US" sz="2400" b="0" dirty="0">
                <a:solidFill>
                  <a:srgbClr val="FEFEFE"/>
                </a:solidFill>
                <a:latin typeface="+mn-ea"/>
              </a:endParaRPr>
            </a:p>
          </p:txBody>
        </p:sp>
      </p:grpSp>
      <p:sp>
        <p:nvSpPr>
          <p:cNvPr id="31" name="TextBox 81"/>
          <p:cNvSpPr txBox="1"/>
          <p:nvPr/>
        </p:nvSpPr>
        <p:spPr>
          <a:xfrm>
            <a:off x="4651900" y="5773604"/>
            <a:ext cx="2784309" cy="650691"/>
          </a:xfrm>
          <a:prstGeom prst="rect">
            <a:avLst/>
          </a:prstGeom>
          <a:noFill/>
        </p:spPr>
        <p:txBody>
          <a:bodyPr wrap="square" rtlCol="0">
            <a:spAutoFit/>
          </a:bodyPr>
          <a:lstStyle/>
          <a:p>
            <a:pPr algn="just">
              <a:lnSpc>
                <a:spcPct val="130000"/>
              </a:lnSpc>
            </a:pPr>
            <a:r>
              <a:rPr lang="zh-CN" altLang="en-US" sz="1465" dirty="0">
                <a:solidFill>
                  <a:srgbClr val="262626"/>
                </a:solidFill>
                <a:latin typeface="微软雅黑" panose="020B0503020204020204" pitchFamily="34" charset="-122"/>
                <a:ea typeface="微软雅黑" panose="020B0503020204020204" pitchFamily="34" charset="-122"/>
              </a:rPr>
              <a:t>五年后将持续经济拉动增长，促进产业融合，催生新型商业业态！</a:t>
            </a:r>
          </a:p>
        </p:txBody>
      </p:sp>
      <p:sp>
        <p:nvSpPr>
          <p:cNvPr id="32" name="TextBox 82"/>
          <p:cNvSpPr txBox="1"/>
          <p:nvPr/>
        </p:nvSpPr>
        <p:spPr>
          <a:xfrm>
            <a:off x="8084418" y="5759749"/>
            <a:ext cx="3232056" cy="650691"/>
          </a:xfrm>
          <a:prstGeom prst="rect">
            <a:avLst/>
          </a:prstGeom>
          <a:noFill/>
        </p:spPr>
        <p:txBody>
          <a:bodyPr wrap="square" rtlCol="0">
            <a:spAutoFit/>
          </a:bodyPr>
          <a:lstStyle/>
          <a:p>
            <a:pPr algn="just">
              <a:lnSpc>
                <a:spcPct val="130000"/>
              </a:lnSpc>
            </a:pPr>
            <a:r>
              <a:rPr lang="zh-CN" altLang="en-US" sz="1465" dirty="0">
                <a:solidFill>
                  <a:srgbClr val="A20B3C"/>
                </a:solidFill>
                <a:latin typeface="微软雅黑" panose="020B0503020204020204" pitchFamily="34" charset="-122"/>
                <a:ea typeface="微软雅黑" panose="020B0503020204020204" pitchFamily="34" charset="-122"/>
              </a:rPr>
              <a:t>将使公司成为就业大平台，社区大数据，成为市场经济下的政府好帮手！</a:t>
            </a:r>
          </a:p>
        </p:txBody>
      </p:sp>
      <p:grpSp>
        <p:nvGrpSpPr>
          <p:cNvPr id="43" name="组合 42"/>
          <p:cNvGrpSpPr/>
          <p:nvPr/>
        </p:nvGrpSpPr>
        <p:grpSpPr>
          <a:xfrm>
            <a:off x="5134568" y="4876623"/>
            <a:ext cx="1808523" cy="576715"/>
            <a:chOff x="5134568" y="4876623"/>
            <a:chExt cx="1808523" cy="576715"/>
          </a:xfrm>
        </p:grpSpPr>
        <p:sp>
          <p:nvSpPr>
            <p:cNvPr id="33" name="圆角矩形 32"/>
            <p:cNvSpPr/>
            <p:nvPr/>
          </p:nvSpPr>
          <p:spPr>
            <a:xfrm>
              <a:off x="5134568" y="4876623"/>
              <a:ext cx="1808523" cy="576715"/>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4" name="圆角矩形 33"/>
            <p:cNvSpPr/>
            <p:nvPr/>
          </p:nvSpPr>
          <p:spPr>
            <a:xfrm>
              <a:off x="5157132" y="4894748"/>
              <a:ext cx="1763394" cy="540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5" name="椭圆 34"/>
            <p:cNvSpPr/>
            <p:nvPr/>
          </p:nvSpPr>
          <p:spPr>
            <a:xfrm>
              <a:off x="5274532" y="5018154"/>
              <a:ext cx="293652" cy="2936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6" name="TextBox 86"/>
            <p:cNvSpPr txBox="1"/>
            <p:nvPr/>
          </p:nvSpPr>
          <p:spPr>
            <a:xfrm>
              <a:off x="5554328" y="4983222"/>
              <a:ext cx="1379524" cy="36933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b="0" dirty="0">
                  <a:solidFill>
                    <a:srgbClr val="FEFEFE"/>
                  </a:solidFill>
                </a:rPr>
                <a:t>实现商通</a:t>
              </a:r>
            </a:p>
          </p:txBody>
        </p:sp>
      </p:grpSp>
      <p:grpSp>
        <p:nvGrpSpPr>
          <p:cNvPr id="44" name="组合 43"/>
          <p:cNvGrpSpPr/>
          <p:nvPr/>
        </p:nvGrpSpPr>
        <p:grpSpPr>
          <a:xfrm>
            <a:off x="8796185" y="4878973"/>
            <a:ext cx="1808523" cy="576715"/>
            <a:chOff x="8796185" y="4878973"/>
            <a:chExt cx="1808523" cy="576715"/>
          </a:xfrm>
        </p:grpSpPr>
        <p:sp>
          <p:nvSpPr>
            <p:cNvPr id="37" name="圆角矩形 36"/>
            <p:cNvSpPr/>
            <p:nvPr/>
          </p:nvSpPr>
          <p:spPr>
            <a:xfrm>
              <a:off x="8796185" y="4878973"/>
              <a:ext cx="1808523" cy="576715"/>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8" name="圆角矩形 37"/>
            <p:cNvSpPr/>
            <p:nvPr/>
          </p:nvSpPr>
          <p:spPr>
            <a:xfrm>
              <a:off x="8818749" y="4897098"/>
              <a:ext cx="1763394" cy="540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9" name="椭圆 38"/>
            <p:cNvSpPr/>
            <p:nvPr/>
          </p:nvSpPr>
          <p:spPr>
            <a:xfrm>
              <a:off x="8936149" y="5020504"/>
              <a:ext cx="293652" cy="2936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0" name="TextBox 93"/>
            <p:cNvSpPr txBox="1"/>
            <p:nvPr/>
          </p:nvSpPr>
          <p:spPr>
            <a:xfrm>
              <a:off x="9263628" y="4992805"/>
              <a:ext cx="1284688" cy="36933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b="0" dirty="0">
                  <a:solidFill>
                    <a:srgbClr val="FEFEFE"/>
                  </a:solidFill>
                </a:rPr>
                <a:t>实现政通</a:t>
              </a:r>
              <a:endParaRPr lang="zh-CN" altLang="en-US" sz="2400" b="0" dirty="0">
                <a:solidFill>
                  <a:srgbClr val="FEFEFE"/>
                </a:solidFill>
                <a:latin typeface="+mn-ea"/>
              </a:endParaRPr>
            </a:p>
          </p:txBody>
        </p:sp>
      </p:grpSp>
      <p:grpSp>
        <p:nvGrpSpPr>
          <p:cNvPr id="2" name="组合 1"/>
          <p:cNvGrpSpPr/>
          <p:nvPr/>
        </p:nvGrpSpPr>
        <p:grpSpPr>
          <a:xfrm>
            <a:off x="1094516" y="1468280"/>
            <a:ext cx="3011502" cy="3011393"/>
            <a:chOff x="1094516" y="1468280"/>
            <a:chExt cx="3011502" cy="3011393"/>
          </a:xfrm>
        </p:grpSpPr>
        <p:sp>
          <p:nvSpPr>
            <p:cNvPr id="9" name="椭圆 8"/>
            <p:cNvSpPr/>
            <p:nvPr/>
          </p:nvSpPr>
          <p:spPr>
            <a:xfrm>
              <a:off x="1256044" y="1629804"/>
              <a:ext cx="2688443" cy="2688346"/>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1" name="椭圆 10"/>
            <p:cNvSpPr/>
            <p:nvPr/>
          </p:nvSpPr>
          <p:spPr>
            <a:xfrm>
              <a:off x="1094516" y="1468280"/>
              <a:ext cx="3011502" cy="3011393"/>
            </a:xfrm>
            <a:prstGeom prst="ellipse">
              <a:avLst/>
            </a:prstGeom>
            <a:noFill/>
            <a:ln w="19050">
              <a:solidFill>
                <a:srgbClr val="A20B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42" name="文本框 4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233520" y="1944592"/>
              <a:ext cx="2750591" cy="1846659"/>
            </a:xfrm>
            <a:prstGeom prst="rect">
              <a:avLst/>
            </a:prstGeom>
            <a:noFill/>
            <a:ln>
              <a:noFill/>
            </a:ln>
            <a:effectLst/>
          </p:spPr>
          <p:txBody>
            <a:bodyPr wrap="square" rtlCol="0">
              <a:spAutoFit/>
            </a:bodyPr>
            <a:lstStyle/>
            <a:p>
              <a:pPr algn="ctr"/>
              <a:r>
                <a:rPr lang="en-US" altLang="zh-CN" sz="3600" b="1" spc="-200" dirty="0">
                  <a:solidFill>
                    <a:schemeClr val="bg1"/>
                  </a:solidFill>
                  <a:latin typeface="微软雅黑" panose="020B0503020204020204" pitchFamily="34" charset="-122"/>
                  <a:ea typeface="微软雅黑" panose="020B0503020204020204" pitchFamily="34" charset="-122"/>
                </a:rPr>
                <a:t>100</a:t>
              </a:r>
            </a:p>
            <a:p>
              <a:pPr algn="ctr"/>
              <a:r>
                <a:rPr lang="zh-CN" altLang="en-US" dirty="0">
                  <a:solidFill>
                    <a:schemeClr val="bg1"/>
                  </a:solidFill>
                  <a:latin typeface="微软雅黑" panose="020B0503020204020204" pitchFamily="34" charset="-122"/>
                  <a:ea typeface="微软雅黑" panose="020B0503020204020204" pitchFamily="34" charset="-122"/>
                </a:rPr>
                <a:t>家门</a:t>
              </a:r>
              <a:r>
                <a:rPr lang="zh-CN" altLang="en-US" dirty="0" smtClean="0">
                  <a:solidFill>
                    <a:schemeClr val="bg1"/>
                  </a:solidFill>
                  <a:latin typeface="微软雅黑" panose="020B0503020204020204" pitchFamily="34" charset="-122"/>
                  <a:ea typeface="微软雅黑" panose="020B0503020204020204" pitchFamily="34" charset="-122"/>
                </a:rPr>
                <a:t>店</a:t>
              </a: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dirty="0">
                  <a:solidFill>
                    <a:srgbClr val="FDFDFD"/>
                  </a:solidFill>
                  <a:latin typeface="微软雅黑" panose="020B0503020204020204" pitchFamily="34" charset="-122"/>
                  <a:ea typeface="微软雅黑" panose="020B0503020204020204" pitchFamily="34" charset="-122"/>
                </a:rPr>
                <a:t>  </a:t>
              </a:r>
              <a:r>
                <a:rPr lang="zh-CN" altLang="en-US" sz="2000" dirty="0" smtClean="0">
                  <a:solidFill>
                    <a:srgbClr val="FDFDFD"/>
                  </a:solidFill>
                  <a:latin typeface="微软雅黑" panose="020B0503020204020204" pitchFamily="34" charset="-122"/>
                  <a:ea typeface="微软雅黑" panose="020B0503020204020204" pitchFamily="34" charset="-122"/>
                </a:rPr>
                <a:t>   培育</a:t>
              </a:r>
              <a:r>
                <a:rPr lang="en-US" altLang="zh-CN" sz="2000" dirty="0">
                  <a:solidFill>
                    <a:srgbClr val="FDFDFD"/>
                  </a:solidFill>
                  <a:latin typeface="微软雅黑" panose="020B0503020204020204" pitchFamily="34" charset="-122"/>
                  <a:ea typeface="微软雅黑" panose="020B0503020204020204" pitchFamily="34" charset="-122"/>
                </a:rPr>
                <a:t>100</a:t>
              </a:r>
              <a:r>
                <a:rPr lang="zh-CN" altLang="en-US" sz="2000" dirty="0">
                  <a:solidFill>
                    <a:srgbClr val="FDFDFD"/>
                  </a:solidFill>
                  <a:latin typeface="微软雅黑" panose="020B0503020204020204" pitchFamily="34" charset="-122"/>
                  <a:ea typeface="微软雅黑" panose="020B0503020204020204" pitchFamily="34" charset="-122"/>
                </a:rPr>
                <a:t>家门店          </a:t>
              </a:r>
              <a:endParaRPr lang="en-US" altLang="zh-CN" sz="2000" dirty="0" smtClean="0">
                <a:solidFill>
                  <a:srgbClr val="FDFDFD"/>
                </a:solidFill>
                <a:latin typeface="微软雅黑" panose="020B0503020204020204" pitchFamily="34" charset="-122"/>
                <a:ea typeface="微软雅黑" panose="020B0503020204020204" pitchFamily="34" charset="-122"/>
              </a:endParaRPr>
            </a:p>
            <a:p>
              <a:pPr algn="just">
                <a:lnSpc>
                  <a:spcPct val="150000"/>
                </a:lnSpc>
              </a:pPr>
              <a:r>
                <a:rPr lang="zh-CN" altLang="en-US" sz="2000" dirty="0" smtClean="0">
                  <a:solidFill>
                    <a:srgbClr val="FDFDFD"/>
                  </a:solidFill>
                  <a:latin typeface="微软雅黑" panose="020B0503020204020204" pitchFamily="34" charset="-122"/>
                  <a:ea typeface="微软雅黑" panose="020B0503020204020204" pitchFamily="34" charset="-122"/>
                </a:rPr>
                <a:t>     服务</a:t>
              </a:r>
              <a:r>
                <a:rPr lang="zh-CN" altLang="en-US" sz="2000" dirty="0">
                  <a:solidFill>
                    <a:srgbClr val="FDFDFD"/>
                  </a:solidFill>
                  <a:latin typeface="微软雅黑" panose="020B0503020204020204" pitchFamily="34" charset="-122"/>
                  <a:ea typeface="微软雅黑" panose="020B0503020204020204" pitchFamily="34" charset="-122"/>
                </a:rPr>
                <a:t>4000万居民</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500"/>
                                        <p:tgtEl>
                                          <p:spTgt spid="7"/>
                                        </p:tgtEl>
                                      </p:cBhvr>
                                    </p:animEffect>
                                  </p:childTnLst>
                                </p:cTn>
                              </p:par>
                              <p:par>
                                <p:cTn id="24" presetID="16" presetClass="entr" presetSubtype="37"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outVertical)">
                                      <p:cBhvr>
                                        <p:cTn id="26" dur="500"/>
                                        <p:tgtEl>
                                          <p:spTgt spid="43"/>
                                        </p:tgtEl>
                                      </p:cBhvr>
                                    </p:animEffect>
                                  </p:childTnLst>
                                </p:cTn>
                              </p:par>
                              <p:par>
                                <p:cTn id="27" presetID="16" presetClass="entr" presetSubtype="37"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arn(outVertical)">
                                      <p:cBhvr>
                                        <p:cTn id="29" dur="500"/>
                                        <p:tgtEl>
                                          <p:spTgt spid="44"/>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销售网络布局</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31371" y="1839377"/>
            <a:ext cx="5884944" cy="4871888"/>
            <a:chOff x="2447926" y="1125537"/>
            <a:chExt cx="4251325" cy="3519488"/>
          </a:xfrm>
          <a:solidFill>
            <a:srgbClr val="A20B3C"/>
          </a:solidFill>
        </p:grpSpPr>
        <p:sp>
          <p:nvSpPr>
            <p:cNvPr id="9" name="Freeform 6"/>
            <p:cNvSpPr/>
            <p:nvPr/>
          </p:nvSpPr>
          <p:spPr bwMode="auto">
            <a:xfrm>
              <a:off x="4230688" y="1168400"/>
              <a:ext cx="1863725" cy="1590675"/>
            </a:xfrm>
            <a:custGeom>
              <a:avLst/>
              <a:gdLst>
                <a:gd name="T0" fmla="*/ 1775 w 1884"/>
                <a:gd name="T1" fmla="*/ 136 h 1607"/>
                <a:gd name="T2" fmla="*/ 1668 w 1884"/>
                <a:gd name="T3" fmla="*/ 156 h 1607"/>
                <a:gd name="T4" fmla="*/ 1606 w 1884"/>
                <a:gd name="T5" fmla="*/ 76 h 1607"/>
                <a:gd name="T6" fmla="*/ 1542 w 1884"/>
                <a:gd name="T7" fmla="*/ 79 h 1607"/>
                <a:gd name="T8" fmla="*/ 1488 w 1884"/>
                <a:gd name="T9" fmla="*/ 29 h 1607"/>
                <a:gd name="T10" fmla="*/ 1504 w 1884"/>
                <a:gd name="T11" fmla="*/ 60 h 1607"/>
                <a:gd name="T12" fmla="*/ 1517 w 1884"/>
                <a:gd name="T13" fmla="*/ 110 h 1607"/>
                <a:gd name="T14" fmla="*/ 1459 w 1884"/>
                <a:gd name="T15" fmla="*/ 323 h 1607"/>
                <a:gd name="T16" fmla="*/ 1295 w 1884"/>
                <a:gd name="T17" fmla="*/ 415 h 1607"/>
                <a:gd name="T18" fmla="*/ 1378 w 1884"/>
                <a:gd name="T19" fmla="*/ 564 h 1607"/>
                <a:gd name="T20" fmla="*/ 1499 w 1884"/>
                <a:gd name="T21" fmla="*/ 566 h 1607"/>
                <a:gd name="T22" fmla="*/ 1345 w 1884"/>
                <a:gd name="T23" fmla="*/ 714 h 1607"/>
                <a:gd name="T24" fmla="*/ 1202 w 1884"/>
                <a:gd name="T25" fmla="*/ 877 h 1607"/>
                <a:gd name="T26" fmla="*/ 1039 w 1884"/>
                <a:gd name="T27" fmla="*/ 960 h 1607"/>
                <a:gd name="T28" fmla="*/ 933 w 1884"/>
                <a:gd name="T29" fmla="*/ 1115 h 1607"/>
                <a:gd name="T30" fmla="*/ 568 w 1884"/>
                <a:gd name="T31" fmla="*/ 1228 h 1607"/>
                <a:gd name="T32" fmla="*/ 267 w 1884"/>
                <a:gd name="T33" fmla="*/ 1127 h 1607"/>
                <a:gd name="T34" fmla="*/ 3 w 1884"/>
                <a:gd name="T35" fmla="*/ 1114 h 1607"/>
                <a:gd name="T36" fmla="*/ 32 w 1884"/>
                <a:gd name="T37" fmla="*/ 1198 h 1607"/>
                <a:gd name="T38" fmla="*/ 62 w 1884"/>
                <a:gd name="T39" fmla="*/ 1304 h 1607"/>
                <a:gd name="T40" fmla="*/ 184 w 1884"/>
                <a:gd name="T41" fmla="*/ 1275 h 1607"/>
                <a:gd name="T42" fmla="*/ 182 w 1884"/>
                <a:gd name="T43" fmla="*/ 1379 h 1607"/>
                <a:gd name="T44" fmla="*/ 251 w 1884"/>
                <a:gd name="T45" fmla="*/ 1429 h 1607"/>
                <a:gd name="T46" fmla="*/ 289 w 1884"/>
                <a:gd name="T47" fmla="*/ 1475 h 1607"/>
                <a:gd name="T48" fmla="*/ 320 w 1884"/>
                <a:gd name="T49" fmla="*/ 1467 h 1607"/>
                <a:gd name="T50" fmla="*/ 475 w 1884"/>
                <a:gd name="T51" fmla="*/ 1413 h 1607"/>
                <a:gd name="T52" fmla="*/ 505 w 1884"/>
                <a:gd name="T53" fmla="*/ 1483 h 1607"/>
                <a:gd name="T54" fmla="*/ 441 w 1884"/>
                <a:gd name="T55" fmla="*/ 1534 h 1607"/>
                <a:gd name="T56" fmla="*/ 552 w 1884"/>
                <a:gd name="T57" fmla="*/ 1596 h 1607"/>
                <a:gd name="T58" fmla="*/ 625 w 1884"/>
                <a:gd name="T59" fmla="*/ 1460 h 1607"/>
                <a:gd name="T60" fmla="*/ 690 w 1884"/>
                <a:gd name="T61" fmla="*/ 1441 h 1607"/>
                <a:gd name="T62" fmla="*/ 712 w 1884"/>
                <a:gd name="T63" fmla="*/ 1556 h 1607"/>
                <a:gd name="T64" fmla="*/ 810 w 1884"/>
                <a:gd name="T65" fmla="*/ 1605 h 1607"/>
                <a:gd name="T66" fmla="*/ 878 w 1884"/>
                <a:gd name="T67" fmla="*/ 1488 h 1607"/>
                <a:gd name="T68" fmla="*/ 968 w 1884"/>
                <a:gd name="T69" fmla="*/ 1421 h 1607"/>
                <a:gd name="T70" fmla="*/ 995 w 1884"/>
                <a:gd name="T71" fmla="*/ 1407 h 1607"/>
                <a:gd name="T72" fmla="*/ 1063 w 1884"/>
                <a:gd name="T73" fmla="*/ 1388 h 1607"/>
                <a:gd name="T74" fmla="*/ 1123 w 1884"/>
                <a:gd name="T75" fmla="*/ 1328 h 1607"/>
                <a:gd name="T76" fmla="*/ 1205 w 1884"/>
                <a:gd name="T77" fmla="*/ 1300 h 1607"/>
                <a:gd name="T78" fmla="*/ 1203 w 1884"/>
                <a:gd name="T79" fmla="*/ 1221 h 1607"/>
                <a:gd name="T80" fmla="*/ 1263 w 1884"/>
                <a:gd name="T81" fmla="*/ 1109 h 1607"/>
                <a:gd name="T82" fmla="*/ 1303 w 1884"/>
                <a:gd name="T83" fmla="*/ 1182 h 1607"/>
                <a:gd name="T84" fmla="*/ 1335 w 1884"/>
                <a:gd name="T85" fmla="*/ 1142 h 1607"/>
                <a:gd name="T86" fmla="*/ 1416 w 1884"/>
                <a:gd name="T87" fmla="*/ 1065 h 1607"/>
                <a:gd name="T88" fmla="*/ 1483 w 1884"/>
                <a:gd name="T89" fmla="*/ 1050 h 1607"/>
                <a:gd name="T90" fmla="*/ 1509 w 1884"/>
                <a:gd name="T91" fmla="*/ 1102 h 1607"/>
                <a:gd name="T92" fmla="*/ 1587 w 1884"/>
                <a:gd name="T93" fmla="*/ 1173 h 1607"/>
                <a:gd name="T94" fmla="*/ 1618 w 1884"/>
                <a:gd name="T95" fmla="*/ 1150 h 1607"/>
                <a:gd name="T96" fmla="*/ 1670 w 1884"/>
                <a:gd name="T97" fmla="*/ 1098 h 1607"/>
                <a:gd name="T98" fmla="*/ 1786 w 1884"/>
                <a:gd name="T99" fmla="*/ 1017 h 1607"/>
                <a:gd name="T100" fmla="*/ 1879 w 1884"/>
                <a:gd name="T101" fmla="*/ 935 h 1607"/>
                <a:gd name="T102" fmla="*/ 1846 w 1884"/>
                <a:gd name="T103" fmla="*/ 855 h 1607"/>
                <a:gd name="T104" fmla="*/ 1778 w 1884"/>
                <a:gd name="T105" fmla="*/ 850 h 1607"/>
                <a:gd name="T106" fmla="*/ 1733 w 1884"/>
                <a:gd name="T107" fmla="*/ 779 h 1607"/>
                <a:gd name="T108" fmla="*/ 1681 w 1884"/>
                <a:gd name="T109" fmla="*/ 694 h 1607"/>
                <a:gd name="T110" fmla="*/ 1720 w 1884"/>
                <a:gd name="T111" fmla="*/ 670 h 1607"/>
                <a:gd name="T112" fmla="*/ 1747 w 1884"/>
                <a:gd name="T113" fmla="*/ 596 h 1607"/>
                <a:gd name="T114" fmla="*/ 1735 w 1884"/>
                <a:gd name="T115" fmla="*/ 501 h 1607"/>
                <a:gd name="T116" fmla="*/ 1774 w 1884"/>
                <a:gd name="T117" fmla="*/ 445 h 1607"/>
                <a:gd name="T118" fmla="*/ 1825 w 1884"/>
                <a:gd name="T119" fmla="*/ 431 h 1607"/>
                <a:gd name="T120" fmla="*/ 1844 w 1884"/>
                <a:gd name="T121" fmla="*/ 331 h 1607"/>
                <a:gd name="T122" fmla="*/ 1849 w 1884"/>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4" h="1607">
                  <a:moveTo>
                    <a:pt x="1846" y="171"/>
                  </a:moveTo>
                  <a:cubicBezTo>
                    <a:pt x="1839" y="147"/>
                    <a:pt x="1839" y="147"/>
                    <a:pt x="1839" y="147"/>
                  </a:cubicBezTo>
                  <a:cubicBezTo>
                    <a:pt x="1820" y="115"/>
                    <a:pt x="1820" y="115"/>
                    <a:pt x="1820" y="115"/>
                  </a:cubicBezTo>
                  <a:cubicBezTo>
                    <a:pt x="1804" y="106"/>
                    <a:pt x="1804" y="106"/>
                    <a:pt x="1804" y="106"/>
                  </a:cubicBezTo>
                  <a:cubicBezTo>
                    <a:pt x="1788" y="115"/>
                    <a:pt x="1788" y="115"/>
                    <a:pt x="1788"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5" y="141"/>
                    <a:pt x="1745" y="141"/>
                    <a:pt x="1745" y="141"/>
                  </a:cubicBezTo>
                  <a:cubicBezTo>
                    <a:pt x="1741" y="143"/>
                    <a:pt x="1738" y="144"/>
                    <a:pt x="1736" y="147"/>
                  </a:cubicBezTo>
                  <a:cubicBezTo>
                    <a:pt x="1730" y="155"/>
                    <a:pt x="1730" y="155"/>
                    <a:pt x="1730" y="155"/>
                  </a:cubicBezTo>
                  <a:cubicBezTo>
                    <a:pt x="1714" y="167"/>
                    <a:pt x="1714" y="167"/>
                    <a:pt x="1714" y="167"/>
                  </a:cubicBezTo>
                  <a:cubicBezTo>
                    <a:pt x="1710" y="170"/>
                    <a:pt x="1710" y="170"/>
                    <a:pt x="1710" y="170"/>
                  </a:cubicBezTo>
                  <a:cubicBezTo>
                    <a:pt x="1696" y="172"/>
                    <a:pt x="1696" y="172"/>
                    <a:pt x="1696" y="172"/>
                  </a:cubicBezTo>
                  <a:cubicBezTo>
                    <a:pt x="1690" y="171"/>
                    <a:pt x="1680" y="165"/>
                    <a:pt x="1668" y="156"/>
                  </a:cubicBezTo>
                  <a:cubicBezTo>
                    <a:pt x="1667" y="155"/>
                    <a:pt x="1667" y="155"/>
                    <a:pt x="1667" y="155"/>
                  </a:cubicBezTo>
                  <a:cubicBezTo>
                    <a:pt x="1645" y="134"/>
                    <a:pt x="1635" y="119"/>
                    <a:pt x="1635" y="110"/>
                  </a:cubicBezTo>
                  <a:cubicBezTo>
                    <a:pt x="1635" y="83"/>
                    <a:pt x="1635" y="83"/>
                    <a:pt x="1635" y="83"/>
                  </a:cubicBezTo>
                  <a:cubicBezTo>
                    <a:pt x="1635" y="82"/>
                    <a:pt x="1635" y="82"/>
                    <a:pt x="1635" y="82"/>
                  </a:cubicBezTo>
                  <a:cubicBezTo>
                    <a:pt x="1635" y="81"/>
                    <a:pt x="1635" y="81"/>
                    <a:pt x="1635" y="81"/>
                  </a:cubicBezTo>
                  <a:cubicBezTo>
                    <a:pt x="1638" y="76"/>
                    <a:pt x="1638" y="76"/>
                    <a:pt x="1638" y="76"/>
                  </a:cubicBezTo>
                  <a:cubicBezTo>
                    <a:pt x="1607" y="65"/>
                    <a:pt x="1607" y="65"/>
                    <a:pt x="1607" y="65"/>
                  </a:cubicBezTo>
                  <a:cubicBezTo>
                    <a:pt x="1606" y="76"/>
                    <a:pt x="1606" y="76"/>
                    <a:pt x="1606" y="76"/>
                  </a:cubicBezTo>
                  <a:cubicBezTo>
                    <a:pt x="1606" y="79"/>
                    <a:pt x="1603" y="83"/>
                    <a:pt x="1598"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2" y="79"/>
                    <a:pt x="1542" y="79"/>
                    <a:pt x="1542" y="79"/>
                  </a:cubicBezTo>
                  <a:cubicBezTo>
                    <a:pt x="1541" y="78"/>
                    <a:pt x="1541" y="78"/>
                    <a:pt x="1541" y="78"/>
                  </a:cubicBezTo>
                  <a:cubicBezTo>
                    <a:pt x="1541" y="78"/>
                    <a:pt x="1541" y="78"/>
                    <a:pt x="1541" y="78"/>
                  </a:cubicBezTo>
                  <a:cubicBezTo>
                    <a:pt x="1537" y="66"/>
                    <a:pt x="1535" y="55"/>
                    <a:pt x="1535" y="42"/>
                  </a:cubicBezTo>
                  <a:cubicBezTo>
                    <a:pt x="1535" y="31"/>
                    <a:pt x="1536" y="25"/>
                    <a:pt x="1540" y="21"/>
                  </a:cubicBezTo>
                  <a:cubicBezTo>
                    <a:pt x="1546" y="9"/>
                    <a:pt x="1546" y="9"/>
                    <a:pt x="1546" y="9"/>
                  </a:cubicBezTo>
                  <a:cubicBezTo>
                    <a:pt x="1544" y="0"/>
                    <a:pt x="1544" y="0"/>
                    <a:pt x="1544" y="0"/>
                  </a:cubicBezTo>
                  <a:cubicBezTo>
                    <a:pt x="1517" y="4"/>
                    <a:pt x="1517" y="4"/>
                    <a:pt x="1517" y="4"/>
                  </a:cubicBezTo>
                  <a:cubicBezTo>
                    <a:pt x="1503"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4" y="60"/>
                    <a:pt x="1504" y="60"/>
                    <a:pt x="1504"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7" y="107"/>
                    <a:pt x="1517" y="107"/>
                    <a:pt x="1517" y="107"/>
                  </a:cubicBezTo>
                  <a:cubicBezTo>
                    <a:pt x="1517" y="108"/>
                    <a:pt x="1517" y="108"/>
                    <a:pt x="1517" y="108"/>
                  </a:cubicBezTo>
                  <a:cubicBezTo>
                    <a:pt x="1517" y="109"/>
                    <a:pt x="1517" y="109"/>
                    <a:pt x="1517" y="109"/>
                  </a:cubicBezTo>
                  <a:cubicBezTo>
                    <a:pt x="1517" y="110"/>
                    <a:pt x="1517" y="110"/>
                    <a:pt x="1517" y="110"/>
                  </a:cubicBezTo>
                  <a:cubicBezTo>
                    <a:pt x="1482" y="179"/>
                    <a:pt x="1482" y="179"/>
                    <a:pt x="1482" y="179"/>
                  </a:cubicBezTo>
                  <a:cubicBezTo>
                    <a:pt x="1476" y="189"/>
                    <a:pt x="1472" y="214"/>
                    <a:pt x="1470" y="252"/>
                  </a:cubicBezTo>
                  <a:cubicBezTo>
                    <a:pt x="1470" y="255"/>
                    <a:pt x="1470" y="255"/>
                    <a:pt x="1470" y="255"/>
                  </a:cubicBezTo>
                  <a:cubicBezTo>
                    <a:pt x="1457" y="281"/>
                    <a:pt x="1457" y="281"/>
                    <a:pt x="1457" y="281"/>
                  </a:cubicBezTo>
                  <a:cubicBezTo>
                    <a:pt x="1466" y="292"/>
                    <a:pt x="1466" y="292"/>
                    <a:pt x="1466" y="292"/>
                  </a:cubicBezTo>
                  <a:cubicBezTo>
                    <a:pt x="1466" y="294"/>
                    <a:pt x="1466" y="294"/>
                    <a:pt x="1466" y="294"/>
                  </a:cubicBezTo>
                  <a:cubicBezTo>
                    <a:pt x="1467" y="310"/>
                    <a:pt x="1466" y="319"/>
                    <a:pt x="1462" y="322"/>
                  </a:cubicBezTo>
                  <a:cubicBezTo>
                    <a:pt x="1459" y="323"/>
                    <a:pt x="1459" y="323"/>
                    <a:pt x="1459" y="323"/>
                  </a:cubicBezTo>
                  <a:cubicBezTo>
                    <a:pt x="1451" y="327"/>
                    <a:pt x="1427" y="352"/>
                    <a:pt x="1388" y="400"/>
                  </a:cubicBezTo>
                  <a:cubicBezTo>
                    <a:pt x="1385" y="403"/>
                    <a:pt x="1385" y="403"/>
                    <a:pt x="1385" y="403"/>
                  </a:cubicBezTo>
                  <a:cubicBezTo>
                    <a:pt x="1383" y="402"/>
                    <a:pt x="1383" y="402"/>
                    <a:pt x="1383" y="402"/>
                  </a:cubicBezTo>
                  <a:cubicBezTo>
                    <a:pt x="1379" y="400"/>
                    <a:pt x="1379" y="400"/>
                    <a:pt x="1379" y="400"/>
                  </a:cubicBezTo>
                  <a:cubicBezTo>
                    <a:pt x="1366" y="390"/>
                    <a:pt x="1353" y="382"/>
                    <a:pt x="1346" y="373"/>
                  </a:cubicBezTo>
                  <a:cubicBezTo>
                    <a:pt x="1339" y="369"/>
                    <a:pt x="1324" y="366"/>
                    <a:pt x="1297" y="366"/>
                  </a:cubicBezTo>
                  <a:cubicBezTo>
                    <a:pt x="1296" y="414"/>
                    <a:pt x="1296" y="414"/>
                    <a:pt x="1296" y="414"/>
                  </a:cubicBezTo>
                  <a:cubicBezTo>
                    <a:pt x="1295" y="415"/>
                    <a:pt x="1295" y="415"/>
                    <a:pt x="1295" y="415"/>
                  </a:cubicBezTo>
                  <a:cubicBezTo>
                    <a:pt x="1276" y="507"/>
                    <a:pt x="1276" y="507"/>
                    <a:pt x="1276" y="507"/>
                  </a:cubicBezTo>
                  <a:cubicBezTo>
                    <a:pt x="1272" y="519"/>
                    <a:pt x="1271" y="540"/>
                    <a:pt x="1271" y="572"/>
                  </a:cubicBezTo>
                  <a:cubicBezTo>
                    <a:pt x="1278" y="581"/>
                    <a:pt x="1278" y="581"/>
                    <a:pt x="1278" y="581"/>
                  </a:cubicBezTo>
                  <a:cubicBezTo>
                    <a:pt x="1284" y="569"/>
                    <a:pt x="1284" y="569"/>
                    <a:pt x="1284" y="569"/>
                  </a:cubicBezTo>
                  <a:cubicBezTo>
                    <a:pt x="1286" y="569"/>
                    <a:pt x="1286" y="569"/>
                    <a:pt x="1286" y="569"/>
                  </a:cubicBezTo>
                  <a:cubicBezTo>
                    <a:pt x="1287" y="566"/>
                    <a:pt x="1287" y="566"/>
                    <a:pt x="1287" y="566"/>
                  </a:cubicBezTo>
                  <a:cubicBezTo>
                    <a:pt x="1311" y="554"/>
                    <a:pt x="1311" y="554"/>
                    <a:pt x="1311" y="554"/>
                  </a:cubicBezTo>
                  <a:cubicBezTo>
                    <a:pt x="1378" y="564"/>
                    <a:pt x="1378" y="564"/>
                    <a:pt x="1378" y="564"/>
                  </a:cubicBezTo>
                  <a:cubicBezTo>
                    <a:pt x="1386" y="556"/>
                    <a:pt x="1386" y="556"/>
                    <a:pt x="1386"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5" y="532"/>
                    <a:pt x="1425" y="532"/>
                    <a:pt x="1425" y="532"/>
                  </a:cubicBezTo>
                  <a:cubicBezTo>
                    <a:pt x="1460" y="529"/>
                    <a:pt x="1460" y="529"/>
                    <a:pt x="1460" y="529"/>
                  </a:cubicBezTo>
                  <a:cubicBezTo>
                    <a:pt x="1470" y="532"/>
                    <a:pt x="1483" y="545"/>
                    <a:pt x="1499" y="566"/>
                  </a:cubicBezTo>
                  <a:cubicBezTo>
                    <a:pt x="1541" y="588"/>
                    <a:pt x="1564" y="607"/>
                    <a:pt x="1569" y="623"/>
                  </a:cubicBezTo>
                  <a:cubicBezTo>
                    <a:pt x="1573" y="632"/>
                    <a:pt x="1573" y="638"/>
                    <a:pt x="1569" y="646"/>
                  </a:cubicBezTo>
                  <a:cubicBezTo>
                    <a:pt x="1566" y="653"/>
                    <a:pt x="1559" y="657"/>
                    <a:pt x="1548" y="658"/>
                  </a:cubicBezTo>
                  <a:cubicBezTo>
                    <a:pt x="1547" y="658"/>
                    <a:pt x="1547" y="658"/>
                    <a:pt x="1547" y="658"/>
                  </a:cubicBezTo>
                  <a:cubicBezTo>
                    <a:pt x="1496" y="656"/>
                    <a:pt x="1466" y="656"/>
                    <a:pt x="1455" y="659"/>
                  </a:cubicBezTo>
                  <a:cubicBezTo>
                    <a:pt x="1430" y="676"/>
                    <a:pt x="1430" y="676"/>
                    <a:pt x="1430" y="676"/>
                  </a:cubicBezTo>
                  <a:cubicBezTo>
                    <a:pt x="1398" y="699"/>
                    <a:pt x="1377" y="711"/>
                    <a:pt x="1366" y="711"/>
                  </a:cubicBezTo>
                  <a:cubicBezTo>
                    <a:pt x="1345" y="714"/>
                    <a:pt x="1345" y="714"/>
                    <a:pt x="1345" y="714"/>
                  </a:cubicBezTo>
                  <a:cubicBezTo>
                    <a:pt x="1332" y="767"/>
                    <a:pt x="1332" y="767"/>
                    <a:pt x="1332" y="767"/>
                  </a:cubicBezTo>
                  <a:cubicBezTo>
                    <a:pt x="1329" y="783"/>
                    <a:pt x="1324" y="793"/>
                    <a:pt x="1314" y="801"/>
                  </a:cubicBezTo>
                  <a:cubicBezTo>
                    <a:pt x="1306" y="809"/>
                    <a:pt x="1293" y="814"/>
                    <a:pt x="1276" y="818"/>
                  </a:cubicBezTo>
                  <a:cubicBezTo>
                    <a:pt x="1256"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4" y="897"/>
                    <a:pt x="1154" y="897"/>
                    <a:pt x="1154" y="897"/>
                  </a:cubicBezTo>
                  <a:cubicBezTo>
                    <a:pt x="1150" y="897"/>
                    <a:pt x="1150" y="897"/>
                    <a:pt x="1150" y="897"/>
                  </a:cubicBezTo>
                  <a:cubicBezTo>
                    <a:pt x="1126" y="891"/>
                    <a:pt x="1126" y="891"/>
                    <a:pt x="1126" y="891"/>
                  </a:cubicBezTo>
                  <a:cubicBezTo>
                    <a:pt x="1107" y="888"/>
                    <a:pt x="1092" y="883"/>
                    <a:pt x="1083" y="877"/>
                  </a:cubicBezTo>
                  <a:cubicBezTo>
                    <a:pt x="1070" y="870"/>
                    <a:pt x="1057" y="869"/>
                    <a:pt x="1042" y="874"/>
                  </a:cubicBezTo>
                  <a:cubicBezTo>
                    <a:pt x="1029" y="891"/>
                    <a:pt x="1023" y="914"/>
                    <a:pt x="1024" y="938"/>
                  </a:cubicBezTo>
                  <a:cubicBezTo>
                    <a:pt x="1025" y="951"/>
                    <a:pt x="1028" y="959"/>
                    <a:pt x="1031" y="961"/>
                  </a:cubicBezTo>
                  <a:cubicBezTo>
                    <a:pt x="1039" y="960"/>
                    <a:pt x="1039" y="960"/>
                    <a:pt x="1039" y="960"/>
                  </a:cubicBezTo>
                  <a:cubicBezTo>
                    <a:pt x="1047" y="955"/>
                    <a:pt x="1047" y="955"/>
                    <a:pt x="1047" y="955"/>
                  </a:cubicBezTo>
                  <a:cubicBezTo>
                    <a:pt x="1049" y="989"/>
                    <a:pt x="1049" y="989"/>
                    <a:pt x="1049" y="989"/>
                  </a:cubicBezTo>
                  <a:cubicBezTo>
                    <a:pt x="1049" y="1000"/>
                    <a:pt x="1045" y="1009"/>
                    <a:pt x="1036" y="1015"/>
                  </a:cubicBezTo>
                  <a:cubicBezTo>
                    <a:pt x="1031" y="1019"/>
                    <a:pt x="1022" y="1023"/>
                    <a:pt x="1008" y="1028"/>
                  </a:cubicBezTo>
                  <a:cubicBezTo>
                    <a:pt x="1000" y="1030"/>
                    <a:pt x="1000" y="1030"/>
                    <a:pt x="1000" y="1030"/>
                  </a:cubicBezTo>
                  <a:cubicBezTo>
                    <a:pt x="989" y="1034"/>
                    <a:pt x="967" y="1062"/>
                    <a:pt x="934" y="1114"/>
                  </a:cubicBezTo>
                  <a:cubicBezTo>
                    <a:pt x="934" y="1115"/>
                    <a:pt x="934" y="1115"/>
                    <a:pt x="934" y="1115"/>
                  </a:cubicBezTo>
                  <a:cubicBezTo>
                    <a:pt x="933" y="1115"/>
                    <a:pt x="933" y="1115"/>
                    <a:pt x="933" y="1115"/>
                  </a:cubicBezTo>
                  <a:cubicBezTo>
                    <a:pt x="901" y="1134"/>
                    <a:pt x="901" y="1134"/>
                    <a:pt x="901" y="1134"/>
                  </a:cubicBezTo>
                  <a:cubicBezTo>
                    <a:pt x="907" y="1134"/>
                    <a:pt x="910" y="1136"/>
                    <a:pt x="909" y="1141"/>
                  </a:cubicBezTo>
                  <a:cubicBezTo>
                    <a:pt x="908" y="1145"/>
                    <a:pt x="905" y="1146"/>
                    <a:pt x="896" y="1147"/>
                  </a:cubicBezTo>
                  <a:cubicBezTo>
                    <a:pt x="806" y="1145"/>
                    <a:pt x="806" y="1145"/>
                    <a:pt x="806" y="1145"/>
                  </a:cubicBezTo>
                  <a:cubicBezTo>
                    <a:pt x="706" y="1142"/>
                    <a:pt x="628" y="1169"/>
                    <a:pt x="572" y="1226"/>
                  </a:cubicBezTo>
                  <a:cubicBezTo>
                    <a:pt x="571" y="1227"/>
                    <a:pt x="571" y="1227"/>
                    <a:pt x="571" y="1227"/>
                  </a:cubicBezTo>
                  <a:cubicBezTo>
                    <a:pt x="569" y="1228"/>
                    <a:pt x="569" y="1228"/>
                    <a:pt x="569" y="1228"/>
                  </a:cubicBezTo>
                  <a:cubicBezTo>
                    <a:pt x="568" y="1228"/>
                    <a:pt x="568" y="1228"/>
                    <a:pt x="568" y="1228"/>
                  </a:cubicBezTo>
                  <a:cubicBezTo>
                    <a:pt x="531" y="1232"/>
                    <a:pt x="531" y="1232"/>
                    <a:pt x="531" y="1232"/>
                  </a:cubicBezTo>
                  <a:cubicBezTo>
                    <a:pt x="529" y="1233"/>
                    <a:pt x="529" y="1233"/>
                    <a:pt x="529" y="1233"/>
                  </a:cubicBezTo>
                  <a:cubicBezTo>
                    <a:pt x="527" y="1233"/>
                    <a:pt x="527" y="1233"/>
                    <a:pt x="527" y="1233"/>
                  </a:cubicBezTo>
                  <a:cubicBezTo>
                    <a:pt x="516" y="1208"/>
                    <a:pt x="516" y="1208"/>
                    <a:pt x="516" y="1208"/>
                  </a:cubicBezTo>
                  <a:cubicBezTo>
                    <a:pt x="478" y="1218"/>
                    <a:pt x="478" y="1218"/>
                    <a:pt x="478" y="1218"/>
                  </a:cubicBezTo>
                  <a:cubicBezTo>
                    <a:pt x="458" y="1219"/>
                    <a:pt x="432" y="1213"/>
                    <a:pt x="402" y="1199"/>
                  </a:cubicBezTo>
                  <a:cubicBezTo>
                    <a:pt x="375" y="1187"/>
                    <a:pt x="350" y="1171"/>
                    <a:pt x="326" y="1152"/>
                  </a:cubicBezTo>
                  <a:cubicBezTo>
                    <a:pt x="310" y="1140"/>
                    <a:pt x="290" y="1131"/>
                    <a:pt x="267" y="1127"/>
                  </a:cubicBezTo>
                  <a:cubicBezTo>
                    <a:pt x="233" y="1124"/>
                    <a:pt x="233" y="1124"/>
                    <a:pt x="233" y="1124"/>
                  </a:cubicBezTo>
                  <a:cubicBezTo>
                    <a:pt x="195" y="1129"/>
                    <a:pt x="195" y="1129"/>
                    <a:pt x="195" y="1129"/>
                  </a:cubicBezTo>
                  <a:cubicBezTo>
                    <a:pt x="168" y="1133"/>
                    <a:pt x="140" y="1133"/>
                    <a:pt x="115" y="1131"/>
                  </a:cubicBezTo>
                  <a:cubicBezTo>
                    <a:pt x="84" y="1129"/>
                    <a:pt x="48"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4" y="1146"/>
                    <a:pt x="14" y="1146"/>
                    <a:pt x="14" y="1146"/>
                  </a:cubicBezTo>
                  <a:cubicBezTo>
                    <a:pt x="36" y="1173"/>
                    <a:pt x="36" y="1173"/>
                    <a:pt x="36" y="1173"/>
                  </a:cubicBezTo>
                  <a:cubicBezTo>
                    <a:pt x="37" y="1176"/>
                    <a:pt x="37" y="1176"/>
                    <a:pt x="37" y="1176"/>
                  </a:cubicBezTo>
                  <a:cubicBezTo>
                    <a:pt x="33" y="1196"/>
                    <a:pt x="33" y="1196"/>
                    <a:pt x="33" y="1196"/>
                  </a:cubicBezTo>
                  <a:cubicBezTo>
                    <a:pt x="33" y="1198"/>
                    <a:pt x="33" y="1198"/>
                    <a:pt x="33" y="1198"/>
                  </a:cubicBezTo>
                  <a:cubicBezTo>
                    <a:pt x="32" y="1198"/>
                    <a:pt x="32" y="1198"/>
                    <a:pt x="32" y="1198"/>
                  </a:cubicBezTo>
                  <a:cubicBezTo>
                    <a:pt x="19" y="1214"/>
                    <a:pt x="19" y="1214"/>
                    <a:pt x="19" y="1214"/>
                  </a:cubicBezTo>
                  <a:cubicBezTo>
                    <a:pt x="33" y="1228"/>
                    <a:pt x="33" y="1228"/>
                    <a:pt x="33"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2" y="1312"/>
                    <a:pt x="72" y="1312"/>
                    <a:pt x="72" y="1312"/>
                  </a:cubicBezTo>
                  <a:cubicBezTo>
                    <a:pt x="78" y="1309"/>
                    <a:pt x="78" y="1309"/>
                    <a:pt x="78" y="1309"/>
                  </a:cubicBezTo>
                  <a:cubicBezTo>
                    <a:pt x="79" y="1306"/>
                    <a:pt x="79" y="1306"/>
                    <a:pt x="79" y="1306"/>
                  </a:cubicBezTo>
                  <a:cubicBezTo>
                    <a:pt x="82" y="1298"/>
                    <a:pt x="88" y="1294"/>
                    <a:pt x="95" y="1293"/>
                  </a:cubicBezTo>
                  <a:cubicBezTo>
                    <a:pt x="103" y="1289"/>
                    <a:pt x="103" y="1289"/>
                    <a:pt x="103" y="1289"/>
                  </a:cubicBezTo>
                  <a:cubicBezTo>
                    <a:pt x="159" y="1284"/>
                    <a:pt x="159" y="1284"/>
                    <a:pt x="159" y="1284"/>
                  </a:cubicBezTo>
                  <a:cubicBezTo>
                    <a:pt x="182" y="1276"/>
                    <a:pt x="182" y="1276"/>
                    <a:pt x="182" y="1276"/>
                  </a:cubicBezTo>
                  <a:cubicBezTo>
                    <a:pt x="184" y="1275"/>
                    <a:pt x="184" y="1275"/>
                    <a:pt x="184" y="1275"/>
                  </a:cubicBezTo>
                  <a:cubicBezTo>
                    <a:pt x="187" y="1272"/>
                    <a:pt x="187" y="1272"/>
                    <a:pt x="187" y="1272"/>
                  </a:cubicBezTo>
                  <a:cubicBezTo>
                    <a:pt x="198" y="1298"/>
                    <a:pt x="198" y="1298"/>
                    <a:pt x="198" y="1298"/>
                  </a:cubicBezTo>
                  <a:cubicBezTo>
                    <a:pt x="200" y="1298"/>
                    <a:pt x="200" y="1298"/>
                    <a:pt x="200" y="1298"/>
                  </a:cubicBezTo>
                  <a:cubicBezTo>
                    <a:pt x="200" y="1298"/>
                    <a:pt x="200" y="1298"/>
                    <a:pt x="200" y="1298"/>
                  </a:cubicBezTo>
                  <a:cubicBezTo>
                    <a:pt x="201" y="1304"/>
                    <a:pt x="200" y="1309"/>
                    <a:pt x="196" y="1315"/>
                  </a:cubicBezTo>
                  <a:cubicBezTo>
                    <a:pt x="166" y="1358"/>
                    <a:pt x="166" y="1358"/>
                    <a:pt x="166" y="1358"/>
                  </a:cubicBezTo>
                  <a:cubicBezTo>
                    <a:pt x="168" y="1365"/>
                    <a:pt x="168" y="1365"/>
                    <a:pt x="168" y="1365"/>
                  </a:cubicBezTo>
                  <a:cubicBezTo>
                    <a:pt x="182" y="1379"/>
                    <a:pt x="182" y="1379"/>
                    <a:pt x="182" y="1379"/>
                  </a:cubicBezTo>
                  <a:cubicBezTo>
                    <a:pt x="195" y="1388"/>
                    <a:pt x="195" y="1388"/>
                    <a:pt x="195" y="1388"/>
                  </a:cubicBezTo>
                  <a:cubicBezTo>
                    <a:pt x="196" y="1388"/>
                    <a:pt x="196" y="1388"/>
                    <a:pt x="196" y="1388"/>
                  </a:cubicBezTo>
                  <a:cubicBezTo>
                    <a:pt x="203" y="1396"/>
                    <a:pt x="208" y="1401"/>
                    <a:pt x="214" y="1403"/>
                  </a:cubicBezTo>
                  <a:cubicBezTo>
                    <a:pt x="222" y="1405"/>
                    <a:pt x="229" y="1412"/>
                    <a:pt x="235" y="1420"/>
                  </a:cubicBezTo>
                  <a:cubicBezTo>
                    <a:pt x="236" y="1423"/>
                    <a:pt x="236" y="1423"/>
                    <a:pt x="236" y="1423"/>
                  </a:cubicBezTo>
                  <a:cubicBezTo>
                    <a:pt x="247" y="1428"/>
                    <a:pt x="247" y="1428"/>
                    <a:pt x="247"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60" y="1469"/>
                    <a:pt x="260" y="1469"/>
                    <a:pt x="260"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8" y="1492"/>
                    <a:pt x="298" y="1492"/>
                    <a:pt x="298" y="1492"/>
                  </a:cubicBezTo>
                  <a:cubicBezTo>
                    <a:pt x="319" y="1499"/>
                    <a:pt x="319" y="1499"/>
                    <a:pt x="319" y="1499"/>
                  </a:cubicBezTo>
                  <a:cubicBezTo>
                    <a:pt x="334" y="1492"/>
                    <a:pt x="334" y="1492"/>
                    <a:pt x="334" y="1492"/>
                  </a:cubicBezTo>
                  <a:cubicBezTo>
                    <a:pt x="331" y="1484"/>
                    <a:pt x="331" y="1484"/>
                    <a:pt x="331" y="1484"/>
                  </a:cubicBezTo>
                  <a:cubicBezTo>
                    <a:pt x="318" y="1471"/>
                    <a:pt x="318" y="1471"/>
                    <a:pt x="318" y="1471"/>
                  </a:cubicBezTo>
                  <a:cubicBezTo>
                    <a:pt x="320" y="1469"/>
                    <a:pt x="320" y="1469"/>
                    <a:pt x="320" y="1469"/>
                  </a:cubicBezTo>
                  <a:cubicBezTo>
                    <a:pt x="320" y="1467"/>
                    <a:pt x="320" y="1467"/>
                    <a:pt x="320" y="1467"/>
                  </a:cubicBezTo>
                  <a:cubicBezTo>
                    <a:pt x="331" y="1445"/>
                    <a:pt x="331" y="1445"/>
                    <a:pt x="331" y="1445"/>
                  </a:cubicBezTo>
                  <a:cubicBezTo>
                    <a:pt x="357" y="1445"/>
                    <a:pt x="357" y="1445"/>
                    <a:pt x="357" y="1445"/>
                  </a:cubicBezTo>
                  <a:cubicBezTo>
                    <a:pt x="358" y="1446"/>
                    <a:pt x="358" y="1446"/>
                    <a:pt x="358" y="1446"/>
                  </a:cubicBezTo>
                  <a:cubicBezTo>
                    <a:pt x="394" y="1458"/>
                    <a:pt x="394" y="1458"/>
                    <a:pt x="394" y="1458"/>
                  </a:cubicBezTo>
                  <a:cubicBezTo>
                    <a:pt x="414" y="1455"/>
                    <a:pt x="414" y="1455"/>
                    <a:pt x="414" y="1455"/>
                  </a:cubicBezTo>
                  <a:cubicBezTo>
                    <a:pt x="430" y="1440"/>
                    <a:pt x="430" y="1440"/>
                    <a:pt x="430" y="1440"/>
                  </a:cubicBezTo>
                  <a:cubicBezTo>
                    <a:pt x="448" y="1418"/>
                    <a:pt x="459" y="1409"/>
                    <a:pt x="467" y="1414"/>
                  </a:cubicBezTo>
                  <a:cubicBezTo>
                    <a:pt x="475" y="1413"/>
                    <a:pt x="475" y="1413"/>
                    <a:pt x="475" y="1413"/>
                  </a:cubicBezTo>
                  <a:cubicBezTo>
                    <a:pt x="484" y="1413"/>
                    <a:pt x="490" y="1414"/>
                    <a:pt x="493" y="1415"/>
                  </a:cubicBezTo>
                  <a:cubicBezTo>
                    <a:pt x="494" y="1417"/>
                    <a:pt x="495" y="1419"/>
                    <a:pt x="495" y="1421"/>
                  </a:cubicBezTo>
                  <a:cubicBezTo>
                    <a:pt x="495" y="1426"/>
                    <a:pt x="499" y="1434"/>
                    <a:pt x="506" y="1446"/>
                  </a:cubicBezTo>
                  <a:cubicBezTo>
                    <a:pt x="506" y="1447"/>
                    <a:pt x="506" y="1447"/>
                    <a:pt x="506" y="1447"/>
                  </a:cubicBezTo>
                  <a:cubicBezTo>
                    <a:pt x="506" y="1448"/>
                    <a:pt x="506" y="1448"/>
                    <a:pt x="506" y="1448"/>
                  </a:cubicBezTo>
                  <a:cubicBezTo>
                    <a:pt x="509" y="1462"/>
                    <a:pt x="509" y="1462"/>
                    <a:pt x="509" y="1462"/>
                  </a:cubicBezTo>
                  <a:cubicBezTo>
                    <a:pt x="509" y="1466"/>
                    <a:pt x="509" y="1466"/>
                    <a:pt x="509" y="1466"/>
                  </a:cubicBezTo>
                  <a:cubicBezTo>
                    <a:pt x="505" y="1483"/>
                    <a:pt x="505" y="1483"/>
                    <a:pt x="505" y="1483"/>
                  </a:cubicBezTo>
                  <a:cubicBezTo>
                    <a:pt x="505" y="1483"/>
                    <a:pt x="505" y="1483"/>
                    <a:pt x="505" y="1483"/>
                  </a:cubicBezTo>
                  <a:cubicBezTo>
                    <a:pt x="505" y="1484"/>
                    <a:pt x="505" y="1484"/>
                    <a:pt x="505" y="1484"/>
                  </a:cubicBezTo>
                  <a:cubicBezTo>
                    <a:pt x="503" y="1485"/>
                    <a:pt x="503" y="1485"/>
                    <a:pt x="503" y="1485"/>
                  </a:cubicBezTo>
                  <a:cubicBezTo>
                    <a:pt x="486" y="1506"/>
                    <a:pt x="486" y="1506"/>
                    <a:pt x="486"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6" y="1565"/>
                    <a:pt x="436" y="1565"/>
                    <a:pt x="436" y="1565"/>
                  </a:cubicBezTo>
                  <a:cubicBezTo>
                    <a:pt x="439" y="1580"/>
                    <a:pt x="439" y="1580"/>
                    <a:pt x="439" y="1580"/>
                  </a:cubicBezTo>
                  <a:cubicBezTo>
                    <a:pt x="449" y="1595"/>
                    <a:pt x="449" y="1595"/>
                    <a:pt x="449" y="1595"/>
                  </a:cubicBezTo>
                  <a:cubicBezTo>
                    <a:pt x="453" y="1599"/>
                    <a:pt x="453" y="1599"/>
                    <a:pt x="453" y="1599"/>
                  </a:cubicBezTo>
                  <a:cubicBezTo>
                    <a:pt x="465" y="1607"/>
                    <a:pt x="465" y="1607"/>
                    <a:pt x="465" y="1607"/>
                  </a:cubicBezTo>
                  <a:cubicBezTo>
                    <a:pt x="510" y="1607"/>
                    <a:pt x="510" y="1607"/>
                    <a:pt x="510" y="1607"/>
                  </a:cubicBezTo>
                  <a:cubicBezTo>
                    <a:pt x="547" y="1602"/>
                    <a:pt x="547" y="1602"/>
                    <a:pt x="547" y="1602"/>
                  </a:cubicBezTo>
                  <a:cubicBezTo>
                    <a:pt x="552" y="1596"/>
                    <a:pt x="552" y="1596"/>
                    <a:pt x="552" y="1596"/>
                  </a:cubicBezTo>
                  <a:cubicBezTo>
                    <a:pt x="557" y="1590"/>
                    <a:pt x="563" y="1588"/>
                    <a:pt x="566" y="1588"/>
                  </a:cubicBezTo>
                  <a:cubicBezTo>
                    <a:pt x="591" y="1592"/>
                    <a:pt x="591" y="1592"/>
                    <a:pt x="591" y="1592"/>
                  </a:cubicBezTo>
                  <a:cubicBezTo>
                    <a:pt x="593" y="1588"/>
                    <a:pt x="593" y="1588"/>
                    <a:pt x="593" y="1588"/>
                  </a:cubicBezTo>
                  <a:cubicBezTo>
                    <a:pt x="591" y="1581"/>
                    <a:pt x="591" y="1574"/>
                    <a:pt x="595" y="1568"/>
                  </a:cubicBezTo>
                  <a:cubicBezTo>
                    <a:pt x="606" y="1550"/>
                    <a:pt x="606" y="1550"/>
                    <a:pt x="606" y="1550"/>
                  </a:cubicBezTo>
                  <a:cubicBezTo>
                    <a:pt x="606" y="1516"/>
                    <a:pt x="606" y="1516"/>
                    <a:pt x="606" y="1516"/>
                  </a:cubicBezTo>
                  <a:cubicBezTo>
                    <a:pt x="606" y="1515"/>
                    <a:pt x="606" y="1515"/>
                    <a:pt x="606" y="1515"/>
                  </a:cubicBezTo>
                  <a:cubicBezTo>
                    <a:pt x="625" y="1460"/>
                    <a:pt x="625" y="1460"/>
                    <a:pt x="625" y="1460"/>
                  </a:cubicBezTo>
                  <a:cubicBezTo>
                    <a:pt x="626" y="1459"/>
                    <a:pt x="626" y="1459"/>
                    <a:pt x="626" y="1459"/>
                  </a:cubicBezTo>
                  <a:cubicBezTo>
                    <a:pt x="626" y="1458"/>
                    <a:pt x="626" y="1458"/>
                    <a:pt x="626" y="1458"/>
                  </a:cubicBezTo>
                  <a:cubicBezTo>
                    <a:pt x="627" y="1458"/>
                    <a:pt x="627" y="1458"/>
                    <a:pt x="627" y="1458"/>
                  </a:cubicBezTo>
                  <a:cubicBezTo>
                    <a:pt x="627" y="1457"/>
                    <a:pt x="627" y="1457"/>
                    <a:pt x="627" y="1457"/>
                  </a:cubicBezTo>
                  <a:cubicBezTo>
                    <a:pt x="660" y="1431"/>
                    <a:pt x="660" y="1431"/>
                    <a:pt x="660" y="1431"/>
                  </a:cubicBezTo>
                  <a:cubicBezTo>
                    <a:pt x="662" y="1429"/>
                    <a:pt x="662" y="1429"/>
                    <a:pt x="662"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1" y="1504"/>
                    <a:pt x="701" y="1504"/>
                    <a:pt x="701" y="1504"/>
                  </a:cubicBezTo>
                  <a:cubicBezTo>
                    <a:pt x="693" y="1525"/>
                    <a:pt x="693" y="1525"/>
                    <a:pt x="693" y="1525"/>
                  </a:cubicBezTo>
                  <a:cubicBezTo>
                    <a:pt x="693" y="1548"/>
                    <a:pt x="693" y="1548"/>
                    <a:pt x="693" y="1548"/>
                  </a:cubicBezTo>
                  <a:cubicBezTo>
                    <a:pt x="701" y="1559"/>
                    <a:pt x="701" y="1559"/>
                    <a:pt x="701" y="1559"/>
                  </a:cubicBezTo>
                  <a:cubicBezTo>
                    <a:pt x="710" y="1557"/>
                    <a:pt x="710" y="1557"/>
                    <a:pt x="710" y="1557"/>
                  </a:cubicBezTo>
                  <a:cubicBezTo>
                    <a:pt x="712" y="1556"/>
                    <a:pt x="712" y="1556"/>
                    <a:pt x="712" y="1556"/>
                  </a:cubicBezTo>
                  <a:cubicBezTo>
                    <a:pt x="728" y="1557"/>
                    <a:pt x="728" y="1557"/>
                    <a:pt x="728" y="1557"/>
                  </a:cubicBezTo>
                  <a:cubicBezTo>
                    <a:pt x="737" y="1562"/>
                    <a:pt x="742" y="1569"/>
                    <a:pt x="746" y="1580"/>
                  </a:cubicBezTo>
                  <a:cubicBezTo>
                    <a:pt x="756" y="1583"/>
                    <a:pt x="756" y="1583"/>
                    <a:pt x="756" y="1583"/>
                  </a:cubicBezTo>
                  <a:cubicBezTo>
                    <a:pt x="757" y="1583"/>
                    <a:pt x="757" y="1583"/>
                    <a:pt x="757" y="1583"/>
                  </a:cubicBezTo>
                  <a:cubicBezTo>
                    <a:pt x="757" y="1583"/>
                    <a:pt x="757" y="1583"/>
                    <a:pt x="757" y="1583"/>
                  </a:cubicBezTo>
                  <a:cubicBezTo>
                    <a:pt x="758" y="1583"/>
                    <a:pt x="758" y="1583"/>
                    <a:pt x="758" y="1583"/>
                  </a:cubicBezTo>
                  <a:cubicBezTo>
                    <a:pt x="794" y="1600"/>
                    <a:pt x="794" y="1600"/>
                    <a:pt x="794" y="1600"/>
                  </a:cubicBezTo>
                  <a:cubicBezTo>
                    <a:pt x="810" y="1605"/>
                    <a:pt x="810" y="1605"/>
                    <a:pt x="810" y="1605"/>
                  </a:cubicBezTo>
                  <a:cubicBezTo>
                    <a:pt x="832" y="1602"/>
                    <a:pt x="832" y="1602"/>
                    <a:pt x="832" y="1602"/>
                  </a:cubicBezTo>
                  <a:cubicBezTo>
                    <a:pt x="841" y="1589"/>
                    <a:pt x="841" y="1589"/>
                    <a:pt x="841" y="1589"/>
                  </a:cubicBezTo>
                  <a:cubicBezTo>
                    <a:pt x="854" y="1537"/>
                    <a:pt x="854" y="1537"/>
                    <a:pt x="854" y="1537"/>
                  </a:cubicBezTo>
                  <a:cubicBezTo>
                    <a:pt x="855" y="1509"/>
                    <a:pt x="855" y="1509"/>
                    <a:pt x="855" y="1509"/>
                  </a:cubicBezTo>
                  <a:cubicBezTo>
                    <a:pt x="855" y="1507"/>
                    <a:pt x="855" y="1507"/>
                    <a:pt x="855" y="1507"/>
                  </a:cubicBezTo>
                  <a:cubicBezTo>
                    <a:pt x="857" y="1506"/>
                    <a:pt x="857" y="1506"/>
                    <a:pt x="857" y="1506"/>
                  </a:cubicBezTo>
                  <a:cubicBezTo>
                    <a:pt x="858" y="1505"/>
                    <a:pt x="858" y="1505"/>
                    <a:pt x="858" y="1505"/>
                  </a:cubicBezTo>
                  <a:cubicBezTo>
                    <a:pt x="878" y="1488"/>
                    <a:pt x="878" y="1488"/>
                    <a:pt x="878" y="1488"/>
                  </a:cubicBezTo>
                  <a:cubicBezTo>
                    <a:pt x="890" y="1473"/>
                    <a:pt x="890" y="1473"/>
                    <a:pt x="890" y="1473"/>
                  </a:cubicBezTo>
                  <a:cubicBezTo>
                    <a:pt x="891" y="1472"/>
                    <a:pt x="891" y="1472"/>
                    <a:pt x="891" y="1472"/>
                  </a:cubicBezTo>
                  <a:cubicBezTo>
                    <a:pt x="912" y="1462"/>
                    <a:pt x="912" y="1462"/>
                    <a:pt x="912" y="1462"/>
                  </a:cubicBezTo>
                  <a:cubicBezTo>
                    <a:pt x="925" y="1455"/>
                    <a:pt x="925" y="1455"/>
                    <a:pt x="925" y="1455"/>
                  </a:cubicBezTo>
                  <a:cubicBezTo>
                    <a:pt x="940" y="1449"/>
                    <a:pt x="940" y="1449"/>
                    <a:pt x="940" y="1449"/>
                  </a:cubicBezTo>
                  <a:cubicBezTo>
                    <a:pt x="932" y="1417"/>
                    <a:pt x="932" y="1417"/>
                    <a:pt x="932" y="1417"/>
                  </a:cubicBezTo>
                  <a:cubicBezTo>
                    <a:pt x="968" y="1421"/>
                    <a:pt x="968" y="1421"/>
                    <a:pt x="968" y="1421"/>
                  </a:cubicBezTo>
                  <a:cubicBezTo>
                    <a:pt x="968" y="1421"/>
                    <a:pt x="968" y="1421"/>
                    <a:pt x="968" y="1421"/>
                  </a:cubicBezTo>
                  <a:cubicBezTo>
                    <a:pt x="968" y="1422"/>
                    <a:pt x="968" y="1422"/>
                    <a:pt x="968" y="1422"/>
                  </a:cubicBezTo>
                  <a:cubicBezTo>
                    <a:pt x="968" y="1422"/>
                    <a:pt x="968" y="1422"/>
                    <a:pt x="968" y="1422"/>
                  </a:cubicBezTo>
                  <a:cubicBezTo>
                    <a:pt x="987" y="1430"/>
                    <a:pt x="987" y="1430"/>
                    <a:pt x="987" y="1430"/>
                  </a:cubicBezTo>
                  <a:cubicBezTo>
                    <a:pt x="987" y="1430"/>
                    <a:pt x="987" y="1430"/>
                    <a:pt x="987" y="1430"/>
                  </a:cubicBezTo>
                  <a:cubicBezTo>
                    <a:pt x="987" y="1429"/>
                    <a:pt x="987" y="1429"/>
                    <a:pt x="987"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3" y="1411"/>
                    <a:pt x="1023" y="1411"/>
                    <a:pt x="1023" y="1411"/>
                  </a:cubicBezTo>
                  <a:cubicBezTo>
                    <a:pt x="1039" y="1393"/>
                    <a:pt x="1039" y="1393"/>
                    <a:pt x="1039" y="1393"/>
                  </a:cubicBezTo>
                  <a:cubicBezTo>
                    <a:pt x="1040" y="1393"/>
                    <a:pt x="1040" y="1393"/>
                    <a:pt x="1040" y="1393"/>
                  </a:cubicBezTo>
                  <a:cubicBezTo>
                    <a:pt x="1041" y="1392"/>
                    <a:pt x="1041" y="1392"/>
                    <a:pt x="1041" y="1392"/>
                  </a:cubicBezTo>
                  <a:cubicBezTo>
                    <a:pt x="1042" y="1392"/>
                    <a:pt x="1042" y="1392"/>
                    <a:pt x="1042" y="1392"/>
                  </a:cubicBezTo>
                  <a:cubicBezTo>
                    <a:pt x="1063" y="1388"/>
                    <a:pt x="1063" y="1388"/>
                    <a:pt x="1063" y="1388"/>
                  </a:cubicBezTo>
                  <a:cubicBezTo>
                    <a:pt x="1081" y="1371"/>
                    <a:pt x="1081" y="1371"/>
                    <a:pt x="1081" y="1371"/>
                  </a:cubicBezTo>
                  <a:cubicBezTo>
                    <a:pt x="1090" y="1357"/>
                    <a:pt x="1090" y="1357"/>
                    <a:pt x="1090" y="1357"/>
                  </a:cubicBezTo>
                  <a:cubicBezTo>
                    <a:pt x="1090" y="1340"/>
                    <a:pt x="1090" y="1340"/>
                    <a:pt x="1090" y="1340"/>
                  </a:cubicBezTo>
                  <a:cubicBezTo>
                    <a:pt x="1090" y="1334"/>
                    <a:pt x="1093" y="1329"/>
                    <a:pt x="1100" y="1326"/>
                  </a:cubicBezTo>
                  <a:cubicBezTo>
                    <a:pt x="1100" y="1326"/>
                    <a:pt x="1100" y="1326"/>
                    <a:pt x="1100" y="1326"/>
                  </a:cubicBezTo>
                  <a:cubicBezTo>
                    <a:pt x="1102" y="1326"/>
                    <a:pt x="1102" y="1326"/>
                    <a:pt x="1102" y="1326"/>
                  </a:cubicBezTo>
                  <a:cubicBezTo>
                    <a:pt x="1103" y="1326"/>
                    <a:pt x="1103" y="1326"/>
                    <a:pt x="1103" y="1326"/>
                  </a:cubicBezTo>
                  <a:cubicBezTo>
                    <a:pt x="1123" y="1328"/>
                    <a:pt x="1123" y="1328"/>
                    <a:pt x="1123" y="1328"/>
                  </a:cubicBezTo>
                  <a:cubicBezTo>
                    <a:pt x="1131" y="1323"/>
                    <a:pt x="1131" y="1323"/>
                    <a:pt x="1131" y="1323"/>
                  </a:cubicBezTo>
                  <a:cubicBezTo>
                    <a:pt x="1135" y="1308"/>
                    <a:pt x="1135" y="1308"/>
                    <a:pt x="1135" y="1308"/>
                  </a:cubicBezTo>
                  <a:cubicBezTo>
                    <a:pt x="1156" y="1302"/>
                    <a:pt x="1156" y="1302"/>
                    <a:pt x="1156" y="1302"/>
                  </a:cubicBezTo>
                  <a:cubicBezTo>
                    <a:pt x="1157" y="1302"/>
                    <a:pt x="1157" y="1302"/>
                    <a:pt x="1157" y="1302"/>
                  </a:cubicBezTo>
                  <a:cubicBezTo>
                    <a:pt x="1158" y="1302"/>
                    <a:pt x="1158" y="1302"/>
                    <a:pt x="1158" y="1302"/>
                  </a:cubicBezTo>
                  <a:cubicBezTo>
                    <a:pt x="1158" y="1302"/>
                    <a:pt x="1158" y="1302"/>
                    <a:pt x="1158" y="1302"/>
                  </a:cubicBezTo>
                  <a:cubicBezTo>
                    <a:pt x="1184" y="1305"/>
                    <a:pt x="1184" y="1305"/>
                    <a:pt x="1184" y="1305"/>
                  </a:cubicBezTo>
                  <a:cubicBezTo>
                    <a:pt x="1205" y="1300"/>
                    <a:pt x="1205" y="1300"/>
                    <a:pt x="1205" y="1300"/>
                  </a:cubicBezTo>
                  <a:cubicBezTo>
                    <a:pt x="1218" y="1287"/>
                    <a:pt x="1218" y="1287"/>
                    <a:pt x="1218" y="1287"/>
                  </a:cubicBezTo>
                  <a:cubicBezTo>
                    <a:pt x="1226" y="1270"/>
                    <a:pt x="1226" y="1270"/>
                    <a:pt x="1226" y="1270"/>
                  </a:cubicBezTo>
                  <a:cubicBezTo>
                    <a:pt x="1211" y="1253"/>
                    <a:pt x="1211" y="1253"/>
                    <a:pt x="1211" y="1253"/>
                  </a:cubicBezTo>
                  <a:cubicBezTo>
                    <a:pt x="1211" y="1252"/>
                    <a:pt x="1211" y="1252"/>
                    <a:pt x="1211" y="1252"/>
                  </a:cubicBezTo>
                  <a:cubicBezTo>
                    <a:pt x="1211" y="1252"/>
                    <a:pt x="1211" y="1252"/>
                    <a:pt x="1211"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3" y="1203"/>
                    <a:pt x="1213" y="1203"/>
                    <a:pt x="1213" y="1203"/>
                  </a:cubicBezTo>
                  <a:cubicBezTo>
                    <a:pt x="1213" y="1198"/>
                    <a:pt x="1216" y="1190"/>
                    <a:pt x="1224" y="1182"/>
                  </a:cubicBezTo>
                  <a:cubicBezTo>
                    <a:pt x="1236" y="1159"/>
                    <a:pt x="1236" y="1159"/>
                    <a:pt x="1236" y="1159"/>
                  </a:cubicBezTo>
                  <a:cubicBezTo>
                    <a:pt x="1236" y="1157"/>
                    <a:pt x="1236" y="1157"/>
                    <a:pt x="1236" y="1157"/>
                  </a:cubicBezTo>
                  <a:cubicBezTo>
                    <a:pt x="1237" y="1157"/>
                    <a:pt x="1237" y="1157"/>
                    <a:pt x="1237" y="1157"/>
                  </a:cubicBezTo>
                  <a:cubicBezTo>
                    <a:pt x="1248" y="1141"/>
                    <a:pt x="1248" y="1141"/>
                    <a:pt x="1248"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8" y="1175"/>
                    <a:pt x="1288" y="1175"/>
                    <a:pt x="1288"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8" y="1184"/>
                    <a:pt x="1308" y="1184"/>
                    <a:pt x="1308" y="1184"/>
                  </a:cubicBezTo>
                  <a:cubicBezTo>
                    <a:pt x="1309" y="1183"/>
                    <a:pt x="1309" y="1183"/>
                    <a:pt x="1309" y="1183"/>
                  </a:cubicBezTo>
                  <a:cubicBezTo>
                    <a:pt x="1321" y="1161"/>
                    <a:pt x="1321" y="1161"/>
                    <a:pt x="1321" y="1161"/>
                  </a:cubicBezTo>
                  <a:cubicBezTo>
                    <a:pt x="1329" y="1140"/>
                    <a:pt x="1329" y="1140"/>
                    <a:pt x="1329" y="1140"/>
                  </a:cubicBezTo>
                  <a:cubicBezTo>
                    <a:pt x="1332" y="1141"/>
                    <a:pt x="1332" y="1141"/>
                    <a:pt x="1332" y="1141"/>
                  </a:cubicBezTo>
                  <a:cubicBezTo>
                    <a:pt x="1335" y="1142"/>
                    <a:pt x="1335" y="1142"/>
                    <a:pt x="1335" y="1142"/>
                  </a:cubicBezTo>
                  <a:cubicBezTo>
                    <a:pt x="1366" y="1152"/>
                    <a:pt x="1366" y="1152"/>
                    <a:pt x="1366" y="1152"/>
                  </a:cubicBezTo>
                  <a:cubicBezTo>
                    <a:pt x="1381" y="1141"/>
                    <a:pt x="1381" y="1141"/>
                    <a:pt x="1381" y="1141"/>
                  </a:cubicBezTo>
                  <a:cubicBezTo>
                    <a:pt x="1382" y="1140"/>
                    <a:pt x="1382" y="1140"/>
                    <a:pt x="1382" y="1140"/>
                  </a:cubicBezTo>
                  <a:cubicBezTo>
                    <a:pt x="1384" y="1140"/>
                    <a:pt x="1384" y="1140"/>
                    <a:pt x="1384" y="1140"/>
                  </a:cubicBezTo>
                  <a:cubicBezTo>
                    <a:pt x="1398" y="1138"/>
                    <a:pt x="1398" y="1138"/>
                    <a:pt x="1398" y="1138"/>
                  </a:cubicBezTo>
                  <a:cubicBezTo>
                    <a:pt x="1409" y="1121"/>
                    <a:pt x="1409" y="1121"/>
                    <a:pt x="1409" y="1121"/>
                  </a:cubicBezTo>
                  <a:cubicBezTo>
                    <a:pt x="1409" y="1098"/>
                    <a:pt x="1409" y="1098"/>
                    <a:pt x="1409" y="1098"/>
                  </a:cubicBezTo>
                  <a:cubicBezTo>
                    <a:pt x="1416" y="1065"/>
                    <a:pt x="1416" y="1065"/>
                    <a:pt x="1416" y="1065"/>
                  </a:cubicBezTo>
                  <a:cubicBezTo>
                    <a:pt x="1419" y="1066"/>
                    <a:pt x="1419" y="1066"/>
                    <a:pt x="1419" y="1066"/>
                  </a:cubicBezTo>
                  <a:cubicBezTo>
                    <a:pt x="1422" y="1066"/>
                    <a:pt x="1422" y="1066"/>
                    <a:pt x="1422" y="1066"/>
                  </a:cubicBezTo>
                  <a:cubicBezTo>
                    <a:pt x="1445" y="1071"/>
                    <a:pt x="1445" y="1071"/>
                    <a:pt x="1445" y="1071"/>
                  </a:cubicBezTo>
                  <a:cubicBezTo>
                    <a:pt x="1455" y="1052"/>
                    <a:pt x="1455" y="1052"/>
                    <a:pt x="1455" y="1052"/>
                  </a:cubicBezTo>
                  <a:cubicBezTo>
                    <a:pt x="1457" y="1052"/>
                    <a:pt x="1457" y="1052"/>
                    <a:pt x="1457" y="1052"/>
                  </a:cubicBezTo>
                  <a:cubicBezTo>
                    <a:pt x="1459" y="1052"/>
                    <a:pt x="1459" y="1052"/>
                    <a:pt x="1459" y="1052"/>
                  </a:cubicBezTo>
                  <a:cubicBezTo>
                    <a:pt x="1480" y="1050"/>
                    <a:pt x="1480" y="1050"/>
                    <a:pt x="1480" y="1050"/>
                  </a:cubicBezTo>
                  <a:cubicBezTo>
                    <a:pt x="1483" y="1050"/>
                    <a:pt x="1483" y="1050"/>
                    <a:pt x="1483" y="1050"/>
                  </a:cubicBezTo>
                  <a:cubicBezTo>
                    <a:pt x="1483" y="1051"/>
                    <a:pt x="1483" y="1051"/>
                    <a:pt x="1483" y="1051"/>
                  </a:cubicBezTo>
                  <a:cubicBezTo>
                    <a:pt x="1485" y="1052"/>
                    <a:pt x="1485" y="1052"/>
                    <a:pt x="1485" y="1052"/>
                  </a:cubicBezTo>
                  <a:cubicBezTo>
                    <a:pt x="1496" y="1067"/>
                    <a:pt x="1496" y="1067"/>
                    <a:pt x="1496" y="1067"/>
                  </a:cubicBezTo>
                  <a:cubicBezTo>
                    <a:pt x="1496" y="1068"/>
                    <a:pt x="1496" y="1068"/>
                    <a:pt x="1496" y="1068"/>
                  </a:cubicBezTo>
                  <a:cubicBezTo>
                    <a:pt x="1497" y="1069"/>
                    <a:pt x="1497" y="1069"/>
                    <a:pt x="1497" y="1069"/>
                  </a:cubicBezTo>
                  <a:cubicBezTo>
                    <a:pt x="1497" y="1071"/>
                    <a:pt x="1497" y="1071"/>
                    <a:pt x="1497" y="1071"/>
                  </a:cubicBezTo>
                  <a:cubicBezTo>
                    <a:pt x="1499" y="1092"/>
                    <a:pt x="1499" y="1092"/>
                    <a:pt x="1499" y="1092"/>
                  </a:cubicBezTo>
                  <a:cubicBezTo>
                    <a:pt x="1509" y="1102"/>
                    <a:pt x="1509" y="1102"/>
                    <a:pt x="1509" y="1102"/>
                  </a:cubicBezTo>
                  <a:cubicBezTo>
                    <a:pt x="1524" y="1088"/>
                    <a:pt x="1524" y="1088"/>
                    <a:pt x="1524" y="1088"/>
                  </a:cubicBezTo>
                  <a:cubicBezTo>
                    <a:pt x="1527" y="1092"/>
                    <a:pt x="1527" y="1092"/>
                    <a:pt x="1527" y="1092"/>
                  </a:cubicBezTo>
                  <a:cubicBezTo>
                    <a:pt x="1533" y="1097"/>
                    <a:pt x="1535" y="1103"/>
                    <a:pt x="1535" y="1109"/>
                  </a:cubicBezTo>
                  <a:cubicBezTo>
                    <a:pt x="1535" y="1128"/>
                    <a:pt x="1535" y="1128"/>
                    <a:pt x="1535" y="1128"/>
                  </a:cubicBezTo>
                  <a:cubicBezTo>
                    <a:pt x="1527" y="1147"/>
                    <a:pt x="1527" y="1147"/>
                    <a:pt x="1527" y="1147"/>
                  </a:cubicBezTo>
                  <a:cubicBezTo>
                    <a:pt x="1533" y="1155"/>
                    <a:pt x="1533" y="1155"/>
                    <a:pt x="1533"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1" y="1175"/>
                    <a:pt x="1591" y="1175"/>
                    <a:pt x="1591" y="1175"/>
                  </a:cubicBezTo>
                  <a:cubicBezTo>
                    <a:pt x="1591" y="1175"/>
                    <a:pt x="1591" y="1175"/>
                    <a:pt x="1591" y="1175"/>
                  </a:cubicBezTo>
                  <a:cubicBezTo>
                    <a:pt x="1594" y="1179"/>
                    <a:pt x="1594" y="1179"/>
                    <a:pt x="1594" y="1179"/>
                  </a:cubicBezTo>
                  <a:cubicBezTo>
                    <a:pt x="1606" y="1161"/>
                    <a:pt x="1606" y="1161"/>
                    <a:pt x="1606" y="1161"/>
                  </a:cubicBezTo>
                  <a:cubicBezTo>
                    <a:pt x="1607" y="1161"/>
                    <a:pt x="1607" y="1161"/>
                    <a:pt x="1607" y="1161"/>
                  </a:cubicBezTo>
                  <a:cubicBezTo>
                    <a:pt x="1618" y="1150"/>
                    <a:pt x="1618" y="1150"/>
                    <a:pt x="1618" y="1150"/>
                  </a:cubicBezTo>
                  <a:cubicBezTo>
                    <a:pt x="1614" y="1134"/>
                    <a:pt x="1614" y="1134"/>
                    <a:pt x="1614" y="1134"/>
                  </a:cubicBezTo>
                  <a:cubicBezTo>
                    <a:pt x="1602" y="1067"/>
                    <a:pt x="1602" y="1067"/>
                    <a:pt x="1602" y="1067"/>
                  </a:cubicBezTo>
                  <a:cubicBezTo>
                    <a:pt x="1633" y="1081"/>
                    <a:pt x="1633" y="1081"/>
                    <a:pt x="1633" y="1081"/>
                  </a:cubicBezTo>
                  <a:cubicBezTo>
                    <a:pt x="1634" y="1081"/>
                    <a:pt x="1634" y="1081"/>
                    <a:pt x="1634" y="1081"/>
                  </a:cubicBezTo>
                  <a:cubicBezTo>
                    <a:pt x="1635" y="1081"/>
                    <a:pt x="1635" y="1081"/>
                    <a:pt x="1635" y="1081"/>
                  </a:cubicBezTo>
                  <a:cubicBezTo>
                    <a:pt x="1649" y="1098"/>
                    <a:pt x="1649" y="1098"/>
                    <a:pt x="1649" y="1098"/>
                  </a:cubicBezTo>
                  <a:cubicBezTo>
                    <a:pt x="1657" y="1107"/>
                    <a:pt x="1657" y="1107"/>
                    <a:pt x="1657" y="1107"/>
                  </a:cubicBezTo>
                  <a:cubicBezTo>
                    <a:pt x="1670" y="1098"/>
                    <a:pt x="1670" y="1098"/>
                    <a:pt x="1670" y="1098"/>
                  </a:cubicBezTo>
                  <a:cubicBezTo>
                    <a:pt x="1714" y="1050"/>
                    <a:pt x="1714" y="1050"/>
                    <a:pt x="1714" y="1050"/>
                  </a:cubicBezTo>
                  <a:cubicBezTo>
                    <a:pt x="1714" y="1050"/>
                    <a:pt x="1714" y="1050"/>
                    <a:pt x="1714" y="1050"/>
                  </a:cubicBezTo>
                  <a:cubicBezTo>
                    <a:pt x="1715" y="1050"/>
                    <a:pt x="1715" y="1050"/>
                    <a:pt x="1715" y="1050"/>
                  </a:cubicBezTo>
                  <a:cubicBezTo>
                    <a:pt x="1731" y="1038"/>
                    <a:pt x="1731" y="1038"/>
                    <a:pt x="1731" y="1038"/>
                  </a:cubicBezTo>
                  <a:cubicBezTo>
                    <a:pt x="1749" y="1013"/>
                    <a:pt x="1749" y="1013"/>
                    <a:pt x="1749" y="1013"/>
                  </a:cubicBezTo>
                  <a:cubicBezTo>
                    <a:pt x="1750" y="1011"/>
                    <a:pt x="1750" y="1011"/>
                    <a:pt x="1750" y="1011"/>
                  </a:cubicBezTo>
                  <a:cubicBezTo>
                    <a:pt x="1774" y="1017"/>
                    <a:pt x="1774" y="1017"/>
                    <a:pt x="1774" y="1017"/>
                  </a:cubicBezTo>
                  <a:cubicBezTo>
                    <a:pt x="1786" y="1017"/>
                    <a:pt x="1786" y="1017"/>
                    <a:pt x="1786" y="1017"/>
                  </a:cubicBezTo>
                  <a:cubicBezTo>
                    <a:pt x="1786" y="1008"/>
                    <a:pt x="1788" y="1001"/>
                    <a:pt x="1789" y="997"/>
                  </a:cubicBezTo>
                  <a:cubicBezTo>
                    <a:pt x="1807" y="976"/>
                    <a:pt x="1807" y="976"/>
                    <a:pt x="1807" y="976"/>
                  </a:cubicBezTo>
                  <a:cubicBezTo>
                    <a:pt x="1812" y="973"/>
                    <a:pt x="1812" y="973"/>
                    <a:pt x="1812" y="973"/>
                  </a:cubicBezTo>
                  <a:cubicBezTo>
                    <a:pt x="1833" y="980"/>
                    <a:pt x="1833" y="980"/>
                    <a:pt x="1833" y="980"/>
                  </a:cubicBezTo>
                  <a:cubicBezTo>
                    <a:pt x="1859" y="977"/>
                    <a:pt x="1859" y="977"/>
                    <a:pt x="1859" y="977"/>
                  </a:cubicBezTo>
                  <a:cubicBezTo>
                    <a:pt x="1876" y="959"/>
                    <a:pt x="1876" y="959"/>
                    <a:pt x="1876" y="959"/>
                  </a:cubicBezTo>
                  <a:cubicBezTo>
                    <a:pt x="1884" y="943"/>
                    <a:pt x="1884" y="943"/>
                    <a:pt x="1884" y="943"/>
                  </a:cubicBezTo>
                  <a:cubicBezTo>
                    <a:pt x="1879" y="935"/>
                    <a:pt x="1879" y="935"/>
                    <a:pt x="1879" y="935"/>
                  </a:cubicBezTo>
                  <a:cubicBezTo>
                    <a:pt x="1864" y="942"/>
                    <a:pt x="1864" y="942"/>
                    <a:pt x="1864" y="942"/>
                  </a:cubicBezTo>
                  <a:cubicBezTo>
                    <a:pt x="1863" y="941"/>
                    <a:pt x="1863" y="941"/>
                    <a:pt x="1863" y="941"/>
                  </a:cubicBezTo>
                  <a:cubicBezTo>
                    <a:pt x="1862" y="940"/>
                    <a:pt x="1862" y="940"/>
                    <a:pt x="1862" y="940"/>
                  </a:cubicBezTo>
                  <a:cubicBezTo>
                    <a:pt x="1843" y="923"/>
                    <a:pt x="1843" y="923"/>
                    <a:pt x="1843" y="923"/>
                  </a:cubicBezTo>
                  <a:cubicBezTo>
                    <a:pt x="1842" y="922"/>
                    <a:pt x="1842" y="922"/>
                    <a:pt x="1842" y="922"/>
                  </a:cubicBezTo>
                  <a:cubicBezTo>
                    <a:pt x="1849" y="894"/>
                    <a:pt x="1849" y="894"/>
                    <a:pt x="1849" y="894"/>
                  </a:cubicBezTo>
                  <a:cubicBezTo>
                    <a:pt x="1851" y="872"/>
                    <a:pt x="1851" y="872"/>
                    <a:pt x="1851" y="872"/>
                  </a:cubicBezTo>
                  <a:cubicBezTo>
                    <a:pt x="1846" y="855"/>
                    <a:pt x="1846" y="855"/>
                    <a:pt x="1846"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1" y="727"/>
                    <a:pt x="1731" y="727"/>
                    <a:pt x="1731"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6" y="670"/>
                    <a:pt x="1731" y="673"/>
                    <a:pt x="1735" y="678"/>
                  </a:cubicBezTo>
                  <a:cubicBezTo>
                    <a:pt x="1750" y="690"/>
                    <a:pt x="1750" y="690"/>
                    <a:pt x="1750" y="690"/>
                  </a:cubicBezTo>
                  <a:cubicBezTo>
                    <a:pt x="1766" y="677"/>
                    <a:pt x="1766" y="677"/>
                    <a:pt x="1766" y="677"/>
                  </a:cubicBezTo>
                  <a:cubicBezTo>
                    <a:pt x="1777" y="661"/>
                    <a:pt x="1777" y="661"/>
                    <a:pt x="1777" y="661"/>
                  </a:cubicBezTo>
                  <a:cubicBezTo>
                    <a:pt x="1777" y="648"/>
                    <a:pt x="1777" y="648"/>
                    <a:pt x="1777" y="648"/>
                  </a:cubicBezTo>
                  <a:cubicBezTo>
                    <a:pt x="1773" y="614"/>
                    <a:pt x="1773" y="614"/>
                    <a:pt x="1773" y="614"/>
                  </a:cubicBezTo>
                  <a:cubicBezTo>
                    <a:pt x="1770" y="600"/>
                    <a:pt x="1770" y="600"/>
                    <a:pt x="1770" y="600"/>
                  </a:cubicBezTo>
                  <a:cubicBezTo>
                    <a:pt x="1747" y="596"/>
                    <a:pt x="1747" y="596"/>
                    <a:pt x="1747" y="596"/>
                  </a:cubicBezTo>
                  <a:cubicBezTo>
                    <a:pt x="1747" y="582"/>
                    <a:pt x="1747" y="582"/>
                    <a:pt x="1747" y="582"/>
                  </a:cubicBezTo>
                  <a:cubicBezTo>
                    <a:pt x="1726" y="556"/>
                    <a:pt x="1726" y="556"/>
                    <a:pt x="1726" y="556"/>
                  </a:cubicBezTo>
                  <a:cubicBezTo>
                    <a:pt x="1725" y="555"/>
                    <a:pt x="1725" y="555"/>
                    <a:pt x="1725" y="555"/>
                  </a:cubicBezTo>
                  <a:cubicBezTo>
                    <a:pt x="1714" y="536"/>
                    <a:pt x="1714" y="536"/>
                    <a:pt x="1714" y="536"/>
                  </a:cubicBezTo>
                  <a:cubicBezTo>
                    <a:pt x="1712" y="534"/>
                    <a:pt x="1712" y="534"/>
                    <a:pt x="1712" y="534"/>
                  </a:cubicBezTo>
                  <a:cubicBezTo>
                    <a:pt x="1712" y="532"/>
                    <a:pt x="1712" y="532"/>
                    <a:pt x="1712" y="532"/>
                  </a:cubicBezTo>
                  <a:cubicBezTo>
                    <a:pt x="1712" y="532"/>
                    <a:pt x="1712" y="532"/>
                    <a:pt x="1712"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8" y="497"/>
                    <a:pt x="1748" y="497"/>
                    <a:pt x="1748"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5" y="431"/>
                    <a:pt x="1825" y="431"/>
                    <a:pt x="1825" y="431"/>
                  </a:cubicBezTo>
                  <a:cubicBezTo>
                    <a:pt x="1829" y="432"/>
                    <a:pt x="1829" y="432"/>
                    <a:pt x="1829" y="432"/>
                  </a:cubicBezTo>
                  <a:cubicBezTo>
                    <a:pt x="1836" y="400"/>
                    <a:pt x="1836" y="400"/>
                    <a:pt x="1836" y="400"/>
                  </a:cubicBezTo>
                  <a:cubicBezTo>
                    <a:pt x="1829" y="376"/>
                    <a:pt x="1829" y="376"/>
                    <a:pt x="1829" y="376"/>
                  </a:cubicBezTo>
                  <a:cubicBezTo>
                    <a:pt x="1828" y="375"/>
                    <a:pt x="1828" y="375"/>
                    <a:pt x="1828" y="375"/>
                  </a:cubicBezTo>
                  <a:cubicBezTo>
                    <a:pt x="1828" y="373"/>
                    <a:pt x="1828" y="373"/>
                    <a:pt x="1828" y="373"/>
                  </a:cubicBezTo>
                  <a:cubicBezTo>
                    <a:pt x="1831" y="347"/>
                    <a:pt x="1831" y="347"/>
                    <a:pt x="1831" y="347"/>
                  </a:cubicBezTo>
                  <a:cubicBezTo>
                    <a:pt x="1831" y="345"/>
                    <a:pt x="1831" y="345"/>
                    <a:pt x="1831" y="345"/>
                  </a:cubicBezTo>
                  <a:cubicBezTo>
                    <a:pt x="1844" y="331"/>
                    <a:pt x="1844" y="331"/>
                    <a:pt x="1844" y="331"/>
                  </a:cubicBezTo>
                  <a:cubicBezTo>
                    <a:pt x="1852" y="316"/>
                    <a:pt x="1852" y="316"/>
                    <a:pt x="1852" y="316"/>
                  </a:cubicBezTo>
                  <a:cubicBezTo>
                    <a:pt x="1853" y="304"/>
                    <a:pt x="1853" y="304"/>
                    <a:pt x="1853" y="304"/>
                  </a:cubicBezTo>
                  <a:cubicBezTo>
                    <a:pt x="1853" y="297"/>
                    <a:pt x="1850" y="287"/>
                    <a:pt x="1844" y="271"/>
                  </a:cubicBezTo>
                  <a:cubicBezTo>
                    <a:pt x="1844" y="271"/>
                    <a:pt x="1844" y="271"/>
                    <a:pt x="1844" y="271"/>
                  </a:cubicBezTo>
                  <a:cubicBezTo>
                    <a:pt x="1844" y="271"/>
                    <a:pt x="1844" y="271"/>
                    <a:pt x="1844" y="271"/>
                  </a:cubicBezTo>
                  <a:cubicBezTo>
                    <a:pt x="1844" y="246"/>
                    <a:pt x="1844" y="246"/>
                    <a:pt x="1844" y="246"/>
                  </a:cubicBezTo>
                  <a:cubicBezTo>
                    <a:pt x="1844" y="245"/>
                    <a:pt x="1844" y="245"/>
                    <a:pt x="1844" y="245"/>
                  </a:cubicBezTo>
                  <a:cubicBezTo>
                    <a:pt x="1849" y="222"/>
                    <a:pt x="1849" y="222"/>
                    <a:pt x="1849" y="222"/>
                  </a:cubicBezTo>
                  <a:cubicBezTo>
                    <a:pt x="1845" y="213"/>
                    <a:pt x="1842" y="205"/>
                    <a:pt x="1842" y="200"/>
                  </a:cubicBezTo>
                  <a:lnTo>
                    <a:pt x="1846"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7"/>
            <p:cNvSpPr/>
            <p:nvPr/>
          </p:nvSpPr>
          <p:spPr bwMode="auto">
            <a:xfrm>
              <a:off x="3875088" y="2246313"/>
              <a:ext cx="1190625" cy="1008063"/>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8"/>
            <p:cNvSpPr/>
            <p:nvPr/>
          </p:nvSpPr>
          <p:spPr bwMode="auto">
            <a:xfrm>
              <a:off x="4719638" y="2595563"/>
              <a:ext cx="239713" cy="398463"/>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9"/>
            <p:cNvSpPr/>
            <p:nvPr/>
          </p:nvSpPr>
          <p:spPr bwMode="auto">
            <a:xfrm>
              <a:off x="2447926" y="1549400"/>
              <a:ext cx="1701800" cy="1289050"/>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 name="Freeform 10"/>
            <p:cNvSpPr/>
            <p:nvPr/>
          </p:nvSpPr>
          <p:spPr bwMode="auto">
            <a:xfrm>
              <a:off x="3549651" y="2562225"/>
              <a:ext cx="1058863" cy="76041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 name="Freeform 11"/>
            <p:cNvSpPr/>
            <p:nvPr/>
          </p:nvSpPr>
          <p:spPr bwMode="auto">
            <a:xfrm>
              <a:off x="4157663" y="3094038"/>
              <a:ext cx="917575" cy="806450"/>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Freeform 12"/>
            <p:cNvSpPr/>
            <p:nvPr/>
          </p:nvSpPr>
          <p:spPr bwMode="auto">
            <a:xfrm>
              <a:off x="2633663" y="2770188"/>
              <a:ext cx="1643063" cy="996950"/>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 name="Freeform 13"/>
            <p:cNvSpPr/>
            <p:nvPr/>
          </p:nvSpPr>
          <p:spPr bwMode="auto">
            <a:xfrm>
              <a:off x="4130676" y="3598863"/>
              <a:ext cx="741363" cy="7747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14"/>
            <p:cNvSpPr/>
            <p:nvPr/>
          </p:nvSpPr>
          <p:spPr bwMode="auto">
            <a:xfrm>
              <a:off x="4660901" y="3587750"/>
              <a:ext cx="501650" cy="433388"/>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15"/>
            <p:cNvSpPr/>
            <p:nvPr/>
          </p:nvSpPr>
          <p:spPr bwMode="auto">
            <a:xfrm>
              <a:off x="4741863" y="3854450"/>
              <a:ext cx="655638" cy="500063"/>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16"/>
            <p:cNvSpPr/>
            <p:nvPr/>
          </p:nvSpPr>
          <p:spPr bwMode="auto">
            <a:xfrm>
              <a:off x="4833938" y="3305175"/>
              <a:ext cx="369888" cy="37782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17"/>
            <p:cNvSpPr/>
            <p:nvPr/>
          </p:nvSpPr>
          <p:spPr bwMode="auto">
            <a:xfrm>
              <a:off x="4835526" y="2573338"/>
              <a:ext cx="420688" cy="755650"/>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18"/>
            <p:cNvSpPr/>
            <p:nvPr/>
          </p:nvSpPr>
          <p:spPr bwMode="auto">
            <a:xfrm>
              <a:off x="5199063" y="2435225"/>
              <a:ext cx="282575" cy="61912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9"/>
            <p:cNvSpPr/>
            <p:nvPr/>
          </p:nvSpPr>
          <p:spPr bwMode="auto">
            <a:xfrm>
              <a:off x="5127626" y="3487738"/>
              <a:ext cx="450850" cy="523875"/>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20"/>
            <p:cNvSpPr/>
            <p:nvPr/>
          </p:nvSpPr>
          <p:spPr bwMode="auto">
            <a:xfrm>
              <a:off x="5075238" y="3189288"/>
              <a:ext cx="638175" cy="398463"/>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4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4" y="164"/>
                    <a:pt x="584" y="164"/>
                    <a:pt x="584" y="164"/>
                  </a:cubicBezTo>
                  <a:cubicBezTo>
                    <a:pt x="584" y="164"/>
                    <a:pt x="584" y="164"/>
                    <a:pt x="584" y="164"/>
                  </a:cubicBezTo>
                  <a:cubicBezTo>
                    <a:pt x="584" y="162"/>
                    <a:pt x="584" y="162"/>
                    <a:pt x="584"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21"/>
            <p:cNvSpPr/>
            <p:nvPr/>
          </p:nvSpPr>
          <p:spPr bwMode="auto">
            <a:xfrm>
              <a:off x="5214938" y="3922713"/>
              <a:ext cx="661988" cy="525463"/>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22"/>
            <p:cNvSpPr/>
            <p:nvPr/>
          </p:nvSpPr>
          <p:spPr bwMode="auto">
            <a:xfrm>
              <a:off x="5527676" y="3470275"/>
              <a:ext cx="398463" cy="538163"/>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23"/>
            <p:cNvSpPr/>
            <p:nvPr/>
          </p:nvSpPr>
          <p:spPr bwMode="auto">
            <a:xfrm>
              <a:off x="5734051" y="3609975"/>
              <a:ext cx="366713" cy="450850"/>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24"/>
            <p:cNvSpPr/>
            <p:nvPr/>
          </p:nvSpPr>
          <p:spPr bwMode="auto">
            <a:xfrm>
              <a:off x="5895976" y="3325813"/>
              <a:ext cx="317500" cy="368300"/>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25"/>
            <p:cNvSpPr/>
            <p:nvPr/>
          </p:nvSpPr>
          <p:spPr bwMode="auto">
            <a:xfrm>
              <a:off x="5591176" y="3011488"/>
              <a:ext cx="398463" cy="488950"/>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26"/>
            <p:cNvSpPr/>
            <p:nvPr/>
          </p:nvSpPr>
          <p:spPr bwMode="auto">
            <a:xfrm>
              <a:off x="5667376" y="2446338"/>
              <a:ext cx="106363" cy="152400"/>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27"/>
            <p:cNvSpPr/>
            <p:nvPr/>
          </p:nvSpPr>
          <p:spPr bwMode="auto">
            <a:xfrm>
              <a:off x="5564188" y="2378075"/>
              <a:ext cx="139700" cy="150813"/>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28"/>
            <p:cNvSpPr/>
            <p:nvPr/>
          </p:nvSpPr>
          <p:spPr bwMode="auto">
            <a:xfrm>
              <a:off x="5799138" y="2082800"/>
              <a:ext cx="490538" cy="468313"/>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29"/>
            <p:cNvSpPr/>
            <p:nvPr/>
          </p:nvSpPr>
          <p:spPr bwMode="auto">
            <a:xfrm>
              <a:off x="5910263" y="1801813"/>
              <a:ext cx="700088" cy="476250"/>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30"/>
            <p:cNvSpPr/>
            <p:nvPr/>
          </p:nvSpPr>
          <p:spPr bwMode="auto">
            <a:xfrm>
              <a:off x="5759451" y="1125537"/>
              <a:ext cx="939800" cy="857250"/>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31"/>
            <p:cNvSpPr/>
            <p:nvPr/>
          </p:nvSpPr>
          <p:spPr bwMode="auto">
            <a:xfrm>
              <a:off x="5573713" y="2657475"/>
              <a:ext cx="566738" cy="357188"/>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32"/>
            <p:cNvSpPr/>
            <p:nvPr/>
          </p:nvSpPr>
          <p:spPr bwMode="auto">
            <a:xfrm>
              <a:off x="6105526" y="3246438"/>
              <a:ext cx="87313" cy="79375"/>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33"/>
            <p:cNvSpPr/>
            <p:nvPr/>
          </p:nvSpPr>
          <p:spPr bwMode="auto">
            <a:xfrm>
              <a:off x="5691188" y="2949575"/>
              <a:ext cx="492125" cy="381000"/>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34"/>
            <p:cNvSpPr/>
            <p:nvPr/>
          </p:nvSpPr>
          <p:spPr bwMode="auto">
            <a:xfrm>
              <a:off x="5432426" y="2219325"/>
              <a:ext cx="458788" cy="655638"/>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35"/>
            <p:cNvSpPr/>
            <p:nvPr/>
          </p:nvSpPr>
          <p:spPr bwMode="auto">
            <a:xfrm>
              <a:off x="5221288" y="2849563"/>
              <a:ext cx="485775" cy="477838"/>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6"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36"/>
            <p:cNvSpPr/>
            <p:nvPr/>
          </p:nvSpPr>
          <p:spPr bwMode="auto">
            <a:xfrm>
              <a:off x="6130926" y="3870325"/>
              <a:ext cx="138113" cy="334963"/>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37"/>
            <p:cNvSpPr/>
            <p:nvPr/>
          </p:nvSpPr>
          <p:spPr bwMode="auto">
            <a:xfrm>
              <a:off x="5110163" y="4464050"/>
              <a:ext cx="214313" cy="180975"/>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4" name="组合 43"/>
          <p:cNvGrpSpPr/>
          <p:nvPr/>
        </p:nvGrpSpPr>
        <p:grpSpPr>
          <a:xfrm>
            <a:off x="5173638" y="3626698"/>
            <a:ext cx="469293" cy="1516148"/>
            <a:chOff x="3951212" y="2490626"/>
            <a:chExt cx="351970" cy="1137111"/>
          </a:xfrm>
        </p:grpSpPr>
        <p:sp>
          <p:nvSpPr>
            <p:cNvPr id="45" name="Freeform 42"/>
            <p:cNvSpPr/>
            <p:nvPr/>
          </p:nvSpPr>
          <p:spPr bwMode="auto">
            <a:xfrm>
              <a:off x="3951212" y="2490626"/>
              <a:ext cx="351970" cy="475872"/>
            </a:xfrm>
            <a:custGeom>
              <a:avLst/>
              <a:gdLst>
                <a:gd name="T0" fmla="*/ 1120 w 2244"/>
                <a:gd name="T1" fmla="*/ 3035 h 3035"/>
                <a:gd name="T2" fmla="*/ 1103 w 2244"/>
                <a:gd name="T3" fmla="*/ 2951 h 3035"/>
                <a:gd name="T4" fmla="*/ 857 w 2244"/>
                <a:gd name="T5" fmla="*/ 2458 h 3035"/>
                <a:gd name="T6" fmla="*/ 544 w 2244"/>
                <a:gd name="T7" fmla="*/ 2122 h 3035"/>
                <a:gd name="T8" fmla="*/ 228 w 2244"/>
                <a:gd name="T9" fmla="*/ 1777 h 3035"/>
                <a:gd name="T10" fmla="*/ 30 w 2244"/>
                <a:gd name="T11" fmla="*/ 1353 h 3035"/>
                <a:gd name="T12" fmla="*/ 18 w 2244"/>
                <a:gd name="T13" fmla="*/ 948 h 3035"/>
                <a:gd name="T14" fmla="*/ 192 w 2244"/>
                <a:gd name="T15" fmla="*/ 484 h 3035"/>
                <a:gd name="T16" fmla="*/ 822 w 2244"/>
                <a:gd name="T17" fmla="*/ 46 h 3035"/>
                <a:gd name="T18" fmla="*/ 1248 w 2244"/>
                <a:gd name="T19" fmla="*/ 15 h 3035"/>
                <a:gd name="T20" fmla="*/ 1940 w 2244"/>
                <a:gd name="T21" fmla="*/ 346 h 3035"/>
                <a:gd name="T22" fmla="*/ 2215 w 2244"/>
                <a:gd name="T23" fmla="*/ 898 h 3035"/>
                <a:gd name="T24" fmla="*/ 2212 w 2244"/>
                <a:gd name="T25" fmla="*/ 1344 h 3035"/>
                <a:gd name="T26" fmla="*/ 1997 w 2244"/>
                <a:gd name="T27" fmla="*/ 1788 h 3035"/>
                <a:gd name="T28" fmla="*/ 1658 w 2244"/>
                <a:gd name="T29" fmla="*/ 2154 h 3035"/>
                <a:gd name="T30" fmla="*/ 1349 w 2244"/>
                <a:gd name="T31" fmla="*/ 2508 h 3035"/>
                <a:gd name="T32" fmla="*/ 1139 w 2244"/>
                <a:gd name="T33" fmla="*/ 2958 h 3035"/>
                <a:gd name="T34" fmla="*/ 1124 w 2244"/>
                <a:gd name="T35" fmla="*/ 3034 h 3035"/>
                <a:gd name="T36" fmla="*/ 1120 w 2244"/>
                <a:gd name="T37" fmla="*/ 3035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4" h="3035">
                  <a:moveTo>
                    <a:pt x="1120" y="3035"/>
                  </a:moveTo>
                  <a:cubicBezTo>
                    <a:pt x="1114" y="3007"/>
                    <a:pt x="1110" y="2979"/>
                    <a:pt x="1103" y="2951"/>
                  </a:cubicBezTo>
                  <a:cubicBezTo>
                    <a:pt x="1058" y="2768"/>
                    <a:pt x="969" y="2607"/>
                    <a:pt x="857" y="2458"/>
                  </a:cubicBezTo>
                  <a:cubicBezTo>
                    <a:pt x="764" y="2335"/>
                    <a:pt x="654" y="2229"/>
                    <a:pt x="544" y="2122"/>
                  </a:cubicBezTo>
                  <a:cubicBezTo>
                    <a:pt x="433" y="2012"/>
                    <a:pt x="322" y="1903"/>
                    <a:pt x="228" y="1777"/>
                  </a:cubicBezTo>
                  <a:cubicBezTo>
                    <a:pt x="134" y="1649"/>
                    <a:pt x="64" y="1510"/>
                    <a:pt x="30" y="1353"/>
                  </a:cubicBezTo>
                  <a:cubicBezTo>
                    <a:pt x="2" y="1219"/>
                    <a:pt x="0" y="1083"/>
                    <a:pt x="18" y="948"/>
                  </a:cubicBezTo>
                  <a:cubicBezTo>
                    <a:pt x="42" y="780"/>
                    <a:pt x="97" y="624"/>
                    <a:pt x="192" y="484"/>
                  </a:cubicBezTo>
                  <a:cubicBezTo>
                    <a:pt x="346" y="257"/>
                    <a:pt x="558" y="115"/>
                    <a:pt x="822" y="46"/>
                  </a:cubicBezTo>
                  <a:cubicBezTo>
                    <a:pt x="962" y="9"/>
                    <a:pt x="1105" y="0"/>
                    <a:pt x="1248" y="15"/>
                  </a:cubicBezTo>
                  <a:cubicBezTo>
                    <a:pt x="1517" y="44"/>
                    <a:pt x="1751" y="149"/>
                    <a:pt x="1940" y="346"/>
                  </a:cubicBezTo>
                  <a:cubicBezTo>
                    <a:pt x="2088" y="501"/>
                    <a:pt x="2177" y="687"/>
                    <a:pt x="2215" y="898"/>
                  </a:cubicBezTo>
                  <a:cubicBezTo>
                    <a:pt x="2242" y="1047"/>
                    <a:pt x="2244" y="1196"/>
                    <a:pt x="2212" y="1344"/>
                  </a:cubicBezTo>
                  <a:cubicBezTo>
                    <a:pt x="2176" y="1510"/>
                    <a:pt x="2099" y="1655"/>
                    <a:pt x="1997" y="1788"/>
                  </a:cubicBezTo>
                  <a:cubicBezTo>
                    <a:pt x="1895" y="1921"/>
                    <a:pt x="1775" y="2037"/>
                    <a:pt x="1658" y="2154"/>
                  </a:cubicBezTo>
                  <a:cubicBezTo>
                    <a:pt x="1547" y="2265"/>
                    <a:pt x="1437" y="2377"/>
                    <a:pt x="1349" y="2508"/>
                  </a:cubicBezTo>
                  <a:cubicBezTo>
                    <a:pt x="1255" y="2647"/>
                    <a:pt x="1180" y="2794"/>
                    <a:pt x="1139" y="2958"/>
                  </a:cubicBezTo>
                  <a:cubicBezTo>
                    <a:pt x="1133" y="2983"/>
                    <a:pt x="1129" y="3009"/>
                    <a:pt x="1124" y="3034"/>
                  </a:cubicBezTo>
                  <a:cubicBezTo>
                    <a:pt x="1122" y="3034"/>
                    <a:pt x="1121" y="3034"/>
                    <a:pt x="1120" y="3035"/>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cxnSp>
          <p:nvCxnSpPr>
            <p:cNvPr id="46" name="直接连接符 45"/>
            <p:cNvCxnSpPr/>
            <p:nvPr/>
          </p:nvCxnSpPr>
          <p:spPr>
            <a:xfrm flipH="1">
              <a:off x="4126883" y="2966321"/>
              <a:ext cx="314" cy="661416"/>
            </a:xfrm>
            <a:prstGeom prst="line">
              <a:avLst/>
            </a:prstGeom>
            <a:ln w="6350">
              <a:solidFill>
                <a:srgbClr val="7F7F7F"/>
              </a:solidFill>
              <a:prstDash val="dash"/>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4411712" y="3040326"/>
            <a:ext cx="469293" cy="1516148"/>
            <a:chOff x="3379768" y="2050847"/>
            <a:chExt cx="351970" cy="1137111"/>
          </a:xfrm>
        </p:grpSpPr>
        <p:sp>
          <p:nvSpPr>
            <p:cNvPr id="49" name="Freeform 42"/>
            <p:cNvSpPr/>
            <p:nvPr/>
          </p:nvSpPr>
          <p:spPr bwMode="auto">
            <a:xfrm>
              <a:off x="3379768" y="2050847"/>
              <a:ext cx="351970" cy="475872"/>
            </a:xfrm>
            <a:custGeom>
              <a:avLst/>
              <a:gdLst>
                <a:gd name="T0" fmla="*/ 1120 w 2244"/>
                <a:gd name="T1" fmla="*/ 3035 h 3035"/>
                <a:gd name="T2" fmla="*/ 1103 w 2244"/>
                <a:gd name="T3" fmla="*/ 2951 h 3035"/>
                <a:gd name="T4" fmla="*/ 857 w 2244"/>
                <a:gd name="T5" fmla="*/ 2458 h 3035"/>
                <a:gd name="T6" fmla="*/ 544 w 2244"/>
                <a:gd name="T7" fmla="*/ 2122 h 3035"/>
                <a:gd name="T8" fmla="*/ 228 w 2244"/>
                <a:gd name="T9" fmla="*/ 1777 h 3035"/>
                <a:gd name="T10" fmla="*/ 30 w 2244"/>
                <a:gd name="T11" fmla="*/ 1353 h 3035"/>
                <a:gd name="T12" fmla="*/ 18 w 2244"/>
                <a:gd name="T13" fmla="*/ 948 h 3035"/>
                <a:gd name="T14" fmla="*/ 192 w 2244"/>
                <a:gd name="T15" fmla="*/ 484 h 3035"/>
                <a:gd name="T16" fmla="*/ 822 w 2244"/>
                <a:gd name="T17" fmla="*/ 46 h 3035"/>
                <a:gd name="T18" fmla="*/ 1248 w 2244"/>
                <a:gd name="T19" fmla="*/ 15 h 3035"/>
                <a:gd name="T20" fmla="*/ 1940 w 2244"/>
                <a:gd name="T21" fmla="*/ 346 h 3035"/>
                <a:gd name="T22" fmla="*/ 2215 w 2244"/>
                <a:gd name="T23" fmla="*/ 898 h 3035"/>
                <a:gd name="T24" fmla="*/ 2212 w 2244"/>
                <a:gd name="T25" fmla="*/ 1344 h 3035"/>
                <a:gd name="T26" fmla="*/ 1997 w 2244"/>
                <a:gd name="T27" fmla="*/ 1788 h 3035"/>
                <a:gd name="T28" fmla="*/ 1658 w 2244"/>
                <a:gd name="T29" fmla="*/ 2154 h 3035"/>
                <a:gd name="T30" fmla="*/ 1349 w 2244"/>
                <a:gd name="T31" fmla="*/ 2508 h 3035"/>
                <a:gd name="T32" fmla="*/ 1139 w 2244"/>
                <a:gd name="T33" fmla="*/ 2958 h 3035"/>
                <a:gd name="T34" fmla="*/ 1124 w 2244"/>
                <a:gd name="T35" fmla="*/ 3034 h 3035"/>
                <a:gd name="T36" fmla="*/ 1120 w 2244"/>
                <a:gd name="T37" fmla="*/ 3035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4" h="3035">
                  <a:moveTo>
                    <a:pt x="1120" y="3035"/>
                  </a:moveTo>
                  <a:cubicBezTo>
                    <a:pt x="1114" y="3007"/>
                    <a:pt x="1110" y="2979"/>
                    <a:pt x="1103" y="2951"/>
                  </a:cubicBezTo>
                  <a:cubicBezTo>
                    <a:pt x="1058" y="2768"/>
                    <a:pt x="969" y="2607"/>
                    <a:pt x="857" y="2458"/>
                  </a:cubicBezTo>
                  <a:cubicBezTo>
                    <a:pt x="764" y="2335"/>
                    <a:pt x="654" y="2229"/>
                    <a:pt x="544" y="2122"/>
                  </a:cubicBezTo>
                  <a:cubicBezTo>
                    <a:pt x="433" y="2012"/>
                    <a:pt x="322" y="1903"/>
                    <a:pt x="228" y="1777"/>
                  </a:cubicBezTo>
                  <a:cubicBezTo>
                    <a:pt x="134" y="1649"/>
                    <a:pt x="64" y="1510"/>
                    <a:pt x="30" y="1353"/>
                  </a:cubicBezTo>
                  <a:cubicBezTo>
                    <a:pt x="2" y="1219"/>
                    <a:pt x="0" y="1083"/>
                    <a:pt x="18" y="948"/>
                  </a:cubicBezTo>
                  <a:cubicBezTo>
                    <a:pt x="42" y="780"/>
                    <a:pt x="97" y="624"/>
                    <a:pt x="192" y="484"/>
                  </a:cubicBezTo>
                  <a:cubicBezTo>
                    <a:pt x="346" y="257"/>
                    <a:pt x="558" y="115"/>
                    <a:pt x="822" y="46"/>
                  </a:cubicBezTo>
                  <a:cubicBezTo>
                    <a:pt x="962" y="9"/>
                    <a:pt x="1105" y="0"/>
                    <a:pt x="1248" y="15"/>
                  </a:cubicBezTo>
                  <a:cubicBezTo>
                    <a:pt x="1517" y="44"/>
                    <a:pt x="1751" y="149"/>
                    <a:pt x="1940" y="346"/>
                  </a:cubicBezTo>
                  <a:cubicBezTo>
                    <a:pt x="2088" y="501"/>
                    <a:pt x="2177" y="687"/>
                    <a:pt x="2215" y="898"/>
                  </a:cubicBezTo>
                  <a:cubicBezTo>
                    <a:pt x="2242" y="1047"/>
                    <a:pt x="2244" y="1196"/>
                    <a:pt x="2212" y="1344"/>
                  </a:cubicBezTo>
                  <a:cubicBezTo>
                    <a:pt x="2176" y="1510"/>
                    <a:pt x="2099" y="1655"/>
                    <a:pt x="1997" y="1788"/>
                  </a:cubicBezTo>
                  <a:cubicBezTo>
                    <a:pt x="1895" y="1921"/>
                    <a:pt x="1775" y="2037"/>
                    <a:pt x="1658" y="2154"/>
                  </a:cubicBezTo>
                  <a:cubicBezTo>
                    <a:pt x="1547" y="2265"/>
                    <a:pt x="1437" y="2377"/>
                    <a:pt x="1349" y="2508"/>
                  </a:cubicBezTo>
                  <a:cubicBezTo>
                    <a:pt x="1255" y="2647"/>
                    <a:pt x="1180" y="2794"/>
                    <a:pt x="1139" y="2958"/>
                  </a:cubicBezTo>
                  <a:cubicBezTo>
                    <a:pt x="1133" y="2983"/>
                    <a:pt x="1129" y="3009"/>
                    <a:pt x="1124" y="3034"/>
                  </a:cubicBezTo>
                  <a:cubicBezTo>
                    <a:pt x="1122" y="3034"/>
                    <a:pt x="1121" y="3034"/>
                    <a:pt x="1120" y="3035"/>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cxnSp>
          <p:nvCxnSpPr>
            <p:cNvPr id="50" name="直接连接符 49"/>
            <p:cNvCxnSpPr/>
            <p:nvPr/>
          </p:nvCxnSpPr>
          <p:spPr>
            <a:xfrm flipH="1">
              <a:off x="3555439" y="2526542"/>
              <a:ext cx="314" cy="661416"/>
            </a:xfrm>
            <a:prstGeom prst="line">
              <a:avLst/>
            </a:prstGeom>
            <a:ln w="6350">
              <a:solidFill>
                <a:srgbClr val="7F7F7F"/>
              </a:solidFill>
              <a:prstDash val="dash"/>
              <a:tailEnd type="oval" w="sm" len="sm"/>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436343" y="3135054"/>
            <a:ext cx="469293" cy="1516148"/>
            <a:chOff x="1148241" y="2121893"/>
            <a:chExt cx="351970" cy="1137111"/>
          </a:xfrm>
        </p:grpSpPr>
        <p:sp>
          <p:nvSpPr>
            <p:cNvPr id="52" name="Freeform 42"/>
            <p:cNvSpPr/>
            <p:nvPr/>
          </p:nvSpPr>
          <p:spPr bwMode="auto">
            <a:xfrm>
              <a:off x="1148241" y="2121893"/>
              <a:ext cx="351970" cy="475872"/>
            </a:xfrm>
            <a:custGeom>
              <a:avLst/>
              <a:gdLst>
                <a:gd name="T0" fmla="*/ 1120 w 2244"/>
                <a:gd name="T1" fmla="*/ 3035 h 3035"/>
                <a:gd name="T2" fmla="*/ 1103 w 2244"/>
                <a:gd name="T3" fmla="*/ 2951 h 3035"/>
                <a:gd name="T4" fmla="*/ 857 w 2244"/>
                <a:gd name="T5" fmla="*/ 2458 h 3035"/>
                <a:gd name="T6" fmla="*/ 544 w 2244"/>
                <a:gd name="T7" fmla="*/ 2122 h 3035"/>
                <a:gd name="T8" fmla="*/ 228 w 2244"/>
                <a:gd name="T9" fmla="*/ 1777 h 3035"/>
                <a:gd name="T10" fmla="*/ 30 w 2244"/>
                <a:gd name="T11" fmla="*/ 1353 h 3035"/>
                <a:gd name="T12" fmla="*/ 18 w 2244"/>
                <a:gd name="T13" fmla="*/ 948 h 3035"/>
                <a:gd name="T14" fmla="*/ 192 w 2244"/>
                <a:gd name="T15" fmla="*/ 484 h 3035"/>
                <a:gd name="T16" fmla="*/ 822 w 2244"/>
                <a:gd name="T17" fmla="*/ 46 h 3035"/>
                <a:gd name="T18" fmla="*/ 1248 w 2244"/>
                <a:gd name="T19" fmla="*/ 15 h 3035"/>
                <a:gd name="T20" fmla="*/ 1940 w 2244"/>
                <a:gd name="T21" fmla="*/ 346 h 3035"/>
                <a:gd name="T22" fmla="*/ 2215 w 2244"/>
                <a:gd name="T23" fmla="*/ 898 h 3035"/>
                <a:gd name="T24" fmla="*/ 2212 w 2244"/>
                <a:gd name="T25" fmla="*/ 1344 h 3035"/>
                <a:gd name="T26" fmla="*/ 1997 w 2244"/>
                <a:gd name="T27" fmla="*/ 1788 h 3035"/>
                <a:gd name="T28" fmla="*/ 1658 w 2244"/>
                <a:gd name="T29" fmla="*/ 2154 h 3035"/>
                <a:gd name="T30" fmla="*/ 1349 w 2244"/>
                <a:gd name="T31" fmla="*/ 2508 h 3035"/>
                <a:gd name="T32" fmla="*/ 1139 w 2244"/>
                <a:gd name="T33" fmla="*/ 2958 h 3035"/>
                <a:gd name="T34" fmla="*/ 1124 w 2244"/>
                <a:gd name="T35" fmla="*/ 3034 h 3035"/>
                <a:gd name="T36" fmla="*/ 1120 w 2244"/>
                <a:gd name="T37" fmla="*/ 3035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4" h="3035">
                  <a:moveTo>
                    <a:pt x="1120" y="3035"/>
                  </a:moveTo>
                  <a:cubicBezTo>
                    <a:pt x="1114" y="3007"/>
                    <a:pt x="1110" y="2979"/>
                    <a:pt x="1103" y="2951"/>
                  </a:cubicBezTo>
                  <a:cubicBezTo>
                    <a:pt x="1058" y="2768"/>
                    <a:pt x="969" y="2607"/>
                    <a:pt x="857" y="2458"/>
                  </a:cubicBezTo>
                  <a:cubicBezTo>
                    <a:pt x="764" y="2335"/>
                    <a:pt x="654" y="2229"/>
                    <a:pt x="544" y="2122"/>
                  </a:cubicBezTo>
                  <a:cubicBezTo>
                    <a:pt x="433" y="2012"/>
                    <a:pt x="322" y="1903"/>
                    <a:pt x="228" y="1777"/>
                  </a:cubicBezTo>
                  <a:cubicBezTo>
                    <a:pt x="134" y="1649"/>
                    <a:pt x="64" y="1510"/>
                    <a:pt x="30" y="1353"/>
                  </a:cubicBezTo>
                  <a:cubicBezTo>
                    <a:pt x="2" y="1219"/>
                    <a:pt x="0" y="1083"/>
                    <a:pt x="18" y="948"/>
                  </a:cubicBezTo>
                  <a:cubicBezTo>
                    <a:pt x="42" y="780"/>
                    <a:pt x="97" y="624"/>
                    <a:pt x="192" y="484"/>
                  </a:cubicBezTo>
                  <a:cubicBezTo>
                    <a:pt x="346" y="257"/>
                    <a:pt x="558" y="115"/>
                    <a:pt x="822" y="46"/>
                  </a:cubicBezTo>
                  <a:cubicBezTo>
                    <a:pt x="962" y="9"/>
                    <a:pt x="1105" y="0"/>
                    <a:pt x="1248" y="15"/>
                  </a:cubicBezTo>
                  <a:cubicBezTo>
                    <a:pt x="1517" y="44"/>
                    <a:pt x="1751" y="149"/>
                    <a:pt x="1940" y="346"/>
                  </a:cubicBezTo>
                  <a:cubicBezTo>
                    <a:pt x="2088" y="501"/>
                    <a:pt x="2177" y="687"/>
                    <a:pt x="2215" y="898"/>
                  </a:cubicBezTo>
                  <a:cubicBezTo>
                    <a:pt x="2242" y="1047"/>
                    <a:pt x="2244" y="1196"/>
                    <a:pt x="2212" y="1344"/>
                  </a:cubicBezTo>
                  <a:cubicBezTo>
                    <a:pt x="2176" y="1510"/>
                    <a:pt x="2099" y="1655"/>
                    <a:pt x="1997" y="1788"/>
                  </a:cubicBezTo>
                  <a:cubicBezTo>
                    <a:pt x="1895" y="1921"/>
                    <a:pt x="1775" y="2037"/>
                    <a:pt x="1658" y="2154"/>
                  </a:cubicBezTo>
                  <a:cubicBezTo>
                    <a:pt x="1547" y="2265"/>
                    <a:pt x="1437" y="2377"/>
                    <a:pt x="1349" y="2508"/>
                  </a:cubicBezTo>
                  <a:cubicBezTo>
                    <a:pt x="1255" y="2647"/>
                    <a:pt x="1180" y="2794"/>
                    <a:pt x="1139" y="2958"/>
                  </a:cubicBezTo>
                  <a:cubicBezTo>
                    <a:pt x="1133" y="2983"/>
                    <a:pt x="1129" y="3009"/>
                    <a:pt x="1124" y="3034"/>
                  </a:cubicBezTo>
                  <a:cubicBezTo>
                    <a:pt x="1122" y="3034"/>
                    <a:pt x="1121" y="3034"/>
                    <a:pt x="1120" y="3035"/>
                  </a:cubicBezTo>
                  <a:close/>
                </a:path>
              </a:pathLst>
            </a:custGeom>
            <a:solidFill>
              <a:schemeClr val="tx1"/>
            </a:solidFill>
            <a:ln>
              <a:noFill/>
            </a:ln>
          </p:spPr>
          <p:txBody>
            <a:bodyPr vert="horz" wrap="square" lIns="121920" tIns="60960" rIns="121920" bIns="60960" numCol="1" anchor="t" anchorCtr="0" compatLnSpc="1"/>
            <a:lstStyle/>
            <a:p>
              <a:endParaRPr lang="zh-CN" altLang="en-US" sz="1600" dirty="0"/>
            </a:p>
          </p:txBody>
        </p:sp>
        <p:cxnSp>
          <p:nvCxnSpPr>
            <p:cNvPr id="53" name="直接连接符 52"/>
            <p:cNvCxnSpPr/>
            <p:nvPr/>
          </p:nvCxnSpPr>
          <p:spPr>
            <a:xfrm flipH="1">
              <a:off x="1323912" y="2597588"/>
              <a:ext cx="314" cy="661416"/>
            </a:xfrm>
            <a:prstGeom prst="line">
              <a:avLst/>
            </a:prstGeom>
            <a:ln w="6350">
              <a:solidFill>
                <a:srgbClr val="7F7F7F"/>
              </a:solidFill>
              <a:prstDash val="dash"/>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3102519" y="3508051"/>
            <a:ext cx="469293" cy="1516148"/>
            <a:chOff x="2397873" y="2401641"/>
            <a:chExt cx="351970" cy="1137111"/>
          </a:xfrm>
        </p:grpSpPr>
        <p:sp>
          <p:nvSpPr>
            <p:cNvPr id="55" name="Freeform 42"/>
            <p:cNvSpPr/>
            <p:nvPr/>
          </p:nvSpPr>
          <p:spPr bwMode="auto">
            <a:xfrm>
              <a:off x="2397873" y="2401641"/>
              <a:ext cx="351970" cy="475872"/>
            </a:xfrm>
            <a:custGeom>
              <a:avLst/>
              <a:gdLst>
                <a:gd name="T0" fmla="*/ 1120 w 2244"/>
                <a:gd name="T1" fmla="*/ 3035 h 3035"/>
                <a:gd name="T2" fmla="*/ 1103 w 2244"/>
                <a:gd name="T3" fmla="*/ 2951 h 3035"/>
                <a:gd name="T4" fmla="*/ 857 w 2244"/>
                <a:gd name="T5" fmla="*/ 2458 h 3035"/>
                <a:gd name="T6" fmla="*/ 544 w 2244"/>
                <a:gd name="T7" fmla="*/ 2122 h 3035"/>
                <a:gd name="T8" fmla="*/ 228 w 2244"/>
                <a:gd name="T9" fmla="*/ 1777 h 3035"/>
                <a:gd name="T10" fmla="*/ 30 w 2244"/>
                <a:gd name="T11" fmla="*/ 1353 h 3035"/>
                <a:gd name="T12" fmla="*/ 18 w 2244"/>
                <a:gd name="T13" fmla="*/ 948 h 3035"/>
                <a:gd name="T14" fmla="*/ 192 w 2244"/>
                <a:gd name="T15" fmla="*/ 484 h 3035"/>
                <a:gd name="T16" fmla="*/ 822 w 2244"/>
                <a:gd name="T17" fmla="*/ 46 h 3035"/>
                <a:gd name="T18" fmla="*/ 1248 w 2244"/>
                <a:gd name="T19" fmla="*/ 15 h 3035"/>
                <a:gd name="T20" fmla="*/ 1940 w 2244"/>
                <a:gd name="T21" fmla="*/ 346 h 3035"/>
                <a:gd name="T22" fmla="*/ 2215 w 2244"/>
                <a:gd name="T23" fmla="*/ 898 h 3035"/>
                <a:gd name="T24" fmla="*/ 2212 w 2244"/>
                <a:gd name="T25" fmla="*/ 1344 h 3035"/>
                <a:gd name="T26" fmla="*/ 1997 w 2244"/>
                <a:gd name="T27" fmla="*/ 1788 h 3035"/>
                <a:gd name="T28" fmla="*/ 1658 w 2244"/>
                <a:gd name="T29" fmla="*/ 2154 h 3035"/>
                <a:gd name="T30" fmla="*/ 1349 w 2244"/>
                <a:gd name="T31" fmla="*/ 2508 h 3035"/>
                <a:gd name="T32" fmla="*/ 1139 w 2244"/>
                <a:gd name="T33" fmla="*/ 2958 h 3035"/>
                <a:gd name="T34" fmla="*/ 1124 w 2244"/>
                <a:gd name="T35" fmla="*/ 3034 h 3035"/>
                <a:gd name="T36" fmla="*/ 1120 w 2244"/>
                <a:gd name="T37" fmla="*/ 3035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4" h="3035">
                  <a:moveTo>
                    <a:pt x="1120" y="3035"/>
                  </a:moveTo>
                  <a:cubicBezTo>
                    <a:pt x="1114" y="3007"/>
                    <a:pt x="1110" y="2979"/>
                    <a:pt x="1103" y="2951"/>
                  </a:cubicBezTo>
                  <a:cubicBezTo>
                    <a:pt x="1058" y="2768"/>
                    <a:pt x="969" y="2607"/>
                    <a:pt x="857" y="2458"/>
                  </a:cubicBezTo>
                  <a:cubicBezTo>
                    <a:pt x="764" y="2335"/>
                    <a:pt x="654" y="2229"/>
                    <a:pt x="544" y="2122"/>
                  </a:cubicBezTo>
                  <a:cubicBezTo>
                    <a:pt x="433" y="2012"/>
                    <a:pt x="322" y="1903"/>
                    <a:pt x="228" y="1777"/>
                  </a:cubicBezTo>
                  <a:cubicBezTo>
                    <a:pt x="134" y="1649"/>
                    <a:pt x="64" y="1510"/>
                    <a:pt x="30" y="1353"/>
                  </a:cubicBezTo>
                  <a:cubicBezTo>
                    <a:pt x="2" y="1219"/>
                    <a:pt x="0" y="1083"/>
                    <a:pt x="18" y="948"/>
                  </a:cubicBezTo>
                  <a:cubicBezTo>
                    <a:pt x="42" y="780"/>
                    <a:pt x="97" y="624"/>
                    <a:pt x="192" y="484"/>
                  </a:cubicBezTo>
                  <a:cubicBezTo>
                    <a:pt x="346" y="257"/>
                    <a:pt x="558" y="115"/>
                    <a:pt x="822" y="46"/>
                  </a:cubicBezTo>
                  <a:cubicBezTo>
                    <a:pt x="962" y="9"/>
                    <a:pt x="1105" y="0"/>
                    <a:pt x="1248" y="15"/>
                  </a:cubicBezTo>
                  <a:cubicBezTo>
                    <a:pt x="1517" y="44"/>
                    <a:pt x="1751" y="149"/>
                    <a:pt x="1940" y="346"/>
                  </a:cubicBezTo>
                  <a:cubicBezTo>
                    <a:pt x="2088" y="501"/>
                    <a:pt x="2177" y="687"/>
                    <a:pt x="2215" y="898"/>
                  </a:cubicBezTo>
                  <a:cubicBezTo>
                    <a:pt x="2242" y="1047"/>
                    <a:pt x="2244" y="1196"/>
                    <a:pt x="2212" y="1344"/>
                  </a:cubicBezTo>
                  <a:cubicBezTo>
                    <a:pt x="2176" y="1510"/>
                    <a:pt x="2099" y="1655"/>
                    <a:pt x="1997" y="1788"/>
                  </a:cubicBezTo>
                  <a:cubicBezTo>
                    <a:pt x="1895" y="1921"/>
                    <a:pt x="1775" y="2037"/>
                    <a:pt x="1658" y="2154"/>
                  </a:cubicBezTo>
                  <a:cubicBezTo>
                    <a:pt x="1547" y="2265"/>
                    <a:pt x="1437" y="2377"/>
                    <a:pt x="1349" y="2508"/>
                  </a:cubicBezTo>
                  <a:cubicBezTo>
                    <a:pt x="1255" y="2647"/>
                    <a:pt x="1180" y="2794"/>
                    <a:pt x="1139" y="2958"/>
                  </a:cubicBezTo>
                  <a:cubicBezTo>
                    <a:pt x="1133" y="2983"/>
                    <a:pt x="1129" y="3009"/>
                    <a:pt x="1124" y="3034"/>
                  </a:cubicBezTo>
                  <a:cubicBezTo>
                    <a:pt x="1122" y="3034"/>
                    <a:pt x="1121" y="3034"/>
                    <a:pt x="1120" y="3035"/>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cxnSp>
          <p:nvCxnSpPr>
            <p:cNvPr id="56" name="直接连接符 55"/>
            <p:cNvCxnSpPr/>
            <p:nvPr/>
          </p:nvCxnSpPr>
          <p:spPr>
            <a:xfrm flipH="1">
              <a:off x="2573544" y="2877336"/>
              <a:ext cx="314" cy="661416"/>
            </a:xfrm>
            <a:prstGeom prst="line">
              <a:avLst/>
            </a:prstGeom>
            <a:ln w="6350">
              <a:solidFill>
                <a:srgbClr val="7F7F7F"/>
              </a:solidFill>
              <a:prstDash val="dash"/>
              <a:tailEnd type="oval" w="sm" len="sm"/>
            </a:ln>
          </p:spPr>
          <p:style>
            <a:lnRef idx="1">
              <a:schemeClr val="accent1"/>
            </a:lnRef>
            <a:fillRef idx="0">
              <a:schemeClr val="accent1"/>
            </a:fillRef>
            <a:effectRef idx="0">
              <a:schemeClr val="accent1"/>
            </a:effectRef>
            <a:fontRef idx="minor">
              <a:schemeClr val="tx1"/>
            </a:fontRef>
          </p:style>
        </p:cxnSp>
      </p:grpSp>
      <p:sp>
        <p:nvSpPr>
          <p:cNvPr id="57" name="TextBox 6158"/>
          <p:cNvSpPr txBox="1"/>
          <p:nvPr/>
        </p:nvSpPr>
        <p:spPr>
          <a:xfrm>
            <a:off x="1465357" y="3216746"/>
            <a:ext cx="480277" cy="318100"/>
          </a:xfrm>
          <a:prstGeom prst="rect">
            <a:avLst/>
          </a:prstGeom>
          <a:noFill/>
        </p:spPr>
        <p:txBody>
          <a:bodyPr wrap="square" rtlCol="0">
            <a:spAutoFit/>
          </a:bodyPr>
          <a:lstStyle/>
          <a:p>
            <a:r>
              <a:rPr lang="en-US" altLang="zh-CN" sz="1465" dirty="0">
                <a:solidFill>
                  <a:schemeClr val="bg1"/>
                </a:solidFill>
                <a:latin typeface="微软雅黑" panose="020B0503020204020204" pitchFamily="34" charset="-122"/>
                <a:ea typeface="微软雅黑" panose="020B0503020204020204" pitchFamily="34" charset="-122"/>
              </a:rPr>
              <a:t>01</a:t>
            </a:r>
            <a:endParaRPr lang="zh-CN" altLang="en-US" sz="1465" dirty="0">
              <a:solidFill>
                <a:schemeClr val="bg1"/>
              </a:solidFill>
              <a:latin typeface="微软雅黑" panose="020B0503020204020204" pitchFamily="34" charset="-122"/>
              <a:ea typeface="微软雅黑" panose="020B0503020204020204" pitchFamily="34" charset="-122"/>
            </a:endParaRPr>
          </a:p>
        </p:txBody>
      </p:sp>
      <p:sp>
        <p:nvSpPr>
          <p:cNvPr id="58" name="TextBox 59"/>
          <p:cNvSpPr txBox="1"/>
          <p:nvPr/>
        </p:nvSpPr>
        <p:spPr>
          <a:xfrm>
            <a:off x="3130242" y="3573217"/>
            <a:ext cx="480277" cy="318100"/>
          </a:xfrm>
          <a:prstGeom prst="rect">
            <a:avLst/>
          </a:prstGeom>
          <a:noFill/>
        </p:spPr>
        <p:txBody>
          <a:bodyPr wrap="square" rtlCol="0">
            <a:spAutoFit/>
          </a:bodyPr>
          <a:lstStyle/>
          <a:p>
            <a:r>
              <a:rPr lang="en-US" altLang="zh-CN" sz="1465" dirty="0">
                <a:solidFill>
                  <a:schemeClr val="bg1"/>
                </a:solidFill>
                <a:latin typeface="微软雅黑" panose="020B0503020204020204" pitchFamily="34" charset="-122"/>
                <a:ea typeface="微软雅黑" panose="020B0503020204020204" pitchFamily="34" charset="-122"/>
              </a:rPr>
              <a:t>02</a:t>
            </a:r>
            <a:endParaRPr lang="zh-CN" altLang="en-US" sz="1465" dirty="0">
              <a:solidFill>
                <a:schemeClr val="bg1"/>
              </a:solidFill>
              <a:latin typeface="微软雅黑" panose="020B0503020204020204" pitchFamily="34" charset="-122"/>
              <a:ea typeface="微软雅黑" panose="020B0503020204020204" pitchFamily="34" charset="-122"/>
            </a:endParaRPr>
          </a:p>
        </p:txBody>
      </p:sp>
      <p:sp>
        <p:nvSpPr>
          <p:cNvPr id="59" name="TextBox 60"/>
          <p:cNvSpPr txBox="1"/>
          <p:nvPr/>
        </p:nvSpPr>
        <p:spPr>
          <a:xfrm>
            <a:off x="4442160" y="3103406"/>
            <a:ext cx="480277" cy="318100"/>
          </a:xfrm>
          <a:prstGeom prst="rect">
            <a:avLst/>
          </a:prstGeom>
          <a:noFill/>
        </p:spPr>
        <p:txBody>
          <a:bodyPr wrap="square" rtlCol="0">
            <a:spAutoFit/>
          </a:bodyPr>
          <a:lstStyle/>
          <a:p>
            <a:r>
              <a:rPr lang="en-US" altLang="zh-CN" sz="1465" dirty="0">
                <a:solidFill>
                  <a:schemeClr val="bg1"/>
                </a:solidFill>
                <a:latin typeface="微软雅黑" panose="020B0503020204020204" pitchFamily="34" charset="-122"/>
                <a:ea typeface="微软雅黑" panose="020B0503020204020204" pitchFamily="34" charset="-122"/>
              </a:rPr>
              <a:t>03</a:t>
            </a:r>
            <a:endParaRPr lang="zh-CN" altLang="en-US" sz="1465" dirty="0">
              <a:solidFill>
                <a:schemeClr val="bg1"/>
              </a:solidFill>
              <a:latin typeface="微软雅黑" panose="020B0503020204020204" pitchFamily="34" charset="-122"/>
              <a:ea typeface="微软雅黑" panose="020B0503020204020204" pitchFamily="34" charset="-122"/>
            </a:endParaRPr>
          </a:p>
        </p:txBody>
      </p:sp>
      <p:sp>
        <p:nvSpPr>
          <p:cNvPr id="60" name="TextBox 61"/>
          <p:cNvSpPr txBox="1"/>
          <p:nvPr/>
        </p:nvSpPr>
        <p:spPr>
          <a:xfrm>
            <a:off x="5201790" y="3693314"/>
            <a:ext cx="480277" cy="318100"/>
          </a:xfrm>
          <a:prstGeom prst="rect">
            <a:avLst/>
          </a:prstGeom>
          <a:noFill/>
        </p:spPr>
        <p:txBody>
          <a:bodyPr wrap="square" rtlCol="0">
            <a:spAutoFit/>
          </a:bodyPr>
          <a:lstStyle/>
          <a:p>
            <a:r>
              <a:rPr lang="en-US" altLang="zh-CN" sz="1465" dirty="0">
                <a:solidFill>
                  <a:schemeClr val="bg1"/>
                </a:solidFill>
                <a:latin typeface="微软雅黑" panose="020B0503020204020204" pitchFamily="34" charset="-122"/>
                <a:ea typeface="微软雅黑" panose="020B0503020204020204" pitchFamily="34" charset="-122"/>
              </a:rPr>
              <a:t>04</a:t>
            </a:r>
            <a:endParaRPr lang="zh-CN" altLang="en-US" sz="1465" dirty="0">
              <a:solidFill>
                <a:schemeClr val="bg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7378964" y="4231352"/>
            <a:ext cx="3412219" cy="205093"/>
          </a:xfrm>
          <a:prstGeom prst="roundRect">
            <a:avLst>
              <a:gd name="adj" fmla="val 50000"/>
            </a:avLst>
          </a:prstGeom>
          <a:solidFill>
            <a:srgbClr val="262626"/>
          </a:solidFill>
          <a:ln>
            <a:noFill/>
          </a:ln>
        </p:spPr>
        <p:txBody>
          <a:bodyPr vert="horz" wrap="square" lIns="121920" tIns="60960" rIns="121920" bIns="60960" numCol="1" anchor="t" anchorCtr="0" compatLnSpc="1"/>
          <a:lstStyle/>
          <a:p>
            <a:endParaRPr lang="zh-CN" altLang="en-US" sz="2400"/>
          </a:p>
        </p:txBody>
      </p:sp>
      <p:sp>
        <p:nvSpPr>
          <p:cNvPr id="62" name="圆角矩形 61"/>
          <p:cNvSpPr/>
          <p:nvPr/>
        </p:nvSpPr>
        <p:spPr>
          <a:xfrm>
            <a:off x="7378964" y="4231352"/>
            <a:ext cx="2941505" cy="205093"/>
          </a:xfrm>
          <a:prstGeom prst="roundRect">
            <a:avLst>
              <a:gd name="adj" fmla="val 50000"/>
            </a:avLst>
          </a:prstGeom>
          <a:solidFill>
            <a:srgbClr val="A20B3C"/>
          </a:solidFill>
          <a:ln>
            <a:noFill/>
          </a:ln>
        </p:spPr>
        <p:txBody>
          <a:bodyPr vert="horz" wrap="square" lIns="121920" tIns="60960" rIns="121920" bIns="60960" numCol="1" anchor="t" anchorCtr="0" compatLnSpc="1"/>
          <a:lstStyle/>
          <a:p>
            <a:endParaRPr lang="zh-CN" altLang="en-US" sz="2400"/>
          </a:p>
        </p:txBody>
      </p:sp>
      <p:sp>
        <p:nvSpPr>
          <p:cNvPr id="63" name="TextBox 64"/>
          <p:cNvSpPr txBox="1"/>
          <p:nvPr/>
        </p:nvSpPr>
        <p:spPr>
          <a:xfrm>
            <a:off x="6855711" y="4149233"/>
            <a:ext cx="523253" cy="338554"/>
          </a:xfrm>
          <a:prstGeom prst="rect">
            <a:avLst/>
          </a:prstGeom>
          <a:noFill/>
        </p:spPr>
        <p:txBody>
          <a:bodyPr wrap="square" rtlCol="0">
            <a:spAutoFit/>
          </a:bodyPr>
          <a:lstStyle/>
          <a:p>
            <a:r>
              <a:rPr lang="en-US" altLang="zh-CN" sz="1600" b="1" dirty="0">
                <a:solidFill>
                  <a:srgbClr val="000000"/>
                </a:solidFill>
                <a:latin typeface="微软雅黑" panose="020B0503020204020204" pitchFamily="34" charset="-122"/>
                <a:ea typeface="微软雅黑" panose="020B0503020204020204" pitchFamily="34" charset="-122"/>
              </a:rPr>
              <a:t>01</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64" name="TextBox 65"/>
          <p:cNvSpPr txBox="1"/>
          <p:nvPr/>
        </p:nvSpPr>
        <p:spPr>
          <a:xfrm>
            <a:off x="10983204" y="4149233"/>
            <a:ext cx="704579" cy="338554"/>
          </a:xfrm>
          <a:prstGeom prst="rect">
            <a:avLst/>
          </a:prstGeom>
          <a:noFill/>
        </p:spPr>
        <p:txBody>
          <a:bodyPr wrap="squar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82%</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7378964" y="4876646"/>
            <a:ext cx="3412219" cy="205093"/>
          </a:xfrm>
          <a:prstGeom prst="roundRect">
            <a:avLst>
              <a:gd name="adj" fmla="val 50000"/>
            </a:avLst>
          </a:prstGeom>
          <a:solidFill>
            <a:srgbClr val="262626"/>
          </a:solidFill>
          <a:ln>
            <a:noFill/>
          </a:ln>
        </p:spPr>
        <p:txBody>
          <a:bodyPr vert="horz" wrap="square" lIns="121920" tIns="60960" rIns="121920" bIns="60960" numCol="1" anchor="t" anchorCtr="0" compatLnSpc="1"/>
          <a:lstStyle/>
          <a:p>
            <a:endParaRPr lang="zh-CN" altLang="en-US" sz="2400"/>
          </a:p>
        </p:txBody>
      </p:sp>
      <p:sp>
        <p:nvSpPr>
          <p:cNvPr id="66" name="圆角矩形 65"/>
          <p:cNvSpPr/>
          <p:nvPr/>
        </p:nvSpPr>
        <p:spPr>
          <a:xfrm>
            <a:off x="7378966" y="4876646"/>
            <a:ext cx="1706109" cy="205093"/>
          </a:xfrm>
          <a:prstGeom prst="roundRect">
            <a:avLst>
              <a:gd name="adj" fmla="val 50000"/>
            </a:avLst>
          </a:prstGeom>
          <a:solidFill>
            <a:srgbClr val="A20B3C"/>
          </a:solidFill>
          <a:ln>
            <a:noFill/>
          </a:ln>
        </p:spPr>
        <p:txBody>
          <a:bodyPr vert="horz" wrap="square" lIns="121920" tIns="60960" rIns="121920" bIns="60960" numCol="1" anchor="t" anchorCtr="0" compatLnSpc="1"/>
          <a:lstStyle/>
          <a:p>
            <a:endParaRPr lang="zh-CN" altLang="en-US" sz="2400"/>
          </a:p>
        </p:txBody>
      </p:sp>
      <p:sp>
        <p:nvSpPr>
          <p:cNvPr id="67" name="TextBox 68"/>
          <p:cNvSpPr txBox="1"/>
          <p:nvPr/>
        </p:nvSpPr>
        <p:spPr>
          <a:xfrm>
            <a:off x="6855711" y="4794526"/>
            <a:ext cx="523253" cy="338554"/>
          </a:xfrm>
          <a:prstGeom prst="rect">
            <a:avLst/>
          </a:prstGeom>
          <a:noFill/>
        </p:spPr>
        <p:txBody>
          <a:bodyPr wrap="square" rtlCol="0">
            <a:spAutoFit/>
          </a:bodyPr>
          <a:lstStyle/>
          <a:p>
            <a:r>
              <a:rPr lang="en-US" altLang="zh-CN" sz="1600" b="1" dirty="0">
                <a:solidFill>
                  <a:srgbClr val="000000"/>
                </a:solidFill>
                <a:latin typeface="微软雅黑" panose="020B0503020204020204" pitchFamily="34" charset="-122"/>
                <a:ea typeface="微软雅黑" panose="020B0503020204020204" pitchFamily="34" charset="-122"/>
              </a:rPr>
              <a:t>02</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68" name="TextBox 69"/>
          <p:cNvSpPr txBox="1"/>
          <p:nvPr/>
        </p:nvSpPr>
        <p:spPr>
          <a:xfrm>
            <a:off x="10983204" y="4794526"/>
            <a:ext cx="704579" cy="338554"/>
          </a:xfrm>
          <a:prstGeom prst="rect">
            <a:avLst/>
          </a:prstGeom>
          <a:noFill/>
        </p:spPr>
        <p:txBody>
          <a:bodyPr wrap="squar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50%</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7378964" y="5532219"/>
            <a:ext cx="3412219" cy="205093"/>
          </a:xfrm>
          <a:prstGeom prst="roundRect">
            <a:avLst>
              <a:gd name="adj" fmla="val 50000"/>
            </a:avLst>
          </a:prstGeom>
          <a:solidFill>
            <a:srgbClr val="262626"/>
          </a:solidFill>
          <a:ln>
            <a:noFill/>
          </a:ln>
        </p:spPr>
        <p:txBody>
          <a:bodyPr vert="horz" wrap="square" lIns="121920" tIns="60960" rIns="121920" bIns="60960" numCol="1" anchor="t" anchorCtr="0" compatLnSpc="1"/>
          <a:lstStyle/>
          <a:p>
            <a:endParaRPr lang="zh-CN" altLang="en-US" sz="2400"/>
          </a:p>
        </p:txBody>
      </p:sp>
      <p:sp>
        <p:nvSpPr>
          <p:cNvPr id="70" name="圆角矩形 69"/>
          <p:cNvSpPr/>
          <p:nvPr/>
        </p:nvSpPr>
        <p:spPr>
          <a:xfrm>
            <a:off x="7378964" y="5532219"/>
            <a:ext cx="2548123" cy="205093"/>
          </a:xfrm>
          <a:prstGeom prst="roundRect">
            <a:avLst>
              <a:gd name="adj" fmla="val 50000"/>
            </a:avLst>
          </a:prstGeom>
          <a:solidFill>
            <a:srgbClr val="A20B3C"/>
          </a:solidFill>
          <a:ln>
            <a:noFill/>
          </a:ln>
        </p:spPr>
        <p:txBody>
          <a:bodyPr vert="horz" wrap="square" lIns="121920" tIns="60960" rIns="121920" bIns="60960" numCol="1" anchor="t" anchorCtr="0" compatLnSpc="1"/>
          <a:lstStyle/>
          <a:p>
            <a:endParaRPr lang="zh-CN" altLang="en-US" sz="2400"/>
          </a:p>
        </p:txBody>
      </p:sp>
      <p:sp>
        <p:nvSpPr>
          <p:cNvPr id="71" name="TextBox 72"/>
          <p:cNvSpPr txBox="1"/>
          <p:nvPr/>
        </p:nvSpPr>
        <p:spPr>
          <a:xfrm>
            <a:off x="6855711" y="5450099"/>
            <a:ext cx="523253" cy="338554"/>
          </a:xfrm>
          <a:prstGeom prst="rect">
            <a:avLst/>
          </a:prstGeom>
          <a:noFill/>
        </p:spPr>
        <p:txBody>
          <a:bodyPr wrap="square" rtlCol="0">
            <a:spAutoFit/>
          </a:bodyPr>
          <a:lstStyle/>
          <a:p>
            <a:r>
              <a:rPr lang="en-US" altLang="zh-CN" sz="1600" b="1" dirty="0">
                <a:solidFill>
                  <a:srgbClr val="000000"/>
                </a:solidFill>
                <a:latin typeface="微软雅黑" panose="020B0503020204020204" pitchFamily="34" charset="-122"/>
                <a:ea typeface="微软雅黑" panose="020B0503020204020204" pitchFamily="34" charset="-122"/>
              </a:rPr>
              <a:t>03</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72" name="TextBox 73"/>
          <p:cNvSpPr txBox="1"/>
          <p:nvPr/>
        </p:nvSpPr>
        <p:spPr>
          <a:xfrm>
            <a:off x="10983204" y="5450099"/>
            <a:ext cx="704579" cy="338554"/>
          </a:xfrm>
          <a:prstGeom prst="rect">
            <a:avLst/>
          </a:prstGeom>
          <a:noFill/>
        </p:spPr>
        <p:txBody>
          <a:bodyPr wrap="squar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75%</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73" name="圆角矩形 72"/>
          <p:cNvSpPr/>
          <p:nvPr/>
        </p:nvSpPr>
        <p:spPr>
          <a:xfrm>
            <a:off x="7378964" y="6168740"/>
            <a:ext cx="3412219" cy="205093"/>
          </a:xfrm>
          <a:prstGeom prst="roundRect">
            <a:avLst>
              <a:gd name="adj" fmla="val 50000"/>
            </a:avLst>
          </a:prstGeom>
          <a:solidFill>
            <a:srgbClr val="262626"/>
          </a:solidFill>
          <a:ln>
            <a:noFill/>
          </a:ln>
        </p:spPr>
        <p:txBody>
          <a:bodyPr vert="horz" wrap="square" lIns="121920" tIns="60960" rIns="121920" bIns="60960" numCol="1" anchor="t" anchorCtr="0" compatLnSpc="1"/>
          <a:lstStyle/>
          <a:p>
            <a:endParaRPr lang="zh-CN" altLang="en-US" sz="2400"/>
          </a:p>
        </p:txBody>
      </p:sp>
      <p:sp>
        <p:nvSpPr>
          <p:cNvPr id="74" name="圆角矩形 73"/>
          <p:cNvSpPr/>
          <p:nvPr/>
        </p:nvSpPr>
        <p:spPr>
          <a:xfrm>
            <a:off x="7378964" y="6168740"/>
            <a:ext cx="3229537" cy="205093"/>
          </a:xfrm>
          <a:prstGeom prst="roundRect">
            <a:avLst>
              <a:gd name="adj" fmla="val 50000"/>
            </a:avLst>
          </a:prstGeom>
          <a:solidFill>
            <a:srgbClr val="A20B3C"/>
          </a:solidFill>
          <a:ln>
            <a:noFill/>
          </a:ln>
        </p:spPr>
        <p:txBody>
          <a:bodyPr vert="horz" wrap="square" lIns="121920" tIns="60960" rIns="121920" bIns="60960" numCol="1" anchor="t" anchorCtr="0" compatLnSpc="1"/>
          <a:lstStyle/>
          <a:p>
            <a:endParaRPr lang="zh-CN" altLang="en-US" sz="2400"/>
          </a:p>
        </p:txBody>
      </p:sp>
      <p:sp>
        <p:nvSpPr>
          <p:cNvPr id="75" name="TextBox 76"/>
          <p:cNvSpPr txBox="1"/>
          <p:nvPr/>
        </p:nvSpPr>
        <p:spPr>
          <a:xfrm>
            <a:off x="6855711" y="6086621"/>
            <a:ext cx="523253" cy="338554"/>
          </a:xfrm>
          <a:prstGeom prst="rect">
            <a:avLst/>
          </a:prstGeom>
          <a:noFill/>
        </p:spPr>
        <p:txBody>
          <a:bodyPr wrap="square" rtlCol="0">
            <a:spAutoFit/>
          </a:bodyPr>
          <a:lstStyle/>
          <a:p>
            <a:r>
              <a:rPr lang="en-US" altLang="zh-CN" sz="1600" b="1" dirty="0">
                <a:solidFill>
                  <a:srgbClr val="000000"/>
                </a:solidFill>
                <a:latin typeface="微软雅黑" panose="020B0503020204020204" pitchFamily="34" charset="-122"/>
                <a:ea typeface="微软雅黑" panose="020B0503020204020204" pitchFamily="34" charset="-122"/>
              </a:rPr>
              <a:t>04</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76" name="TextBox 77"/>
          <p:cNvSpPr txBox="1"/>
          <p:nvPr/>
        </p:nvSpPr>
        <p:spPr>
          <a:xfrm>
            <a:off x="10983204" y="6086621"/>
            <a:ext cx="704579" cy="338554"/>
          </a:xfrm>
          <a:prstGeom prst="rect">
            <a:avLst/>
          </a:prstGeom>
          <a:noFill/>
        </p:spPr>
        <p:txBody>
          <a:bodyPr wrap="squar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90%</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77" name="TextBox 16"/>
          <p:cNvSpPr txBox="1"/>
          <p:nvPr/>
        </p:nvSpPr>
        <p:spPr bwMode="auto">
          <a:xfrm>
            <a:off x="6991594" y="2432705"/>
            <a:ext cx="4732130" cy="738664"/>
          </a:xfrm>
          <a:prstGeom prst="rect">
            <a:avLst/>
          </a:prstGeom>
          <a:noFill/>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输入简单文字概述</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的文字概述这里输入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的文字</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概述这里输入简单的文字概述</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50000">
                                      <p:stCondLst>
                                        <p:cond delay="500"/>
                                      </p:stCondLst>
                                      <p:childTnLst>
                                        <p:set>
                                          <p:cBhvr>
                                            <p:cTn id="11" dur="1" fill="hold">
                                              <p:stCondLst>
                                                <p:cond delay="0"/>
                                              </p:stCondLst>
                                            </p:cTn>
                                            <p:tgtEl>
                                              <p:spTgt spid="51"/>
                                            </p:tgtEl>
                                            <p:attrNameLst>
                                              <p:attrName>style.visibility</p:attrName>
                                            </p:attrNameLst>
                                          </p:cBhvr>
                                          <p:to>
                                            <p:strVal val="visible"/>
                                          </p:to>
                                        </p:set>
                                        <p:anim calcmode="lin" valueType="num" p14:bounceEnd="50000">
                                          <p:cBhvr additive="base">
                                            <p:cTn id="12" dur="10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5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50000">
                                      <p:stCondLst>
                                        <p:cond delay="600"/>
                                      </p:stCondLst>
                                      <p:childTnLst>
                                        <p:set>
                                          <p:cBhvr>
                                            <p:cTn id="15" dur="1" fill="hold">
                                              <p:stCondLst>
                                                <p:cond delay="0"/>
                                              </p:stCondLst>
                                            </p:cTn>
                                            <p:tgtEl>
                                              <p:spTgt spid="54"/>
                                            </p:tgtEl>
                                            <p:attrNameLst>
                                              <p:attrName>style.visibility</p:attrName>
                                            </p:attrNameLst>
                                          </p:cBhvr>
                                          <p:to>
                                            <p:strVal val="visible"/>
                                          </p:to>
                                        </p:set>
                                        <p:anim calcmode="lin" valueType="num" p14:bounceEnd="50000">
                                          <p:cBhvr additive="base">
                                            <p:cTn id="16" dur="10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5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50000">
                                      <p:stCondLst>
                                        <p:cond delay="700"/>
                                      </p:stCondLst>
                                      <p:childTnLst>
                                        <p:set>
                                          <p:cBhvr>
                                            <p:cTn id="19" dur="1" fill="hold">
                                              <p:stCondLst>
                                                <p:cond delay="0"/>
                                              </p:stCondLst>
                                            </p:cTn>
                                            <p:tgtEl>
                                              <p:spTgt spid="48"/>
                                            </p:tgtEl>
                                            <p:attrNameLst>
                                              <p:attrName>style.visibility</p:attrName>
                                            </p:attrNameLst>
                                          </p:cBhvr>
                                          <p:to>
                                            <p:strVal val="visible"/>
                                          </p:to>
                                        </p:set>
                                        <p:anim calcmode="lin" valueType="num" p14:bounceEnd="50000">
                                          <p:cBhvr additive="base">
                                            <p:cTn id="20" dur="100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4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50000">
                                      <p:stCondLst>
                                        <p:cond delay="800"/>
                                      </p:stCondLst>
                                      <p:childTnLst>
                                        <p:set>
                                          <p:cBhvr>
                                            <p:cTn id="23" dur="1" fill="hold">
                                              <p:stCondLst>
                                                <p:cond delay="0"/>
                                              </p:stCondLst>
                                            </p:cTn>
                                            <p:tgtEl>
                                              <p:spTgt spid="44"/>
                                            </p:tgtEl>
                                            <p:attrNameLst>
                                              <p:attrName>style.visibility</p:attrName>
                                            </p:attrNameLst>
                                          </p:cBhvr>
                                          <p:to>
                                            <p:strVal val="visible"/>
                                          </p:to>
                                        </p:set>
                                        <p:anim calcmode="lin" valueType="num" p14:bounceEnd="50000">
                                          <p:cBhvr additive="base">
                                            <p:cTn id="24" dur="10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44"/>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57"/>
                                            </p:tgtEl>
                                            <p:attrNameLst>
                                              <p:attrName>style.visibility</p:attrName>
                                            </p:attrNameLst>
                                          </p:cBhvr>
                                          <p:to>
                                            <p:strVal val="visible"/>
                                          </p:to>
                                        </p:set>
                                        <p:anim calcmode="lin" valueType="num">
                                          <p:cBhvr>
                                            <p:cTn id="28" dur="300" fill="hold"/>
                                            <p:tgtEl>
                                              <p:spTgt spid="57"/>
                                            </p:tgtEl>
                                            <p:attrNameLst>
                                              <p:attrName>ppt_w</p:attrName>
                                            </p:attrNameLst>
                                          </p:cBhvr>
                                          <p:tavLst>
                                            <p:tav tm="0">
                                              <p:val>
                                                <p:fltVal val="0"/>
                                              </p:val>
                                            </p:tav>
                                            <p:tav tm="100000">
                                              <p:val>
                                                <p:strVal val="#ppt_w"/>
                                              </p:val>
                                            </p:tav>
                                          </p:tavLst>
                                        </p:anim>
                                        <p:anim calcmode="lin" valueType="num">
                                          <p:cBhvr>
                                            <p:cTn id="29" dur="300" fill="hold"/>
                                            <p:tgtEl>
                                              <p:spTgt spid="57"/>
                                            </p:tgtEl>
                                            <p:attrNameLst>
                                              <p:attrName>ppt_h</p:attrName>
                                            </p:attrNameLst>
                                          </p:cBhvr>
                                          <p:tavLst>
                                            <p:tav tm="0">
                                              <p:val>
                                                <p:fltVal val="0"/>
                                              </p:val>
                                            </p:tav>
                                            <p:tav tm="100000">
                                              <p:val>
                                                <p:strVal val="#ppt_h"/>
                                              </p:val>
                                            </p:tav>
                                          </p:tavLst>
                                        </p:anim>
                                        <p:animEffect transition="in" filter="fade">
                                          <p:cBhvr>
                                            <p:cTn id="30" dur="300"/>
                                            <p:tgtEl>
                                              <p:spTgt spid="57"/>
                                            </p:tgtEl>
                                          </p:cBhvr>
                                        </p:animEffect>
                                      </p:childTnLst>
                                    </p:cTn>
                                  </p:par>
                                  <p:par>
                                    <p:cTn id="31" presetID="6" presetClass="emph" presetSubtype="0" autoRev="1" fill="hold" grpId="1" nodeType="withEffect">
                                      <p:stCondLst>
                                        <p:cond delay="1300"/>
                                      </p:stCondLst>
                                      <p:childTnLst>
                                        <p:animScale>
                                          <p:cBhvr>
                                            <p:cTn id="32" dur="150" fill="hold"/>
                                            <p:tgtEl>
                                              <p:spTgt spid="57"/>
                                            </p:tgtEl>
                                          </p:cBhvr>
                                          <p:by x="110000" y="110000"/>
                                        </p:animScale>
                                      </p:childTnLst>
                                    </p:cTn>
                                  </p:par>
                                  <p:par>
                                    <p:cTn id="33" presetID="53" presetClass="entr" presetSubtype="16" fill="hold" grpId="0" nodeType="withEffect">
                                      <p:stCondLst>
                                        <p:cond delay="1100"/>
                                      </p:stCondLst>
                                      <p:childTnLst>
                                        <p:set>
                                          <p:cBhvr>
                                            <p:cTn id="34" dur="1" fill="hold">
                                              <p:stCondLst>
                                                <p:cond delay="0"/>
                                              </p:stCondLst>
                                            </p:cTn>
                                            <p:tgtEl>
                                              <p:spTgt spid="58"/>
                                            </p:tgtEl>
                                            <p:attrNameLst>
                                              <p:attrName>style.visibility</p:attrName>
                                            </p:attrNameLst>
                                          </p:cBhvr>
                                          <p:to>
                                            <p:strVal val="visible"/>
                                          </p:to>
                                        </p:set>
                                        <p:anim calcmode="lin" valueType="num">
                                          <p:cBhvr>
                                            <p:cTn id="35" dur="300" fill="hold"/>
                                            <p:tgtEl>
                                              <p:spTgt spid="58"/>
                                            </p:tgtEl>
                                            <p:attrNameLst>
                                              <p:attrName>ppt_w</p:attrName>
                                            </p:attrNameLst>
                                          </p:cBhvr>
                                          <p:tavLst>
                                            <p:tav tm="0">
                                              <p:val>
                                                <p:fltVal val="0"/>
                                              </p:val>
                                            </p:tav>
                                            <p:tav tm="100000">
                                              <p:val>
                                                <p:strVal val="#ppt_w"/>
                                              </p:val>
                                            </p:tav>
                                          </p:tavLst>
                                        </p:anim>
                                        <p:anim calcmode="lin" valueType="num">
                                          <p:cBhvr>
                                            <p:cTn id="36" dur="300" fill="hold"/>
                                            <p:tgtEl>
                                              <p:spTgt spid="58"/>
                                            </p:tgtEl>
                                            <p:attrNameLst>
                                              <p:attrName>ppt_h</p:attrName>
                                            </p:attrNameLst>
                                          </p:cBhvr>
                                          <p:tavLst>
                                            <p:tav tm="0">
                                              <p:val>
                                                <p:fltVal val="0"/>
                                              </p:val>
                                            </p:tav>
                                            <p:tav tm="100000">
                                              <p:val>
                                                <p:strVal val="#ppt_h"/>
                                              </p:val>
                                            </p:tav>
                                          </p:tavLst>
                                        </p:anim>
                                        <p:animEffect transition="in" filter="fade">
                                          <p:cBhvr>
                                            <p:cTn id="37" dur="300"/>
                                            <p:tgtEl>
                                              <p:spTgt spid="58"/>
                                            </p:tgtEl>
                                          </p:cBhvr>
                                        </p:animEffect>
                                      </p:childTnLst>
                                    </p:cTn>
                                  </p:par>
                                  <p:par>
                                    <p:cTn id="38" presetID="6" presetClass="emph" presetSubtype="0" autoRev="1" fill="hold" grpId="1" nodeType="withEffect">
                                      <p:stCondLst>
                                        <p:cond delay="1400"/>
                                      </p:stCondLst>
                                      <p:childTnLst>
                                        <p:animScale>
                                          <p:cBhvr>
                                            <p:cTn id="39" dur="150" fill="hold"/>
                                            <p:tgtEl>
                                              <p:spTgt spid="58"/>
                                            </p:tgtEl>
                                          </p:cBhvr>
                                          <p:by x="110000" y="110000"/>
                                        </p:animScale>
                                      </p:childTnLst>
                                    </p:cTn>
                                  </p:par>
                                  <p:par>
                                    <p:cTn id="40" presetID="53" presetClass="entr" presetSubtype="16" fill="hold" grpId="0"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grpId="1" nodeType="withEffect">
                                      <p:stCondLst>
                                        <p:cond delay="1500"/>
                                      </p:stCondLst>
                                      <p:childTnLst>
                                        <p:animScale>
                                          <p:cBhvr>
                                            <p:cTn id="46" dur="150" fill="hold"/>
                                            <p:tgtEl>
                                              <p:spTgt spid="59"/>
                                            </p:tgtEl>
                                          </p:cBhvr>
                                          <p:by x="110000" y="110000"/>
                                        </p:animScale>
                                      </p:childTnLst>
                                    </p:cTn>
                                  </p:par>
                                  <p:par>
                                    <p:cTn id="47" presetID="53" presetClass="entr" presetSubtype="16" fill="hold" grpId="0" nodeType="withEffect">
                                      <p:stCondLst>
                                        <p:cond delay="13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300" fill="hold"/>
                                            <p:tgtEl>
                                              <p:spTgt spid="60"/>
                                            </p:tgtEl>
                                            <p:attrNameLst>
                                              <p:attrName>ppt_w</p:attrName>
                                            </p:attrNameLst>
                                          </p:cBhvr>
                                          <p:tavLst>
                                            <p:tav tm="0">
                                              <p:val>
                                                <p:fltVal val="0"/>
                                              </p:val>
                                            </p:tav>
                                            <p:tav tm="100000">
                                              <p:val>
                                                <p:strVal val="#ppt_w"/>
                                              </p:val>
                                            </p:tav>
                                          </p:tavLst>
                                        </p:anim>
                                        <p:anim calcmode="lin" valueType="num">
                                          <p:cBhvr>
                                            <p:cTn id="50" dur="300" fill="hold"/>
                                            <p:tgtEl>
                                              <p:spTgt spid="60"/>
                                            </p:tgtEl>
                                            <p:attrNameLst>
                                              <p:attrName>ppt_h</p:attrName>
                                            </p:attrNameLst>
                                          </p:cBhvr>
                                          <p:tavLst>
                                            <p:tav tm="0">
                                              <p:val>
                                                <p:fltVal val="0"/>
                                              </p:val>
                                            </p:tav>
                                            <p:tav tm="100000">
                                              <p:val>
                                                <p:strVal val="#ppt_h"/>
                                              </p:val>
                                            </p:tav>
                                          </p:tavLst>
                                        </p:anim>
                                        <p:animEffect transition="in" filter="fade">
                                          <p:cBhvr>
                                            <p:cTn id="51" dur="300"/>
                                            <p:tgtEl>
                                              <p:spTgt spid="60"/>
                                            </p:tgtEl>
                                          </p:cBhvr>
                                        </p:animEffect>
                                      </p:childTnLst>
                                    </p:cTn>
                                  </p:par>
                                  <p:par>
                                    <p:cTn id="52" presetID="6" presetClass="emph" presetSubtype="0" autoRev="1" fill="hold" grpId="1" nodeType="withEffect">
                                      <p:stCondLst>
                                        <p:cond delay="1600"/>
                                      </p:stCondLst>
                                      <p:childTnLst>
                                        <p:animScale>
                                          <p:cBhvr>
                                            <p:cTn id="53" dur="150" fill="hold"/>
                                            <p:tgtEl>
                                              <p:spTgt spid="60"/>
                                            </p:tgtEl>
                                          </p:cBhvr>
                                          <p:by x="110000" y="110000"/>
                                        </p:animScale>
                                      </p:childTnLst>
                                    </p:cTn>
                                  </p:par>
                                  <p:par>
                                    <p:cTn id="54" presetID="53" presetClass="entr" presetSubtype="16" fill="hold" grpId="0" nodeType="withEffect">
                                      <p:stCondLst>
                                        <p:cond delay="2000"/>
                                      </p:stCondLst>
                                      <p:childTnLst>
                                        <p:set>
                                          <p:cBhvr>
                                            <p:cTn id="55" dur="1" fill="hold">
                                              <p:stCondLst>
                                                <p:cond delay="0"/>
                                              </p:stCondLst>
                                            </p:cTn>
                                            <p:tgtEl>
                                              <p:spTgt spid="63"/>
                                            </p:tgtEl>
                                            <p:attrNameLst>
                                              <p:attrName>style.visibility</p:attrName>
                                            </p:attrNameLst>
                                          </p:cBhvr>
                                          <p:to>
                                            <p:strVal val="visible"/>
                                          </p:to>
                                        </p:set>
                                        <p:anim calcmode="lin" valueType="num">
                                          <p:cBhvr>
                                            <p:cTn id="56" dur="300" fill="hold"/>
                                            <p:tgtEl>
                                              <p:spTgt spid="63"/>
                                            </p:tgtEl>
                                            <p:attrNameLst>
                                              <p:attrName>ppt_w</p:attrName>
                                            </p:attrNameLst>
                                          </p:cBhvr>
                                          <p:tavLst>
                                            <p:tav tm="0">
                                              <p:val>
                                                <p:fltVal val="0"/>
                                              </p:val>
                                            </p:tav>
                                            <p:tav tm="100000">
                                              <p:val>
                                                <p:strVal val="#ppt_w"/>
                                              </p:val>
                                            </p:tav>
                                          </p:tavLst>
                                        </p:anim>
                                        <p:anim calcmode="lin" valueType="num">
                                          <p:cBhvr>
                                            <p:cTn id="57" dur="300" fill="hold"/>
                                            <p:tgtEl>
                                              <p:spTgt spid="63"/>
                                            </p:tgtEl>
                                            <p:attrNameLst>
                                              <p:attrName>ppt_h</p:attrName>
                                            </p:attrNameLst>
                                          </p:cBhvr>
                                          <p:tavLst>
                                            <p:tav tm="0">
                                              <p:val>
                                                <p:fltVal val="0"/>
                                              </p:val>
                                            </p:tav>
                                            <p:tav tm="100000">
                                              <p:val>
                                                <p:strVal val="#ppt_h"/>
                                              </p:val>
                                            </p:tav>
                                          </p:tavLst>
                                        </p:anim>
                                        <p:animEffect transition="in" filter="fade">
                                          <p:cBhvr>
                                            <p:cTn id="58" dur="300"/>
                                            <p:tgtEl>
                                              <p:spTgt spid="63"/>
                                            </p:tgtEl>
                                          </p:cBhvr>
                                        </p:animEffect>
                                      </p:childTnLst>
                                    </p:cTn>
                                  </p:par>
                                  <p:par>
                                    <p:cTn id="59" presetID="6" presetClass="emph" presetSubtype="0" autoRev="1" fill="hold" grpId="1" nodeType="withEffect">
                                      <p:stCondLst>
                                        <p:cond delay="2300"/>
                                      </p:stCondLst>
                                      <p:childTnLst>
                                        <p:animScale>
                                          <p:cBhvr>
                                            <p:cTn id="60" dur="150" fill="hold"/>
                                            <p:tgtEl>
                                              <p:spTgt spid="63"/>
                                            </p:tgtEl>
                                          </p:cBhvr>
                                          <p:by x="110000" y="110000"/>
                                        </p:animScale>
                                      </p:childTnLst>
                                    </p:cTn>
                                  </p:par>
                                  <p:par>
                                    <p:cTn id="61" presetID="53" presetClass="entr" presetSubtype="16" fill="hold" grpId="0" nodeType="withEffect">
                                      <p:stCondLst>
                                        <p:cond delay="2100"/>
                                      </p:stCondLst>
                                      <p:childTnLst>
                                        <p:set>
                                          <p:cBhvr>
                                            <p:cTn id="62" dur="1" fill="hold">
                                              <p:stCondLst>
                                                <p:cond delay="0"/>
                                              </p:stCondLst>
                                            </p:cTn>
                                            <p:tgtEl>
                                              <p:spTgt spid="67"/>
                                            </p:tgtEl>
                                            <p:attrNameLst>
                                              <p:attrName>style.visibility</p:attrName>
                                            </p:attrNameLst>
                                          </p:cBhvr>
                                          <p:to>
                                            <p:strVal val="visible"/>
                                          </p:to>
                                        </p:set>
                                        <p:anim calcmode="lin" valueType="num">
                                          <p:cBhvr>
                                            <p:cTn id="63" dur="300" fill="hold"/>
                                            <p:tgtEl>
                                              <p:spTgt spid="67"/>
                                            </p:tgtEl>
                                            <p:attrNameLst>
                                              <p:attrName>ppt_w</p:attrName>
                                            </p:attrNameLst>
                                          </p:cBhvr>
                                          <p:tavLst>
                                            <p:tav tm="0">
                                              <p:val>
                                                <p:fltVal val="0"/>
                                              </p:val>
                                            </p:tav>
                                            <p:tav tm="100000">
                                              <p:val>
                                                <p:strVal val="#ppt_w"/>
                                              </p:val>
                                            </p:tav>
                                          </p:tavLst>
                                        </p:anim>
                                        <p:anim calcmode="lin" valueType="num">
                                          <p:cBhvr>
                                            <p:cTn id="64" dur="300" fill="hold"/>
                                            <p:tgtEl>
                                              <p:spTgt spid="67"/>
                                            </p:tgtEl>
                                            <p:attrNameLst>
                                              <p:attrName>ppt_h</p:attrName>
                                            </p:attrNameLst>
                                          </p:cBhvr>
                                          <p:tavLst>
                                            <p:tav tm="0">
                                              <p:val>
                                                <p:fltVal val="0"/>
                                              </p:val>
                                            </p:tav>
                                            <p:tav tm="100000">
                                              <p:val>
                                                <p:strVal val="#ppt_h"/>
                                              </p:val>
                                            </p:tav>
                                          </p:tavLst>
                                        </p:anim>
                                        <p:animEffect transition="in" filter="fade">
                                          <p:cBhvr>
                                            <p:cTn id="65" dur="300"/>
                                            <p:tgtEl>
                                              <p:spTgt spid="67"/>
                                            </p:tgtEl>
                                          </p:cBhvr>
                                        </p:animEffect>
                                      </p:childTnLst>
                                    </p:cTn>
                                  </p:par>
                                  <p:par>
                                    <p:cTn id="66" presetID="6" presetClass="emph" presetSubtype="0" autoRev="1" fill="hold" grpId="1" nodeType="withEffect">
                                      <p:stCondLst>
                                        <p:cond delay="2400"/>
                                      </p:stCondLst>
                                      <p:childTnLst>
                                        <p:animScale>
                                          <p:cBhvr>
                                            <p:cTn id="67" dur="150" fill="hold"/>
                                            <p:tgtEl>
                                              <p:spTgt spid="67"/>
                                            </p:tgtEl>
                                          </p:cBhvr>
                                          <p:by x="110000" y="110000"/>
                                        </p:animScale>
                                      </p:childTnLst>
                                    </p:cTn>
                                  </p:par>
                                  <p:par>
                                    <p:cTn id="68" presetID="53" presetClass="entr" presetSubtype="16" fill="hold" grpId="0" nodeType="withEffect">
                                      <p:stCondLst>
                                        <p:cond delay="2200"/>
                                      </p:stCondLst>
                                      <p:childTnLst>
                                        <p:set>
                                          <p:cBhvr>
                                            <p:cTn id="69" dur="1" fill="hold">
                                              <p:stCondLst>
                                                <p:cond delay="0"/>
                                              </p:stCondLst>
                                            </p:cTn>
                                            <p:tgtEl>
                                              <p:spTgt spid="71"/>
                                            </p:tgtEl>
                                            <p:attrNameLst>
                                              <p:attrName>style.visibility</p:attrName>
                                            </p:attrNameLst>
                                          </p:cBhvr>
                                          <p:to>
                                            <p:strVal val="visible"/>
                                          </p:to>
                                        </p:set>
                                        <p:anim calcmode="lin" valueType="num">
                                          <p:cBhvr>
                                            <p:cTn id="70" dur="300" fill="hold"/>
                                            <p:tgtEl>
                                              <p:spTgt spid="71"/>
                                            </p:tgtEl>
                                            <p:attrNameLst>
                                              <p:attrName>ppt_w</p:attrName>
                                            </p:attrNameLst>
                                          </p:cBhvr>
                                          <p:tavLst>
                                            <p:tav tm="0">
                                              <p:val>
                                                <p:fltVal val="0"/>
                                              </p:val>
                                            </p:tav>
                                            <p:tav tm="100000">
                                              <p:val>
                                                <p:strVal val="#ppt_w"/>
                                              </p:val>
                                            </p:tav>
                                          </p:tavLst>
                                        </p:anim>
                                        <p:anim calcmode="lin" valueType="num">
                                          <p:cBhvr>
                                            <p:cTn id="71" dur="300" fill="hold"/>
                                            <p:tgtEl>
                                              <p:spTgt spid="71"/>
                                            </p:tgtEl>
                                            <p:attrNameLst>
                                              <p:attrName>ppt_h</p:attrName>
                                            </p:attrNameLst>
                                          </p:cBhvr>
                                          <p:tavLst>
                                            <p:tav tm="0">
                                              <p:val>
                                                <p:fltVal val="0"/>
                                              </p:val>
                                            </p:tav>
                                            <p:tav tm="100000">
                                              <p:val>
                                                <p:strVal val="#ppt_h"/>
                                              </p:val>
                                            </p:tav>
                                          </p:tavLst>
                                        </p:anim>
                                        <p:animEffect transition="in" filter="fade">
                                          <p:cBhvr>
                                            <p:cTn id="72" dur="300"/>
                                            <p:tgtEl>
                                              <p:spTgt spid="71"/>
                                            </p:tgtEl>
                                          </p:cBhvr>
                                        </p:animEffect>
                                      </p:childTnLst>
                                    </p:cTn>
                                  </p:par>
                                  <p:par>
                                    <p:cTn id="73" presetID="6" presetClass="emph" presetSubtype="0" autoRev="1" fill="hold" grpId="1" nodeType="withEffect">
                                      <p:stCondLst>
                                        <p:cond delay="2500"/>
                                      </p:stCondLst>
                                      <p:childTnLst>
                                        <p:animScale>
                                          <p:cBhvr>
                                            <p:cTn id="74" dur="150" fill="hold"/>
                                            <p:tgtEl>
                                              <p:spTgt spid="71"/>
                                            </p:tgtEl>
                                          </p:cBhvr>
                                          <p:by x="110000" y="110000"/>
                                        </p:animScale>
                                      </p:childTnLst>
                                    </p:cTn>
                                  </p:par>
                                  <p:par>
                                    <p:cTn id="75" presetID="53" presetClass="entr" presetSubtype="16" fill="hold" grpId="0" nodeType="withEffect">
                                      <p:stCondLst>
                                        <p:cond delay="2300"/>
                                      </p:stCondLst>
                                      <p:childTnLst>
                                        <p:set>
                                          <p:cBhvr>
                                            <p:cTn id="76" dur="1" fill="hold">
                                              <p:stCondLst>
                                                <p:cond delay="0"/>
                                              </p:stCondLst>
                                            </p:cTn>
                                            <p:tgtEl>
                                              <p:spTgt spid="75"/>
                                            </p:tgtEl>
                                            <p:attrNameLst>
                                              <p:attrName>style.visibility</p:attrName>
                                            </p:attrNameLst>
                                          </p:cBhvr>
                                          <p:to>
                                            <p:strVal val="visible"/>
                                          </p:to>
                                        </p:set>
                                        <p:anim calcmode="lin" valueType="num">
                                          <p:cBhvr>
                                            <p:cTn id="77" dur="300" fill="hold"/>
                                            <p:tgtEl>
                                              <p:spTgt spid="75"/>
                                            </p:tgtEl>
                                            <p:attrNameLst>
                                              <p:attrName>ppt_w</p:attrName>
                                            </p:attrNameLst>
                                          </p:cBhvr>
                                          <p:tavLst>
                                            <p:tav tm="0">
                                              <p:val>
                                                <p:fltVal val="0"/>
                                              </p:val>
                                            </p:tav>
                                            <p:tav tm="100000">
                                              <p:val>
                                                <p:strVal val="#ppt_w"/>
                                              </p:val>
                                            </p:tav>
                                          </p:tavLst>
                                        </p:anim>
                                        <p:anim calcmode="lin" valueType="num">
                                          <p:cBhvr>
                                            <p:cTn id="78" dur="300" fill="hold"/>
                                            <p:tgtEl>
                                              <p:spTgt spid="75"/>
                                            </p:tgtEl>
                                            <p:attrNameLst>
                                              <p:attrName>ppt_h</p:attrName>
                                            </p:attrNameLst>
                                          </p:cBhvr>
                                          <p:tavLst>
                                            <p:tav tm="0">
                                              <p:val>
                                                <p:fltVal val="0"/>
                                              </p:val>
                                            </p:tav>
                                            <p:tav tm="100000">
                                              <p:val>
                                                <p:strVal val="#ppt_h"/>
                                              </p:val>
                                            </p:tav>
                                          </p:tavLst>
                                        </p:anim>
                                        <p:animEffect transition="in" filter="fade">
                                          <p:cBhvr>
                                            <p:cTn id="79" dur="300"/>
                                            <p:tgtEl>
                                              <p:spTgt spid="75"/>
                                            </p:tgtEl>
                                          </p:cBhvr>
                                        </p:animEffect>
                                      </p:childTnLst>
                                    </p:cTn>
                                  </p:par>
                                  <p:par>
                                    <p:cTn id="80" presetID="6" presetClass="emph" presetSubtype="0" autoRev="1" fill="hold" grpId="1" nodeType="withEffect">
                                      <p:stCondLst>
                                        <p:cond delay="2600"/>
                                      </p:stCondLst>
                                      <p:childTnLst>
                                        <p:animScale>
                                          <p:cBhvr>
                                            <p:cTn id="81" dur="150" fill="hold"/>
                                            <p:tgtEl>
                                              <p:spTgt spid="75"/>
                                            </p:tgtEl>
                                          </p:cBhvr>
                                          <p:by x="110000" y="110000"/>
                                        </p:animScale>
                                      </p:childTnLst>
                                    </p:cTn>
                                  </p:par>
                                  <p:par>
                                    <p:cTn id="82" presetID="22" presetClass="entr" presetSubtype="8" fill="hold" grpId="0" nodeType="withEffect">
                                      <p:stCondLst>
                                        <p:cond delay="260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750"/>
                                            <p:tgtEl>
                                              <p:spTgt spid="61"/>
                                            </p:tgtEl>
                                          </p:cBhvr>
                                        </p:animEffect>
                                      </p:childTnLst>
                                    </p:cTn>
                                  </p:par>
                                  <p:par>
                                    <p:cTn id="85" presetID="22" presetClass="entr" presetSubtype="8" fill="hold" grpId="0" nodeType="withEffect">
                                      <p:stCondLst>
                                        <p:cond delay="270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750"/>
                                            <p:tgtEl>
                                              <p:spTgt spid="62"/>
                                            </p:tgtEl>
                                          </p:cBhvr>
                                        </p:animEffect>
                                      </p:childTnLst>
                                    </p:cTn>
                                  </p:par>
                                  <p:par>
                                    <p:cTn id="88" presetID="22" presetClass="entr" presetSubtype="8" fill="hold" grpId="0" nodeType="withEffect">
                                      <p:stCondLst>
                                        <p:cond delay="2800"/>
                                      </p:stCondLst>
                                      <p:childTnLst>
                                        <p:set>
                                          <p:cBhvr>
                                            <p:cTn id="89" dur="1" fill="hold">
                                              <p:stCondLst>
                                                <p:cond delay="0"/>
                                              </p:stCondLst>
                                            </p:cTn>
                                            <p:tgtEl>
                                              <p:spTgt spid="65"/>
                                            </p:tgtEl>
                                            <p:attrNameLst>
                                              <p:attrName>style.visibility</p:attrName>
                                            </p:attrNameLst>
                                          </p:cBhvr>
                                          <p:to>
                                            <p:strVal val="visible"/>
                                          </p:to>
                                        </p:set>
                                        <p:animEffect transition="in" filter="wipe(left)">
                                          <p:cBhvr>
                                            <p:cTn id="90" dur="750"/>
                                            <p:tgtEl>
                                              <p:spTgt spid="65"/>
                                            </p:tgtEl>
                                          </p:cBhvr>
                                        </p:animEffect>
                                      </p:childTnLst>
                                    </p:cTn>
                                  </p:par>
                                  <p:par>
                                    <p:cTn id="91" presetID="22" presetClass="entr" presetSubtype="8" fill="hold" grpId="0" nodeType="withEffect">
                                      <p:stCondLst>
                                        <p:cond delay="2900"/>
                                      </p:stCondLst>
                                      <p:childTnLst>
                                        <p:set>
                                          <p:cBhvr>
                                            <p:cTn id="92" dur="1" fill="hold">
                                              <p:stCondLst>
                                                <p:cond delay="0"/>
                                              </p:stCondLst>
                                            </p:cTn>
                                            <p:tgtEl>
                                              <p:spTgt spid="66"/>
                                            </p:tgtEl>
                                            <p:attrNameLst>
                                              <p:attrName>style.visibility</p:attrName>
                                            </p:attrNameLst>
                                          </p:cBhvr>
                                          <p:to>
                                            <p:strVal val="visible"/>
                                          </p:to>
                                        </p:set>
                                        <p:animEffect transition="in" filter="wipe(left)">
                                          <p:cBhvr>
                                            <p:cTn id="93" dur="750"/>
                                            <p:tgtEl>
                                              <p:spTgt spid="66"/>
                                            </p:tgtEl>
                                          </p:cBhvr>
                                        </p:animEffect>
                                      </p:childTnLst>
                                    </p:cTn>
                                  </p:par>
                                  <p:par>
                                    <p:cTn id="94" presetID="22" presetClass="entr" presetSubtype="8" fill="hold" grpId="0" nodeType="withEffect">
                                      <p:stCondLst>
                                        <p:cond delay="3000"/>
                                      </p:stCondLst>
                                      <p:childTnLst>
                                        <p:set>
                                          <p:cBhvr>
                                            <p:cTn id="95" dur="1" fill="hold">
                                              <p:stCondLst>
                                                <p:cond delay="0"/>
                                              </p:stCondLst>
                                            </p:cTn>
                                            <p:tgtEl>
                                              <p:spTgt spid="69"/>
                                            </p:tgtEl>
                                            <p:attrNameLst>
                                              <p:attrName>style.visibility</p:attrName>
                                            </p:attrNameLst>
                                          </p:cBhvr>
                                          <p:to>
                                            <p:strVal val="visible"/>
                                          </p:to>
                                        </p:set>
                                        <p:animEffect transition="in" filter="wipe(left)">
                                          <p:cBhvr>
                                            <p:cTn id="96" dur="750"/>
                                            <p:tgtEl>
                                              <p:spTgt spid="69"/>
                                            </p:tgtEl>
                                          </p:cBhvr>
                                        </p:animEffect>
                                      </p:childTnLst>
                                    </p:cTn>
                                  </p:par>
                                  <p:par>
                                    <p:cTn id="97" presetID="22" presetClass="entr" presetSubtype="8" fill="hold" grpId="0" nodeType="withEffect">
                                      <p:stCondLst>
                                        <p:cond delay="310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par>
                                    <p:cTn id="100" presetID="22" presetClass="entr" presetSubtype="8" fill="hold" grpId="0" nodeType="withEffect">
                                      <p:stCondLst>
                                        <p:cond delay="320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750"/>
                                            <p:tgtEl>
                                              <p:spTgt spid="73"/>
                                            </p:tgtEl>
                                          </p:cBhvr>
                                        </p:animEffect>
                                      </p:childTnLst>
                                    </p:cTn>
                                  </p:par>
                                  <p:par>
                                    <p:cTn id="103" presetID="22" presetClass="entr" presetSubtype="8" fill="hold" grpId="0" nodeType="withEffect">
                                      <p:stCondLst>
                                        <p:cond delay="3300"/>
                                      </p:stCondLst>
                                      <p:childTnLst>
                                        <p:set>
                                          <p:cBhvr>
                                            <p:cTn id="104" dur="1" fill="hold">
                                              <p:stCondLst>
                                                <p:cond delay="0"/>
                                              </p:stCondLst>
                                            </p:cTn>
                                            <p:tgtEl>
                                              <p:spTgt spid="74"/>
                                            </p:tgtEl>
                                            <p:attrNameLst>
                                              <p:attrName>style.visibility</p:attrName>
                                            </p:attrNameLst>
                                          </p:cBhvr>
                                          <p:to>
                                            <p:strVal val="visible"/>
                                          </p:to>
                                        </p:set>
                                        <p:animEffect transition="in" filter="wipe(left)">
                                          <p:cBhvr>
                                            <p:cTn id="105" dur="750"/>
                                            <p:tgtEl>
                                              <p:spTgt spid="74"/>
                                            </p:tgtEl>
                                          </p:cBhvr>
                                        </p:animEffect>
                                      </p:childTnLst>
                                    </p:cTn>
                                  </p:par>
                                  <p:par>
                                    <p:cTn id="106" presetID="53" presetClass="entr" presetSubtype="16" fill="hold" grpId="0" nodeType="withEffect">
                                      <p:stCondLst>
                                        <p:cond delay="31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300" fill="hold"/>
                                            <p:tgtEl>
                                              <p:spTgt spid="64"/>
                                            </p:tgtEl>
                                            <p:attrNameLst>
                                              <p:attrName>ppt_w</p:attrName>
                                            </p:attrNameLst>
                                          </p:cBhvr>
                                          <p:tavLst>
                                            <p:tav tm="0">
                                              <p:val>
                                                <p:fltVal val="0"/>
                                              </p:val>
                                            </p:tav>
                                            <p:tav tm="100000">
                                              <p:val>
                                                <p:strVal val="#ppt_w"/>
                                              </p:val>
                                            </p:tav>
                                          </p:tavLst>
                                        </p:anim>
                                        <p:anim calcmode="lin" valueType="num">
                                          <p:cBhvr>
                                            <p:cTn id="109" dur="300" fill="hold"/>
                                            <p:tgtEl>
                                              <p:spTgt spid="64"/>
                                            </p:tgtEl>
                                            <p:attrNameLst>
                                              <p:attrName>ppt_h</p:attrName>
                                            </p:attrNameLst>
                                          </p:cBhvr>
                                          <p:tavLst>
                                            <p:tav tm="0">
                                              <p:val>
                                                <p:fltVal val="0"/>
                                              </p:val>
                                            </p:tav>
                                            <p:tav tm="100000">
                                              <p:val>
                                                <p:strVal val="#ppt_h"/>
                                              </p:val>
                                            </p:tav>
                                          </p:tavLst>
                                        </p:anim>
                                        <p:animEffect transition="in" filter="fade">
                                          <p:cBhvr>
                                            <p:cTn id="110" dur="300"/>
                                            <p:tgtEl>
                                              <p:spTgt spid="64"/>
                                            </p:tgtEl>
                                          </p:cBhvr>
                                        </p:animEffect>
                                      </p:childTnLst>
                                    </p:cTn>
                                  </p:par>
                                  <p:par>
                                    <p:cTn id="111" presetID="6" presetClass="emph" presetSubtype="0" autoRev="1" fill="hold" grpId="1" nodeType="withEffect">
                                      <p:stCondLst>
                                        <p:cond delay="3400"/>
                                      </p:stCondLst>
                                      <p:childTnLst>
                                        <p:animScale>
                                          <p:cBhvr>
                                            <p:cTn id="112" dur="150" fill="hold"/>
                                            <p:tgtEl>
                                              <p:spTgt spid="64"/>
                                            </p:tgtEl>
                                          </p:cBhvr>
                                          <p:by x="110000" y="110000"/>
                                        </p:animScale>
                                      </p:childTnLst>
                                    </p:cTn>
                                  </p:par>
                                  <p:par>
                                    <p:cTn id="113" presetID="53" presetClass="entr" presetSubtype="16" fill="hold" grpId="0" nodeType="withEffect">
                                      <p:stCondLst>
                                        <p:cond delay="3200"/>
                                      </p:stCondLst>
                                      <p:childTnLst>
                                        <p:set>
                                          <p:cBhvr>
                                            <p:cTn id="114" dur="1" fill="hold">
                                              <p:stCondLst>
                                                <p:cond delay="0"/>
                                              </p:stCondLst>
                                            </p:cTn>
                                            <p:tgtEl>
                                              <p:spTgt spid="68"/>
                                            </p:tgtEl>
                                            <p:attrNameLst>
                                              <p:attrName>style.visibility</p:attrName>
                                            </p:attrNameLst>
                                          </p:cBhvr>
                                          <p:to>
                                            <p:strVal val="visible"/>
                                          </p:to>
                                        </p:set>
                                        <p:anim calcmode="lin" valueType="num">
                                          <p:cBhvr>
                                            <p:cTn id="115" dur="300" fill="hold"/>
                                            <p:tgtEl>
                                              <p:spTgt spid="68"/>
                                            </p:tgtEl>
                                            <p:attrNameLst>
                                              <p:attrName>ppt_w</p:attrName>
                                            </p:attrNameLst>
                                          </p:cBhvr>
                                          <p:tavLst>
                                            <p:tav tm="0">
                                              <p:val>
                                                <p:fltVal val="0"/>
                                              </p:val>
                                            </p:tav>
                                            <p:tav tm="100000">
                                              <p:val>
                                                <p:strVal val="#ppt_w"/>
                                              </p:val>
                                            </p:tav>
                                          </p:tavLst>
                                        </p:anim>
                                        <p:anim calcmode="lin" valueType="num">
                                          <p:cBhvr>
                                            <p:cTn id="116" dur="300" fill="hold"/>
                                            <p:tgtEl>
                                              <p:spTgt spid="68"/>
                                            </p:tgtEl>
                                            <p:attrNameLst>
                                              <p:attrName>ppt_h</p:attrName>
                                            </p:attrNameLst>
                                          </p:cBhvr>
                                          <p:tavLst>
                                            <p:tav tm="0">
                                              <p:val>
                                                <p:fltVal val="0"/>
                                              </p:val>
                                            </p:tav>
                                            <p:tav tm="100000">
                                              <p:val>
                                                <p:strVal val="#ppt_h"/>
                                              </p:val>
                                            </p:tav>
                                          </p:tavLst>
                                        </p:anim>
                                        <p:animEffect transition="in" filter="fade">
                                          <p:cBhvr>
                                            <p:cTn id="117" dur="300"/>
                                            <p:tgtEl>
                                              <p:spTgt spid="68"/>
                                            </p:tgtEl>
                                          </p:cBhvr>
                                        </p:animEffect>
                                      </p:childTnLst>
                                    </p:cTn>
                                  </p:par>
                                  <p:par>
                                    <p:cTn id="118" presetID="6" presetClass="emph" presetSubtype="0" autoRev="1" fill="hold" grpId="1" nodeType="withEffect">
                                      <p:stCondLst>
                                        <p:cond delay="3500"/>
                                      </p:stCondLst>
                                      <p:childTnLst>
                                        <p:animScale>
                                          <p:cBhvr>
                                            <p:cTn id="119" dur="150" fill="hold"/>
                                            <p:tgtEl>
                                              <p:spTgt spid="68"/>
                                            </p:tgtEl>
                                          </p:cBhvr>
                                          <p:by x="110000" y="110000"/>
                                        </p:animScale>
                                      </p:childTnLst>
                                    </p:cTn>
                                  </p:par>
                                  <p:par>
                                    <p:cTn id="120" presetID="53" presetClass="entr" presetSubtype="16" fill="hold" grpId="0" nodeType="withEffect">
                                      <p:stCondLst>
                                        <p:cond delay="330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300" fill="hold"/>
                                            <p:tgtEl>
                                              <p:spTgt spid="72"/>
                                            </p:tgtEl>
                                            <p:attrNameLst>
                                              <p:attrName>ppt_w</p:attrName>
                                            </p:attrNameLst>
                                          </p:cBhvr>
                                          <p:tavLst>
                                            <p:tav tm="0">
                                              <p:val>
                                                <p:fltVal val="0"/>
                                              </p:val>
                                            </p:tav>
                                            <p:tav tm="100000">
                                              <p:val>
                                                <p:strVal val="#ppt_w"/>
                                              </p:val>
                                            </p:tav>
                                          </p:tavLst>
                                        </p:anim>
                                        <p:anim calcmode="lin" valueType="num">
                                          <p:cBhvr>
                                            <p:cTn id="123" dur="300" fill="hold"/>
                                            <p:tgtEl>
                                              <p:spTgt spid="72"/>
                                            </p:tgtEl>
                                            <p:attrNameLst>
                                              <p:attrName>ppt_h</p:attrName>
                                            </p:attrNameLst>
                                          </p:cBhvr>
                                          <p:tavLst>
                                            <p:tav tm="0">
                                              <p:val>
                                                <p:fltVal val="0"/>
                                              </p:val>
                                            </p:tav>
                                            <p:tav tm="100000">
                                              <p:val>
                                                <p:strVal val="#ppt_h"/>
                                              </p:val>
                                            </p:tav>
                                          </p:tavLst>
                                        </p:anim>
                                        <p:animEffect transition="in" filter="fade">
                                          <p:cBhvr>
                                            <p:cTn id="124" dur="300"/>
                                            <p:tgtEl>
                                              <p:spTgt spid="72"/>
                                            </p:tgtEl>
                                          </p:cBhvr>
                                        </p:animEffect>
                                      </p:childTnLst>
                                    </p:cTn>
                                  </p:par>
                                  <p:par>
                                    <p:cTn id="125" presetID="6" presetClass="emph" presetSubtype="0" autoRev="1" fill="hold" grpId="1" nodeType="withEffect">
                                      <p:stCondLst>
                                        <p:cond delay="3600"/>
                                      </p:stCondLst>
                                      <p:childTnLst>
                                        <p:animScale>
                                          <p:cBhvr>
                                            <p:cTn id="126" dur="150" fill="hold"/>
                                            <p:tgtEl>
                                              <p:spTgt spid="72"/>
                                            </p:tgtEl>
                                          </p:cBhvr>
                                          <p:by x="110000" y="110000"/>
                                        </p:animScale>
                                      </p:childTnLst>
                                    </p:cTn>
                                  </p:par>
                                  <p:par>
                                    <p:cTn id="127" presetID="53" presetClass="entr" presetSubtype="16" fill="hold" grpId="0" nodeType="withEffect">
                                      <p:stCondLst>
                                        <p:cond delay="3400"/>
                                      </p:stCondLst>
                                      <p:childTnLst>
                                        <p:set>
                                          <p:cBhvr>
                                            <p:cTn id="128" dur="1" fill="hold">
                                              <p:stCondLst>
                                                <p:cond delay="0"/>
                                              </p:stCondLst>
                                            </p:cTn>
                                            <p:tgtEl>
                                              <p:spTgt spid="76"/>
                                            </p:tgtEl>
                                            <p:attrNameLst>
                                              <p:attrName>style.visibility</p:attrName>
                                            </p:attrNameLst>
                                          </p:cBhvr>
                                          <p:to>
                                            <p:strVal val="visible"/>
                                          </p:to>
                                        </p:set>
                                        <p:anim calcmode="lin" valueType="num">
                                          <p:cBhvr>
                                            <p:cTn id="129" dur="300" fill="hold"/>
                                            <p:tgtEl>
                                              <p:spTgt spid="76"/>
                                            </p:tgtEl>
                                            <p:attrNameLst>
                                              <p:attrName>ppt_w</p:attrName>
                                            </p:attrNameLst>
                                          </p:cBhvr>
                                          <p:tavLst>
                                            <p:tav tm="0">
                                              <p:val>
                                                <p:fltVal val="0"/>
                                              </p:val>
                                            </p:tav>
                                            <p:tav tm="100000">
                                              <p:val>
                                                <p:strVal val="#ppt_w"/>
                                              </p:val>
                                            </p:tav>
                                          </p:tavLst>
                                        </p:anim>
                                        <p:anim calcmode="lin" valueType="num">
                                          <p:cBhvr>
                                            <p:cTn id="130" dur="300" fill="hold"/>
                                            <p:tgtEl>
                                              <p:spTgt spid="76"/>
                                            </p:tgtEl>
                                            <p:attrNameLst>
                                              <p:attrName>ppt_h</p:attrName>
                                            </p:attrNameLst>
                                          </p:cBhvr>
                                          <p:tavLst>
                                            <p:tav tm="0">
                                              <p:val>
                                                <p:fltVal val="0"/>
                                              </p:val>
                                            </p:tav>
                                            <p:tav tm="100000">
                                              <p:val>
                                                <p:strVal val="#ppt_h"/>
                                              </p:val>
                                            </p:tav>
                                          </p:tavLst>
                                        </p:anim>
                                        <p:animEffect transition="in" filter="fade">
                                          <p:cBhvr>
                                            <p:cTn id="131" dur="300"/>
                                            <p:tgtEl>
                                              <p:spTgt spid="76"/>
                                            </p:tgtEl>
                                          </p:cBhvr>
                                        </p:animEffect>
                                      </p:childTnLst>
                                    </p:cTn>
                                  </p:par>
                                  <p:par>
                                    <p:cTn id="132" presetID="6" presetClass="emph" presetSubtype="0" autoRev="1" fill="hold" grpId="1" nodeType="withEffect">
                                      <p:stCondLst>
                                        <p:cond delay="3700"/>
                                      </p:stCondLst>
                                      <p:childTnLst>
                                        <p:animScale>
                                          <p:cBhvr>
                                            <p:cTn id="133" dur="150" fill="hold"/>
                                            <p:tgtEl>
                                              <p:spTgt spid="76"/>
                                            </p:tgtEl>
                                          </p:cBhvr>
                                          <p:by x="110000" y="110000"/>
                                        </p:animScale>
                                      </p:childTnLst>
                                    </p:cTn>
                                  </p:par>
                                </p:childTnLst>
                              </p:cTn>
                            </p:par>
                            <p:par>
                              <p:cTn id="134" fill="hold">
                                <p:stCondLst>
                                  <p:cond delay="500"/>
                                </p:stCondLst>
                                <p:childTnLst>
                                  <p:par>
                                    <p:cTn id="135" presetID="22" presetClass="entr" presetSubtype="1" fill="hold" grpId="0" nodeType="after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wipe(up)">
                                          <p:cBhvr>
                                            <p:cTn id="13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8" grpId="0"/>
          <p:bldP spid="58" grpId="1"/>
          <p:bldP spid="59" grpId="0"/>
          <p:bldP spid="59" grpId="1"/>
          <p:bldP spid="60" grpId="0"/>
          <p:bldP spid="60" grpId="1"/>
          <p:bldP spid="61" grpId="0" animBg="1"/>
          <p:bldP spid="62" grpId="0" animBg="1"/>
          <p:bldP spid="63" grpId="0"/>
          <p:bldP spid="63" grpId="1"/>
          <p:bldP spid="64" grpId="0"/>
          <p:bldP spid="64" grpId="1"/>
          <p:bldP spid="65" grpId="0" animBg="1"/>
          <p:bldP spid="66" grpId="0" animBg="1"/>
          <p:bldP spid="67" grpId="0"/>
          <p:bldP spid="67" grpId="1"/>
          <p:bldP spid="68" grpId="0"/>
          <p:bldP spid="68" grpId="1"/>
          <p:bldP spid="69" grpId="0" animBg="1"/>
          <p:bldP spid="70" grpId="0" animBg="1"/>
          <p:bldP spid="71" grpId="0"/>
          <p:bldP spid="71" grpId="1"/>
          <p:bldP spid="72" grpId="0"/>
          <p:bldP spid="72" grpId="1"/>
          <p:bldP spid="73" grpId="0" animBg="1"/>
          <p:bldP spid="74" grpId="0" animBg="1"/>
          <p:bldP spid="75" grpId="0"/>
          <p:bldP spid="75" grpId="1"/>
          <p:bldP spid="76" grpId="0"/>
          <p:bldP spid="76" grpId="1"/>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1000" fill="hold"/>
                                            <p:tgtEl>
                                              <p:spTgt spid="51"/>
                                            </p:tgtEl>
                                            <p:attrNameLst>
                                              <p:attrName>ppt_x</p:attrName>
                                            </p:attrNameLst>
                                          </p:cBhvr>
                                          <p:tavLst>
                                            <p:tav tm="0">
                                              <p:val>
                                                <p:strVal val="#ppt_x"/>
                                              </p:val>
                                            </p:tav>
                                            <p:tav tm="100000">
                                              <p:val>
                                                <p:strVal val="#ppt_x"/>
                                              </p:val>
                                            </p:tav>
                                          </p:tavLst>
                                        </p:anim>
                                        <p:anim calcmode="lin" valueType="num">
                                          <p:cBhvr additive="base">
                                            <p:cTn id="13" dur="1000" fill="hold"/>
                                            <p:tgtEl>
                                              <p:spTgt spid="5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60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1000" fill="hold"/>
                                            <p:tgtEl>
                                              <p:spTgt spid="54"/>
                                            </p:tgtEl>
                                            <p:attrNameLst>
                                              <p:attrName>ppt_x</p:attrName>
                                            </p:attrNameLst>
                                          </p:cBhvr>
                                          <p:tavLst>
                                            <p:tav tm="0">
                                              <p:val>
                                                <p:strVal val="#ppt_x"/>
                                              </p:val>
                                            </p:tav>
                                            <p:tav tm="100000">
                                              <p:val>
                                                <p:strVal val="#ppt_x"/>
                                              </p:val>
                                            </p:tav>
                                          </p:tavLst>
                                        </p:anim>
                                        <p:anim calcmode="lin" valueType="num">
                                          <p:cBhvr additive="base">
                                            <p:cTn id="17" dur="1000" fill="hold"/>
                                            <p:tgtEl>
                                              <p:spTgt spid="5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70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1000" fill="hold"/>
                                            <p:tgtEl>
                                              <p:spTgt spid="48"/>
                                            </p:tgtEl>
                                            <p:attrNameLst>
                                              <p:attrName>ppt_x</p:attrName>
                                            </p:attrNameLst>
                                          </p:cBhvr>
                                          <p:tavLst>
                                            <p:tav tm="0">
                                              <p:val>
                                                <p:strVal val="#ppt_x"/>
                                              </p:val>
                                            </p:tav>
                                            <p:tav tm="100000">
                                              <p:val>
                                                <p:strVal val="#ppt_x"/>
                                              </p:val>
                                            </p:tav>
                                          </p:tavLst>
                                        </p:anim>
                                        <p:anim calcmode="lin" valueType="num">
                                          <p:cBhvr additive="base">
                                            <p:cTn id="21" dur="1000" fill="hold"/>
                                            <p:tgtEl>
                                              <p:spTgt spid="4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80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1000" fill="hold"/>
                                            <p:tgtEl>
                                              <p:spTgt spid="44"/>
                                            </p:tgtEl>
                                            <p:attrNameLst>
                                              <p:attrName>ppt_x</p:attrName>
                                            </p:attrNameLst>
                                          </p:cBhvr>
                                          <p:tavLst>
                                            <p:tav tm="0">
                                              <p:val>
                                                <p:strVal val="#ppt_x"/>
                                              </p:val>
                                            </p:tav>
                                            <p:tav tm="100000">
                                              <p:val>
                                                <p:strVal val="#ppt_x"/>
                                              </p:val>
                                            </p:tav>
                                          </p:tavLst>
                                        </p:anim>
                                        <p:anim calcmode="lin" valueType="num">
                                          <p:cBhvr additive="base">
                                            <p:cTn id="25" dur="1000" fill="hold"/>
                                            <p:tgtEl>
                                              <p:spTgt spid="44"/>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57"/>
                                            </p:tgtEl>
                                            <p:attrNameLst>
                                              <p:attrName>style.visibility</p:attrName>
                                            </p:attrNameLst>
                                          </p:cBhvr>
                                          <p:to>
                                            <p:strVal val="visible"/>
                                          </p:to>
                                        </p:set>
                                        <p:anim calcmode="lin" valueType="num">
                                          <p:cBhvr>
                                            <p:cTn id="28" dur="300" fill="hold"/>
                                            <p:tgtEl>
                                              <p:spTgt spid="57"/>
                                            </p:tgtEl>
                                            <p:attrNameLst>
                                              <p:attrName>ppt_w</p:attrName>
                                            </p:attrNameLst>
                                          </p:cBhvr>
                                          <p:tavLst>
                                            <p:tav tm="0">
                                              <p:val>
                                                <p:fltVal val="0"/>
                                              </p:val>
                                            </p:tav>
                                            <p:tav tm="100000">
                                              <p:val>
                                                <p:strVal val="#ppt_w"/>
                                              </p:val>
                                            </p:tav>
                                          </p:tavLst>
                                        </p:anim>
                                        <p:anim calcmode="lin" valueType="num">
                                          <p:cBhvr>
                                            <p:cTn id="29" dur="300" fill="hold"/>
                                            <p:tgtEl>
                                              <p:spTgt spid="57"/>
                                            </p:tgtEl>
                                            <p:attrNameLst>
                                              <p:attrName>ppt_h</p:attrName>
                                            </p:attrNameLst>
                                          </p:cBhvr>
                                          <p:tavLst>
                                            <p:tav tm="0">
                                              <p:val>
                                                <p:fltVal val="0"/>
                                              </p:val>
                                            </p:tav>
                                            <p:tav tm="100000">
                                              <p:val>
                                                <p:strVal val="#ppt_h"/>
                                              </p:val>
                                            </p:tav>
                                          </p:tavLst>
                                        </p:anim>
                                        <p:animEffect transition="in" filter="fade">
                                          <p:cBhvr>
                                            <p:cTn id="30" dur="300"/>
                                            <p:tgtEl>
                                              <p:spTgt spid="57"/>
                                            </p:tgtEl>
                                          </p:cBhvr>
                                        </p:animEffect>
                                      </p:childTnLst>
                                    </p:cTn>
                                  </p:par>
                                  <p:par>
                                    <p:cTn id="31" presetID="6" presetClass="emph" presetSubtype="0" autoRev="1" fill="hold" grpId="1" nodeType="withEffect">
                                      <p:stCondLst>
                                        <p:cond delay="1300"/>
                                      </p:stCondLst>
                                      <p:childTnLst>
                                        <p:animScale>
                                          <p:cBhvr>
                                            <p:cTn id="32" dur="150" fill="hold"/>
                                            <p:tgtEl>
                                              <p:spTgt spid="57"/>
                                            </p:tgtEl>
                                          </p:cBhvr>
                                          <p:by x="110000" y="110000"/>
                                        </p:animScale>
                                      </p:childTnLst>
                                    </p:cTn>
                                  </p:par>
                                  <p:par>
                                    <p:cTn id="33" presetID="53" presetClass="entr" presetSubtype="16" fill="hold" grpId="0" nodeType="withEffect">
                                      <p:stCondLst>
                                        <p:cond delay="1100"/>
                                      </p:stCondLst>
                                      <p:childTnLst>
                                        <p:set>
                                          <p:cBhvr>
                                            <p:cTn id="34" dur="1" fill="hold">
                                              <p:stCondLst>
                                                <p:cond delay="0"/>
                                              </p:stCondLst>
                                            </p:cTn>
                                            <p:tgtEl>
                                              <p:spTgt spid="58"/>
                                            </p:tgtEl>
                                            <p:attrNameLst>
                                              <p:attrName>style.visibility</p:attrName>
                                            </p:attrNameLst>
                                          </p:cBhvr>
                                          <p:to>
                                            <p:strVal val="visible"/>
                                          </p:to>
                                        </p:set>
                                        <p:anim calcmode="lin" valueType="num">
                                          <p:cBhvr>
                                            <p:cTn id="35" dur="300" fill="hold"/>
                                            <p:tgtEl>
                                              <p:spTgt spid="58"/>
                                            </p:tgtEl>
                                            <p:attrNameLst>
                                              <p:attrName>ppt_w</p:attrName>
                                            </p:attrNameLst>
                                          </p:cBhvr>
                                          <p:tavLst>
                                            <p:tav tm="0">
                                              <p:val>
                                                <p:fltVal val="0"/>
                                              </p:val>
                                            </p:tav>
                                            <p:tav tm="100000">
                                              <p:val>
                                                <p:strVal val="#ppt_w"/>
                                              </p:val>
                                            </p:tav>
                                          </p:tavLst>
                                        </p:anim>
                                        <p:anim calcmode="lin" valueType="num">
                                          <p:cBhvr>
                                            <p:cTn id="36" dur="300" fill="hold"/>
                                            <p:tgtEl>
                                              <p:spTgt spid="58"/>
                                            </p:tgtEl>
                                            <p:attrNameLst>
                                              <p:attrName>ppt_h</p:attrName>
                                            </p:attrNameLst>
                                          </p:cBhvr>
                                          <p:tavLst>
                                            <p:tav tm="0">
                                              <p:val>
                                                <p:fltVal val="0"/>
                                              </p:val>
                                            </p:tav>
                                            <p:tav tm="100000">
                                              <p:val>
                                                <p:strVal val="#ppt_h"/>
                                              </p:val>
                                            </p:tav>
                                          </p:tavLst>
                                        </p:anim>
                                        <p:animEffect transition="in" filter="fade">
                                          <p:cBhvr>
                                            <p:cTn id="37" dur="300"/>
                                            <p:tgtEl>
                                              <p:spTgt spid="58"/>
                                            </p:tgtEl>
                                          </p:cBhvr>
                                        </p:animEffect>
                                      </p:childTnLst>
                                    </p:cTn>
                                  </p:par>
                                  <p:par>
                                    <p:cTn id="38" presetID="6" presetClass="emph" presetSubtype="0" autoRev="1" fill="hold" grpId="1" nodeType="withEffect">
                                      <p:stCondLst>
                                        <p:cond delay="1400"/>
                                      </p:stCondLst>
                                      <p:childTnLst>
                                        <p:animScale>
                                          <p:cBhvr>
                                            <p:cTn id="39" dur="150" fill="hold"/>
                                            <p:tgtEl>
                                              <p:spTgt spid="58"/>
                                            </p:tgtEl>
                                          </p:cBhvr>
                                          <p:by x="110000" y="110000"/>
                                        </p:animScale>
                                      </p:childTnLst>
                                    </p:cTn>
                                  </p:par>
                                  <p:par>
                                    <p:cTn id="40" presetID="53" presetClass="entr" presetSubtype="16" fill="hold" grpId="0"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grpId="1" nodeType="withEffect">
                                      <p:stCondLst>
                                        <p:cond delay="1500"/>
                                      </p:stCondLst>
                                      <p:childTnLst>
                                        <p:animScale>
                                          <p:cBhvr>
                                            <p:cTn id="46" dur="150" fill="hold"/>
                                            <p:tgtEl>
                                              <p:spTgt spid="59"/>
                                            </p:tgtEl>
                                          </p:cBhvr>
                                          <p:by x="110000" y="110000"/>
                                        </p:animScale>
                                      </p:childTnLst>
                                    </p:cTn>
                                  </p:par>
                                  <p:par>
                                    <p:cTn id="47" presetID="53" presetClass="entr" presetSubtype="16" fill="hold" grpId="0" nodeType="withEffect">
                                      <p:stCondLst>
                                        <p:cond delay="13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300" fill="hold"/>
                                            <p:tgtEl>
                                              <p:spTgt spid="60"/>
                                            </p:tgtEl>
                                            <p:attrNameLst>
                                              <p:attrName>ppt_w</p:attrName>
                                            </p:attrNameLst>
                                          </p:cBhvr>
                                          <p:tavLst>
                                            <p:tav tm="0">
                                              <p:val>
                                                <p:fltVal val="0"/>
                                              </p:val>
                                            </p:tav>
                                            <p:tav tm="100000">
                                              <p:val>
                                                <p:strVal val="#ppt_w"/>
                                              </p:val>
                                            </p:tav>
                                          </p:tavLst>
                                        </p:anim>
                                        <p:anim calcmode="lin" valueType="num">
                                          <p:cBhvr>
                                            <p:cTn id="50" dur="300" fill="hold"/>
                                            <p:tgtEl>
                                              <p:spTgt spid="60"/>
                                            </p:tgtEl>
                                            <p:attrNameLst>
                                              <p:attrName>ppt_h</p:attrName>
                                            </p:attrNameLst>
                                          </p:cBhvr>
                                          <p:tavLst>
                                            <p:tav tm="0">
                                              <p:val>
                                                <p:fltVal val="0"/>
                                              </p:val>
                                            </p:tav>
                                            <p:tav tm="100000">
                                              <p:val>
                                                <p:strVal val="#ppt_h"/>
                                              </p:val>
                                            </p:tav>
                                          </p:tavLst>
                                        </p:anim>
                                        <p:animEffect transition="in" filter="fade">
                                          <p:cBhvr>
                                            <p:cTn id="51" dur="300"/>
                                            <p:tgtEl>
                                              <p:spTgt spid="60"/>
                                            </p:tgtEl>
                                          </p:cBhvr>
                                        </p:animEffect>
                                      </p:childTnLst>
                                    </p:cTn>
                                  </p:par>
                                  <p:par>
                                    <p:cTn id="52" presetID="6" presetClass="emph" presetSubtype="0" autoRev="1" fill="hold" grpId="1" nodeType="withEffect">
                                      <p:stCondLst>
                                        <p:cond delay="1600"/>
                                      </p:stCondLst>
                                      <p:childTnLst>
                                        <p:animScale>
                                          <p:cBhvr>
                                            <p:cTn id="53" dur="150" fill="hold"/>
                                            <p:tgtEl>
                                              <p:spTgt spid="60"/>
                                            </p:tgtEl>
                                          </p:cBhvr>
                                          <p:by x="110000" y="110000"/>
                                        </p:animScale>
                                      </p:childTnLst>
                                    </p:cTn>
                                  </p:par>
                                  <p:par>
                                    <p:cTn id="54" presetID="53" presetClass="entr" presetSubtype="16" fill="hold" grpId="0" nodeType="withEffect">
                                      <p:stCondLst>
                                        <p:cond delay="2000"/>
                                      </p:stCondLst>
                                      <p:childTnLst>
                                        <p:set>
                                          <p:cBhvr>
                                            <p:cTn id="55" dur="1" fill="hold">
                                              <p:stCondLst>
                                                <p:cond delay="0"/>
                                              </p:stCondLst>
                                            </p:cTn>
                                            <p:tgtEl>
                                              <p:spTgt spid="63"/>
                                            </p:tgtEl>
                                            <p:attrNameLst>
                                              <p:attrName>style.visibility</p:attrName>
                                            </p:attrNameLst>
                                          </p:cBhvr>
                                          <p:to>
                                            <p:strVal val="visible"/>
                                          </p:to>
                                        </p:set>
                                        <p:anim calcmode="lin" valueType="num">
                                          <p:cBhvr>
                                            <p:cTn id="56" dur="300" fill="hold"/>
                                            <p:tgtEl>
                                              <p:spTgt spid="63"/>
                                            </p:tgtEl>
                                            <p:attrNameLst>
                                              <p:attrName>ppt_w</p:attrName>
                                            </p:attrNameLst>
                                          </p:cBhvr>
                                          <p:tavLst>
                                            <p:tav tm="0">
                                              <p:val>
                                                <p:fltVal val="0"/>
                                              </p:val>
                                            </p:tav>
                                            <p:tav tm="100000">
                                              <p:val>
                                                <p:strVal val="#ppt_w"/>
                                              </p:val>
                                            </p:tav>
                                          </p:tavLst>
                                        </p:anim>
                                        <p:anim calcmode="lin" valueType="num">
                                          <p:cBhvr>
                                            <p:cTn id="57" dur="300" fill="hold"/>
                                            <p:tgtEl>
                                              <p:spTgt spid="63"/>
                                            </p:tgtEl>
                                            <p:attrNameLst>
                                              <p:attrName>ppt_h</p:attrName>
                                            </p:attrNameLst>
                                          </p:cBhvr>
                                          <p:tavLst>
                                            <p:tav tm="0">
                                              <p:val>
                                                <p:fltVal val="0"/>
                                              </p:val>
                                            </p:tav>
                                            <p:tav tm="100000">
                                              <p:val>
                                                <p:strVal val="#ppt_h"/>
                                              </p:val>
                                            </p:tav>
                                          </p:tavLst>
                                        </p:anim>
                                        <p:animEffect transition="in" filter="fade">
                                          <p:cBhvr>
                                            <p:cTn id="58" dur="300"/>
                                            <p:tgtEl>
                                              <p:spTgt spid="63"/>
                                            </p:tgtEl>
                                          </p:cBhvr>
                                        </p:animEffect>
                                      </p:childTnLst>
                                    </p:cTn>
                                  </p:par>
                                  <p:par>
                                    <p:cTn id="59" presetID="6" presetClass="emph" presetSubtype="0" autoRev="1" fill="hold" grpId="1" nodeType="withEffect">
                                      <p:stCondLst>
                                        <p:cond delay="2300"/>
                                      </p:stCondLst>
                                      <p:childTnLst>
                                        <p:animScale>
                                          <p:cBhvr>
                                            <p:cTn id="60" dur="150" fill="hold"/>
                                            <p:tgtEl>
                                              <p:spTgt spid="63"/>
                                            </p:tgtEl>
                                          </p:cBhvr>
                                          <p:by x="110000" y="110000"/>
                                        </p:animScale>
                                      </p:childTnLst>
                                    </p:cTn>
                                  </p:par>
                                  <p:par>
                                    <p:cTn id="61" presetID="53" presetClass="entr" presetSubtype="16" fill="hold" grpId="0" nodeType="withEffect">
                                      <p:stCondLst>
                                        <p:cond delay="2100"/>
                                      </p:stCondLst>
                                      <p:childTnLst>
                                        <p:set>
                                          <p:cBhvr>
                                            <p:cTn id="62" dur="1" fill="hold">
                                              <p:stCondLst>
                                                <p:cond delay="0"/>
                                              </p:stCondLst>
                                            </p:cTn>
                                            <p:tgtEl>
                                              <p:spTgt spid="67"/>
                                            </p:tgtEl>
                                            <p:attrNameLst>
                                              <p:attrName>style.visibility</p:attrName>
                                            </p:attrNameLst>
                                          </p:cBhvr>
                                          <p:to>
                                            <p:strVal val="visible"/>
                                          </p:to>
                                        </p:set>
                                        <p:anim calcmode="lin" valueType="num">
                                          <p:cBhvr>
                                            <p:cTn id="63" dur="300" fill="hold"/>
                                            <p:tgtEl>
                                              <p:spTgt spid="67"/>
                                            </p:tgtEl>
                                            <p:attrNameLst>
                                              <p:attrName>ppt_w</p:attrName>
                                            </p:attrNameLst>
                                          </p:cBhvr>
                                          <p:tavLst>
                                            <p:tav tm="0">
                                              <p:val>
                                                <p:fltVal val="0"/>
                                              </p:val>
                                            </p:tav>
                                            <p:tav tm="100000">
                                              <p:val>
                                                <p:strVal val="#ppt_w"/>
                                              </p:val>
                                            </p:tav>
                                          </p:tavLst>
                                        </p:anim>
                                        <p:anim calcmode="lin" valueType="num">
                                          <p:cBhvr>
                                            <p:cTn id="64" dur="300" fill="hold"/>
                                            <p:tgtEl>
                                              <p:spTgt spid="67"/>
                                            </p:tgtEl>
                                            <p:attrNameLst>
                                              <p:attrName>ppt_h</p:attrName>
                                            </p:attrNameLst>
                                          </p:cBhvr>
                                          <p:tavLst>
                                            <p:tav tm="0">
                                              <p:val>
                                                <p:fltVal val="0"/>
                                              </p:val>
                                            </p:tav>
                                            <p:tav tm="100000">
                                              <p:val>
                                                <p:strVal val="#ppt_h"/>
                                              </p:val>
                                            </p:tav>
                                          </p:tavLst>
                                        </p:anim>
                                        <p:animEffect transition="in" filter="fade">
                                          <p:cBhvr>
                                            <p:cTn id="65" dur="300"/>
                                            <p:tgtEl>
                                              <p:spTgt spid="67"/>
                                            </p:tgtEl>
                                          </p:cBhvr>
                                        </p:animEffect>
                                      </p:childTnLst>
                                    </p:cTn>
                                  </p:par>
                                  <p:par>
                                    <p:cTn id="66" presetID="6" presetClass="emph" presetSubtype="0" autoRev="1" fill="hold" grpId="1" nodeType="withEffect">
                                      <p:stCondLst>
                                        <p:cond delay="2400"/>
                                      </p:stCondLst>
                                      <p:childTnLst>
                                        <p:animScale>
                                          <p:cBhvr>
                                            <p:cTn id="67" dur="150" fill="hold"/>
                                            <p:tgtEl>
                                              <p:spTgt spid="67"/>
                                            </p:tgtEl>
                                          </p:cBhvr>
                                          <p:by x="110000" y="110000"/>
                                        </p:animScale>
                                      </p:childTnLst>
                                    </p:cTn>
                                  </p:par>
                                  <p:par>
                                    <p:cTn id="68" presetID="53" presetClass="entr" presetSubtype="16" fill="hold" grpId="0" nodeType="withEffect">
                                      <p:stCondLst>
                                        <p:cond delay="2200"/>
                                      </p:stCondLst>
                                      <p:childTnLst>
                                        <p:set>
                                          <p:cBhvr>
                                            <p:cTn id="69" dur="1" fill="hold">
                                              <p:stCondLst>
                                                <p:cond delay="0"/>
                                              </p:stCondLst>
                                            </p:cTn>
                                            <p:tgtEl>
                                              <p:spTgt spid="71"/>
                                            </p:tgtEl>
                                            <p:attrNameLst>
                                              <p:attrName>style.visibility</p:attrName>
                                            </p:attrNameLst>
                                          </p:cBhvr>
                                          <p:to>
                                            <p:strVal val="visible"/>
                                          </p:to>
                                        </p:set>
                                        <p:anim calcmode="lin" valueType="num">
                                          <p:cBhvr>
                                            <p:cTn id="70" dur="300" fill="hold"/>
                                            <p:tgtEl>
                                              <p:spTgt spid="71"/>
                                            </p:tgtEl>
                                            <p:attrNameLst>
                                              <p:attrName>ppt_w</p:attrName>
                                            </p:attrNameLst>
                                          </p:cBhvr>
                                          <p:tavLst>
                                            <p:tav tm="0">
                                              <p:val>
                                                <p:fltVal val="0"/>
                                              </p:val>
                                            </p:tav>
                                            <p:tav tm="100000">
                                              <p:val>
                                                <p:strVal val="#ppt_w"/>
                                              </p:val>
                                            </p:tav>
                                          </p:tavLst>
                                        </p:anim>
                                        <p:anim calcmode="lin" valueType="num">
                                          <p:cBhvr>
                                            <p:cTn id="71" dur="300" fill="hold"/>
                                            <p:tgtEl>
                                              <p:spTgt spid="71"/>
                                            </p:tgtEl>
                                            <p:attrNameLst>
                                              <p:attrName>ppt_h</p:attrName>
                                            </p:attrNameLst>
                                          </p:cBhvr>
                                          <p:tavLst>
                                            <p:tav tm="0">
                                              <p:val>
                                                <p:fltVal val="0"/>
                                              </p:val>
                                            </p:tav>
                                            <p:tav tm="100000">
                                              <p:val>
                                                <p:strVal val="#ppt_h"/>
                                              </p:val>
                                            </p:tav>
                                          </p:tavLst>
                                        </p:anim>
                                        <p:animEffect transition="in" filter="fade">
                                          <p:cBhvr>
                                            <p:cTn id="72" dur="300"/>
                                            <p:tgtEl>
                                              <p:spTgt spid="71"/>
                                            </p:tgtEl>
                                          </p:cBhvr>
                                        </p:animEffect>
                                      </p:childTnLst>
                                    </p:cTn>
                                  </p:par>
                                  <p:par>
                                    <p:cTn id="73" presetID="6" presetClass="emph" presetSubtype="0" autoRev="1" fill="hold" grpId="1" nodeType="withEffect">
                                      <p:stCondLst>
                                        <p:cond delay="2500"/>
                                      </p:stCondLst>
                                      <p:childTnLst>
                                        <p:animScale>
                                          <p:cBhvr>
                                            <p:cTn id="74" dur="150" fill="hold"/>
                                            <p:tgtEl>
                                              <p:spTgt spid="71"/>
                                            </p:tgtEl>
                                          </p:cBhvr>
                                          <p:by x="110000" y="110000"/>
                                        </p:animScale>
                                      </p:childTnLst>
                                    </p:cTn>
                                  </p:par>
                                  <p:par>
                                    <p:cTn id="75" presetID="53" presetClass="entr" presetSubtype="16" fill="hold" grpId="0" nodeType="withEffect">
                                      <p:stCondLst>
                                        <p:cond delay="2300"/>
                                      </p:stCondLst>
                                      <p:childTnLst>
                                        <p:set>
                                          <p:cBhvr>
                                            <p:cTn id="76" dur="1" fill="hold">
                                              <p:stCondLst>
                                                <p:cond delay="0"/>
                                              </p:stCondLst>
                                            </p:cTn>
                                            <p:tgtEl>
                                              <p:spTgt spid="75"/>
                                            </p:tgtEl>
                                            <p:attrNameLst>
                                              <p:attrName>style.visibility</p:attrName>
                                            </p:attrNameLst>
                                          </p:cBhvr>
                                          <p:to>
                                            <p:strVal val="visible"/>
                                          </p:to>
                                        </p:set>
                                        <p:anim calcmode="lin" valueType="num">
                                          <p:cBhvr>
                                            <p:cTn id="77" dur="300" fill="hold"/>
                                            <p:tgtEl>
                                              <p:spTgt spid="75"/>
                                            </p:tgtEl>
                                            <p:attrNameLst>
                                              <p:attrName>ppt_w</p:attrName>
                                            </p:attrNameLst>
                                          </p:cBhvr>
                                          <p:tavLst>
                                            <p:tav tm="0">
                                              <p:val>
                                                <p:fltVal val="0"/>
                                              </p:val>
                                            </p:tav>
                                            <p:tav tm="100000">
                                              <p:val>
                                                <p:strVal val="#ppt_w"/>
                                              </p:val>
                                            </p:tav>
                                          </p:tavLst>
                                        </p:anim>
                                        <p:anim calcmode="lin" valueType="num">
                                          <p:cBhvr>
                                            <p:cTn id="78" dur="300" fill="hold"/>
                                            <p:tgtEl>
                                              <p:spTgt spid="75"/>
                                            </p:tgtEl>
                                            <p:attrNameLst>
                                              <p:attrName>ppt_h</p:attrName>
                                            </p:attrNameLst>
                                          </p:cBhvr>
                                          <p:tavLst>
                                            <p:tav tm="0">
                                              <p:val>
                                                <p:fltVal val="0"/>
                                              </p:val>
                                            </p:tav>
                                            <p:tav tm="100000">
                                              <p:val>
                                                <p:strVal val="#ppt_h"/>
                                              </p:val>
                                            </p:tav>
                                          </p:tavLst>
                                        </p:anim>
                                        <p:animEffect transition="in" filter="fade">
                                          <p:cBhvr>
                                            <p:cTn id="79" dur="300"/>
                                            <p:tgtEl>
                                              <p:spTgt spid="75"/>
                                            </p:tgtEl>
                                          </p:cBhvr>
                                        </p:animEffect>
                                      </p:childTnLst>
                                    </p:cTn>
                                  </p:par>
                                  <p:par>
                                    <p:cTn id="80" presetID="6" presetClass="emph" presetSubtype="0" autoRev="1" fill="hold" grpId="1" nodeType="withEffect">
                                      <p:stCondLst>
                                        <p:cond delay="2600"/>
                                      </p:stCondLst>
                                      <p:childTnLst>
                                        <p:animScale>
                                          <p:cBhvr>
                                            <p:cTn id="81" dur="150" fill="hold"/>
                                            <p:tgtEl>
                                              <p:spTgt spid="75"/>
                                            </p:tgtEl>
                                          </p:cBhvr>
                                          <p:by x="110000" y="110000"/>
                                        </p:animScale>
                                      </p:childTnLst>
                                    </p:cTn>
                                  </p:par>
                                  <p:par>
                                    <p:cTn id="82" presetID="22" presetClass="entr" presetSubtype="8" fill="hold" grpId="0" nodeType="withEffect">
                                      <p:stCondLst>
                                        <p:cond delay="260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750"/>
                                            <p:tgtEl>
                                              <p:spTgt spid="61"/>
                                            </p:tgtEl>
                                          </p:cBhvr>
                                        </p:animEffect>
                                      </p:childTnLst>
                                    </p:cTn>
                                  </p:par>
                                  <p:par>
                                    <p:cTn id="85" presetID="22" presetClass="entr" presetSubtype="8" fill="hold" grpId="0" nodeType="withEffect">
                                      <p:stCondLst>
                                        <p:cond delay="270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750"/>
                                            <p:tgtEl>
                                              <p:spTgt spid="62"/>
                                            </p:tgtEl>
                                          </p:cBhvr>
                                        </p:animEffect>
                                      </p:childTnLst>
                                    </p:cTn>
                                  </p:par>
                                  <p:par>
                                    <p:cTn id="88" presetID="22" presetClass="entr" presetSubtype="8" fill="hold" grpId="0" nodeType="withEffect">
                                      <p:stCondLst>
                                        <p:cond delay="2800"/>
                                      </p:stCondLst>
                                      <p:childTnLst>
                                        <p:set>
                                          <p:cBhvr>
                                            <p:cTn id="89" dur="1" fill="hold">
                                              <p:stCondLst>
                                                <p:cond delay="0"/>
                                              </p:stCondLst>
                                            </p:cTn>
                                            <p:tgtEl>
                                              <p:spTgt spid="65"/>
                                            </p:tgtEl>
                                            <p:attrNameLst>
                                              <p:attrName>style.visibility</p:attrName>
                                            </p:attrNameLst>
                                          </p:cBhvr>
                                          <p:to>
                                            <p:strVal val="visible"/>
                                          </p:to>
                                        </p:set>
                                        <p:animEffect transition="in" filter="wipe(left)">
                                          <p:cBhvr>
                                            <p:cTn id="90" dur="750"/>
                                            <p:tgtEl>
                                              <p:spTgt spid="65"/>
                                            </p:tgtEl>
                                          </p:cBhvr>
                                        </p:animEffect>
                                      </p:childTnLst>
                                    </p:cTn>
                                  </p:par>
                                  <p:par>
                                    <p:cTn id="91" presetID="22" presetClass="entr" presetSubtype="8" fill="hold" grpId="0" nodeType="withEffect">
                                      <p:stCondLst>
                                        <p:cond delay="2900"/>
                                      </p:stCondLst>
                                      <p:childTnLst>
                                        <p:set>
                                          <p:cBhvr>
                                            <p:cTn id="92" dur="1" fill="hold">
                                              <p:stCondLst>
                                                <p:cond delay="0"/>
                                              </p:stCondLst>
                                            </p:cTn>
                                            <p:tgtEl>
                                              <p:spTgt spid="66"/>
                                            </p:tgtEl>
                                            <p:attrNameLst>
                                              <p:attrName>style.visibility</p:attrName>
                                            </p:attrNameLst>
                                          </p:cBhvr>
                                          <p:to>
                                            <p:strVal val="visible"/>
                                          </p:to>
                                        </p:set>
                                        <p:animEffect transition="in" filter="wipe(left)">
                                          <p:cBhvr>
                                            <p:cTn id="93" dur="750"/>
                                            <p:tgtEl>
                                              <p:spTgt spid="66"/>
                                            </p:tgtEl>
                                          </p:cBhvr>
                                        </p:animEffect>
                                      </p:childTnLst>
                                    </p:cTn>
                                  </p:par>
                                  <p:par>
                                    <p:cTn id="94" presetID="22" presetClass="entr" presetSubtype="8" fill="hold" grpId="0" nodeType="withEffect">
                                      <p:stCondLst>
                                        <p:cond delay="3000"/>
                                      </p:stCondLst>
                                      <p:childTnLst>
                                        <p:set>
                                          <p:cBhvr>
                                            <p:cTn id="95" dur="1" fill="hold">
                                              <p:stCondLst>
                                                <p:cond delay="0"/>
                                              </p:stCondLst>
                                            </p:cTn>
                                            <p:tgtEl>
                                              <p:spTgt spid="69"/>
                                            </p:tgtEl>
                                            <p:attrNameLst>
                                              <p:attrName>style.visibility</p:attrName>
                                            </p:attrNameLst>
                                          </p:cBhvr>
                                          <p:to>
                                            <p:strVal val="visible"/>
                                          </p:to>
                                        </p:set>
                                        <p:animEffect transition="in" filter="wipe(left)">
                                          <p:cBhvr>
                                            <p:cTn id="96" dur="750"/>
                                            <p:tgtEl>
                                              <p:spTgt spid="69"/>
                                            </p:tgtEl>
                                          </p:cBhvr>
                                        </p:animEffect>
                                      </p:childTnLst>
                                    </p:cTn>
                                  </p:par>
                                  <p:par>
                                    <p:cTn id="97" presetID="22" presetClass="entr" presetSubtype="8" fill="hold" grpId="0" nodeType="withEffect">
                                      <p:stCondLst>
                                        <p:cond delay="310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par>
                                    <p:cTn id="100" presetID="22" presetClass="entr" presetSubtype="8" fill="hold" grpId="0" nodeType="withEffect">
                                      <p:stCondLst>
                                        <p:cond delay="320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750"/>
                                            <p:tgtEl>
                                              <p:spTgt spid="73"/>
                                            </p:tgtEl>
                                          </p:cBhvr>
                                        </p:animEffect>
                                      </p:childTnLst>
                                    </p:cTn>
                                  </p:par>
                                  <p:par>
                                    <p:cTn id="103" presetID="22" presetClass="entr" presetSubtype="8" fill="hold" grpId="0" nodeType="withEffect">
                                      <p:stCondLst>
                                        <p:cond delay="3300"/>
                                      </p:stCondLst>
                                      <p:childTnLst>
                                        <p:set>
                                          <p:cBhvr>
                                            <p:cTn id="104" dur="1" fill="hold">
                                              <p:stCondLst>
                                                <p:cond delay="0"/>
                                              </p:stCondLst>
                                            </p:cTn>
                                            <p:tgtEl>
                                              <p:spTgt spid="74"/>
                                            </p:tgtEl>
                                            <p:attrNameLst>
                                              <p:attrName>style.visibility</p:attrName>
                                            </p:attrNameLst>
                                          </p:cBhvr>
                                          <p:to>
                                            <p:strVal val="visible"/>
                                          </p:to>
                                        </p:set>
                                        <p:animEffect transition="in" filter="wipe(left)">
                                          <p:cBhvr>
                                            <p:cTn id="105" dur="750"/>
                                            <p:tgtEl>
                                              <p:spTgt spid="74"/>
                                            </p:tgtEl>
                                          </p:cBhvr>
                                        </p:animEffect>
                                      </p:childTnLst>
                                    </p:cTn>
                                  </p:par>
                                  <p:par>
                                    <p:cTn id="106" presetID="53" presetClass="entr" presetSubtype="16" fill="hold" grpId="0" nodeType="withEffect">
                                      <p:stCondLst>
                                        <p:cond delay="31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300" fill="hold"/>
                                            <p:tgtEl>
                                              <p:spTgt spid="64"/>
                                            </p:tgtEl>
                                            <p:attrNameLst>
                                              <p:attrName>ppt_w</p:attrName>
                                            </p:attrNameLst>
                                          </p:cBhvr>
                                          <p:tavLst>
                                            <p:tav tm="0">
                                              <p:val>
                                                <p:fltVal val="0"/>
                                              </p:val>
                                            </p:tav>
                                            <p:tav tm="100000">
                                              <p:val>
                                                <p:strVal val="#ppt_w"/>
                                              </p:val>
                                            </p:tav>
                                          </p:tavLst>
                                        </p:anim>
                                        <p:anim calcmode="lin" valueType="num">
                                          <p:cBhvr>
                                            <p:cTn id="109" dur="300" fill="hold"/>
                                            <p:tgtEl>
                                              <p:spTgt spid="64"/>
                                            </p:tgtEl>
                                            <p:attrNameLst>
                                              <p:attrName>ppt_h</p:attrName>
                                            </p:attrNameLst>
                                          </p:cBhvr>
                                          <p:tavLst>
                                            <p:tav tm="0">
                                              <p:val>
                                                <p:fltVal val="0"/>
                                              </p:val>
                                            </p:tav>
                                            <p:tav tm="100000">
                                              <p:val>
                                                <p:strVal val="#ppt_h"/>
                                              </p:val>
                                            </p:tav>
                                          </p:tavLst>
                                        </p:anim>
                                        <p:animEffect transition="in" filter="fade">
                                          <p:cBhvr>
                                            <p:cTn id="110" dur="300"/>
                                            <p:tgtEl>
                                              <p:spTgt spid="64"/>
                                            </p:tgtEl>
                                          </p:cBhvr>
                                        </p:animEffect>
                                      </p:childTnLst>
                                    </p:cTn>
                                  </p:par>
                                  <p:par>
                                    <p:cTn id="111" presetID="6" presetClass="emph" presetSubtype="0" autoRev="1" fill="hold" grpId="1" nodeType="withEffect">
                                      <p:stCondLst>
                                        <p:cond delay="3400"/>
                                      </p:stCondLst>
                                      <p:childTnLst>
                                        <p:animScale>
                                          <p:cBhvr>
                                            <p:cTn id="112" dur="150" fill="hold"/>
                                            <p:tgtEl>
                                              <p:spTgt spid="64"/>
                                            </p:tgtEl>
                                          </p:cBhvr>
                                          <p:by x="110000" y="110000"/>
                                        </p:animScale>
                                      </p:childTnLst>
                                    </p:cTn>
                                  </p:par>
                                  <p:par>
                                    <p:cTn id="113" presetID="53" presetClass="entr" presetSubtype="16" fill="hold" grpId="0" nodeType="withEffect">
                                      <p:stCondLst>
                                        <p:cond delay="3200"/>
                                      </p:stCondLst>
                                      <p:childTnLst>
                                        <p:set>
                                          <p:cBhvr>
                                            <p:cTn id="114" dur="1" fill="hold">
                                              <p:stCondLst>
                                                <p:cond delay="0"/>
                                              </p:stCondLst>
                                            </p:cTn>
                                            <p:tgtEl>
                                              <p:spTgt spid="68"/>
                                            </p:tgtEl>
                                            <p:attrNameLst>
                                              <p:attrName>style.visibility</p:attrName>
                                            </p:attrNameLst>
                                          </p:cBhvr>
                                          <p:to>
                                            <p:strVal val="visible"/>
                                          </p:to>
                                        </p:set>
                                        <p:anim calcmode="lin" valueType="num">
                                          <p:cBhvr>
                                            <p:cTn id="115" dur="300" fill="hold"/>
                                            <p:tgtEl>
                                              <p:spTgt spid="68"/>
                                            </p:tgtEl>
                                            <p:attrNameLst>
                                              <p:attrName>ppt_w</p:attrName>
                                            </p:attrNameLst>
                                          </p:cBhvr>
                                          <p:tavLst>
                                            <p:tav tm="0">
                                              <p:val>
                                                <p:fltVal val="0"/>
                                              </p:val>
                                            </p:tav>
                                            <p:tav tm="100000">
                                              <p:val>
                                                <p:strVal val="#ppt_w"/>
                                              </p:val>
                                            </p:tav>
                                          </p:tavLst>
                                        </p:anim>
                                        <p:anim calcmode="lin" valueType="num">
                                          <p:cBhvr>
                                            <p:cTn id="116" dur="300" fill="hold"/>
                                            <p:tgtEl>
                                              <p:spTgt spid="68"/>
                                            </p:tgtEl>
                                            <p:attrNameLst>
                                              <p:attrName>ppt_h</p:attrName>
                                            </p:attrNameLst>
                                          </p:cBhvr>
                                          <p:tavLst>
                                            <p:tav tm="0">
                                              <p:val>
                                                <p:fltVal val="0"/>
                                              </p:val>
                                            </p:tav>
                                            <p:tav tm="100000">
                                              <p:val>
                                                <p:strVal val="#ppt_h"/>
                                              </p:val>
                                            </p:tav>
                                          </p:tavLst>
                                        </p:anim>
                                        <p:animEffect transition="in" filter="fade">
                                          <p:cBhvr>
                                            <p:cTn id="117" dur="300"/>
                                            <p:tgtEl>
                                              <p:spTgt spid="68"/>
                                            </p:tgtEl>
                                          </p:cBhvr>
                                        </p:animEffect>
                                      </p:childTnLst>
                                    </p:cTn>
                                  </p:par>
                                  <p:par>
                                    <p:cTn id="118" presetID="6" presetClass="emph" presetSubtype="0" autoRev="1" fill="hold" grpId="1" nodeType="withEffect">
                                      <p:stCondLst>
                                        <p:cond delay="3500"/>
                                      </p:stCondLst>
                                      <p:childTnLst>
                                        <p:animScale>
                                          <p:cBhvr>
                                            <p:cTn id="119" dur="150" fill="hold"/>
                                            <p:tgtEl>
                                              <p:spTgt spid="68"/>
                                            </p:tgtEl>
                                          </p:cBhvr>
                                          <p:by x="110000" y="110000"/>
                                        </p:animScale>
                                      </p:childTnLst>
                                    </p:cTn>
                                  </p:par>
                                  <p:par>
                                    <p:cTn id="120" presetID="53" presetClass="entr" presetSubtype="16" fill="hold" grpId="0" nodeType="withEffect">
                                      <p:stCondLst>
                                        <p:cond delay="330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300" fill="hold"/>
                                            <p:tgtEl>
                                              <p:spTgt spid="72"/>
                                            </p:tgtEl>
                                            <p:attrNameLst>
                                              <p:attrName>ppt_w</p:attrName>
                                            </p:attrNameLst>
                                          </p:cBhvr>
                                          <p:tavLst>
                                            <p:tav tm="0">
                                              <p:val>
                                                <p:fltVal val="0"/>
                                              </p:val>
                                            </p:tav>
                                            <p:tav tm="100000">
                                              <p:val>
                                                <p:strVal val="#ppt_w"/>
                                              </p:val>
                                            </p:tav>
                                          </p:tavLst>
                                        </p:anim>
                                        <p:anim calcmode="lin" valueType="num">
                                          <p:cBhvr>
                                            <p:cTn id="123" dur="300" fill="hold"/>
                                            <p:tgtEl>
                                              <p:spTgt spid="72"/>
                                            </p:tgtEl>
                                            <p:attrNameLst>
                                              <p:attrName>ppt_h</p:attrName>
                                            </p:attrNameLst>
                                          </p:cBhvr>
                                          <p:tavLst>
                                            <p:tav tm="0">
                                              <p:val>
                                                <p:fltVal val="0"/>
                                              </p:val>
                                            </p:tav>
                                            <p:tav tm="100000">
                                              <p:val>
                                                <p:strVal val="#ppt_h"/>
                                              </p:val>
                                            </p:tav>
                                          </p:tavLst>
                                        </p:anim>
                                        <p:animEffect transition="in" filter="fade">
                                          <p:cBhvr>
                                            <p:cTn id="124" dur="300"/>
                                            <p:tgtEl>
                                              <p:spTgt spid="72"/>
                                            </p:tgtEl>
                                          </p:cBhvr>
                                        </p:animEffect>
                                      </p:childTnLst>
                                    </p:cTn>
                                  </p:par>
                                  <p:par>
                                    <p:cTn id="125" presetID="6" presetClass="emph" presetSubtype="0" autoRev="1" fill="hold" grpId="1" nodeType="withEffect">
                                      <p:stCondLst>
                                        <p:cond delay="3600"/>
                                      </p:stCondLst>
                                      <p:childTnLst>
                                        <p:animScale>
                                          <p:cBhvr>
                                            <p:cTn id="126" dur="150" fill="hold"/>
                                            <p:tgtEl>
                                              <p:spTgt spid="72"/>
                                            </p:tgtEl>
                                          </p:cBhvr>
                                          <p:by x="110000" y="110000"/>
                                        </p:animScale>
                                      </p:childTnLst>
                                    </p:cTn>
                                  </p:par>
                                  <p:par>
                                    <p:cTn id="127" presetID="53" presetClass="entr" presetSubtype="16" fill="hold" grpId="0" nodeType="withEffect">
                                      <p:stCondLst>
                                        <p:cond delay="3400"/>
                                      </p:stCondLst>
                                      <p:childTnLst>
                                        <p:set>
                                          <p:cBhvr>
                                            <p:cTn id="128" dur="1" fill="hold">
                                              <p:stCondLst>
                                                <p:cond delay="0"/>
                                              </p:stCondLst>
                                            </p:cTn>
                                            <p:tgtEl>
                                              <p:spTgt spid="76"/>
                                            </p:tgtEl>
                                            <p:attrNameLst>
                                              <p:attrName>style.visibility</p:attrName>
                                            </p:attrNameLst>
                                          </p:cBhvr>
                                          <p:to>
                                            <p:strVal val="visible"/>
                                          </p:to>
                                        </p:set>
                                        <p:anim calcmode="lin" valueType="num">
                                          <p:cBhvr>
                                            <p:cTn id="129" dur="300" fill="hold"/>
                                            <p:tgtEl>
                                              <p:spTgt spid="76"/>
                                            </p:tgtEl>
                                            <p:attrNameLst>
                                              <p:attrName>ppt_w</p:attrName>
                                            </p:attrNameLst>
                                          </p:cBhvr>
                                          <p:tavLst>
                                            <p:tav tm="0">
                                              <p:val>
                                                <p:fltVal val="0"/>
                                              </p:val>
                                            </p:tav>
                                            <p:tav tm="100000">
                                              <p:val>
                                                <p:strVal val="#ppt_w"/>
                                              </p:val>
                                            </p:tav>
                                          </p:tavLst>
                                        </p:anim>
                                        <p:anim calcmode="lin" valueType="num">
                                          <p:cBhvr>
                                            <p:cTn id="130" dur="300" fill="hold"/>
                                            <p:tgtEl>
                                              <p:spTgt spid="76"/>
                                            </p:tgtEl>
                                            <p:attrNameLst>
                                              <p:attrName>ppt_h</p:attrName>
                                            </p:attrNameLst>
                                          </p:cBhvr>
                                          <p:tavLst>
                                            <p:tav tm="0">
                                              <p:val>
                                                <p:fltVal val="0"/>
                                              </p:val>
                                            </p:tav>
                                            <p:tav tm="100000">
                                              <p:val>
                                                <p:strVal val="#ppt_h"/>
                                              </p:val>
                                            </p:tav>
                                          </p:tavLst>
                                        </p:anim>
                                        <p:animEffect transition="in" filter="fade">
                                          <p:cBhvr>
                                            <p:cTn id="131" dur="300"/>
                                            <p:tgtEl>
                                              <p:spTgt spid="76"/>
                                            </p:tgtEl>
                                          </p:cBhvr>
                                        </p:animEffect>
                                      </p:childTnLst>
                                    </p:cTn>
                                  </p:par>
                                  <p:par>
                                    <p:cTn id="132" presetID="6" presetClass="emph" presetSubtype="0" autoRev="1" fill="hold" grpId="1" nodeType="withEffect">
                                      <p:stCondLst>
                                        <p:cond delay="3700"/>
                                      </p:stCondLst>
                                      <p:childTnLst>
                                        <p:animScale>
                                          <p:cBhvr>
                                            <p:cTn id="133" dur="150" fill="hold"/>
                                            <p:tgtEl>
                                              <p:spTgt spid="76"/>
                                            </p:tgtEl>
                                          </p:cBhvr>
                                          <p:by x="110000" y="110000"/>
                                        </p:animScale>
                                      </p:childTnLst>
                                    </p:cTn>
                                  </p:par>
                                </p:childTnLst>
                              </p:cTn>
                            </p:par>
                            <p:par>
                              <p:cTn id="134" fill="hold">
                                <p:stCondLst>
                                  <p:cond delay="500"/>
                                </p:stCondLst>
                                <p:childTnLst>
                                  <p:par>
                                    <p:cTn id="135" presetID="22" presetClass="entr" presetSubtype="1" fill="hold" grpId="0" nodeType="after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wipe(up)">
                                          <p:cBhvr>
                                            <p:cTn id="13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8" grpId="0"/>
          <p:bldP spid="58" grpId="1"/>
          <p:bldP spid="59" grpId="0"/>
          <p:bldP spid="59" grpId="1"/>
          <p:bldP spid="60" grpId="0"/>
          <p:bldP spid="60" grpId="1"/>
          <p:bldP spid="61" grpId="0" animBg="1"/>
          <p:bldP spid="62" grpId="0" animBg="1"/>
          <p:bldP spid="63" grpId="0"/>
          <p:bldP spid="63" grpId="1"/>
          <p:bldP spid="64" grpId="0"/>
          <p:bldP spid="64" grpId="1"/>
          <p:bldP spid="65" grpId="0" animBg="1"/>
          <p:bldP spid="66" grpId="0" animBg="1"/>
          <p:bldP spid="67" grpId="0"/>
          <p:bldP spid="67" grpId="1"/>
          <p:bldP spid="68" grpId="0"/>
          <p:bldP spid="68" grpId="1"/>
          <p:bldP spid="69" grpId="0" animBg="1"/>
          <p:bldP spid="70" grpId="0" animBg="1"/>
          <p:bldP spid="71" grpId="0"/>
          <p:bldP spid="71" grpId="1"/>
          <p:bldP spid="72" grpId="0"/>
          <p:bldP spid="72" grpId="1"/>
          <p:bldP spid="73" grpId="0" animBg="1"/>
          <p:bldP spid="74" grpId="0" animBg="1"/>
          <p:bldP spid="75" grpId="0"/>
          <p:bldP spid="75" grpId="1"/>
          <p:bldP spid="76" grpId="0"/>
          <p:bldP spid="76" grpId="1"/>
          <p:bldP spid="77"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短期盈利计划</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52"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6604813" y="2307258"/>
            <a:ext cx="5147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6670829" y="3317595"/>
            <a:ext cx="5147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6682995" y="4370855"/>
            <a:ext cx="5147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6682994" y="5435404"/>
            <a:ext cx="5147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5633937" y="5416673"/>
            <a:ext cx="674608" cy="674608"/>
            <a:chOff x="5633937" y="5416673"/>
            <a:chExt cx="674608" cy="674608"/>
          </a:xfrm>
        </p:grpSpPr>
        <p:sp>
          <p:nvSpPr>
            <p:cNvPr id="34" name="椭圆 33"/>
            <p:cNvSpPr>
              <a:spLocks noChangeAspect="1"/>
            </p:cNvSpPr>
            <p:nvPr/>
          </p:nvSpPr>
          <p:spPr>
            <a:xfrm>
              <a:off x="5633937" y="5416673"/>
              <a:ext cx="674608" cy="674608"/>
            </a:xfrm>
            <a:prstGeom prst="ellipse">
              <a:avLst/>
            </a:prstGeom>
            <a:solidFill>
              <a:srgbClr val="26262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639259" y="5492367"/>
              <a:ext cx="651140" cy="523220"/>
            </a:xfrm>
            <a:prstGeom prst="rect">
              <a:avLst/>
            </a:prstGeom>
            <a:noFill/>
            <a:effectLst/>
          </p:spPr>
          <p:txBody>
            <a:bodyPr wrap="none" rtlCol="0">
              <a:spAutoFit/>
            </a:bodyPr>
            <a:lstStyle/>
            <a:p>
              <a:r>
                <a:rPr lang="en-US" altLang="zh-CN" sz="2800" b="1" dirty="0" smtClean="0">
                  <a:solidFill>
                    <a:schemeClr val="bg1"/>
                  </a:solidFill>
                  <a:latin typeface="方正兰亭超细黑简体" panose="02000000000000000000" pitchFamily="2" charset="-122"/>
                  <a:ea typeface="方正兰亭超细黑简体" panose="02000000000000000000" pitchFamily="2" charset="-122"/>
                </a:rPr>
                <a:t>04</a:t>
              </a:r>
              <a:endParaRPr lang="zh-CN" altLang="en-US" sz="28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64" name="组合 63"/>
          <p:cNvGrpSpPr/>
          <p:nvPr/>
        </p:nvGrpSpPr>
        <p:grpSpPr>
          <a:xfrm>
            <a:off x="5633937" y="4353425"/>
            <a:ext cx="674608" cy="674608"/>
            <a:chOff x="5633937" y="4353425"/>
            <a:chExt cx="674608" cy="674608"/>
          </a:xfrm>
        </p:grpSpPr>
        <p:sp>
          <p:nvSpPr>
            <p:cNvPr id="40" name="椭圆 39"/>
            <p:cNvSpPr>
              <a:spLocks noChangeAspect="1"/>
            </p:cNvSpPr>
            <p:nvPr/>
          </p:nvSpPr>
          <p:spPr>
            <a:xfrm>
              <a:off x="5633937" y="4353425"/>
              <a:ext cx="674608" cy="674608"/>
            </a:xfrm>
            <a:prstGeom prst="ellipse">
              <a:avLst/>
            </a:prstGeom>
            <a:solidFill>
              <a:srgbClr val="A20B3C"/>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652083" y="4435508"/>
              <a:ext cx="641522" cy="523220"/>
            </a:xfrm>
            <a:prstGeom prst="rect">
              <a:avLst/>
            </a:prstGeom>
            <a:noFill/>
            <a:effectLst/>
          </p:spPr>
          <p:txBody>
            <a:bodyPr wrap="none" rtlCol="0">
              <a:spAutoFit/>
            </a:bodyPr>
            <a:lstStyle/>
            <a:p>
              <a:r>
                <a:rPr lang="en-US" altLang="zh-CN" sz="2800" b="1" dirty="0" smtClean="0">
                  <a:solidFill>
                    <a:schemeClr val="bg1"/>
                  </a:solidFill>
                  <a:latin typeface="方正兰亭超细黑简体" panose="02000000000000000000" pitchFamily="2" charset="-122"/>
                  <a:ea typeface="方正兰亭超细黑简体" panose="02000000000000000000" pitchFamily="2" charset="-122"/>
                </a:rPr>
                <a:t>03</a:t>
              </a:r>
              <a:endParaRPr lang="zh-CN" altLang="en-US" sz="28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63" name="组合 62"/>
          <p:cNvGrpSpPr/>
          <p:nvPr/>
        </p:nvGrpSpPr>
        <p:grpSpPr>
          <a:xfrm>
            <a:off x="5636562" y="3291956"/>
            <a:ext cx="674608" cy="674608"/>
            <a:chOff x="5636562" y="3291956"/>
            <a:chExt cx="674608" cy="674608"/>
          </a:xfrm>
        </p:grpSpPr>
        <p:sp>
          <p:nvSpPr>
            <p:cNvPr id="24" name="椭圆 23"/>
            <p:cNvSpPr>
              <a:spLocks noChangeAspect="1"/>
            </p:cNvSpPr>
            <p:nvPr/>
          </p:nvSpPr>
          <p:spPr>
            <a:xfrm>
              <a:off x="5636562" y="3291956"/>
              <a:ext cx="674608" cy="674608"/>
            </a:xfrm>
            <a:prstGeom prst="ellipse">
              <a:avLst/>
            </a:prstGeom>
            <a:solidFill>
              <a:srgbClr val="26262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652083" y="3368178"/>
              <a:ext cx="638316" cy="523220"/>
            </a:xfrm>
            <a:prstGeom prst="rect">
              <a:avLst/>
            </a:prstGeom>
            <a:noFill/>
            <a:effectLst/>
          </p:spPr>
          <p:txBody>
            <a:bodyPr wrap="none" rtlCol="0">
              <a:spAutoFit/>
            </a:bodyPr>
            <a:lstStyle/>
            <a:p>
              <a:r>
                <a:rPr lang="en-US" altLang="zh-CN" sz="2800" b="1" dirty="0" smtClean="0">
                  <a:solidFill>
                    <a:schemeClr val="bg1"/>
                  </a:solidFill>
                  <a:latin typeface="方正兰亭超细黑简体" panose="02000000000000000000" pitchFamily="2" charset="-122"/>
                  <a:ea typeface="方正兰亭超细黑简体" panose="02000000000000000000" pitchFamily="2" charset="-122"/>
                </a:rPr>
                <a:t>02</a:t>
              </a:r>
              <a:endParaRPr lang="zh-CN" altLang="en-US" sz="28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62" name="组合 61"/>
          <p:cNvGrpSpPr/>
          <p:nvPr/>
        </p:nvGrpSpPr>
        <p:grpSpPr>
          <a:xfrm>
            <a:off x="5633937" y="2282993"/>
            <a:ext cx="674608" cy="674608"/>
            <a:chOff x="5633937" y="2282993"/>
            <a:chExt cx="674608" cy="674608"/>
          </a:xfrm>
        </p:grpSpPr>
        <p:sp>
          <p:nvSpPr>
            <p:cNvPr id="29" name="椭圆 28"/>
            <p:cNvSpPr>
              <a:spLocks noChangeAspect="1"/>
            </p:cNvSpPr>
            <p:nvPr/>
          </p:nvSpPr>
          <p:spPr>
            <a:xfrm>
              <a:off x="5633937" y="2282993"/>
              <a:ext cx="674608" cy="674608"/>
            </a:xfrm>
            <a:prstGeom prst="ellipse">
              <a:avLst/>
            </a:prstGeom>
            <a:solidFill>
              <a:srgbClr val="A20B3C"/>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659008" y="2352157"/>
              <a:ext cx="649537" cy="523220"/>
            </a:xfrm>
            <a:prstGeom prst="rect">
              <a:avLst/>
            </a:prstGeom>
            <a:noFill/>
            <a:effectLst/>
          </p:spPr>
          <p:txBody>
            <a:bodyPr wrap="none" rtlCol="0">
              <a:spAutoFit/>
            </a:bodyPr>
            <a:lstStyle/>
            <a:p>
              <a:r>
                <a:rPr lang="en-US" altLang="zh-CN" sz="2800" b="1" dirty="0" smtClean="0">
                  <a:solidFill>
                    <a:schemeClr val="bg1"/>
                  </a:solidFill>
                  <a:latin typeface="方正兰亭超细黑简体" panose="02000000000000000000" pitchFamily="2" charset="-122"/>
                  <a:ea typeface="方正兰亭超细黑简体" panose="02000000000000000000" pitchFamily="2" charset="-122"/>
                </a:rPr>
                <a:t>01</a:t>
              </a:r>
              <a:endParaRPr lang="zh-CN" altLang="en-US" sz="28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 name="组合 2"/>
          <p:cNvGrpSpPr/>
          <p:nvPr/>
        </p:nvGrpSpPr>
        <p:grpSpPr>
          <a:xfrm>
            <a:off x="360667" y="2155840"/>
            <a:ext cx="4695045" cy="1873220"/>
            <a:chOff x="360667" y="2155840"/>
            <a:chExt cx="4695045" cy="1873220"/>
          </a:xfrm>
        </p:grpSpPr>
        <p:sp>
          <p:nvSpPr>
            <p:cNvPr id="21" name="任意多边形 20"/>
            <p:cNvSpPr/>
            <p:nvPr/>
          </p:nvSpPr>
          <p:spPr>
            <a:xfrm>
              <a:off x="360667" y="2155840"/>
              <a:ext cx="4695045" cy="1873220"/>
            </a:xfrm>
            <a:custGeom>
              <a:avLst/>
              <a:gdLst>
                <a:gd name="connsiteX0" fmla="*/ 1628463 w 4008766"/>
                <a:gd name="connsiteY0" fmla="*/ 0 h 1599410"/>
                <a:gd name="connsiteX1" fmla="*/ 1646822 w 4008766"/>
                <a:gd name="connsiteY1" fmla="*/ 0 h 1599410"/>
                <a:gd name="connsiteX2" fmla="*/ 3601835 w 4008766"/>
                <a:gd name="connsiteY2" fmla="*/ 0 h 1599410"/>
                <a:gd name="connsiteX3" fmla="*/ 4008766 w 4008766"/>
                <a:gd name="connsiteY3" fmla="*/ 406932 h 1599410"/>
                <a:gd name="connsiteX4" fmla="*/ 3601835 w 4008766"/>
                <a:gd name="connsiteY4" fmla="*/ 813863 h 1599410"/>
                <a:gd name="connsiteX5" fmla="*/ 3067145 w 4008766"/>
                <a:gd name="connsiteY5" fmla="*/ 813863 h 1599410"/>
                <a:gd name="connsiteX6" fmla="*/ 3067145 w 4008766"/>
                <a:gd name="connsiteY6" fmla="*/ 813864 h 1599410"/>
                <a:gd name="connsiteX7" fmla="*/ 1210565 w 4008766"/>
                <a:gd name="connsiteY7" fmla="*/ 813864 h 1599410"/>
                <a:gd name="connsiteX8" fmla="*/ 1210539 w 4008766"/>
                <a:gd name="connsiteY8" fmla="*/ 813855 h 1599410"/>
                <a:gd name="connsiteX9" fmla="*/ 931442 w 4008766"/>
                <a:gd name="connsiteY9" fmla="*/ 771659 h 1599410"/>
                <a:gd name="connsiteX10" fmla="*/ 11958 w 4008766"/>
                <a:gd name="connsiteY10" fmla="*/ 1521060 h 1599410"/>
                <a:gd name="connsiteX11" fmla="*/ 0 w 4008766"/>
                <a:gd name="connsiteY11" fmla="*/ 1599410 h 1599410"/>
                <a:gd name="connsiteX12" fmla="*/ 5994 w 4008766"/>
                <a:gd name="connsiteY12" fmla="*/ 1480707 h 1599410"/>
                <a:gd name="connsiteX13" fmla="*/ 1488592 w 4008766"/>
                <a:gd name="connsiteY13" fmla="*/ 7492 h 1599410"/>
                <a:gd name="connsiteX14" fmla="*/ 1628463 w 4008766"/>
                <a:gd name="connsiteY14" fmla="*/ 869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8766" h="1599410">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20"/>
            <p:cNvSpPr txBox="1"/>
            <p:nvPr/>
          </p:nvSpPr>
          <p:spPr>
            <a:xfrm>
              <a:off x="2696394" y="2361665"/>
              <a:ext cx="1980029" cy="523220"/>
            </a:xfrm>
            <a:prstGeom prst="rect">
              <a:avLst/>
            </a:prstGeom>
            <a:noFill/>
          </p:spPr>
          <p:txBody>
            <a:bodyPr wrap="none" rtlCol="0">
              <a:spAutoFit/>
            </a:bodyPr>
            <a:lstStyle/>
            <a:p>
              <a:r>
                <a:rPr lang="zh-CN" altLang="en-US" sz="2800" dirty="0">
                  <a:solidFill>
                    <a:srgbClr val="FDFDFD"/>
                  </a:solidFill>
                  <a:latin typeface="微软雅黑" panose="020B0503020204020204" pitchFamily="34" charset="-122"/>
                  <a:ea typeface="微软雅黑" panose="020B0503020204020204" pitchFamily="34" charset="-122"/>
                </a:rPr>
                <a:t>项目产品一</a:t>
              </a:r>
              <a:endParaRPr lang="en-US" altLang="zh-CN" sz="2800" dirty="0">
                <a:solidFill>
                  <a:srgbClr val="FDFDFD"/>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670244" y="3109033"/>
            <a:ext cx="3418422" cy="1054464"/>
            <a:chOff x="1670244" y="3109033"/>
            <a:chExt cx="3418422" cy="1054464"/>
          </a:xfrm>
        </p:grpSpPr>
        <p:sp>
          <p:nvSpPr>
            <p:cNvPr id="18" name="五边形 17"/>
            <p:cNvSpPr/>
            <p:nvPr/>
          </p:nvSpPr>
          <p:spPr>
            <a:xfrm>
              <a:off x="1670244" y="3109033"/>
              <a:ext cx="3418422" cy="1054464"/>
            </a:xfrm>
            <a:prstGeom prst="homePlat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20"/>
            <p:cNvSpPr txBox="1"/>
            <p:nvPr/>
          </p:nvSpPr>
          <p:spPr>
            <a:xfrm>
              <a:off x="2744159" y="3374655"/>
              <a:ext cx="1980029" cy="523220"/>
            </a:xfrm>
            <a:prstGeom prst="rect">
              <a:avLst/>
            </a:prstGeom>
            <a:noFill/>
          </p:spPr>
          <p:txBody>
            <a:bodyPr wrap="none" rtlCol="0">
              <a:spAutoFit/>
            </a:bodyPr>
            <a:lstStyle/>
            <a:p>
              <a:r>
                <a:rPr lang="zh-CN" altLang="en-US" sz="2800" dirty="0">
                  <a:solidFill>
                    <a:srgbClr val="FDFDFD"/>
                  </a:solidFill>
                  <a:latin typeface="微软雅黑" panose="020B0503020204020204" pitchFamily="34" charset="-122"/>
                  <a:ea typeface="微软雅黑" panose="020B0503020204020204" pitchFamily="34" charset="-122"/>
                </a:rPr>
                <a:t>项目</a:t>
              </a:r>
              <a:r>
                <a:rPr lang="zh-CN" altLang="en-US" sz="2800" dirty="0" smtClean="0">
                  <a:solidFill>
                    <a:srgbClr val="FDFDFD"/>
                  </a:solidFill>
                  <a:latin typeface="微软雅黑" panose="020B0503020204020204" pitchFamily="34" charset="-122"/>
                  <a:ea typeface="微软雅黑" panose="020B0503020204020204" pitchFamily="34" charset="-122"/>
                </a:rPr>
                <a:t>产品二</a:t>
              </a:r>
              <a:endParaRPr lang="en-US" altLang="zh-CN" sz="2800" dirty="0">
                <a:solidFill>
                  <a:srgbClr val="FDFDFD"/>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670244" y="4163497"/>
            <a:ext cx="3418422" cy="1054464"/>
            <a:chOff x="1670244" y="4163497"/>
            <a:chExt cx="3418422" cy="1054464"/>
          </a:xfrm>
        </p:grpSpPr>
        <p:sp>
          <p:nvSpPr>
            <p:cNvPr id="13" name="五边形 12"/>
            <p:cNvSpPr/>
            <p:nvPr/>
          </p:nvSpPr>
          <p:spPr>
            <a:xfrm>
              <a:off x="1670244" y="4163497"/>
              <a:ext cx="3418422" cy="1054464"/>
            </a:xfrm>
            <a:prstGeom prst="homePlat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20"/>
            <p:cNvSpPr txBox="1"/>
            <p:nvPr/>
          </p:nvSpPr>
          <p:spPr>
            <a:xfrm>
              <a:off x="2696394" y="4441994"/>
              <a:ext cx="1980029" cy="523220"/>
            </a:xfrm>
            <a:prstGeom prst="rect">
              <a:avLst/>
            </a:prstGeom>
            <a:noFill/>
          </p:spPr>
          <p:txBody>
            <a:bodyPr wrap="none" rtlCol="0">
              <a:spAutoFit/>
            </a:bodyPr>
            <a:lstStyle/>
            <a:p>
              <a:r>
                <a:rPr lang="zh-CN" altLang="en-US" sz="2800" dirty="0">
                  <a:solidFill>
                    <a:srgbClr val="FDFDFD"/>
                  </a:solidFill>
                  <a:latin typeface="微软雅黑" panose="020B0503020204020204" pitchFamily="34" charset="-122"/>
                  <a:ea typeface="微软雅黑" panose="020B0503020204020204" pitchFamily="34" charset="-122"/>
                </a:rPr>
                <a:t>项目</a:t>
              </a:r>
              <a:r>
                <a:rPr lang="zh-CN" altLang="en-US" sz="2800" dirty="0" smtClean="0">
                  <a:solidFill>
                    <a:srgbClr val="FDFDFD"/>
                  </a:solidFill>
                  <a:latin typeface="微软雅黑" panose="020B0503020204020204" pitchFamily="34" charset="-122"/>
                  <a:ea typeface="微软雅黑" panose="020B0503020204020204" pitchFamily="34" charset="-122"/>
                </a:rPr>
                <a:t>产品三</a:t>
              </a:r>
              <a:endParaRPr lang="en-US" altLang="zh-CN" sz="2800" dirty="0">
                <a:solidFill>
                  <a:srgbClr val="FDFDFD"/>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356204" y="4296217"/>
            <a:ext cx="4699508" cy="1873220"/>
            <a:chOff x="356204" y="4296217"/>
            <a:chExt cx="4699508" cy="1873220"/>
          </a:xfrm>
        </p:grpSpPr>
        <p:sp>
          <p:nvSpPr>
            <p:cNvPr id="9" name="任意多边形 8"/>
            <p:cNvSpPr/>
            <p:nvPr/>
          </p:nvSpPr>
          <p:spPr>
            <a:xfrm flipV="1">
              <a:off x="356204" y="4296217"/>
              <a:ext cx="4699508" cy="1873220"/>
            </a:xfrm>
            <a:custGeom>
              <a:avLst/>
              <a:gdLst>
                <a:gd name="connsiteX0" fmla="*/ 0 w 4012577"/>
                <a:gd name="connsiteY0" fmla="*/ 1599410 h 1599410"/>
                <a:gd name="connsiteX1" fmla="*/ 11958 w 4012577"/>
                <a:gd name="connsiteY1" fmla="*/ 1521060 h 1599410"/>
                <a:gd name="connsiteX2" fmla="*/ 931442 w 4012577"/>
                <a:gd name="connsiteY2" fmla="*/ 771659 h 1599410"/>
                <a:gd name="connsiteX3" fmla="*/ 1210539 w 4012577"/>
                <a:gd name="connsiteY3" fmla="*/ 813855 h 1599410"/>
                <a:gd name="connsiteX4" fmla="*/ 1210565 w 4012577"/>
                <a:gd name="connsiteY4" fmla="*/ 813864 h 1599410"/>
                <a:gd name="connsiteX5" fmla="*/ 1576005 w 4012577"/>
                <a:gd name="connsiteY5" fmla="*/ 813864 h 1599410"/>
                <a:gd name="connsiteX6" fmla="*/ 3067145 w 4012577"/>
                <a:gd name="connsiteY6" fmla="*/ 813864 h 1599410"/>
                <a:gd name="connsiteX7" fmla="*/ 3605646 w 4012577"/>
                <a:gd name="connsiteY7" fmla="*/ 813864 h 1599410"/>
                <a:gd name="connsiteX8" fmla="*/ 4012577 w 4012577"/>
                <a:gd name="connsiteY8" fmla="*/ 406933 h 1599410"/>
                <a:gd name="connsiteX9" fmla="*/ 3605646 w 4012577"/>
                <a:gd name="connsiteY9" fmla="*/ 1 h 1599410"/>
                <a:gd name="connsiteX10" fmla="*/ 1646838 w 4012577"/>
                <a:gd name="connsiteY10" fmla="*/ 1 h 1599410"/>
                <a:gd name="connsiteX11" fmla="*/ 1646822 w 4012577"/>
                <a:gd name="connsiteY11" fmla="*/ 0 h 1599410"/>
                <a:gd name="connsiteX12" fmla="*/ 1646801 w 4012577"/>
                <a:gd name="connsiteY12" fmla="*/ 1 h 1599410"/>
                <a:gd name="connsiteX13" fmla="*/ 1576005 w 4012577"/>
                <a:gd name="connsiteY13" fmla="*/ 1 h 1599410"/>
                <a:gd name="connsiteX14" fmla="*/ 1576005 w 4012577"/>
                <a:gd name="connsiteY14" fmla="*/ 3353 h 1599410"/>
                <a:gd name="connsiteX15" fmla="*/ 1488592 w 4012577"/>
                <a:gd name="connsiteY15" fmla="*/ 7492 h 1599410"/>
                <a:gd name="connsiteX16" fmla="*/ 5994 w 4012577"/>
                <a:gd name="connsiteY16" fmla="*/ 1480707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2577" h="1599410">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20"/>
            <p:cNvSpPr txBox="1"/>
            <p:nvPr/>
          </p:nvSpPr>
          <p:spPr>
            <a:xfrm>
              <a:off x="2744159" y="5454984"/>
              <a:ext cx="1980029" cy="523220"/>
            </a:xfrm>
            <a:prstGeom prst="rect">
              <a:avLst/>
            </a:prstGeom>
            <a:noFill/>
          </p:spPr>
          <p:txBody>
            <a:bodyPr wrap="none" rtlCol="0">
              <a:spAutoFit/>
            </a:bodyPr>
            <a:lstStyle/>
            <a:p>
              <a:r>
                <a:rPr lang="zh-CN" altLang="en-US" sz="2800" dirty="0">
                  <a:solidFill>
                    <a:srgbClr val="FDFDFD"/>
                  </a:solidFill>
                  <a:latin typeface="微软雅黑" panose="020B0503020204020204" pitchFamily="34" charset="-122"/>
                  <a:ea typeface="微软雅黑" panose="020B0503020204020204" pitchFamily="34" charset="-122"/>
                </a:rPr>
                <a:t>项目</a:t>
              </a:r>
              <a:r>
                <a:rPr lang="zh-CN" altLang="en-US" sz="2800" dirty="0" smtClean="0">
                  <a:solidFill>
                    <a:srgbClr val="FDFDFD"/>
                  </a:solidFill>
                  <a:latin typeface="微软雅黑" panose="020B0503020204020204" pitchFamily="34" charset="-122"/>
                  <a:ea typeface="微软雅黑" panose="020B0503020204020204" pitchFamily="34" charset="-122"/>
                </a:rPr>
                <a:t>产品四</a:t>
              </a:r>
              <a:endParaRPr lang="en-US" altLang="zh-CN" sz="2800" dirty="0">
                <a:solidFill>
                  <a:srgbClr val="FDFDFD"/>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42034" y="3025096"/>
            <a:ext cx="2276802" cy="2276802"/>
            <a:chOff x="342034" y="3025096"/>
            <a:chExt cx="2276802" cy="2276802"/>
          </a:xfrm>
        </p:grpSpPr>
        <p:sp>
          <p:nvSpPr>
            <p:cNvPr id="46" name="椭圆 45"/>
            <p:cNvSpPr>
              <a:spLocks noChangeAspect="1"/>
            </p:cNvSpPr>
            <p:nvPr/>
          </p:nvSpPr>
          <p:spPr>
            <a:xfrm>
              <a:off x="342034" y="3025096"/>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467357" y="3795663"/>
              <a:ext cx="2031325" cy="646331"/>
            </a:xfrm>
            <a:prstGeom prst="rect">
              <a:avLst/>
            </a:prstGeom>
            <a:noFill/>
          </p:spPr>
          <p:txBody>
            <a:bodyPr wrap="none" rtlCol="0">
              <a:spAutoFit/>
            </a:bodyPr>
            <a:lstStyle/>
            <a:p>
              <a:r>
                <a:rPr lang="zh-CN" altLang="en-US" sz="3600" dirty="0" smtClean="0">
                  <a:solidFill>
                    <a:schemeClr val="tx1">
                      <a:lumMod val="85000"/>
                      <a:lumOff val="15000"/>
                    </a:schemeClr>
                  </a:solidFill>
                  <a:latin typeface="微软雅黑" panose="020B0503020204020204" pitchFamily="34" charset="-122"/>
                  <a:ea typeface="微软雅黑" panose="020B0503020204020204" pitchFamily="34" charset="-122"/>
                </a:rPr>
                <a:t>收入来源</a:t>
              </a:r>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nodeType="withEffect">
                                  <p:stCondLst>
                                    <p:cond delay="25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nodeType="withEffect">
                                  <p:stCondLst>
                                    <p:cond delay="50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nodeType="withEffect">
                                  <p:stCondLst>
                                    <p:cond delay="75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500"/>
                                        <p:tgtEl>
                                          <p:spTgt spid="52"/>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left)">
                                      <p:cBhvr>
                                        <p:cTn id="44" dur="500"/>
                                        <p:tgtEl>
                                          <p:spTgt spid="53"/>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500"/>
                                        <p:tgtEl>
                                          <p:spTgt spid="54"/>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smtClean="0">
                  <a:solidFill>
                    <a:srgbClr val="FFFFFF"/>
                  </a:solidFill>
                  <a:latin typeface="微软雅黑" panose="020B0503020204020204" pitchFamily="34" charset="-122"/>
                  <a:ea typeface="微软雅黑" panose="020B0503020204020204" pitchFamily="34" charset="-122"/>
                </a:rPr>
                <a:t>LOGO</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smtClean="0">
                  <a:solidFill>
                    <a:srgbClr val="A20B3C"/>
                  </a:solidFill>
                  <a:latin typeface="Kartika" panose="02020503030404060203" pitchFamily="18" charset="0"/>
                  <a:ea typeface="微软雅黑" panose="020B0503020204020204" pitchFamily="34" charset="-122"/>
                  <a:cs typeface="Kartika" panose="02020503030404060203" pitchFamily="18" charset="0"/>
                </a:rPr>
                <a:t>05</a:t>
              </a:r>
              <a:endPar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19" name="TextBox 1"/>
          <p:cNvSpPr txBox="1"/>
          <p:nvPr/>
        </p:nvSpPr>
        <p:spPr>
          <a:xfrm>
            <a:off x="2491904" y="2164255"/>
            <a:ext cx="3518912"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财务与融资</a:t>
            </a:r>
          </a:p>
        </p:txBody>
      </p:sp>
      <p:sp>
        <p:nvSpPr>
          <p:cNvPr id="20" name="文本框 9"/>
          <p:cNvSpPr txBox="1"/>
          <p:nvPr/>
        </p:nvSpPr>
        <p:spPr>
          <a:xfrm>
            <a:off x="2632260" y="331987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成本预算</a:t>
            </a:r>
          </a:p>
        </p:txBody>
      </p:sp>
      <p:sp>
        <p:nvSpPr>
          <p:cNvPr id="21" name="文本框 9"/>
          <p:cNvSpPr txBox="1"/>
          <p:nvPr/>
        </p:nvSpPr>
        <p:spPr>
          <a:xfrm>
            <a:off x="2632259" y="375379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资金缺口</a:t>
            </a:r>
          </a:p>
        </p:txBody>
      </p:sp>
      <p:sp>
        <p:nvSpPr>
          <p:cNvPr id="22" name="文本框 21"/>
          <p:cNvSpPr txBox="1"/>
          <p:nvPr/>
        </p:nvSpPr>
        <p:spPr>
          <a:xfrm>
            <a:off x="2632260" y="41883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融资计划</a:t>
            </a:r>
          </a:p>
        </p:txBody>
      </p:sp>
      <p:sp>
        <p:nvSpPr>
          <p:cNvPr id="23" name="文本框 9"/>
          <p:cNvSpPr txBox="1"/>
          <p:nvPr/>
        </p:nvSpPr>
        <p:spPr>
          <a:xfrm>
            <a:off x="2632259" y="461681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资金主要用途</a:t>
            </a:r>
          </a:p>
        </p:txBody>
      </p:sp>
      <p:sp>
        <p:nvSpPr>
          <p:cNvPr id="24" name="文本框 9"/>
          <p:cNvSpPr txBox="1"/>
          <p:nvPr/>
        </p:nvSpPr>
        <p:spPr>
          <a:xfrm>
            <a:off x="4903215" y="332421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结束语</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9"/>
                                        </p:tgtEl>
                                        <p:attrNameLst>
                                          <p:attrName>ppt_x</p:attrName>
                                          <p:attrName>ppt_y</p:attrName>
                                        </p:attrNameLst>
                                      </p:cBhvr>
                                    </p:animMotion>
                                    <p:animEffect transition="in" filter="fade">
                                      <p:cBhvr>
                                        <p:cTn id="27" dur="1000"/>
                                        <p:tgtEl>
                                          <p:spTgt spid="19"/>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1" grpId="0"/>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成本分析</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a:off x="4065655" y="2644609"/>
            <a:ext cx="4053840" cy="0"/>
          </a:xfrm>
          <a:prstGeom prst="line">
            <a:avLst/>
          </a:prstGeom>
          <a:noFill/>
          <a:ln w="9525">
            <a:solidFill>
              <a:srgbClr val="A20B3C"/>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a:off x="6092575" y="2639802"/>
            <a:ext cx="0" cy="1631229"/>
          </a:xfrm>
          <a:prstGeom prst="line">
            <a:avLst/>
          </a:prstGeom>
          <a:noFill/>
          <a:ln w="9525">
            <a:solidFill>
              <a:srgbClr val="A20B3C"/>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0" name="文本框 2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410641" y="2364762"/>
            <a:ext cx="2339102" cy="892552"/>
          </a:xfrm>
          <a:prstGeom prst="rect">
            <a:avLst/>
          </a:prstGeom>
          <a:noFill/>
          <a:effectLst/>
        </p:spPr>
        <p:txBody>
          <a:bodyPr wrap="none" rtlCol="0">
            <a:spAutoFit/>
          </a:bodyPr>
          <a:lstStyle/>
          <a:p>
            <a:pPr algn="ctr"/>
            <a:r>
              <a:rPr lang="zh-CN" altLang="en-US" sz="2800" b="1" dirty="0">
                <a:solidFill>
                  <a:srgbClr val="A20B3C"/>
                </a:solidFill>
                <a:latin typeface="微软雅黑" panose="020B0503020204020204" pitchFamily="34" charset="-122"/>
                <a:ea typeface="微软雅黑" panose="020B0503020204020204" pitchFamily="34" charset="-122"/>
              </a:rPr>
              <a:t>管理成本</a:t>
            </a: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442415" y="2358986"/>
            <a:ext cx="2339102" cy="892552"/>
          </a:xfrm>
          <a:prstGeom prst="rect">
            <a:avLst/>
          </a:prstGeom>
          <a:noFill/>
          <a:effectLst/>
        </p:spPr>
        <p:txBody>
          <a:bodyPr wrap="none" rtlCol="0">
            <a:spAutoFit/>
          </a:bodyPr>
          <a:lstStyle/>
          <a:p>
            <a:pPr algn="ctr"/>
            <a:r>
              <a:rPr lang="zh-CN" altLang="en-US" sz="2800" b="1" dirty="0" smtClean="0">
                <a:solidFill>
                  <a:srgbClr val="A20B3C"/>
                </a:solidFill>
                <a:latin typeface="微软雅黑" panose="020B0503020204020204" pitchFamily="34" charset="-122"/>
                <a:ea typeface="微软雅黑" panose="020B0503020204020204" pitchFamily="34" charset="-122"/>
              </a:rPr>
              <a:t>营销成本</a:t>
            </a:r>
            <a:endParaRPr lang="zh-CN" altLang="en-US" sz="2800" b="1" dirty="0">
              <a:solidFill>
                <a:srgbClr val="A20B3C"/>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630036" y="3790611"/>
            <a:ext cx="2339102" cy="892552"/>
          </a:xfrm>
          <a:prstGeom prst="rect">
            <a:avLst/>
          </a:prstGeom>
          <a:noFill/>
          <a:effectLst/>
        </p:spPr>
        <p:txBody>
          <a:bodyPr wrap="none" rtlCol="0">
            <a:spAutoFit/>
          </a:bodyPr>
          <a:lstStyle/>
          <a:p>
            <a:pPr algn="ctr"/>
            <a:r>
              <a:rPr lang="zh-CN" altLang="en-US" sz="2800" b="1" dirty="0" smtClean="0">
                <a:solidFill>
                  <a:srgbClr val="262626"/>
                </a:solidFill>
                <a:latin typeface="微软雅黑" panose="020B0503020204020204" pitchFamily="34" charset="-122"/>
                <a:ea typeface="微软雅黑" panose="020B0503020204020204" pitchFamily="34" charset="-122"/>
              </a:rPr>
              <a:t>其他成本</a:t>
            </a:r>
            <a:endParaRPr lang="zh-CN" altLang="en-US" sz="2800" b="1" dirty="0">
              <a:solidFill>
                <a:srgbClr val="262626"/>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338803" y="3790611"/>
            <a:ext cx="2339102" cy="892552"/>
          </a:xfrm>
          <a:prstGeom prst="rect">
            <a:avLst/>
          </a:prstGeom>
          <a:noFill/>
          <a:effectLst/>
        </p:spPr>
        <p:txBody>
          <a:bodyPr wrap="none" rtlCol="0">
            <a:spAutoFit/>
          </a:bodyPr>
          <a:lstStyle/>
          <a:p>
            <a:pPr algn="ctr"/>
            <a:r>
              <a:rPr lang="zh-CN" altLang="en-US" sz="2800" b="1" dirty="0" smtClean="0">
                <a:solidFill>
                  <a:srgbClr val="262626"/>
                </a:solidFill>
                <a:latin typeface="微软雅黑" panose="020B0503020204020204" pitchFamily="34" charset="-122"/>
                <a:ea typeface="微软雅黑" panose="020B0503020204020204" pitchFamily="34" charset="-122"/>
              </a:rPr>
              <a:t>办公成本</a:t>
            </a:r>
            <a:endParaRPr lang="zh-CN" altLang="en-US" sz="2800" b="1" dirty="0">
              <a:solidFill>
                <a:srgbClr val="262626"/>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4911935" y="5540594"/>
            <a:ext cx="2339102" cy="892552"/>
          </a:xfrm>
          <a:prstGeom prst="rect">
            <a:avLst/>
          </a:prstGeom>
          <a:noFill/>
          <a:effectLst/>
        </p:spPr>
        <p:txBody>
          <a:bodyPr wrap="none" rtlCol="0">
            <a:spAutoFit/>
          </a:bodyPr>
          <a:lstStyle/>
          <a:p>
            <a:pPr algn="ctr"/>
            <a:r>
              <a:rPr lang="zh-CN" altLang="en-US" sz="2800" b="1" dirty="0">
                <a:solidFill>
                  <a:srgbClr val="A20B3C"/>
                </a:solidFill>
                <a:latin typeface="微软雅黑" panose="020B0503020204020204" pitchFamily="34" charset="-122"/>
                <a:ea typeface="微软雅黑" panose="020B0503020204020204" pitchFamily="34" charset="-122"/>
              </a:rPr>
              <a:t>人员</a:t>
            </a:r>
            <a:r>
              <a:rPr lang="zh-CN" altLang="en-US" sz="2800" b="1" dirty="0" smtClean="0">
                <a:solidFill>
                  <a:srgbClr val="A20B3C"/>
                </a:solidFill>
                <a:latin typeface="微软雅黑" panose="020B0503020204020204" pitchFamily="34" charset="-122"/>
                <a:ea typeface="微软雅黑" panose="020B0503020204020204" pitchFamily="34" charset="-122"/>
              </a:rPr>
              <a:t>成本</a:t>
            </a:r>
            <a:endParaRPr lang="zh-CN" altLang="en-US" sz="2800" b="1" dirty="0">
              <a:solidFill>
                <a:srgbClr val="A20B3C"/>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 name="直接连接符 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a:off x="6107815" y="2655591"/>
            <a:ext cx="1166859" cy="1099131"/>
          </a:xfrm>
          <a:prstGeom prst="line">
            <a:avLst/>
          </a:prstGeom>
          <a:noFill/>
          <a:ln w="9525">
            <a:solidFill>
              <a:srgbClr val="262626"/>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flipH="1">
            <a:off x="4929255" y="2655591"/>
            <a:ext cx="1166859" cy="1099131"/>
          </a:xfrm>
          <a:prstGeom prst="line">
            <a:avLst/>
          </a:prstGeom>
          <a:noFill/>
          <a:ln w="9525">
            <a:solidFill>
              <a:srgbClr val="262626"/>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grpSp>
        <p:nvGrpSpPr>
          <p:cNvPr id="49" name="组合 48"/>
          <p:cNvGrpSpPr/>
          <p:nvPr/>
        </p:nvGrpSpPr>
        <p:grpSpPr>
          <a:xfrm>
            <a:off x="5395653" y="1934211"/>
            <a:ext cx="1403463" cy="1403463"/>
            <a:chOff x="5395653" y="1934211"/>
            <a:chExt cx="1403463" cy="1403463"/>
          </a:xfrm>
        </p:grpSpPr>
        <p:sp>
          <p:nvSpPr>
            <p:cNvPr id="39" name="椭圆 38"/>
            <p:cNvSpPr>
              <a:spLocks noChangeAspect="1"/>
            </p:cNvSpPr>
            <p:nvPr/>
          </p:nvSpPr>
          <p:spPr>
            <a:xfrm>
              <a:off x="5395653" y="1934211"/>
              <a:ext cx="1403463" cy="1403463"/>
            </a:xfrm>
            <a:prstGeom prst="ellipse">
              <a:avLst/>
            </a:prstGeom>
            <a:solidFill>
              <a:srgbClr val="A20B3C"/>
            </a:soli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7" name="文本框 36"/>
            <p:cNvSpPr txBox="1"/>
            <p:nvPr/>
          </p:nvSpPr>
          <p:spPr>
            <a:xfrm>
              <a:off x="5645979" y="2167555"/>
              <a:ext cx="902811" cy="954107"/>
            </a:xfrm>
            <a:prstGeom prst="rect">
              <a:avLst/>
            </a:prstGeom>
            <a:noFill/>
            <a:effectLst/>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支出</a:t>
              </a:r>
              <a:endParaRPr lang="en-US" altLang="zh-CN" sz="28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a:p>
              <a:r>
                <a:rPr lang="zh-CN" altLang="en-US" sz="28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成本</a:t>
              </a:r>
              <a:endParaRPr lang="en-US" altLang="zh-CN" sz="28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3" name="组合 2"/>
          <p:cNvGrpSpPr/>
          <p:nvPr/>
        </p:nvGrpSpPr>
        <p:grpSpPr>
          <a:xfrm>
            <a:off x="3052196" y="2189157"/>
            <a:ext cx="1016000" cy="1016000"/>
            <a:chOff x="3052196" y="2189157"/>
            <a:chExt cx="1016000" cy="1016000"/>
          </a:xfrm>
        </p:grpSpPr>
        <p:sp>
          <p:nvSpPr>
            <p:cNvPr id="19" name="椭圆 18"/>
            <p:cNvSpPr/>
            <p:nvPr/>
          </p:nvSpPr>
          <p:spPr>
            <a:xfrm>
              <a:off x="3052196" y="2189157"/>
              <a:ext cx="1016000" cy="1016000"/>
            </a:xfrm>
            <a:prstGeom prst="ellipse">
              <a:avLst/>
            </a:prstGeom>
            <a:noFill/>
            <a:ln w="9525">
              <a:solidFill>
                <a:srgbClr val="A20B3C"/>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0" name="TextBox 27"/>
            <p:cNvSpPr txBox="1"/>
            <p:nvPr/>
          </p:nvSpPr>
          <p:spPr>
            <a:xfrm>
              <a:off x="3139372" y="2516655"/>
              <a:ext cx="895145" cy="369332"/>
            </a:xfrm>
            <a:prstGeom prst="rect">
              <a:avLst/>
            </a:prstGeom>
            <a:noFill/>
          </p:spPr>
          <p:txBody>
            <a:bodyPr wrap="square" lIns="0" tIns="0" rIns="0" bIns="0" rtlCol="0">
              <a:spAutoFit/>
            </a:bodyPr>
            <a:lstStyle/>
            <a:p>
              <a:pPr algn="ctr"/>
              <a:r>
                <a:rPr lang="en-US" altLang="zh-CN" sz="2400" b="1" dirty="0">
                  <a:solidFill>
                    <a:srgbClr val="A20B3C"/>
                  </a:solidFill>
                  <a:latin typeface="微软雅黑" panose="020B0503020204020204" pitchFamily="34" charset="-122"/>
                  <a:ea typeface="微软雅黑" panose="020B0503020204020204" pitchFamily="34" charset="-122"/>
                </a:rPr>
                <a:t>20%</a:t>
              </a:r>
              <a:endParaRPr lang="zh-CN" altLang="en-US" sz="2400" b="1" dirty="0">
                <a:solidFill>
                  <a:srgbClr val="A20B3C"/>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122036" y="2189157"/>
            <a:ext cx="1016000" cy="1016000"/>
            <a:chOff x="8122036" y="2189157"/>
            <a:chExt cx="1016000" cy="1016000"/>
          </a:xfrm>
        </p:grpSpPr>
        <p:sp>
          <p:nvSpPr>
            <p:cNvPr id="25" name="椭圆 24"/>
            <p:cNvSpPr/>
            <p:nvPr/>
          </p:nvSpPr>
          <p:spPr>
            <a:xfrm>
              <a:off x="8122036" y="2189157"/>
              <a:ext cx="1016000" cy="1016000"/>
            </a:xfrm>
            <a:prstGeom prst="ellipse">
              <a:avLst/>
            </a:prstGeom>
            <a:noFill/>
            <a:ln w="9525">
              <a:solidFill>
                <a:srgbClr val="A20B3C"/>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1" name="TextBox 28"/>
            <p:cNvSpPr txBox="1"/>
            <p:nvPr/>
          </p:nvSpPr>
          <p:spPr>
            <a:xfrm>
              <a:off x="8195036" y="2512491"/>
              <a:ext cx="895145" cy="369332"/>
            </a:xfrm>
            <a:prstGeom prst="rect">
              <a:avLst/>
            </a:prstGeom>
            <a:noFill/>
          </p:spPr>
          <p:txBody>
            <a:bodyPr wrap="square" lIns="0" tIns="0" rIns="0" bIns="0" rtlCol="0">
              <a:spAutoFit/>
            </a:bodyPr>
            <a:lstStyle/>
            <a:p>
              <a:pPr algn="ctr"/>
              <a:r>
                <a:rPr lang="en-US" altLang="zh-CN" sz="2400" b="1" dirty="0">
                  <a:solidFill>
                    <a:srgbClr val="A20B3C"/>
                  </a:solidFill>
                  <a:latin typeface="微软雅黑" panose="020B0503020204020204" pitchFamily="34" charset="-122"/>
                  <a:ea typeface="微软雅黑" panose="020B0503020204020204" pitchFamily="34" charset="-122"/>
                </a:rPr>
                <a:t>15%</a:t>
              </a:r>
              <a:endParaRPr lang="zh-CN" altLang="en-US" sz="2400" b="1" dirty="0">
                <a:solidFill>
                  <a:srgbClr val="A20B3C"/>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584575" y="4271031"/>
            <a:ext cx="1016000" cy="1016000"/>
            <a:chOff x="5584575" y="4271031"/>
            <a:chExt cx="1016000" cy="1016000"/>
          </a:xfrm>
        </p:grpSpPr>
        <p:sp>
          <p:nvSpPr>
            <p:cNvPr id="16" name="椭圆 15"/>
            <p:cNvSpPr/>
            <p:nvPr/>
          </p:nvSpPr>
          <p:spPr>
            <a:xfrm>
              <a:off x="5584575" y="4271031"/>
              <a:ext cx="1016000" cy="1016000"/>
            </a:xfrm>
            <a:prstGeom prst="ellipse">
              <a:avLst/>
            </a:prstGeom>
            <a:noFill/>
            <a:ln w="9525">
              <a:solidFill>
                <a:srgbClr val="A20B3C"/>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2" name="TextBox 29"/>
            <p:cNvSpPr txBox="1"/>
            <p:nvPr/>
          </p:nvSpPr>
          <p:spPr>
            <a:xfrm>
              <a:off x="5643609" y="4613597"/>
              <a:ext cx="895145" cy="369332"/>
            </a:xfrm>
            <a:prstGeom prst="rect">
              <a:avLst/>
            </a:prstGeom>
            <a:noFill/>
          </p:spPr>
          <p:txBody>
            <a:bodyPr wrap="square" lIns="0" tIns="0" rIns="0" bIns="0" rtlCol="0">
              <a:spAutoFit/>
            </a:bodyPr>
            <a:lstStyle/>
            <a:p>
              <a:pPr algn="ctr"/>
              <a:r>
                <a:rPr lang="en-US" altLang="zh-CN" sz="2400" b="1" dirty="0">
                  <a:solidFill>
                    <a:srgbClr val="A20B3C"/>
                  </a:solidFill>
                  <a:latin typeface="微软雅黑" panose="020B0503020204020204" pitchFamily="34" charset="-122"/>
                  <a:ea typeface="微软雅黑" panose="020B0503020204020204" pitchFamily="34" charset="-122"/>
                </a:rPr>
                <a:t>10%</a:t>
              </a:r>
              <a:endParaRPr lang="zh-CN" altLang="en-US" sz="2400" b="1" dirty="0">
                <a:solidFill>
                  <a:srgbClr val="A20B3C"/>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050164" y="3591237"/>
            <a:ext cx="1016000" cy="1016000"/>
            <a:chOff x="4050164" y="3591237"/>
            <a:chExt cx="1016000" cy="1016000"/>
          </a:xfrm>
        </p:grpSpPr>
        <p:sp>
          <p:nvSpPr>
            <p:cNvPr id="28" name="椭圆 27"/>
            <p:cNvSpPr/>
            <p:nvPr/>
          </p:nvSpPr>
          <p:spPr>
            <a:xfrm>
              <a:off x="4050164" y="3591237"/>
              <a:ext cx="1016000" cy="1016000"/>
            </a:xfrm>
            <a:prstGeom prst="ellipse">
              <a:avLst/>
            </a:prstGeom>
            <a:noFill/>
            <a:ln w="9525">
              <a:solidFill>
                <a:srgbClr val="262626"/>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3" name="TextBox 30"/>
            <p:cNvSpPr txBox="1"/>
            <p:nvPr/>
          </p:nvSpPr>
          <p:spPr>
            <a:xfrm>
              <a:off x="4124501" y="3926930"/>
              <a:ext cx="895145"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35%</a:t>
              </a:r>
              <a:endParaRPr lang="zh-CN" altLang="en-US" sz="2400" b="1"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138804" y="3591237"/>
            <a:ext cx="1016000" cy="1016000"/>
            <a:chOff x="7138804" y="3591237"/>
            <a:chExt cx="1016000" cy="1016000"/>
          </a:xfrm>
        </p:grpSpPr>
        <p:sp>
          <p:nvSpPr>
            <p:cNvPr id="22" name="椭圆 21"/>
            <p:cNvSpPr/>
            <p:nvPr/>
          </p:nvSpPr>
          <p:spPr>
            <a:xfrm>
              <a:off x="7138804" y="3591237"/>
              <a:ext cx="1016000" cy="1016000"/>
            </a:xfrm>
            <a:prstGeom prst="ellipse">
              <a:avLst/>
            </a:prstGeom>
            <a:noFill/>
            <a:ln w="9525">
              <a:solidFill>
                <a:srgbClr val="262626"/>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4" name="TextBox 31"/>
            <p:cNvSpPr txBox="1"/>
            <p:nvPr/>
          </p:nvSpPr>
          <p:spPr>
            <a:xfrm>
              <a:off x="7224350" y="3911792"/>
              <a:ext cx="895145"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20%</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750" fill="hold"/>
                                        <p:tgtEl>
                                          <p:spTgt spid="49"/>
                                        </p:tgtEl>
                                        <p:attrNameLst>
                                          <p:attrName>ppt_w</p:attrName>
                                        </p:attrNameLst>
                                      </p:cBhvr>
                                      <p:tavLst>
                                        <p:tav tm="0">
                                          <p:val>
                                            <p:strVal val="4*#ppt_w"/>
                                          </p:val>
                                        </p:tav>
                                        <p:tav tm="100000">
                                          <p:val>
                                            <p:strVal val="#ppt_w"/>
                                          </p:val>
                                        </p:tav>
                                      </p:tavLst>
                                    </p:anim>
                                    <p:anim calcmode="lin" valueType="num">
                                      <p:cBhvr>
                                        <p:cTn id="8" dur="750" fill="hold"/>
                                        <p:tgtEl>
                                          <p:spTgt spid="49"/>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par>
                          <p:cTn id="13" fill="hold">
                            <p:stCondLst>
                              <p:cond delay="15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2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25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75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nodeType="withEffect">
                                  <p:stCondLst>
                                    <p:cond delay="10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75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26358" y="1952853"/>
            <a:ext cx="2304893" cy="2953085"/>
            <a:chOff x="3926358" y="1952853"/>
            <a:chExt cx="2304893" cy="2953085"/>
          </a:xfrm>
        </p:grpSpPr>
        <p:sp>
          <p:nvSpPr>
            <p:cNvPr id="29" name="等腰三角形 42"/>
            <p:cNvSpPr/>
            <p:nvPr/>
          </p:nvSpPr>
          <p:spPr>
            <a:xfrm rot="8100000">
              <a:off x="3926358" y="1952853"/>
              <a:ext cx="2304893" cy="2953085"/>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TextBox 11"/>
            <p:cNvSpPr txBox="1"/>
            <p:nvPr/>
          </p:nvSpPr>
          <p:spPr>
            <a:xfrm>
              <a:off x="4094359" y="3103259"/>
              <a:ext cx="1608133" cy="584775"/>
            </a:xfrm>
            <a:prstGeom prst="rect">
              <a:avLst/>
            </a:prstGeom>
            <a:noFill/>
          </p:spPr>
          <p:txBody>
            <a:bodyPr wrap="none">
              <a:spAutoFit/>
            </a:bodyPr>
            <a:lstStyle/>
            <a:p>
              <a:pPr algn="ctr">
                <a:defRPr/>
              </a:pPr>
              <a:r>
                <a:rPr lang="en-US" altLang="zh-CN" sz="3200" b="1" dirty="0">
                  <a:solidFill>
                    <a:schemeClr val="bg1"/>
                  </a:solidFill>
                  <a:latin typeface="微软雅黑" panose="020B0503020204020204" pitchFamily="34" charset="-122"/>
                  <a:ea typeface="微软雅黑" panose="020B0503020204020204" pitchFamily="34" charset="-122"/>
                </a:rPr>
                <a:t>1000</a:t>
              </a:r>
              <a:r>
                <a:rPr lang="zh-CN" altLang="en-US" sz="3200" b="1" dirty="0">
                  <a:solidFill>
                    <a:schemeClr val="bg1"/>
                  </a:solidFill>
                  <a:latin typeface="微软雅黑" panose="020B0503020204020204" pitchFamily="34" charset="-122"/>
                  <a:ea typeface="微软雅黑" panose="020B0503020204020204" pitchFamily="34" charset="-122"/>
                </a:rPr>
                <a:t>万</a:t>
              </a:r>
            </a:p>
          </p:txBody>
        </p:sp>
      </p:grpSp>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资金预算</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a:off x="3287914" y="1592037"/>
            <a:ext cx="5265963" cy="5265963"/>
          </a:xfrm>
          <a:prstGeom prst="ellipse">
            <a:avLst/>
          </a:prstGeom>
          <a:noFill/>
          <a:ln w="12700">
            <a:solidFill>
              <a:srgbClr val="2626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28" name="等腰三角形 43"/>
          <p:cNvSpPr/>
          <p:nvPr/>
        </p:nvSpPr>
        <p:spPr>
          <a:xfrm rot="8100000">
            <a:off x="3899561" y="1889561"/>
            <a:ext cx="2410099" cy="3131281"/>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7" name="组合 6"/>
          <p:cNvGrpSpPr/>
          <p:nvPr/>
        </p:nvGrpSpPr>
        <p:grpSpPr>
          <a:xfrm>
            <a:off x="3539329" y="1688049"/>
            <a:ext cx="1238289" cy="1238289"/>
            <a:chOff x="3539329" y="1688049"/>
            <a:chExt cx="1238289" cy="1238289"/>
          </a:xfrm>
        </p:grpSpPr>
        <p:sp>
          <p:nvSpPr>
            <p:cNvPr id="30" name="椭圆 29"/>
            <p:cNvSpPr/>
            <p:nvPr/>
          </p:nvSpPr>
          <p:spPr>
            <a:xfrm>
              <a:off x="3539329" y="1688049"/>
              <a:ext cx="1238289" cy="1238289"/>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1" name="TextBox 6"/>
            <p:cNvSpPr txBox="1"/>
            <p:nvPr/>
          </p:nvSpPr>
          <p:spPr>
            <a:xfrm>
              <a:off x="3566360" y="1976081"/>
              <a:ext cx="1170668" cy="738664"/>
            </a:xfrm>
            <a:prstGeom prst="rect">
              <a:avLst/>
            </a:prstGeom>
            <a:noFill/>
          </p:spPr>
          <p:txBody>
            <a:bodyPr wrap="square" lIns="0" tIns="0" rIns="0" bIns="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所需</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资金</a:t>
              </a:r>
            </a:p>
          </p:txBody>
        </p:sp>
      </p:grpSp>
      <p:sp>
        <p:nvSpPr>
          <p:cNvPr id="34" name="TextBox 9"/>
          <p:cNvSpPr txBox="1"/>
          <p:nvPr/>
        </p:nvSpPr>
        <p:spPr>
          <a:xfrm>
            <a:off x="831272" y="2775439"/>
            <a:ext cx="2138581" cy="207749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rgbClr val="262626"/>
                </a:solidFill>
              </a:rPr>
              <a:t>点击输入简要文字内容，文字内容需概括精炼，不用多余的文字修饰，言简意赅的说明分项内容。</a:t>
            </a:r>
            <a:endParaRPr lang="en-US" altLang="zh-CN" sz="1800" dirty="0">
              <a:solidFill>
                <a:srgbClr val="262626"/>
              </a:solidFill>
            </a:endParaRPr>
          </a:p>
        </p:txBody>
      </p:sp>
      <p:grpSp>
        <p:nvGrpSpPr>
          <p:cNvPr id="3" name="组合 2"/>
          <p:cNvGrpSpPr/>
          <p:nvPr/>
        </p:nvGrpSpPr>
        <p:grpSpPr>
          <a:xfrm>
            <a:off x="6181307" y="3640678"/>
            <a:ext cx="1962348" cy="2523695"/>
            <a:chOff x="6181307" y="3640678"/>
            <a:chExt cx="1962348" cy="2523695"/>
          </a:xfrm>
        </p:grpSpPr>
        <p:sp>
          <p:nvSpPr>
            <p:cNvPr id="27" name="椭圆 34"/>
            <p:cNvSpPr/>
            <p:nvPr/>
          </p:nvSpPr>
          <p:spPr>
            <a:xfrm rot="18900000">
              <a:off x="6181307" y="3640678"/>
              <a:ext cx="1962348" cy="252369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13"/>
            <p:cNvSpPr txBox="1"/>
            <p:nvPr/>
          </p:nvSpPr>
          <p:spPr>
            <a:xfrm>
              <a:off x="6635676" y="4677152"/>
              <a:ext cx="1207383" cy="523220"/>
            </a:xfrm>
            <a:prstGeom prst="rect">
              <a:avLst/>
            </a:prstGeom>
            <a:noFill/>
          </p:spPr>
          <p:txBody>
            <a:bodyPr wrap="none">
              <a:spAutoFit/>
            </a:bodyPr>
            <a:lstStyle/>
            <a:p>
              <a:pPr algn="ctr">
                <a:defRPr/>
              </a:pPr>
              <a:r>
                <a:rPr lang="en-US" altLang="zh-CN" sz="2800" b="1" dirty="0">
                  <a:solidFill>
                    <a:schemeClr val="bg1"/>
                  </a:solidFill>
                  <a:latin typeface="微软雅黑" panose="020B0503020204020204" pitchFamily="34" charset="-122"/>
                  <a:ea typeface="微软雅黑" panose="020B0503020204020204" pitchFamily="34" charset="-122"/>
                </a:rPr>
                <a:t>300</a:t>
              </a:r>
              <a:r>
                <a:rPr lang="zh-CN" altLang="en-US" sz="2800" b="1" dirty="0">
                  <a:solidFill>
                    <a:schemeClr val="bg1"/>
                  </a:solidFill>
                  <a:latin typeface="微软雅黑" panose="020B0503020204020204" pitchFamily="34" charset="-122"/>
                  <a:ea typeface="微软雅黑" panose="020B0503020204020204" pitchFamily="34" charset="-122"/>
                </a:rPr>
                <a:t>万</a:t>
              </a:r>
            </a:p>
          </p:txBody>
        </p:sp>
      </p:grpSp>
      <p:sp>
        <p:nvSpPr>
          <p:cNvPr id="37" name="TextBox 9"/>
          <p:cNvSpPr txBox="1"/>
          <p:nvPr/>
        </p:nvSpPr>
        <p:spPr>
          <a:xfrm>
            <a:off x="9054636" y="3103259"/>
            <a:ext cx="2138581" cy="207749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rgbClr val="262626"/>
                </a:solidFill>
              </a:rPr>
              <a:t>点击输入简要文字内容，文字内容需概括精炼，不用多余的文字修饰，言简意赅的说明分项内容。</a:t>
            </a:r>
            <a:endParaRPr lang="en-US" altLang="zh-CN" sz="1800" dirty="0">
              <a:solidFill>
                <a:srgbClr val="262626"/>
              </a:solidFill>
            </a:endParaRPr>
          </a:p>
        </p:txBody>
      </p:sp>
      <p:grpSp>
        <p:nvGrpSpPr>
          <p:cNvPr id="4" name="组合 3"/>
          <p:cNvGrpSpPr/>
          <p:nvPr/>
        </p:nvGrpSpPr>
        <p:grpSpPr>
          <a:xfrm>
            <a:off x="7465906" y="5109949"/>
            <a:ext cx="1199489" cy="1186610"/>
            <a:chOff x="7465906" y="5109949"/>
            <a:chExt cx="1199489" cy="1186610"/>
          </a:xfrm>
        </p:grpSpPr>
        <p:sp>
          <p:nvSpPr>
            <p:cNvPr id="32" name="椭圆 31"/>
            <p:cNvSpPr/>
            <p:nvPr/>
          </p:nvSpPr>
          <p:spPr>
            <a:xfrm>
              <a:off x="7465906" y="5109949"/>
              <a:ext cx="1186609" cy="1186610"/>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3" name="TextBox 8"/>
            <p:cNvSpPr txBox="1"/>
            <p:nvPr/>
          </p:nvSpPr>
          <p:spPr>
            <a:xfrm>
              <a:off x="7543585" y="5376067"/>
              <a:ext cx="1121810" cy="738664"/>
            </a:xfrm>
            <a:prstGeom prst="rect">
              <a:avLst/>
            </a:prstGeom>
            <a:noFill/>
          </p:spPr>
          <p:txBody>
            <a:bodyPr wrap="square" lIns="0" tIns="0" rIns="0" bIns="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现有</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资金</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000"/>
                                        <p:tgtEl>
                                          <p:spTgt spid="26"/>
                                        </p:tgtEl>
                                      </p:cBhvr>
                                    </p:animEffect>
                                  </p:childTnLst>
                                </p:cTn>
                              </p:par>
                            </p:childTnLst>
                          </p:cTn>
                        </p:par>
                        <p:par>
                          <p:cTn id="8" fill="hold">
                            <p:stCondLst>
                              <p:cond delay="1000"/>
                            </p:stCondLst>
                            <p:childTnLst>
                              <p:par>
                                <p:cTn id="9" presetID="2" presetClass="entr" presetSubtype="9" decel="306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6" decel="306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5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par>
                                <p:cTn id="23" presetID="5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融资计划</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779485" y="465911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20B3C"/>
                </a:solidFill>
              </a:rPr>
              <a:t>单击此处输入标题</a:t>
            </a:r>
            <a:endParaRPr lang="en-US" altLang="zh-CN" sz="2000" dirty="0">
              <a:solidFill>
                <a:srgbClr val="A20B3C"/>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4" name="矩形 47"/>
          <p:cNvSpPr>
            <a:spLocks noChangeArrowheads="1"/>
          </p:cNvSpPr>
          <p:nvPr/>
        </p:nvSpPr>
        <p:spPr bwMode="auto">
          <a:xfrm>
            <a:off x="6143341" y="465911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20B3C"/>
                </a:solidFill>
              </a:rPr>
              <a:t>单击此处输入标题</a:t>
            </a:r>
            <a:endParaRPr lang="en-US" altLang="zh-CN" sz="2000" dirty="0">
              <a:solidFill>
                <a:srgbClr val="A20B3C"/>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5" name="矩形 47"/>
          <p:cNvSpPr>
            <a:spLocks noChangeArrowheads="1"/>
          </p:cNvSpPr>
          <p:nvPr/>
        </p:nvSpPr>
        <p:spPr bwMode="auto">
          <a:xfrm>
            <a:off x="8882804" y="467694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262626"/>
                </a:solidFill>
              </a:rPr>
              <a:t>单击此处输入标题</a:t>
            </a:r>
            <a:endParaRPr lang="en-US" altLang="zh-CN" sz="2000" dirty="0">
              <a:solidFill>
                <a:srgbClr val="262626"/>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6" name="矩形 47"/>
          <p:cNvSpPr>
            <a:spLocks noChangeArrowheads="1"/>
          </p:cNvSpPr>
          <p:nvPr/>
        </p:nvSpPr>
        <p:spPr bwMode="auto">
          <a:xfrm>
            <a:off x="3518948" y="4653754"/>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262626"/>
                </a:solidFill>
              </a:rPr>
              <a:t>单击此处输入标题</a:t>
            </a:r>
            <a:endParaRPr lang="en-US" altLang="zh-CN" sz="2000" dirty="0">
              <a:solidFill>
                <a:srgbClr val="262626"/>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2" name="组合 1"/>
          <p:cNvGrpSpPr/>
          <p:nvPr/>
        </p:nvGrpSpPr>
        <p:grpSpPr>
          <a:xfrm>
            <a:off x="969053" y="2212604"/>
            <a:ext cx="2012203" cy="1999856"/>
            <a:chOff x="969053" y="2212604"/>
            <a:chExt cx="2012203" cy="1999856"/>
          </a:xfrm>
        </p:grpSpPr>
        <p:sp>
          <p:nvSpPr>
            <p:cNvPr id="18" name="任意多边形 1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969053" y="2212604"/>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flipH="1" flipV="1">
              <a:off x="2325335" y="2212604"/>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rgbClr val="CC0E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260361" y="3173894"/>
              <a:ext cx="1415772" cy="584775"/>
            </a:xfrm>
            <a:prstGeom prst="rect">
              <a:avLst/>
            </a:prstGeom>
            <a:noFill/>
          </p:spPr>
          <p:txBody>
            <a:bodyPr wrap="none" rtlCol="0">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计划一</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653082" y="2212604"/>
            <a:ext cx="2012203" cy="1999856"/>
            <a:chOff x="3653082" y="2212604"/>
            <a:chExt cx="2012203" cy="1999856"/>
          </a:xfrm>
        </p:grpSpPr>
        <p:sp>
          <p:nvSpPr>
            <p:cNvPr id="9" name="任意多边形 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3653082" y="2212604"/>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flipH="1" flipV="1">
              <a:off x="5009364" y="2212604"/>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912172" y="3173894"/>
              <a:ext cx="1415772" cy="584775"/>
            </a:xfrm>
            <a:prstGeom prst="rect">
              <a:avLst/>
            </a:prstGeom>
            <a:noFill/>
          </p:spPr>
          <p:txBody>
            <a:bodyPr wrap="none" rtlCol="0">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计划二</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337111" y="2212604"/>
            <a:ext cx="2012203" cy="1999856"/>
            <a:chOff x="6337111" y="2212604"/>
            <a:chExt cx="2012203" cy="1999856"/>
          </a:xfrm>
        </p:grpSpPr>
        <p:sp>
          <p:nvSpPr>
            <p:cNvPr id="24" name="任意多边形 23"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6337111" y="2212604"/>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flipH="1" flipV="1">
              <a:off x="7693393" y="2212604"/>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rgbClr val="CC0E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6651436" y="3173894"/>
              <a:ext cx="1415772" cy="584775"/>
            </a:xfrm>
            <a:prstGeom prst="rect">
              <a:avLst/>
            </a:prstGeom>
            <a:noFill/>
          </p:spPr>
          <p:txBody>
            <a:bodyPr wrap="none" rtlCol="0">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计划三</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9021140" y="2212604"/>
            <a:ext cx="2012203" cy="1999856"/>
            <a:chOff x="9021140" y="2212604"/>
            <a:chExt cx="2012203" cy="1999856"/>
          </a:xfrm>
        </p:grpSpPr>
        <p:sp>
          <p:nvSpPr>
            <p:cNvPr id="31" name="任意多边形 30"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9021140" y="2212604"/>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flipH="1" flipV="1">
              <a:off x="10377422" y="2212604"/>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9303247" y="3173894"/>
              <a:ext cx="1415772" cy="584775"/>
            </a:xfrm>
            <a:prstGeom prst="rect">
              <a:avLst/>
            </a:prstGeom>
            <a:noFill/>
          </p:spPr>
          <p:txBody>
            <a:bodyPr wrap="none" rtlCol="0">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计划四</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ppt_x"/>
                                          </p:val>
                                        </p:tav>
                                        <p:tav tm="100000">
                                          <p:val>
                                            <p:strVal val="#ppt_x"/>
                                          </p:val>
                                        </p:tav>
                                      </p:tavLst>
                                    </p:anim>
                                    <p:anim calcmode="lin" valueType="num">
                                      <p:cBhvr additive="base">
                                        <p:cTn id="21" dur="500" fill="hold"/>
                                        <p:tgtEl>
                                          <p:spTgt spid="4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ppt_x"/>
                                          </p:val>
                                        </p:tav>
                                        <p:tav tm="100000">
                                          <p:val>
                                            <p:strVal val="#ppt_x"/>
                                          </p:val>
                                        </p:tav>
                                      </p:tavLst>
                                    </p:anim>
                                    <p:anim calcmode="lin" valueType="num">
                                      <p:cBhvr additive="base">
                                        <p:cTn id="25" dur="500" fill="hold"/>
                                        <p:tgtEl>
                                          <p:spTgt spid="4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ppt_x"/>
                                          </p:val>
                                        </p:tav>
                                        <p:tav tm="100000">
                                          <p:val>
                                            <p:strVal val="#ppt_x"/>
                                          </p:val>
                                        </p:tav>
                                      </p:tavLst>
                                    </p:anim>
                                    <p:anim calcmode="lin" valueType="num">
                                      <p:cBhvr additive="base">
                                        <p:cTn id="29" dur="50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75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4"/>
          <a:stretch>
            <a:fillRect/>
          </a:stretch>
        </p:blipFill>
        <p:spPr>
          <a:xfrm>
            <a:off x="5611092" y="587153"/>
            <a:ext cx="6580908" cy="2114489"/>
          </a:xfrm>
          <a:custGeom>
            <a:avLst/>
            <a:gdLst>
              <a:gd name="connsiteX0" fmla="*/ 1045086 w 8271928"/>
              <a:gd name="connsiteY0" fmla="*/ 0 h 2114489"/>
              <a:gd name="connsiteX1" fmla="*/ 8271928 w 8271928"/>
              <a:gd name="connsiteY1" fmla="*/ 0 h 2114489"/>
              <a:gd name="connsiteX2" fmla="*/ 8271928 w 8271928"/>
              <a:gd name="connsiteY2" fmla="*/ 2114489 h 2114489"/>
              <a:gd name="connsiteX3" fmla="*/ 0 w 8271928"/>
              <a:gd name="connsiteY3" fmla="*/ 2114489 h 2114489"/>
              <a:gd name="connsiteX4" fmla="*/ 0 w 8271928"/>
              <a:gd name="connsiteY4" fmla="*/ 2088334 h 211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1928" h="2114489">
                <a:moveTo>
                  <a:pt x="1045086" y="0"/>
                </a:moveTo>
                <a:lnTo>
                  <a:pt x="8271928" y="0"/>
                </a:lnTo>
                <a:lnTo>
                  <a:pt x="8271928" y="2114489"/>
                </a:lnTo>
                <a:lnTo>
                  <a:pt x="0" y="2114489"/>
                </a:lnTo>
                <a:lnTo>
                  <a:pt x="0" y="2088334"/>
                </a:lnTo>
                <a:close/>
              </a:path>
            </a:pathLst>
          </a:custGeom>
        </p:spPr>
      </p:pic>
      <p:sp>
        <p:nvSpPr>
          <p:cNvPr id="68" name="平行四边形 67"/>
          <p:cNvSpPr/>
          <p:nvPr/>
        </p:nvSpPr>
        <p:spPr>
          <a:xfrm>
            <a:off x="1720588" y="587152"/>
            <a:ext cx="5137412" cy="2114489"/>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p:cNvSpPr/>
          <p:nvPr/>
        </p:nvSpPr>
        <p:spPr>
          <a:xfrm>
            <a:off x="34444" y="1940403"/>
            <a:ext cx="2560838" cy="1337873"/>
          </a:xfrm>
          <a:prstGeom prst="parallelogram">
            <a:avLst>
              <a:gd name="adj" fmla="val 50044"/>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p:cNvSpPr/>
          <p:nvPr/>
        </p:nvSpPr>
        <p:spPr>
          <a:xfrm>
            <a:off x="216739" y="1168443"/>
            <a:ext cx="1395319" cy="952283"/>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a:spLocks noChangeAspect="1"/>
          </p:cNvSpPr>
          <p:nvPr/>
        </p:nvSpPr>
        <p:spPr>
          <a:xfrm>
            <a:off x="2069836" y="545179"/>
            <a:ext cx="324000" cy="221125"/>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a:spLocks noChangeAspect="1"/>
          </p:cNvSpPr>
          <p:nvPr/>
        </p:nvSpPr>
        <p:spPr>
          <a:xfrm>
            <a:off x="2295292" y="783047"/>
            <a:ext cx="216000" cy="147417"/>
          </a:xfrm>
          <a:prstGeom prst="parallelogram">
            <a:avLst>
              <a:gd name="adj" fmla="val 50044"/>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756373" y="1100407"/>
            <a:ext cx="3262432" cy="1015663"/>
          </a:xfrm>
          <a:prstGeom prst="rect">
            <a:avLst/>
          </a:prstGeom>
          <a:noFill/>
          <a:effectLst/>
        </p:spPr>
        <p:txBody>
          <a:bodyPr wrap="none" rtlCol="0">
            <a:spAutoFit/>
          </a:bodyPr>
          <a:lstStyle/>
          <a:p>
            <a:r>
              <a:rPr lang="zh-CN" altLang="en-US" sz="6000"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公司简介</a:t>
            </a:r>
            <a:endParaRPr lang="en-US" altLang="zh-CN" sz="60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74" name="TextBox 10"/>
          <p:cNvSpPr txBox="1"/>
          <p:nvPr/>
        </p:nvSpPr>
        <p:spPr>
          <a:xfrm>
            <a:off x="1690479" y="3875740"/>
            <a:ext cx="10335042" cy="2169825"/>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这里输入</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简单文字概述这里</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输入简单的文字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概述这里入简单</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的文字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概述这里输入述简单的文字概述这里输入简单文字概述这里输入简单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p>
        </p:txBody>
      </p:sp>
      <p:sp>
        <p:nvSpPr>
          <p:cNvPr id="75" name="矩形 74"/>
          <p:cNvSpPr>
            <a:spLocks noChangeAspect="1"/>
          </p:cNvSpPr>
          <p:nvPr/>
        </p:nvSpPr>
        <p:spPr>
          <a:xfrm rot="2700000">
            <a:off x="1688277" y="4047199"/>
            <a:ext cx="222621" cy="222621"/>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矩形 75"/>
          <p:cNvSpPr>
            <a:spLocks noChangeAspect="1"/>
          </p:cNvSpPr>
          <p:nvPr/>
        </p:nvSpPr>
        <p:spPr>
          <a:xfrm rot="2700000">
            <a:off x="1713585" y="5256167"/>
            <a:ext cx="222621" cy="222621"/>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750"/>
                                        <p:tgtEl>
                                          <p:spTgt spid="67"/>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800" decel="100000"/>
                                        <p:tgtEl>
                                          <p:spTgt spid="68"/>
                                        </p:tgtEl>
                                      </p:cBhvr>
                                    </p:animEffect>
                                    <p:anim calcmode="lin" valueType="num">
                                      <p:cBhvr>
                                        <p:cTn id="12" dur="800" decel="100000" fill="hold"/>
                                        <p:tgtEl>
                                          <p:spTgt spid="68"/>
                                        </p:tgtEl>
                                        <p:attrNameLst>
                                          <p:attrName>style.rotation</p:attrName>
                                        </p:attrNameLst>
                                      </p:cBhvr>
                                      <p:tavLst>
                                        <p:tav tm="0">
                                          <p:val>
                                            <p:fltVal val="-90"/>
                                          </p:val>
                                        </p:tav>
                                        <p:tav tm="100000">
                                          <p:val>
                                            <p:fltVal val="0"/>
                                          </p:val>
                                        </p:tav>
                                      </p:tavLst>
                                    </p:anim>
                                    <p:anim calcmode="lin" valueType="num">
                                      <p:cBhvr>
                                        <p:cTn id="13" dur="800" decel="100000" fill="hold"/>
                                        <p:tgtEl>
                                          <p:spTgt spid="68"/>
                                        </p:tgtEl>
                                        <p:attrNameLst>
                                          <p:attrName>ppt_x</p:attrName>
                                        </p:attrNameLst>
                                      </p:cBhvr>
                                      <p:tavLst>
                                        <p:tav tm="0">
                                          <p:val>
                                            <p:strVal val="#ppt_x+0.4"/>
                                          </p:val>
                                        </p:tav>
                                        <p:tav tm="100000">
                                          <p:val>
                                            <p:strVal val="#ppt_x-0.05"/>
                                          </p:val>
                                        </p:tav>
                                      </p:tavLst>
                                    </p:anim>
                                    <p:anim calcmode="lin" valueType="num">
                                      <p:cBhvr>
                                        <p:cTn id="14" dur="800" decel="100000" fill="hold"/>
                                        <p:tgtEl>
                                          <p:spTgt spid="6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3" presetClass="entr" presetSubtype="32"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p:cTn id="20" dur="750" fill="hold"/>
                                        <p:tgtEl>
                                          <p:spTgt spid="73"/>
                                        </p:tgtEl>
                                        <p:attrNameLst>
                                          <p:attrName>ppt_w</p:attrName>
                                        </p:attrNameLst>
                                      </p:cBhvr>
                                      <p:tavLst>
                                        <p:tav tm="0">
                                          <p:val>
                                            <p:strVal val="4*#ppt_w"/>
                                          </p:val>
                                        </p:tav>
                                        <p:tav tm="100000">
                                          <p:val>
                                            <p:strVal val="#ppt_w"/>
                                          </p:val>
                                        </p:tav>
                                      </p:tavLst>
                                    </p:anim>
                                    <p:anim calcmode="lin" valueType="num">
                                      <p:cBhvr>
                                        <p:cTn id="21" dur="750" fill="hold"/>
                                        <p:tgtEl>
                                          <p:spTgt spid="73"/>
                                        </p:tgtEl>
                                        <p:attrNameLst>
                                          <p:attrName>ppt_h</p:attrName>
                                        </p:attrNameLst>
                                      </p:cBhvr>
                                      <p:tavLst>
                                        <p:tav tm="0">
                                          <p:val>
                                            <p:strVal val="4*#ppt_h"/>
                                          </p:val>
                                        </p:tav>
                                        <p:tav tm="100000">
                                          <p:val>
                                            <p:strVal val="#ppt_h"/>
                                          </p:val>
                                        </p:tav>
                                      </p:tavLst>
                                    </p:anim>
                                  </p:childTnLst>
                                </p:cTn>
                              </p:par>
                            </p:childTnLst>
                          </p:cTn>
                        </p:par>
                        <p:par>
                          <p:cTn id="22" fill="hold">
                            <p:stCondLst>
                              <p:cond delay="3000"/>
                            </p:stCondLst>
                            <p:childTnLst>
                              <p:par>
                                <p:cTn id="23" presetID="26" presetClass="emph" presetSubtype="0" fill="hold" grpId="1" nodeType="afterEffect">
                                  <p:stCondLst>
                                    <p:cond delay="0"/>
                                  </p:stCondLst>
                                  <p:childTnLst>
                                    <p:animEffect transition="out" filter="fade">
                                      <p:cBhvr>
                                        <p:cTn id="24" dur="500" tmFilter="0, 0; .2, .5; .8, .5; 1, 0"/>
                                        <p:tgtEl>
                                          <p:spTgt spid="73"/>
                                        </p:tgtEl>
                                      </p:cBhvr>
                                    </p:animEffect>
                                    <p:animScale>
                                      <p:cBhvr>
                                        <p:cTn id="25" dur="250" autoRev="1" fill="hold"/>
                                        <p:tgtEl>
                                          <p:spTgt spid="73"/>
                                        </p:tgtEl>
                                      </p:cBhvr>
                                      <p:by x="105000" y="105000"/>
                                    </p:animScale>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up)">
                                      <p:cBhvr>
                                        <p:cTn id="29" dur="500"/>
                                        <p:tgtEl>
                                          <p:spTgt spid="70"/>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up)">
                                      <p:cBhvr>
                                        <p:cTn id="33" dur="500"/>
                                        <p:tgtEl>
                                          <p:spTgt spid="69"/>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5500"/>
                            </p:stCondLst>
                            <p:childTnLst>
                              <p:par>
                                <p:cTn id="43" presetID="9" presetClass="entr" presetSubtype="0"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dissolve">
                                      <p:cBhvr>
                                        <p:cTn id="45" dur="500"/>
                                        <p:tgtEl>
                                          <p:spTgt spid="7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dissolve">
                                      <p:cBhvr>
                                        <p:cTn id="48" dur="500"/>
                                        <p:tgtEl>
                                          <p:spTgt spid="76"/>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p:bldP spid="73" grpId="1"/>
      <p:bldP spid="74" grpId="0"/>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资金用途</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918626" y="2186648"/>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rgbClr val="56505A"/>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964346" y="3432518"/>
            <a:ext cx="1040130" cy="171450"/>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rgbClr val="A20B3C"/>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032926" y="5112728"/>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rgbClr val="56505A"/>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873406" y="6210008"/>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rgbClr val="A08D7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7947826" y="4918418"/>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rgbClr val="A20B3C"/>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856386" y="2975318"/>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rgbClr val="A08D7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6016285" y="5590514"/>
            <a:ext cx="1060450" cy="819150"/>
            <a:chOff x="6016285" y="5216439"/>
            <a:chExt cx="1060450" cy="819150"/>
          </a:xfrm>
        </p:grpSpPr>
        <p:sp>
          <p:nvSpPr>
            <p:cNvPr id="18" name="Freeform 6"/>
            <p:cNvSpPr/>
            <p:nvPr/>
          </p:nvSpPr>
          <p:spPr bwMode="auto">
            <a:xfrm rot="20700000">
              <a:off x="6016285" y="5216439"/>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051460" y="5430694"/>
              <a:ext cx="890516" cy="523220"/>
            </a:xfrm>
            <a:prstGeom prst="rect">
              <a:avLst/>
            </a:prstGeom>
            <a:effectLst/>
          </p:spPr>
          <p:txBody>
            <a:bodyPr wrap="square">
              <a:spAutoFit/>
            </a:bodyPr>
            <a:lstStyle/>
            <a:p>
              <a:pPr algn="ctr"/>
              <a:r>
                <a:rPr lang="en-US" altLang="zh-CN" sz="2800" dirty="0" smtClean="0">
                  <a:solidFill>
                    <a:srgbClr val="FFFFFF"/>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2800"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0" name="组合 19"/>
          <p:cNvGrpSpPr/>
          <p:nvPr/>
        </p:nvGrpSpPr>
        <p:grpSpPr>
          <a:xfrm>
            <a:off x="6942422" y="4864295"/>
            <a:ext cx="1084263" cy="1011237"/>
            <a:chOff x="6942422" y="4490220"/>
            <a:chExt cx="1084263" cy="1011237"/>
          </a:xfrm>
        </p:grpSpPr>
        <p:sp>
          <p:nvSpPr>
            <p:cNvPr id="21" name="Freeform 7"/>
            <p:cNvSpPr/>
            <p:nvPr/>
          </p:nvSpPr>
          <p:spPr bwMode="auto">
            <a:xfrm rot="20700000">
              <a:off x="6942422" y="4490220"/>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011013" y="4773007"/>
              <a:ext cx="890516" cy="523220"/>
            </a:xfrm>
            <a:prstGeom prst="rect">
              <a:avLst/>
            </a:prstGeom>
            <a:effectLst/>
          </p:spPr>
          <p:txBody>
            <a:bodyPr wrap="square">
              <a:spAutoFit/>
            </a:bodyPr>
            <a:lstStyle/>
            <a:p>
              <a:pPr algn="ctr"/>
              <a:r>
                <a:rPr lang="en-US" altLang="zh-CN" sz="2800" dirty="0" smtClean="0">
                  <a:solidFill>
                    <a:srgbClr val="FFFFFF"/>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2800"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3" name="组合 22"/>
          <p:cNvGrpSpPr/>
          <p:nvPr/>
        </p:nvGrpSpPr>
        <p:grpSpPr>
          <a:xfrm>
            <a:off x="7142211" y="2865127"/>
            <a:ext cx="1373188" cy="2009775"/>
            <a:chOff x="7142211" y="2491052"/>
            <a:chExt cx="1373188" cy="2009775"/>
          </a:xfrm>
        </p:grpSpPr>
        <p:sp>
          <p:nvSpPr>
            <p:cNvPr id="24" name="Freeform 5"/>
            <p:cNvSpPr/>
            <p:nvPr/>
          </p:nvSpPr>
          <p:spPr bwMode="auto">
            <a:xfrm rot="20700000">
              <a:off x="7142211" y="2491052"/>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456271" y="3320767"/>
              <a:ext cx="890516" cy="523220"/>
            </a:xfrm>
            <a:prstGeom prst="rect">
              <a:avLst/>
            </a:prstGeom>
            <a:effectLst/>
          </p:spPr>
          <p:txBody>
            <a:bodyPr wrap="square">
              <a:spAutoFit/>
            </a:bodyPr>
            <a:lstStyle/>
            <a:p>
              <a:pPr algn="ctr"/>
              <a:r>
                <a:rPr lang="en-US" altLang="zh-CN" sz="2800" dirty="0" smtClean="0">
                  <a:solidFill>
                    <a:srgbClr val="FFFFFF"/>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2800"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6" name="组合 25"/>
          <p:cNvGrpSpPr/>
          <p:nvPr/>
        </p:nvGrpSpPr>
        <p:grpSpPr>
          <a:xfrm>
            <a:off x="4706507" y="2099445"/>
            <a:ext cx="1057275" cy="822325"/>
            <a:chOff x="4706507" y="1725370"/>
            <a:chExt cx="1057275" cy="822325"/>
          </a:xfrm>
        </p:grpSpPr>
        <p:sp>
          <p:nvSpPr>
            <p:cNvPr id="27" name="Freeform 9"/>
            <p:cNvSpPr/>
            <p:nvPr/>
          </p:nvSpPr>
          <p:spPr bwMode="auto">
            <a:xfrm rot="20700000">
              <a:off x="4706507" y="1725370"/>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844593" y="1878759"/>
              <a:ext cx="890516" cy="523220"/>
            </a:xfrm>
            <a:prstGeom prst="rect">
              <a:avLst/>
            </a:prstGeom>
            <a:effectLst/>
          </p:spPr>
          <p:txBody>
            <a:bodyPr wrap="square">
              <a:spAutoFit/>
            </a:bodyPr>
            <a:lstStyle/>
            <a:p>
              <a:pPr algn="ctr"/>
              <a:r>
                <a:rPr lang="en-US" altLang="zh-CN" sz="2800" dirty="0" smtClean="0">
                  <a:solidFill>
                    <a:srgbClr val="FFFFFF"/>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2800"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9" name="组合 28"/>
          <p:cNvGrpSpPr/>
          <p:nvPr/>
        </p:nvGrpSpPr>
        <p:grpSpPr>
          <a:xfrm>
            <a:off x="3776508" y="2645485"/>
            <a:ext cx="1087438" cy="1016000"/>
            <a:chOff x="3776508" y="2271410"/>
            <a:chExt cx="1087438" cy="1016000"/>
          </a:xfrm>
        </p:grpSpPr>
        <p:sp>
          <p:nvSpPr>
            <p:cNvPr id="30" name="Freeform 10"/>
            <p:cNvSpPr/>
            <p:nvPr/>
          </p:nvSpPr>
          <p:spPr bwMode="auto">
            <a:xfrm rot="20700000">
              <a:off x="3776508" y="2271410"/>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893245" y="2579028"/>
              <a:ext cx="890516" cy="523220"/>
            </a:xfrm>
            <a:prstGeom prst="rect">
              <a:avLst/>
            </a:prstGeom>
            <a:effectLst/>
          </p:spPr>
          <p:txBody>
            <a:bodyPr wrap="square">
              <a:spAutoFit/>
            </a:bodyPr>
            <a:lstStyle/>
            <a:p>
              <a:pPr algn="ctr"/>
              <a:r>
                <a:rPr lang="en-US" altLang="zh-CN" sz="2800" dirty="0" smtClean="0">
                  <a:solidFill>
                    <a:srgbClr val="FFFFFF"/>
                  </a:solidFill>
                  <a:latin typeface="Kartika" panose="02020503030404060203" pitchFamily="18" charset="0"/>
                  <a:ea typeface="微软雅黑" panose="020B0503020204020204" pitchFamily="34" charset="-122"/>
                  <a:cs typeface="Kartika" panose="02020503030404060203" pitchFamily="18" charset="0"/>
                </a:rPr>
                <a:t>05</a:t>
              </a:r>
              <a:endParaRPr lang="zh-CN" altLang="en-US" sz="2800"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2" name="组合 31"/>
          <p:cNvGrpSpPr/>
          <p:nvPr/>
        </p:nvGrpSpPr>
        <p:grpSpPr>
          <a:xfrm>
            <a:off x="3404738" y="3682348"/>
            <a:ext cx="1387475" cy="2016125"/>
            <a:chOff x="3404738" y="3308273"/>
            <a:chExt cx="1387475" cy="2016125"/>
          </a:xfrm>
        </p:grpSpPr>
        <p:sp>
          <p:nvSpPr>
            <p:cNvPr id="33" name="Freeform 11"/>
            <p:cNvSpPr/>
            <p:nvPr/>
          </p:nvSpPr>
          <p:spPr bwMode="auto">
            <a:xfrm rot="20700000">
              <a:off x="3404738" y="3308273"/>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604706" y="4140342"/>
              <a:ext cx="890516" cy="523220"/>
            </a:xfrm>
            <a:prstGeom prst="rect">
              <a:avLst/>
            </a:prstGeom>
            <a:effectLst/>
          </p:spPr>
          <p:txBody>
            <a:bodyPr wrap="square">
              <a:spAutoFit/>
            </a:bodyPr>
            <a:lstStyle/>
            <a:p>
              <a:pPr algn="ctr"/>
              <a:r>
                <a:rPr lang="en-US" altLang="zh-CN" sz="2800" dirty="0" smtClean="0">
                  <a:solidFill>
                    <a:srgbClr val="FFFFFF"/>
                  </a:solidFill>
                  <a:latin typeface="Kartika" panose="02020503030404060203" pitchFamily="18" charset="0"/>
                  <a:ea typeface="微软雅黑" panose="020B0503020204020204" pitchFamily="34" charset="-122"/>
                  <a:cs typeface="Kartika" panose="02020503030404060203" pitchFamily="18" charset="0"/>
                </a:rPr>
                <a:t>06</a:t>
              </a:r>
              <a:endParaRPr lang="zh-CN" altLang="en-US" sz="2800"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5" name="矩形 47"/>
          <p:cNvSpPr>
            <a:spLocks noChangeArrowheads="1"/>
          </p:cNvSpPr>
          <p:nvPr/>
        </p:nvSpPr>
        <p:spPr bwMode="auto">
          <a:xfrm>
            <a:off x="280303" y="179296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262626"/>
                </a:solidFill>
              </a:rPr>
              <a:t>单击此处输入标题</a:t>
            </a:r>
            <a:endParaRPr lang="en-US" altLang="zh-CN" sz="2000" dirty="0">
              <a:solidFill>
                <a:srgbClr val="262626"/>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6" name="矩形 47"/>
          <p:cNvSpPr>
            <a:spLocks noChangeArrowheads="1"/>
          </p:cNvSpPr>
          <p:nvPr/>
        </p:nvSpPr>
        <p:spPr bwMode="auto">
          <a:xfrm>
            <a:off x="275136" y="315791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20B3C"/>
                </a:solidFill>
              </a:rPr>
              <a:t>单击此处输入标题</a:t>
            </a:r>
            <a:endParaRPr lang="en-US" altLang="zh-CN" sz="2000" dirty="0">
              <a:solidFill>
                <a:srgbClr val="A20B3C"/>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7" name="矩形 47"/>
          <p:cNvSpPr>
            <a:spLocks noChangeArrowheads="1"/>
          </p:cNvSpPr>
          <p:nvPr/>
        </p:nvSpPr>
        <p:spPr bwMode="auto">
          <a:xfrm>
            <a:off x="281611" y="462287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262626"/>
                </a:solidFill>
              </a:rPr>
              <a:t>单击此处输入标题</a:t>
            </a:r>
            <a:endParaRPr lang="en-US" altLang="zh-CN" sz="2000" dirty="0">
              <a:solidFill>
                <a:srgbClr val="262626"/>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8" name="矩形 47"/>
          <p:cNvSpPr>
            <a:spLocks noChangeArrowheads="1"/>
          </p:cNvSpPr>
          <p:nvPr/>
        </p:nvSpPr>
        <p:spPr bwMode="auto">
          <a:xfrm>
            <a:off x="9584271" y="257403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262626"/>
                </a:solidFill>
              </a:rPr>
              <a:t>单击此处输入标题</a:t>
            </a:r>
            <a:endParaRPr lang="en-US" altLang="zh-CN" sz="2000" dirty="0">
              <a:solidFill>
                <a:srgbClr val="262626"/>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9" name="矩形 47"/>
          <p:cNvSpPr>
            <a:spLocks noChangeArrowheads="1"/>
          </p:cNvSpPr>
          <p:nvPr/>
        </p:nvSpPr>
        <p:spPr bwMode="auto">
          <a:xfrm>
            <a:off x="9584271" y="449676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20B3C"/>
                </a:solidFill>
              </a:rPr>
              <a:t>单击此处输入标题</a:t>
            </a:r>
            <a:endParaRPr lang="en-US" altLang="zh-CN" sz="2000" dirty="0">
              <a:solidFill>
                <a:srgbClr val="A20B3C"/>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0" name="矩形 47"/>
          <p:cNvSpPr>
            <a:spLocks noChangeArrowheads="1"/>
          </p:cNvSpPr>
          <p:nvPr/>
        </p:nvSpPr>
        <p:spPr bwMode="auto">
          <a:xfrm>
            <a:off x="9584271" y="575243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262626"/>
                </a:solidFill>
              </a:rPr>
              <a:t>单击此处输入标题</a:t>
            </a:r>
            <a:endParaRPr lang="en-US" altLang="zh-CN" sz="2000" dirty="0">
              <a:solidFill>
                <a:srgbClr val="262626"/>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2" name="组合 1"/>
          <p:cNvGrpSpPr/>
          <p:nvPr/>
        </p:nvGrpSpPr>
        <p:grpSpPr>
          <a:xfrm>
            <a:off x="5045997" y="3342168"/>
            <a:ext cx="1792288" cy="1792287"/>
            <a:chOff x="5045997" y="3342168"/>
            <a:chExt cx="1792288" cy="1792287"/>
          </a:xfrm>
        </p:grpSpPr>
        <p:sp>
          <p:nvSpPr>
            <p:cNvPr id="42" name="Oval 8"/>
            <p:cNvSpPr>
              <a:spLocks noChangeArrowheads="1"/>
            </p:cNvSpPr>
            <p:nvPr/>
          </p:nvSpPr>
          <p:spPr bwMode="auto">
            <a:xfrm rot="20700000">
              <a:off x="5045997" y="3342168"/>
              <a:ext cx="1792288" cy="1792287"/>
            </a:xfrm>
            <a:prstGeom prst="ellipse">
              <a:avLst/>
            </a:prstGeom>
            <a:solidFill>
              <a:srgbClr val="A20B3C"/>
            </a:solidFill>
            <a:ln w="12700">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16"/>
            <p:cNvSpPr>
              <a:spLocks noEditPoints="1"/>
            </p:cNvSpPr>
            <p:nvPr/>
          </p:nvSpPr>
          <p:spPr bwMode="auto">
            <a:xfrm>
              <a:off x="5510787" y="3923757"/>
              <a:ext cx="804216" cy="64133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3F2F4"/>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par>
                                <p:cTn id="12" presetID="9" presetClass="entr" presetSubtype="0" fill="hold"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par>
                                <p:cTn id="15" presetID="9" presetClass="entr" presetSubtype="0" fill="hold" nodeType="with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par>
                                <p:cTn id="18" presetID="9" presetClass="entr" presetSubtype="0" fill="hold" nodeType="withEffect">
                                  <p:stCondLst>
                                    <p:cond delay="75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par>
                                <p:cTn id="21" presetID="9" presetClass="entr" presetSubtype="0" fill="hold" nodeType="withEffect">
                                  <p:stCondLst>
                                    <p:cond delay="100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par>
                                <p:cTn id="24" presetID="9" presetClass="entr" presetSubtype="0" fill="hold" nodeType="withEffect">
                                  <p:stCondLst>
                                    <p:cond delay="1250"/>
                                  </p:stCondLst>
                                  <p:childTnLst>
                                    <p:set>
                                      <p:cBhvr>
                                        <p:cTn id="25" dur="1" fill="hold">
                                          <p:stCondLst>
                                            <p:cond delay="0"/>
                                          </p:stCondLst>
                                        </p:cTn>
                                        <p:tgtEl>
                                          <p:spTgt spid="32"/>
                                        </p:tgtEl>
                                        <p:attrNameLst>
                                          <p:attrName>style.visibility</p:attrName>
                                        </p:attrNameLst>
                                      </p:cBhvr>
                                      <p:to>
                                        <p:strVal val="visible"/>
                                      </p:to>
                                    </p:set>
                                    <p:animEffect transition="in" filter="dissolve">
                                      <p:cBhvr>
                                        <p:cTn id="26" dur="500"/>
                                        <p:tgtEl>
                                          <p:spTgt spid="32"/>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2500"/>
                            </p:stCondLst>
                            <p:childTnLst>
                              <p:par>
                                <p:cTn id="47" presetID="2" presetClass="entr" presetSubtype="8" decel="28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750" fill="hold"/>
                                        <p:tgtEl>
                                          <p:spTgt spid="35"/>
                                        </p:tgtEl>
                                        <p:attrNameLst>
                                          <p:attrName>ppt_x</p:attrName>
                                        </p:attrNameLst>
                                      </p:cBhvr>
                                      <p:tavLst>
                                        <p:tav tm="0">
                                          <p:val>
                                            <p:strVal val="0-#ppt_w/2"/>
                                          </p:val>
                                        </p:tav>
                                        <p:tav tm="100000">
                                          <p:val>
                                            <p:strVal val="#ppt_x"/>
                                          </p:val>
                                        </p:tav>
                                      </p:tavLst>
                                    </p:anim>
                                    <p:anim calcmode="lin" valueType="num">
                                      <p:cBhvr additive="base">
                                        <p:cTn id="50" dur="750" fill="hold"/>
                                        <p:tgtEl>
                                          <p:spTgt spid="35"/>
                                        </p:tgtEl>
                                        <p:attrNameLst>
                                          <p:attrName>ppt_y</p:attrName>
                                        </p:attrNameLst>
                                      </p:cBhvr>
                                      <p:tavLst>
                                        <p:tav tm="0">
                                          <p:val>
                                            <p:strVal val="#ppt_y"/>
                                          </p:val>
                                        </p:tav>
                                        <p:tav tm="100000">
                                          <p:val>
                                            <p:strVal val="#ppt_y"/>
                                          </p:val>
                                        </p:tav>
                                      </p:tavLst>
                                    </p:anim>
                                  </p:childTnLst>
                                </p:cTn>
                              </p:par>
                              <p:par>
                                <p:cTn id="51" presetID="2" presetClass="entr" presetSubtype="8" decel="28000" fill="hold" grpId="0" nodeType="withEffect">
                                  <p:stCondLst>
                                    <p:cond delay="25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750" fill="hold"/>
                                        <p:tgtEl>
                                          <p:spTgt spid="36"/>
                                        </p:tgtEl>
                                        <p:attrNameLst>
                                          <p:attrName>ppt_x</p:attrName>
                                        </p:attrNameLst>
                                      </p:cBhvr>
                                      <p:tavLst>
                                        <p:tav tm="0">
                                          <p:val>
                                            <p:strVal val="0-#ppt_w/2"/>
                                          </p:val>
                                        </p:tav>
                                        <p:tav tm="100000">
                                          <p:val>
                                            <p:strVal val="#ppt_x"/>
                                          </p:val>
                                        </p:tav>
                                      </p:tavLst>
                                    </p:anim>
                                    <p:anim calcmode="lin" valueType="num">
                                      <p:cBhvr additive="base">
                                        <p:cTn id="54" dur="750" fill="hold"/>
                                        <p:tgtEl>
                                          <p:spTgt spid="36"/>
                                        </p:tgtEl>
                                        <p:attrNameLst>
                                          <p:attrName>ppt_y</p:attrName>
                                        </p:attrNameLst>
                                      </p:cBhvr>
                                      <p:tavLst>
                                        <p:tav tm="0">
                                          <p:val>
                                            <p:strVal val="#ppt_y"/>
                                          </p:val>
                                        </p:tav>
                                        <p:tav tm="100000">
                                          <p:val>
                                            <p:strVal val="#ppt_y"/>
                                          </p:val>
                                        </p:tav>
                                      </p:tavLst>
                                    </p:anim>
                                  </p:childTnLst>
                                </p:cTn>
                              </p:par>
                              <p:par>
                                <p:cTn id="55" presetID="2" presetClass="entr" presetSubtype="8" decel="28000" fill="hold" grpId="0" nodeType="withEffect">
                                  <p:stCondLst>
                                    <p:cond delay="50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750" fill="hold"/>
                                        <p:tgtEl>
                                          <p:spTgt spid="37"/>
                                        </p:tgtEl>
                                        <p:attrNameLst>
                                          <p:attrName>ppt_x</p:attrName>
                                        </p:attrNameLst>
                                      </p:cBhvr>
                                      <p:tavLst>
                                        <p:tav tm="0">
                                          <p:val>
                                            <p:strVal val="0-#ppt_w/2"/>
                                          </p:val>
                                        </p:tav>
                                        <p:tav tm="100000">
                                          <p:val>
                                            <p:strVal val="#ppt_x"/>
                                          </p:val>
                                        </p:tav>
                                      </p:tavLst>
                                    </p:anim>
                                    <p:anim calcmode="lin" valueType="num">
                                      <p:cBhvr additive="base">
                                        <p:cTn id="58" dur="750" fill="hold"/>
                                        <p:tgtEl>
                                          <p:spTgt spid="37"/>
                                        </p:tgtEl>
                                        <p:attrNameLst>
                                          <p:attrName>ppt_y</p:attrName>
                                        </p:attrNameLst>
                                      </p:cBhvr>
                                      <p:tavLst>
                                        <p:tav tm="0">
                                          <p:val>
                                            <p:strVal val="#ppt_y"/>
                                          </p:val>
                                        </p:tav>
                                        <p:tav tm="100000">
                                          <p:val>
                                            <p:strVal val="#ppt_y"/>
                                          </p:val>
                                        </p:tav>
                                      </p:tavLst>
                                    </p:anim>
                                  </p:childTnLst>
                                </p:cTn>
                              </p:par>
                              <p:par>
                                <p:cTn id="59" presetID="2" presetClass="entr" presetSubtype="2" decel="28000" fill="hold" grpId="0" nodeType="withEffect">
                                  <p:stCondLst>
                                    <p:cond delay="75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750" fill="hold"/>
                                        <p:tgtEl>
                                          <p:spTgt spid="38"/>
                                        </p:tgtEl>
                                        <p:attrNameLst>
                                          <p:attrName>ppt_x</p:attrName>
                                        </p:attrNameLst>
                                      </p:cBhvr>
                                      <p:tavLst>
                                        <p:tav tm="0">
                                          <p:val>
                                            <p:strVal val="1+#ppt_w/2"/>
                                          </p:val>
                                        </p:tav>
                                        <p:tav tm="100000">
                                          <p:val>
                                            <p:strVal val="#ppt_x"/>
                                          </p:val>
                                        </p:tav>
                                      </p:tavLst>
                                    </p:anim>
                                    <p:anim calcmode="lin" valueType="num">
                                      <p:cBhvr additive="base">
                                        <p:cTn id="62" dur="750" fill="hold"/>
                                        <p:tgtEl>
                                          <p:spTgt spid="38"/>
                                        </p:tgtEl>
                                        <p:attrNameLst>
                                          <p:attrName>ppt_y</p:attrName>
                                        </p:attrNameLst>
                                      </p:cBhvr>
                                      <p:tavLst>
                                        <p:tav tm="0">
                                          <p:val>
                                            <p:strVal val="#ppt_y"/>
                                          </p:val>
                                        </p:tav>
                                        <p:tav tm="100000">
                                          <p:val>
                                            <p:strVal val="#ppt_y"/>
                                          </p:val>
                                        </p:tav>
                                      </p:tavLst>
                                    </p:anim>
                                  </p:childTnLst>
                                </p:cTn>
                              </p:par>
                              <p:par>
                                <p:cTn id="63" presetID="2" presetClass="entr" presetSubtype="2" decel="28000" fill="hold" grpId="0" nodeType="withEffect">
                                  <p:stCondLst>
                                    <p:cond delay="10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750" fill="hold"/>
                                        <p:tgtEl>
                                          <p:spTgt spid="39"/>
                                        </p:tgtEl>
                                        <p:attrNameLst>
                                          <p:attrName>ppt_x</p:attrName>
                                        </p:attrNameLst>
                                      </p:cBhvr>
                                      <p:tavLst>
                                        <p:tav tm="0">
                                          <p:val>
                                            <p:strVal val="1+#ppt_w/2"/>
                                          </p:val>
                                        </p:tav>
                                        <p:tav tm="100000">
                                          <p:val>
                                            <p:strVal val="#ppt_x"/>
                                          </p:val>
                                        </p:tav>
                                      </p:tavLst>
                                    </p:anim>
                                    <p:anim calcmode="lin" valueType="num">
                                      <p:cBhvr additive="base">
                                        <p:cTn id="66" dur="750" fill="hold"/>
                                        <p:tgtEl>
                                          <p:spTgt spid="39"/>
                                        </p:tgtEl>
                                        <p:attrNameLst>
                                          <p:attrName>ppt_y</p:attrName>
                                        </p:attrNameLst>
                                      </p:cBhvr>
                                      <p:tavLst>
                                        <p:tav tm="0">
                                          <p:val>
                                            <p:strVal val="#ppt_y"/>
                                          </p:val>
                                        </p:tav>
                                        <p:tav tm="100000">
                                          <p:val>
                                            <p:strVal val="#ppt_y"/>
                                          </p:val>
                                        </p:tav>
                                      </p:tavLst>
                                    </p:anim>
                                  </p:childTnLst>
                                </p:cTn>
                              </p:par>
                              <p:par>
                                <p:cTn id="67" presetID="2" presetClass="entr" presetSubtype="2" decel="28000" fill="hold" grpId="0" nodeType="withEffect">
                                  <p:stCondLst>
                                    <p:cond delay="125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750" fill="hold"/>
                                        <p:tgtEl>
                                          <p:spTgt spid="40"/>
                                        </p:tgtEl>
                                        <p:attrNameLst>
                                          <p:attrName>ppt_x</p:attrName>
                                        </p:attrNameLst>
                                      </p:cBhvr>
                                      <p:tavLst>
                                        <p:tav tm="0">
                                          <p:val>
                                            <p:strVal val="1+#ppt_w/2"/>
                                          </p:val>
                                        </p:tav>
                                        <p:tav tm="100000">
                                          <p:val>
                                            <p:strVal val="#ppt_x"/>
                                          </p:val>
                                        </p:tav>
                                      </p:tavLst>
                                    </p:anim>
                                    <p:anim calcmode="lin" valueType="num">
                                      <p:cBhvr additive="base">
                                        <p:cTn id="70"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animBg="1"/>
      <p:bldP spid="35" grpId="0"/>
      <p:bldP spid="36" grpId="0"/>
      <p:bldP spid="37" grpId="0"/>
      <p:bldP spid="38" grpId="0"/>
      <p:bldP spid="39" grpId="0"/>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262158"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结束语</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255711" y="1407986"/>
            <a:ext cx="1876353" cy="2176569"/>
            <a:chOff x="3255711" y="1407986"/>
            <a:chExt cx="1876353" cy="2176569"/>
          </a:xfrm>
        </p:grpSpPr>
        <p:sp>
          <p:nvSpPr>
            <p:cNvPr id="9" name="六边形 8"/>
            <p:cNvSpPr/>
            <p:nvPr/>
          </p:nvSpPr>
          <p:spPr>
            <a:xfrm rot="5400000">
              <a:off x="3105603" y="1558094"/>
              <a:ext cx="2176569" cy="1876353"/>
            </a:xfrm>
            <a:prstGeom prst="hexagon">
              <a:avLst/>
            </a:prstGeom>
            <a:solidFill>
              <a:srgbClr val="262626"/>
            </a:solidFill>
            <a:ln w="63500">
              <a:solidFill>
                <a:srgbClr val="F8F8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
            <p:cNvSpPr txBox="1"/>
            <p:nvPr/>
          </p:nvSpPr>
          <p:spPr>
            <a:xfrm>
              <a:off x="3463528" y="2234178"/>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新机遇</a:t>
              </a:r>
            </a:p>
          </p:txBody>
        </p:sp>
      </p:grpSp>
      <p:grpSp>
        <p:nvGrpSpPr>
          <p:cNvPr id="36" name="组合 35"/>
          <p:cNvGrpSpPr/>
          <p:nvPr/>
        </p:nvGrpSpPr>
        <p:grpSpPr>
          <a:xfrm>
            <a:off x="4199342" y="3111342"/>
            <a:ext cx="1876353" cy="2176569"/>
            <a:chOff x="4199342" y="3111342"/>
            <a:chExt cx="1876353" cy="2176569"/>
          </a:xfrm>
        </p:grpSpPr>
        <p:sp>
          <p:nvSpPr>
            <p:cNvPr id="8" name="六边形 7"/>
            <p:cNvSpPr/>
            <p:nvPr/>
          </p:nvSpPr>
          <p:spPr>
            <a:xfrm rot="5400000">
              <a:off x="4049234" y="3261450"/>
              <a:ext cx="2176569" cy="1876353"/>
            </a:xfrm>
            <a:prstGeom prst="hexagon">
              <a:avLst/>
            </a:prstGeom>
            <a:solidFill>
              <a:srgbClr val="262626"/>
            </a:solidFill>
            <a:ln w="63500">
              <a:solidFill>
                <a:srgbClr val="F8F8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33"/>
            <p:cNvSpPr txBox="1"/>
            <p:nvPr/>
          </p:nvSpPr>
          <p:spPr>
            <a:xfrm>
              <a:off x="4435676" y="3948447"/>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新市场</a:t>
              </a:r>
            </a:p>
          </p:txBody>
        </p:sp>
      </p:grpSp>
      <p:grpSp>
        <p:nvGrpSpPr>
          <p:cNvPr id="7" name="组合 6"/>
          <p:cNvGrpSpPr/>
          <p:nvPr/>
        </p:nvGrpSpPr>
        <p:grpSpPr>
          <a:xfrm>
            <a:off x="5136989" y="1407986"/>
            <a:ext cx="1876353" cy="2176569"/>
            <a:chOff x="5136989" y="1407986"/>
            <a:chExt cx="1876353" cy="2176569"/>
          </a:xfrm>
        </p:grpSpPr>
        <p:sp>
          <p:nvSpPr>
            <p:cNvPr id="11" name="六边形 10"/>
            <p:cNvSpPr/>
            <p:nvPr/>
          </p:nvSpPr>
          <p:spPr>
            <a:xfrm rot="5400000">
              <a:off x="4986881" y="1558094"/>
              <a:ext cx="2176569" cy="1876353"/>
            </a:xfrm>
            <a:prstGeom prst="hexagon">
              <a:avLst/>
            </a:prstGeom>
            <a:solidFill>
              <a:srgbClr val="A20B3C"/>
            </a:solidFill>
            <a:ln w="63500">
              <a:solidFill>
                <a:srgbClr val="F8F8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58"/>
            <p:cNvSpPr txBox="1"/>
            <p:nvPr/>
          </p:nvSpPr>
          <p:spPr>
            <a:xfrm>
              <a:off x="5367278" y="2234179"/>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新项目</a:t>
              </a:r>
            </a:p>
          </p:txBody>
        </p:sp>
      </p:grpSp>
      <p:grpSp>
        <p:nvGrpSpPr>
          <p:cNvPr id="35" name="组合 34"/>
          <p:cNvGrpSpPr/>
          <p:nvPr/>
        </p:nvGrpSpPr>
        <p:grpSpPr>
          <a:xfrm>
            <a:off x="6075164" y="3111343"/>
            <a:ext cx="1876353" cy="2176569"/>
            <a:chOff x="6075164" y="3111343"/>
            <a:chExt cx="1876353" cy="2176569"/>
          </a:xfrm>
        </p:grpSpPr>
        <p:sp>
          <p:nvSpPr>
            <p:cNvPr id="13" name="六边形 12"/>
            <p:cNvSpPr/>
            <p:nvPr/>
          </p:nvSpPr>
          <p:spPr>
            <a:xfrm rot="5400000">
              <a:off x="5925056" y="3261451"/>
              <a:ext cx="2176569" cy="1876353"/>
            </a:xfrm>
            <a:prstGeom prst="hexagon">
              <a:avLst/>
            </a:prstGeom>
            <a:solidFill>
              <a:srgbClr val="A20B3C"/>
            </a:solidFill>
            <a:ln w="63500">
              <a:solidFill>
                <a:srgbClr val="F8F8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86"/>
            <p:cNvSpPr txBox="1"/>
            <p:nvPr/>
          </p:nvSpPr>
          <p:spPr>
            <a:xfrm>
              <a:off x="6299411" y="3948448"/>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新模式</a:t>
              </a:r>
            </a:p>
          </p:txBody>
        </p:sp>
      </p:grpSp>
      <p:grpSp>
        <p:nvGrpSpPr>
          <p:cNvPr id="34" name="组合 33"/>
          <p:cNvGrpSpPr/>
          <p:nvPr/>
        </p:nvGrpSpPr>
        <p:grpSpPr>
          <a:xfrm>
            <a:off x="7018267" y="1407986"/>
            <a:ext cx="1876353" cy="2176569"/>
            <a:chOff x="7018267" y="1407986"/>
            <a:chExt cx="1876353" cy="2176569"/>
          </a:xfrm>
        </p:grpSpPr>
        <p:sp>
          <p:nvSpPr>
            <p:cNvPr id="12" name="六边形 11"/>
            <p:cNvSpPr/>
            <p:nvPr/>
          </p:nvSpPr>
          <p:spPr>
            <a:xfrm rot="5400000">
              <a:off x="6868159" y="1558094"/>
              <a:ext cx="2176569" cy="1876353"/>
            </a:xfrm>
            <a:prstGeom prst="hexagon">
              <a:avLst/>
            </a:prstGeom>
            <a:solidFill>
              <a:srgbClr val="A20B3C"/>
            </a:solidFill>
            <a:ln w="63500">
              <a:solidFill>
                <a:srgbClr val="F8F8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26"/>
            <p:cNvSpPr txBox="1"/>
            <p:nvPr/>
          </p:nvSpPr>
          <p:spPr>
            <a:xfrm>
              <a:off x="7299418" y="2234180"/>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新思路</a:t>
              </a:r>
            </a:p>
          </p:txBody>
        </p:sp>
      </p:grpSp>
      <p:sp>
        <p:nvSpPr>
          <p:cNvPr id="31" name="TextBox 157"/>
          <p:cNvSpPr txBox="1"/>
          <p:nvPr/>
        </p:nvSpPr>
        <p:spPr>
          <a:xfrm>
            <a:off x="1426717" y="5486465"/>
            <a:ext cx="9240157" cy="1107996"/>
          </a:xfrm>
          <a:prstGeom prst="rect">
            <a:avLst/>
          </a:prstGeom>
          <a:noFill/>
        </p:spPr>
        <p:txBody>
          <a:bodyPr wrap="square" lIns="0" tIns="0" rIns="0" bIns="0" rtlCol="0">
            <a:spAutoFit/>
          </a:bodyPr>
          <a:lstStyle/>
          <a:p>
            <a:pPr algn="just">
              <a:lnSpc>
                <a:spcPct val="150000"/>
              </a:lnSpc>
            </a:pPr>
            <a:r>
              <a:rPr lang="zh-CN" altLang="en-US" sz="1600" dirty="0">
                <a:solidFill>
                  <a:srgbClr val="262626"/>
                </a:solidFill>
                <a:latin typeface="微软雅黑 Light" panose="020B0502040204020203" pitchFamily="34" charset="-122"/>
                <a:ea typeface="微软雅黑 Light" panose="020B0502040204020203"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600" dirty="0">
                <a:solidFill>
                  <a:srgbClr val="262626"/>
                </a:solidFill>
                <a:latin typeface="微软雅黑 Light" panose="020B0502040204020203" pitchFamily="34" charset="-122"/>
                <a:ea typeface="微软雅黑 Light" panose="020B0502040204020203" pitchFamily="34" charset="-122"/>
              </a:rPr>
              <a:t>……</a:t>
            </a:r>
          </a:p>
          <a:p>
            <a:pPr algn="just">
              <a:lnSpc>
                <a:spcPct val="150000"/>
              </a:lnSpc>
            </a:pPr>
            <a:r>
              <a:rPr lang="zh-CN" altLang="en-US" sz="1600" dirty="0">
                <a:solidFill>
                  <a:srgbClr val="262626"/>
                </a:solidFill>
                <a:latin typeface="微软雅黑 Light" panose="020B0502040204020203" pitchFamily="34" charset="-122"/>
                <a:ea typeface="微软雅黑 Light" panose="020B0502040204020203" pitchFamily="34" charset="-122"/>
              </a:rPr>
              <a:t>       点击输入简要文字内容，文字内容需概括精炼，不用多余的文字修饰，言简意赅的说明分项内容。</a:t>
            </a:r>
            <a:endParaRPr lang="en-US" altLang="zh-CN" sz="1600" dirty="0">
              <a:solidFill>
                <a:srgbClr val="262626"/>
              </a:solidFill>
              <a:latin typeface="微软雅黑 Light" panose="020B0502040204020203" pitchFamily="34" charset="-122"/>
              <a:ea typeface="微软雅黑 Light" panose="020B0502040204020203" pitchFamily="34" charset="-122"/>
            </a:endParaRPr>
          </a:p>
        </p:txBody>
      </p:sp>
      <p:sp>
        <p:nvSpPr>
          <p:cNvPr id="32" name="Freeform 5"/>
          <p:cNvSpPr/>
          <p:nvPr/>
        </p:nvSpPr>
        <p:spPr bwMode="auto">
          <a:xfrm>
            <a:off x="921905" y="5627205"/>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A20B3C"/>
          </a:solidFill>
          <a:ln>
            <a:noFill/>
          </a:ln>
        </p:spPr>
        <p:txBody>
          <a:bodyPr vert="horz" wrap="square" lIns="121920" tIns="60960" rIns="121920" bIns="60960" numCol="1" anchor="t" anchorCtr="0" compatLnSpc="1"/>
          <a:lstStyle/>
          <a:p>
            <a:endParaRPr lang="zh-CN" altLang="en-US" sz="2400" dirty="0">
              <a:solidFill>
                <a:schemeClr val="accent5"/>
              </a:solidFill>
              <a:ea typeface="微软雅黑" panose="020B0503020204020204" pitchFamily="34" charset="-122"/>
            </a:endParaRPr>
          </a:p>
        </p:txBody>
      </p:sp>
      <p:sp>
        <p:nvSpPr>
          <p:cNvPr id="33" name="Freeform 5"/>
          <p:cNvSpPr/>
          <p:nvPr/>
        </p:nvSpPr>
        <p:spPr bwMode="auto">
          <a:xfrm flipH="1">
            <a:off x="10907015" y="5571862"/>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A20B3C"/>
          </a:solidFill>
          <a:ln>
            <a:noFill/>
          </a:ln>
        </p:spPr>
        <p:txBody>
          <a:bodyPr vert="horz" wrap="square" lIns="121920" tIns="60960" rIns="121920" bIns="60960" numCol="1" anchor="t" anchorCtr="0" compatLnSpc="1"/>
          <a:lstStyle/>
          <a:p>
            <a:endParaRPr lang="zh-CN" altLang="en-US" sz="2400" dirty="0">
              <a:solidFill>
                <a:schemeClr val="accent5"/>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500"/>
                                        <p:tgtEl>
                                          <p:spTgt spid="35"/>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250"/>
                                  </p:stCondLst>
                                  <p:childTnLst>
                                    <p:set>
                                      <p:cBhvr>
                                        <p:cTn id="19" dur="1" fill="hold">
                                          <p:stCondLst>
                                            <p:cond delay="0"/>
                                          </p:stCondLst>
                                        </p:cTn>
                                        <p:tgtEl>
                                          <p:spTgt spid="36"/>
                                        </p:tgtEl>
                                        <p:attrNameLst>
                                          <p:attrName>style.visibility</p:attrName>
                                        </p:attrNameLst>
                                      </p:cBhvr>
                                      <p:to>
                                        <p:strVal val="visible"/>
                                      </p:to>
                                    </p:set>
                                    <p:animEffect transition="in" filter="randombar(horizontal)">
                                      <p:cBhvr>
                                        <p:cTn id="20" dur="500"/>
                                        <p:tgtEl>
                                          <p:spTgt spid="36"/>
                                        </p:tgtEl>
                                      </p:cBhvr>
                                    </p:animEffect>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0-#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1+#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31"/>
                                        </p:tgtEl>
                                        <p:attrNameLst>
                                          <p:attrName>style.visibility</p:attrName>
                                        </p:attrNameLst>
                                      </p:cBhvr>
                                      <p:to>
                                        <p:strVal val="visible"/>
                                      </p:to>
                                    </p:set>
                                    <p:animEffect transition="in" filter="wipe(left)">
                                      <p:cBhvr>
                                        <p:cTn id="33" dur="50"/>
                                        <p:tgtEl>
                                          <p:spTgt spid="31"/>
                                        </p:tgtEl>
                                      </p:cBhvr>
                                    </p:animEffect>
                                  </p:childTnLst>
                                </p:cTn>
                              </p:par>
                              <p:par>
                                <p:cTn id="34" presetID="36" presetClass="emph" presetSubtype="0" fill="hold" grpId="1" nodeType="withEffect">
                                  <p:stCondLst>
                                    <p:cond delay="0"/>
                                  </p:stCondLst>
                                  <p:iterate type="lt">
                                    <p:tmPct val="30000"/>
                                  </p:iterate>
                                  <p:childTnLst>
                                    <p:animScale>
                                      <p:cBhvr>
                                        <p:cTn id="35" dur="25" autoRev="1" fill="hold">
                                          <p:stCondLst>
                                            <p:cond delay="0"/>
                                          </p:stCondLst>
                                        </p:cTn>
                                        <p:tgtEl>
                                          <p:spTgt spid="31"/>
                                        </p:tgtEl>
                                      </p:cBhvr>
                                      <p:to x="80000" y="100000"/>
                                    </p:animScale>
                                    <p:anim by="(#ppt_w*0.10)" calcmode="lin" valueType="num">
                                      <p:cBhvr>
                                        <p:cTn id="36" dur="25" autoRev="1" fill="hold">
                                          <p:stCondLst>
                                            <p:cond delay="0"/>
                                          </p:stCondLst>
                                        </p:cTn>
                                        <p:tgtEl>
                                          <p:spTgt spid="31"/>
                                        </p:tgtEl>
                                        <p:attrNameLst>
                                          <p:attrName>ppt_x</p:attrName>
                                        </p:attrNameLst>
                                      </p:cBhvr>
                                    </p:anim>
                                    <p:anim by="(-#ppt_w*0.10)" calcmode="lin" valueType="num">
                                      <p:cBhvr>
                                        <p:cTn id="37" dur="25" autoRev="1" fill="hold">
                                          <p:stCondLst>
                                            <p:cond delay="0"/>
                                          </p:stCondLst>
                                        </p:cTn>
                                        <p:tgtEl>
                                          <p:spTgt spid="31"/>
                                        </p:tgtEl>
                                        <p:attrNameLst>
                                          <p:attrName>ppt_y</p:attrName>
                                        </p:attrNameLst>
                                      </p:cBhvr>
                                    </p:anim>
                                    <p:animRot by="-480000">
                                      <p:cBhvr>
                                        <p:cTn id="38" dur="25"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178162" y="-1274301"/>
            <a:ext cx="2548601" cy="2548601"/>
          </a:xfrm>
          <a:prstGeom prst="rtTriangle">
            <a:avLst/>
          </a:prstGeom>
          <a:solidFill>
            <a:srgbClr val="262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2684720" flipV="1">
            <a:off x="-106415" y="3287242"/>
            <a:ext cx="7174032" cy="7174032"/>
          </a:xfrm>
          <a:prstGeom prst="rtTriangle">
            <a:avLst/>
          </a:prstGeom>
          <a:solidFill>
            <a:srgbClr val="A20B3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30613" y="4334440"/>
            <a:ext cx="4801314" cy="1015663"/>
          </a:xfrm>
          <a:prstGeom prst="rect">
            <a:avLst/>
          </a:prstGeom>
          <a:noFill/>
        </p:spPr>
        <p:txBody>
          <a:bodyPr wrap="non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感谢您的聆听</a:t>
            </a:r>
            <a:endParaRPr lang="en-US" altLang="zh-CN" sz="6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262438" y="5799269"/>
            <a:ext cx="2098651" cy="461665"/>
          </a:xfrm>
          <a:prstGeom prst="rect">
            <a:avLst/>
          </a:prstGeom>
          <a:noFill/>
        </p:spPr>
        <p:txBody>
          <a:bodyPr wrap="non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汇报者：</a:t>
            </a:r>
            <a:r>
              <a:rPr lang="en-US" altLang="zh-CN" sz="2400" dirty="0">
                <a:solidFill>
                  <a:schemeClr val="bg1"/>
                </a:solidFill>
                <a:latin typeface="微软雅黑" panose="020B0503020204020204" pitchFamily="34" charset="-122"/>
                <a:ea typeface="微软雅黑" panose="020B0503020204020204" pitchFamily="34" charset="-122"/>
              </a:rPr>
              <a:t>×××</a:t>
            </a:r>
            <a:endParaRPr lang="en-US" altLang="zh-CN" sz="2400" b="1" dirty="0">
              <a:solidFill>
                <a:srgbClr val="FFFFFF"/>
              </a:solidFill>
              <a:latin typeface="幼圆" panose="02010509060101010101" pitchFamily="49" charset="-122"/>
              <a:ea typeface="幼圆" panose="02010509060101010101" pitchFamily="49" charset="-122"/>
              <a:cs typeface="Kartika" panose="02020503030404060203" pitchFamily="18" charset="0"/>
            </a:endParaRPr>
          </a:p>
        </p:txBody>
      </p:sp>
      <p:sp>
        <p:nvSpPr>
          <p:cNvPr id="16" name="文本框 15"/>
          <p:cNvSpPr txBox="1"/>
          <p:nvPr/>
        </p:nvSpPr>
        <p:spPr>
          <a:xfrm>
            <a:off x="2514275" y="341412"/>
            <a:ext cx="2071401"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20XX-20XX</a:t>
            </a:r>
            <a:r>
              <a:rPr lang="zh-CN" altLang="en-US" sz="2000" dirty="0" smtClean="0">
                <a:solidFill>
                  <a:schemeClr val="bg1"/>
                </a:solidFill>
                <a:latin typeface="微软雅黑" panose="020B0503020204020204" pitchFamily="34" charset="-122"/>
                <a:ea typeface="微软雅黑" panose="020B0503020204020204" pitchFamily="34" charset="-122"/>
              </a:rPr>
              <a:t>年度</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706836" y="702504"/>
            <a:ext cx="1385123" cy="1224926"/>
            <a:chOff x="6706836" y="702504"/>
            <a:chExt cx="1385123" cy="1224926"/>
          </a:xfrm>
        </p:grpSpPr>
        <p:sp>
          <p:nvSpPr>
            <p:cNvPr id="11" name="矩形 10"/>
            <p:cNvSpPr/>
            <p:nvPr/>
          </p:nvSpPr>
          <p:spPr>
            <a:xfrm rot="2700000">
              <a:off x="6786935" y="702504"/>
              <a:ext cx="1224926" cy="1224926"/>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706836" y="1022579"/>
              <a:ext cx="1385123" cy="584775"/>
            </a:xfrm>
            <a:prstGeom prst="rect">
              <a:avLst/>
            </a:prstGeom>
            <a:noFill/>
          </p:spPr>
          <p:txBody>
            <a:bodyPr wrap="none" rtlCol="0">
              <a:spAutoFit/>
            </a:bodyPr>
            <a:lstStyle/>
            <a:p>
              <a:r>
                <a:rPr lang="en-US" altLang="zh-CN" sz="3200" dirty="0" smtClean="0">
                  <a:solidFill>
                    <a:srgbClr val="A20B3C"/>
                  </a:solidFill>
                  <a:latin typeface="微软雅黑" panose="020B0503020204020204" pitchFamily="34" charset="-122"/>
                  <a:ea typeface="微软雅黑" panose="020B0503020204020204" pitchFamily="34" charset="-122"/>
                </a:rPr>
                <a:t>LOGO</a:t>
              </a:r>
              <a:endParaRPr lang="en-US" altLang="zh-CN" sz="3200" dirty="0">
                <a:solidFill>
                  <a:srgbClr val="A20B3C"/>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30613" y="4338404"/>
            <a:ext cx="4801314" cy="1015663"/>
          </a:xfrm>
          <a:prstGeom prst="rect">
            <a:avLst/>
          </a:prstGeom>
          <a:noFill/>
        </p:spPr>
        <p:txBody>
          <a:bodyPr wrap="none" rtlCol="0">
            <a:spAutoFit/>
          </a:bodyPr>
          <a:lstStyle/>
          <a:p>
            <a:r>
              <a:rPr lang="zh-CN" altLang="en-US" sz="6000" b="1" dirty="0" smtClean="0">
                <a:solidFill>
                  <a:schemeClr val="bg1"/>
                </a:solidFill>
                <a:latin typeface="微软雅黑" panose="020B0503020204020204" pitchFamily="34" charset="-122"/>
                <a:ea typeface="微软雅黑" panose="020B0503020204020204" pitchFamily="34" charset="-122"/>
              </a:rPr>
              <a:t>感谢您的聆听</a:t>
            </a:r>
            <a:endParaRPr lang="en-US" altLang="zh-CN" sz="6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8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28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strVal val="#ppt_w*0.70"/>
                                          </p:val>
                                        </p:tav>
                                        <p:tav tm="100000">
                                          <p:val>
                                            <p:strVal val="#ppt_w"/>
                                          </p:val>
                                        </p:tav>
                                      </p:tavLst>
                                    </p:anim>
                                    <p:anim calcmode="lin" valueType="num">
                                      <p:cBhvr>
                                        <p:cTn id="17" dur="1000" fill="hold"/>
                                        <p:tgtEl>
                                          <p:spTgt spid="16"/>
                                        </p:tgtEl>
                                        <p:attrNameLst>
                                          <p:attrName>ppt_h</p:attrName>
                                        </p:attrNameLst>
                                      </p:cBhvr>
                                      <p:tavLst>
                                        <p:tav tm="0">
                                          <p:val>
                                            <p:strVal val="#ppt_h"/>
                                          </p:val>
                                        </p:tav>
                                        <p:tav tm="100000">
                                          <p:val>
                                            <p:strVal val="#ppt_h"/>
                                          </p:val>
                                        </p:tav>
                                      </p:tavLst>
                                    </p:anim>
                                    <p:animEffect transition="in" filter="fade">
                                      <p:cBhvr>
                                        <p:cTn id="18" dur="1000"/>
                                        <p:tgtEl>
                                          <p:spTgt spid="16"/>
                                        </p:tgtEl>
                                      </p:cBhvr>
                                    </p:animEffect>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800" decel="100000"/>
                                        <p:tgtEl>
                                          <p:spTgt spid="2"/>
                                        </p:tgtEl>
                                      </p:cBhvr>
                                    </p:animEffect>
                                    <p:anim calcmode="lin" valueType="num">
                                      <p:cBhvr>
                                        <p:cTn id="23" dur="800" decel="100000" fill="hold"/>
                                        <p:tgtEl>
                                          <p:spTgt spid="2"/>
                                        </p:tgtEl>
                                        <p:attrNameLst>
                                          <p:attrName>style.rotation</p:attrName>
                                        </p:attrNameLst>
                                      </p:cBhvr>
                                      <p:tavLst>
                                        <p:tav tm="0">
                                          <p:val>
                                            <p:fltVal val="-90"/>
                                          </p:val>
                                        </p:tav>
                                        <p:tav tm="100000">
                                          <p:val>
                                            <p:fltVal val="0"/>
                                          </p:val>
                                        </p:tav>
                                      </p:tavLst>
                                    </p:anim>
                                    <p:anim calcmode="lin" valueType="num">
                                      <p:cBhvr>
                                        <p:cTn id="24" dur="800" decel="100000" fill="hold"/>
                                        <p:tgtEl>
                                          <p:spTgt spid="2"/>
                                        </p:tgtEl>
                                        <p:attrNameLst>
                                          <p:attrName>ppt_x</p:attrName>
                                        </p:attrNameLst>
                                      </p:cBhvr>
                                      <p:tavLst>
                                        <p:tav tm="0">
                                          <p:val>
                                            <p:strVal val="#ppt_x+0.4"/>
                                          </p:val>
                                        </p:tav>
                                        <p:tav tm="100000">
                                          <p:val>
                                            <p:strVal val="#ppt_x-0.05"/>
                                          </p:val>
                                        </p:tav>
                                      </p:tavLst>
                                    </p:anim>
                                    <p:anim calcmode="lin" valueType="num">
                                      <p:cBhvr>
                                        <p:cTn id="25" dur="800" decel="100000" fill="hold"/>
                                        <p:tgtEl>
                                          <p:spTgt spid="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Scale>
                                      <p:cBhvr>
                                        <p:cTn id="3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4"/>
                                        </p:tgtEl>
                                        <p:attrNameLst>
                                          <p:attrName>ppt_x</p:attrName>
                                          <p:attrName>ppt_y</p:attrName>
                                        </p:attrNameLst>
                                      </p:cBhvr>
                                    </p:animMotion>
                                    <p:animEffect transition="in" filter="fade">
                                      <p:cBhvr>
                                        <p:cTn id="33" dur="1000"/>
                                        <p:tgtEl>
                                          <p:spTgt spid="14"/>
                                        </p:tgtEl>
                                      </p:cBhvr>
                                    </p:animEffec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4000"/>
                            </p:stCondLst>
                            <p:childTnLst>
                              <p:par>
                                <p:cTn id="38" presetID="6" presetClass="emph" presetSubtype="0" fill="hold" grpId="1" nodeType="afterEffect">
                                  <p:stCondLst>
                                    <p:cond delay="0"/>
                                  </p:stCondLst>
                                  <p:childTnLst>
                                    <p:animScale>
                                      <p:cBhvr>
                                        <p:cTn id="39" dur="500" fill="hold"/>
                                        <p:tgtEl>
                                          <p:spTgt spid="14"/>
                                        </p:tgtEl>
                                      </p:cBhvr>
                                      <p:by x="150000" y="150000"/>
                                    </p:animScale>
                                  </p:childTnLst>
                                </p:cTn>
                              </p:par>
                              <p:par>
                                <p:cTn id="40" presetID="10" presetClass="exit" presetSubtype="0" fill="hold" grpId="2"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p:bldP spid="14" grpId="1"/>
      <p:bldP spid="14" grpId="2"/>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投资亮点</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002140" y="2011945"/>
            <a:ext cx="1399307" cy="1240222"/>
            <a:chOff x="5822030" y="1746573"/>
            <a:chExt cx="1399307" cy="1240222"/>
          </a:xfrm>
        </p:grpSpPr>
        <p:sp>
          <p:nvSpPr>
            <p:cNvPr id="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174659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A20B3C"/>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1746573"/>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12" name="组合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1830626"/>
              <a:ext cx="776055" cy="557425"/>
              <a:chOff x="897622" y="2414802"/>
              <a:chExt cx="1001347" cy="719249"/>
            </a:xfrm>
          </p:grpSpPr>
          <p:sp>
            <p:nvSpPr>
              <p:cNvPr id="13" name="文本框 12"/>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01</a:t>
                </a:r>
                <a:endParaRPr lang="zh-CN" altLang="en-US" sz="2400" dirty="0">
                  <a:ln w="15875">
                    <a:noFill/>
                  </a:ln>
                  <a:solidFill>
                    <a:schemeClr val="bg1"/>
                  </a:solidFill>
                  <a:latin typeface="Impact" panose="020B0806030902050204" pitchFamily="34" charset="0"/>
                </a:endParaRPr>
              </a:p>
            </p:txBody>
          </p:sp>
          <p:sp>
            <p:nvSpPr>
              <p:cNvPr id="16" name="文本框 15"/>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17" name="组合 16"/>
          <p:cNvGrpSpPr/>
          <p:nvPr/>
        </p:nvGrpSpPr>
        <p:grpSpPr>
          <a:xfrm>
            <a:off x="6002140" y="3997596"/>
            <a:ext cx="1399307" cy="1240222"/>
            <a:chOff x="5822030" y="3732224"/>
            <a:chExt cx="1399307" cy="1240222"/>
          </a:xfrm>
        </p:grpSpPr>
        <p:sp>
          <p:nvSpPr>
            <p:cNvPr id="18"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373224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A20B3C"/>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373222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20" name="组合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3829020"/>
              <a:ext cx="776055" cy="557425"/>
              <a:chOff x="897622" y="2414802"/>
              <a:chExt cx="1001347" cy="719249"/>
            </a:xfrm>
          </p:grpSpPr>
          <p:sp>
            <p:nvSpPr>
              <p:cNvPr id="21" name="文本框 20"/>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03</a:t>
                </a:r>
                <a:endParaRPr lang="zh-CN" altLang="en-US" sz="2400" dirty="0">
                  <a:ln w="15875">
                    <a:noFill/>
                  </a:ln>
                  <a:solidFill>
                    <a:schemeClr val="bg1"/>
                  </a:solidFill>
                  <a:latin typeface="Impact" panose="020B0806030902050204" pitchFamily="34" charset="0"/>
                </a:endParaRPr>
              </a:p>
            </p:txBody>
          </p:sp>
          <p:sp>
            <p:nvSpPr>
              <p:cNvPr id="22" name="文本框 21"/>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23" name="组合 22"/>
          <p:cNvGrpSpPr/>
          <p:nvPr/>
        </p:nvGrpSpPr>
        <p:grpSpPr>
          <a:xfrm>
            <a:off x="4770395" y="3082993"/>
            <a:ext cx="1399307" cy="1240222"/>
            <a:chOff x="4590285" y="2817621"/>
            <a:chExt cx="1399307" cy="1240222"/>
          </a:xfrm>
        </p:grpSpPr>
        <p:sp>
          <p:nvSpPr>
            <p:cNvPr id="24"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2817647"/>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62626"/>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25"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2817621"/>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26" name="组合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2912064"/>
              <a:ext cx="776055" cy="557425"/>
              <a:chOff x="897622" y="2414802"/>
              <a:chExt cx="1001347" cy="719249"/>
            </a:xfrm>
          </p:grpSpPr>
          <p:sp>
            <p:nvSpPr>
              <p:cNvPr id="27" name="文本框 26"/>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02</a:t>
                </a:r>
                <a:endParaRPr lang="zh-CN" altLang="en-US" sz="2400" dirty="0">
                  <a:ln w="15875">
                    <a:noFill/>
                  </a:ln>
                  <a:solidFill>
                    <a:schemeClr val="bg1"/>
                  </a:solidFill>
                  <a:latin typeface="Impact" panose="020B0806030902050204" pitchFamily="34" charset="0"/>
                </a:endParaRPr>
              </a:p>
            </p:txBody>
          </p:sp>
          <p:sp>
            <p:nvSpPr>
              <p:cNvPr id="28" name="文本框 27"/>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29" name="组合 28"/>
          <p:cNvGrpSpPr/>
          <p:nvPr/>
        </p:nvGrpSpPr>
        <p:grpSpPr>
          <a:xfrm>
            <a:off x="4770395" y="5068644"/>
            <a:ext cx="1399307" cy="1240222"/>
            <a:chOff x="4590285" y="4803272"/>
            <a:chExt cx="1399307" cy="1240222"/>
          </a:xfrm>
        </p:grpSpPr>
        <p:sp>
          <p:nvSpPr>
            <p:cNvPr id="30"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4803298"/>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62626"/>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3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4803272"/>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32" name="组合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4859938"/>
              <a:ext cx="776055" cy="557425"/>
              <a:chOff x="897622" y="2414802"/>
              <a:chExt cx="1001347" cy="719249"/>
            </a:xfrm>
          </p:grpSpPr>
          <p:sp>
            <p:nvSpPr>
              <p:cNvPr id="33" name="文本框 32"/>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04</a:t>
                </a:r>
                <a:endParaRPr lang="zh-CN" altLang="en-US" sz="2400" dirty="0">
                  <a:ln w="15875">
                    <a:noFill/>
                  </a:ln>
                  <a:solidFill>
                    <a:schemeClr val="bg1"/>
                  </a:solidFill>
                  <a:latin typeface="Impact" panose="020B0806030902050204" pitchFamily="34" charset="0"/>
                </a:endParaRPr>
              </a:p>
            </p:txBody>
          </p:sp>
          <p:sp>
            <p:nvSpPr>
              <p:cNvPr id="34" name="文本框 33"/>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35" name="组合 34"/>
          <p:cNvGrpSpPr/>
          <p:nvPr/>
        </p:nvGrpSpPr>
        <p:grpSpPr>
          <a:xfrm>
            <a:off x="1109732" y="3192517"/>
            <a:ext cx="3470644" cy="1354813"/>
            <a:chOff x="929622" y="2927145"/>
            <a:chExt cx="3470644" cy="1354813"/>
          </a:xfrm>
        </p:grpSpPr>
        <p:sp>
          <p:nvSpPr>
            <p:cNvPr id="36" name="任意多边形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2927145"/>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262626"/>
              </a:solidFill>
            </a:ln>
            <a:effectLst/>
          </p:spPr>
          <p:txBody>
            <a:bodyPr vert="horz" wrap="square" lIns="68580" tIns="34290" rIns="68580" bIns="34290" numCol="1" anchor="t" anchorCtr="0" compatLnSpc="1">
              <a:noAutofit/>
            </a:bodyPr>
            <a:lstStyle/>
            <a:p>
              <a:endParaRPr lang="zh-CN" altLang="en-US"/>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301889" y="2958519"/>
              <a:ext cx="2339102" cy="1323439"/>
            </a:xfrm>
            <a:prstGeom prst="rect">
              <a:avLst/>
            </a:prstGeom>
            <a:noFill/>
            <a:effectLst/>
          </p:spPr>
          <p:txBody>
            <a:bodyPr wrap="none" rtlCol="0">
              <a:spAutoFit/>
            </a:bodyPr>
            <a:lstStyle/>
            <a:p>
              <a:pPr>
                <a:buClr>
                  <a:srgbClr val="808080"/>
                </a:buClr>
              </a:pPr>
              <a:r>
                <a:rPr lang="zh-CN" altLang="en-US" sz="2400" dirty="0" smtClean="0">
                  <a:solidFill>
                    <a:srgbClr val="262626"/>
                  </a:solidFill>
                  <a:sym typeface="+mn-lt"/>
                </a:rPr>
                <a:t>      </a:t>
              </a:r>
              <a:r>
                <a:rPr lang="zh-CN" altLang="en-US" sz="2400" dirty="0" smtClean="0">
                  <a:solidFill>
                    <a:srgbClr val="262626"/>
                  </a:solidFill>
                  <a:latin typeface="微软雅黑" panose="020B0503020204020204" pitchFamily="34" charset="-122"/>
                  <a:ea typeface="微软雅黑" panose="020B0503020204020204" pitchFamily="34" charset="-122"/>
                  <a:sym typeface="+mn-lt"/>
                </a:rPr>
                <a:t>输入标题</a:t>
              </a:r>
              <a:endParaRPr lang="zh-CN" altLang="en-US" sz="2400" dirty="0">
                <a:solidFill>
                  <a:srgbClr val="262626"/>
                </a:solidFill>
                <a:latin typeface="微软雅黑" panose="020B0503020204020204" pitchFamily="34" charset="-122"/>
                <a:ea typeface="微软雅黑" panose="020B0503020204020204" pitchFamily="34" charset="-122"/>
                <a:sym typeface="+mn-lt"/>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Freeform 26"/>
            <p:cNvSpPr>
              <a:spLocks noEditPoints="1"/>
            </p:cNvSpPr>
            <p:nvPr/>
          </p:nvSpPr>
          <p:spPr bwMode="auto">
            <a:xfrm>
              <a:off x="3759709" y="3218025"/>
              <a:ext cx="310925" cy="32666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9" name="组合 38"/>
          <p:cNvGrpSpPr/>
          <p:nvPr/>
        </p:nvGrpSpPr>
        <p:grpSpPr>
          <a:xfrm>
            <a:off x="7574524" y="2181118"/>
            <a:ext cx="3470644" cy="1338299"/>
            <a:chOff x="7394414" y="1915746"/>
            <a:chExt cx="3470644" cy="1338299"/>
          </a:xfrm>
        </p:grpSpPr>
        <p:sp>
          <p:nvSpPr>
            <p:cNvPr id="40" name="任意多边形 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191574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A20B3C"/>
              </a:solidFill>
            </a:ln>
            <a:effectLst/>
          </p:spPr>
          <p:txBody>
            <a:bodyPr vert="horz" wrap="square" lIns="68580" tIns="34290" rIns="68580" bIns="34290" numCol="1" anchor="t" anchorCtr="0" compatLnSpc="1">
              <a:noAutofit/>
            </a:bodyPr>
            <a:lstStyle/>
            <a:p>
              <a:endParaRPr lang="zh-CN" altLang="en-US"/>
            </a:p>
          </p:txBody>
        </p:sp>
        <p:sp>
          <p:nvSpPr>
            <p:cNvPr id="41" name="文本框 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3212" y="1930606"/>
              <a:ext cx="2339102" cy="1323439"/>
            </a:xfrm>
            <a:prstGeom prst="rect">
              <a:avLst/>
            </a:prstGeom>
            <a:noFill/>
            <a:effectLst/>
          </p:spPr>
          <p:txBody>
            <a:bodyPr wrap="none" rtlCol="0">
              <a:spAutoFit/>
            </a:bodyPr>
            <a:lstStyle/>
            <a:p>
              <a:pPr>
                <a:buClr>
                  <a:srgbClr val="808080"/>
                </a:buClr>
              </a:pPr>
              <a:r>
                <a:rPr lang="zh-CN" altLang="en-US" sz="2400" dirty="0" smtClean="0">
                  <a:solidFill>
                    <a:srgbClr val="029BAB"/>
                  </a:solidFill>
                  <a:sym typeface="+mn-lt"/>
                </a:rPr>
                <a:t>     </a:t>
              </a:r>
              <a:r>
                <a:rPr lang="zh-CN" altLang="en-US" sz="2400" dirty="0" smtClean="0">
                  <a:solidFill>
                    <a:srgbClr val="A20B3C"/>
                  </a:solidFill>
                  <a:latin typeface="微软雅黑" panose="020B0503020204020204" pitchFamily="34" charset="-122"/>
                  <a:ea typeface="微软雅黑" panose="020B0503020204020204" pitchFamily="34" charset="-122"/>
                  <a:sym typeface="+mn-lt"/>
                </a:rPr>
                <a:t>输入标题</a:t>
              </a: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Freeform 48"/>
            <p:cNvSpPr>
              <a:spLocks noEditPoints="1"/>
            </p:cNvSpPr>
            <p:nvPr/>
          </p:nvSpPr>
          <p:spPr bwMode="auto">
            <a:xfrm>
              <a:off x="7674718" y="2169179"/>
              <a:ext cx="370789" cy="35491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A20B3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3" name="组合 42"/>
          <p:cNvGrpSpPr/>
          <p:nvPr/>
        </p:nvGrpSpPr>
        <p:grpSpPr>
          <a:xfrm>
            <a:off x="7574524" y="4166768"/>
            <a:ext cx="3470644" cy="1373024"/>
            <a:chOff x="7394414" y="3901396"/>
            <a:chExt cx="3470644" cy="1373024"/>
          </a:xfrm>
        </p:grpSpPr>
        <p:sp>
          <p:nvSpPr>
            <p:cNvPr id="44" name="任意多边形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390139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A20B3C"/>
              </a:solidFill>
            </a:ln>
            <a:effectLst/>
          </p:spPr>
          <p:txBody>
            <a:bodyPr vert="horz" wrap="square" lIns="68580" tIns="34290" rIns="68580" bIns="34290" numCol="1" anchor="t" anchorCtr="0" compatLnSpc="1">
              <a:noAutofit/>
            </a:bodyPr>
            <a:lstStyle/>
            <a:p>
              <a:endParaRPr lang="zh-CN" altLang="en-US"/>
            </a:p>
          </p:txBody>
        </p:sp>
        <p:sp>
          <p:nvSpPr>
            <p:cNvPr id="45" name="文本框 4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3212" y="3950981"/>
              <a:ext cx="2339102" cy="1323439"/>
            </a:xfrm>
            <a:prstGeom prst="rect">
              <a:avLst/>
            </a:prstGeom>
            <a:noFill/>
            <a:effectLst/>
          </p:spPr>
          <p:txBody>
            <a:bodyPr wrap="none" rtlCol="0">
              <a:spAutoFit/>
            </a:bodyPr>
            <a:lstStyle/>
            <a:p>
              <a:pPr>
                <a:buClr>
                  <a:srgbClr val="808080"/>
                </a:buClr>
              </a:pPr>
              <a:r>
                <a:rPr lang="zh-CN" altLang="en-US" sz="2400" dirty="0" smtClean="0">
                  <a:solidFill>
                    <a:srgbClr val="029BAB"/>
                  </a:solidFill>
                  <a:sym typeface="+mn-lt"/>
                </a:rPr>
                <a:t>      </a:t>
              </a:r>
              <a:r>
                <a:rPr lang="zh-CN" altLang="en-US" sz="2400" dirty="0" smtClean="0">
                  <a:solidFill>
                    <a:srgbClr val="A20B3C"/>
                  </a:solidFill>
                  <a:latin typeface="微软雅黑" panose="020B0503020204020204" pitchFamily="34" charset="-122"/>
                  <a:ea typeface="微软雅黑" panose="020B0503020204020204" pitchFamily="34" charset="-122"/>
                  <a:sym typeface="+mn-lt"/>
                </a:rPr>
                <a:t>输入标题</a:t>
              </a:r>
              <a:endParaRPr lang="zh-CN" altLang="en-US" sz="2400" dirty="0">
                <a:solidFill>
                  <a:srgbClr val="A20B3C"/>
                </a:solidFill>
                <a:latin typeface="微软雅黑" panose="020B0503020204020204" pitchFamily="34" charset="-122"/>
                <a:ea typeface="微软雅黑" panose="020B0503020204020204" pitchFamily="34" charset="-122"/>
                <a:sym typeface="+mn-lt"/>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Freeform 31"/>
            <p:cNvSpPr>
              <a:spLocks noEditPoints="1"/>
            </p:cNvSpPr>
            <p:nvPr/>
          </p:nvSpPr>
          <p:spPr bwMode="auto">
            <a:xfrm>
              <a:off x="7717278" y="4213696"/>
              <a:ext cx="285667" cy="35924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A20B3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8" name="组合 47"/>
          <p:cNvGrpSpPr/>
          <p:nvPr/>
        </p:nvGrpSpPr>
        <p:grpSpPr>
          <a:xfrm>
            <a:off x="1109732" y="5178168"/>
            <a:ext cx="3470644" cy="1383088"/>
            <a:chOff x="929622" y="4912796"/>
            <a:chExt cx="3470644" cy="1383088"/>
          </a:xfrm>
        </p:grpSpPr>
        <p:sp>
          <p:nvSpPr>
            <p:cNvPr id="49" name="任意多边形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491279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262626"/>
              </a:solidFill>
            </a:ln>
            <a:effectLst/>
          </p:spPr>
          <p:txBody>
            <a:bodyPr vert="horz" wrap="square" lIns="68580" tIns="34290" rIns="68580" bIns="34290" numCol="1" anchor="t" anchorCtr="0" compatLnSpc="1">
              <a:noAutofit/>
            </a:bodyPr>
            <a:lstStyle/>
            <a:p>
              <a:endParaRPr lang="zh-CN" altLang="en-US"/>
            </a:p>
          </p:txBody>
        </p:sp>
        <p:sp>
          <p:nvSpPr>
            <p:cNvPr id="50" name="文本框 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88375" y="4972445"/>
              <a:ext cx="2339102" cy="1323439"/>
            </a:xfrm>
            <a:prstGeom prst="rect">
              <a:avLst/>
            </a:prstGeom>
            <a:noFill/>
            <a:effectLst/>
          </p:spPr>
          <p:txBody>
            <a:bodyPr wrap="none" rtlCol="0">
              <a:spAutoFit/>
            </a:bodyPr>
            <a:lstStyle/>
            <a:p>
              <a:pPr>
                <a:buClr>
                  <a:srgbClr val="0298A8"/>
                </a:buClr>
              </a:pPr>
              <a:r>
                <a:rPr lang="zh-CN" altLang="en-US" sz="2400" dirty="0" smtClean="0">
                  <a:solidFill>
                    <a:prstClr val="white">
                      <a:lumMod val="50000"/>
                    </a:prstClr>
                  </a:solidFill>
                  <a:sym typeface="+mn-lt"/>
                </a:rPr>
                <a:t>      </a:t>
              </a:r>
              <a:r>
                <a:rPr lang="zh-CN" altLang="en-US" sz="2400" dirty="0" smtClean="0">
                  <a:solidFill>
                    <a:srgbClr val="262626"/>
                  </a:solidFill>
                  <a:latin typeface="微软雅黑" panose="020B0503020204020204" pitchFamily="34" charset="-122"/>
                  <a:ea typeface="微软雅黑" panose="020B0503020204020204" pitchFamily="34" charset="-122"/>
                  <a:sym typeface="+mn-lt"/>
                </a:rPr>
                <a:t>输入标题</a:t>
              </a: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Freeform 16"/>
            <p:cNvSpPr>
              <a:spLocks noEditPoints="1"/>
            </p:cNvSpPr>
            <p:nvPr/>
          </p:nvSpPr>
          <p:spPr bwMode="auto">
            <a:xfrm>
              <a:off x="3724572" y="5208369"/>
              <a:ext cx="420284" cy="335163"/>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2" presetClass="entr" presetSubtype="2" decel="3600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750" fill="hold"/>
                                        <p:tgtEl>
                                          <p:spTgt spid="39"/>
                                        </p:tgtEl>
                                        <p:attrNameLst>
                                          <p:attrName>ppt_x</p:attrName>
                                        </p:attrNameLst>
                                      </p:cBhvr>
                                      <p:tavLst>
                                        <p:tav tm="0">
                                          <p:val>
                                            <p:strVal val="1+#ppt_w/2"/>
                                          </p:val>
                                        </p:tav>
                                        <p:tav tm="100000">
                                          <p:val>
                                            <p:strVal val="#ppt_x"/>
                                          </p:val>
                                        </p:tav>
                                      </p:tavLst>
                                    </p:anim>
                                    <p:anim calcmode="lin" valueType="num">
                                      <p:cBhvr additive="base">
                                        <p:cTn id="14" dur="75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750" fill="hold"/>
                                        <p:tgtEl>
                                          <p:spTgt spid="23"/>
                                        </p:tgtEl>
                                        <p:attrNameLst>
                                          <p:attrName>ppt_w</p:attrName>
                                        </p:attrNameLst>
                                      </p:cBhvr>
                                      <p:tavLst>
                                        <p:tav tm="0">
                                          <p:val>
                                            <p:fltVal val="0"/>
                                          </p:val>
                                        </p:tav>
                                        <p:tav tm="100000">
                                          <p:val>
                                            <p:strVal val="#ppt_w"/>
                                          </p:val>
                                        </p:tav>
                                      </p:tavLst>
                                    </p:anim>
                                    <p:anim calcmode="lin" valueType="num">
                                      <p:cBhvr>
                                        <p:cTn id="19" dur="750" fill="hold"/>
                                        <p:tgtEl>
                                          <p:spTgt spid="23"/>
                                        </p:tgtEl>
                                        <p:attrNameLst>
                                          <p:attrName>ppt_h</p:attrName>
                                        </p:attrNameLst>
                                      </p:cBhvr>
                                      <p:tavLst>
                                        <p:tav tm="0">
                                          <p:val>
                                            <p:fltVal val="0"/>
                                          </p:val>
                                        </p:tav>
                                        <p:tav tm="100000">
                                          <p:val>
                                            <p:strVal val="#ppt_h"/>
                                          </p:val>
                                        </p:tav>
                                      </p:tavLst>
                                    </p:anim>
                                    <p:animEffect transition="in" filter="fade">
                                      <p:cBhvr>
                                        <p:cTn id="20" dur="750"/>
                                        <p:tgtEl>
                                          <p:spTgt spid="23"/>
                                        </p:tgtEl>
                                      </p:cBhvr>
                                    </p:animEffect>
                                  </p:childTnLst>
                                </p:cTn>
                              </p:par>
                            </p:childTnLst>
                          </p:cTn>
                        </p:par>
                        <p:par>
                          <p:cTn id="21" fill="hold">
                            <p:stCondLst>
                              <p:cond delay="3000"/>
                            </p:stCondLst>
                            <p:childTnLst>
                              <p:par>
                                <p:cTn id="22" presetID="2" presetClass="entr" presetSubtype="8" decel="3600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750" fill="hold"/>
                                        <p:tgtEl>
                                          <p:spTgt spid="35"/>
                                        </p:tgtEl>
                                        <p:attrNameLst>
                                          <p:attrName>ppt_x</p:attrName>
                                        </p:attrNameLst>
                                      </p:cBhvr>
                                      <p:tavLst>
                                        <p:tav tm="0">
                                          <p:val>
                                            <p:strVal val="0-#ppt_w/2"/>
                                          </p:val>
                                        </p:tav>
                                        <p:tav tm="100000">
                                          <p:val>
                                            <p:strVal val="#ppt_x"/>
                                          </p:val>
                                        </p:tav>
                                      </p:tavLst>
                                    </p:anim>
                                    <p:anim calcmode="lin" valueType="num">
                                      <p:cBhvr additive="base">
                                        <p:cTn id="25" dur="750" fill="hold"/>
                                        <p:tgtEl>
                                          <p:spTgt spid="35"/>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750" fill="hold"/>
                                        <p:tgtEl>
                                          <p:spTgt spid="17"/>
                                        </p:tgtEl>
                                        <p:attrNameLst>
                                          <p:attrName>ppt_w</p:attrName>
                                        </p:attrNameLst>
                                      </p:cBhvr>
                                      <p:tavLst>
                                        <p:tav tm="0">
                                          <p:val>
                                            <p:fltVal val="0"/>
                                          </p:val>
                                        </p:tav>
                                        <p:tav tm="100000">
                                          <p:val>
                                            <p:strVal val="#ppt_w"/>
                                          </p:val>
                                        </p:tav>
                                      </p:tavLst>
                                    </p:anim>
                                    <p:anim calcmode="lin" valueType="num">
                                      <p:cBhvr>
                                        <p:cTn id="30" dur="750" fill="hold"/>
                                        <p:tgtEl>
                                          <p:spTgt spid="17"/>
                                        </p:tgtEl>
                                        <p:attrNameLst>
                                          <p:attrName>ppt_h</p:attrName>
                                        </p:attrNameLst>
                                      </p:cBhvr>
                                      <p:tavLst>
                                        <p:tav tm="0">
                                          <p:val>
                                            <p:fltVal val="0"/>
                                          </p:val>
                                        </p:tav>
                                        <p:tav tm="100000">
                                          <p:val>
                                            <p:strVal val="#ppt_h"/>
                                          </p:val>
                                        </p:tav>
                                      </p:tavLst>
                                    </p:anim>
                                    <p:animEffect transition="in" filter="fade">
                                      <p:cBhvr>
                                        <p:cTn id="31" dur="750"/>
                                        <p:tgtEl>
                                          <p:spTgt spid="17"/>
                                        </p:tgtEl>
                                      </p:cBhvr>
                                    </p:animEffect>
                                  </p:childTnLst>
                                </p:cTn>
                              </p:par>
                            </p:childTnLst>
                          </p:cTn>
                        </p:par>
                        <p:par>
                          <p:cTn id="32" fill="hold">
                            <p:stCondLst>
                              <p:cond delay="5000"/>
                            </p:stCondLst>
                            <p:childTnLst>
                              <p:par>
                                <p:cTn id="33" presetID="2" presetClass="entr" presetSubtype="2" decel="36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1+#ppt_w/2"/>
                                          </p:val>
                                        </p:tav>
                                        <p:tav tm="100000">
                                          <p:val>
                                            <p:strVal val="#ppt_x"/>
                                          </p:val>
                                        </p:tav>
                                      </p:tavLst>
                                    </p:anim>
                                    <p:anim calcmode="lin" valueType="num">
                                      <p:cBhvr additive="base">
                                        <p:cTn id="36" dur="75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600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750" fill="hold"/>
                                        <p:tgtEl>
                                          <p:spTgt spid="29"/>
                                        </p:tgtEl>
                                        <p:attrNameLst>
                                          <p:attrName>ppt_w</p:attrName>
                                        </p:attrNameLst>
                                      </p:cBhvr>
                                      <p:tavLst>
                                        <p:tav tm="0">
                                          <p:val>
                                            <p:fltVal val="0"/>
                                          </p:val>
                                        </p:tav>
                                        <p:tav tm="100000">
                                          <p:val>
                                            <p:strVal val="#ppt_w"/>
                                          </p:val>
                                        </p:tav>
                                      </p:tavLst>
                                    </p:anim>
                                    <p:anim calcmode="lin" valueType="num">
                                      <p:cBhvr>
                                        <p:cTn id="41" dur="750" fill="hold"/>
                                        <p:tgtEl>
                                          <p:spTgt spid="29"/>
                                        </p:tgtEl>
                                        <p:attrNameLst>
                                          <p:attrName>ppt_h</p:attrName>
                                        </p:attrNameLst>
                                      </p:cBhvr>
                                      <p:tavLst>
                                        <p:tav tm="0">
                                          <p:val>
                                            <p:fltVal val="0"/>
                                          </p:val>
                                        </p:tav>
                                        <p:tav tm="100000">
                                          <p:val>
                                            <p:strVal val="#ppt_h"/>
                                          </p:val>
                                        </p:tav>
                                      </p:tavLst>
                                    </p:anim>
                                    <p:animEffect transition="in" filter="fade">
                                      <p:cBhvr>
                                        <p:cTn id="42" dur="750"/>
                                        <p:tgtEl>
                                          <p:spTgt spid="29"/>
                                        </p:tgtEl>
                                      </p:cBhvr>
                                    </p:animEffect>
                                  </p:childTnLst>
                                </p:cTn>
                              </p:par>
                            </p:childTnLst>
                          </p:cTn>
                        </p:par>
                        <p:par>
                          <p:cTn id="43" fill="hold">
                            <p:stCondLst>
                              <p:cond delay="7000"/>
                            </p:stCondLst>
                            <p:childTnLst>
                              <p:par>
                                <p:cTn id="44" presetID="2" presetClass="entr" presetSubtype="8" decel="36000"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750" fill="hold"/>
                                        <p:tgtEl>
                                          <p:spTgt spid="48"/>
                                        </p:tgtEl>
                                        <p:attrNameLst>
                                          <p:attrName>ppt_x</p:attrName>
                                        </p:attrNameLst>
                                      </p:cBhvr>
                                      <p:tavLst>
                                        <p:tav tm="0">
                                          <p:val>
                                            <p:strVal val="0-#ppt_w/2"/>
                                          </p:val>
                                        </p:tav>
                                        <p:tav tm="100000">
                                          <p:val>
                                            <p:strVal val="#ppt_x"/>
                                          </p:val>
                                        </p:tav>
                                      </p:tavLst>
                                    </p:anim>
                                    <p:anim calcmode="lin" valueType="num">
                                      <p:cBhvr additive="base">
                                        <p:cTn id="47" dur="7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我们的愿景</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544888" y="2344738"/>
            <a:ext cx="0" cy="360045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4283076" y="1606550"/>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3706813" y="3421062"/>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4283076" y="5210175"/>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055688" y="3041650"/>
            <a:ext cx="2193925" cy="2193925"/>
          </a:xfrm>
          <a:prstGeom prst="ellipse">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6" name="组合 15"/>
          <p:cNvGrpSpPr/>
          <p:nvPr/>
        </p:nvGrpSpPr>
        <p:grpSpPr>
          <a:xfrm>
            <a:off x="3952875" y="1970088"/>
            <a:ext cx="2855913" cy="773112"/>
            <a:chOff x="3952875" y="1970088"/>
            <a:chExt cx="2855913" cy="773112"/>
          </a:xfrm>
        </p:grpSpPr>
        <p:sp>
          <p:nvSpPr>
            <p:cNvPr id="17" name="圆角矩形 16"/>
            <p:cNvSpPr/>
            <p:nvPr/>
          </p:nvSpPr>
          <p:spPr>
            <a:xfrm>
              <a:off x="3952875" y="1970088"/>
              <a:ext cx="2855913" cy="773112"/>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文本框 1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593596" y="1980341"/>
              <a:ext cx="1574470" cy="646331"/>
            </a:xfrm>
            <a:prstGeom prst="rect">
              <a:avLst/>
            </a:prstGeom>
            <a:noFill/>
            <a:effectLst/>
          </p:spPr>
          <p:txBody>
            <a:bodyPr wrap="none" rtlCol="0">
              <a:spAutoFit/>
            </a:bodyPr>
            <a:lstStyle/>
            <a:p>
              <a:r>
                <a:rPr lang="zh-CN" altLang="en-US" sz="3600" b="1" dirty="0" smtClean="0">
                  <a:solidFill>
                    <a:srgbClr val="F7F7F8"/>
                  </a:solidFill>
                  <a:latin typeface="幼圆" panose="02010509060101010101" pitchFamily="49" charset="-122"/>
                  <a:ea typeface="幼圆" panose="02010509060101010101" pitchFamily="49" charset="-122"/>
                  <a:cs typeface="Kartika" panose="02020503030404060203" pitchFamily="18" charset="0"/>
                </a:rPr>
                <a:t>愿景一</a:t>
              </a:r>
              <a:endParaRPr lang="en-US" altLang="zh-CN" sz="3600" b="1" dirty="0">
                <a:solidFill>
                  <a:srgbClr val="F7F7F8"/>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9" name="组合 18"/>
          <p:cNvGrpSpPr/>
          <p:nvPr/>
        </p:nvGrpSpPr>
        <p:grpSpPr>
          <a:xfrm>
            <a:off x="3952875" y="3751263"/>
            <a:ext cx="2855913" cy="774700"/>
            <a:chOff x="3952875" y="3751263"/>
            <a:chExt cx="2855913" cy="774700"/>
          </a:xfrm>
        </p:grpSpPr>
        <p:sp>
          <p:nvSpPr>
            <p:cNvPr id="20" name="圆角矩形 19"/>
            <p:cNvSpPr/>
            <p:nvPr/>
          </p:nvSpPr>
          <p:spPr>
            <a:xfrm>
              <a:off x="3952875" y="3751263"/>
              <a:ext cx="2855913" cy="774700"/>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 name="文本框 2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593596" y="3763104"/>
              <a:ext cx="1574470" cy="646331"/>
            </a:xfrm>
            <a:prstGeom prst="rect">
              <a:avLst/>
            </a:prstGeom>
            <a:noFill/>
            <a:effectLst/>
          </p:spPr>
          <p:txBody>
            <a:bodyPr wrap="none" rtlCol="0">
              <a:spAutoFit/>
            </a:bodyPr>
            <a:lstStyle/>
            <a:p>
              <a:r>
                <a:rPr lang="zh-CN" altLang="en-US" sz="3600" b="1" dirty="0">
                  <a:solidFill>
                    <a:srgbClr val="F7F7F8"/>
                  </a:solidFill>
                  <a:latin typeface="幼圆" panose="02010509060101010101" pitchFamily="49" charset="-122"/>
                  <a:ea typeface="幼圆" panose="02010509060101010101" pitchFamily="49" charset="-122"/>
                  <a:cs typeface="Kartika" panose="02020503030404060203" pitchFamily="18" charset="0"/>
                </a:rPr>
                <a:t>愿景</a:t>
              </a:r>
              <a:r>
                <a:rPr lang="zh-CN" altLang="en-US" sz="3600" b="1" dirty="0" smtClean="0">
                  <a:solidFill>
                    <a:srgbClr val="FFFFFF"/>
                  </a:solidFill>
                  <a:latin typeface="幼圆" panose="02010509060101010101" pitchFamily="49" charset="-122"/>
                  <a:ea typeface="幼圆" panose="02010509060101010101" pitchFamily="49" charset="-122"/>
                  <a:cs typeface="Kartika" panose="02020503030404060203" pitchFamily="18" charset="0"/>
                </a:rPr>
                <a:t>二</a:t>
              </a:r>
              <a:endParaRPr lang="en-US" altLang="zh-CN" sz="3600" b="1" dirty="0">
                <a:solidFill>
                  <a:srgbClr val="FFFFFF"/>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22" name="组合 21"/>
          <p:cNvGrpSpPr/>
          <p:nvPr/>
        </p:nvGrpSpPr>
        <p:grpSpPr>
          <a:xfrm>
            <a:off x="3952875" y="5532438"/>
            <a:ext cx="2855913" cy="774700"/>
            <a:chOff x="3952875" y="5532438"/>
            <a:chExt cx="2855913" cy="774700"/>
          </a:xfrm>
        </p:grpSpPr>
        <p:sp>
          <p:nvSpPr>
            <p:cNvPr id="23" name="圆角矩形 22"/>
            <p:cNvSpPr/>
            <p:nvPr/>
          </p:nvSpPr>
          <p:spPr>
            <a:xfrm>
              <a:off x="3952875" y="5532438"/>
              <a:ext cx="2855913" cy="774700"/>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4" name="文本框 2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593596" y="5551813"/>
              <a:ext cx="1574470" cy="646331"/>
            </a:xfrm>
            <a:prstGeom prst="rect">
              <a:avLst/>
            </a:prstGeom>
            <a:noFill/>
            <a:effectLst/>
          </p:spPr>
          <p:txBody>
            <a:bodyPr wrap="none" rtlCol="0">
              <a:spAutoFit/>
            </a:bodyPr>
            <a:lstStyle/>
            <a:p>
              <a:r>
                <a:rPr lang="zh-CN" altLang="en-US" sz="3600" b="1" dirty="0">
                  <a:solidFill>
                    <a:srgbClr val="F9F8F9"/>
                  </a:solidFill>
                  <a:latin typeface="幼圆" panose="02010509060101010101" pitchFamily="49" charset="-122"/>
                  <a:ea typeface="幼圆" panose="02010509060101010101" pitchFamily="49" charset="-122"/>
                  <a:cs typeface="Kartika" panose="02020503030404060203" pitchFamily="18" charset="0"/>
                </a:rPr>
                <a:t>愿景</a:t>
              </a:r>
              <a:r>
                <a:rPr lang="zh-CN" altLang="en-US" sz="3600" b="1" dirty="0" smtClean="0">
                  <a:solidFill>
                    <a:srgbClr val="F9F8F9"/>
                  </a:solidFill>
                  <a:latin typeface="幼圆" panose="02010509060101010101" pitchFamily="49" charset="-122"/>
                  <a:ea typeface="幼圆" panose="02010509060101010101" pitchFamily="49" charset="-122"/>
                  <a:cs typeface="Kartika" panose="02020503030404060203" pitchFamily="18" charset="0"/>
                </a:rPr>
                <a:t>三</a:t>
              </a:r>
              <a:endParaRPr lang="en-US" altLang="zh-CN" sz="3600" b="1" dirty="0">
                <a:solidFill>
                  <a:srgbClr val="F9F8F9"/>
                </a:solidFill>
                <a:latin typeface="幼圆" panose="02010509060101010101" pitchFamily="49" charset="-122"/>
                <a:ea typeface="幼圆" panose="02010509060101010101" pitchFamily="49" charset="-122"/>
                <a:cs typeface="Kartika" panose="02020503030404060203" pitchFamily="18" charset="0"/>
              </a:endParaRPr>
            </a:p>
          </p:txBody>
        </p:sp>
      </p:grpSp>
      <p:sp>
        <p:nvSpPr>
          <p:cNvPr id="25" name="矩形 47"/>
          <p:cNvSpPr>
            <a:spLocks noChangeArrowheads="1"/>
          </p:cNvSpPr>
          <p:nvPr/>
        </p:nvSpPr>
        <p:spPr bwMode="auto">
          <a:xfrm>
            <a:off x="7404459" y="2005783"/>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26" name="矩形 47"/>
          <p:cNvSpPr>
            <a:spLocks noChangeArrowheads="1"/>
          </p:cNvSpPr>
          <p:nvPr/>
        </p:nvSpPr>
        <p:spPr bwMode="auto">
          <a:xfrm>
            <a:off x="7404459" y="3775794"/>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27" name="矩形 47"/>
          <p:cNvSpPr>
            <a:spLocks noChangeArrowheads="1"/>
          </p:cNvSpPr>
          <p:nvPr/>
        </p:nvSpPr>
        <p:spPr bwMode="auto">
          <a:xfrm>
            <a:off x="7404459" y="5568927"/>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strVal val="4*#ppt_w"/>
                                          </p:val>
                                        </p:tav>
                                        <p:tav tm="100000">
                                          <p:val>
                                            <p:strVal val="#ppt_w"/>
                                          </p:val>
                                        </p:tav>
                                      </p:tavLst>
                                    </p:anim>
                                    <p:anim calcmode="lin" valueType="num">
                                      <p:cBhvr>
                                        <p:cTn id="8" dur="750" fill="hold"/>
                                        <p:tgtEl>
                                          <p:spTgt spid="13"/>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Horizontal)">
                                      <p:cBhvr>
                                        <p:cTn id="16" dur="500"/>
                                        <p:tgtEl>
                                          <p:spTgt spid="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 presetClass="entr" presetSubtype="2" decel="2800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28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28000" fill="hold" nodeType="withEffect">
                                  <p:stCondLst>
                                    <p:cond delay="5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750" fill="hold"/>
                                        <p:tgtEl>
                                          <p:spTgt spid="22"/>
                                        </p:tgtEl>
                                        <p:attrNameLst>
                                          <p:attrName>ppt_x</p:attrName>
                                        </p:attrNameLst>
                                      </p:cBhvr>
                                      <p:tavLst>
                                        <p:tav tm="0">
                                          <p:val>
                                            <p:strVal val="1+#ppt_w/2"/>
                                          </p:val>
                                        </p:tav>
                                        <p:tav tm="100000">
                                          <p:val>
                                            <p:strVal val="#ppt_x"/>
                                          </p:val>
                                        </p:tav>
                                      </p:tavLst>
                                    </p:anim>
                                    <p:anim calcmode="lin" valueType="num">
                                      <p:cBhvr additive="base">
                                        <p:cTn id="36" dur="75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团队成员</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1098374" y="5743237"/>
            <a:ext cx="1920213" cy="1025922"/>
          </a:xfrm>
          <a:prstGeom prst="rect">
            <a:avLst/>
          </a:prstGeom>
          <a:noFill/>
        </p:spPr>
        <p:txBody>
          <a:bodyPr wrap="square" lIns="0" tIns="0" rIns="0" bIns="0" rtlCol="0">
            <a:spAutoFit/>
          </a:bodyPr>
          <a:lstStyle/>
          <a:p>
            <a:pPr algn="just">
              <a:lnSpc>
                <a:spcPts val="1600"/>
              </a:lnSpc>
            </a:pP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9" name="TextBox 12"/>
          <p:cNvSpPr txBox="1"/>
          <p:nvPr/>
        </p:nvSpPr>
        <p:spPr>
          <a:xfrm>
            <a:off x="3788363" y="5743237"/>
            <a:ext cx="1920213" cy="1025922"/>
          </a:xfrm>
          <a:prstGeom prst="rect">
            <a:avLst/>
          </a:prstGeom>
          <a:noFill/>
        </p:spPr>
        <p:txBody>
          <a:bodyPr wrap="square" lIns="0" tIns="0" rIns="0" bIns="0" rtlCol="0">
            <a:spAutoFit/>
          </a:bodyPr>
          <a:lstStyle/>
          <a:p>
            <a:pPr algn="just">
              <a:lnSpc>
                <a:spcPts val="1600"/>
              </a:lnSpc>
            </a:pP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11" name="TextBox 18"/>
          <p:cNvSpPr txBox="1"/>
          <p:nvPr/>
        </p:nvSpPr>
        <p:spPr>
          <a:xfrm>
            <a:off x="6478352" y="5743237"/>
            <a:ext cx="1920213" cy="1025922"/>
          </a:xfrm>
          <a:prstGeom prst="rect">
            <a:avLst/>
          </a:prstGeom>
          <a:noFill/>
        </p:spPr>
        <p:txBody>
          <a:bodyPr wrap="square" lIns="0" tIns="0" rIns="0" bIns="0" rtlCol="0">
            <a:spAutoFit/>
          </a:bodyPr>
          <a:lstStyle/>
          <a:p>
            <a:pPr algn="just">
              <a:lnSpc>
                <a:spcPts val="1600"/>
              </a:lnSpc>
            </a:pP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12" name="TextBox 24"/>
          <p:cNvSpPr txBox="1"/>
          <p:nvPr/>
        </p:nvSpPr>
        <p:spPr>
          <a:xfrm>
            <a:off x="9168342" y="5743237"/>
            <a:ext cx="1920213" cy="1025922"/>
          </a:xfrm>
          <a:prstGeom prst="rect">
            <a:avLst/>
          </a:prstGeom>
          <a:noFill/>
        </p:spPr>
        <p:txBody>
          <a:bodyPr wrap="square" lIns="0" tIns="0" rIns="0" bIns="0" rtlCol="0">
            <a:spAutoFit/>
          </a:bodyPr>
          <a:lstStyle/>
          <a:p>
            <a:pPr algn="just">
              <a:lnSpc>
                <a:spcPts val="1600"/>
              </a:lnSpc>
            </a:pP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grpSp>
        <p:nvGrpSpPr>
          <p:cNvPr id="13" name="组合 12"/>
          <p:cNvGrpSpPr/>
          <p:nvPr/>
        </p:nvGrpSpPr>
        <p:grpSpPr>
          <a:xfrm>
            <a:off x="1019718" y="2064635"/>
            <a:ext cx="2077525" cy="2252165"/>
            <a:chOff x="1019718" y="2064635"/>
            <a:chExt cx="2077525" cy="2252165"/>
          </a:xfrm>
        </p:grpSpPr>
        <p:sp>
          <p:nvSpPr>
            <p:cNvPr id="16" name="椭圆 8"/>
            <p:cNvSpPr/>
            <p:nvPr/>
          </p:nvSpPr>
          <p:spPr>
            <a:xfrm>
              <a:off x="1019718" y="2064635"/>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17" name="椭圆 8"/>
            <p:cNvSpPr/>
            <p:nvPr/>
          </p:nvSpPr>
          <p:spPr>
            <a:xfrm>
              <a:off x="1113134" y="2165903"/>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cstate="screen"/>
              <a:srcRec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18" name="组合 17"/>
          <p:cNvGrpSpPr/>
          <p:nvPr/>
        </p:nvGrpSpPr>
        <p:grpSpPr>
          <a:xfrm>
            <a:off x="3709707" y="2064635"/>
            <a:ext cx="2077525" cy="2252165"/>
            <a:chOff x="3709707" y="2064635"/>
            <a:chExt cx="2077525" cy="2252165"/>
          </a:xfrm>
        </p:grpSpPr>
        <p:sp>
          <p:nvSpPr>
            <p:cNvPr id="19" name="椭圆 8"/>
            <p:cNvSpPr/>
            <p:nvPr/>
          </p:nvSpPr>
          <p:spPr>
            <a:xfrm>
              <a:off x="3709707" y="2064635"/>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20" name="椭圆 8"/>
            <p:cNvSpPr/>
            <p:nvPr/>
          </p:nvSpPr>
          <p:spPr>
            <a:xfrm>
              <a:off x="3803123" y="2165903"/>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21" name="组合 20"/>
          <p:cNvGrpSpPr/>
          <p:nvPr/>
        </p:nvGrpSpPr>
        <p:grpSpPr>
          <a:xfrm>
            <a:off x="6399696" y="2064635"/>
            <a:ext cx="2077525" cy="2252165"/>
            <a:chOff x="6399696" y="2064635"/>
            <a:chExt cx="2077525" cy="2252165"/>
          </a:xfrm>
        </p:grpSpPr>
        <p:sp>
          <p:nvSpPr>
            <p:cNvPr id="22" name="椭圆 8"/>
            <p:cNvSpPr/>
            <p:nvPr/>
          </p:nvSpPr>
          <p:spPr>
            <a:xfrm>
              <a:off x="6399696" y="2064635"/>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23" name="椭圆 8"/>
            <p:cNvSpPr/>
            <p:nvPr/>
          </p:nvSpPr>
          <p:spPr>
            <a:xfrm>
              <a:off x="6493112" y="2165903"/>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24" name="组合 23"/>
          <p:cNvGrpSpPr/>
          <p:nvPr/>
        </p:nvGrpSpPr>
        <p:grpSpPr>
          <a:xfrm>
            <a:off x="9089684" y="2064635"/>
            <a:ext cx="2077525" cy="2252165"/>
            <a:chOff x="9089684" y="2064635"/>
            <a:chExt cx="2077525" cy="2252165"/>
          </a:xfrm>
        </p:grpSpPr>
        <p:sp>
          <p:nvSpPr>
            <p:cNvPr id="25" name="椭圆 8"/>
            <p:cNvSpPr/>
            <p:nvPr/>
          </p:nvSpPr>
          <p:spPr>
            <a:xfrm>
              <a:off x="9089684" y="2064635"/>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26" name="椭圆 8"/>
            <p:cNvSpPr/>
            <p:nvPr/>
          </p:nvSpPr>
          <p:spPr>
            <a:xfrm>
              <a:off x="9183102" y="2165903"/>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7"/>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sp>
        <p:nvSpPr>
          <p:cNvPr id="27" name="矩形 26"/>
          <p:cNvSpPr>
            <a:spLocks noChangeArrowheads="1"/>
          </p:cNvSpPr>
          <p:nvPr/>
        </p:nvSpPr>
        <p:spPr bwMode="auto">
          <a:xfrm>
            <a:off x="1374532"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李姓名</a:t>
            </a:r>
            <a:endParaRPr lang="en-US" altLang="zh-CN"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28" name="矩形 27"/>
          <p:cNvSpPr>
            <a:spLocks noChangeArrowheads="1"/>
          </p:cNvSpPr>
          <p:nvPr/>
        </p:nvSpPr>
        <p:spPr bwMode="auto">
          <a:xfrm>
            <a:off x="4064521"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张姓名</a:t>
            </a:r>
            <a:endParaRPr lang="en-US" altLang="zh-CN"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29" name="矩形 28"/>
          <p:cNvSpPr>
            <a:spLocks noChangeArrowheads="1"/>
          </p:cNvSpPr>
          <p:nvPr/>
        </p:nvSpPr>
        <p:spPr bwMode="auto">
          <a:xfrm>
            <a:off x="6754511"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王姓名</a:t>
            </a:r>
            <a:endParaRPr lang="en-US" altLang="zh-CN"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30" name="矩形 29"/>
          <p:cNvSpPr>
            <a:spLocks noChangeArrowheads="1"/>
          </p:cNvSpPr>
          <p:nvPr/>
        </p:nvSpPr>
        <p:spPr bwMode="auto">
          <a:xfrm>
            <a:off x="9444500"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李姓名</a:t>
            </a:r>
            <a:endParaRPr lang="en-US" altLang="zh-CN"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grpSp>
        <p:nvGrpSpPr>
          <p:cNvPr id="31" name="组合 30"/>
          <p:cNvGrpSpPr/>
          <p:nvPr/>
        </p:nvGrpSpPr>
        <p:grpSpPr>
          <a:xfrm>
            <a:off x="1085771" y="4944306"/>
            <a:ext cx="1808523" cy="576715"/>
            <a:chOff x="1085771" y="4944306"/>
            <a:chExt cx="1808523" cy="576715"/>
          </a:xfrm>
        </p:grpSpPr>
        <p:sp>
          <p:nvSpPr>
            <p:cNvPr id="32" name="圆角矩形 31"/>
            <p:cNvSpPr/>
            <p:nvPr/>
          </p:nvSpPr>
          <p:spPr>
            <a:xfrm>
              <a:off x="1085771" y="4944306"/>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圆角矩形 32"/>
            <p:cNvSpPr/>
            <p:nvPr/>
          </p:nvSpPr>
          <p:spPr>
            <a:xfrm>
              <a:off x="1098374" y="4967677"/>
              <a:ext cx="1763394" cy="540466"/>
            </a:xfrm>
            <a:prstGeom prst="roundRect">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椭圆 33"/>
            <p:cNvSpPr/>
            <p:nvPr/>
          </p:nvSpPr>
          <p:spPr>
            <a:xfrm>
              <a:off x="1225735" y="5085837"/>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TextBox 43"/>
            <p:cNvSpPr txBox="1"/>
            <p:nvPr/>
          </p:nvSpPr>
          <p:spPr>
            <a:xfrm>
              <a:off x="1632170" y="5094250"/>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6F6F6"/>
                  </a:solidFill>
                  <a:latin typeface="方正兰亭超细黑简体" panose="02000000000000000000" pitchFamily="2" charset="-122"/>
                  <a:ea typeface="方正兰亭超细黑简体" panose="02000000000000000000" pitchFamily="2" charset="-122"/>
                </a:rPr>
                <a:t>职务名称</a:t>
              </a:r>
            </a:p>
          </p:txBody>
        </p:sp>
      </p:grpSp>
      <p:grpSp>
        <p:nvGrpSpPr>
          <p:cNvPr id="36" name="组合 35"/>
          <p:cNvGrpSpPr/>
          <p:nvPr/>
        </p:nvGrpSpPr>
        <p:grpSpPr>
          <a:xfrm>
            <a:off x="3782003" y="4938348"/>
            <a:ext cx="1814883" cy="576715"/>
            <a:chOff x="3782003" y="4938348"/>
            <a:chExt cx="1814883" cy="576715"/>
          </a:xfrm>
        </p:grpSpPr>
        <p:sp>
          <p:nvSpPr>
            <p:cNvPr id="37" name="圆角矩形 36"/>
            <p:cNvSpPr/>
            <p:nvPr/>
          </p:nvSpPr>
          <p:spPr>
            <a:xfrm>
              <a:off x="3788363" y="4938348"/>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圆角矩形 37"/>
            <p:cNvSpPr/>
            <p:nvPr/>
          </p:nvSpPr>
          <p:spPr>
            <a:xfrm>
              <a:off x="3782003" y="4956471"/>
              <a:ext cx="1763395" cy="540466"/>
            </a:xfrm>
            <a:prstGeom prst="round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p:cNvSpPr/>
            <p:nvPr/>
          </p:nvSpPr>
          <p:spPr>
            <a:xfrm>
              <a:off x="3928327" y="5079879"/>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TextBox 52"/>
            <p:cNvSpPr txBox="1"/>
            <p:nvPr/>
          </p:nvSpPr>
          <p:spPr>
            <a:xfrm>
              <a:off x="4334762" y="5088292"/>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6F6F6"/>
                  </a:solidFill>
                  <a:latin typeface="方正兰亭超细黑简体" panose="02000000000000000000" pitchFamily="2" charset="-122"/>
                  <a:ea typeface="方正兰亭超细黑简体" panose="02000000000000000000" pitchFamily="2" charset="-122"/>
                </a:rPr>
                <a:t>职务名称</a:t>
              </a:r>
            </a:p>
          </p:txBody>
        </p:sp>
      </p:grpSp>
      <p:grpSp>
        <p:nvGrpSpPr>
          <p:cNvPr id="41" name="组合 40"/>
          <p:cNvGrpSpPr/>
          <p:nvPr/>
        </p:nvGrpSpPr>
        <p:grpSpPr>
          <a:xfrm>
            <a:off x="6534197" y="4938355"/>
            <a:ext cx="1808525" cy="576717"/>
            <a:chOff x="6534197" y="4938355"/>
            <a:chExt cx="1808525" cy="576717"/>
          </a:xfrm>
        </p:grpSpPr>
        <p:sp>
          <p:nvSpPr>
            <p:cNvPr id="42" name="圆角矩形 41"/>
            <p:cNvSpPr/>
            <p:nvPr/>
          </p:nvSpPr>
          <p:spPr>
            <a:xfrm>
              <a:off x="6534197" y="4938355"/>
              <a:ext cx="1808525" cy="576717"/>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圆角矩形 42"/>
            <p:cNvSpPr/>
            <p:nvPr/>
          </p:nvSpPr>
          <p:spPr>
            <a:xfrm>
              <a:off x="6556761" y="4956479"/>
              <a:ext cx="1763395" cy="540466"/>
            </a:xfrm>
            <a:prstGeom prst="roundRect">
              <a:avLst/>
            </a:prstGeom>
            <a:solidFill>
              <a:srgbClr val="A20B3C"/>
            </a:solidFill>
            <a:ln>
              <a:noFill/>
            </a:ln>
            <a:effectLst>
              <a:outerShdw blurRad="127000" dist="63500" dir="2700000" algn="tl" rotWithShape="0">
                <a:srgbClr val="FF8E1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椭圆 43"/>
            <p:cNvSpPr/>
            <p:nvPr/>
          </p:nvSpPr>
          <p:spPr>
            <a:xfrm>
              <a:off x="6674161" y="5079890"/>
              <a:ext cx="293652" cy="293653"/>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TextBox 59"/>
            <p:cNvSpPr txBox="1"/>
            <p:nvPr/>
          </p:nvSpPr>
          <p:spPr>
            <a:xfrm>
              <a:off x="7080596" y="5088297"/>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6F6F6"/>
                  </a:solidFill>
                  <a:latin typeface="方正兰亭超细黑简体" panose="02000000000000000000" pitchFamily="2" charset="-122"/>
                  <a:ea typeface="方正兰亭超细黑简体" panose="02000000000000000000" pitchFamily="2" charset="-122"/>
                </a:rPr>
                <a:t>职务名称</a:t>
              </a:r>
            </a:p>
          </p:txBody>
        </p:sp>
      </p:grpSp>
      <p:grpSp>
        <p:nvGrpSpPr>
          <p:cNvPr id="46" name="组合 45"/>
          <p:cNvGrpSpPr/>
          <p:nvPr/>
        </p:nvGrpSpPr>
        <p:grpSpPr>
          <a:xfrm>
            <a:off x="9224187" y="4920222"/>
            <a:ext cx="1808523" cy="576715"/>
            <a:chOff x="9224187" y="4920222"/>
            <a:chExt cx="1808523" cy="576715"/>
          </a:xfrm>
        </p:grpSpPr>
        <p:sp>
          <p:nvSpPr>
            <p:cNvPr id="48" name="圆角矩形 47"/>
            <p:cNvSpPr/>
            <p:nvPr/>
          </p:nvSpPr>
          <p:spPr>
            <a:xfrm>
              <a:off x="9224187" y="4920222"/>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圆角矩形 48"/>
            <p:cNvSpPr/>
            <p:nvPr/>
          </p:nvSpPr>
          <p:spPr>
            <a:xfrm>
              <a:off x="9246751" y="4938347"/>
              <a:ext cx="1763394" cy="540466"/>
            </a:xfrm>
            <a:prstGeom prst="round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9364151" y="5061753"/>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TextBox 66"/>
            <p:cNvSpPr txBox="1"/>
            <p:nvPr/>
          </p:nvSpPr>
          <p:spPr>
            <a:xfrm>
              <a:off x="9770586" y="5070166"/>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6F6F6"/>
                  </a:solidFill>
                  <a:latin typeface="方正兰亭超细黑简体" panose="02000000000000000000" pitchFamily="2" charset="-122"/>
                  <a:ea typeface="方正兰亭超细黑简体" panose="02000000000000000000" pitchFamily="2" charset="-122"/>
                </a:rPr>
                <a:t>职务名称</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500"/>
                            </p:stCondLst>
                            <p:childTnLst>
                              <p:par>
                                <p:cTn id="17" presetID="2" presetClass="entr" presetSubtype="4" decel="5400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anim calcmode="lin" valueType="num">
                                      <p:cBhvr>
                                        <p:cTn id="29" dur="750" fill="hold"/>
                                        <p:tgtEl>
                                          <p:spTgt spid="18"/>
                                        </p:tgtEl>
                                        <p:attrNameLst>
                                          <p:attrName>ppt_x</p:attrName>
                                        </p:attrNameLst>
                                      </p:cBhvr>
                                      <p:tavLst>
                                        <p:tav tm="0">
                                          <p:val>
                                            <p:strVal val="#ppt_x"/>
                                          </p:val>
                                        </p:tav>
                                        <p:tav tm="100000">
                                          <p:val>
                                            <p:strVal val="#ppt_x"/>
                                          </p:val>
                                        </p:tav>
                                      </p:tavLst>
                                    </p:anim>
                                    <p:anim calcmode="lin" valueType="num">
                                      <p:cBhvr>
                                        <p:cTn id="30" dur="7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p:stCondLst>
                              <p:cond delay="4000"/>
                            </p:stCondLst>
                            <p:childTnLst>
                              <p:par>
                                <p:cTn id="38" presetID="2" presetClass="entr" presetSubtype="4" decel="5400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5000"/>
                            </p:stCondLst>
                            <p:childTnLst>
                              <p:par>
                                <p:cTn id="47" presetID="47"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anim calcmode="lin" valueType="num">
                                      <p:cBhvr>
                                        <p:cTn id="50" dur="750" fill="hold"/>
                                        <p:tgtEl>
                                          <p:spTgt spid="21"/>
                                        </p:tgtEl>
                                        <p:attrNameLst>
                                          <p:attrName>ppt_x</p:attrName>
                                        </p:attrNameLst>
                                      </p:cBhvr>
                                      <p:tavLst>
                                        <p:tav tm="0">
                                          <p:val>
                                            <p:strVal val="#ppt_x"/>
                                          </p:val>
                                        </p:tav>
                                        <p:tav tm="100000">
                                          <p:val>
                                            <p:strVal val="#ppt_x"/>
                                          </p:val>
                                        </p:tav>
                                      </p:tavLst>
                                    </p:anim>
                                    <p:anim calcmode="lin" valueType="num">
                                      <p:cBhvr>
                                        <p:cTn id="51" dur="75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6500"/>
                            </p:stCondLst>
                            <p:childTnLst>
                              <p:par>
                                <p:cTn id="59" presetID="2" presetClass="entr" presetSubtype="4" decel="5400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7500"/>
                            </p:stCondLst>
                            <p:childTnLst>
                              <p:par>
                                <p:cTn id="68" presetID="47"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750"/>
                                        <p:tgtEl>
                                          <p:spTgt spid="24"/>
                                        </p:tgtEl>
                                      </p:cBhvr>
                                    </p:animEffect>
                                    <p:anim calcmode="lin" valueType="num">
                                      <p:cBhvr>
                                        <p:cTn id="71" dur="750" fill="hold"/>
                                        <p:tgtEl>
                                          <p:spTgt spid="24"/>
                                        </p:tgtEl>
                                        <p:attrNameLst>
                                          <p:attrName>ppt_x</p:attrName>
                                        </p:attrNameLst>
                                      </p:cBhvr>
                                      <p:tavLst>
                                        <p:tav tm="0">
                                          <p:val>
                                            <p:strVal val="#ppt_x"/>
                                          </p:val>
                                        </p:tav>
                                        <p:tav tm="100000">
                                          <p:val>
                                            <p:strVal val="#ppt_x"/>
                                          </p:val>
                                        </p:tav>
                                      </p:tavLst>
                                    </p:anim>
                                    <p:anim calcmode="lin" valueType="num">
                                      <p:cBhvr>
                                        <p:cTn id="72" dur="750" fill="hold"/>
                                        <p:tgtEl>
                                          <p:spTgt spid="24"/>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Effect transition="in" filter="fade">
                                      <p:cBhvr>
                                        <p:cTn id="78" dur="500"/>
                                        <p:tgtEl>
                                          <p:spTgt spid="30"/>
                                        </p:tgtEl>
                                      </p:cBhvr>
                                    </p:animEffect>
                                  </p:childTnLst>
                                </p:cTn>
                              </p:par>
                            </p:childTnLst>
                          </p:cTn>
                        </p:par>
                        <p:par>
                          <p:cTn id="79" fill="hold">
                            <p:stCondLst>
                              <p:cond delay="9000"/>
                            </p:stCondLst>
                            <p:childTnLst>
                              <p:par>
                                <p:cTn id="80" presetID="2" presetClass="entr" presetSubtype="4" decel="54000"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ppt_x"/>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childTnLst>
                          </p:cTn>
                        </p:par>
                        <p:par>
                          <p:cTn id="84" fill="hold">
                            <p:stCondLst>
                              <p:cond delay="9500"/>
                            </p:stCondLst>
                            <p:childTnLst>
                              <p:par>
                                <p:cTn id="85" presetID="10" presetClass="entr" presetSubtype="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能力分析</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8" name="立方体 37"/>
          <p:cNvSpPr/>
          <p:nvPr/>
        </p:nvSpPr>
        <p:spPr>
          <a:xfrm>
            <a:off x="4317481" y="2314365"/>
            <a:ext cx="4254508" cy="437963"/>
          </a:xfrm>
          <a:prstGeom prst="cube">
            <a:avLst/>
          </a:prstGeom>
          <a:solidFill>
            <a:srgbClr val="A20B3C">
              <a:alpha val="40000"/>
            </a:srgbClr>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立方体 38"/>
          <p:cNvSpPr/>
          <p:nvPr/>
        </p:nvSpPr>
        <p:spPr>
          <a:xfrm>
            <a:off x="4317481" y="3549255"/>
            <a:ext cx="4254508" cy="437963"/>
          </a:xfrm>
          <a:prstGeom prst="cube">
            <a:avLst/>
          </a:prstGeom>
          <a:solidFill>
            <a:srgbClr val="262626">
              <a:alpha val="40000"/>
            </a:srgbClr>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立方体 39"/>
          <p:cNvSpPr/>
          <p:nvPr/>
        </p:nvSpPr>
        <p:spPr>
          <a:xfrm>
            <a:off x="4317481" y="4784145"/>
            <a:ext cx="4254508" cy="437963"/>
          </a:xfrm>
          <a:prstGeom prst="cube">
            <a:avLst/>
          </a:prstGeom>
          <a:solidFill>
            <a:srgbClr val="A20B3C">
              <a:alpha val="40000"/>
            </a:srgbClr>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立方体 40"/>
          <p:cNvSpPr/>
          <p:nvPr/>
        </p:nvSpPr>
        <p:spPr>
          <a:xfrm>
            <a:off x="4317481" y="6019035"/>
            <a:ext cx="4254508" cy="437963"/>
          </a:xfrm>
          <a:prstGeom prst="cube">
            <a:avLst/>
          </a:prstGeom>
          <a:solidFill>
            <a:srgbClr val="262626">
              <a:alpha val="40000"/>
            </a:srgbClr>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立方体 41"/>
          <p:cNvSpPr/>
          <p:nvPr/>
        </p:nvSpPr>
        <p:spPr>
          <a:xfrm>
            <a:off x="4317481" y="2314365"/>
            <a:ext cx="1783387" cy="437963"/>
          </a:xfrm>
          <a:prstGeom prst="cube">
            <a:avLst/>
          </a:prstGeom>
          <a:solidFill>
            <a:srgbClr val="A20B3C"/>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立方体 42"/>
          <p:cNvSpPr/>
          <p:nvPr/>
        </p:nvSpPr>
        <p:spPr>
          <a:xfrm>
            <a:off x="4317481" y="3549255"/>
            <a:ext cx="2153571" cy="437963"/>
          </a:xfrm>
          <a:prstGeom prst="cube">
            <a:avLst/>
          </a:prstGeom>
          <a:solidFill>
            <a:srgbClr val="262626"/>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立方体 43"/>
          <p:cNvSpPr/>
          <p:nvPr/>
        </p:nvSpPr>
        <p:spPr>
          <a:xfrm>
            <a:off x="4317481" y="4784145"/>
            <a:ext cx="2770544" cy="437963"/>
          </a:xfrm>
          <a:prstGeom prst="cube">
            <a:avLst/>
          </a:prstGeom>
          <a:solidFill>
            <a:srgbClr val="A20B3C"/>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立方体 44"/>
          <p:cNvSpPr/>
          <p:nvPr/>
        </p:nvSpPr>
        <p:spPr>
          <a:xfrm>
            <a:off x="4317481" y="6019035"/>
            <a:ext cx="3616679" cy="437963"/>
          </a:xfrm>
          <a:prstGeom prst="cube">
            <a:avLst/>
          </a:prstGeom>
          <a:solidFill>
            <a:srgbClr val="262626"/>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6196189" y="1701683"/>
            <a:ext cx="707566" cy="702856"/>
            <a:chOff x="10485220" y="1762215"/>
            <a:chExt cx="582592" cy="578714"/>
          </a:xfrm>
        </p:grpSpPr>
        <p:sp>
          <p:nvSpPr>
            <p:cNvPr id="48" name="椭圆形标注 47"/>
            <p:cNvSpPr/>
            <p:nvPr/>
          </p:nvSpPr>
          <p:spPr>
            <a:xfrm rot="1774006">
              <a:off x="10485220" y="1762215"/>
              <a:ext cx="582592" cy="578714"/>
            </a:xfrm>
            <a:prstGeom prst="wedgeEllipseCallout">
              <a:avLst/>
            </a:prstGeom>
            <a:solidFill>
              <a:schemeClr val="bg1"/>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0487838" y="1886851"/>
              <a:ext cx="571769" cy="329441"/>
            </a:xfrm>
            <a:prstGeom prst="rect">
              <a:avLst/>
            </a:prstGeom>
            <a:noFill/>
          </p:spPr>
          <p:txBody>
            <a:bodyPr wrap="none" rtlCol="0">
              <a:spAutoFit/>
            </a:bodyPr>
            <a:lstStyle/>
            <a:p>
              <a:pPr algn="r"/>
              <a:r>
                <a:rPr lang="en-US" altLang="zh-CN" sz="2000" dirty="0" smtClean="0">
                  <a:solidFill>
                    <a:srgbClr val="A20B3C"/>
                  </a:solidFill>
                  <a:latin typeface="Britannic Bold" panose="020B0903060703020204" pitchFamily="34" charset="0"/>
                </a:rPr>
                <a:t>40%</a:t>
              </a:r>
              <a:endParaRPr lang="zh-CN" altLang="en-US" sz="2000" dirty="0">
                <a:solidFill>
                  <a:srgbClr val="A20B3C"/>
                </a:solidFill>
                <a:latin typeface="Britannic Bold" panose="020B0903060703020204" pitchFamily="34" charset="0"/>
              </a:endParaRPr>
            </a:p>
          </p:txBody>
        </p:sp>
      </p:grpSp>
      <p:grpSp>
        <p:nvGrpSpPr>
          <p:cNvPr id="50" name="组合 49"/>
          <p:cNvGrpSpPr/>
          <p:nvPr/>
        </p:nvGrpSpPr>
        <p:grpSpPr>
          <a:xfrm>
            <a:off x="6566372" y="2930458"/>
            <a:ext cx="707566" cy="702856"/>
            <a:chOff x="10485220" y="1762215"/>
            <a:chExt cx="582592" cy="578714"/>
          </a:xfrm>
        </p:grpSpPr>
        <p:sp>
          <p:nvSpPr>
            <p:cNvPr id="51" name="椭圆形标注 50"/>
            <p:cNvSpPr/>
            <p:nvPr/>
          </p:nvSpPr>
          <p:spPr>
            <a:xfrm rot="1774006">
              <a:off x="10485220" y="1762215"/>
              <a:ext cx="582592" cy="578714"/>
            </a:xfrm>
            <a:prstGeom prst="wedgeEllipseCallout">
              <a:avLst/>
            </a:prstGeom>
            <a:solidFill>
              <a:schemeClr val="bg1"/>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0490631" y="1896630"/>
              <a:ext cx="571769" cy="329441"/>
            </a:xfrm>
            <a:prstGeom prst="rect">
              <a:avLst/>
            </a:prstGeom>
            <a:noFill/>
          </p:spPr>
          <p:txBody>
            <a:bodyPr wrap="none" rtlCol="0">
              <a:spAutoFit/>
            </a:bodyPr>
            <a:lstStyle/>
            <a:p>
              <a:pPr algn="r"/>
              <a:r>
                <a:rPr lang="en-US" altLang="zh-CN" sz="2000" dirty="0" smtClean="0">
                  <a:solidFill>
                    <a:srgbClr val="262626"/>
                  </a:solidFill>
                  <a:latin typeface="Britannic Bold" panose="020B0903060703020204" pitchFamily="34" charset="0"/>
                </a:rPr>
                <a:t>50%</a:t>
              </a:r>
              <a:endParaRPr lang="zh-CN" altLang="en-US" sz="2000" dirty="0">
                <a:solidFill>
                  <a:srgbClr val="262626"/>
                </a:solidFill>
                <a:latin typeface="Britannic Bold" panose="020B0903060703020204" pitchFamily="34" charset="0"/>
              </a:endParaRPr>
            </a:p>
          </p:txBody>
        </p:sp>
      </p:grpSp>
      <p:grpSp>
        <p:nvGrpSpPr>
          <p:cNvPr id="53" name="组合 52"/>
          <p:cNvGrpSpPr/>
          <p:nvPr/>
        </p:nvGrpSpPr>
        <p:grpSpPr>
          <a:xfrm>
            <a:off x="7162276" y="4145739"/>
            <a:ext cx="707566" cy="702856"/>
            <a:chOff x="10485220" y="1762215"/>
            <a:chExt cx="582592" cy="578714"/>
          </a:xfrm>
        </p:grpSpPr>
        <p:sp>
          <p:nvSpPr>
            <p:cNvPr id="54" name="椭圆形标注 53"/>
            <p:cNvSpPr/>
            <p:nvPr/>
          </p:nvSpPr>
          <p:spPr>
            <a:xfrm rot="1774006">
              <a:off x="10485220" y="1762215"/>
              <a:ext cx="582592" cy="578714"/>
            </a:xfrm>
            <a:prstGeom prst="wedgeEllipseCallout">
              <a:avLst/>
            </a:prstGeom>
            <a:solidFill>
              <a:schemeClr val="bg1"/>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0490631" y="1886851"/>
              <a:ext cx="571769" cy="329441"/>
            </a:xfrm>
            <a:prstGeom prst="rect">
              <a:avLst/>
            </a:prstGeom>
            <a:noFill/>
          </p:spPr>
          <p:txBody>
            <a:bodyPr wrap="none" rtlCol="0">
              <a:spAutoFit/>
            </a:bodyPr>
            <a:lstStyle/>
            <a:p>
              <a:pPr algn="r"/>
              <a:r>
                <a:rPr lang="en-US" altLang="zh-CN" sz="2000" dirty="0" smtClean="0">
                  <a:solidFill>
                    <a:srgbClr val="A20B3C"/>
                  </a:solidFill>
                  <a:latin typeface="Britannic Bold" panose="020B0903060703020204" pitchFamily="34" charset="0"/>
                </a:rPr>
                <a:t>60%</a:t>
              </a:r>
              <a:endParaRPr lang="zh-CN" altLang="en-US" sz="2000" dirty="0">
                <a:solidFill>
                  <a:srgbClr val="A20B3C"/>
                </a:solidFill>
                <a:latin typeface="Britannic Bold" panose="020B0903060703020204" pitchFamily="34" charset="0"/>
              </a:endParaRPr>
            </a:p>
          </p:txBody>
        </p:sp>
      </p:grpSp>
      <p:grpSp>
        <p:nvGrpSpPr>
          <p:cNvPr id="56" name="组合 55"/>
          <p:cNvGrpSpPr/>
          <p:nvPr/>
        </p:nvGrpSpPr>
        <p:grpSpPr>
          <a:xfrm>
            <a:off x="7959628" y="5369712"/>
            <a:ext cx="731979" cy="702856"/>
            <a:chOff x="10485220" y="1762215"/>
            <a:chExt cx="602693" cy="578714"/>
          </a:xfrm>
        </p:grpSpPr>
        <p:sp>
          <p:nvSpPr>
            <p:cNvPr id="57" name="椭圆形标注 56"/>
            <p:cNvSpPr/>
            <p:nvPr/>
          </p:nvSpPr>
          <p:spPr>
            <a:xfrm rot="1774006">
              <a:off x="10485220" y="1762215"/>
              <a:ext cx="582592" cy="578714"/>
            </a:xfrm>
            <a:prstGeom prst="wedgeEllipseCallout">
              <a:avLst/>
            </a:prstGeom>
            <a:solidFill>
              <a:schemeClr val="bg1"/>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10516144" y="1886851"/>
              <a:ext cx="571769" cy="329441"/>
            </a:xfrm>
            <a:prstGeom prst="rect">
              <a:avLst/>
            </a:prstGeom>
            <a:noFill/>
          </p:spPr>
          <p:txBody>
            <a:bodyPr wrap="none" rtlCol="0">
              <a:spAutoFit/>
            </a:bodyPr>
            <a:lstStyle/>
            <a:p>
              <a:pPr algn="r"/>
              <a:r>
                <a:rPr lang="en-US" altLang="zh-CN" sz="2000" dirty="0" smtClean="0">
                  <a:solidFill>
                    <a:srgbClr val="262626"/>
                  </a:solidFill>
                  <a:latin typeface="Britannic Bold" panose="020B0903060703020204" pitchFamily="34" charset="0"/>
                </a:rPr>
                <a:t>70%</a:t>
              </a:r>
              <a:endParaRPr lang="zh-CN" altLang="en-US" sz="2000" dirty="0">
                <a:solidFill>
                  <a:srgbClr val="262626"/>
                </a:solidFill>
                <a:latin typeface="Britannic Bold" panose="020B0903060703020204" pitchFamily="34" charset="0"/>
              </a:endParaRPr>
            </a:p>
          </p:txBody>
        </p:sp>
      </p:grpSp>
      <p:sp>
        <p:nvSpPr>
          <p:cNvPr id="59" name="文本框 58"/>
          <p:cNvSpPr txBox="1"/>
          <p:nvPr/>
        </p:nvSpPr>
        <p:spPr>
          <a:xfrm>
            <a:off x="8896303" y="2229108"/>
            <a:ext cx="1627369" cy="523220"/>
          </a:xfrm>
          <a:prstGeom prst="rect">
            <a:avLst/>
          </a:prstGeom>
          <a:noFill/>
          <a:effectLst/>
        </p:spPr>
        <p:txBody>
          <a:bodyPr wrap="none" rtlCol="0">
            <a:spAutoFit/>
          </a:bodyPr>
          <a:lstStyle/>
          <a:p>
            <a:r>
              <a:rPr lang="zh-CN" altLang="en-US" sz="2800" b="1" dirty="0" smtClean="0">
                <a:solidFill>
                  <a:srgbClr val="A20B3C"/>
                </a:solidFill>
                <a:latin typeface="幼圆" panose="02010509060101010101" pitchFamily="49" charset="-122"/>
                <a:ea typeface="幼圆" panose="02010509060101010101" pitchFamily="49" charset="-122"/>
                <a:cs typeface="Kartika" panose="02020503030404060203" pitchFamily="18" charset="0"/>
              </a:rPr>
              <a:t>领导能力</a:t>
            </a:r>
            <a:endParaRPr lang="en-US" altLang="zh-CN" sz="2800" b="1" dirty="0">
              <a:solidFill>
                <a:srgbClr val="A20B3C"/>
              </a:solidFill>
              <a:latin typeface="幼圆" panose="02010509060101010101" pitchFamily="49" charset="-122"/>
              <a:ea typeface="幼圆" panose="02010509060101010101" pitchFamily="49" charset="-122"/>
              <a:cs typeface="Kartika" panose="02020503030404060203" pitchFamily="18" charset="0"/>
            </a:endParaRPr>
          </a:p>
        </p:txBody>
      </p:sp>
      <p:sp>
        <p:nvSpPr>
          <p:cNvPr id="60" name="文本框 59"/>
          <p:cNvSpPr txBox="1"/>
          <p:nvPr/>
        </p:nvSpPr>
        <p:spPr>
          <a:xfrm>
            <a:off x="8896302" y="3463998"/>
            <a:ext cx="1627369" cy="523220"/>
          </a:xfrm>
          <a:prstGeom prst="rect">
            <a:avLst/>
          </a:prstGeom>
          <a:noFill/>
          <a:effectLst/>
        </p:spPr>
        <p:txBody>
          <a:bodyPr wrap="none" rtlCol="0">
            <a:spAutoFit/>
          </a:bodyPr>
          <a:lstStyle/>
          <a:p>
            <a:r>
              <a:rPr lang="zh-CN" altLang="en-US" sz="28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沟通协调</a:t>
            </a:r>
            <a:endParaRPr lang="en-US" altLang="zh-CN" sz="28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
        <p:nvSpPr>
          <p:cNvPr id="61" name="文本框 60"/>
          <p:cNvSpPr txBox="1"/>
          <p:nvPr/>
        </p:nvSpPr>
        <p:spPr>
          <a:xfrm>
            <a:off x="8896302" y="4683037"/>
            <a:ext cx="1627369" cy="523220"/>
          </a:xfrm>
          <a:prstGeom prst="rect">
            <a:avLst/>
          </a:prstGeom>
          <a:noFill/>
          <a:effectLst/>
        </p:spPr>
        <p:txBody>
          <a:bodyPr wrap="none" rtlCol="0">
            <a:spAutoFit/>
          </a:bodyPr>
          <a:lstStyle/>
          <a:p>
            <a:r>
              <a:rPr lang="zh-CN" altLang="en-US" sz="2800" b="1" dirty="0" smtClean="0">
                <a:solidFill>
                  <a:srgbClr val="A20B3C"/>
                </a:solidFill>
                <a:latin typeface="幼圆" panose="02010509060101010101" pitchFamily="49" charset="-122"/>
                <a:ea typeface="幼圆" panose="02010509060101010101" pitchFamily="49" charset="-122"/>
                <a:cs typeface="Kartika" panose="02020503030404060203" pitchFamily="18" charset="0"/>
              </a:rPr>
              <a:t>整体策划</a:t>
            </a:r>
            <a:endParaRPr lang="en-US" altLang="zh-CN" sz="2800" b="1" dirty="0">
              <a:solidFill>
                <a:srgbClr val="A20B3C"/>
              </a:solidFill>
              <a:latin typeface="幼圆" panose="02010509060101010101" pitchFamily="49" charset="-122"/>
              <a:ea typeface="幼圆" panose="02010509060101010101" pitchFamily="49" charset="-122"/>
              <a:cs typeface="Kartika" panose="02020503030404060203" pitchFamily="18" charset="0"/>
            </a:endParaRPr>
          </a:p>
        </p:txBody>
      </p:sp>
      <p:sp>
        <p:nvSpPr>
          <p:cNvPr id="62" name="文本框 61"/>
          <p:cNvSpPr txBox="1"/>
          <p:nvPr/>
        </p:nvSpPr>
        <p:spPr>
          <a:xfrm>
            <a:off x="8896302" y="5902076"/>
            <a:ext cx="1627369" cy="523220"/>
          </a:xfrm>
          <a:prstGeom prst="rect">
            <a:avLst/>
          </a:prstGeom>
          <a:noFill/>
          <a:effectLst/>
        </p:spPr>
        <p:txBody>
          <a:bodyPr wrap="none" rtlCol="0">
            <a:spAutoFit/>
          </a:bodyPr>
          <a:lstStyle/>
          <a:p>
            <a:r>
              <a:rPr lang="zh-CN" altLang="en-US" sz="28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专业技能</a:t>
            </a:r>
            <a:endParaRPr lang="en-US" altLang="zh-CN" sz="28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63" name="组合 62"/>
          <p:cNvGrpSpPr/>
          <p:nvPr/>
        </p:nvGrpSpPr>
        <p:grpSpPr>
          <a:xfrm>
            <a:off x="952210" y="1995096"/>
            <a:ext cx="3040957" cy="4654662"/>
            <a:chOff x="952210" y="1995096"/>
            <a:chExt cx="3040957" cy="4654662"/>
          </a:xfrm>
        </p:grpSpPr>
        <p:pic>
          <p:nvPicPr>
            <p:cNvPr id="64" name="图片 63"/>
            <p:cNvPicPr>
              <a:picLocks noChangeAspect="1"/>
            </p:cNvPicPr>
            <p:nvPr/>
          </p:nvPicPr>
          <p:blipFill rotWithShape="1">
            <a:blip r:embed="rId4" cstate="screen"/>
            <a:srcRect/>
            <a:stretch>
              <a:fillRect/>
            </a:stretch>
          </p:blipFill>
          <p:spPr>
            <a:xfrm>
              <a:off x="952210" y="1995096"/>
              <a:ext cx="3040957" cy="4654662"/>
            </a:xfrm>
            <a:prstGeom prst="rect">
              <a:avLst/>
            </a:prstGeom>
          </p:spPr>
        </p:pic>
        <p:sp>
          <p:nvSpPr>
            <p:cNvPr id="65" name="矩形 64"/>
            <p:cNvSpPr/>
            <p:nvPr/>
          </p:nvSpPr>
          <p:spPr>
            <a:xfrm>
              <a:off x="1522324" y="2599356"/>
              <a:ext cx="1896036" cy="3302720"/>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500"/>
                                        <p:tgtEl>
                                          <p:spTgt spid="6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1000"/>
                                        <p:tgtEl>
                                          <p:spTgt spid="3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1000"/>
                                        <p:tgtEl>
                                          <p:spTgt spid="3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1000"/>
                                        <p:tgtEl>
                                          <p:spTgt spid="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1000"/>
                                        <p:tgtEl>
                                          <p:spTgt spid="4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2000"/>
                            </p:stCondLst>
                            <p:childTnLst>
                              <p:par>
                                <p:cTn id="26" presetID="2" presetClass="entr" presetSubtype="3" decel="2800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750" fill="hold"/>
                                        <p:tgtEl>
                                          <p:spTgt spid="46"/>
                                        </p:tgtEl>
                                        <p:attrNameLst>
                                          <p:attrName>ppt_x</p:attrName>
                                        </p:attrNameLst>
                                      </p:cBhvr>
                                      <p:tavLst>
                                        <p:tav tm="0">
                                          <p:val>
                                            <p:strVal val="1+#ppt_w/2"/>
                                          </p:val>
                                        </p:tav>
                                        <p:tav tm="100000">
                                          <p:val>
                                            <p:strVal val="#ppt_x"/>
                                          </p:val>
                                        </p:tav>
                                      </p:tavLst>
                                    </p:anim>
                                    <p:anim calcmode="lin" valueType="num">
                                      <p:cBhvr additive="base">
                                        <p:cTn id="29" dur="750" fill="hold"/>
                                        <p:tgtEl>
                                          <p:spTgt spid="46"/>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left)">
                                      <p:cBhvr>
                                        <p:cTn id="33" dur="500"/>
                                        <p:tgtEl>
                                          <p:spTgt spid="5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par>
                          <p:cTn id="38" fill="hold">
                            <p:stCondLst>
                              <p:cond delay="4000"/>
                            </p:stCondLst>
                            <p:childTnLst>
                              <p:par>
                                <p:cTn id="39" presetID="2" presetClass="entr" presetSubtype="3" decel="28000"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750" fill="hold"/>
                                        <p:tgtEl>
                                          <p:spTgt spid="50"/>
                                        </p:tgtEl>
                                        <p:attrNameLst>
                                          <p:attrName>ppt_x</p:attrName>
                                        </p:attrNameLst>
                                      </p:cBhvr>
                                      <p:tavLst>
                                        <p:tav tm="0">
                                          <p:val>
                                            <p:strVal val="1+#ppt_w/2"/>
                                          </p:val>
                                        </p:tav>
                                        <p:tav tm="100000">
                                          <p:val>
                                            <p:strVal val="#ppt_x"/>
                                          </p:val>
                                        </p:tav>
                                      </p:tavLst>
                                    </p:anim>
                                    <p:anim calcmode="lin" valueType="num">
                                      <p:cBhvr additive="base">
                                        <p:cTn id="42" dur="750" fill="hold"/>
                                        <p:tgtEl>
                                          <p:spTgt spid="50"/>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6000"/>
                            </p:stCondLst>
                            <p:childTnLst>
                              <p:par>
                                <p:cTn id="52" presetID="2" presetClass="entr" presetSubtype="3" decel="2800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750" fill="hold"/>
                                        <p:tgtEl>
                                          <p:spTgt spid="53"/>
                                        </p:tgtEl>
                                        <p:attrNameLst>
                                          <p:attrName>ppt_x</p:attrName>
                                        </p:attrNameLst>
                                      </p:cBhvr>
                                      <p:tavLst>
                                        <p:tav tm="0">
                                          <p:val>
                                            <p:strVal val="1+#ppt_w/2"/>
                                          </p:val>
                                        </p:tav>
                                        <p:tav tm="100000">
                                          <p:val>
                                            <p:strVal val="#ppt_x"/>
                                          </p:val>
                                        </p:tav>
                                      </p:tavLst>
                                    </p:anim>
                                    <p:anim calcmode="lin" valueType="num">
                                      <p:cBhvr additive="base">
                                        <p:cTn id="55" dur="750" fill="hold"/>
                                        <p:tgtEl>
                                          <p:spTgt spid="53"/>
                                        </p:tgtEl>
                                        <p:attrNameLst>
                                          <p:attrName>ppt_y</p:attrName>
                                        </p:attrNameLst>
                                      </p:cBhvr>
                                      <p:tavLst>
                                        <p:tav tm="0">
                                          <p:val>
                                            <p:strVal val="0-#ppt_h/2"/>
                                          </p:val>
                                        </p:tav>
                                        <p:tav tm="100000">
                                          <p:val>
                                            <p:strVal val="#ppt_y"/>
                                          </p:val>
                                        </p:tav>
                                      </p:tavLst>
                                    </p:anim>
                                  </p:childTnLst>
                                </p:cTn>
                              </p:par>
                            </p:childTnLst>
                          </p:cTn>
                        </p:par>
                        <p:par>
                          <p:cTn id="56" fill="hold">
                            <p:stCondLst>
                              <p:cond delay="7000"/>
                            </p:stCondLst>
                            <p:childTnLst>
                              <p:par>
                                <p:cTn id="57" presetID="22" presetClass="entr" presetSubtype="8"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par>
                          <p:cTn id="64" fill="hold">
                            <p:stCondLst>
                              <p:cond delay="8000"/>
                            </p:stCondLst>
                            <p:childTnLst>
                              <p:par>
                                <p:cTn id="65" presetID="2" presetClass="entr" presetSubtype="3" decel="28000"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750" fill="hold"/>
                                        <p:tgtEl>
                                          <p:spTgt spid="56"/>
                                        </p:tgtEl>
                                        <p:attrNameLst>
                                          <p:attrName>ppt_x</p:attrName>
                                        </p:attrNameLst>
                                      </p:cBhvr>
                                      <p:tavLst>
                                        <p:tav tm="0">
                                          <p:val>
                                            <p:strVal val="1+#ppt_w/2"/>
                                          </p:val>
                                        </p:tav>
                                        <p:tav tm="100000">
                                          <p:val>
                                            <p:strVal val="#ppt_x"/>
                                          </p:val>
                                        </p:tav>
                                      </p:tavLst>
                                    </p:anim>
                                    <p:anim calcmode="lin" valueType="num">
                                      <p:cBhvr additive="base">
                                        <p:cTn id="68" dur="750" fill="hold"/>
                                        <p:tgtEl>
                                          <p:spTgt spid="56"/>
                                        </p:tgtEl>
                                        <p:attrNameLst>
                                          <p:attrName>ppt_y</p:attrName>
                                        </p:attrNameLst>
                                      </p:cBhvr>
                                      <p:tavLst>
                                        <p:tav tm="0">
                                          <p:val>
                                            <p:strVal val="0-#ppt_h/2"/>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left)">
                                      <p:cBhvr>
                                        <p:cTn id="7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smtClean="0">
                <a:solidFill>
                  <a:schemeClr val="tx1">
                    <a:lumMod val="85000"/>
                    <a:lumOff val="15000"/>
                  </a:schemeClr>
                </a:solidFill>
                <a:latin typeface="微软雅黑" panose="020B0503020204020204" pitchFamily="34" charset="-122"/>
                <a:ea typeface="微软雅黑" panose="020B0503020204020204" pitchFamily="34" charset="-122"/>
              </a:rPr>
              <a:t>核心成员</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81624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20XX</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19718" y="1316766"/>
            <a:ext cx="2077525" cy="2252165"/>
            <a:chOff x="1019718" y="1316766"/>
            <a:chExt cx="2077525" cy="2252165"/>
          </a:xfrm>
        </p:grpSpPr>
        <p:sp>
          <p:nvSpPr>
            <p:cNvPr id="9" name="椭圆 8"/>
            <p:cNvSpPr/>
            <p:nvPr/>
          </p:nvSpPr>
          <p:spPr>
            <a:xfrm>
              <a:off x="1019718" y="1316766"/>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solidFill>
                <a:srgbClr val="A20B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8" name="椭圆 8"/>
            <p:cNvSpPr/>
            <p:nvPr/>
          </p:nvSpPr>
          <p:spPr>
            <a:xfrm>
              <a:off x="1113134" y="1418034"/>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srcRect/>
              <a:stretch>
                <a:fillRect/>
              </a:stretch>
            </a:blipFill>
            <a:ln>
              <a:solidFill>
                <a:srgbClr val="FDFDF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sp>
        <p:nvSpPr>
          <p:cNvPr id="11" name="矩形 9"/>
          <p:cNvSpPr>
            <a:spLocks noChangeArrowheads="1"/>
          </p:cNvSpPr>
          <p:nvPr/>
        </p:nvSpPr>
        <p:spPr bwMode="auto">
          <a:xfrm>
            <a:off x="3494109" y="1447732"/>
            <a:ext cx="17165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cap="all" dirty="0">
                <a:gradFill>
                  <a:gsLst>
                    <a:gs pos="0">
                      <a:schemeClr val="accent1">
                        <a:lumMod val="5000"/>
                        <a:lumOff val="95000"/>
                      </a:schemeClr>
                    </a:gs>
                    <a:gs pos="100000">
                      <a:schemeClr val="bg1">
                        <a:lumMod val="75000"/>
                      </a:schemeClr>
                    </a:gs>
                  </a:gsLst>
                  <a:lin ang="0" scaled="0"/>
                </a:gradFill>
                <a:latin typeface="微软雅黑" panose="020B0503020204020204" pitchFamily="34" charset="-122"/>
                <a:ea typeface="微软雅黑" panose="020B0503020204020204" pitchFamily="34" charset="-122"/>
                <a:cs typeface="+mj-cs"/>
              </a:rPr>
              <a:t>张</a:t>
            </a:r>
            <a:r>
              <a:rPr lang="zh-CN" altLang="en-US" sz="2135" b="1" cap="all" dirty="0">
                <a:solidFill>
                  <a:srgbClr val="A20B3C"/>
                </a:solidFill>
                <a:latin typeface="微软雅黑" panose="020B0503020204020204" pitchFamily="34" charset="-122"/>
                <a:ea typeface="微软雅黑" panose="020B0503020204020204" pitchFamily="34" charset="-122"/>
                <a:cs typeface="+mj-cs"/>
              </a:rPr>
              <a:t>姓名</a:t>
            </a:r>
          </a:p>
        </p:txBody>
      </p:sp>
      <p:sp>
        <p:nvSpPr>
          <p:cNvPr id="12" name="TextBox 22"/>
          <p:cNvSpPr txBox="1"/>
          <p:nvPr/>
        </p:nvSpPr>
        <p:spPr>
          <a:xfrm>
            <a:off x="3407701" y="2660915"/>
            <a:ext cx="8160907" cy="1052596"/>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600" dirty="0">
                <a:solidFill>
                  <a:srgbClr val="A20B3C"/>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600" dirty="0">
                <a:solidFill>
                  <a:srgbClr val="A20B3C"/>
                </a:solidFill>
                <a:latin typeface="微软雅黑" panose="020B0503020204020204" pitchFamily="34" charset="-122"/>
                <a:ea typeface="微软雅黑" panose="020B0503020204020204" pitchFamily="34" charset="-122"/>
              </a:rPr>
              <a:t>1992</a:t>
            </a:r>
            <a:r>
              <a:rPr lang="zh-CN" altLang="en-US" sz="1600" dirty="0">
                <a:solidFill>
                  <a:srgbClr val="A20B3C"/>
                </a:solidFill>
                <a:latin typeface="微软雅黑" panose="020B0503020204020204" pitchFamily="34" charset="-122"/>
                <a:ea typeface="微软雅黑" panose="020B0503020204020204" pitchFamily="34" charset="-122"/>
              </a:rPr>
              <a:t>年在某公司担任中层管理；</a:t>
            </a:r>
            <a:r>
              <a:rPr lang="en-US" altLang="zh-CN" sz="1600" dirty="0">
                <a:solidFill>
                  <a:srgbClr val="A20B3C"/>
                </a:solidFill>
                <a:latin typeface="微软雅黑" panose="020B0503020204020204" pitchFamily="34" charset="-122"/>
                <a:ea typeface="微软雅黑" panose="020B0503020204020204" pitchFamily="34" charset="-122"/>
              </a:rPr>
              <a:t>2003</a:t>
            </a:r>
            <a:r>
              <a:rPr lang="zh-CN" altLang="en-US" sz="1600" dirty="0">
                <a:solidFill>
                  <a:srgbClr val="A20B3C"/>
                </a:solidFill>
                <a:latin typeface="微软雅黑" panose="020B0503020204020204" pitchFamily="34" charset="-122"/>
                <a:ea typeface="微软雅黑" panose="020B0503020204020204" pitchFamily="34" charset="-122"/>
              </a:rPr>
              <a:t>年任某公司执</a:t>
            </a:r>
            <a:r>
              <a:rPr lang="en-US" altLang="zh-CN" sz="1600" dirty="0">
                <a:solidFill>
                  <a:srgbClr val="A20B3C"/>
                </a:solidFill>
                <a:latin typeface="微软雅黑" panose="020B0503020204020204" pitchFamily="34" charset="-122"/>
                <a:ea typeface="微软雅黑" panose="020B0503020204020204" pitchFamily="34" charset="-122"/>
              </a:rPr>
              <a:t>COO</a:t>
            </a:r>
            <a:r>
              <a:rPr lang="zh-CN" altLang="en-US" sz="1600" dirty="0">
                <a:solidFill>
                  <a:srgbClr val="A20B3C"/>
                </a:solidFill>
                <a:latin typeface="微软雅黑" panose="020B0503020204020204" pitchFamily="34" charset="-122"/>
                <a:ea typeface="微软雅黑" panose="020B0503020204020204" pitchFamily="34" charset="-122"/>
              </a:rPr>
              <a:t>；</a:t>
            </a:r>
            <a:r>
              <a:rPr lang="en-US" altLang="zh-CN" sz="1600" dirty="0">
                <a:solidFill>
                  <a:srgbClr val="A20B3C"/>
                </a:solidFill>
                <a:latin typeface="微软雅黑" panose="020B0503020204020204" pitchFamily="34" charset="-122"/>
                <a:ea typeface="微软雅黑" panose="020B0503020204020204" pitchFamily="34" charset="-122"/>
              </a:rPr>
              <a:t>2007</a:t>
            </a:r>
            <a:r>
              <a:rPr lang="zh-CN" altLang="en-US" sz="1600" dirty="0">
                <a:solidFill>
                  <a:srgbClr val="A20B3C"/>
                </a:solidFill>
                <a:latin typeface="微软雅黑" panose="020B0503020204020204" pitchFamily="34" charset="-122"/>
                <a:ea typeface="微软雅黑" panose="020B0503020204020204" pitchFamily="34" charset="-122"/>
              </a:rPr>
              <a:t>年担任某公司执行总裁。曾于</a:t>
            </a:r>
            <a:r>
              <a:rPr lang="en-US" altLang="zh-CN" sz="1600" dirty="0">
                <a:solidFill>
                  <a:srgbClr val="A20B3C"/>
                </a:solidFill>
                <a:latin typeface="微软雅黑" panose="020B0503020204020204" pitchFamily="34" charset="-122"/>
                <a:ea typeface="微软雅黑" panose="020B0503020204020204" pitchFamily="34" charset="-122"/>
              </a:rPr>
              <a:t>2006</a:t>
            </a:r>
            <a:r>
              <a:rPr lang="zh-CN" altLang="en-US" sz="1600" dirty="0">
                <a:solidFill>
                  <a:srgbClr val="A20B3C"/>
                </a:solidFill>
                <a:latin typeface="微软雅黑" panose="020B0503020204020204" pitchFamily="34" charset="-122"/>
                <a:ea typeface="微软雅黑" panose="020B0503020204020204" pitchFamily="34" charset="-122"/>
              </a:rPr>
              <a:t>年、</a:t>
            </a:r>
            <a:r>
              <a:rPr lang="en-US" altLang="zh-CN" sz="1600" dirty="0">
                <a:solidFill>
                  <a:srgbClr val="A20B3C"/>
                </a:solidFill>
                <a:latin typeface="微软雅黑" panose="020B0503020204020204" pitchFamily="34" charset="-122"/>
                <a:ea typeface="微软雅黑" panose="020B0503020204020204" pitchFamily="34" charset="-122"/>
              </a:rPr>
              <a:t>2008</a:t>
            </a:r>
            <a:r>
              <a:rPr lang="zh-CN" altLang="en-US" sz="1600" dirty="0">
                <a:solidFill>
                  <a:srgbClr val="A20B3C"/>
                </a:solidFill>
                <a:latin typeface="微软雅黑" panose="020B0503020204020204" pitchFamily="34" charset="-122"/>
                <a:ea typeface="微软雅黑" panose="020B0503020204020204" pitchFamily="34" charset="-122"/>
              </a:rPr>
              <a:t>年、</a:t>
            </a:r>
            <a:r>
              <a:rPr lang="en-US" altLang="zh-CN" sz="1600" dirty="0">
                <a:solidFill>
                  <a:srgbClr val="A20B3C"/>
                </a:solidFill>
                <a:latin typeface="微软雅黑" panose="020B0503020204020204" pitchFamily="34" charset="-122"/>
                <a:ea typeface="微软雅黑" panose="020B0503020204020204" pitchFamily="34" charset="-122"/>
              </a:rPr>
              <a:t>2012</a:t>
            </a:r>
            <a:r>
              <a:rPr lang="zh-CN" altLang="en-US" sz="1600" dirty="0">
                <a:solidFill>
                  <a:srgbClr val="A20B3C"/>
                </a:solidFill>
                <a:latin typeface="微软雅黑" panose="020B0503020204020204" pitchFamily="34" charset="-122"/>
                <a:ea typeface="微软雅黑" panose="020B0503020204020204" pitchFamily="34" charset="-122"/>
              </a:rPr>
              <a:t>年分别获得某某奖项。后面还可以填写你的文字后面还可以填写你的文字。</a:t>
            </a:r>
          </a:p>
        </p:txBody>
      </p:sp>
      <p:grpSp>
        <p:nvGrpSpPr>
          <p:cNvPr id="3" name="组合 2"/>
          <p:cNvGrpSpPr/>
          <p:nvPr/>
        </p:nvGrpSpPr>
        <p:grpSpPr>
          <a:xfrm>
            <a:off x="1019718" y="4037569"/>
            <a:ext cx="2077525" cy="2252165"/>
            <a:chOff x="1019718" y="4037569"/>
            <a:chExt cx="2077525" cy="2252165"/>
          </a:xfrm>
        </p:grpSpPr>
        <p:sp>
          <p:nvSpPr>
            <p:cNvPr id="16" name="椭圆 8"/>
            <p:cNvSpPr/>
            <p:nvPr/>
          </p:nvSpPr>
          <p:spPr>
            <a:xfrm>
              <a:off x="1019718" y="4037569"/>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13" name="椭圆 8"/>
            <p:cNvSpPr/>
            <p:nvPr/>
          </p:nvSpPr>
          <p:spPr>
            <a:xfrm>
              <a:off x="1113134" y="4124982"/>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cstate="screen"/>
              <a:srcRect/>
              <a:stretch>
                <a:fillRect/>
              </a:stretch>
            </a:blip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4" name="组合 3"/>
          <p:cNvGrpSpPr/>
          <p:nvPr/>
        </p:nvGrpSpPr>
        <p:grpSpPr>
          <a:xfrm>
            <a:off x="3532932" y="1982210"/>
            <a:ext cx="1808523" cy="576715"/>
            <a:chOff x="3532932" y="1982210"/>
            <a:chExt cx="1808523" cy="576715"/>
          </a:xfrm>
        </p:grpSpPr>
        <p:sp>
          <p:nvSpPr>
            <p:cNvPr id="22" name="圆角矩形 21"/>
            <p:cNvSpPr/>
            <p:nvPr/>
          </p:nvSpPr>
          <p:spPr>
            <a:xfrm>
              <a:off x="3532932" y="1982210"/>
              <a:ext cx="1808523" cy="576715"/>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圆角矩形 22"/>
            <p:cNvSpPr/>
            <p:nvPr/>
          </p:nvSpPr>
          <p:spPr>
            <a:xfrm>
              <a:off x="3555496" y="2000335"/>
              <a:ext cx="1763394" cy="540466"/>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p:nvSpPr>
          <p:spPr>
            <a:xfrm>
              <a:off x="3672896" y="2123741"/>
              <a:ext cx="293652" cy="293652"/>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TextBox 28"/>
            <p:cNvSpPr txBox="1"/>
            <p:nvPr/>
          </p:nvSpPr>
          <p:spPr>
            <a:xfrm>
              <a:off x="4079331" y="2132154"/>
              <a:ext cx="1050451" cy="30777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2F1F3"/>
                  </a:solidFill>
                </a:rPr>
                <a:t>职务名称</a:t>
              </a:r>
            </a:p>
          </p:txBody>
        </p:sp>
      </p:grpSp>
      <p:sp>
        <p:nvSpPr>
          <p:cNvPr id="24" name="矩形 9"/>
          <p:cNvSpPr>
            <a:spLocks noChangeArrowheads="1"/>
          </p:cNvSpPr>
          <p:nvPr/>
        </p:nvSpPr>
        <p:spPr bwMode="auto">
          <a:xfrm>
            <a:off x="3494109" y="4005064"/>
            <a:ext cx="17165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cap="all" dirty="0">
                <a:gradFill>
                  <a:gsLst>
                    <a:gs pos="0">
                      <a:schemeClr val="accent1">
                        <a:lumMod val="5000"/>
                        <a:lumOff val="95000"/>
                      </a:schemeClr>
                    </a:gs>
                    <a:gs pos="100000">
                      <a:schemeClr val="bg1">
                        <a:lumMod val="75000"/>
                      </a:schemeClr>
                    </a:gs>
                  </a:gsLst>
                  <a:lin ang="0" scaled="0"/>
                </a:gradFill>
                <a:latin typeface="微软雅黑" panose="020B0503020204020204" pitchFamily="34" charset="-122"/>
                <a:ea typeface="微软雅黑" panose="020B0503020204020204" pitchFamily="34" charset="-122"/>
                <a:cs typeface="+mj-cs"/>
              </a:rPr>
              <a:t>田</a:t>
            </a:r>
            <a:r>
              <a:rPr lang="zh-CN" altLang="en-US" sz="2135" b="1" cap="all" dirty="0">
                <a:solidFill>
                  <a:srgbClr val="262626"/>
                </a:solidFill>
                <a:latin typeface="微软雅黑" panose="020B0503020204020204" pitchFamily="34" charset="-122"/>
                <a:ea typeface="微软雅黑" panose="020B0503020204020204" pitchFamily="34" charset="-122"/>
              </a:rPr>
              <a:t>姓名</a:t>
            </a:r>
          </a:p>
        </p:txBody>
      </p:sp>
      <p:sp>
        <p:nvSpPr>
          <p:cNvPr id="25" name="TextBox 41"/>
          <p:cNvSpPr txBox="1"/>
          <p:nvPr/>
        </p:nvSpPr>
        <p:spPr>
          <a:xfrm>
            <a:off x="3407701" y="5253203"/>
            <a:ext cx="8160907" cy="1052596"/>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600" dirty="0">
                <a:solidFill>
                  <a:srgbClr val="262626"/>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600" dirty="0">
                <a:solidFill>
                  <a:srgbClr val="262626"/>
                </a:solidFill>
                <a:latin typeface="微软雅黑" panose="020B0503020204020204" pitchFamily="34" charset="-122"/>
                <a:ea typeface="微软雅黑" panose="020B0503020204020204" pitchFamily="34" charset="-122"/>
              </a:rPr>
              <a:t>1992</a:t>
            </a:r>
            <a:r>
              <a:rPr lang="zh-CN" altLang="en-US" sz="1600" dirty="0">
                <a:solidFill>
                  <a:srgbClr val="262626"/>
                </a:solidFill>
                <a:latin typeface="微软雅黑" panose="020B0503020204020204" pitchFamily="34" charset="-122"/>
                <a:ea typeface="微软雅黑" panose="020B0503020204020204" pitchFamily="34" charset="-122"/>
              </a:rPr>
              <a:t>年在某公司担任中层管理；</a:t>
            </a:r>
            <a:r>
              <a:rPr lang="en-US" altLang="zh-CN" sz="1600" dirty="0">
                <a:solidFill>
                  <a:srgbClr val="262626"/>
                </a:solidFill>
                <a:latin typeface="微软雅黑" panose="020B0503020204020204" pitchFamily="34" charset="-122"/>
                <a:ea typeface="微软雅黑" panose="020B0503020204020204" pitchFamily="34" charset="-122"/>
              </a:rPr>
              <a:t>2003</a:t>
            </a:r>
            <a:r>
              <a:rPr lang="zh-CN" altLang="en-US" sz="1600" dirty="0">
                <a:solidFill>
                  <a:srgbClr val="262626"/>
                </a:solidFill>
                <a:latin typeface="微软雅黑" panose="020B0503020204020204" pitchFamily="34" charset="-122"/>
                <a:ea typeface="微软雅黑" panose="020B0503020204020204" pitchFamily="34" charset="-122"/>
              </a:rPr>
              <a:t>年任某公司执</a:t>
            </a:r>
            <a:r>
              <a:rPr lang="en-US" altLang="zh-CN" sz="1600" dirty="0">
                <a:solidFill>
                  <a:srgbClr val="262626"/>
                </a:solidFill>
                <a:latin typeface="微软雅黑" panose="020B0503020204020204" pitchFamily="34" charset="-122"/>
                <a:ea typeface="微软雅黑" panose="020B0503020204020204" pitchFamily="34" charset="-122"/>
              </a:rPr>
              <a:t>COO</a:t>
            </a:r>
            <a:r>
              <a:rPr lang="zh-CN" altLang="en-US" sz="1600" dirty="0">
                <a:solidFill>
                  <a:srgbClr val="262626"/>
                </a:solidFill>
                <a:latin typeface="微软雅黑" panose="020B0503020204020204" pitchFamily="34" charset="-122"/>
                <a:ea typeface="微软雅黑" panose="020B0503020204020204" pitchFamily="34" charset="-122"/>
              </a:rPr>
              <a:t>；</a:t>
            </a:r>
            <a:r>
              <a:rPr lang="en-US" altLang="zh-CN" sz="1600" dirty="0">
                <a:solidFill>
                  <a:srgbClr val="262626"/>
                </a:solidFill>
                <a:latin typeface="微软雅黑" panose="020B0503020204020204" pitchFamily="34" charset="-122"/>
                <a:ea typeface="微软雅黑" panose="020B0503020204020204" pitchFamily="34" charset="-122"/>
              </a:rPr>
              <a:t>2007</a:t>
            </a:r>
            <a:r>
              <a:rPr lang="zh-CN" altLang="en-US" sz="1600" dirty="0">
                <a:solidFill>
                  <a:srgbClr val="262626"/>
                </a:solidFill>
                <a:latin typeface="微软雅黑" panose="020B0503020204020204" pitchFamily="34" charset="-122"/>
                <a:ea typeface="微软雅黑" panose="020B0503020204020204" pitchFamily="34" charset="-122"/>
              </a:rPr>
              <a:t>年担任某公司执行总裁。曾于</a:t>
            </a:r>
            <a:r>
              <a:rPr lang="en-US" altLang="zh-CN" sz="1600" dirty="0">
                <a:solidFill>
                  <a:srgbClr val="262626"/>
                </a:solidFill>
                <a:latin typeface="微软雅黑" panose="020B0503020204020204" pitchFamily="34" charset="-122"/>
                <a:ea typeface="微软雅黑" panose="020B0503020204020204" pitchFamily="34" charset="-122"/>
              </a:rPr>
              <a:t>2006</a:t>
            </a:r>
            <a:r>
              <a:rPr lang="zh-CN" altLang="en-US" sz="1600" dirty="0">
                <a:solidFill>
                  <a:srgbClr val="262626"/>
                </a:solidFill>
                <a:latin typeface="微软雅黑" panose="020B0503020204020204" pitchFamily="34" charset="-122"/>
                <a:ea typeface="微软雅黑" panose="020B0503020204020204" pitchFamily="34" charset="-122"/>
              </a:rPr>
              <a:t>年、</a:t>
            </a:r>
            <a:r>
              <a:rPr lang="en-US" altLang="zh-CN" sz="1600" dirty="0">
                <a:solidFill>
                  <a:srgbClr val="262626"/>
                </a:solidFill>
                <a:latin typeface="微软雅黑" panose="020B0503020204020204" pitchFamily="34" charset="-122"/>
                <a:ea typeface="微软雅黑" panose="020B0503020204020204" pitchFamily="34" charset="-122"/>
              </a:rPr>
              <a:t>2008</a:t>
            </a:r>
            <a:r>
              <a:rPr lang="zh-CN" altLang="en-US" sz="1600" dirty="0">
                <a:solidFill>
                  <a:srgbClr val="262626"/>
                </a:solidFill>
                <a:latin typeface="微软雅黑" panose="020B0503020204020204" pitchFamily="34" charset="-122"/>
                <a:ea typeface="微软雅黑" panose="020B0503020204020204" pitchFamily="34" charset="-122"/>
              </a:rPr>
              <a:t>年、</a:t>
            </a:r>
            <a:r>
              <a:rPr lang="en-US" altLang="zh-CN" sz="1600" dirty="0">
                <a:solidFill>
                  <a:srgbClr val="262626"/>
                </a:solidFill>
                <a:latin typeface="微软雅黑" panose="020B0503020204020204" pitchFamily="34" charset="-122"/>
                <a:ea typeface="微软雅黑" panose="020B0503020204020204" pitchFamily="34" charset="-122"/>
              </a:rPr>
              <a:t>2012</a:t>
            </a:r>
            <a:r>
              <a:rPr lang="zh-CN" altLang="en-US" sz="1600" dirty="0">
                <a:solidFill>
                  <a:srgbClr val="262626"/>
                </a:solidFill>
                <a:latin typeface="微软雅黑" panose="020B0503020204020204" pitchFamily="34" charset="-122"/>
                <a:ea typeface="微软雅黑" panose="020B0503020204020204" pitchFamily="34" charset="-122"/>
              </a:rPr>
              <a:t>年分别获得某某奖项。后面还可以填写你的文字后面还可以填写你的文字。</a:t>
            </a:r>
          </a:p>
        </p:txBody>
      </p:sp>
      <p:grpSp>
        <p:nvGrpSpPr>
          <p:cNvPr id="7" name="组合 6"/>
          <p:cNvGrpSpPr/>
          <p:nvPr/>
        </p:nvGrpSpPr>
        <p:grpSpPr>
          <a:xfrm>
            <a:off x="3532930" y="4539547"/>
            <a:ext cx="1808523" cy="576717"/>
            <a:chOff x="3532930" y="4539547"/>
            <a:chExt cx="1808523" cy="576717"/>
          </a:xfrm>
        </p:grpSpPr>
        <p:sp>
          <p:nvSpPr>
            <p:cNvPr id="31" name="圆角矩形 30"/>
            <p:cNvSpPr/>
            <p:nvPr/>
          </p:nvSpPr>
          <p:spPr>
            <a:xfrm>
              <a:off x="3532930" y="4539547"/>
              <a:ext cx="1808523" cy="576717"/>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3672896" y="4681078"/>
              <a:ext cx="293652" cy="293653"/>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TextBox 44"/>
            <p:cNvSpPr txBox="1"/>
            <p:nvPr/>
          </p:nvSpPr>
          <p:spPr>
            <a:xfrm>
              <a:off x="4079330" y="4689496"/>
              <a:ext cx="1050451" cy="30777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2F1F3"/>
                  </a:solidFill>
                </a:rPr>
                <a:t>职务名称</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业融资"/>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2949</Words>
  <Application>Microsoft Office PowerPoint</Application>
  <PresentationFormat>宽屏</PresentationFormat>
  <Paragraphs>598</Paragraphs>
  <Slides>42</Slides>
  <Notes>42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42</vt:i4>
      </vt:variant>
    </vt:vector>
  </HeadingPairs>
  <TitlesOfParts>
    <vt:vector size="60" baseType="lpstr">
      <vt:lpstr>FontAwesome</vt:lpstr>
      <vt:lpstr>Kartika</vt:lpstr>
      <vt:lpstr>LiHei Pro</vt:lpstr>
      <vt:lpstr>方正兰亭超细黑简体</vt:lpstr>
      <vt:lpstr>方正兰亭黑_GBK</vt:lpstr>
      <vt:lpstr>汉仪菱心体简</vt:lpstr>
      <vt:lpstr>宋体</vt:lpstr>
      <vt:lpstr>微软雅黑</vt:lpstr>
      <vt:lpstr>微软雅黑 Light</vt:lpstr>
      <vt:lpstr>幼圆</vt:lpstr>
      <vt:lpstr>Arial</vt:lpstr>
      <vt:lpstr>Britannic Bold</vt:lpstr>
      <vt:lpstr>Calibri</vt:lpstr>
      <vt:lpstr>Calibri Light</vt:lpstr>
      <vt:lpstr>Haettenschweiler</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2016-07-09T15:02:00Z</dcterms:created>
  <dcterms:modified xsi:type="dcterms:W3CDTF">2023-01-10T07:02:18Z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12CD1C6835BD4EE1BAC7730511A43ECD</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