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2" r:id="rId2"/>
    <p:sldId id="323" r:id="rId3"/>
    <p:sldId id="258" r:id="rId4"/>
    <p:sldId id="313" r:id="rId5"/>
    <p:sldId id="260" r:id="rId6"/>
    <p:sldId id="311" r:id="rId7"/>
    <p:sldId id="267" r:id="rId8"/>
    <p:sldId id="314" r:id="rId9"/>
    <p:sldId id="316" r:id="rId10"/>
    <p:sldId id="268" r:id="rId11"/>
    <p:sldId id="269" r:id="rId12"/>
    <p:sldId id="324" r:id="rId13"/>
    <p:sldId id="272" r:id="rId14"/>
    <p:sldId id="325" r:id="rId15"/>
    <p:sldId id="318" r:id="rId16"/>
    <p:sldId id="317" r:id="rId17"/>
    <p:sldId id="326" r:id="rId18"/>
    <p:sldId id="320" r:id="rId19"/>
    <p:sldId id="321" r:id="rId20"/>
    <p:sldId id="322" r:id="rId21"/>
    <p:sldId id="284" r:id="rId22"/>
    <p:sldId id="327" r:id="rId23"/>
    <p:sldId id="276" r:id="rId24"/>
  </p:sldIdLst>
  <p:sldSz cx="9144000" cy="5143500" type="screen16x9"/>
  <p:notesSz cx="6858000" cy="9144000"/>
  <p:defaultTextStyle>
    <a:defPPr>
      <a:defRPr lang="zh-CN"/>
    </a:defPPr>
    <a:lvl1pPr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8" autoAdjust="0"/>
    <p:restoredTop sz="91741" autoAdjust="0"/>
  </p:normalViewPr>
  <p:slideViewPr>
    <p:cSldViewPr snapToGrid="0" snapToObjects="1">
      <p:cViewPr>
        <p:scale>
          <a:sx n="100" d="100"/>
          <a:sy n="100" d="100"/>
        </p:scale>
        <p:origin x="-216" y="-804"/>
      </p:cViewPr>
      <p:guideLst>
        <p:guide orient="horz" pos="1649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9F469-44AE-4C85-81DF-050A5283B5A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9707-FEAC-4ADF-A279-9FE33F5FED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5CEA6-D6F1-4C72-9290-DEE6ED38086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5585-05A9-4705-9CA0-61C4E47BCE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8C12-CBDD-49D8-AE03-C106E81A0AC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2540B-5DCB-42D4-A305-6B21DCC100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AFA65-D671-4FEA-8C37-D4948925431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3E4DB-E2B7-4A94-8F23-475FE83676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9F469-44AE-4C85-81DF-050A5283B5A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9707-FEAC-4ADF-A279-9FE33F5FED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618D-E8D2-4EBA-A29C-1D36ACF7FFC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FE2DE-8568-43C3-935F-0E09119BC9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BE191-8059-4295-8363-80F8F3E171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903C-14CC-4361-A333-C1C9FCA65B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28651-3ECA-4698-B19C-280F52583EA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11C6-852B-4448-B8B3-2E381B8AF7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4EE13-4AF9-411C-B7DF-0D52C8155A5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1A122-9E78-461C-8157-A85A55EB36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00E85-9618-4FE5-8D06-4DCA711E424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D94B-E075-4BB7-807A-B198594C60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562A7-0AF2-434C-8806-7B17A124447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2CDC-7A00-4C8D-A06D-6522CE83DB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9D331-2B98-4114-A233-D9012103DBE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7E95-B156-453B-8B7F-C143A697DA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806381-EE87-4A7D-8175-0002560DA5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D17588D-2C95-484F-ADC2-D23A7475E01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file:///D:\&#24352;&#29790;&#35838;&#20214;\&#20843;BS&#35838;&#20214;&#21046;&#20316;&#36164;&#26009;\&#20843;&#19978;&#65288;BS&#65289;&#28857;&#25320;word\CF2.tif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12" Type="http://schemas.openxmlformats.org/officeDocument/2006/relationships/image" Target="file:///D:\&#24352;&#29790;&#35838;&#20214;\&#20843;BS&#35838;&#20214;&#21046;&#20316;&#36164;&#26009;\&#20843;&#19978;&#65288;BS&#65289;&#28857;&#25320;word\CF1.t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file:///D:\&#24352;&#29790;&#35838;&#20214;\&#20843;BS&#35838;&#20214;&#21046;&#20316;&#36164;&#26009;\&#20843;&#19978;&#65288;BS&#65289;&#28857;&#25320;word\CF3.tif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file:///D:\&#24352;&#29790;&#35838;&#20214;\&#20843;BS&#35838;&#20214;&#21046;&#20316;&#36164;&#26009;\&#20843;&#19978;&#65288;BS&#65289;&#28857;&#25320;word\RD44A.tif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2305053" y="767954"/>
            <a:ext cx="45307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3000" b="1" dirty="0">
                <a:latin typeface="宋体" panose="02010600030101010101" pitchFamily="2" charset="-122"/>
              </a:rPr>
              <a:t>第七章</a:t>
            </a:r>
            <a:r>
              <a:rPr kumimoji="1" lang="en-US" altLang="zh-CN" sz="3000" b="1" dirty="0">
                <a:latin typeface="宋体" panose="02010600030101010101" pitchFamily="2" charset="-122"/>
              </a:rPr>
              <a:t>  </a:t>
            </a:r>
            <a:r>
              <a:rPr kumimoji="1" lang="zh-CN" altLang="en-US" sz="3000" b="1" dirty="0">
                <a:latin typeface="宋体" panose="02010600030101010101" pitchFamily="2" charset="-122"/>
              </a:rPr>
              <a:t>平行线的证明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920750" y="2398783"/>
            <a:ext cx="5270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7.1  </a:t>
            </a:r>
            <a:r>
              <a:rPr kumimoji="1"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为什么要证明</a:t>
            </a:r>
          </a:p>
        </p:txBody>
      </p:sp>
      <p:sp>
        <p:nvSpPr>
          <p:cNvPr id="5" name="矩形 4"/>
          <p:cNvSpPr/>
          <p:nvPr/>
        </p:nvSpPr>
        <p:spPr>
          <a:xfrm>
            <a:off x="2" y="4458945"/>
            <a:ext cx="914399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1281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1282" name="Picture 6" descr="BS00554_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4" name="文本框 45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1276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66738" y="2041834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algn="l" defTabSz="9144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</a:rPr>
              <a:t>实验、观察、操作所得出的结论不一定都正确，必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indent="266700" algn="l" defTabSz="914400">
              <a:lnSpc>
                <a:spcPct val="150000"/>
              </a:lnSpc>
            </a:pPr>
            <a:r>
              <a:rPr lang="zh-CN" altLang="zh-CN" sz="2400" b="1" dirty="0">
                <a:latin typeface="宋体" panose="02010600030101010101" pitchFamily="2" charset="-122"/>
              </a:rPr>
              <a:t>须推理论证后才能得出正确的结论．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内容占位符 7"/>
          <p:cNvSpPr txBox="1">
            <a:spLocks noChangeArrowheads="1"/>
          </p:cNvSpPr>
          <p:nvPr/>
        </p:nvSpPr>
        <p:spPr bwMode="auto">
          <a:xfrm>
            <a:off x="863603" y="619285"/>
            <a:ext cx="75152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1   </a:t>
            </a:r>
            <a:r>
              <a:rPr lang="zh-CN" altLang="en-US" sz="2400" b="1">
                <a:latin typeface="Times New Roman" panose="02020603050405020304" pitchFamily="18" charset="0"/>
              </a:rPr>
              <a:t>下列推理正确的是</a:t>
            </a:r>
            <a:r>
              <a:rPr lang="en-US" altLang="zh-CN" sz="2400" b="1"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</a:rPr>
              <a:t>)</a:t>
            </a:r>
          </a:p>
          <a:p>
            <a:pPr marL="342900" indent="-342900"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A</a:t>
            </a:r>
            <a:r>
              <a:rPr lang="zh-CN" altLang="en-US" sz="2400" b="1">
                <a:latin typeface="Times New Roman" panose="02020603050405020304" pitchFamily="18" charset="0"/>
              </a:rPr>
              <a:t>．弟弟今年</a:t>
            </a:r>
            <a:r>
              <a:rPr lang="en-US" altLang="zh-CN" sz="2400" b="1">
                <a:latin typeface="Times New Roman" panose="02020603050405020304" pitchFamily="18" charset="0"/>
              </a:rPr>
              <a:t>13</a:t>
            </a:r>
            <a:r>
              <a:rPr lang="zh-CN" altLang="en-US" sz="2400" b="1">
                <a:latin typeface="Times New Roman" panose="02020603050405020304" pitchFamily="18" charset="0"/>
              </a:rPr>
              <a:t>岁，哥哥比弟弟大</a:t>
            </a:r>
            <a:r>
              <a:rPr lang="en-US" altLang="zh-CN" sz="2400" b="1">
                <a:latin typeface="Times New Roman" panose="02020603050405020304" pitchFamily="18" charset="0"/>
              </a:rPr>
              <a:t>6</a:t>
            </a:r>
            <a:r>
              <a:rPr lang="zh-CN" altLang="en-US" sz="2400" b="1">
                <a:latin typeface="Times New Roman" panose="02020603050405020304" pitchFamily="18" charset="0"/>
              </a:rPr>
              <a:t>岁，到了明年，  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    </a:t>
            </a:r>
            <a:r>
              <a:rPr lang="zh-CN" altLang="en-US" sz="2400" b="1">
                <a:latin typeface="Times New Roman" panose="02020603050405020304" pitchFamily="18" charset="0"/>
              </a:rPr>
              <a:t>哥哥比弟弟只大</a:t>
            </a:r>
            <a:r>
              <a:rPr lang="en-US" altLang="zh-CN" sz="2400" b="1">
                <a:latin typeface="Times New Roman" panose="02020603050405020304" pitchFamily="18" charset="0"/>
              </a:rPr>
              <a:t>5</a:t>
            </a:r>
            <a:r>
              <a:rPr lang="zh-CN" altLang="en-US" sz="2400" b="1">
                <a:latin typeface="Times New Roman" panose="02020603050405020304" pitchFamily="18" charset="0"/>
              </a:rPr>
              <a:t>岁了，因为弟弟明年比今年长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    </a:t>
            </a:r>
            <a:r>
              <a:rPr lang="zh-CN" altLang="en-US" sz="2400" b="1">
                <a:latin typeface="Times New Roman" panose="02020603050405020304" pitchFamily="18" charset="0"/>
              </a:rPr>
              <a:t>大了</a:t>
            </a:r>
            <a:r>
              <a:rPr lang="en-US" altLang="zh-CN" sz="2400" b="1"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</a:rPr>
              <a:t>岁</a:t>
            </a:r>
          </a:p>
          <a:p>
            <a:pPr marL="342900" indent="-342900"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B</a:t>
            </a:r>
            <a:r>
              <a:rPr lang="zh-CN" altLang="en-US" sz="2400" b="1">
                <a:latin typeface="Times New Roman" panose="02020603050405020304" pitchFamily="18" charset="0"/>
              </a:rPr>
              <a:t>．如果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</a:rPr>
              <a:t>&gt;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latin typeface="Times New Roman" panose="02020603050405020304" pitchFamily="18" charset="0"/>
              </a:rPr>
              <a:t>&gt;</a:t>
            </a:r>
            <a:r>
              <a:rPr lang="en-US" altLang="zh-CN" sz="2400" b="1" i="1"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</a:rPr>
              <a:t>，那么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</a:rPr>
              <a:t>&gt;</a:t>
            </a:r>
            <a:r>
              <a:rPr lang="en-US" altLang="zh-CN" sz="2400" b="1" i="1">
                <a:latin typeface="Times New Roman" panose="02020603050405020304" pitchFamily="18" charset="0"/>
              </a:rPr>
              <a:t>c</a:t>
            </a:r>
          </a:p>
          <a:p>
            <a:pPr marL="342900" indent="-342900"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C</a:t>
            </a:r>
            <a:r>
              <a:rPr lang="zh-CN" altLang="en-US" sz="2400" b="1">
                <a:latin typeface="Times New Roman" panose="02020603050405020304" pitchFamily="18" charset="0"/>
              </a:rPr>
              <a:t>．∠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</a:rPr>
              <a:t>与∠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</a:rPr>
              <a:t>相等，原因是它们看起来大小差不多</a:t>
            </a:r>
          </a:p>
          <a:p>
            <a:pPr marL="342900" indent="-342900"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D</a:t>
            </a:r>
            <a:r>
              <a:rPr lang="zh-CN" altLang="en-US" sz="2400" b="1">
                <a:latin typeface="Times New Roman" panose="02020603050405020304" pitchFamily="18" charset="0"/>
              </a:rPr>
              <a:t>．因为对顶角必然相等，所以相等的角也必是对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    </a:t>
            </a:r>
            <a:r>
              <a:rPr lang="zh-CN" altLang="en-US" sz="2400" b="1">
                <a:latin typeface="Times New Roman" panose="02020603050405020304" pitchFamily="18" charset="0"/>
              </a:rPr>
              <a:t>顶角</a:t>
            </a:r>
          </a:p>
        </p:txBody>
      </p:sp>
      <p:sp>
        <p:nvSpPr>
          <p:cNvPr id="3" name="矩形 2"/>
          <p:cNvSpPr/>
          <p:nvPr/>
        </p:nvSpPr>
        <p:spPr>
          <a:xfrm>
            <a:off x="795341" y="1088231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7546976" y="76081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3" name="文本框 33"/>
          <p:cNvSpPr txBox="1">
            <a:spLocks noChangeArrowheads="1"/>
          </p:cNvSpPr>
          <p:nvPr/>
        </p:nvSpPr>
        <p:spPr bwMode="auto">
          <a:xfrm>
            <a:off x="7669213" y="760810"/>
            <a:ext cx="927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pic>
        <p:nvPicPr>
          <p:cNvPr id="12297" name="图片 42" descr="上条蓝窄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065133" y="1088233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5341" y="1301355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72628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17" name="文本框 33"/>
          <p:cNvSpPr txBox="1">
            <a:spLocks noChangeArrowheads="1"/>
          </p:cNvSpPr>
          <p:nvPr/>
        </p:nvSpPr>
        <p:spPr bwMode="auto">
          <a:xfrm>
            <a:off x="7669213" y="726281"/>
            <a:ext cx="927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内容占位符 7"/>
          <p:cNvSpPr txBox="1">
            <a:spLocks noChangeArrowheads="1"/>
          </p:cNvSpPr>
          <p:nvPr/>
        </p:nvSpPr>
        <p:spPr bwMode="auto">
          <a:xfrm>
            <a:off x="831853" y="1198961"/>
            <a:ext cx="7515225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50000"/>
              </a:lnSpc>
              <a:buFontTx/>
              <a:buAutoNum type="arabicPlain" startAt="2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中考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台州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某班有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位同学参加围棋、象棋比赛， 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甲说：“只参加一项的人数大于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人．”乙说：“两项都参加的人数小于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5.”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对于甲、乙两人的说法，有下列四个命题，其中是真命题的是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l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．若甲对，则乙对   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．若乙对，则甲对</a:t>
            </a:r>
          </a:p>
          <a:p>
            <a:pPr marL="342900" indent="-342900" algn="l"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．若乙错，则甲错   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．若甲错，则乙对     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597988" y="2519364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gray">
          <a:xfrm flipH="1">
            <a:off x="2392366" y="1397795"/>
            <a:ext cx="3068637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4340" name="AutoShape 2"/>
          <p:cNvSpPr>
            <a:spLocks noChangeArrowheads="1"/>
          </p:cNvSpPr>
          <p:nvPr/>
        </p:nvSpPr>
        <p:spPr bwMode="gray">
          <a:xfrm flipH="1">
            <a:off x="866775" y="139779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sp>
        <p:nvSpPr>
          <p:cNvPr id="14341" name="AutoShape 11"/>
          <p:cNvSpPr>
            <a:spLocks noChangeArrowheads="1"/>
          </p:cNvSpPr>
          <p:nvPr/>
        </p:nvSpPr>
        <p:spPr bwMode="gray">
          <a:xfrm>
            <a:off x="2173291" y="1259683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4342" name="文本框 39"/>
          <p:cNvSpPr txBox="1">
            <a:spLocks noChangeArrowheads="1"/>
          </p:cNvSpPr>
          <p:nvPr/>
        </p:nvSpPr>
        <p:spPr bwMode="auto">
          <a:xfrm>
            <a:off x="979489" y="1381126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4343" name="文本框 40"/>
          <p:cNvSpPr txBox="1">
            <a:spLocks noChangeArrowheads="1"/>
          </p:cNvSpPr>
          <p:nvPr/>
        </p:nvSpPr>
        <p:spPr bwMode="auto">
          <a:xfrm>
            <a:off x="2879728" y="1357314"/>
            <a:ext cx="2581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证明的常用方法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405688" y="820341"/>
            <a:ext cx="1116012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8" name="文本框 48"/>
          <p:cNvSpPr txBox="1">
            <a:spLocks noChangeArrowheads="1"/>
          </p:cNvSpPr>
          <p:nvPr/>
        </p:nvSpPr>
        <p:spPr bwMode="auto">
          <a:xfrm>
            <a:off x="7527928" y="820341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14349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8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Rectangle 38"/>
          <p:cNvSpPr>
            <a:spLocks noChangeArrowheads="1"/>
          </p:cNvSpPr>
          <p:nvPr/>
        </p:nvSpPr>
        <p:spPr bwMode="auto">
          <a:xfrm>
            <a:off x="4479635" y="1754863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771528" y="1674764"/>
            <a:ext cx="76692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做一做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(1) </a:t>
            </a:r>
            <a:r>
              <a:rPr lang="zh-CN" altLang="en-US" sz="2400" b="1" dirty="0">
                <a:latin typeface="Times New Roman" panose="02020603050405020304" pitchFamily="18" charset="0"/>
              </a:rPr>
              <a:t>代数式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n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－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n</a:t>
            </a:r>
            <a:r>
              <a:rPr lang="en-US" altLang="zh-CN" sz="2400" b="1" dirty="0">
                <a:latin typeface="Times New Roman" panose="02020603050405020304" pitchFamily="18" charset="0"/>
              </a:rPr>
              <a:t>+11</a:t>
            </a:r>
            <a:r>
              <a:rPr lang="zh-CN" altLang="en-US" sz="2400" b="1" dirty="0">
                <a:latin typeface="Times New Roman" panose="02020603050405020304" pitchFamily="18" charset="0"/>
              </a:rPr>
              <a:t>的值是质数吗？取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n</a:t>
            </a:r>
            <a:r>
              <a:rPr lang="en-US" altLang="zh-CN" sz="2400" b="1" dirty="0">
                <a:latin typeface="Times New Roman" panose="02020603050405020304" pitchFamily="18" charset="0"/>
              </a:rPr>
              <a:t>=0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</a:rPr>
              <a:t>， 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5</a:t>
            </a:r>
            <a:r>
              <a:rPr lang="zh-CN" altLang="en-US" sz="2400" b="1" dirty="0">
                <a:latin typeface="Times New Roman" panose="02020603050405020304" pitchFamily="18" charset="0"/>
              </a:rPr>
              <a:t>试一试，你能否由此得到结论：对于所有自然数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n</a:t>
            </a:r>
            <a:r>
              <a:rPr lang="zh-CN" altLang="en-US" sz="2400" b="1" dirty="0">
                <a:latin typeface="Times New Roman" panose="02020603050405020304" pitchFamily="18" charset="0"/>
              </a:rPr>
              <a:t>，   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</a:rPr>
              <a:t>       n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</a:rPr>
              <a:t>－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n</a:t>
            </a:r>
            <a:r>
              <a:rPr lang="en-US" altLang="zh-CN" sz="2400" b="1" dirty="0">
                <a:latin typeface="Times New Roman" panose="02020603050405020304" pitchFamily="18" charset="0"/>
              </a:rPr>
              <a:t>+11 </a:t>
            </a:r>
            <a:r>
              <a:rPr lang="zh-CN" altLang="en-US" sz="2400" b="1" dirty="0">
                <a:latin typeface="Times New Roman" panose="02020603050405020304" pitchFamily="18" charset="0"/>
              </a:rPr>
              <a:t>的值都是质数？与同伴进行交流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784623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7" name="文本框 48"/>
          <p:cNvSpPr txBox="1">
            <a:spLocks noChangeArrowheads="1"/>
          </p:cNvSpPr>
          <p:nvPr/>
        </p:nvSpPr>
        <p:spPr bwMode="auto">
          <a:xfrm>
            <a:off x="7669216" y="784622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15368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8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38"/>
          <p:cNvSpPr>
            <a:spLocks noChangeArrowheads="1"/>
          </p:cNvSpPr>
          <p:nvPr/>
        </p:nvSpPr>
        <p:spPr bwMode="auto">
          <a:xfrm>
            <a:off x="4479635" y="1754863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598488" y="918717"/>
            <a:ext cx="76946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(2) </a:t>
            </a:r>
            <a:r>
              <a:rPr lang="zh-CN" altLang="en-US" sz="2400" b="1">
                <a:latin typeface="Times New Roman" panose="02020603050405020304" pitchFamily="18" charset="0"/>
              </a:rPr>
              <a:t>如图，在△</a:t>
            </a:r>
            <a:r>
              <a:rPr lang="en-US" altLang="zh-CN" sz="2400" b="1" i="1"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latin typeface="Times New Roman" panose="02020603050405020304" pitchFamily="18" charset="0"/>
              </a:rPr>
              <a:t>中，点</a:t>
            </a:r>
            <a:r>
              <a:rPr lang="en-US" altLang="zh-CN" sz="2400" b="1" i="1">
                <a:latin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</a:rPr>
              <a:t>E</a:t>
            </a:r>
            <a:r>
              <a:rPr lang="zh-CN" altLang="en-US" sz="2400" b="1">
                <a:latin typeface="Times New Roman" panose="02020603050405020304" pitchFamily="18" charset="0"/>
              </a:rPr>
              <a:t>分别是</a:t>
            </a:r>
            <a:r>
              <a:rPr lang="en-US" altLang="zh-CN" sz="2400" b="1" i="1">
                <a:latin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</a:rPr>
              <a:t>， </a:t>
            </a:r>
            <a:r>
              <a:rPr lang="en-US" altLang="zh-CN" sz="2400" b="1" i="1">
                <a:latin typeface="Times New Roman" panose="02020603050405020304" pitchFamily="18" charset="0"/>
              </a:rPr>
              <a:t>AC</a:t>
            </a:r>
            <a:r>
              <a:rPr lang="zh-CN" altLang="en-US" sz="2400" b="1">
                <a:latin typeface="Times New Roman" panose="02020603050405020304" pitchFamily="18" charset="0"/>
              </a:rPr>
              <a:t>的中点，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</a:t>
            </a:r>
            <a:r>
              <a:rPr lang="zh-CN" altLang="en-US" sz="2400" b="1">
                <a:latin typeface="Times New Roman" panose="02020603050405020304" pitchFamily="18" charset="0"/>
              </a:rPr>
              <a:t>连接</a:t>
            </a:r>
            <a:r>
              <a:rPr lang="en-US" altLang="zh-CN" sz="2400" b="1" i="1">
                <a:latin typeface="Times New Roman" panose="02020603050405020304" pitchFamily="18" charset="0"/>
              </a:rPr>
              <a:t>DE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</a:rPr>
              <a:t>DE</a:t>
            </a:r>
            <a:r>
              <a:rPr lang="zh-CN" altLang="en-US" sz="2400" b="1">
                <a:latin typeface="Times New Roman" panose="02020603050405020304" pitchFamily="18" charset="0"/>
              </a:rPr>
              <a:t>与</a:t>
            </a:r>
            <a:r>
              <a:rPr lang="en-US" altLang="zh-CN" sz="2400" b="1" i="1">
                <a:latin typeface="Times New Roman" panose="02020603050405020304" pitchFamily="18" charset="0"/>
              </a:rPr>
              <a:t>BC</a:t>
            </a:r>
            <a:r>
              <a:rPr lang="zh-CN" altLang="en-US" sz="2400" b="1">
                <a:latin typeface="Times New Roman" panose="02020603050405020304" pitchFamily="18" charset="0"/>
              </a:rPr>
              <a:t>有怎样的位置关系和数量关系？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</a:t>
            </a:r>
            <a:r>
              <a:rPr lang="zh-CN" altLang="en-US" sz="2400" b="1">
                <a:latin typeface="Times New Roman" panose="02020603050405020304" pitchFamily="18" charset="0"/>
              </a:rPr>
              <a:t>请你先猜一猜，再设法检验你的猜想</a:t>
            </a:r>
            <a:r>
              <a:rPr lang="en-US" altLang="zh-CN" sz="2400" b="1">
                <a:latin typeface="Times New Roman" panose="02020603050405020304" pitchFamily="18" charset="0"/>
              </a:rPr>
              <a:t>.</a:t>
            </a:r>
            <a:r>
              <a:rPr lang="zh-CN" altLang="en-US" sz="2400" b="1">
                <a:latin typeface="Times New Roman" panose="02020603050405020304" pitchFamily="18" charset="0"/>
              </a:rPr>
              <a:t>你能肯定你的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</a:t>
            </a:r>
            <a:r>
              <a:rPr lang="zh-CN" altLang="en-US" sz="2400" b="1">
                <a:latin typeface="Times New Roman" panose="02020603050405020304" pitchFamily="18" charset="0"/>
              </a:rPr>
              <a:t>结论对所有的△</a:t>
            </a:r>
            <a:r>
              <a:rPr lang="en-US" altLang="zh-CN" sz="2400" b="1" i="1">
                <a:latin typeface="Times New Roman" panose="02020603050405020304" pitchFamily="18" charset="0"/>
              </a:rPr>
              <a:t>ABC</a:t>
            </a:r>
            <a:r>
              <a:rPr lang="zh-CN" altLang="en-US" sz="2400" b="1">
                <a:latin typeface="Times New Roman" panose="02020603050405020304" pitchFamily="18" charset="0"/>
              </a:rPr>
              <a:t>都成立吗？与同伴进行交流</a:t>
            </a:r>
            <a:r>
              <a:rPr lang="en-US" altLang="zh-CN" sz="2400" b="1">
                <a:latin typeface="Times New Roman" panose="02020603050405020304" pitchFamily="18" charset="0"/>
              </a:rPr>
              <a:t>.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15405" name="Picture 4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30400" y="3065860"/>
            <a:ext cx="333533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089028" y="1354932"/>
            <a:ext cx="71469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议一议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    实验、观察、归纳是人们认识事物的重要手段</a:t>
            </a:r>
            <a:r>
              <a:rPr lang="en-US" altLang="zh-CN" sz="2400" b="1">
                <a:latin typeface="宋体" panose="02010600030101010101" pitchFamily="2" charset="-122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通过实验、观察、归纳得到的结论都正确吗？在上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面的问题中，你是怎样判断一个结论是否正确的？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说说你的经验与困惑</a:t>
            </a:r>
            <a:r>
              <a:rPr lang="en-US" altLang="zh-CN" sz="2400" b="1">
                <a:latin typeface="宋体" panose="02010600030101010101" pitchFamily="2" charset="-122"/>
              </a:rPr>
              <a:t>.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16395" name="文本框 48"/>
          <p:cNvSpPr txBox="1">
            <a:spLocks noChangeArrowheads="1"/>
          </p:cNvSpPr>
          <p:nvPr/>
        </p:nvSpPr>
        <p:spPr bwMode="auto">
          <a:xfrm>
            <a:off x="7669213" y="642937"/>
            <a:ext cx="901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7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726282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2" name="文本框 23"/>
          <p:cNvSpPr txBox="1">
            <a:spLocks noChangeArrowheads="1"/>
          </p:cNvSpPr>
          <p:nvPr/>
        </p:nvSpPr>
        <p:spPr bwMode="auto">
          <a:xfrm>
            <a:off x="7669213" y="726281"/>
            <a:ext cx="901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830263" y="1140619"/>
            <a:ext cx="737076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>
              <a:lnSpc>
                <a:spcPct val="150000"/>
              </a:lnSpc>
            </a:pPr>
            <a:r>
              <a:rPr lang="en-US" altLang="zh-CN" sz="2200" b="1">
                <a:latin typeface="宋体" panose="02010600030101010101" pitchFamily="2" charset="-122"/>
              </a:rPr>
              <a:t>1.</a:t>
            </a:r>
            <a:r>
              <a:rPr lang="zh-CN" altLang="en-US" sz="2200" b="1">
                <a:solidFill>
                  <a:srgbClr val="FF0000"/>
                </a:solidFill>
                <a:latin typeface="宋体" panose="02010600030101010101" pitchFamily="2" charset="-122"/>
              </a:rPr>
              <a:t>检验数学结论常用的方法：</a:t>
            </a:r>
          </a:p>
          <a:p>
            <a:pPr algn="l" defTabSz="914400">
              <a:lnSpc>
                <a:spcPct val="150000"/>
              </a:lnSpc>
            </a:pPr>
            <a:r>
              <a:rPr lang="zh-CN" altLang="en-US" sz="2200" b="1">
                <a:latin typeface="宋体" panose="02010600030101010101" pitchFamily="2" charset="-122"/>
              </a:rPr>
              <a:t>　主要有：实验验证、举出反例、推理证明．实验验证是</a:t>
            </a:r>
            <a:endParaRPr lang="en-US" altLang="zh-CN" sz="2200" b="1">
              <a:latin typeface="宋体" panose="02010600030101010101" pitchFamily="2" charset="-122"/>
            </a:endParaRPr>
          </a:p>
          <a:p>
            <a:pPr algn="l" defTabSz="914400">
              <a:lnSpc>
                <a:spcPct val="150000"/>
              </a:lnSpc>
            </a:pPr>
            <a:r>
              <a:rPr lang="en-US" altLang="zh-CN" sz="2200" b="1">
                <a:latin typeface="宋体" panose="02010600030101010101" pitchFamily="2" charset="-122"/>
              </a:rPr>
              <a:t>  </a:t>
            </a:r>
            <a:r>
              <a:rPr lang="zh-CN" altLang="en-US" sz="2200" b="1">
                <a:latin typeface="宋体" panose="02010600030101010101" pitchFamily="2" charset="-122"/>
              </a:rPr>
              <a:t>最基本的方法，它直接反映由具体到抽象、由特殊到一</a:t>
            </a:r>
            <a:endParaRPr lang="en-US" altLang="zh-CN" sz="2200" b="1">
              <a:latin typeface="宋体" panose="02010600030101010101" pitchFamily="2" charset="-122"/>
            </a:endParaRPr>
          </a:p>
          <a:p>
            <a:pPr algn="l" defTabSz="914400">
              <a:lnSpc>
                <a:spcPct val="150000"/>
              </a:lnSpc>
            </a:pPr>
            <a:r>
              <a:rPr lang="en-US" altLang="zh-CN" sz="2200" b="1">
                <a:latin typeface="宋体" panose="02010600030101010101" pitchFamily="2" charset="-122"/>
              </a:rPr>
              <a:t>  </a:t>
            </a:r>
            <a:r>
              <a:rPr lang="zh-CN" altLang="en-US" sz="2200" b="1">
                <a:latin typeface="宋体" panose="02010600030101010101" pitchFamily="2" charset="-122"/>
              </a:rPr>
              <a:t>般的逻辑思维方法；举出反例常用于说明该数学结论不</a:t>
            </a:r>
            <a:endParaRPr lang="en-US" altLang="zh-CN" sz="2200" b="1">
              <a:latin typeface="宋体" panose="02010600030101010101" pitchFamily="2" charset="-122"/>
            </a:endParaRPr>
          </a:p>
          <a:p>
            <a:pPr algn="l" defTabSz="914400">
              <a:lnSpc>
                <a:spcPct val="150000"/>
              </a:lnSpc>
            </a:pPr>
            <a:r>
              <a:rPr lang="en-US" altLang="zh-CN" sz="2200" b="1">
                <a:latin typeface="宋体" panose="02010600030101010101" pitchFamily="2" charset="-122"/>
              </a:rPr>
              <a:t>  </a:t>
            </a:r>
            <a:r>
              <a:rPr lang="zh-CN" altLang="en-US" sz="2200" b="1">
                <a:latin typeface="宋体" panose="02010600030101010101" pitchFamily="2" charset="-122"/>
              </a:rPr>
              <a:t>一定成立；推理证明是最可靠、最科学的方法，是我们</a:t>
            </a:r>
            <a:endParaRPr lang="en-US" altLang="zh-CN" sz="2200" b="1">
              <a:latin typeface="宋体" panose="02010600030101010101" pitchFamily="2" charset="-122"/>
            </a:endParaRPr>
          </a:p>
          <a:p>
            <a:pPr algn="l" defTabSz="914400">
              <a:lnSpc>
                <a:spcPct val="150000"/>
              </a:lnSpc>
            </a:pPr>
            <a:r>
              <a:rPr lang="en-US" altLang="zh-CN" sz="2200" b="1">
                <a:latin typeface="宋体" panose="02010600030101010101" pitchFamily="2" charset="-122"/>
              </a:rPr>
              <a:t>  </a:t>
            </a:r>
            <a:r>
              <a:rPr lang="zh-CN" altLang="en-US" sz="2200" b="1">
                <a:latin typeface="宋体" panose="02010600030101010101" pitchFamily="2" charset="-122"/>
              </a:rPr>
              <a:t>要掌握的重点．实际上每一个正确的结论都需要我们进</a:t>
            </a:r>
            <a:endParaRPr lang="en-US" altLang="zh-CN" sz="2200" b="1">
              <a:latin typeface="宋体" panose="02010600030101010101" pitchFamily="2" charset="-122"/>
            </a:endParaRPr>
          </a:p>
          <a:p>
            <a:pPr algn="l" defTabSz="914400">
              <a:lnSpc>
                <a:spcPct val="150000"/>
              </a:lnSpc>
            </a:pPr>
            <a:r>
              <a:rPr lang="en-US" altLang="zh-CN" sz="2200" b="1">
                <a:latin typeface="宋体" panose="02010600030101010101" pitchFamily="2" charset="-122"/>
              </a:rPr>
              <a:t>  </a:t>
            </a:r>
            <a:r>
              <a:rPr lang="zh-CN" altLang="en-US" sz="2200" b="1">
                <a:latin typeface="宋体" panose="02010600030101010101" pitchFamily="2" charset="-122"/>
              </a:rPr>
              <a:t>行严格的推理证明才能得出．检验数学结论的具体过程：</a:t>
            </a:r>
            <a:endParaRPr lang="en-US" altLang="zh-CN" sz="2200" b="1">
              <a:latin typeface="宋体" panose="02010600030101010101" pitchFamily="2" charset="-122"/>
            </a:endParaRPr>
          </a:p>
          <a:p>
            <a:pPr algn="l" defTabSz="914400">
              <a:lnSpc>
                <a:spcPct val="150000"/>
              </a:lnSpc>
            </a:pPr>
            <a:r>
              <a:rPr lang="en-US" altLang="zh-CN" sz="2200" b="1">
                <a:latin typeface="宋体" panose="02010600030101010101" pitchFamily="2" charset="-122"/>
              </a:rPr>
              <a:t>  </a:t>
            </a:r>
            <a:r>
              <a:rPr lang="zh-CN" altLang="en-US" sz="2200" b="1">
                <a:latin typeface="宋体" panose="02010600030101010101" pitchFamily="2" charset="-122"/>
              </a:rPr>
              <a:t>观察、度量、实验→猜想归纳→结论→推理正确结论．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76081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36" name="文本框 23"/>
          <p:cNvSpPr txBox="1">
            <a:spLocks noChangeArrowheads="1"/>
          </p:cNvSpPr>
          <p:nvPr/>
        </p:nvSpPr>
        <p:spPr bwMode="auto">
          <a:xfrm>
            <a:off x="7669213" y="760810"/>
            <a:ext cx="901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673100" y="1471613"/>
            <a:ext cx="78549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91440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应用：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检验数学结论常用的三种方法的应用：</a:t>
            </a:r>
          </a:p>
          <a:p>
            <a:pPr algn="l" defTabSz="91440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实验验证法常用于检验一些比较直观、简单的结论；举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出反例法多用于验证某结论是不是正确的；推理证明主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要用来进行严格的推理论证，既可以验证某结论是正确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91440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的，也可以验证某结论是不正确的．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593725" y="1335881"/>
            <a:ext cx="799623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90600" indent="-990600" algn="l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    </a:t>
            </a:r>
            <a:r>
              <a:rPr lang="zh-CN" altLang="en-US" sz="2400" b="1">
                <a:latin typeface="Times New Roman" panose="02020603050405020304" pitchFamily="18" charset="0"/>
              </a:rPr>
              <a:t>我们知道：</a:t>
            </a:r>
            <a:r>
              <a:rPr lang="en-US" altLang="zh-CN" sz="2400" b="1">
                <a:latin typeface="Times New Roman" panose="02020603050405020304" pitchFamily="18" charset="0"/>
              </a:rPr>
              <a:t>2×2</a:t>
            </a:r>
            <a:r>
              <a:rPr lang="zh-CN" altLang="en-US" sz="2400" b="1"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</a:rPr>
              <a:t>4.</a:t>
            </a:r>
          </a:p>
          <a:p>
            <a:pPr marL="990600" indent="-990600" algn="l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          试问：对于任意数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</a:rPr>
              <a:t>与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</a:rPr>
              <a:t>，是否一定有结论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</a:rPr>
              <a:t>×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latin typeface="Times New Roman" panose="02020603050405020304" pitchFamily="18" charset="0"/>
              </a:rPr>
              <a:t>?</a:t>
            </a:r>
          </a:p>
          <a:p>
            <a:pPr marL="990600" indent="-990600" algn="l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通过举反例，找出使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不成立的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的</a:t>
            </a:r>
          </a:p>
          <a:p>
            <a:pPr marL="990600" indent="-990600" algn="l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值，就可以得出答案．</a:t>
            </a:r>
          </a:p>
          <a:p>
            <a:pPr marL="990600" indent="-990600" algn="l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解：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3×2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 marL="990600" indent="-990600" algn="l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因为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6≠5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，所以不是对于任意数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，都有结论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  <a:p>
            <a:pPr marL="990600" indent="-990600" algn="l">
              <a:lnSpc>
                <a:spcPct val="150000"/>
              </a:lnSpc>
            </a:pPr>
            <a:r>
              <a: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 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80843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0" name="文本框 23"/>
          <p:cNvSpPr txBox="1">
            <a:spLocks noChangeArrowheads="1"/>
          </p:cNvSpPr>
          <p:nvPr/>
        </p:nvSpPr>
        <p:spPr bwMode="auto">
          <a:xfrm>
            <a:off x="7669213" y="808435"/>
            <a:ext cx="920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3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3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484" name="文本框 23"/>
          <p:cNvSpPr txBox="1">
            <a:spLocks noChangeArrowheads="1"/>
          </p:cNvSpPr>
          <p:nvPr/>
        </p:nvSpPr>
        <p:spPr bwMode="auto">
          <a:xfrm>
            <a:off x="7669213" y="642937"/>
            <a:ext cx="920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782641" y="1016795"/>
            <a:ext cx="79962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90600" indent="-990600" algn="l"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</a:rPr>
              <a:t>4  </a:t>
            </a:r>
            <a:r>
              <a:rPr lang="zh-CN" altLang="zh-CN" sz="2000" b="1">
                <a:latin typeface="宋体" panose="02010600030101010101" pitchFamily="2" charset="-122"/>
              </a:rPr>
              <a:t>如图</a:t>
            </a:r>
            <a:r>
              <a:rPr lang="zh-CN" altLang="en-US" sz="2000" b="1">
                <a:latin typeface="宋体" panose="02010600030101010101" pitchFamily="2" charset="-122"/>
              </a:rPr>
              <a:t>，一根细长的绳子，对折</a:t>
            </a:r>
            <a:r>
              <a:rPr lang="en-US" altLang="zh-CN" sz="2000" b="1">
                <a:latin typeface="Times New Roman" panose="02020603050405020304" pitchFamily="18" charset="0"/>
              </a:rPr>
              <a:t>5</a:t>
            </a:r>
            <a:r>
              <a:rPr lang="zh-CN" altLang="en-US" sz="2000" b="1">
                <a:latin typeface="宋体" panose="02010600030101010101" pitchFamily="2" charset="-122"/>
              </a:rPr>
              <a:t>次，用剪刀沿</a:t>
            </a:r>
            <a:r>
              <a:rPr lang="en-US" altLang="zh-CN" sz="2000" b="1">
                <a:latin typeface="Times New Roman" panose="02020603050405020304" pitchFamily="18" charset="0"/>
              </a:rPr>
              <a:t>5</a:t>
            </a:r>
            <a:r>
              <a:rPr lang="zh-CN" altLang="en-US" sz="2000" b="1">
                <a:latin typeface="宋体" panose="02010600030101010101" pitchFamily="2" charset="-122"/>
              </a:rPr>
              <a:t>次对折后的中间</a:t>
            </a:r>
          </a:p>
          <a:p>
            <a:pPr marL="990600" indent="-990600" algn="l">
              <a:lnSpc>
                <a:spcPct val="120000"/>
              </a:lnSpc>
            </a:pPr>
            <a:r>
              <a:rPr lang="zh-CN" altLang="en-US" sz="2000" b="1">
                <a:latin typeface="宋体" panose="02010600030101010101" pitchFamily="2" charset="-122"/>
              </a:rPr>
              <a:t>     将绳子全部剪断，此时细绳被剪成</a:t>
            </a:r>
            <a:r>
              <a:rPr lang="en-US" altLang="zh-CN" sz="2000" b="1">
                <a:latin typeface="宋体" panose="02010600030101010101" pitchFamily="2" charset="-122"/>
              </a:rPr>
              <a:t>________</a:t>
            </a:r>
            <a:r>
              <a:rPr lang="zh-CN" altLang="en-US" sz="2000" b="1">
                <a:latin typeface="宋体" panose="02010600030101010101" pitchFamily="2" charset="-122"/>
              </a:rPr>
              <a:t>段．</a:t>
            </a:r>
          </a:p>
          <a:p>
            <a:pPr marL="990600" indent="-990600" algn="l">
              <a:lnSpc>
                <a:spcPct val="120000"/>
              </a:lnSpc>
            </a:pPr>
            <a:endParaRPr lang="en-US" altLang="zh-CN" sz="2000" b="1">
              <a:latin typeface="宋体" panose="02010600030101010101" pitchFamily="2" charset="-122"/>
            </a:endParaRPr>
          </a:p>
          <a:p>
            <a:pPr marL="990600" indent="-990600" algn="l">
              <a:lnSpc>
                <a:spcPct val="120000"/>
              </a:lnSpc>
            </a:pPr>
            <a:endParaRPr lang="en-US" altLang="zh-CN" sz="2000" b="1">
              <a:latin typeface="宋体" panose="02010600030101010101" pitchFamily="2" charset="-122"/>
            </a:endParaRPr>
          </a:p>
          <a:p>
            <a:pPr marL="990600" indent="-990600" algn="l">
              <a:lnSpc>
                <a:spcPct val="120000"/>
              </a:lnSpc>
            </a:pPr>
            <a:endParaRPr lang="en-US" altLang="zh-CN" sz="2000" b="1">
              <a:latin typeface="宋体" panose="02010600030101010101" pitchFamily="2" charset="-122"/>
            </a:endParaRPr>
          </a:p>
          <a:p>
            <a:pPr marL="990600" indent="-990600" algn="l">
              <a:lnSpc>
                <a:spcPct val="120000"/>
              </a:lnSpc>
            </a:pP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导引：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根据题意列表如下：</a:t>
            </a:r>
            <a:endParaRPr lang="en-US" altLang="zh-CN" sz="20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0491" name="Rectangle 17"/>
          <p:cNvSpPr>
            <a:spLocks noChangeArrowheads="1"/>
          </p:cNvSpPr>
          <p:nvPr/>
        </p:nvSpPr>
        <p:spPr bwMode="auto">
          <a:xfrm>
            <a:off x="1335592" y="2009656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0492" name="Rectangle 19"/>
          <p:cNvSpPr>
            <a:spLocks noChangeArrowheads="1"/>
          </p:cNvSpPr>
          <p:nvPr/>
        </p:nvSpPr>
        <p:spPr bwMode="auto">
          <a:xfrm>
            <a:off x="1335592" y="2009656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0493" name="Rectangle 21"/>
          <p:cNvSpPr>
            <a:spLocks noChangeArrowheads="1"/>
          </p:cNvSpPr>
          <p:nvPr/>
        </p:nvSpPr>
        <p:spPr bwMode="auto">
          <a:xfrm>
            <a:off x="1335592" y="2009656"/>
            <a:ext cx="18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74915" name="Group 163"/>
          <p:cNvGraphicFramePr>
            <a:graphicFrameLocks noGrp="1"/>
          </p:cNvGraphicFramePr>
          <p:nvPr/>
        </p:nvGraphicFramePr>
        <p:xfrm>
          <a:off x="1458916" y="2759870"/>
          <a:ext cx="6777037" cy="1840707"/>
        </p:xfrm>
        <a:graphic>
          <a:graphicData uri="http://schemas.openxmlformats.org/drawingml/2006/table">
            <a:tbl>
              <a:tblPr/>
              <a:tblGrid>
                <a:gridCol w="1306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78706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例图</a:t>
                      </a:r>
                      <a:endParaRPr kumimoji="0" lang="zh-CN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29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对折次数</a:t>
                      </a:r>
                      <a:endParaRPr kumimoji="0" lang="zh-CN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endParaRPr kumimoji="0" lang="en-US" altLang="zh-CN" sz="15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72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段数</a:t>
                      </a:r>
                      <a:endParaRPr kumimoji="0" lang="zh-CN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altLang="zh-CN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15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24" name="Picture 14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32100" y="1744267"/>
            <a:ext cx="4295775" cy="56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894" name="Text Box 142"/>
          <p:cNvSpPr txBox="1">
            <a:spLocks noChangeArrowheads="1"/>
          </p:cNvSpPr>
          <p:nvPr/>
        </p:nvSpPr>
        <p:spPr bwMode="auto">
          <a:xfrm>
            <a:off x="5697538" y="1315641"/>
            <a:ext cx="71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33</a:t>
            </a:r>
          </a:p>
        </p:txBody>
      </p:sp>
      <p:pic>
        <p:nvPicPr>
          <p:cNvPr id="74902" name="Picture 150" descr="D:\张瑞课件\八BS课件制作资料\八上（BS）点拨word\CF3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7445375" y="2790826"/>
            <a:ext cx="223838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903" name="Picture 151" descr="D:\张瑞课件\八BS课件制作资料\八上（BS）点拨word\CF2.tif"/>
          <p:cNvPicPr>
            <a:picLocks noChangeAspect="1" noChangeArrowheads="1"/>
          </p:cNvPicPr>
          <p:nvPr/>
        </p:nvPicPr>
        <p:blipFill>
          <a:blip r:embed="rId7" r:link="rId8" cstate="email"/>
          <a:srcRect/>
          <a:stretch>
            <a:fillRect/>
          </a:stretch>
        </p:blipFill>
        <p:spPr bwMode="auto">
          <a:xfrm>
            <a:off x="5638800" y="2955133"/>
            <a:ext cx="414338" cy="8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904" name="Picture 152" descr="D:\张瑞课件\八BS课件制作资料\八上（BS）点拨word\RD44A.tif"/>
          <p:cNvPicPr>
            <a:picLocks noChangeAspect="1" noChangeArrowheads="1"/>
          </p:cNvPicPr>
          <p:nvPr/>
        </p:nvPicPr>
        <p:blipFill>
          <a:blip r:embed="rId9" r:link="rId10" cstate="email"/>
          <a:srcRect/>
          <a:stretch>
            <a:fillRect/>
          </a:stretch>
        </p:blipFill>
        <p:spPr bwMode="auto">
          <a:xfrm>
            <a:off x="2930525" y="3156348"/>
            <a:ext cx="1049338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905" name="Picture 153" descr="D:\张瑞课件\八BS课件制作资料\八上（BS）点拨word\CF1.tif"/>
          <p:cNvPicPr>
            <a:picLocks noChangeAspect="1" noChangeArrowheads="1"/>
          </p:cNvPicPr>
          <p:nvPr/>
        </p:nvPicPr>
        <p:blipFill>
          <a:blip r:embed="rId11" r:link="rId12" cstate="email"/>
          <a:srcRect/>
          <a:stretch>
            <a:fillRect/>
          </a:stretch>
        </p:blipFill>
        <p:spPr bwMode="auto">
          <a:xfrm>
            <a:off x="4357688" y="3067051"/>
            <a:ext cx="67151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76401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482976" y="1640682"/>
            <a:ext cx="35163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宋体" panose="02010600030101010101" pitchFamily="2" charset="-122"/>
              </a:rPr>
              <a:t>证明的必要性  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宋体" panose="02010600030101010101" pitchFamily="2" charset="-122"/>
              </a:rPr>
              <a:t>证明的常用方法</a:t>
            </a:r>
            <a:r>
              <a:rPr lang="zh-CN" altLang="en-US" dirty="0"/>
              <a:t> 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60032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46102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578895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algn="l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21521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21522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1514" name="文本框 45"/>
          <p:cNvSpPr txBox="1">
            <a:spLocks noChangeArrowheads="1"/>
          </p:cNvSpPr>
          <p:nvPr/>
        </p:nvSpPr>
        <p:spPr bwMode="auto">
          <a:xfrm>
            <a:off x="7669213" y="642937"/>
            <a:ext cx="901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21516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77888" y="1628330"/>
            <a:ext cx="74993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algn="l" defTabSz="9144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</a:rPr>
              <a:t>实验、观察、</a:t>
            </a:r>
            <a:r>
              <a:rPr lang="zh-CN" altLang="en-US" sz="2400" b="1" dirty="0">
                <a:latin typeface="宋体" panose="02010600030101010101" pitchFamily="2" charset="-122"/>
              </a:rPr>
              <a:t>归纳</a:t>
            </a:r>
            <a:r>
              <a:rPr lang="zh-CN" altLang="zh-CN" sz="2400" b="1" dirty="0">
                <a:latin typeface="宋体" panose="02010600030101010101" pitchFamily="2" charset="-122"/>
              </a:rPr>
              <a:t>得出的结论</a:t>
            </a:r>
            <a:r>
              <a:rPr lang="zh-CN" altLang="en-US" sz="2400" b="1" dirty="0">
                <a:latin typeface="宋体" panose="02010600030101010101" pitchFamily="2" charset="-122"/>
              </a:rPr>
              <a:t>可能</a:t>
            </a:r>
            <a:r>
              <a:rPr lang="zh-CN" altLang="zh-CN" sz="2400" b="1" dirty="0">
                <a:latin typeface="宋体" panose="02010600030101010101" pitchFamily="2" charset="-122"/>
              </a:rPr>
              <a:t>正确，</a:t>
            </a:r>
            <a:r>
              <a:rPr lang="zh-CN" altLang="en-US" sz="2400" b="1" dirty="0">
                <a:latin typeface="宋体" panose="02010600030101010101" pitchFamily="2" charset="-122"/>
              </a:rPr>
              <a:t>也</a:t>
            </a:r>
          </a:p>
          <a:p>
            <a:pPr indent="266700" algn="l" defTabSz="9144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可能不正确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</a:rPr>
              <a:t>因此，要判断一个数学结论是否正确，</a:t>
            </a:r>
          </a:p>
          <a:p>
            <a:pPr indent="266700" algn="l" defTabSz="9144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仅仅依靠实验、观察、归纳是不够的，</a:t>
            </a:r>
            <a:r>
              <a:rPr lang="zh-CN" altLang="zh-CN" sz="2400" b="1" dirty="0">
                <a:latin typeface="宋体" panose="02010600030101010101" pitchFamily="2" charset="-122"/>
              </a:rPr>
              <a:t>必须</a:t>
            </a:r>
            <a:r>
              <a:rPr lang="zh-CN" altLang="en-US" sz="2400" b="1" dirty="0">
                <a:latin typeface="宋体" panose="02010600030101010101" pitchFamily="2" charset="-122"/>
              </a:rPr>
              <a:t>进行</a:t>
            </a:r>
          </a:p>
          <a:p>
            <a:pPr indent="266700" algn="l" defTabSz="914400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有根有据</a:t>
            </a:r>
            <a:r>
              <a:rPr lang="zh-CN" altLang="zh-CN" sz="2400" b="1" dirty="0">
                <a:latin typeface="宋体" panose="02010600030101010101" pitchFamily="2" charset="-122"/>
              </a:rPr>
              <a:t>推的</a:t>
            </a:r>
            <a:r>
              <a:rPr lang="zh-CN" altLang="en-US" sz="2400" b="1" dirty="0">
                <a:latin typeface="宋体" panose="02010600030101010101" pitchFamily="2" charset="-122"/>
              </a:rPr>
              <a:t>证明</a:t>
            </a:r>
            <a:r>
              <a:rPr lang="zh-CN" altLang="zh-CN" sz="2400" b="1" dirty="0">
                <a:latin typeface="宋体" panose="02010600030101010101" pitchFamily="2" charset="-122"/>
              </a:rPr>
              <a:t>．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46125" y="1321594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77271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2533" name="文本框 33"/>
          <p:cNvSpPr txBox="1">
            <a:spLocks noChangeArrowheads="1"/>
          </p:cNvSpPr>
          <p:nvPr/>
        </p:nvSpPr>
        <p:spPr bwMode="auto">
          <a:xfrm>
            <a:off x="7669216" y="772716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内容占位符 7"/>
          <p:cNvSpPr txBox="1">
            <a:spLocks noChangeArrowheads="1"/>
          </p:cNvSpPr>
          <p:nvPr/>
        </p:nvSpPr>
        <p:spPr bwMode="auto">
          <a:xfrm>
            <a:off x="814388" y="1201341"/>
            <a:ext cx="7569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1   </a:t>
            </a:r>
            <a:r>
              <a:rPr lang="zh-CN" altLang="en-US" sz="2400" b="1">
                <a:latin typeface="Times New Roman" panose="02020603050405020304" pitchFamily="18" charset="0"/>
              </a:rPr>
              <a:t>下列推理正确的是</a:t>
            </a:r>
            <a:r>
              <a:rPr lang="en-US" altLang="zh-CN" sz="2400" b="1">
                <a:latin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</a:rPr>
              <a:t>) 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A</a:t>
            </a:r>
            <a:r>
              <a:rPr lang="zh-CN" altLang="en-US" sz="2400" b="1">
                <a:latin typeface="Times New Roman" panose="02020603050405020304" pitchFamily="18" charset="0"/>
              </a:rPr>
              <a:t>．若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latin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</a:rPr>
              <a:t>，则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</a:rPr>
              <a:t>∥</a:t>
            </a:r>
            <a:r>
              <a:rPr lang="en-US" altLang="zh-CN" sz="2400" b="1" i="1">
                <a:latin typeface="Times New Roman" panose="02020603050405020304" pitchFamily="18" charset="0"/>
              </a:rPr>
              <a:t>c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B</a:t>
            </a:r>
            <a:r>
              <a:rPr lang="zh-CN" altLang="en-US" sz="2400" b="1">
                <a:latin typeface="Times New Roman" panose="02020603050405020304" pitchFamily="18" charset="0"/>
              </a:rPr>
              <a:t>．若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</a:rPr>
              <a:t>⊥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latin typeface="Times New Roman" panose="02020603050405020304" pitchFamily="18" charset="0"/>
              </a:rPr>
              <a:t>⊥</a:t>
            </a:r>
            <a:r>
              <a:rPr lang="en-US" altLang="zh-CN" sz="2400" b="1" i="1"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</a:rPr>
              <a:t>，则</a:t>
            </a:r>
            <a:r>
              <a:rPr lang="en-US" altLang="zh-CN" sz="2400" b="1" i="1"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</a:rPr>
              <a:t>⊥</a:t>
            </a:r>
            <a:r>
              <a:rPr lang="en-US" altLang="zh-CN" sz="2400" b="1" i="1">
                <a:latin typeface="Times New Roman" panose="02020603050405020304" pitchFamily="18" charset="0"/>
              </a:rPr>
              <a:t>c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C</a:t>
            </a:r>
            <a:r>
              <a:rPr lang="zh-CN" altLang="en-US" sz="2400" b="1">
                <a:latin typeface="Times New Roman" panose="02020603050405020304" pitchFamily="18" charset="0"/>
              </a:rPr>
              <a:t>．因为∠</a:t>
            </a:r>
            <a:r>
              <a:rPr lang="en-US" altLang="zh-CN" sz="2400" b="1" i="1">
                <a:latin typeface="Times New Roman" panose="02020603050405020304" pitchFamily="18" charset="0"/>
              </a:rPr>
              <a:t>AOB</a:t>
            </a:r>
            <a:r>
              <a:rPr lang="zh-CN" altLang="en-US" sz="2400" b="1">
                <a:latin typeface="Times New Roman" panose="02020603050405020304" pitchFamily="18" charset="0"/>
              </a:rPr>
              <a:t>＝∠</a:t>
            </a:r>
            <a:r>
              <a:rPr lang="en-US" altLang="zh-CN" sz="2400" b="1" i="1">
                <a:latin typeface="Times New Roman" panose="02020603050405020304" pitchFamily="18" charset="0"/>
              </a:rPr>
              <a:t>BOC</a:t>
            </a:r>
            <a:r>
              <a:rPr lang="zh-CN" altLang="en-US" sz="2400" b="1">
                <a:latin typeface="Times New Roman" panose="02020603050405020304" pitchFamily="18" charset="0"/>
              </a:rPr>
              <a:t>，所以两角是对顶角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D</a:t>
            </a:r>
            <a:r>
              <a:rPr lang="zh-CN" altLang="en-US" sz="2400" b="1">
                <a:latin typeface="Times New Roman" panose="02020603050405020304" pitchFamily="18" charset="0"/>
              </a:rPr>
              <a:t>．因为两角的和是</a:t>
            </a:r>
            <a:r>
              <a:rPr lang="en-US" altLang="zh-CN" sz="2400" b="1">
                <a:latin typeface="Times New Roman" panose="02020603050405020304" pitchFamily="18" charset="0"/>
              </a:rPr>
              <a:t>180°</a:t>
            </a:r>
            <a:r>
              <a:rPr lang="zh-CN" altLang="en-US" sz="2400" b="1">
                <a:latin typeface="Times New Roman" panose="02020603050405020304" pitchFamily="18" charset="0"/>
              </a:rPr>
              <a:t>，所以两角互为邻补角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040443" y="1277542"/>
            <a:ext cx="407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7975" y="3339704"/>
            <a:ext cx="6400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62000" y="1062038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3558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内容占位符 7"/>
          <p:cNvSpPr txBox="1">
            <a:spLocks noChangeArrowheads="1"/>
          </p:cNvSpPr>
          <p:nvPr/>
        </p:nvSpPr>
        <p:spPr bwMode="auto">
          <a:xfrm>
            <a:off x="830263" y="976314"/>
            <a:ext cx="75692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2    (</a:t>
            </a: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中考</a:t>
            </a:r>
            <a:r>
              <a:rPr lang="en-US" altLang="zh-CN" sz="2200" b="1">
                <a:solidFill>
                  <a:srgbClr val="0000FF"/>
                </a:solidFill>
                <a:latin typeface="Times New Roman" panose="02020603050405020304" pitchFamily="18" charset="0"/>
              </a:rPr>
              <a:t>·</a:t>
            </a:r>
            <a:r>
              <a:rPr lang="zh-CN" altLang="en-US" sz="2200" b="1">
                <a:solidFill>
                  <a:srgbClr val="0000FF"/>
                </a:solidFill>
                <a:latin typeface="Times New Roman" panose="02020603050405020304" pitchFamily="18" charset="0"/>
              </a:rPr>
              <a:t>重庆</a:t>
            </a:r>
            <a:r>
              <a:rPr lang="en-US" altLang="zh-CN" sz="2200" b="1">
                <a:latin typeface="Times New Roman" panose="02020603050405020304" pitchFamily="18" charset="0"/>
              </a:rPr>
              <a:t>)</a:t>
            </a:r>
            <a:r>
              <a:rPr lang="zh-CN" altLang="en-US" sz="2200" b="1">
                <a:latin typeface="Times New Roman" panose="02020603050405020304" pitchFamily="18" charset="0"/>
              </a:rPr>
              <a:t>如图所示，下列图形都是由面积为</a:t>
            </a:r>
            <a:r>
              <a:rPr lang="en-US" altLang="zh-CN" sz="2200" b="1">
                <a:latin typeface="Times New Roman" panose="02020603050405020304" pitchFamily="18" charset="0"/>
              </a:rPr>
              <a:t>1</a:t>
            </a:r>
            <a:r>
              <a:rPr lang="zh-CN" altLang="en-US" sz="2200" b="1">
                <a:latin typeface="Times New Roman" panose="02020603050405020304" pitchFamily="18" charset="0"/>
              </a:rPr>
              <a:t>的正方形按一 定的规律组成，其中，第①个图形中面积为</a:t>
            </a:r>
            <a:r>
              <a:rPr lang="en-US" altLang="zh-CN" sz="2200" b="1">
                <a:latin typeface="Times New Roman" panose="02020603050405020304" pitchFamily="18" charset="0"/>
              </a:rPr>
              <a:t>1</a:t>
            </a:r>
            <a:r>
              <a:rPr lang="zh-CN" altLang="en-US" sz="2200" b="1">
                <a:latin typeface="Times New Roman" panose="02020603050405020304" pitchFamily="18" charset="0"/>
              </a:rPr>
              <a:t>的正方形有</a:t>
            </a:r>
            <a:r>
              <a:rPr lang="en-US" altLang="zh-CN" sz="2200" b="1">
                <a:latin typeface="Times New Roman" panose="02020603050405020304" pitchFamily="18" charset="0"/>
              </a:rPr>
              <a:t>2</a:t>
            </a:r>
            <a:r>
              <a:rPr lang="zh-CN" altLang="en-US" sz="2200" b="1">
                <a:latin typeface="Times New Roman" panose="02020603050405020304" pitchFamily="18" charset="0"/>
              </a:rPr>
              <a:t>个，第②个图形中面积为</a:t>
            </a:r>
            <a:r>
              <a:rPr lang="en-US" altLang="zh-CN" sz="2200" b="1">
                <a:latin typeface="Times New Roman" panose="02020603050405020304" pitchFamily="18" charset="0"/>
              </a:rPr>
              <a:t>1</a:t>
            </a:r>
            <a:r>
              <a:rPr lang="zh-CN" altLang="en-US" sz="2200" b="1">
                <a:latin typeface="Times New Roman" panose="02020603050405020304" pitchFamily="18" charset="0"/>
              </a:rPr>
              <a:t>的正方形有</a:t>
            </a:r>
            <a:r>
              <a:rPr lang="en-US" altLang="zh-CN" sz="2200" b="1">
                <a:latin typeface="Times New Roman" panose="02020603050405020304" pitchFamily="18" charset="0"/>
              </a:rPr>
              <a:t>5</a:t>
            </a:r>
            <a:r>
              <a:rPr lang="zh-CN" altLang="en-US" sz="2200" b="1">
                <a:latin typeface="Times New Roman" panose="02020603050405020304" pitchFamily="18" charset="0"/>
              </a:rPr>
              <a:t>个，第③个图形中面积为</a:t>
            </a:r>
            <a:r>
              <a:rPr lang="en-US" altLang="zh-CN" sz="2200" b="1">
                <a:latin typeface="Times New Roman" panose="02020603050405020304" pitchFamily="18" charset="0"/>
              </a:rPr>
              <a:t>1</a:t>
            </a:r>
            <a:r>
              <a:rPr lang="zh-CN" altLang="en-US" sz="2200" b="1">
                <a:latin typeface="Times New Roman" panose="02020603050405020304" pitchFamily="18" charset="0"/>
              </a:rPr>
              <a:t>的正方形有</a:t>
            </a:r>
            <a:r>
              <a:rPr lang="en-US" altLang="zh-CN" sz="2200" b="1">
                <a:latin typeface="Times New Roman" panose="02020603050405020304" pitchFamily="18" charset="0"/>
              </a:rPr>
              <a:t>9</a:t>
            </a:r>
            <a:r>
              <a:rPr lang="zh-CN" altLang="en-US" sz="2200" b="1">
                <a:latin typeface="Times New Roman" panose="02020603050405020304" pitchFamily="18" charset="0"/>
              </a:rPr>
              <a:t>个，</a:t>
            </a:r>
            <a:r>
              <a:rPr lang="en-US" altLang="zh-CN" sz="2200" b="1">
                <a:latin typeface="宋体" panose="02010600030101010101" pitchFamily="2" charset="-122"/>
              </a:rPr>
              <a:t>……</a:t>
            </a:r>
            <a:r>
              <a:rPr lang="zh-CN" altLang="en-US" sz="2200" b="1">
                <a:latin typeface="Times New Roman" panose="02020603050405020304" pitchFamily="18" charset="0"/>
              </a:rPr>
              <a:t>按此规律，则第⑥个图形中面积为</a:t>
            </a:r>
            <a:r>
              <a:rPr lang="en-US" altLang="zh-CN" sz="2200" b="1">
                <a:latin typeface="Times New Roman" panose="02020603050405020304" pitchFamily="18" charset="0"/>
              </a:rPr>
              <a:t>1</a:t>
            </a:r>
            <a:r>
              <a:rPr lang="zh-CN" altLang="en-US" sz="2200" b="1">
                <a:latin typeface="Times New Roman" panose="02020603050405020304" pitchFamily="18" charset="0"/>
              </a:rPr>
              <a:t>的正方形的个数为</a:t>
            </a:r>
            <a:r>
              <a:rPr lang="en-US" altLang="zh-CN" sz="2200" b="1">
                <a:latin typeface="Times New Roman" panose="02020603050405020304" pitchFamily="18" charset="0"/>
              </a:rPr>
              <a:t>(</a:t>
            </a:r>
            <a:r>
              <a:rPr lang="zh-CN" altLang="en-US" sz="2200" b="1">
                <a:latin typeface="Times New Roman" panose="02020603050405020304" pitchFamily="18" charset="0"/>
              </a:rPr>
              <a:t>　　</a:t>
            </a:r>
            <a:r>
              <a:rPr lang="en-US" altLang="zh-CN" sz="2200" b="1">
                <a:latin typeface="Times New Roman" panose="02020603050405020304" pitchFamily="18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altLang="zh-CN" sz="2200" b="1">
                <a:latin typeface="Times New Roman" panose="02020603050405020304" pitchFamily="18" charset="0"/>
              </a:rPr>
              <a:t>        A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20         B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27         C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35         D</a:t>
            </a:r>
            <a:r>
              <a:rPr lang="zh-CN" altLang="en-US" sz="2200" b="1">
                <a:latin typeface="Times New Roman" panose="02020603050405020304" pitchFamily="18" charset="0"/>
              </a:rPr>
              <a:t>．</a:t>
            </a:r>
            <a:r>
              <a:rPr lang="en-US" altLang="zh-CN" sz="2200" b="1"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252708" y="2565798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5" name="Rectangle 55"/>
          <p:cNvSpPr>
            <a:spLocks noChangeArrowheads="1"/>
          </p:cNvSpPr>
          <p:nvPr/>
        </p:nvSpPr>
        <p:spPr bwMode="auto">
          <a:xfrm>
            <a:off x="1073150" y="1111240"/>
            <a:ext cx="70802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1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</a:rPr>
              <a:t>要判断一个数学结论的正确性，仅依靠经验、观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察和实验是不够的，必须一步一步地进行有根有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据的推理．否定一个结论举出反例就是最有力的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证据．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</a:rPr>
              <a:t>证明的常用方法：验证法、举反例、推理论证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等．</a:t>
            </a:r>
            <a:r>
              <a:rPr lang="zh-CN" altLang="en-US" sz="2400" dirty="0">
                <a:latin typeface="宋体" panose="02010600030101010101" pitchFamily="2" charset="-122"/>
              </a:rPr>
              <a:t> </a:t>
            </a:r>
            <a:endParaRPr lang="en-US" altLang="zh-CN" sz="24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17"/>
          <p:cNvSpPr txBox="1">
            <a:spLocks noChangeArrowheads="1"/>
          </p:cNvSpPr>
          <p:nvPr/>
        </p:nvSpPr>
        <p:spPr bwMode="auto">
          <a:xfrm>
            <a:off x="793750" y="1303736"/>
            <a:ext cx="7748588" cy="220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25000"/>
              </a:lnSpc>
            </a:pPr>
            <a:r>
              <a:rPr lang="zh-CN" altLang="en-US" sz="2200" b="1" dirty="0">
                <a:latin typeface="Times New Roman" panose="02020603050405020304" pitchFamily="18" charset="0"/>
              </a:rPr>
              <a:t>       </a:t>
            </a:r>
            <a:r>
              <a:rPr lang="zh-CN" altLang="zh-CN" sz="2200" b="1" dirty="0">
                <a:latin typeface="Times New Roman" panose="02020603050405020304" pitchFamily="18" charset="0"/>
              </a:rPr>
              <a:t>以前，我们通过观察、实验、归纳得到了很多正确的结</a:t>
            </a:r>
            <a:endParaRPr lang="zh-CN" altLang="en-US" sz="2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zh-CN" altLang="zh-CN" sz="2200" b="1" dirty="0">
                <a:latin typeface="Times New Roman" panose="02020603050405020304" pitchFamily="18" charset="0"/>
              </a:rPr>
              <a:t>论.</a:t>
            </a:r>
            <a:r>
              <a:rPr lang="en-US" altLang="zh-CN" sz="2200" b="1" dirty="0">
                <a:latin typeface="Times New Roman" panose="02020603050405020304" pitchFamily="18" charset="0"/>
              </a:rPr>
              <a:t> </a:t>
            </a:r>
            <a:r>
              <a:rPr lang="zh-CN" altLang="zh-CN" sz="2200" b="1" dirty="0">
                <a:latin typeface="Times New Roman" panose="02020603050405020304" pitchFamily="18" charset="0"/>
              </a:rPr>
              <a:t>观察、实验、 归纳得到的结论一定正确吗？我们再感受</a:t>
            </a:r>
            <a:endParaRPr lang="zh-CN" altLang="en-US" sz="2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zh-CN" altLang="zh-CN" sz="2200" b="1" dirty="0">
                <a:latin typeface="Times New Roman" panose="02020603050405020304" pitchFamily="18" charset="0"/>
              </a:rPr>
              <a:t>几个！</a:t>
            </a:r>
            <a:endParaRPr lang="zh-CN" altLang="en-US" sz="2200" b="1" dirty="0">
              <a:latin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</a:pPr>
            <a:r>
              <a:rPr lang="en-US" altLang="zh-CN" sz="2200" b="1" dirty="0">
                <a:latin typeface="Times New Roman" panose="02020603050405020304" pitchFamily="18" charset="0"/>
              </a:rPr>
              <a:t>(1)</a:t>
            </a:r>
            <a:r>
              <a:rPr lang="zh-CN" altLang="en-US" sz="2200" b="1" dirty="0">
                <a:latin typeface="Times New Roman" panose="02020603050405020304" pitchFamily="18" charset="0"/>
              </a:rPr>
              <a:t>图</a:t>
            </a:r>
            <a:r>
              <a:rPr lang="en-US" altLang="zh-CN" sz="2200" b="1" dirty="0">
                <a:latin typeface="Times New Roman" panose="02020603050405020304" pitchFamily="18" charset="0"/>
              </a:rPr>
              <a:t>1</a:t>
            </a:r>
            <a:r>
              <a:rPr lang="zh-CN" altLang="en-US" sz="2200" b="1" dirty="0">
                <a:latin typeface="Times New Roman" panose="02020603050405020304" pitchFamily="18" charset="0"/>
              </a:rPr>
              <a:t>中两条线段</a:t>
            </a:r>
            <a:r>
              <a:rPr lang="en-US" altLang="zh-CN" sz="22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2200" b="1" dirty="0">
                <a:latin typeface="Times New Roman" panose="02020603050405020304" pitchFamily="18" charset="0"/>
              </a:rPr>
              <a:t>, </a:t>
            </a:r>
            <a:r>
              <a:rPr lang="en-US" altLang="zh-CN" sz="22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200" b="1" dirty="0">
                <a:latin typeface="Times New Roman" panose="02020603050405020304" pitchFamily="18" charset="0"/>
              </a:rPr>
              <a:t>的长度相等吗？图</a:t>
            </a:r>
            <a:r>
              <a:rPr lang="en-US" altLang="zh-CN" sz="2200" b="1" dirty="0">
                <a:latin typeface="Times New Roman" panose="02020603050405020304" pitchFamily="18" charset="0"/>
              </a:rPr>
              <a:t>2</a:t>
            </a:r>
            <a:r>
              <a:rPr lang="zh-CN" altLang="en-US" sz="2200" b="1" dirty="0">
                <a:latin typeface="Times New Roman" panose="02020603050405020304" pitchFamily="18" charset="0"/>
              </a:rPr>
              <a:t>中的四边形是正方</a:t>
            </a:r>
          </a:p>
          <a:p>
            <a:pPr algn="l">
              <a:lnSpc>
                <a:spcPct val="125000"/>
              </a:lnSpc>
            </a:pPr>
            <a:r>
              <a:rPr lang="zh-CN" altLang="en-US" sz="2200" b="1" dirty="0">
                <a:latin typeface="Times New Roman" panose="02020603050405020304" pitchFamily="18" charset="0"/>
              </a:rPr>
              <a:t>    形吗？请你先观察，再设法检验你观察到的结论</a:t>
            </a:r>
            <a:r>
              <a:rPr lang="en-US" altLang="zh-CN" sz="2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2922591" y="4461272"/>
            <a:ext cx="752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1800" b="1">
                <a:latin typeface="宋体" panose="02010600030101010101" pitchFamily="2" charset="-122"/>
              </a:rPr>
              <a:t>图</a:t>
            </a:r>
            <a:r>
              <a:rPr lang="en-US" altLang="zh-CN" sz="1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5189538" y="4471988"/>
            <a:ext cx="698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latin typeface="宋体" panose="02010600030101010101" pitchFamily="2" charset="-122"/>
              </a:rPr>
              <a:t>图</a:t>
            </a:r>
            <a:r>
              <a:rPr lang="en-US" altLang="zh-CN" sz="1800" b="1"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9243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2850" y="3061099"/>
            <a:ext cx="4033838" cy="13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0" grpId="0"/>
      <p:bldP spid="92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5125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4" name="TextBox 17"/>
          <p:cNvSpPr txBox="1">
            <a:spLocks noChangeArrowheads="1"/>
          </p:cNvSpPr>
          <p:nvPr/>
        </p:nvSpPr>
        <p:spPr bwMode="auto">
          <a:xfrm>
            <a:off x="1081088" y="1358503"/>
            <a:ext cx="715486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2200" b="1" dirty="0">
                <a:latin typeface="宋体" panose="02010600030101010101" pitchFamily="2" charset="-122"/>
              </a:rPr>
              <a:t>(</a:t>
            </a:r>
            <a:r>
              <a:rPr lang="en-US" altLang="zh-CN" sz="2200" b="1" dirty="0">
                <a:latin typeface="Times New Roman" panose="02020603050405020304" pitchFamily="18" charset="0"/>
              </a:rPr>
              <a:t>2</a:t>
            </a:r>
            <a:r>
              <a:rPr lang="en-US" altLang="zh-CN" sz="2200" b="1" dirty="0">
                <a:latin typeface="宋体" panose="02010600030101010101" pitchFamily="2" charset="-122"/>
              </a:rPr>
              <a:t>)</a:t>
            </a:r>
            <a:r>
              <a:rPr lang="zh-CN" altLang="en-US" sz="2200" b="1" dirty="0">
                <a:latin typeface="宋体" panose="02010600030101010101" pitchFamily="2" charset="-122"/>
              </a:rPr>
              <a:t>如图</a:t>
            </a:r>
            <a:r>
              <a:rPr lang="en-US" altLang="zh-CN" sz="2200" b="1" dirty="0">
                <a:latin typeface="Times New Roman" panose="02020603050405020304" pitchFamily="18" charset="0"/>
              </a:rPr>
              <a:t>3</a:t>
            </a:r>
            <a:r>
              <a:rPr lang="en-US" altLang="zh-CN" sz="2200" b="1" dirty="0">
                <a:latin typeface="宋体" panose="02010600030101010101" pitchFamily="2" charset="-122"/>
              </a:rPr>
              <a:t>,</a:t>
            </a:r>
            <a:r>
              <a:rPr lang="zh-CN" altLang="en-US" sz="2200" b="1" dirty="0">
                <a:latin typeface="宋体" panose="02010600030101010101" pitchFamily="2" charset="-122"/>
              </a:rPr>
              <a:t>把地球看成球形，假如用一根比地球赤道长</a:t>
            </a:r>
          </a:p>
          <a:p>
            <a:pPr algn="l">
              <a:lnSpc>
                <a:spcPct val="120000"/>
              </a:lnSpc>
            </a:pPr>
            <a:r>
              <a:rPr lang="en-US" altLang="zh-CN" sz="2200" b="1" dirty="0">
                <a:latin typeface="宋体" panose="02010600030101010101" pitchFamily="2" charset="-122"/>
              </a:rPr>
              <a:t>   l </a:t>
            </a:r>
            <a:r>
              <a:rPr lang="en-US" altLang="zh-CN" sz="2200" b="1" dirty="0">
                <a:latin typeface="Times New Roman" panose="02020603050405020304" pitchFamily="18" charset="0"/>
              </a:rPr>
              <a:t>m</a:t>
            </a:r>
            <a:r>
              <a:rPr lang="zh-CN" altLang="en-US" sz="2200" b="1" dirty="0">
                <a:latin typeface="宋体" panose="02010600030101010101" pitchFamily="2" charset="-122"/>
              </a:rPr>
              <a:t>的铁丝将地球赤道围起来，铁丝与地球赤道之间</a:t>
            </a:r>
          </a:p>
          <a:p>
            <a:pPr algn="l">
              <a:lnSpc>
                <a:spcPct val="12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的间隙能有多大？能放进一个拳头吗？先凭感觉想、</a:t>
            </a:r>
          </a:p>
          <a:p>
            <a:pPr algn="l">
              <a:lnSpc>
                <a:spcPct val="12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象一下，再具体算一算，看看与你的感觉是否一</a:t>
            </a:r>
          </a:p>
          <a:p>
            <a:pPr algn="l">
              <a:lnSpc>
                <a:spcPct val="12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致，并与同伴进行交流</a:t>
            </a:r>
            <a:r>
              <a:rPr lang="en-US" altLang="zh-CN" sz="2200" b="1" dirty="0"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5648327" y="3667125"/>
            <a:ext cx="2587625" cy="978694"/>
          </a:xfrm>
          <a:prstGeom prst="cloudCallout">
            <a:avLst>
              <a:gd name="adj1" fmla="val -64907"/>
              <a:gd name="adj2" fmla="val -103407"/>
            </a:avLst>
          </a:prstGeom>
          <a:noFill/>
          <a:ln w="2222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5565391" y="3883818"/>
            <a:ext cx="25090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Arial" panose="020B0604020202020204" pitchFamily="34" charset="0"/>
              </a:rPr>
              <a:t>           别太信任你的</a:t>
            </a:r>
          </a:p>
          <a:p>
            <a:r>
              <a:rPr lang="zh-CN" altLang="en-US" sz="2000" b="1">
                <a:latin typeface="Arial" panose="020B0604020202020204" pitchFamily="34" charset="0"/>
              </a:rPr>
              <a:t>眼睛和直觉哟！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2800353" y="4485085"/>
            <a:ext cx="968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>
                <a:latin typeface="宋体" panose="02010600030101010101" pitchFamily="2" charset="-122"/>
              </a:rPr>
              <a:t>图</a:t>
            </a:r>
            <a:r>
              <a:rPr lang="en-US" altLang="zh-CN" sz="1800" b="1">
                <a:latin typeface="Times New Roman" panose="02020603050405020304" pitchFamily="18" charset="0"/>
              </a:rPr>
              <a:t>3</a:t>
            </a:r>
          </a:p>
        </p:txBody>
      </p:sp>
      <p:pic>
        <p:nvPicPr>
          <p:cNvPr id="62480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17753" y="3017044"/>
            <a:ext cx="19335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4" grpId="0" build="allAtOnce"/>
      <p:bldP spid="62475" grpId="0" animBg="1"/>
      <p:bldP spid="62476" grpId="0"/>
      <p:bldP spid="624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gray">
          <a:xfrm flipH="1">
            <a:off x="2513013" y="1582341"/>
            <a:ext cx="2862262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pic>
        <p:nvPicPr>
          <p:cNvPr id="6147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149" name="AutoShape 2"/>
          <p:cNvSpPr>
            <a:spLocks noChangeArrowheads="1"/>
          </p:cNvSpPr>
          <p:nvPr/>
        </p:nvSpPr>
        <p:spPr bwMode="gray">
          <a:xfrm flipH="1">
            <a:off x="792163" y="1563291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l"/>
            <a:endParaRPr lang="zh-CN" altLang="en-US"/>
          </a:p>
        </p:txBody>
      </p:sp>
      <p:sp>
        <p:nvSpPr>
          <p:cNvPr id="6150" name="AutoShape 11"/>
          <p:cNvSpPr>
            <a:spLocks noChangeArrowheads="1"/>
          </p:cNvSpPr>
          <p:nvPr/>
        </p:nvSpPr>
        <p:spPr bwMode="gray">
          <a:xfrm>
            <a:off x="2097091" y="142398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6151" name="文本框 27"/>
          <p:cNvSpPr txBox="1">
            <a:spLocks noChangeArrowheads="1"/>
          </p:cNvSpPr>
          <p:nvPr/>
        </p:nvSpPr>
        <p:spPr bwMode="auto">
          <a:xfrm>
            <a:off x="904876" y="1546624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6152" name="文本框 28"/>
          <p:cNvSpPr txBox="1">
            <a:spLocks noChangeArrowheads="1"/>
          </p:cNvSpPr>
          <p:nvPr/>
        </p:nvSpPr>
        <p:spPr bwMode="auto">
          <a:xfrm>
            <a:off x="2897188" y="1534717"/>
            <a:ext cx="22844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证明的必要性</a:t>
            </a: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图片 4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extBox 26"/>
          <p:cNvSpPr txBox="1">
            <a:spLocks noChangeArrowheads="1"/>
          </p:cNvSpPr>
          <p:nvPr/>
        </p:nvSpPr>
        <p:spPr bwMode="auto">
          <a:xfrm>
            <a:off x="611188" y="2132411"/>
            <a:ext cx="7772400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35000"/>
              </a:lnSpc>
            </a:pPr>
            <a:r>
              <a:rPr lang="en-US" altLang="zh-CN" sz="1800" b="1" dirty="0">
                <a:latin typeface="Times New Roman" panose="02020603050405020304" pitchFamily="18" charset="0"/>
              </a:rPr>
              <a:t>1</a:t>
            </a:r>
            <a:r>
              <a:rPr lang="en-US" altLang="zh-CN" sz="1800" b="1" dirty="0">
                <a:latin typeface="宋体" panose="02010600030101010101" pitchFamily="2" charset="-122"/>
              </a:rPr>
              <a:t>.</a:t>
            </a:r>
            <a:r>
              <a:rPr lang="zh-CN" altLang="zh-CN" sz="1800" b="1" dirty="0">
                <a:latin typeface="宋体" panose="02010600030101010101" pitchFamily="2" charset="-122"/>
              </a:rPr>
              <a:t>许多猜想的结论，数学上的一些结论以及数学之外的其他事实，</a:t>
            </a:r>
            <a:endParaRPr lang="zh-CN" altLang="en-US" sz="1800" b="1" dirty="0">
              <a:latin typeface="宋体" panose="02010600030101010101" pitchFamily="2" charset="-122"/>
            </a:endParaRPr>
          </a:p>
          <a:p>
            <a:pPr algn="l">
              <a:lnSpc>
                <a:spcPct val="135000"/>
              </a:lnSpc>
            </a:pPr>
            <a:r>
              <a:rPr lang="zh-CN" altLang="en-US" sz="1800" b="1" dirty="0">
                <a:latin typeface="宋体" panose="02010600030101010101" pitchFamily="2" charset="-122"/>
              </a:rPr>
              <a:t>  </a:t>
            </a:r>
            <a:r>
              <a:rPr lang="zh-CN" altLang="zh-CN" sz="1800" b="1" dirty="0">
                <a:latin typeface="宋体" panose="02010600030101010101" pitchFamily="2" charset="-122"/>
              </a:rPr>
              <a:t>应当追其缘由，推理证明是非常必要的．</a:t>
            </a:r>
            <a:endParaRPr lang="zh-CN" altLang="en-US" sz="1800" b="1" dirty="0">
              <a:latin typeface="宋体" panose="02010600030101010101" pitchFamily="2" charset="-122"/>
            </a:endParaRPr>
          </a:p>
          <a:p>
            <a:pPr algn="l">
              <a:lnSpc>
                <a:spcPct val="135000"/>
              </a:lnSpc>
            </a:pPr>
            <a:r>
              <a:rPr lang="en-US" altLang="zh-CN" sz="1800" b="1" dirty="0">
                <a:latin typeface="宋体" panose="02010600030101010101" pitchFamily="2" charset="-122"/>
              </a:rPr>
              <a:t>  (</a:t>
            </a:r>
            <a:r>
              <a:rPr lang="en-US" altLang="zh-CN" sz="1800" b="1" dirty="0">
                <a:latin typeface="Times New Roman" panose="02020603050405020304" pitchFamily="18" charset="0"/>
              </a:rPr>
              <a:t>1</a:t>
            </a:r>
            <a:r>
              <a:rPr lang="en-US" altLang="zh-CN" sz="1800" b="1" dirty="0">
                <a:latin typeface="宋体" panose="02010600030101010101" pitchFamily="2" charset="-122"/>
              </a:rPr>
              <a:t>)</a:t>
            </a:r>
            <a:r>
              <a:rPr lang="zh-CN" altLang="en-US" sz="1800" b="1" dirty="0">
                <a:latin typeface="宋体" panose="02010600030101010101" pitchFamily="2" charset="-122"/>
              </a:rPr>
              <a:t>要判断一个数学结论是否正确，仅仅依靠实验，观察、归纳是</a:t>
            </a:r>
          </a:p>
          <a:p>
            <a:pPr algn="l">
              <a:lnSpc>
                <a:spcPct val="135000"/>
              </a:lnSpc>
            </a:pPr>
            <a:r>
              <a:rPr lang="zh-CN" altLang="en-US" sz="1800" b="1" dirty="0">
                <a:latin typeface="宋体" panose="02010600030101010101" pitchFamily="2" charset="-122"/>
              </a:rPr>
              <a:t>     不够的，必须进行有根有据的证明．</a:t>
            </a:r>
          </a:p>
          <a:p>
            <a:pPr algn="l">
              <a:lnSpc>
                <a:spcPct val="135000"/>
              </a:lnSpc>
            </a:pPr>
            <a:r>
              <a:rPr lang="en-US" altLang="zh-CN" sz="1800" b="1" dirty="0">
                <a:latin typeface="宋体" panose="02010600030101010101" pitchFamily="2" charset="-122"/>
              </a:rPr>
              <a:t>  (</a:t>
            </a:r>
            <a:r>
              <a:rPr lang="en-US" altLang="zh-CN" sz="1800" b="1" dirty="0">
                <a:latin typeface="Times New Roman" panose="02020603050405020304" pitchFamily="18" charset="0"/>
              </a:rPr>
              <a:t>2</a:t>
            </a:r>
            <a:r>
              <a:rPr lang="en-US" altLang="zh-CN" sz="1800" b="1" dirty="0">
                <a:latin typeface="宋体" panose="02010600030101010101" pitchFamily="2" charset="-122"/>
              </a:rPr>
              <a:t>)</a:t>
            </a:r>
            <a:r>
              <a:rPr lang="zh-CN" altLang="en-US" sz="1800" b="1" dirty="0">
                <a:latin typeface="宋体" panose="02010600030101010101" pitchFamily="2" charset="-122"/>
              </a:rPr>
              <a:t>没有经过严格的推理，仅由若干特例归纳得出的结论可能潜藏</a:t>
            </a:r>
          </a:p>
          <a:p>
            <a:pPr algn="l">
              <a:lnSpc>
                <a:spcPct val="135000"/>
              </a:lnSpc>
            </a:pPr>
            <a:r>
              <a:rPr lang="zh-CN" altLang="en-US" sz="1800" b="1" dirty="0">
                <a:latin typeface="宋体" panose="02010600030101010101" pitchFamily="2" charset="-122"/>
              </a:rPr>
              <a:t>     着错误．</a:t>
            </a:r>
          </a:p>
          <a:p>
            <a:pPr algn="l">
              <a:lnSpc>
                <a:spcPct val="135000"/>
              </a:lnSpc>
            </a:pPr>
            <a:r>
              <a:rPr lang="en-US" altLang="zh-CN" sz="1800" b="1" dirty="0">
                <a:latin typeface="宋体" panose="02010600030101010101" pitchFamily="2" charset="-122"/>
              </a:rPr>
              <a:t>  (</a:t>
            </a:r>
            <a:r>
              <a:rPr lang="en-US" altLang="zh-CN" sz="1800" b="1" dirty="0">
                <a:latin typeface="Times New Roman" panose="02020603050405020304" pitchFamily="18" charset="0"/>
              </a:rPr>
              <a:t>3</a:t>
            </a:r>
            <a:r>
              <a:rPr lang="en-US" altLang="zh-CN" sz="1800" b="1" dirty="0">
                <a:latin typeface="宋体" panose="02010600030101010101" pitchFamily="2" charset="-122"/>
              </a:rPr>
              <a:t>)</a:t>
            </a:r>
            <a:r>
              <a:rPr lang="zh-CN" altLang="en-US" sz="1800" b="1" dirty="0">
                <a:latin typeface="宋体" panose="02010600030101010101" pitchFamily="2" charset="-122"/>
              </a:rPr>
              <a:t>对一个结论要肯定其是正确的，必须通过一步一步推理，论证</a:t>
            </a:r>
          </a:p>
          <a:p>
            <a:pPr algn="l">
              <a:lnSpc>
                <a:spcPct val="135000"/>
              </a:lnSpc>
            </a:pPr>
            <a:r>
              <a:rPr lang="zh-CN" altLang="en-US" sz="1800" b="1" dirty="0">
                <a:latin typeface="宋体" panose="02010600030101010101" pitchFamily="2" charset="-122"/>
              </a:rPr>
              <a:t>     才能下结论．</a:t>
            </a:r>
          </a:p>
        </p:txBody>
      </p:sp>
      <p:sp>
        <p:nvSpPr>
          <p:cNvPr id="32" name="矩形 31"/>
          <p:cNvSpPr/>
          <p:nvPr/>
        </p:nvSpPr>
        <p:spPr>
          <a:xfrm>
            <a:off x="7546976" y="1283495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60" name="文本框 22"/>
          <p:cNvSpPr txBox="1">
            <a:spLocks noChangeArrowheads="1"/>
          </p:cNvSpPr>
          <p:nvPr/>
        </p:nvSpPr>
        <p:spPr bwMode="auto">
          <a:xfrm>
            <a:off x="7669216" y="1283494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2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1" name="TextBox 26"/>
          <p:cNvSpPr txBox="1">
            <a:spLocks noChangeArrowheads="1"/>
          </p:cNvSpPr>
          <p:nvPr/>
        </p:nvSpPr>
        <p:spPr bwMode="auto">
          <a:xfrm>
            <a:off x="742950" y="981491"/>
            <a:ext cx="7772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要点精析：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000" b="1" dirty="0">
                <a:latin typeface="宋体" panose="02010600030101010101" pitchFamily="2" charset="-122"/>
              </a:rPr>
              <a:t>(</a:t>
            </a:r>
            <a:r>
              <a:rPr lang="en-US" altLang="zh-CN" sz="2000" b="1" dirty="0">
                <a:latin typeface="Times New Roman" panose="02020603050405020304" pitchFamily="18" charset="0"/>
              </a:rPr>
              <a:t>1</a:t>
            </a:r>
            <a:r>
              <a:rPr lang="en-US" altLang="zh-CN" sz="2000" b="1" dirty="0">
                <a:latin typeface="宋体" panose="02010600030101010101" pitchFamily="2" charset="-122"/>
              </a:rPr>
              <a:t>)</a:t>
            </a:r>
            <a:r>
              <a:rPr lang="zh-CN" altLang="en-US" sz="2000" b="1" dirty="0">
                <a:latin typeface="宋体" panose="02010600030101010101" pitchFamily="2" charset="-122"/>
              </a:rPr>
              <a:t>直觉有时会产生错误，不是永远可信的；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(</a:t>
            </a:r>
            <a:r>
              <a:rPr lang="en-US" altLang="zh-CN" sz="2000" b="1" dirty="0">
                <a:latin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宋体" panose="02010600030101010101" pitchFamily="2" charset="-122"/>
              </a:rPr>
              <a:t>)</a:t>
            </a:r>
            <a:r>
              <a:rPr lang="zh-CN" altLang="en-US" sz="2000" b="1" dirty="0">
                <a:latin typeface="宋体" panose="02010600030101010101" pitchFamily="2" charset="-122"/>
              </a:rPr>
              <a:t>图形的性质并不都是通过测量得出的；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(</a:t>
            </a:r>
            <a:r>
              <a:rPr lang="en-US" altLang="zh-CN" sz="2000" b="1" dirty="0">
                <a:latin typeface="Times New Roman" panose="02020603050405020304" pitchFamily="18" charset="0"/>
              </a:rPr>
              <a:t>3</a:t>
            </a:r>
            <a:r>
              <a:rPr lang="en-US" altLang="zh-CN" sz="2000" b="1" dirty="0">
                <a:latin typeface="宋体" panose="02010600030101010101" pitchFamily="2" charset="-122"/>
              </a:rPr>
              <a:t>)</a:t>
            </a:r>
            <a:r>
              <a:rPr lang="zh-CN" altLang="en-US" sz="2000" b="1" dirty="0">
                <a:latin typeface="宋体" panose="02010600030101010101" pitchFamily="2" charset="-122"/>
              </a:rPr>
              <a:t>对少数具体例子的观察、测量或计算得出的结论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，并</a:t>
            </a:r>
            <a:r>
              <a:rPr lang="zh-CN" altLang="en-US" sz="2000" b="1" dirty="0">
                <a:latin typeface="宋体" panose="02010600030101010101" pitchFamily="2" charset="-122"/>
              </a:rPr>
              <a:t>不能保证一般情况下都成立；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(</a:t>
            </a:r>
            <a:r>
              <a:rPr lang="en-US" altLang="zh-CN" sz="2000" b="1" dirty="0">
                <a:latin typeface="Times New Roman" panose="02020603050405020304" pitchFamily="18" charset="0"/>
              </a:rPr>
              <a:t>4</a:t>
            </a:r>
            <a:r>
              <a:rPr lang="en-US" altLang="zh-CN" sz="2000" b="1" dirty="0">
                <a:latin typeface="宋体" panose="02010600030101010101" pitchFamily="2" charset="-122"/>
              </a:rPr>
              <a:t>)</a:t>
            </a:r>
            <a:r>
              <a:rPr lang="zh-CN" altLang="en-US" sz="2000" b="1" dirty="0">
                <a:latin typeface="宋体" panose="02010600030101010101" pitchFamily="2" charset="-122"/>
              </a:rPr>
              <a:t>只有通过推理的方法研究问题，才能揭示问题的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本质</a:t>
            </a:r>
            <a:r>
              <a:rPr lang="zh-CN" altLang="en-US" sz="2000" b="1" dirty="0">
                <a:latin typeface="宋体" panose="02010600030101010101" pitchFamily="2" charset="-122"/>
              </a:rPr>
              <a:t>．</a:t>
            </a:r>
            <a:endParaRPr lang="en-US" altLang="zh-CN" sz="2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777878" y="245904"/>
            <a:ext cx="7688263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      </a:t>
            </a:r>
            <a:r>
              <a:rPr lang="zh-CN" altLang="en-US" sz="2000" b="1">
                <a:latin typeface="Times New Roman" panose="02020603050405020304" pitchFamily="18" charset="0"/>
              </a:rPr>
              <a:t>一个两位数，它的十位数字为</a:t>
            </a:r>
            <a:r>
              <a:rPr lang="en-US" altLang="zh-CN" sz="2000" b="1" i="1">
                <a:latin typeface="Times New Roman" panose="02020603050405020304" pitchFamily="18" charset="0"/>
              </a:rPr>
              <a:t>a</a:t>
            </a:r>
            <a:r>
              <a:rPr lang="zh-CN" altLang="en-US" sz="2000" b="1">
                <a:latin typeface="Times New Roman" panose="02020603050405020304" pitchFamily="18" charset="0"/>
              </a:rPr>
              <a:t>，个位数字为</a:t>
            </a:r>
            <a:r>
              <a:rPr lang="en-US" altLang="zh-CN" sz="2000" b="1" i="1">
                <a:latin typeface="Times New Roman" panose="02020603050405020304" pitchFamily="18" charset="0"/>
              </a:rPr>
              <a:t>b</a:t>
            </a:r>
            <a:r>
              <a:rPr lang="zh-CN" altLang="en-US" sz="2000" b="1">
                <a:latin typeface="Times New Roman" panose="02020603050405020304" pitchFamily="18" charset="0"/>
              </a:rPr>
              <a:t>，若把它的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>
                <a:latin typeface="Times New Roman" panose="02020603050405020304" pitchFamily="18" charset="0"/>
              </a:rPr>
              <a:t>           十位数字与个位数字对调，将得到一个新的两位数，这两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>
                <a:latin typeface="Times New Roman" panose="02020603050405020304" pitchFamily="18" charset="0"/>
              </a:rPr>
              <a:t>            个数的和能被</a:t>
            </a:r>
            <a:r>
              <a:rPr lang="en-US" altLang="zh-CN" sz="2000" b="1">
                <a:latin typeface="Times New Roman" panose="02020603050405020304" pitchFamily="18" charset="0"/>
              </a:rPr>
              <a:t>11</a:t>
            </a:r>
            <a:r>
              <a:rPr lang="zh-CN" altLang="en-US" sz="2000" b="1">
                <a:latin typeface="Times New Roman" panose="02020603050405020304" pitchFamily="18" charset="0"/>
              </a:rPr>
              <a:t>整除吗？我们可验证一下：比如</a:t>
            </a:r>
            <a:r>
              <a:rPr lang="en-US" altLang="zh-CN" sz="2000" b="1">
                <a:latin typeface="Times New Roman" panose="02020603050405020304" pitchFamily="18" charset="0"/>
              </a:rPr>
              <a:t>23</a:t>
            </a:r>
            <a:r>
              <a:rPr lang="zh-CN" altLang="en-US" sz="2000" b="1">
                <a:latin typeface="Times New Roman" panose="02020603050405020304" pitchFamily="18" charset="0"/>
              </a:rPr>
              <a:t>，把它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>
                <a:latin typeface="Times New Roman" panose="02020603050405020304" pitchFamily="18" charset="0"/>
              </a:rPr>
              <a:t>            的十位数字与个位数字对调后得到新的两位数</a:t>
            </a:r>
            <a:r>
              <a:rPr lang="en-US" altLang="zh-CN" sz="2000" b="1">
                <a:latin typeface="Times New Roman" panose="02020603050405020304" pitchFamily="18" charset="0"/>
              </a:rPr>
              <a:t>32</a:t>
            </a:r>
            <a:r>
              <a:rPr lang="zh-CN" altLang="en-US" sz="2000" b="1">
                <a:latin typeface="Times New Roman" panose="02020603050405020304" pitchFamily="18" charset="0"/>
              </a:rPr>
              <a:t>，而</a:t>
            </a:r>
            <a:r>
              <a:rPr lang="en-US" altLang="zh-CN" sz="2000" b="1">
                <a:latin typeface="Times New Roman" panose="02020603050405020304" pitchFamily="18" charset="0"/>
              </a:rPr>
              <a:t>23</a:t>
            </a:r>
            <a:r>
              <a:rPr lang="zh-CN" altLang="en-US" sz="2000" b="1">
                <a:latin typeface="Times New Roman" panose="02020603050405020304" pitchFamily="18" charset="0"/>
              </a:rPr>
              <a:t>＋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latin typeface="Times New Roman" panose="02020603050405020304" pitchFamily="18" charset="0"/>
              </a:rPr>
              <a:t>            32</a:t>
            </a:r>
            <a:r>
              <a:rPr lang="zh-CN" altLang="en-US" sz="2000" b="1">
                <a:latin typeface="Times New Roman" panose="02020603050405020304" pitchFamily="18" charset="0"/>
              </a:rPr>
              <a:t>＝</a:t>
            </a:r>
            <a:r>
              <a:rPr lang="en-US" altLang="zh-CN" sz="2000" b="1">
                <a:latin typeface="Times New Roman" panose="02020603050405020304" pitchFamily="18" charset="0"/>
              </a:rPr>
              <a:t>55</a:t>
            </a:r>
            <a:r>
              <a:rPr lang="zh-CN" altLang="en-US" sz="2000" b="1">
                <a:latin typeface="Times New Roman" panose="02020603050405020304" pitchFamily="18" charset="0"/>
              </a:rPr>
              <a:t>，因此我们断定，这两个数的和能被</a:t>
            </a:r>
            <a:r>
              <a:rPr lang="en-US" altLang="zh-CN" sz="2000" b="1">
                <a:latin typeface="Times New Roman" panose="02020603050405020304" pitchFamily="18" charset="0"/>
              </a:rPr>
              <a:t>11</a:t>
            </a:r>
            <a:r>
              <a:rPr lang="zh-CN" altLang="en-US" sz="2000" b="1">
                <a:latin typeface="Times New Roman" panose="02020603050405020304" pitchFamily="18" charset="0"/>
              </a:rPr>
              <a:t>整除．问：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>
                <a:latin typeface="Times New Roman" panose="02020603050405020304" pitchFamily="18" charset="0"/>
              </a:rPr>
              <a:t>            上述说法正确吗？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没有经过严格的推理，仅由特例得出的结论可能潜藏着错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误，因此要判断这两个数的和是否能被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11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整除，我们必须要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证明，原两位数为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，得到的新两位数为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，先求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10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与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的和，再看这两个数的和是不是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11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的倍数，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若是，则能被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11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整除，否则不能被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11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整除．</a:t>
            </a:r>
            <a:endParaRPr lang="en-US" altLang="zh-CN" sz="1800">
              <a:latin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7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0" name="直接连接符 19"/>
          <p:cNvCxnSpPr/>
          <p:nvPr/>
        </p:nvCxnSpPr>
        <p:spPr>
          <a:xfrm>
            <a:off x="885825" y="4738767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4483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590553" y="1109662"/>
            <a:ext cx="768826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解：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上述验证过程只是一个特例，为了验证结论的正确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性，可作如下推理：原两位数为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，得到的新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两位数为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(10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(10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11(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因为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11(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是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的整数倍，所以这两个数的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和能被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整除．</a:t>
            </a:r>
            <a:r>
              <a:rPr lang="zh-CN" altLang="en-US" sz="2400" b="1">
                <a:latin typeface="Times New Roman" panose="02020603050405020304" pitchFamily="18" charset="0"/>
              </a:rPr>
              <a:t> 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1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648338" y="188438"/>
            <a:ext cx="768826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     </a:t>
            </a:r>
            <a:r>
              <a:rPr lang="zh-CN" altLang="en-US" sz="2400" b="1">
                <a:latin typeface="Times New Roman" panose="02020603050405020304" pitchFamily="18" charset="0"/>
              </a:rPr>
              <a:t>观察图，</a:t>
            </a:r>
            <a:r>
              <a:rPr lang="en-US" altLang="zh-CN" sz="2400" b="1">
                <a:latin typeface="Times New Roman" panose="02020603050405020304" pitchFamily="18" charset="0"/>
              </a:rPr>
              <a:t>(1)</a:t>
            </a:r>
            <a:r>
              <a:rPr lang="zh-CN" altLang="en-US" sz="2400" b="1">
                <a:latin typeface="Times New Roman" panose="02020603050405020304" pitchFamily="18" charset="0"/>
              </a:rPr>
              <a:t>中间的圆圈大还是</a:t>
            </a:r>
            <a:r>
              <a:rPr lang="en-US" altLang="zh-CN" sz="2400" b="1">
                <a:latin typeface="Times New Roman" panose="02020603050405020304" pitchFamily="18" charset="0"/>
              </a:rPr>
              <a:t>(2)</a:t>
            </a:r>
            <a:r>
              <a:rPr lang="zh-CN" altLang="en-US" sz="2400" b="1">
                <a:latin typeface="Times New Roman" panose="02020603050405020304" pitchFamily="18" charset="0"/>
              </a:rPr>
              <a:t>中间的圆圈大？</a:t>
            </a:r>
          </a:p>
          <a:p>
            <a:pPr algn="l">
              <a:lnSpc>
                <a:spcPct val="130000"/>
              </a:lnSpc>
            </a:pPr>
            <a:endParaRPr lang="zh-CN" altLang="en-US" sz="2400" b="1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endParaRPr lang="zh-CN" altLang="en-US" sz="2400" b="1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endParaRPr lang="zh-CN" altLang="en-US" sz="2400" b="1"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导引：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仅凭观察得到的结论不一定正确．眼睛看到的并</a:t>
            </a:r>
          </a:p>
          <a:p>
            <a:pPr algn="l"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不一定可靠，眼睛有时会产生一些错觉．本例中</a:t>
            </a:r>
          </a:p>
          <a:p>
            <a:pPr algn="l"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感觉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(1)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中间的圆圈好像比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(2)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中间的圆圈要小一</a:t>
            </a:r>
          </a:p>
          <a:p>
            <a:pPr algn="l"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些，实际上这两个圆圈是一样大的．</a:t>
            </a:r>
          </a:p>
          <a:p>
            <a:pPr algn="l">
              <a:lnSpc>
                <a:spcPct val="13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解：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一样大．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5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93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86100" y="1493045"/>
            <a:ext cx="3125788" cy="12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1622</Words>
  <Application>Microsoft Office PowerPoint</Application>
  <PresentationFormat>全屏显示(16:9)</PresentationFormat>
  <Paragraphs>183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Adobe 黑体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2023-01-17T00:58:22Z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4926BC2D56564831AD58A3B8C7E0B021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