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9" r:id="rId2"/>
    <p:sldId id="296" r:id="rId3"/>
    <p:sldId id="297" r:id="rId4"/>
    <p:sldId id="299" r:id="rId5"/>
    <p:sldId id="300" r:id="rId6"/>
    <p:sldId id="301" r:id="rId7"/>
    <p:sldId id="327" r:id="rId8"/>
    <p:sldId id="305" r:id="rId9"/>
    <p:sldId id="310" r:id="rId10"/>
    <p:sldId id="311" r:id="rId11"/>
    <p:sldId id="347" r:id="rId12"/>
    <p:sldId id="348" r:id="rId13"/>
    <p:sldId id="323" r:id="rId14"/>
    <p:sldId id="324" r:id="rId15"/>
    <p:sldId id="325" r:id="rId16"/>
    <p:sldId id="346" r:id="rId17"/>
    <p:sldId id="344" r:id="rId18"/>
    <p:sldId id="340" r:id="rId19"/>
    <p:sldId id="345" r:id="rId20"/>
    <p:sldId id="349" r:id="rId21"/>
    <p:sldId id="343" r:id="rId22"/>
  </p:sldIdLst>
  <p:sldSz cx="12190413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>
          <p15:clr>
            <a:srgbClr val="A4A3A4"/>
          </p15:clr>
        </p15:guide>
        <p15:guide id="2" pos="38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00"/>
    <a:srgbClr val="990000"/>
    <a:srgbClr val="800000"/>
    <a:srgbClr val="CCECFF"/>
    <a:srgbClr val="FFFFFF"/>
    <a:srgbClr val="FF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2109" autoAdjust="0"/>
  </p:normalViewPr>
  <p:slideViewPr>
    <p:cSldViewPr>
      <p:cViewPr varScale="1">
        <p:scale>
          <a:sx n="106" d="100"/>
          <a:sy n="106" d="100"/>
        </p:scale>
        <p:origin x="-744" y="-96"/>
      </p:cViewPr>
      <p:guideLst>
        <p:guide orient="horz" pos="2147"/>
        <p:guide pos="38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 sz="1200" b="0" noProof="1" dirty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97D55BA-0571-4EEB-BB32-6DD352976EA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 sz="1200" b="0" noProof="1"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1105B4D-12B1-4F2C-86A0-EAE17F91D3C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2588" y="685800"/>
            <a:ext cx="6092825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zh-CN" smtClean="0"/>
              <a:t>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30"/>
            <a:ext cx="10361851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B1A8-1A44-4964-85A4-E1A88E885F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B1A8-1A44-4964-85A4-E1A88E885F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3BD72-6059-498B-9B71-A0509E0116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AAAE8-9A8E-4F9D-A168-DE1B6E3444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2" y="1600205"/>
            <a:ext cx="5384099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6793" y="1600200"/>
            <a:ext cx="5384099" cy="21859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6793" y="3938593"/>
            <a:ext cx="5384099" cy="21875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393B8-3B92-40D4-B59F-E6F811B862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521" y="1600205"/>
            <a:ext cx="109713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5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 sz="1200" b="0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4D315E5-C7D2-43FC-A4BD-D8A8F8A4D76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5"/>
          <p:cNvSpPr txBox="1">
            <a:spLocks noChangeArrowheads="1"/>
          </p:cNvSpPr>
          <p:nvPr/>
        </p:nvSpPr>
        <p:spPr bwMode="auto">
          <a:xfrm>
            <a:off x="3430911" y="1439428"/>
            <a:ext cx="6857107" cy="81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08" tIns="40805" rIns="81608" bIns="40805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生活中的多边形 </a:t>
            </a:r>
            <a:r>
              <a:rPr lang="en-US" altLang="zh-CN" sz="2400" b="1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多边形的面积</a:t>
            </a:r>
            <a:endParaRPr lang="zh-CN" altLang="en-US" sz="4300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141772"/>
            <a:ext cx="12190413" cy="46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08" tIns="40805" rIns="81608" bIns="40805" numCol="1" anchor="t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zh-CN" altLang="en-US" sz="29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9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9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zh-CN" sz="29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流程图: 准备 9"/>
          <p:cNvSpPr/>
          <p:nvPr/>
        </p:nvSpPr>
        <p:spPr>
          <a:xfrm>
            <a:off x="2494809" y="1595039"/>
            <a:ext cx="742854" cy="506530"/>
          </a:xfrm>
          <a:prstGeom prst="flowChartPreparation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0" tIns="54406" rIns="108810" bIns="54406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200" noProof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5806060"/>
            <a:ext cx="12190413" cy="580390"/>
          </a:xfrm>
          <a:prstGeom prst="rect">
            <a:avLst/>
          </a:prstGeom>
        </p:spPr>
        <p:txBody>
          <a:bodyPr wrap="square" lIns="91406" tIns="45703" rIns="91406" bIns="45703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9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9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5606322" y="2705104"/>
            <a:ext cx="12190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102641" y="3213100"/>
            <a:ext cx="396188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6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26" name="任意多边形 125"/>
          <p:cNvSpPr>
            <a:spLocks noChangeArrowheads="1"/>
          </p:cNvSpPr>
          <p:nvPr/>
        </p:nvSpPr>
        <p:spPr bwMode="auto">
          <a:xfrm>
            <a:off x="1678299" y="3141663"/>
            <a:ext cx="9121646" cy="1006475"/>
          </a:xfrm>
          <a:custGeom>
            <a:avLst/>
            <a:gdLst>
              <a:gd name="T0" fmla="*/ 0 w 8355724"/>
              <a:gd name="T1" fmla="*/ 0 h 717331"/>
              <a:gd name="T2" fmla="*/ 1087728 w 8355724"/>
              <a:gd name="T3" fmla="*/ 346180 h 717331"/>
              <a:gd name="T4" fmla="*/ 2585324 w 8355724"/>
              <a:gd name="T5" fmla="*/ 314709 h 717331"/>
              <a:gd name="T6" fmla="*/ 4240564 w 8355724"/>
              <a:gd name="T7" fmla="*/ 660889 h 717331"/>
              <a:gd name="T8" fmla="*/ 5848506 w 8355724"/>
              <a:gd name="T9" fmla="*/ 645153 h 717331"/>
              <a:gd name="T10" fmla="*/ 7409161 w 8355724"/>
              <a:gd name="T11" fmla="*/ 330445 h 717331"/>
              <a:gd name="T12" fmla="*/ 8355012 w 8355724"/>
              <a:gd name="T13" fmla="*/ 204561 h 7173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355724"/>
              <a:gd name="T22" fmla="*/ 0 h 717331"/>
              <a:gd name="T23" fmla="*/ 8355724 w 8355724"/>
              <a:gd name="T24" fmla="*/ 717331 h 7173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55724" h="717331">
                <a:moveTo>
                  <a:pt x="0" y="0"/>
                </a:moveTo>
                <a:cubicBezTo>
                  <a:pt x="328448" y="147144"/>
                  <a:pt x="656896" y="294289"/>
                  <a:pt x="1087820" y="346841"/>
                </a:cubicBezTo>
                <a:cubicBezTo>
                  <a:pt x="1518744" y="399393"/>
                  <a:pt x="2060028" y="262758"/>
                  <a:pt x="2585545" y="315310"/>
                </a:cubicBezTo>
                <a:cubicBezTo>
                  <a:pt x="3111062" y="367862"/>
                  <a:pt x="3697014" y="606973"/>
                  <a:pt x="4240924" y="662152"/>
                </a:cubicBezTo>
                <a:cubicBezTo>
                  <a:pt x="4784834" y="717331"/>
                  <a:pt x="5320862" y="701565"/>
                  <a:pt x="5849007" y="646386"/>
                </a:cubicBezTo>
                <a:cubicBezTo>
                  <a:pt x="6377152" y="591207"/>
                  <a:pt x="6992007" y="404648"/>
                  <a:pt x="7409793" y="331076"/>
                </a:cubicBezTo>
                <a:cubicBezTo>
                  <a:pt x="7827579" y="257504"/>
                  <a:pt x="8274269" y="270642"/>
                  <a:pt x="8355724" y="204952"/>
                </a:cubicBezTo>
              </a:path>
            </a:pathLst>
          </a:custGeom>
          <a:noFill/>
          <a:ln w="9525" algn="ctr">
            <a:solidFill>
              <a:srgbClr val="333399"/>
            </a:solidFill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en-US" sz="1800" b="0">
              <a:latin typeface="+mn-lt"/>
              <a:ea typeface="+mn-ea"/>
            </a:endParaRPr>
          </a:p>
        </p:txBody>
      </p:sp>
      <p:sp>
        <p:nvSpPr>
          <p:cNvPr id="44038" name="Rectangle 3"/>
          <p:cNvSpPr>
            <a:spLocks noChangeArrowheads="1"/>
          </p:cNvSpPr>
          <p:nvPr/>
        </p:nvSpPr>
        <p:spPr bwMode="auto">
          <a:xfrm>
            <a:off x="6383037" y="3141667"/>
            <a:ext cx="12190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687" name="AutoShape 7"/>
          <p:cNvSpPr>
            <a:spLocks noChangeArrowheads="1"/>
          </p:cNvSpPr>
          <p:nvPr/>
        </p:nvSpPr>
        <p:spPr bwMode="auto">
          <a:xfrm>
            <a:off x="4078286" y="3068638"/>
            <a:ext cx="1642320" cy="576262"/>
          </a:xfrm>
          <a:prstGeom prst="curvedDownArrow">
            <a:avLst>
              <a:gd name="adj1" fmla="val 42755"/>
              <a:gd name="adj2" fmla="val 85510"/>
              <a:gd name="adj3" fmla="val 3332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4270881" y="1916113"/>
            <a:ext cx="139258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60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100</a:t>
            </a:r>
          </a:p>
        </p:txBody>
      </p:sp>
      <p:grpSp>
        <p:nvGrpSpPr>
          <p:cNvPr id="3" name="Group 111"/>
          <p:cNvGrpSpPr/>
          <p:nvPr/>
        </p:nvGrpSpPr>
        <p:grpSpPr bwMode="auto">
          <a:xfrm>
            <a:off x="9011597" y="4149730"/>
            <a:ext cx="1699463" cy="1439863"/>
            <a:chOff x="476" y="2024"/>
            <a:chExt cx="803" cy="907"/>
          </a:xfrm>
        </p:grpSpPr>
        <p:grpSp>
          <p:nvGrpSpPr>
            <p:cNvPr id="44123" name="组合 7"/>
            <p:cNvGrpSpPr/>
            <p:nvPr/>
          </p:nvGrpSpPr>
          <p:grpSpPr bwMode="auto">
            <a:xfrm>
              <a:off x="476" y="2024"/>
              <a:ext cx="795" cy="907"/>
              <a:chOff x="397852" y="1174235"/>
              <a:chExt cx="2905994" cy="2683572"/>
            </a:xfrm>
          </p:grpSpPr>
          <p:sp>
            <p:nvSpPr>
              <p:cNvPr id="2" name="圆角矩形​​ 2"/>
              <p:cNvSpPr>
                <a:spLocks noChangeArrowheads="1"/>
              </p:cNvSpPr>
              <p:nvPr/>
            </p:nvSpPr>
            <p:spPr bwMode="auto">
              <a:xfrm rot="-316477">
                <a:off x="438062" y="2224586"/>
                <a:ext cx="2865784" cy="1633221"/>
              </a:xfrm>
              <a:prstGeom prst="roundRect">
                <a:avLst>
                  <a:gd name="adj" fmla="val 10407"/>
                </a:avLst>
              </a:prstGeom>
              <a:solidFill>
                <a:srgbClr val="339966"/>
              </a:solidFill>
              <a:ln w="3175" algn="ctr">
                <a:solidFill>
                  <a:srgbClr val="91A69B"/>
                </a:solidFill>
                <a:round/>
              </a:ln>
              <a:effectLst>
                <a:outerShdw dist="38100" algn="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cxnSp>
            <p:nvCxnSpPr>
              <p:cNvPr id="44126" name="直接连接符​​ 11"/>
              <p:cNvCxnSpPr>
                <a:cxnSpLocks noChangeShapeType="1"/>
              </p:cNvCxnSpPr>
              <p:nvPr/>
            </p:nvCxnSpPr>
            <p:spPr bwMode="auto">
              <a:xfrm flipV="1">
                <a:off x="866305" y="1337790"/>
                <a:ext cx="1171925" cy="10067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27" name="直接连接符​​ 13"/>
              <p:cNvCxnSpPr>
                <a:cxnSpLocks noChangeShapeType="1"/>
              </p:cNvCxnSpPr>
              <p:nvPr/>
            </p:nvCxnSpPr>
            <p:spPr bwMode="auto">
              <a:xfrm>
                <a:off x="2363765" y="1337790"/>
                <a:ext cx="447809" cy="82730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" name="椭圆​​ 4"/>
              <p:cNvSpPr>
                <a:spLocks noChangeArrowheads="1"/>
              </p:cNvSpPr>
              <p:nvPr/>
            </p:nvSpPr>
            <p:spPr bwMode="auto">
              <a:xfrm>
                <a:off x="2039099" y="1174235"/>
                <a:ext cx="325324" cy="325461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rgbClr val="91A69B"/>
                </a:solidFill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" name="椭圆​​ 6"/>
              <p:cNvSpPr/>
              <p:nvPr/>
            </p:nvSpPr>
            <p:spPr>
              <a:xfrm>
                <a:off x="2106543" y="1243146"/>
                <a:ext cx="187779" cy="187779"/>
              </a:xfrm>
              <a:prstGeom prst="ellipse">
                <a:avLst/>
              </a:prstGeom>
              <a:gradFill flip="none" rotWithShape="1">
                <a:gsLst>
                  <a:gs pos="46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  <p:sp>
            <p:nvSpPr>
              <p:cNvPr id="7" name="同侧圆角矩形 110"/>
              <p:cNvSpPr>
                <a:spLocks noChangeArrowheads="1"/>
              </p:cNvSpPr>
              <p:nvPr/>
            </p:nvSpPr>
            <p:spPr bwMode="auto">
              <a:xfrm rot="-304808">
                <a:off x="397852" y="2236421"/>
                <a:ext cx="2854819" cy="792941"/>
              </a:xfrm>
              <a:custGeom>
                <a:avLst/>
                <a:gdLst>
                  <a:gd name="T0" fmla="*/ 2853591 w 2853591"/>
                  <a:gd name="T1" fmla="*/ 396184 h 792368"/>
                  <a:gd name="T2" fmla="*/ 1426796 w 2853591"/>
                  <a:gd name="T3" fmla="*/ 792368 h 792368"/>
                  <a:gd name="T4" fmla="*/ 0 w 2853591"/>
                  <a:gd name="T5" fmla="*/ 396184 h 792368"/>
                  <a:gd name="T6" fmla="*/ 1426796 w 2853591"/>
                  <a:gd name="T7" fmla="*/ 0 h 792368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38680 w 2853591"/>
                  <a:gd name="T13" fmla="*/ 38680 h 792368"/>
                  <a:gd name="T14" fmla="*/ 2814911 w 2853591"/>
                  <a:gd name="T15" fmla="*/ 792368 h 7923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53591" h="792368">
                    <a:moveTo>
                      <a:pt x="132064" y="0"/>
                    </a:moveTo>
                    <a:lnTo>
                      <a:pt x="2721527" y="0"/>
                    </a:lnTo>
                    <a:lnTo>
                      <a:pt x="2721526" y="0"/>
                    </a:lnTo>
                    <a:cubicBezTo>
                      <a:pt x="2794463" y="0"/>
                      <a:pt x="2853591" y="59127"/>
                      <a:pt x="2853591" y="132064"/>
                    </a:cubicBezTo>
                    <a:lnTo>
                      <a:pt x="2853591" y="792368"/>
                    </a:lnTo>
                    <a:lnTo>
                      <a:pt x="0" y="792368"/>
                    </a:lnTo>
                    <a:lnTo>
                      <a:pt x="0" y="132064"/>
                    </a:lnTo>
                    <a:cubicBezTo>
                      <a:pt x="0" y="59127"/>
                      <a:pt x="59127" y="0"/>
                      <a:pt x="132063" y="0"/>
                    </a:cubicBezTo>
                    <a:close/>
                  </a:path>
                </a:pathLst>
              </a:custGeom>
              <a:solidFill>
                <a:srgbClr val="00FF00">
                  <a:alpha val="0"/>
                </a:srgbClr>
              </a:solidFill>
              <a:ln w="25400" algn="ctr">
                <a:noFill/>
                <a:miter lim="800000"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4133" name="圆角矩形​​ 3"/>
              <p:cNvSpPr>
                <a:spLocks noChangeArrowheads="1"/>
              </p:cNvSpPr>
              <p:nvPr/>
            </p:nvSpPr>
            <p:spPr bwMode="auto">
              <a:xfrm rot="-316477">
                <a:off x="564590" y="2384224"/>
                <a:ext cx="2621746" cy="1346550"/>
              </a:xfrm>
              <a:prstGeom prst="roundRect">
                <a:avLst>
                  <a:gd name="adj" fmla="val 7417"/>
                </a:avLst>
              </a:prstGeom>
              <a:solidFill>
                <a:srgbClr val="FFCC00"/>
              </a:solidFill>
              <a:ln w="19050">
                <a:solidFill>
                  <a:srgbClr val="A8B8B0"/>
                </a:solidFill>
                <a:round/>
              </a:ln>
            </p:spPr>
            <p:txBody>
              <a:bodyPr anchor="ctr"/>
              <a:lstStyle>
                <a:lvl1pPr marL="342900" indent="-3429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CN" altLang="en-US" sz="3200" b="0">
                  <a:solidFill>
                    <a:srgbClr val="40404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endParaRPr>
              </a:p>
            </p:txBody>
          </p:sp>
          <p:sp>
            <p:nvSpPr>
              <p:cNvPr id="9" name="椭圆​​ 8"/>
              <p:cNvSpPr/>
              <p:nvPr/>
            </p:nvSpPr>
            <p:spPr>
              <a:xfrm rot="21283523">
                <a:off x="811716" y="2344203"/>
                <a:ext cx="119226" cy="119226"/>
              </a:xfrm>
              <a:prstGeom prst="ellipse">
                <a:avLst/>
              </a:prstGeom>
              <a:gradFill flip="none" rotWithShape="1">
                <a:gsLst>
                  <a:gs pos="46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  <p:sp>
            <p:nvSpPr>
              <p:cNvPr id="10" name="椭圆​​ 9"/>
              <p:cNvSpPr/>
              <p:nvPr/>
            </p:nvSpPr>
            <p:spPr>
              <a:xfrm rot="21283523">
                <a:off x="2757052" y="2164609"/>
                <a:ext cx="119226" cy="119226"/>
              </a:xfrm>
              <a:prstGeom prst="ellipse">
                <a:avLst/>
              </a:prstGeom>
              <a:gradFill flip="none" rotWithShape="1">
                <a:gsLst>
                  <a:gs pos="46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</p:grpSp>
        <p:sp>
          <p:nvSpPr>
            <p:cNvPr id="44124" name="Text Box 43"/>
            <p:cNvSpPr txBox="1">
              <a:spLocks noChangeArrowheads="1"/>
            </p:cNvSpPr>
            <p:nvPr/>
          </p:nvSpPr>
          <p:spPr bwMode="auto">
            <a:xfrm>
              <a:off x="521" y="2568"/>
              <a:ext cx="7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 sz="1800">
                  <a:latin typeface="Arial" panose="020B0604020202020204" pitchFamily="34" charset="0"/>
                  <a:ea typeface="宋体" panose="02010600030101010101" pitchFamily="2" charset="-122"/>
                </a:rPr>
                <a:t>平方厘米</a:t>
              </a:r>
            </a:p>
          </p:txBody>
        </p:sp>
      </p:grpSp>
      <p:grpSp>
        <p:nvGrpSpPr>
          <p:cNvPr id="8" name="Group 110"/>
          <p:cNvGrpSpPr/>
          <p:nvPr/>
        </p:nvGrpSpPr>
        <p:grpSpPr bwMode="auto">
          <a:xfrm>
            <a:off x="4596802" y="4438655"/>
            <a:ext cx="1877240" cy="1439863"/>
            <a:chOff x="1247" y="2205"/>
            <a:chExt cx="887" cy="907"/>
          </a:xfrm>
        </p:grpSpPr>
        <p:grpSp>
          <p:nvGrpSpPr>
            <p:cNvPr id="44106" name="组合 7"/>
            <p:cNvGrpSpPr/>
            <p:nvPr/>
          </p:nvGrpSpPr>
          <p:grpSpPr bwMode="auto">
            <a:xfrm>
              <a:off x="1247" y="2205"/>
              <a:ext cx="887" cy="907"/>
              <a:chOff x="397852" y="1174235"/>
              <a:chExt cx="2905994" cy="2683572"/>
            </a:xfrm>
          </p:grpSpPr>
          <p:sp>
            <p:nvSpPr>
              <p:cNvPr id="11" name="圆角矩形​​ 2"/>
              <p:cNvSpPr>
                <a:spLocks noChangeArrowheads="1"/>
              </p:cNvSpPr>
              <p:nvPr/>
            </p:nvSpPr>
            <p:spPr bwMode="auto">
              <a:xfrm rot="-316477">
                <a:off x="440444" y="2224586"/>
                <a:ext cx="2863402" cy="1633221"/>
              </a:xfrm>
              <a:prstGeom prst="roundRect">
                <a:avLst>
                  <a:gd name="adj" fmla="val 10407"/>
                </a:avLst>
              </a:prstGeom>
              <a:solidFill>
                <a:srgbClr val="339966"/>
              </a:solidFill>
              <a:ln w="3175" algn="ctr">
                <a:solidFill>
                  <a:srgbClr val="91A69B"/>
                </a:solidFill>
                <a:round/>
              </a:ln>
              <a:effectLst>
                <a:outerShdw dist="38100" algn="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cxnSp>
            <p:nvCxnSpPr>
              <p:cNvPr id="44109" name="直接连接符​​ 11"/>
              <p:cNvCxnSpPr>
                <a:cxnSpLocks noChangeShapeType="1"/>
              </p:cNvCxnSpPr>
              <p:nvPr/>
            </p:nvCxnSpPr>
            <p:spPr bwMode="auto">
              <a:xfrm flipV="1">
                <a:off x="866305" y="1337790"/>
                <a:ext cx="1171925" cy="10067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10" name="直接连接符​​ 13"/>
              <p:cNvCxnSpPr>
                <a:cxnSpLocks noChangeShapeType="1"/>
              </p:cNvCxnSpPr>
              <p:nvPr/>
            </p:nvCxnSpPr>
            <p:spPr bwMode="auto">
              <a:xfrm>
                <a:off x="2363765" y="1337790"/>
                <a:ext cx="447809" cy="82730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椭圆​​ 4"/>
              <p:cNvSpPr>
                <a:spLocks noChangeArrowheads="1"/>
              </p:cNvSpPr>
              <p:nvPr/>
            </p:nvSpPr>
            <p:spPr bwMode="auto">
              <a:xfrm>
                <a:off x="2039231" y="1174235"/>
                <a:ext cx="324343" cy="325461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rgbClr val="91A69B"/>
                </a:solidFill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" name="椭圆​​ 6"/>
              <p:cNvSpPr/>
              <p:nvPr/>
            </p:nvSpPr>
            <p:spPr>
              <a:xfrm>
                <a:off x="2106543" y="1243146"/>
                <a:ext cx="187779" cy="187779"/>
              </a:xfrm>
              <a:prstGeom prst="ellipse">
                <a:avLst/>
              </a:prstGeom>
              <a:gradFill flip="none" rotWithShape="1">
                <a:gsLst>
                  <a:gs pos="46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  <p:sp>
            <p:nvSpPr>
              <p:cNvPr id="16" name="同侧圆角矩形 110"/>
              <p:cNvSpPr>
                <a:spLocks noChangeArrowheads="1"/>
              </p:cNvSpPr>
              <p:nvPr/>
            </p:nvSpPr>
            <p:spPr bwMode="auto">
              <a:xfrm rot="-304808">
                <a:off x="397852" y="2236421"/>
                <a:ext cx="2853575" cy="792941"/>
              </a:xfrm>
              <a:custGeom>
                <a:avLst/>
                <a:gdLst>
                  <a:gd name="T0" fmla="*/ 2853591 w 2853591"/>
                  <a:gd name="T1" fmla="*/ 396184 h 792368"/>
                  <a:gd name="T2" fmla="*/ 1426796 w 2853591"/>
                  <a:gd name="T3" fmla="*/ 792368 h 792368"/>
                  <a:gd name="T4" fmla="*/ 0 w 2853591"/>
                  <a:gd name="T5" fmla="*/ 396184 h 792368"/>
                  <a:gd name="T6" fmla="*/ 1426796 w 2853591"/>
                  <a:gd name="T7" fmla="*/ 0 h 792368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38680 w 2853591"/>
                  <a:gd name="T13" fmla="*/ 38680 h 792368"/>
                  <a:gd name="T14" fmla="*/ 2814911 w 2853591"/>
                  <a:gd name="T15" fmla="*/ 792368 h 7923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53591" h="792368">
                    <a:moveTo>
                      <a:pt x="132064" y="0"/>
                    </a:moveTo>
                    <a:lnTo>
                      <a:pt x="2721527" y="0"/>
                    </a:lnTo>
                    <a:lnTo>
                      <a:pt x="2721526" y="0"/>
                    </a:lnTo>
                    <a:cubicBezTo>
                      <a:pt x="2794463" y="0"/>
                      <a:pt x="2853591" y="59127"/>
                      <a:pt x="2853591" y="132064"/>
                    </a:cubicBezTo>
                    <a:lnTo>
                      <a:pt x="2853591" y="792368"/>
                    </a:lnTo>
                    <a:lnTo>
                      <a:pt x="0" y="792368"/>
                    </a:lnTo>
                    <a:lnTo>
                      <a:pt x="0" y="132064"/>
                    </a:lnTo>
                    <a:cubicBezTo>
                      <a:pt x="0" y="59127"/>
                      <a:pt x="59127" y="0"/>
                      <a:pt x="132063" y="0"/>
                    </a:cubicBezTo>
                    <a:close/>
                  </a:path>
                </a:pathLst>
              </a:custGeom>
              <a:solidFill>
                <a:srgbClr val="00FF00">
                  <a:alpha val="0"/>
                </a:srgbClr>
              </a:solidFill>
              <a:ln w="25400" algn="ctr">
                <a:noFill/>
                <a:miter lim="800000"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4116" name="圆角矩形​​ 3"/>
              <p:cNvSpPr>
                <a:spLocks noChangeArrowheads="1"/>
              </p:cNvSpPr>
              <p:nvPr/>
            </p:nvSpPr>
            <p:spPr bwMode="auto">
              <a:xfrm rot="-316477">
                <a:off x="564590" y="2384224"/>
                <a:ext cx="2621746" cy="1346550"/>
              </a:xfrm>
              <a:prstGeom prst="roundRect">
                <a:avLst>
                  <a:gd name="adj" fmla="val 7417"/>
                </a:avLst>
              </a:prstGeom>
              <a:solidFill>
                <a:srgbClr val="FFCC00"/>
              </a:solidFill>
              <a:ln w="19050">
                <a:solidFill>
                  <a:srgbClr val="A8B8B0"/>
                </a:solidFill>
                <a:round/>
              </a:ln>
            </p:spPr>
            <p:txBody>
              <a:bodyPr anchor="ctr"/>
              <a:lstStyle>
                <a:lvl1pPr marL="342900" indent="-3429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CN" altLang="en-US" sz="3200" b="0">
                  <a:solidFill>
                    <a:srgbClr val="40404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endParaRPr>
              </a:p>
            </p:txBody>
          </p:sp>
          <p:sp>
            <p:nvSpPr>
              <p:cNvPr id="18" name="椭圆​​ 8"/>
              <p:cNvSpPr/>
              <p:nvPr/>
            </p:nvSpPr>
            <p:spPr>
              <a:xfrm rot="21283523">
                <a:off x="811716" y="2344203"/>
                <a:ext cx="119226" cy="119226"/>
              </a:xfrm>
              <a:prstGeom prst="ellipse">
                <a:avLst/>
              </a:prstGeom>
              <a:gradFill flip="none" rotWithShape="1">
                <a:gsLst>
                  <a:gs pos="46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  <p:sp>
            <p:nvSpPr>
              <p:cNvPr id="19" name="椭圆​​ 9"/>
              <p:cNvSpPr/>
              <p:nvPr/>
            </p:nvSpPr>
            <p:spPr>
              <a:xfrm rot="21283523">
                <a:off x="2757052" y="2164609"/>
                <a:ext cx="119226" cy="119226"/>
              </a:xfrm>
              <a:prstGeom prst="ellipse">
                <a:avLst/>
              </a:prstGeom>
              <a:gradFill flip="none" rotWithShape="1">
                <a:gsLst>
                  <a:gs pos="46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</p:grpSp>
        <p:sp>
          <p:nvSpPr>
            <p:cNvPr id="44107" name="Rectangle 60"/>
            <p:cNvSpPr>
              <a:spLocks noChangeArrowheads="1"/>
            </p:cNvSpPr>
            <p:nvPr/>
          </p:nvSpPr>
          <p:spPr bwMode="auto">
            <a:xfrm>
              <a:off x="1292" y="2750"/>
              <a:ext cx="52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1800">
                  <a:latin typeface="Arial" panose="020B0604020202020204" pitchFamily="34" charset="0"/>
                  <a:ea typeface="宋体" panose="02010600030101010101" pitchFamily="2" charset="-122"/>
                </a:rPr>
                <a:t>平方分米</a:t>
              </a:r>
            </a:p>
          </p:txBody>
        </p:sp>
      </p:grpSp>
      <p:grpSp>
        <p:nvGrpSpPr>
          <p:cNvPr id="13" name="Group 109"/>
          <p:cNvGrpSpPr/>
          <p:nvPr/>
        </p:nvGrpSpPr>
        <p:grpSpPr bwMode="auto">
          <a:xfrm>
            <a:off x="2484647" y="4006855"/>
            <a:ext cx="2114275" cy="1584325"/>
            <a:chOff x="2109" y="2432"/>
            <a:chExt cx="999" cy="998"/>
          </a:xfrm>
        </p:grpSpPr>
        <p:grpSp>
          <p:nvGrpSpPr>
            <p:cNvPr id="44089" name="组合 7"/>
            <p:cNvGrpSpPr/>
            <p:nvPr/>
          </p:nvGrpSpPr>
          <p:grpSpPr bwMode="auto">
            <a:xfrm>
              <a:off x="2109" y="2432"/>
              <a:ext cx="999" cy="998"/>
              <a:chOff x="397852" y="1174235"/>
              <a:chExt cx="2905994" cy="2683572"/>
            </a:xfrm>
          </p:grpSpPr>
          <p:sp>
            <p:nvSpPr>
              <p:cNvPr id="20" name="圆角矩形​​ 2"/>
              <p:cNvSpPr>
                <a:spLocks noChangeArrowheads="1"/>
              </p:cNvSpPr>
              <p:nvPr/>
            </p:nvSpPr>
            <p:spPr bwMode="auto">
              <a:xfrm rot="-316477">
                <a:off x="438577" y="2225615"/>
                <a:ext cx="2865269" cy="1632192"/>
              </a:xfrm>
              <a:prstGeom prst="roundRect">
                <a:avLst>
                  <a:gd name="adj" fmla="val 10407"/>
                </a:avLst>
              </a:prstGeom>
              <a:solidFill>
                <a:srgbClr val="339966"/>
              </a:solidFill>
              <a:ln w="3175" algn="ctr">
                <a:solidFill>
                  <a:srgbClr val="91A69B"/>
                </a:solidFill>
                <a:round/>
              </a:ln>
              <a:effectLst>
                <a:outerShdw dist="38100" algn="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cxnSp>
            <p:nvCxnSpPr>
              <p:cNvPr id="44092" name="直接连接符​​ 11"/>
              <p:cNvCxnSpPr>
                <a:cxnSpLocks noChangeShapeType="1"/>
              </p:cNvCxnSpPr>
              <p:nvPr/>
            </p:nvCxnSpPr>
            <p:spPr bwMode="auto">
              <a:xfrm flipV="1">
                <a:off x="866305" y="1337790"/>
                <a:ext cx="1171925" cy="10067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93" name="直接连接符​​ 13"/>
              <p:cNvCxnSpPr>
                <a:cxnSpLocks noChangeShapeType="1"/>
              </p:cNvCxnSpPr>
              <p:nvPr/>
            </p:nvCxnSpPr>
            <p:spPr bwMode="auto">
              <a:xfrm>
                <a:off x="2363765" y="1337790"/>
                <a:ext cx="447809" cy="82730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" name="椭圆​​ 4"/>
              <p:cNvSpPr>
                <a:spLocks noChangeArrowheads="1"/>
              </p:cNvSpPr>
              <p:nvPr/>
            </p:nvSpPr>
            <p:spPr bwMode="auto">
              <a:xfrm>
                <a:off x="2038473" y="1174235"/>
                <a:ext cx="325797" cy="325364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rgbClr val="91A69B"/>
                </a:solidFill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" name="椭圆​​ 6"/>
              <p:cNvSpPr/>
              <p:nvPr/>
            </p:nvSpPr>
            <p:spPr>
              <a:xfrm>
                <a:off x="2106543" y="1243146"/>
                <a:ext cx="187779" cy="187779"/>
              </a:xfrm>
              <a:prstGeom prst="ellipse">
                <a:avLst/>
              </a:prstGeom>
              <a:gradFill flip="none" rotWithShape="1">
                <a:gsLst>
                  <a:gs pos="46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  <p:sp>
            <p:nvSpPr>
              <p:cNvPr id="25" name="同侧圆角矩形 110"/>
              <p:cNvSpPr>
                <a:spLocks noChangeArrowheads="1"/>
              </p:cNvSpPr>
              <p:nvPr/>
            </p:nvSpPr>
            <p:spPr bwMode="auto">
              <a:xfrm rot="-304808">
                <a:off x="397852" y="2236371"/>
                <a:ext cx="2853634" cy="793239"/>
              </a:xfrm>
              <a:custGeom>
                <a:avLst/>
                <a:gdLst>
                  <a:gd name="T0" fmla="*/ 2853591 w 2853591"/>
                  <a:gd name="T1" fmla="*/ 396184 h 792368"/>
                  <a:gd name="T2" fmla="*/ 1426796 w 2853591"/>
                  <a:gd name="T3" fmla="*/ 792368 h 792368"/>
                  <a:gd name="T4" fmla="*/ 0 w 2853591"/>
                  <a:gd name="T5" fmla="*/ 396184 h 792368"/>
                  <a:gd name="T6" fmla="*/ 1426796 w 2853591"/>
                  <a:gd name="T7" fmla="*/ 0 h 792368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38680 w 2853591"/>
                  <a:gd name="T13" fmla="*/ 38680 h 792368"/>
                  <a:gd name="T14" fmla="*/ 2814911 w 2853591"/>
                  <a:gd name="T15" fmla="*/ 792368 h 7923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53591" h="792368">
                    <a:moveTo>
                      <a:pt x="132064" y="0"/>
                    </a:moveTo>
                    <a:lnTo>
                      <a:pt x="2721527" y="0"/>
                    </a:lnTo>
                    <a:lnTo>
                      <a:pt x="2721526" y="0"/>
                    </a:lnTo>
                    <a:cubicBezTo>
                      <a:pt x="2794463" y="0"/>
                      <a:pt x="2853591" y="59127"/>
                      <a:pt x="2853591" y="132064"/>
                    </a:cubicBezTo>
                    <a:lnTo>
                      <a:pt x="2853591" y="792368"/>
                    </a:lnTo>
                    <a:lnTo>
                      <a:pt x="0" y="792368"/>
                    </a:lnTo>
                    <a:lnTo>
                      <a:pt x="0" y="132064"/>
                    </a:lnTo>
                    <a:cubicBezTo>
                      <a:pt x="0" y="59127"/>
                      <a:pt x="59127" y="0"/>
                      <a:pt x="132063" y="0"/>
                    </a:cubicBezTo>
                    <a:close/>
                  </a:path>
                </a:pathLst>
              </a:custGeom>
              <a:solidFill>
                <a:srgbClr val="339966">
                  <a:alpha val="0"/>
                </a:srgbClr>
              </a:solidFill>
              <a:ln w="25400" algn="ctr">
                <a:noFill/>
                <a:miter lim="800000"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4099" name="圆角矩形​​ 3"/>
              <p:cNvSpPr>
                <a:spLocks noChangeArrowheads="1"/>
              </p:cNvSpPr>
              <p:nvPr/>
            </p:nvSpPr>
            <p:spPr bwMode="auto">
              <a:xfrm rot="-316477">
                <a:off x="564590" y="2384224"/>
                <a:ext cx="2621746" cy="1346550"/>
              </a:xfrm>
              <a:prstGeom prst="roundRect">
                <a:avLst>
                  <a:gd name="adj" fmla="val 7417"/>
                </a:avLst>
              </a:prstGeom>
              <a:solidFill>
                <a:srgbClr val="FFCC00"/>
              </a:solidFill>
              <a:ln w="19050">
                <a:solidFill>
                  <a:srgbClr val="A8B8B0"/>
                </a:solidFill>
                <a:round/>
              </a:ln>
            </p:spPr>
            <p:txBody>
              <a:bodyPr anchor="ctr"/>
              <a:lstStyle>
                <a:lvl1pPr marL="342900" indent="-3429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CN" altLang="en-US" sz="3200" b="0">
                  <a:solidFill>
                    <a:srgbClr val="40404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endParaRPr>
              </a:p>
            </p:txBody>
          </p:sp>
          <p:sp>
            <p:nvSpPr>
              <p:cNvPr id="27" name="椭圆​​ 8"/>
              <p:cNvSpPr/>
              <p:nvPr/>
            </p:nvSpPr>
            <p:spPr>
              <a:xfrm rot="21283523">
                <a:off x="811716" y="2344203"/>
                <a:ext cx="119226" cy="119226"/>
              </a:xfrm>
              <a:prstGeom prst="ellipse">
                <a:avLst/>
              </a:prstGeom>
              <a:gradFill flip="none" rotWithShape="1">
                <a:gsLst>
                  <a:gs pos="46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  <p:sp>
            <p:nvSpPr>
              <p:cNvPr id="28" name="椭圆​​ 9"/>
              <p:cNvSpPr/>
              <p:nvPr/>
            </p:nvSpPr>
            <p:spPr>
              <a:xfrm rot="21283523">
                <a:off x="2757052" y="2164609"/>
                <a:ext cx="119226" cy="119226"/>
              </a:xfrm>
              <a:prstGeom prst="ellipse">
                <a:avLst/>
              </a:prstGeom>
              <a:gradFill flip="none" rotWithShape="1">
                <a:gsLst>
                  <a:gs pos="46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</p:grpSp>
        <p:sp>
          <p:nvSpPr>
            <p:cNvPr id="44090" name="Rectangle 77"/>
            <p:cNvSpPr>
              <a:spLocks noChangeArrowheads="1"/>
            </p:cNvSpPr>
            <p:nvPr/>
          </p:nvSpPr>
          <p:spPr bwMode="auto">
            <a:xfrm>
              <a:off x="2336" y="3022"/>
              <a:ext cx="5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1800">
                  <a:latin typeface="Arial" panose="020B0604020202020204" pitchFamily="34" charset="0"/>
                  <a:ea typeface="宋体" panose="02010600030101010101" pitchFamily="2" charset="-122"/>
                </a:rPr>
                <a:t>平方米</a:t>
              </a:r>
            </a:p>
          </p:txBody>
        </p:sp>
      </p:grpSp>
      <p:grpSp>
        <p:nvGrpSpPr>
          <p:cNvPr id="21" name="Group 108"/>
          <p:cNvGrpSpPr/>
          <p:nvPr/>
        </p:nvGrpSpPr>
        <p:grpSpPr bwMode="auto">
          <a:xfrm>
            <a:off x="6708962" y="4222755"/>
            <a:ext cx="2035968" cy="1655763"/>
            <a:chOff x="3107" y="2523"/>
            <a:chExt cx="962" cy="1043"/>
          </a:xfrm>
        </p:grpSpPr>
        <p:grpSp>
          <p:nvGrpSpPr>
            <p:cNvPr id="44072" name="组合 7"/>
            <p:cNvGrpSpPr/>
            <p:nvPr/>
          </p:nvGrpSpPr>
          <p:grpSpPr bwMode="auto">
            <a:xfrm>
              <a:off x="3107" y="2523"/>
              <a:ext cx="962" cy="1043"/>
              <a:chOff x="397852" y="1174235"/>
              <a:chExt cx="2905994" cy="2683572"/>
            </a:xfrm>
          </p:grpSpPr>
          <p:sp>
            <p:nvSpPr>
              <p:cNvPr id="29" name="圆角矩形​​ 2"/>
              <p:cNvSpPr>
                <a:spLocks noChangeArrowheads="1"/>
              </p:cNvSpPr>
              <p:nvPr/>
            </p:nvSpPr>
            <p:spPr bwMode="auto">
              <a:xfrm rot="-316477">
                <a:off x="440143" y="2226566"/>
                <a:ext cx="2863703" cy="1631241"/>
              </a:xfrm>
              <a:prstGeom prst="roundRect">
                <a:avLst>
                  <a:gd name="adj" fmla="val 10407"/>
                </a:avLst>
              </a:prstGeom>
              <a:solidFill>
                <a:srgbClr val="339966"/>
              </a:solidFill>
              <a:ln w="3175" algn="ctr">
                <a:solidFill>
                  <a:srgbClr val="91A69B"/>
                </a:solidFill>
                <a:round/>
              </a:ln>
              <a:effectLst>
                <a:outerShdw dist="38100" algn="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cxnSp>
            <p:nvCxnSpPr>
              <p:cNvPr id="44075" name="直接连接符​​ 11"/>
              <p:cNvCxnSpPr>
                <a:cxnSpLocks noChangeShapeType="1"/>
              </p:cNvCxnSpPr>
              <p:nvPr/>
            </p:nvCxnSpPr>
            <p:spPr bwMode="auto">
              <a:xfrm flipV="1">
                <a:off x="866305" y="1337790"/>
                <a:ext cx="1171925" cy="10067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6" name="直接连接符​​ 13"/>
              <p:cNvCxnSpPr>
                <a:cxnSpLocks noChangeShapeType="1"/>
              </p:cNvCxnSpPr>
              <p:nvPr/>
            </p:nvCxnSpPr>
            <p:spPr bwMode="auto">
              <a:xfrm>
                <a:off x="2363765" y="1337790"/>
                <a:ext cx="447809" cy="82730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680" name="椭圆​​ 4"/>
              <p:cNvSpPr>
                <a:spLocks noChangeArrowheads="1"/>
              </p:cNvSpPr>
              <p:nvPr/>
            </p:nvSpPr>
            <p:spPr bwMode="auto">
              <a:xfrm>
                <a:off x="2038139" y="1174235"/>
                <a:ext cx="326245" cy="326764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rgbClr val="91A69B"/>
                </a:solidFill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1681" name="椭圆​​ 6"/>
              <p:cNvSpPr/>
              <p:nvPr/>
            </p:nvSpPr>
            <p:spPr>
              <a:xfrm>
                <a:off x="2106543" y="1243146"/>
                <a:ext cx="187779" cy="187779"/>
              </a:xfrm>
              <a:prstGeom prst="ellipse">
                <a:avLst/>
              </a:prstGeom>
              <a:gradFill flip="none" rotWithShape="1">
                <a:gsLst>
                  <a:gs pos="46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  <p:sp>
            <p:nvSpPr>
              <p:cNvPr id="71686" name="同侧圆角矩形 110"/>
              <p:cNvSpPr>
                <a:spLocks noChangeArrowheads="1"/>
              </p:cNvSpPr>
              <p:nvPr/>
            </p:nvSpPr>
            <p:spPr bwMode="auto">
              <a:xfrm rot="-304808">
                <a:off x="397852" y="2236858"/>
                <a:ext cx="2854642" cy="792464"/>
              </a:xfrm>
              <a:custGeom>
                <a:avLst/>
                <a:gdLst>
                  <a:gd name="T0" fmla="*/ 2853591 w 2853591"/>
                  <a:gd name="T1" fmla="*/ 396184 h 792368"/>
                  <a:gd name="T2" fmla="*/ 1426796 w 2853591"/>
                  <a:gd name="T3" fmla="*/ 792368 h 792368"/>
                  <a:gd name="T4" fmla="*/ 0 w 2853591"/>
                  <a:gd name="T5" fmla="*/ 396184 h 792368"/>
                  <a:gd name="T6" fmla="*/ 1426796 w 2853591"/>
                  <a:gd name="T7" fmla="*/ 0 h 792368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38680 w 2853591"/>
                  <a:gd name="T13" fmla="*/ 38680 h 792368"/>
                  <a:gd name="T14" fmla="*/ 2814911 w 2853591"/>
                  <a:gd name="T15" fmla="*/ 792368 h 7923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53591" h="792368">
                    <a:moveTo>
                      <a:pt x="132064" y="0"/>
                    </a:moveTo>
                    <a:lnTo>
                      <a:pt x="2721527" y="0"/>
                    </a:lnTo>
                    <a:lnTo>
                      <a:pt x="2721526" y="0"/>
                    </a:lnTo>
                    <a:cubicBezTo>
                      <a:pt x="2794463" y="0"/>
                      <a:pt x="2853591" y="59127"/>
                      <a:pt x="2853591" y="132064"/>
                    </a:cubicBezTo>
                    <a:lnTo>
                      <a:pt x="2853591" y="792368"/>
                    </a:lnTo>
                    <a:lnTo>
                      <a:pt x="0" y="792368"/>
                    </a:lnTo>
                    <a:lnTo>
                      <a:pt x="0" y="132064"/>
                    </a:lnTo>
                    <a:cubicBezTo>
                      <a:pt x="0" y="59127"/>
                      <a:pt x="59127" y="0"/>
                      <a:pt x="132063" y="0"/>
                    </a:cubicBezTo>
                    <a:close/>
                  </a:path>
                </a:pathLst>
              </a:custGeom>
              <a:solidFill>
                <a:srgbClr val="00FF00">
                  <a:alpha val="0"/>
                </a:srgbClr>
              </a:solidFill>
              <a:ln w="25400" algn="ctr">
                <a:noFill/>
                <a:miter lim="800000"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4082" name="圆角矩形​​ 3"/>
              <p:cNvSpPr>
                <a:spLocks noChangeArrowheads="1"/>
              </p:cNvSpPr>
              <p:nvPr/>
            </p:nvSpPr>
            <p:spPr bwMode="auto">
              <a:xfrm rot="-316477">
                <a:off x="564590" y="2384224"/>
                <a:ext cx="2621746" cy="1346550"/>
              </a:xfrm>
              <a:prstGeom prst="roundRect">
                <a:avLst>
                  <a:gd name="adj" fmla="val 7417"/>
                </a:avLst>
              </a:prstGeom>
              <a:solidFill>
                <a:srgbClr val="FFCC00"/>
              </a:solidFill>
              <a:ln w="19050">
                <a:solidFill>
                  <a:srgbClr val="A8B8B0"/>
                </a:solidFill>
                <a:round/>
              </a:ln>
            </p:spPr>
            <p:txBody>
              <a:bodyPr anchor="ctr"/>
              <a:lstStyle>
                <a:lvl1pPr marL="342900" indent="-3429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CN" altLang="en-US" sz="3200" b="0">
                  <a:solidFill>
                    <a:srgbClr val="40404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endParaRPr>
              </a:p>
            </p:txBody>
          </p:sp>
          <p:sp>
            <p:nvSpPr>
              <p:cNvPr id="71693" name="椭圆​​ 8"/>
              <p:cNvSpPr/>
              <p:nvPr/>
            </p:nvSpPr>
            <p:spPr>
              <a:xfrm rot="21283523">
                <a:off x="811716" y="2344203"/>
                <a:ext cx="119226" cy="119226"/>
              </a:xfrm>
              <a:prstGeom prst="ellipse">
                <a:avLst/>
              </a:prstGeom>
              <a:gradFill flip="none" rotWithShape="1">
                <a:gsLst>
                  <a:gs pos="46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  <p:sp>
            <p:nvSpPr>
              <p:cNvPr id="71694" name="椭圆​​ 9"/>
              <p:cNvSpPr/>
              <p:nvPr/>
            </p:nvSpPr>
            <p:spPr>
              <a:xfrm rot="21283523">
                <a:off x="2757052" y="2164609"/>
                <a:ext cx="119226" cy="119226"/>
              </a:xfrm>
              <a:prstGeom prst="ellipse">
                <a:avLst/>
              </a:prstGeom>
              <a:gradFill flip="none" rotWithShape="1">
                <a:gsLst>
                  <a:gs pos="46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</p:grpSp>
        <p:sp>
          <p:nvSpPr>
            <p:cNvPr id="44073" name="Text Box 94"/>
            <p:cNvSpPr txBox="1">
              <a:spLocks noChangeArrowheads="1"/>
            </p:cNvSpPr>
            <p:nvPr/>
          </p:nvSpPr>
          <p:spPr bwMode="auto">
            <a:xfrm>
              <a:off x="3198" y="3113"/>
              <a:ext cx="66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/>
              <a:r>
                <a:rPr lang="zh-CN" altLang="en-US" sz="1800">
                  <a:latin typeface="Arial" panose="020B0604020202020204" pitchFamily="34" charset="0"/>
                  <a:ea typeface="宋体" panose="02010600030101010101" pitchFamily="2" charset="-122"/>
                </a:rPr>
                <a:t>公顷</a:t>
              </a:r>
            </a:p>
          </p:txBody>
        </p:sp>
      </p:grpSp>
      <p:grpSp>
        <p:nvGrpSpPr>
          <p:cNvPr id="26" name="Group 107"/>
          <p:cNvGrpSpPr/>
          <p:nvPr/>
        </p:nvGrpSpPr>
        <p:grpSpPr bwMode="auto">
          <a:xfrm>
            <a:off x="467725" y="4149725"/>
            <a:ext cx="2425384" cy="1944688"/>
            <a:chOff x="3833" y="2205"/>
            <a:chExt cx="1146" cy="1225"/>
          </a:xfrm>
        </p:grpSpPr>
        <p:grpSp>
          <p:nvGrpSpPr>
            <p:cNvPr id="44055" name="组合 7"/>
            <p:cNvGrpSpPr/>
            <p:nvPr/>
          </p:nvGrpSpPr>
          <p:grpSpPr bwMode="auto">
            <a:xfrm>
              <a:off x="3833" y="2205"/>
              <a:ext cx="1146" cy="1225"/>
              <a:chOff x="397852" y="1174235"/>
              <a:chExt cx="2905994" cy="2683572"/>
            </a:xfrm>
          </p:grpSpPr>
          <p:sp>
            <p:nvSpPr>
              <p:cNvPr id="106" name="圆角矩形​​ 2"/>
              <p:cNvSpPr>
                <a:spLocks noChangeArrowheads="1"/>
              </p:cNvSpPr>
              <p:nvPr/>
            </p:nvSpPr>
            <p:spPr bwMode="auto">
              <a:xfrm rot="-316477">
                <a:off x="438424" y="2225757"/>
                <a:ext cx="2865422" cy="1632050"/>
              </a:xfrm>
              <a:prstGeom prst="roundRect">
                <a:avLst>
                  <a:gd name="adj" fmla="val 10407"/>
                </a:avLst>
              </a:prstGeom>
              <a:solidFill>
                <a:srgbClr val="339966"/>
              </a:solidFill>
              <a:ln w="3175" algn="ctr">
                <a:solidFill>
                  <a:srgbClr val="91A69B"/>
                </a:solidFill>
                <a:round/>
              </a:ln>
              <a:effectLst>
                <a:outerShdw dist="38100" algn="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cxnSp>
            <p:nvCxnSpPr>
              <p:cNvPr id="44058" name="直接连接符​​ 11"/>
              <p:cNvCxnSpPr>
                <a:cxnSpLocks noChangeShapeType="1"/>
                <a:endCxn id="109" idx="2"/>
              </p:cNvCxnSpPr>
              <p:nvPr/>
            </p:nvCxnSpPr>
            <p:spPr bwMode="auto">
              <a:xfrm flipV="1">
                <a:off x="866305" y="1337790"/>
                <a:ext cx="1171925" cy="10067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59" name="直接连接符​​ 13"/>
              <p:cNvCxnSpPr>
                <a:cxnSpLocks noChangeShapeType="1"/>
                <a:stCxn id="109" idx="6"/>
                <a:endCxn id="109" idx="2"/>
              </p:cNvCxnSpPr>
              <p:nvPr/>
            </p:nvCxnSpPr>
            <p:spPr bwMode="auto">
              <a:xfrm>
                <a:off x="2363765" y="1337790"/>
                <a:ext cx="447809" cy="82730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9" name="椭圆​​ 4"/>
              <p:cNvSpPr>
                <a:spLocks noChangeArrowheads="1"/>
              </p:cNvSpPr>
              <p:nvPr/>
            </p:nvSpPr>
            <p:spPr bwMode="auto">
              <a:xfrm>
                <a:off x="2038495" y="1174235"/>
                <a:ext cx="324579" cy="326411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rgbClr val="91A69B"/>
                </a:solidFill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0" name="椭圆​​ 6"/>
              <p:cNvSpPr/>
              <p:nvPr/>
            </p:nvSpPr>
            <p:spPr>
              <a:xfrm>
                <a:off x="2106543" y="1243146"/>
                <a:ext cx="187779" cy="187779"/>
              </a:xfrm>
              <a:prstGeom prst="ellipse">
                <a:avLst/>
              </a:prstGeom>
              <a:gradFill flip="none" rotWithShape="1">
                <a:gsLst>
                  <a:gs pos="46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  <p:sp>
            <p:nvSpPr>
              <p:cNvPr id="111" name="同侧圆角矩形 110"/>
              <p:cNvSpPr>
                <a:spLocks noChangeArrowheads="1"/>
              </p:cNvSpPr>
              <p:nvPr/>
            </p:nvSpPr>
            <p:spPr bwMode="auto">
              <a:xfrm rot="-304808">
                <a:off x="397852" y="2236711"/>
                <a:ext cx="2852742" cy="793023"/>
              </a:xfrm>
              <a:custGeom>
                <a:avLst/>
                <a:gdLst>
                  <a:gd name="T0" fmla="*/ 2853591 w 2853591"/>
                  <a:gd name="T1" fmla="*/ 396184 h 792368"/>
                  <a:gd name="T2" fmla="*/ 1426796 w 2853591"/>
                  <a:gd name="T3" fmla="*/ 792368 h 792368"/>
                  <a:gd name="T4" fmla="*/ 0 w 2853591"/>
                  <a:gd name="T5" fmla="*/ 396184 h 792368"/>
                  <a:gd name="T6" fmla="*/ 1426796 w 2853591"/>
                  <a:gd name="T7" fmla="*/ 0 h 792368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38680 w 2853591"/>
                  <a:gd name="T13" fmla="*/ 38680 h 792368"/>
                  <a:gd name="T14" fmla="*/ 2814911 w 2853591"/>
                  <a:gd name="T15" fmla="*/ 792368 h 7923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53591" h="792368">
                    <a:moveTo>
                      <a:pt x="132064" y="0"/>
                    </a:moveTo>
                    <a:lnTo>
                      <a:pt x="2721527" y="0"/>
                    </a:lnTo>
                    <a:lnTo>
                      <a:pt x="2721526" y="0"/>
                    </a:lnTo>
                    <a:cubicBezTo>
                      <a:pt x="2794463" y="0"/>
                      <a:pt x="2853591" y="59127"/>
                      <a:pt x="2853591" y="132064"/>
                    </a:cubicBezTo>
                    <a:lnTo>
                      <a:pt x="2853591" y="792368"/>
                    </a:lnTo>
                    <a:lnTo>
                      <a:pt x="0" y="792368"/>
                    </a:lnTo>
                    <a:lnTo>
                      <a:pt x="0" y="132064"/>
                    </a:lnTo>
                    <a:cubicBezTo>
                      <a:pt x="0" y="59127"/>
                      <a:pt x="59127" y="0"/>
                      <a:pt x="132063" y="0"/>
                    </a:cubicBezTo>
                    <a:close/>
                  </a:path>
                </a:pathLst>
              </a:custGeom>
              <a:solidFill>
                <a:srgbClr val="00FF00">
                  <a:alpha val="0"/>
                </a:srgbClr>
              </a:solidFill>
              <a:ln w="25400" algn="ctr">
                <a:noFill/>
                <a:miter lim="800000"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4065" name="圆角矩形​​ 3"/>
              <p:cNvSpPr>
                <a:spLocks noChangeArrowheads="1"/>
              </p:cNvSpPr>
              <p:nvPr/>
            </p:nvSpPr>
            <p:spPr bwMode="auto">
              <a:xfrm rot="-316477">
                <a:off x="564590" y="2384224"/>
                <a:ext cx="2621746" cy="1346550"/>
              </a:xfrm>
              <a:prstGeom prst="roundRect">
                <a:avLst>
                  <a:gd name="adj" fmla="val 7417"/>
                </a:avLst>
              </a:prstGeom>
              <a:solidFill>
                <a:srgbClr val="FFCC00"/>
              </a:solidFill>
              <a:ln w="19050">
                <a:solidFill>
                  <a:srgbClr val="A8B8B0"/>
                </a:solidFill>
                <a:round/>
              </a:ln>
            </p:spPr>
            <p:txBody>
              <a:bodyPr anchor="ctr"/>
              <a:lstStyle>
                <a:lvl1pPr marL="342900" indent="-3429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CN" altLang="en-US" sz="3200" b="0">
                  <a:solidFill>
                    <a:srgbClr val="40404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endParaRPr>
              </a:p>
            </p:txBody>
          </p:sp>
          <p:sp>
            <p:nvSpPr>
              <p:cNvPr id="113" name="椭圆​​ 8"/>
              <p:cNvSpPr/>
              <p:nvPr/>
            </p:nvSpPr>
            <p:spPr>
              <a:xfrm rot="21283523">
                <a:off x="811716" y="2344203"/>
                <a:ext cx="119226" cy="119226"/>
              </a:xfrm>
              <a:prstGeom prst="ellipse">
                <a:avLst/>
              </a:prstGeom>
              <a:gradFill flip="none" rotWithShape="1">
                <a:gsLst>
                  <a:gs pos="46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  <p:sp>
            <p:nvSpPr>
              <p:cNvPr id="114" name="椭圆​​ 9"/>
              <p:cNvSpPr/>
              <p:nvPr/>
            </p:nvSpPr>
            <p:spPr>
              <a:xfrm rot="21283523">
                <a:off x="2757052" y="2164609"/>
                <a:ext cx="119226" cy="119226"/>
              </a:xfrm>
              <a:prstGeom prst="ellipse">
                <a:avLst/>
              </a:prstGeom>
              <a:gradFill flip="none" rotWithShape="1">
                <a:gsLst>
                  <a:gs pos="46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</p:grpSp>
        <p:sp>
          <p:nvSpPr>
            <p:cNvPr id="44056" name="Text Box 95"/>
            <p:cNvSpPr txBox="1">
              <a:spLocks noChangeArrowheads="1"/>
            </p:cNvSpPr>
            <p:nvPr/>
          </p:nvSpPr>
          <p:spPr bwMode="auto">
            <a:xfrm>
              <a:off x="4059" y="2976"/>
              <a:ext cx="73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/>
              <a:r>
                <a:rPr lang="zh-CN" altLang="en-US" sz="1800">
                  <a:latin typeface="Arial" panose="020B0604020202020204" pitchFamily="34" charset="0"/>
                  <a:ea typeface="宋体" panose="02010600030101010101" pitchFamily="2" charset="-122"/>
                </a:rPr>
                <a:t>平方千米</a:t>
              </a:r>
            </a:p>
          </p:txBody>
        </p:sp>
      </p:grp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2351315" y="1557338"/>
            <a:ext cx="14687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60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100</a:t>
            </a:r>
          </a:p>
        </p:txBody>
      </p:sp>
      <p:sp>
        <p:nvSpPr>
          <p:cNvPr id="71776" name="AutoShape 96"/>
          <p:cNvSpPr>
            <a:spLocks noChangeArrowheads="1"/>
          </p:cNvSpPr>
          <p:nvPr/>
        </p:nvSpPr>
        <p:spPr bwMode="auto">
          <a:xfrm>
            <a:off x="2256073" y="2781300"/>
            <a:ext cx="1642320" cy="649288"/>
          </a:xfrm>
          <a:prstGeom prst="curvedDownArrow">
            <a:avLst>
              <a:gd name="adj1" fmla="val 33502"/>
              <a:gd name="adj2" fmla="val 79950"/>
              <a:gd name="adj3" fmla="val 3332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zh-CN" altLang="en-US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902617" y="2276480"/>
            <a:ext cx="1964011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60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10000</a:t>
            </a:r>
          </a:p>
        </p:txBody>
      </p:sp>
      <p:sp>
        <p:nvSpPr>
          <p:cNvPr id="71777" name="AutoShape 97"/>
          <p:cNvSpPr>
            <a:spLocks noChangeArrowheads="1"/>
          </p:cNvSpPr>
          <p:nvPr/>
        </p:nvSpPr>
        <p:spPr bwMode="auto">
          <a:xfrm>
            <a:off x="5902619" y="3357563"/>
            <a:ext cx="1644435" cy="577850"/>
          </a:xfrm>
          <a:prstGeom prst="curvedDownArrow">
            <a:avLst>
              <a:gd name="adj1" fmla="val 42692"/>
              <a:gd name="adj2" fmla="val 85385"/>
              <a:gd name="adj3" fmla="val 3332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7919536" y="2133605"/>
            <a:ext cx="1077244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60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100</a:t>
            </a:r>
          </a:p>
        </p:txBody>
      </p:sp>
      <p:sp>
        <p:nvSpPr>
          <p:cNvPr id="71778" name="AutoShape 98"/>
          <p:cNvSpPr>
            <a:spLocks noChangeArrowheads="1"/>
          </p:cNvSpPr>
          <p:nvPr/>
        </p:nvSpPr>
        <p:spPr bwMode="auto">
          <a:xfrm>
            <a:off x="7726948" y="3213100"/>
            <a:ext cx="1737556" cy="647700"/>
          </a:xfrm>
          <a:prstGeom prst="curvedDownArrow">
            <a:avLst>
              <a:gd name="adj1" fmla="val 40245"/>
              <a:gd name="adj2" fmla="val 80490"/>
              <a:gd name="adj3" fmla="val 3332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4052" name="Text Box 114"/>
          <p:cNvSpPr txBox="1">
            <a:spLocks noChangeArrowheads="1"/>
          </p:cNvSpPr>
          <p:nvPr/>
        </p:nvSpPr>
        <p:spPr bwMode="auto">
          <a:xfrm>
            <a:off x="1420099" y="1465263"/>
            <a:ext cx="936291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/>
              <a:t>常用的面积单位有哪些？它们的进率是多少呢？</a:t>
            </a:r>
            <a:r>
              <a:rPr lang="zh-CN" altLang="en-US" b="0"/>
              <a:t> </a:t>
            </a:r>
          </a:p>
        </p:txBody>
      </p:sp>
      <p:pic>
        <p:nvPicPr>
          <p:cNvPr id="44053" name="Picture 115" descr="1G]2HL]YS)ZT`8_OHVINRV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802" y="1358904"/>
            <a:ext cx="842324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4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49275"/>
            <a:ext cx="417564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C 0.03229 -0.08449 0.06458 -0.16899 0.05451 -0.19584 C 0.04444 -0.22269 -0.01319 -0.17801 -0.06059 -0.16158 C -0.10799 -0.14514 -0.1691 -0.09676 -0.23038 -0.09699 C -0.29167 -0.09723 -0.38837 -0.14954 -0.42882 -0.16366 C -0.46927 -0.17778 -0.44757 -0.18102 -0.47274 -0.18172 C -0.49792 -0.18241 -0.55243 -0.16459 -0.58038 -0.1676 C -0.60833 -0.17061 -0.63142 -0.19491 -0.64097 -0.2 " pathEditMode="relative" rAng="0" ptsTypes="aaaaaa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C 0.18073 -0.10093 0.36146 -0.20162 0.41528 -0.23843 C 0.4691 -0.27523 0.37066 -0.23681 0.32275 -0.22037 C 0.27483 -0.20394 0.19879 -0.13935 0.12726 -0.13958 C 0.05573 -0.13982 -0.05763 -0.20857 -0.10607 -0.22222 C -0.15451 -0.23588 -0.15399 -0.22222 -0.16354 -0.22222 " pathEditMode="relative" rAng="0" ptsTypes="aaaa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11111E-6 C 0.24948 -0.075 0.49914 -0.14976 0.58021 -0.17569 C 0.66129 -0.20162 0.52292 -0.16898 0.48629 -0.15555 C 0.44966 -0.14213 0.39844 -0.1074 0.3606 -0.0949 C 0.32275 -0.0824 0.29306 -0.07986 0.25903 -0.08078 C 0.22501 -0.08171 0.17657 -0.0949 0.15591 -0.10092 C 0.13525 -0.10694 0.13525 -0.11643 0.13473 -0.11713 C 0.13421 -0.11782 0.14358 -0.11134 0.15296 -0.10486 " pathEditMode="relative" rAng="0" ptsTypes="aaaaaaaA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5.55556E-6 C 0.10069 -0.09028 0.20156 -0.18033 0.22726 -0.21227 C 0.25295 -0.24422 0.17882 -0.20093 0.15451 -0.1919 C 0.13021 -0.18288 0.11528 -0.17038 0.08177 -0.15764 C 0.04826 -0.14491 0.00069 -0.1301 -0.04688 -0.11528 " pathEditMode="relative" rAng="0" ptsTypes="aaaaA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7.03704E-6 C 0.30555 -0.08496 0.61111 -0.16968 0.71822 -0.20001 C 0.82534 -0.23033 0.66597 -0.19075 0.64253 -0.18195 C 0.61909 -0.17316 0.58819 -0.15325 0.57725 -0.14746 " pathEditMode="relative" rAng="0" ptsTypes="aaaA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7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7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16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17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17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1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6"/>
                  </p:tgtEl>
                </p:cond>
              </p:nextCondLst>
            </p:seq>
          </p:childTnLst>
        </p:cTn>
      </p:par>
    </p:tnLst>
    <p:bldLst>
      <p:bldP spid="71687" grpId="0" animBg="1"/>
      <p:bldP spid="71689" grpId="0"/>
      <p:bldP spid="71689" grpId="1"/>
      <p:bldP spid="71688" grpId="0" build="allAtOnce"/>
      <p:bldP spid="71776" grpId="0" animBg="1"/>
      <p:bldP spid="71685" grpId="0"/>
      <p:bldP spid="71685" grpId="1"/>
      <p:bldP spid="71777" grpId="0" animBg="1"/>
      <p:bldP spid="71690" grpId="0"/>
      <p:bldP spid="71690" grpId="1"/>
      <p:bldP spid="717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Text Box 3"/>
          <p:cNvSpPr txBox="1">
            <a:spLocks noChangeArrowheads="1"/>
          </p:cNvSpPr>
          <p:nvPr/>
        </p:nvSpPr>
        <p:spPr bwMode="auto">
          <a:xfrm>
            <a:off x="1007654" y="1363784"/>
            <a:ext cx="1017511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dirty="0" smtClean="0">
                <a:solidFill>
                  <a:prstClr val="black"/>
                </a:solidFill>
              </a:rPr>
              <a:t>1.</a:t>
            </a:r>
            <a:r>
              <a:rPr lang="zh-CN" altLang="en-US" dirty="0" smtClean="0">
                <a:solidFill>
                  <a:prstClr val="black"/>
                </a:solidFill>
              </a:rPr>
              <a:t>到操场上围一个边长是</a:t>
            </a:r>
            <a:r>
              <a:rPr lang="en-US" altLang="zh-CN" dirty="0" smtClean="0">
                <a:solidFill>
                  <a:prstClr val="black"/>
                </a:solidFill>
              </a:rPr>
              <a:t>10</a:t>
            </a:r>
            <a:r>
              <a:rPr lang="zh-CN" altLang="en-US" dirty="0" smtClean="0">
                <a:solidFill>
                  <a:prstClr val="black"/>
                </a:solidFill>
              </a:rPr>
              <a:t>米的正方形，看看它的面积有多大。想一想</a:t>
            </a:r>
            <a:r>
              <a:rPr lang="en-US" altLang="zh-CN" dirty="0" smtClean="0">
                <a:solidFill>
                  <a:prstClr val="black"/>
                </a:solidFill>
              </a:rPr>
              <a:t>100</a:t>
            </a:r>
            <a:r>
              <a:rPr lang="zh-CN" altLang="en-US" dirty="0" smtClean="0">
                <a:solidFill>
                  <a:prstClr val="black"/>
                </a:solidFill>
              </a:rPr>
              <a:t>个这样的正方形面积有多大。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49162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229" y="579439"/>
            <a:ext cx="401902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3503256" y="2636917"/>
            <a:ext cx="6239121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 dirty="0" smtClean="0"/>
              <a:t>10×10=</a:t>
            </a:r>
            <a:r>
              <a:rPr lang="en-US" altLang="zh-CN" dirty="0" smtClean="0">
                <a:solidFill>
                  <a:srgbClr val="FF0000"/>
                </a:solidFill>
              </a:rPr>
              <a:t>100</a:t>
            </a:r>
            <a:r>
              <a:rPr lang="zh-CN" altLang="en-US" dirty="0" smtClean="0">
                <a:solidFill>
                  <a:srgbClr val="FF0000"/>
                </a:solidFill>
              </a:rPr>
              <a:t>（平方米） 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3526925" y="3081662"/>
            <a:ext cx="6239121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 dirty="0" smtClean="0"/>
              <a:t>100×100=10000</a:t>
            </a:r>
            <a:r>
              <a:rPr lang="zh-CN" altLang="en-US" dirty="0" smtClean="0"/>
              <a:t>（平方米）  </a:t>
            </a:r>
            <a:endParaRPr lang="zh-CN" altLang="en-US" dirty="0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3526925" y="3551761"/>
            <a:ext cx="6239121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 dirty="0" smtClean="0"/>
              <a:t>10000</a:t>
            </a:r>
            <a:r>
              <a:rPr lang="zh-CN" altLang="en-US" dirty="0" smtClean="0"/>
              <a:t>平方米</a:t>
            </a:r>
            <a:r>
              <a:rPr lang="en-US" altLang="zh-CN" dirty="0" smtClean="0"/>
              <a:t>=</a:t>
            </a: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公顷 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11307" y="4274582"/>
            <a:ext cx="9887811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dirty="0"/>
              <a:t>    </a:t>
            </a:r>
            <a:r>
              <a:rPr lang="zh-CN" altLang="en-US" dirty="0" smtClean="0"/>
              <a:t>答：</a:t>
            </a:r>
            <a:r>
              <a:rPr lang="zh-CN" altLang="en-US" dirty="0">
                <a:solidFill>
                  <a:prstClr val="black"/>
                </a:solidFill>
              </a:rPr>
              <a:t>边长是</a:t>
            </a:r>
            <a:r>
              <a:rPr lang="en-US" altLang="zh-CN" dirty="0">
                <a:solidFill>
                  <a:prstClr val="black"/>
                </a:solidFill>
              </a:rPr>
              <a:t>10</a:t>
            </a:r>
            <a:r>
              <a:rPr lang="zh-CN" altLang="en-US" dirty="0">
                <a:solidFill>
                  <a:prstClr val="black"/>
                </a:solidFill>
              </a:rPr>
              <a:t>米的正方形</a:t>
            </a:r>
            <a:r>
              <a:rPr lang="zh-CN" altLang="en-US" dirty="0" smtClean="0">
                <a:solidFill>
                  <a:prstClr val="black"/>
                </a:solidFill>
              </a:rPr>
              <a:t>，它</a:t>
            </a:r>
            <a:r>
              <a:rPr lang="zh-CN" altLang="en-US" dirty="0">
                <a:solidFill>
                  <a:prstClr val="black"/>
                </a:solidFill>
              </a:rPr>
              <a:t>的</a:t>
            </a:r>
            <a:r>
              <a:rPr lang="zh-CN" altLang="en-US" dirty="0" smtClean="0">
                <a:solidFill>
                  <a:prstClr val="black"/>
                </a:solidFill>
              </a:rPr>
              <a:t>面积是</a:t>
            </a:r>
            <a:r>
              <a:rPr lang="en-US" altLang="zh-CN" dirty="0" smtClean="0">
                <a:solidFill>
                  <a:srgbClr val="FF0000"/>
                </a:solidFill>
              </a:rPr>
              <a:t>100</a:t>
            </a:r>
            <a:r>
              <a:rPr lang="zh-CN" altLang="en-US" dirty="0" smtClean="0">
                <a:solidFill>
                  <a:srgbClr val="FF0000"/>
                </a:solidFill>
              </a:rPr>
              <a:t>平方米</a:t>
            </a:r>
            <a:r>
              <a:rPr lang="zh-CN" altLang="en-US" dirty="0" smtClean="0">
                <a:solidFill>
                  <a:prstClr val="black"/>
                </a:solidFill>
              </a:rPr>
              <a:t>。</a:t>
            </a:r>
            <a:r>
              <a:rPr lang="en-US" altLang="zh-CN" dirty="0" smtClean="0"/>
              <a:t>100</a:t>
            </a:r>
            <a:r>
              <a:rPr lang="zh-CN" altLang="en-US" dirty="0" smtClean="0"/>
              <a:t>个这样的正方形，面积是</a:t>
            </a: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公顷</a:t>
            </a:r>
            <a:r>
              <a:rPr lang="zh-CN" altLang="en-US" dirty="0"/>
              <a:t>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8"/>
          <p:cNvSpPr>
            <a:spLocks noChangeArrowheads="1"/>
          </p:cNvSpPr>
          <p:nvPr/>
        </p:nvSpPr>
        <p:spPr bwMode="auto">
          <a:xfrm>
            <a:off x="1390473" y="3860800"/>
            <a:ext cx="95512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dirty="0">
                <a:solidFill>
                  <a:prstClr val="black"/>
                </a:solidFill>
              </a:rPr>
              <a:t>  </a:t>
            </a:r>
            <a:r>
              <a:rPr lang="en-US" altLang="zh-CN" dirty="0" smtClean="0">
                <a:solidFill>
                  <a:prstClr val="black"/>
                </a:solidFill>
              </a:rPr>
              <a:t>9000</a:t>
            </a:r>
            <a:r>
              <a:rPr lang="zh-CN" altLang="en-US" dirty="0" smtClean="0">
                <a:solidFill>
                  <a:prstClr val="black"/>
                </a:solidFill>
              </a:rPr>
              <a:t>公顷</a:t>
            </a:r>
            <a:r>
              <a:rPr lang="en-US" altLang="zh-CN" dirty="0" smtClean="0">
                <a:solidFill>
                  <a:prstClr val="black"/>
                </a:solidFill>
              </a:rPr>
              <a:t>=(      )</a:t>
            </a:r>
            <a:r>
              <a:rPr lang="zh-CN" altLang="en-US" dirty="0" smtClean="0">
                <a:solidFill>
                  <a:prstClr val="black"/>
                </a:solidFill>
              </a:rPr>
              <a:t>平方千米        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0963" name="Rectangle 19"/>
          <p:cNvSpPr>
            <a:spLocks noChangeArrowheads="1"/>
          </p:cNvSpPr>
          <p:nvPr/>
        </p:nvSpPr>
        <p:spPr bwMode="auto">
          <a:xfrm>
            <a:off x="624339" y="3213100"/>
            <a:ext cx="95512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dirty="0">
                <a:solidFill>
                  <a:prstClr val="black"/>
                </a:solidFill>
              </a:rPr>
              <a:t>      </a:t>
            </a:r>
            <a:r>
              <a:rPr lang="en-US" altLang="zh-CN" dirty="0" smtClean="0">
                <a:solidFill>
                  <a:prstClr val="black"/>
                </a:solidFill>
              </a:rPr>
              <a:t>3</a:t>
            </a:r>
            <a:r>
              <a:rPr lang="zh-CN" altLang="en-US" dirty="0" smtClean="0">
                <a:solidFill>
                  <a:prstClr val="black"/>
                </a:solidFill>
              </a:rPr>
              <a:t>平方千米</a:t>
            </a:r>
            <a:r>
              <a:rPr lang="en-US" altLang="zh-CN" dirty="0" smtClean="0">
                <a:solidFill>
                  <a:prstClr val="black"/>
                </a:solidFill>
              </a:rPr>
              <a:t>= </a:t>
            </a:r>
            <a:r>
              <a:rPr lang="zh-CN" altLang="en-US" dirty="0">
                <a:solidFill>
                  <a:prstClr val="black"/>
                </a:solidFill>
              </a:rPr>
              <a:t>（      </a:t>
            </a:r>
            <a:r>
              <a:rPr lang="zh-CN" altLang="en-US" dirty="0" smtClean="0">
                <a:solidFill>
                  <a:prstClr val="black"/>
                </a:solidFill>
              </a:rPr>
              <a:t>）公顷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1870893" y="2636838"/>
            <a:ext cx="662430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prstClr val="black"/>
                </a:solidFill>
              </a:rPr>
              <a:t>50000</a:t>
            </a:r>
            <a:r>
              <a:rPr lang="zh-CN" altLang="en-US">
                <a:solidFill>
                  <a:prstClr val="black"/>
                </a:solidFill>
              </a:rPr>
              <a:t>平方米＝（  ）公顷           </a:t>
            </a:r>
          </a:p>
        </p:txBody>
      </p:sp>
      <p:sp>
        <p:nvSpPr>
          <p:cNvPr id="40965" name="Rectangle 17"/>
          <p:cNvSpPr>
            <a:spLocks noChangeArrowheads="1"/>
          </p:cNvSpPr>
          <p:nvPr/>
        </p:nvSpPr>
        <p:spPr bwMode="auto">
          <a:xfrm>
            <a:off x="1870890" y="2060575"/>
            <a:ext cx="624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prstClr val="black"/>
                </a:solidFill>
              </a:rPr>
              <a:t>2</a:t>
            </a:r>
            <a:r>
              <a:rPr lang="zh-CN" altLang="en-US">
                <a:solidFill>
                  <a:prstClr val="black"/>
                </a:solidFill>
              </a:rPr>
              <a:t>公顷＝（       ）平方米    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887814" y="2047875"/>
            <a:ext cx="153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E82634"/>
                </a:solidFill>
              </a:rPr>
              <a:t>20000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037011" y="2641600"/>
            <a:ext cx="115343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E82634"/>
                </a:solidFill>
              </a:rPr>
              <a:t>5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797860" y="3225800"/>
            <a:ext cx="1631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E82634"/>
                </a:solidFill>
              </a:rPr>
              <a:t>300</a:t>
            </a:r>
            <a:endParaRPr lang="en-US" altLang="zh-CN" dirty="0">
              <a:solidFill>
                <a:srgbClr val="E82634"/>
              </a:solidFill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175644" y="3867689"/>
            <a:ext cx="134390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E82634"/>
                </a:solidFill>
              </a:rPr>
              <a:t>90</a:t>
            </a:r>
            <a:endParaRPr lang="en-US" altLang="zh-CN" dirty="0">
              <a:solidFill>
                <a:srgbClr val="E82634"/>
              </a:solidFill>
            </a:endParaRPr>
          </a:p>
        </p:txBody>
      </p:sp>
      <p:sp>
        <p:nvSpPr>
          <p:cNvPr id="40971" name="Rectangle 16"/>
          <p:cNvSpPr>
            <a:spLocks noChangeArrowheads="1"/>
          </p:cNvSpPr>
          <p:nvPr/>
        </p:nvSpPr>
        <p:spPr bwMode="auto">
          <a:xfrm>
            <a:off x="719575" y="1341438"/>
            <a:ext cx="662430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dirty="0">
                <a:solidFill>
                  <a:prstClr val="black"/>
                </a:solidFill>
              </a:rPr>
              <a:t>2.</a:t>
            </a:r>
            <a:r>
              <a:rPr lang="zh-CN" altLang="en-US" dirty="0">
                <a:solidFill>
                  <a:prstClr val="black"/>
                </a:solidFill>
              </a:rPr>
              <a:t>在括号里填上合适的数。  </a:t>
            </a:r>
          </a:p>
        </p:txBody>
      </p:sp>
      <p:pic>
        <p:nvPicPr>
          <p:cNvPr id="40972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9275"/>
            <a:ext cx="417564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9" grpId="0"/>
      <p:bldP spid="57350" grpId="0"/>
      <p:bldP spid="573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229" y="579439"/>
            <a:ext cx="401902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20"/>
          <p:cNvSpPr txBox="1">
            <a:spLocks noChangeArrowheads="1"/>
          </p:cNvSpPr>
          <p:nvPr/>
        </p:nvSpPr>
        <p:spPr bwMode="auto">
          <a:xfrm>
            <a:off x="814811" y="1268416"/>
            <a:ext cx="528039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en-US" altLang="zh-CN"/>
              <a:t>3.</a:t>
            </a:r>
            <a:r>
              <a:rPr lang="zh-CN" altLang="en-US"/>
              <a:t>右图是某社区规划图。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zh-CN" altLang="en-US"/>
              <a:t>  算一算，</a:t>
            </a:r>
            <a:r>
              <a:rPr lang="en-US" altLang="zh-CN"/>
              <a:t>A</a:t>
            </a:r>
            <a:r>
              <a:rPr lang="zh-CN" altLang="en-US"/>
              <a:t>、</a:t>
            </a:r>
            <a:r>
              <a:rPr lang="en-US" altLang="zh-CN"/>
              <a:t>B</a:t>
            </a:r>
            <a:r>
              <a:rPr lang="zh-CN" altLang="en-US"/>
              <a:t>两个社区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zh-CN" altLang="en-US"/>
              <a:t>  的占地面积是多少公顷？</a:t>
            </a:r>
          </a:p>
        </p:txBody>
      </p:sp>
      <p:pic>
        <p:nvPicPr>
          <p:cNvPr id="4710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4786" y="1412880"/>
            <a:ext cx="5638066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239153" y="3933826"/>
            <a:ext cx="6239121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 dirty="0"/>
              <a:t>    400×300</a:t>
            </a:r>
            <a:r>
              <a:rPr lang="zh-CN" altLang="en-US" dirty="0"/>
              <a:t>  </a:t>
            </a: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1199994" y="3441705"/>
            <a:ext cx="2783054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/>
              <a:t>A</a:t>
            </a:r>
            <a:r>
              <a:rPr lang="zh-CN" altLang="en-US"/>
              <a:t>区面积：</a:t>
            </a:r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814811" y="5038730"/>
            <a:ext cx="47999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/>
              <a:t>120000</a:t>
            </a:r>
            <a:r>
              <a:rPr lang="zh-CN" altLang="en-US"/>
              <a:t>平方米</a:t>
            </a:r>
            <a:r>
              <a:rPr lang="en-US" altLang="zh-CN"/>
              <a:t>=</a:t>
            </a:r>
            <a:r>
              <a:rPr lang="en-US" altLang="zh-CN">
                <a:solidFill>
                  <a:srgbClr val="FF0000"/>
                </a:solidFill>
              </a:rPr>
              <a:t>12</a:t>
            </a:r>
            <a:r>
              <a:rPr lang="zh-CN" altLang="en-US"/>
              <a:t>公顷  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5951292" y="3946529"/>
            <a:ext cx="6239121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/>
              <a:t>    (340+400)×300÷2</a:t>
            </a:r>
          </a:p>
        </p:txBody>
      </p:sp>
      <p:sp>
        <p:nvSpPr>
          <p:cNvPr id="96283" name="Text Box 27"/>
          <p:cNvSpPr txBox="1">
            <a:spLocks noChangeArrowheads="1"/>
          </p:cNvSpPr>
          <p:nvPr/>
        </p:nvSpPr>
        <p:spPr bwMode="auto">
          <a:xfrm>
            <a:off x="6912137" y="3429005"/>
            <a:ext cx="278305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/>
              <a:t>B</a:t>
            </a:r>
            <a:r>
              <a:rPr lang="zh-CN" altLang="en-US"/>
              <a:t>区面积：</a:t>
            </a:r>
          </a:p>
        </p:txBody>
      </p:sp>
      <p:sp>
        <p:nvSpPr>
          <p:cNvPr id="96285" name="Text Box 29"/>
          <p:cNvSpPr txBox="1">
            <a:spLocks noChangeArrowheads="1"/>
          </p:cNvSpPr>
          <p:nvPr/>
        </p:nvSpPr>
        <p:spPr bwMode="auto">
          <a:xfrm>
            <a:off x="6670865" y="4364038"/>
            <a:ext cx="3504744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 dirty="0"/>
              <a:t>=740×300÷2</a:t>
            </a:r>
          </a:p>
        </p:txBody>
      </p:sp>
      <p:sp>
        <p:nvSpPr>
          <p:cNvPr id="96286" name="Text Box 30"/>
          <p:cNvSpPr txBox="1">
            <a:spLocks noChangeArrowheads="1"/>
          </p:cNvSpPr>
          <p:nvPr/>
        </p:nvSpPr>
        <p:spPr bwMode="auto">
          <a:xfrm>
            <a:off x="6670865" y="4810130"/>
            <a:ext cx="3504744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/>
              <a:t>=111000</a:t>
            </a:r>
            <a:r>
              <a:rPr lang="zh-CN" altLang="en-US"/>
              <a:t>（平方米</a:t>
            </a:r>
            <a:r>
              <a:rPr lang="en-US" altLang="zh-CN"/>
              <a:t>)</a:t>
            </a:r>
          </a:p>
        </p:txBody>
      </p:sp>
      <p:sp>
        <p:nvSpPr>
          <p:cNvPr id="96287" name="Text Box 31"/>
          <p:cNvSpPr txBox="1">
            <a:spLocks noChangeArrowheads="1"/>
          </p:cNvSpPr>
          <p:nvPr/>
        </p:nvSpPr>
        <p:spPr bwMode="auto">
          <a:xfrm>
            <a:off x="6672985" y="5326063"/>
            <a:ext cx="4702621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/>
              <a:t>111000</a:t>
            </a:r>
            <a:r>
              <a:rPr lang="zh-CN" altLang="en-US"/>
              <a:t>平方米</a:t>
            </a:r>
            <a:r>
              <a:rPr lang="en-US" altLang="zh-CN"/>
              <a:t>=</a:t>
            </a:r>
            <a:r>
              <a:rPr lang="en-US" altLang="zh-CN">
                <a:solidFill>
                  <a:srgbClr val="FF0000"/>
                </a:solidFill>
              </a:rPr>
              <a:t>11.1</a:t>
            </a:r>
            <a:r>
              <a:rPr lang="zh-CN" altLang="en-US"/>
              <a:t>公顷</a:t>
            </a:r>
          </a:p>
        </p:txBody>
      </p:sp>
      <p:sp>
        <p:nvSpPr>
          <p:cNvPr id="96288" name="Text Box 32"/>
          <p:cNvSpPr txBox="1">
            <a:spLocks noChangeArrowheads="1"/>
          </p:cNvSpPr>
          <p:nvPr/>
        </p:nvSpPr>
        <p:spPr bwMode="auto">
          <a:xfrm>
            <a:off x="431744" y="4449763"/>
            <a:ext cx="4512146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/>
              <a:t>  =120000</a:t>
            </a:r>
            <a:r>
              <a:rPr lang="zh-CN" altLang="en-US"/>
              <a:t>（平方米）  </a:t>
            </a:r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814811" y="5673730"/>
            <a:ext cx="1060735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zh-CN" altLang="en-US"/>
              <a:t>答：</a:t>
            </a:r>
            <a:r>
              <a:rPr lang="en-US" altLang="zh-CN"/>
              <a:t>A</a:t>
            </a:r>
            <a:r>
              <a:rPr lang="zh-CN" altLang="en-US"/>
              <a:t>、</a:t>
            </a:r>
            <a:r>
              <a:rPr lang="en-US" altLang="zh-CN"/>
              <a:t>B</a:t>
            </a:r>
            <a:r>
              <a:rPr lang="zh-CN" altLang="en-US"/>
              <a:t>两个社区的占地面积分别是</a:t>
            </a:r>
            <a:r>
              <a:rPr lang="en-US" altLang="zh-CN">
                <a:solidFill>
                  <a:srgbClr val="FF0000"/>
                </a:solidFill>
              </a:rPr>
              <a:t>12</a:t>
            </a:r>
            <a:r>
              <a:rPr lang="zh-CN" altLang="en-US"/>
              <a:t>公顷和</a:t>
            </a:r>
            <a:r>
              <a:rPr lang="en-US" altLang="zh-CN">
                <a:solidFill>
                  <a:srgbClr val="FF0000"/>
                </a:solidFill>
              </a:rPr>
              <a:t>11.1</a:t>
            </a:r>
            <a:r>
              <a:rPr lang="zh-CN" altLang="en-US"/>
              <a:t>公顷。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8" grpId="0"/>
      <p:bldP spid="96279" grpId="0"/>
      <p:bldP spid="96281" grpId="0"/>
      <p:bldP spid="96282" grpId="0"/>
      <p:bldP spid="96283" grpId="0"/>
      <p:bldP spid="96285" grpId="0"/>
      <p:bldP spid="96286" grpId="0"/>
      <p:bldP spid="96287" grpId="0"/>
      <p:bldP spid="96288" grpId="0"/>
      <p:bldP spid="962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229" y="579439"/>
            <a:ext cx="401902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814815" y="1268418"/>
            <a:ext cx="62412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en-US" altLang="zh-CN"/>
              <a:t>4.</a:t>
            </a:r>
            <a:r>
              <a:rPr lang="zh-CN" altLang="en-US"/>
              <a:t>一片杨树林长</a:t>
            </a:r>
            <a:r>
              <a:rPr lang="en-US" altLang="zh-CN"/>
              <a:t>500</a:t>
            </a:r>
            <a:r>
              <a:rPr lang="zh-CN" altLang="en-US"/>
              <a:t>米，宽</a:t>
            </a:r>
            <a:r>
              <a:rPr lang="en-US" altLang="zh-CN"/>
              <a:t>80</a:t>
            </a:r>
            <a:r>
              <a:rPr lang="zh-CN" altLang="en-US"/>
              <a:t>米。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1428566" y="5057780"/>
            <a:ext cx="6239121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/>
              <a:t> 800</a:t>
            </a:r>
            <a:r>
              <a:rPr lang="en-US" altLang="en-US"/>
              <a:t>×</a:t>
            </a:r>
            <a:r>
              <a:rPr lang="en-US" altLang="zh-CN"/>
              <a:t>4=</a:t>
            </a:r>
            <a:r>
              <a:rPr lang="en-US" altLang="zh-CN">
                <a:solidFill>
                  <a:srgbClr val="FF0000"/>
                </a:solidFill>
              </a:rPr>
              <a:t>3200</a:t>
            </a:r>
            <a:r>
              <a:rPr lang="zh-CN" altLang="en-US"/>
              <a:t>（棵）</a:t>
            </a: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1428566" y="2781305"/>
            <a:ext cx="6239121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/>
              <a:t> 500</a:t>
            </a:r>
            <a:r>
              <a:rPr lang="en-US" altLang="en-US"/>
              <a:t>×</a:t>
            </a:r>
            <a:r>
              <a:rPr lang="en-US" altLang="zh-CN"/>
              <a:t>80=40000</a:t>
            </a:r>
            <a:r>
              <a:rPr lang="zh-CN" altLang="en-US"/>
              <a:t>（平方米）</a:t>
            </a:r>
          </a:p>
        </p:txBody>
      </p:sp>
      <p:sp>
        <p:nvSpPr>
          <p:cNvPr id="48135" name="Text Box 17"/>
          <p:cNvSpPr txBox="1">
            <a:spLocks noChangeArrowheads="1"/>
          </p:cNvSpPr>
          <p:nvPr/>
        </p:nvSpPr>
        <p:spPr bwMode="auto">
          <a:xfrm>
            <a:off x="624339" y="1989143"/>
            <a:ext cx="748779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）这片杨树林的面积是多少公顷？</a:t>
            </a:r>
          </a:p>
        </p:txBody>
      </p:sp>
      <p:sp>
        <p:nvSpPr>
          <p:cNvPr id="97298" name="Text Box 18"/>
          <p:cNvSpPr txBox="1">
            <a:spLocks noChangeArrowheads="1"/>
          </p:cNvSpPr>
          <p:nvPr/>
        </p:nvSpPr>
        <p:spPr bwMode="auto">
          <a:xfrm>
            <a:off x="1659251" y="3284538"/>
            <a:ext cx="4031726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/>
              <a:t>40000</a:t>
            </a:r>
            <a:r>
              <a:rPr lang="zh-CN" altLang="en-US"/>
              <a:t>平方米</a:t>
            </a:r>
            <a:r>
              <a:rPr lang="en-US" altLang="zh-CN"/>
              <a:t>=</a:t>
            </a:r>
            <a:r>
              <a:rPr lang="en-US" altLang="zh-CN">
                <a:solidFill>
                  <a:srgbClr val="FF0000"/>
                </a:solidFill>
              </a:rPr>
              <a:t>4</a:t>
            </a:r>
            <a:r>
              <a:rPr lang="zh-CN" altLang="en-US"/>
              <a:t>公顷</a:t>
            </a:r>
          </a:p>
        </p:txBody>
      </p:sp>
      <p:sp>
        <p:nvSpPr>
          <p:cNvPr id="48137" name="Text Box 19"/>
          <p:cNvSpPr txBox="1">
            <a:spLocks noChangeArrowheads="1"/>
          </p:cNvSpPr>
          <p:nvPr/>
        </p:nvSpPr>
        <p:spPr bwMode="auto">
          <a:xfrm>
            <a:off x="622219" y="4292605"/>
            <a:ext cx="1219253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）如果每公顷有</a:t>
            </a:r>
            <a:r>
              <a:rPr lang="en-US" altLang="zh-CN"/>
              <a:t>800</a:t>
            </a:r>
            <a:r>
              <a:rPr lang="zh-CN" altLang="en-US"/>
              <a:t>棵树，这片杨树林一共有多少棵树？</a:t>
            </a: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1390470" y="5516568"/>
            <a:ext cx="73904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zh-CN" altLang="en-US"/>
              <a:t>答：这片杨树林一共有 </a:t>
            </a:r>
            <a:r>
              <a:rPr lang="en-US" altLang="zh-CN">
                <a:solidFill>
                  <a:srgbClr val="FF0000"/>
                </a:solidFill>
              </a:rPr>
              <a:t>3200 </a:t>
            </a:r>
            <a:r>
              <a:rPr lang="zh-CN" altLang="en-US"/>
              <a:t>棵树。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1390470" y="3789363"/>
            <a:ext cx="73904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zh-CN" altLang="en-US"/>
              <a:t>答：这片杨树林的面积是</a:t>
            </a:r>
            <a:r>
              <a:rPr lang="en-US" altLang="zh-CN">
                <a:solidFill>
                  <a:srgbClr val="FF0000"/>
                </a:solidFill>
              </a:rPr>
              <a:t>4</a:t>
            </a:r>
            <a:r>
              <a:rPr lang="zh-CN" altLang="en-US"/>
              <a:t>公顷。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  <p:bldP spid="97295" grpId="0"/>
      <p:bldP spid="97298" grpId="0"/>
      <p:bldP spid="97300" grpId="0"/>
      <p:bldP spid="973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2351311" y="3860805"/>
            <a:ext cx="6239121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/>
              <a:t> 20000÷8=2500</a:t>
            </a:r>
            <a:r>
              <a:rPr lang="zh-CN" altLang="en-US"/>
              <a:t>（棵）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2543902" y="3284538"/>
            <a:ext cx="5375634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 dirty="0"/>
              <a:t>2</a:t>
            </a:r>
            <a:r>
              <a:rPr lang="zh-CN" altLang="en-US" dirty="0"/>
              <a:t>公顷</a:t>
            </a:r>
            <a:r>
              <a:rPr lang="en-US" altLang="zh-CN" dirty="0"/>
              <a:t>=20000</a:t>
            </a:r>
            <a:r>
              <a:rPr lang="zh-CN" altLang="en-US" dirty="0"/>
              <a:t>平方米</a:t>
            </a:r>
            <a:endParaRPr lang="en-US" altLang="zh-CN" dirty="0"/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887814" y="5013330"/>
            <a:ext cx="7199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zh-CN" altLang="en-US" dirty="0"/>
              <a:t>答：一共需要 </a:t>
            </a:r>
            <a:r>
              <a:rPr lang="en-US" altLang="zh-CN" dirty="0">
                <a:solidFill>
                  <a:srgbClr val="FF0000"/>
                </a:solidFill>
              </a:rPr>
              <a:t>5000 </a:t>
            </a:r>
            <a:r>
              <a:rPr lang="zh-CN" altLang="en-US" dirty="0"/>
              <a:t>棵树苗。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2351311" y="4437063"/>
            <a:ext cx="6239121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/>
              <a:t> 2500</a:t>
            </a:r>
            <a:r>
              <a:rPr lang="en-US" altLang="en-US"/>
              <a:t>×</a:t>
            </a:r>
            <a:r>
              <a:rPr lang="en-US" altLang="zh-CN"/>
              <a:t>2=</a:t>
            </a:r>
            <a:r>
              <a:rPr lang="en-US" altLang="zh-CN">
                <a:solidFill>
                  <a:srgbClr val="FF0000"/>
                </a:solidFill>
              </a:rPr>
              <a:t>5000</a:t>
            </a:r>
            <a:r>
              <a:rPr lang="zh-CN" altLang="en-US"/>
              <a:t>（棵）</a:t>
            </a:r>
          </a:p>
        </p:txBody>
      </p:sp>
      <p:pic>
        <p:nvPicPr>
          <p:cNvPr id="4915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5628" y="1412875"/>
            <a:ext cx="4715319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 Box 3"/>
          <p:cNvSpPr txBox="1">
            <a:spLocks noChangeArrowheads="1"/>
          </p:cNvSpPr>
          <p:nvPr/>
        </p:nvSpPr>
        <p:spPr bwMode="auto">
          <a:xfrm>
            <a:off x="719573" y="1341443"/>
            <a:ext cx="547298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/>
              <a:t>5.</a:t>
            </a:r>
            <a:endParaRPr lang="zh-CN" altLang="en-US"/>
          </a:p>
        </p:txBody>
      </p:sp>
      <p:sp>
        <p:nvSpPr>
          <p:cNvPr id="49160" name="Text Box 3"/>
          <p:cNvSpPr txBox="1">
            <a:spLocks noChangeArrowheads="1"/>
          </p:cNvSpPr>
          <p:nvPr/>
        </p:nvSpPr>
        <p:spPr bwMode="auto">
          <a:xfrm>
            <a:off x="1199994" y="1341439"/>
            <a:ext cx="566346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/>
              <a:t>要在公路旁共建</a:t>
            </a:r>
            <a:r>
              <a:rPr lang="en-US" altLang="zh-CN"/>
              <a:t>2</a:t>
            </a:r>
            <a:r>
              <a:rPr lang="zh-CN" altLang="en-US"/>
              <a:t>公顷的绿化带，如果每</a:t>
            </a:r>
            <a:r>
              <a:rPr lang="en-US" altLang="zh-CN"/>
              <a:t>8</a:t>
            </a:r>
            <a:r>
              <a:rPr lang="zh-CN" altLang="en-US"/>
              <a:t>平方米种</a:t>
            </a:r>
            <a:r>
              <a:rPr lang="en-US" altLang="zh-CN"/>
              <a:t>1</a:t>
            </a:r>
            <a:r>
              <a:rPr lang="zh-CN" altLang="en-US"/>
              <a:t>棵树，一共需要多少棵树苗？</a:t>
            </a:r>
          </a:p>
        </p:txBody>
      </p:sp>
      <p:pic>
        <p:nvPicPr>
          <p:cNvPr id="49162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229" y="579439"/>
            <a:ext cx="401902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  <p:bldP spid="98309" grpId="0"/>
      <p:bldP spid="98310" grpId="0"/>
      <p:bldP spid="983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Text Box 3"/>
          <p:cNvSpPr txBox="1">
            <a:spLocks noChangeArrowheads="1"/>
          </p:cNvSpPr>
          <p:nvPr/>
        </p:nvSpPr>
        <p:spPr bwMode="auto">
          <a:xfrm>
            <a:off x="719573" y="1341443"/>
            <a:ext cx="547298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dirty="0" smtClean="0">
                <a:solidFill>
                  <a:prstClr val="black"/>
                </a:solidFill>
              </a:rPr>
              <a:t>6.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9160" name="Text Box 3"/>
          <p:cNvSpPr txBox="1">
            <a:spLocks noChangeArrowheads="1"/>
          </p:cNvSpPr>
          <p:nvPr/>
        </p:nvSpPr>
        <p:spPr bwMode="auto">
          <a:xfrm>
            <a:off x="1199997" y="1341439"/>
            <a:ext cx="1017511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dirty="0" smtClean="0">
                <a:solidFill>
                  <a:prstClr val="black"/>
                </a:solidFill>
              </a:rPr>
              <a:t>一台收割机</a:t>
            </a:r>
            <a:r>
              <a:rPr lang="en-US" altLang="zh-CN" dirty="0" smtClean="0">
                <a:solidFill>
                  <a:prstClr val="black"/>
                </a:solidFill>
              </a:rPr>
              <a:t>3</a:t>
            </a:r>
            <a:r>
              <a:rPr lang="zh-CN" altLang="en-US" dirty="0" smtClean="0">
                <a:solidFill>
                  <a:prstClr val="black"/>
                </a:solidFill>
              </a:rPr>
              <a:t>小时能将一块底长</a:t>
            </a:r>
            <a:r>
              <a:rPr lang="en-US" altLang="zh-CN" dirty="0" smtClean="0">
                <a:solidFill>
                  <a:prstClr val="black"/>
                </a:solidFill>
              </a:rPr>
              <a:t>240</a:t>
            </a:r>
            <a:r>
              <a:rPr lang="zh-CN" altLang="en-US" dirty="0" smtClean="0">
                <a:solidFill>
                  <a:prstClr val="black"/>
                </a:solidFill>
              </a:rPr>
              <a:t>米，高</a:t>
            </a:r>
            <a:r>
              <a:rPr lang="en-US" altLang="zh-CN" dirty="0" smtClean="0">
                <a:solidFill>
                  <a:prstClr val="black"/>
                </a:solidFill>
              </a:rPr>
              <a:t>40</a:t>
            </a:r>
            <a:r>
              <a:rPr lang="zh-CN" altLang="en-US" dirty="0" smtClean="0">
                <a:solidFill>
                  <a:prstClr val="black"/>
                </a:solidFill>
              </a:rPr>
              <a:t>米的平行四边形麦田收割完。照这样计算，这台收割机平均每小时收割小麦多少公顷？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49162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229" y="579439"/>
            <a:ext cx="401902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526925" y="3081662"/>
            <a:ext cx="6239121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 dirty="0" smtClean="0"/>
              <a:t>240×40=9600</a:t>
            </a:r>
            <a:r>
              <a:rPr lang="zh-CN" altLang="en-US" dirty="0" smtClean="0"/>
              <a:t>（平方米）  </a:t>
            </a:r>
            <a:endParaRPr lang="zh-CN" altLang="en-US" dirty="0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3566373" y="3525371"/>
            <a:ext cx="6239121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 dirty="0" smtClean="0"/>
              <a:t>9600</a:t>
            </a:r>
            <a:r>
              <a:rPr lang="zh-CN" altLang="en-US" dirty="0">
                <a:solidFill>
                  <a:prstClr val="black"/>
                </a:solidFill>
              </a:rPr>
              <a:t>平方米</a:t>
            </a:r>
            <a:r>
              <a:rPr lang="en-US" altLang="zh-CN" dirty="0" smtClean="0"/>
              <a:t>=0.96</a:t>
            </a:r>
            <a:r>
              <a:rPr lang="zh-CN" altLang="en-US" dirty="0" smtClean="0"/>
              <a:t>公顷  </a:t>
            </a:r>
            <a:endParaRPr lang="zh-CN" altLang="en-US" dirty="0"/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3566373" y="4015890"/>
            <a:ext cx="6240212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 dirty="0" smtClean="0"/>
              <a:t>0.96÷3=</a:t>
            </a:r>
            <a:r>
              <a:rPr lang="en-US" altLang="zh-CN" dirty="0" smtClean="0">
                <a:solidFill>
                  <a:srgbClr val="FF0000"/>
                </a:solidFill>
              </a:rPr>
              <a:t>0.32</a:t>
            </a:r>
            <a:r>
              <a:rPr lang="zh-CN" altLang="en-US" dirty="0" smtClean="0"/>
              <a:t>（公顷）</a:t>
            </a:r>
            <a:endParaRPr lang="en-US" altLang="zh-CN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487308" y="4628001"/>
            <a:ext cx="96004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zh-CN" altLang="en-US" dirty="0"/>
              <a:t>答</a:t>
            </a:r>
            <a:r>
              <a:rPr lang="zh-CN" altLang="en-US" dirty="0" smtClean="0"/>
              <a:t>：</a:t>
            </a:r>
            <a:r>
              <a:rPr lang="zh-CN" altLang="en-US" dirty="0" smtClean="0">
                <a:solidFill>
                  <a:prstClr val="black"/>
                </a:solidFill>
              </a:rPr>
              <a:t>这</a:t>
            </a:r>
            <a:r>
              <a:rPr lang="zh-CN" altLang="en-US" dirty="0">
                <a:solidFill>
                  <a:prstClr val="black"/>
                </a:solidFill>
              </a:rPr>
              <a:t>台收割机平均每小时收割</a:t>
            </a:r>
            <a:r>
              <a:rPr lang="zh-CN" altLang="en-US" dirty="0" smtClean="0">
                <a:solidFill>
                  <a:prstClr val="black"/>
                </a:solidFill>
              </a:rPr>
              <a:t>小麦</a:t>
            </a:r>
            <a:r>
              <a:rPr lang="en-US" altLang="zh-CN" dirty="0" smtClean="0">
                <a:solidFill>
                  <a:srgbClr val="FF0000"/>
                </a:solidFill>
              </a:rPr>
              <a:t>0.32</a:t>
            </a:r>
            <a:r>
              <a:rPr lang="zh-CN" altLang="en-US" dirty="0" smtClean="0">
                <a:solidFill>
                  <a:prstClr val="black"/>
                </a:solidFill>
              </a:rPr>
              <a:t>公顷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719576" y="1293208"/>
            <a:ext cx="102729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dirty="0" smtClean="0"/>
              <a:t>7.</a:t>
            </a:r>
            <a:r>
              <a:rPr lang="zh-CN" altLang="en-US" dirty="0"/>
              <a:t>有一块农田发生蝗虫灾害，它的形状近似梯形（如右 </a:t>
            </a:r>
          </a:p>
          <a:p>
            <a:pPr>
              <a:spcBef>
                <a:spcPct val="0"/>
              </a:spcBef>
            </a:pPr>
            <a:r>
              <a:rPr lang="zh-CN" altLang="en-US" dirty="0"/>
              <a:t>  图），一架直升飞机在上空喷洒农药消灭蝗虫。每小</a:t>
            </a:r>
          </a:p>
          <a:p>
            <a:pPr>
              <a:spcBef>
                <a:spcPct val="0"/>
              </a:spcBef>
            </a:pPr>
            <a:r>
              <a:rPr lang="zh-CN" altLang="en-US" dirty="0"/>
              <a:t>  时能消灭</a:t>
            </a:r>
            <a:r>
              <a:rPr lang="en-US" altLang="zh-CN" dirty="0"/>
              <a:t>1.5</a:t>
            </a:r>
            <a:r>
              <a:rPr lang="zh-CN" altLang="en-US" dirty="0"/>
              <a:t>公顷农田上的蝗虫。照这样计算，要将这</a:t>
            </a:r>
          </a:p>
          <a:p>
            <a:pPr>
              <a:spcBef>
                <a:spcPct val="0"/>
              </a:spcBef>
            </a:pPr>
            <a:r>
              <a:rPr lang="zh-CN" altLang="en-US" dirty="0"/>
              <a:t>  块农田上的蝗虫全部消灭，至少要用多长时间？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grpSp>
        <p:nvGrpSpPr>
          <p:cNvPr id="50179" name="Group 18"/>
          <p:cNvGrpSpPr/>
          <p:nvPr/>
        </p:nvGrpSpPr>
        <p:grpSpPr bwMode="auto">
          <a:xfrm>
            <a:off x="6863457" y="2924175"/>
            <a:ext cx="3834901" cy="2376488"/>
            <a:chOff x="2381" y="2432"/>
            <a:chExt cx="2129" cy="1888"/>
          </a:xfrm>
        </p:grpSpPr>
        <p:pic>
          <p:nvPicPr>
            <p:cNvPr id="50188" name="Picture 2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381" y="2633"/>
              <a:ext cx="2129" cy="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9" name="Picture 31" descr="u=3283893477,2048266293&amp;gp=38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653" y="2432"/>
              <a:ext cx="453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624336" y="2924180"/>
            <a:ext cx="6239121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/>
              <a:t>    (4</a:t>
            </a:r>
            <a:r>
              <a:rPr lang="zh-CN" altLang="en-US"/>
              <a:t>＋</a:t>
            </a:r>
            <a:r>
              <a:rPr lang="en-US" altLang="zh-CN"/>
              <a:t>2) ×2÷2</a:t>
            </a:r>
            <a:r>
              <a:rPr lang="zh-CN" altLang="en-US"/>
              <a:t>  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1487825" y="4437063"/>
            <a:ext cx="6239121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/>
              <a:t>6</a:t>
            </a:r>
            <a:r>
              <a:rPr lang="zh-CN" altLang="en-US"/>
              <a:t>平方千米＝</a:t>
            </a:r>
            <a:r>
              <a:rPr lang="en-US" altLang="zh-CN"/>
              <a:t>600</a:t>
            </a:r>
            <a:r>
              <a:rPr lang="zh-CN" altLang="en-US"/>
              <a:t>公顷</a:t>
            </a:r>
            <a:r>
              <a:rPr lang="en-US" altLang="zh-CN"/>
              <a:t>    </a:t>
            </a:r>
            <a:endParaRPr lang="zh-CN" altLang="en-US"/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1104756" y="3357563"/>
            <a:ext cx="6239121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zh-CN" altLang="en-US"/>
              <a:t>＝</a:t>
            </a:r>
            <a:r>
              <a:rPr lang="en-US" altLang="zh-CN"/>
              <a:t>6×2÷2</a:t>
            </a:r>
            <a:r>
              <a:rPr lang="zh-CN" altLang="en-US"/>
              <a:t>  </a:t>
            </a: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719573" y="3860805"/>
            <a:ext cx="6239121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zh-CN" altLang="en-US"/>
              <a:t>  ＝</a:t>
            </a:r>
            <a:r>
              <a:rPr lang="en-US" altLang="zh-CN"/>
              <a:t>6</a:t>
            </a:r>
            <a:r>
              <a:rPr lang="zh-CN" altLang="en-US"/>
              <a:t>（平方千米）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1102640" y="5661030"/>
            <a:ext cx="11807346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zh-CN" altLang="en-US"/>
              <a:t>答：要将这块农田上的蝗虫全部消灭，至少要用 </a:t>
            </a:r>
            <a:r>
              <a:rPr lang="en-US" altLang="zh-CN">
                <a:solidFill>
                  <a:srgbClr val="FF0000"/>
                </a:solidFill>
              </a:rPr>
              <a:t>400 </a:t>
            </a:r>
            <a:r>
              <a:rPr lang="zh-CN" altLang="en-US"/>
              <a:t>小时。</a:t>
            </a: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1487825" y="5013330"/>
            <a:ext cx="6239121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/>
              <a:t>600÷1.5=</a:t>
            </a:r>
            <a:r>
              <a:rPr lang="en-US" altLang="zh-CN">
                <a:solidFill>
                  <a:srgbClr val="FF0000"/>
                </a:solidFill>
              </a:rPr>
              <a:t>400</a:t>
            </a:r>
            <a:r>
              <a:rPr lang="zh-CN" altLang="en-US"/>
              <a:t>（小时）</a:t>
            </a:r>
          </a:p>
        </p:txBody>
      </p:sp>
      <p:pic>
        <p:nvPicPr>
          <p:cNvPr id="50187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4229" y="579439"/>
            <a:ext cx="401902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1" grpId="0"/>
      <p:bldP spid="90132" grpId="0"/>
      <p:bldP spid="90133" grpId="0"/>
      <p:bldP spid="90134" grpId="0"/>
      <p:bldP spid="90137" grpId="0"/>
      <p:bldP spid="901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9275"/>
            <a:ext cx="4057122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9"/>
          <p:cNvGrpSpPr/>
          <p:nvPr/>
        </p:nvGrpSpPr>
        <p:grpSpPr bwMode="auto">
          <a:xfrm>
            <a:off x="652804" y="1632377"/>
            <a:ext cx="2751514" cy="4285288"/>
            <a:chOff x="676" y="1753"/>
            <a:chExt cx="3254" cy="6749"/>
          </a:xfrm>
        </p:grpSpPr>
        <p:sp>
          <p:nvSpPr>
            <p:cNvPr id="51208" name="AutoShape 125"/>
            <p:cNvSpPr>
              <a:spLocks noChangeArrowheads="1"/>
            </p:cNvSpPr>
            <p:nvPr/>
          </p:nvSpPr>
          <p:spPr bwMode="auto">
            <a:xfrm>
              <a:off x="676" y="1753"/>
              <a:ext cx="3254" cy="4255"/>
            </a:xfrm>
            <a:prstGeom prst="wedgeRoundRectCallout">
              <a:avLst>
                <a:gd name="adj1" fmla="val 7501"/>
                <a:gd name="adj2" fmla="val 70942"/>
                <a:gd name="adj3" fmla="val 16667"/>
              </a:avLst>
            </a:prstGeom>
            <a:solidFill>
              <a:srgbClr val="B3E8EB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/>
              <a:r>
                <a: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宋体" panose="02010600030101010101" pitchFamily="2" charset="-122"/>
                </a:rPr>
                <a:t>想一想：</a:t>
              </a:r>
              <a:endPara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algn="ctr" eaLnBrk="1" hangingPunct="1"/>
              <a:r>
                <a:rPr lang="en-US" altLang="zh-CN" dirty="0">
                  <a:solidFill>
                    <a:srgbClr val="000000"/>
                  </a:solidFill>
                </a:rPr>
                <a:t>1</a:t>
              </a:r>
              <a:r>
                <a:rPr lang="en-US" altLang="zh-CN" dirty="0" smtClean="0">
                  <a:solidFill>
                    <a:srgbClr val="000000"/>
                  </a:solidFill>
                </a:rPr>
                <a:t>.</a:t>
              </a:r>
              <a:r>
                <a:rPr lang="zh-CN" altLang="en-US" dirty="0" smtClean="0">
                  <a:solidFill>
                    <a:srgbClr val="000000"/>
                  </a:solidFill>
                </a:rPr>
                <a:t>通过学习，你知道了关于公顷和平方千米的哪些知识？</a:t>
              </a:r>
              <a:endParaRPr lang="en-US" altLang="zh-CN" dirty="0">
                <a:solidFill>
                  <a:srgbClr val="000000"/>
                </a:solidFill>
              </a:endParaRPr>
            </a:p>
          </p:txBody>
        </p:sp>
        <p:pic>
          <p:nvPicPr>
            <p:cNvPr id="51209" name="Picture 126" descr="RM_072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8CFBDC"/>
                </a:clrFrom>
                <a:clrTo>
                  <a:srgbClr val="8CFBD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6" y="6347"/>
              <a:ext cx="2836" cy="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6"/>
          <p:cNvGrpSpPr/>
          <p:nvPr/>
        </p:nvGrpSpPr>
        <p:grpSpPr bwMode="auto">
          <a:xfrm>
            <a:off x="3695252" y="1663705"/>
            <a:ext cx="8351841" cy="4500563"/>
            <a:chOff x="6041201" y="932683"/>
            <a:chExt cx="7592863" cy="29576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207" name="Rectangle 5"/>
                <p:cNvSpPr>
                  <a:spLocks noChangeArrowheads="1"/>
                </p:cNvSpPr>
                <p:nvPr/>
              </p:nvSpPr>
              <p:spPr bwMode="auto">
                <a:xfrm>
                  <a:off x="6041201" y="932683"/>
                  <a:ext cx="7592863" cy="2002427"/>
                </a:xfrm>
                <a:prstGeom prst="rect">
                  <a:avLst/>
                </a:prstGeom>
                <a:solidFill>
                  <a:srgbClr val="FF6600">
                    <a:alpha val="3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50000"/>
                    </a:spcBef>
                    <a:buFont typeface="Arial" panose="020B0604020202020204" pitchFamily="34" charset="0"/>
                    <a:defRPr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1pPr>
                  <a:lvl2pPr marL="742950" indent="-285750">
                    <a:spcBef>
                      <a:spcPct val="50000"/>
                    </a:spcBef>
                    <a:buFont typeface="Arial" panose="020B0604020202020204" pitchFamily="34" charset="0"/>
                    <a:defRPr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2pPr>
                  <a:lvl3pPr marL="1143000" indent="-228600">
                    <a:spcBef>
                      <a:spcPct val="50000"/>
                    </a:spcBef>
                    <a:buFont typeface="Arial" panose="020B0604020202020204" pitchFamily="34" charset="0"/>
                    <a:defRPr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3pPr>
                  <a:lvl4pPr marL="1600200" indent="-228600">
                    <a:spcBef>
                      <a:spcPct val="50000"/>
                    </a:spcBef>
                    <a:buFont typeface="Arial" panose="020B0604020202020204" pitchFamily="34" charset="0"/>
                    <a:defRPr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4pPr>
                  <a:lvl5pPr marL="2057400" indent="-228600">
                    <a:spcBef>
                      <a:spcPct val="50000"/>
                    </a:spcBef>
                    <a:buFont typeface="Arial" panose="020B0604020202020204" pitchFamily="34" charset="0"/>
                    <a:defRPr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9pPr>
                </a:lstStyle>
                <a:p>
                  <a:pPr>
                    <a:lnSpc>
                      <a:spcPct val="125000"/>
                    </a:lnSpc>
                  </a:pPr>
                  <a:r>
                    <a:rPr lang="en-US" altLang="zh-CN" dirty="0" smtClean="0"/>
                    <a:t>1.</a:t>
                  </a:r>
                  <a:r>
                    <a:rPr lang="zh-CN" altLang="en-US" dirty="0" smtClean="0"/>
                    <a:t>测量土地面积时，常用</a:t>
                  </a:r>
                  <a:r>
                    <a:rPr lang="zh-CN" altLang="en-US" dirty="0" smtClean="0">
                      <a:solidFill>
                        <a:srgbClr val="FF0000"/>
                      </a:solidFill>
                    </a:rPr>
                    <a:t>公顷</a:t>
                  </a:r>
                  <a:r>
                    <a:rPr lang="zh-CN" altLang="en-US" dirty="0" smtClean="0"/>
                    <a:t>和</a:t>
                  </a:r>
                  <a:r>
                    <a:rPr lang="zh-CN" altLang="en-US" dirty="0" smtClean="0">
                      <a:solidFill>
                        <a:srgbClr val="FF0000"/>
                      </a:solidFill>
                    </a:rPr>
                    <a:t>平方千米</a:t>
                  </a:r>
                  <a:r>
                    <a:rPr lang="zh-CN" altLang="en-US" dirty="0" smtClean="0"/>
                    <a:t>作单位。</a:t>
                  </a:r>
                  <a:endParaRPr lang="en-US" altLang="zh-CN" dirty="0"/>
                </a:p>
                <a:p>
                  <a:pPr>
                    <a:lnSpc>
                      <a:spcPct val="125000"/>
                    </a:lnSpc>
                  </a:pPr>
                  <a:r>
                    <a:rPr lang="en-US" altLang="zh-CN" dirty="0" smtClean="0"/>
                    <a:t>2.</a:t>
                  </a:r>
                  <a:r>
                    <a:rPr lang="zh-CN" altLang="en-US" dirty="0" smtClean="0"/>
                    <a:t>边长</a:t>
                  </a:r>
                  <a:r>
                    <a:rPr lang="en-US" altLang="zh-CN" dirty="0" smtClean="0"/>
                    <a:t>100</a:t>
                  </a:r>
                  <a:r>
                    <a:rPr lang="zh-CN" altLang="en-US" dirty="0" smtClean="0"/>
                    <a:t>米的正方形，面积是</a:t>
                  </a:r>
                  <a:r>
                    <a:rPr lang="en-US" altLang="zh-CN" dirty="0" smtClean="0">
                      <a:solidFill>
                        <a:srgbClr val="FF0000"/>
                      </a:solidFill>
                    </a:rPr>
                    <a:t>1</a:t>
                  </a:r>
                  <a:r>
                    <a:rPr lang="zh-CN" altLang="en-US" dirty="0" smtClean="0">
                      <a:solidFill>
                        <a:srgbClr val="FF0000"/>
                      </a:solidFill>
                    </a:rPr>
                    <a:t>公顷</a:t>
                  </a:r>
                  <a:r>
                    <a:rPr lang="zh-CN" altLang="en-US" dirty="0" smtClean="0"/>
                    <a:t>。</a:t>
                  </a:r>
                  <a:endParaRPr lang="en-US" altLang="zh-CN" dirty="0" smtClean="0"/>
                </a:p>
                <a:p>
                  <a:pPr lvl="0">
                    <a:lnSpc>
                      <a:spcPct val="125000"/>
                    </a:lnSpc>
                    <a:spcBef>
                      <a:spcPct val="0"/>
                    </a:spcBef>
                  </a:pPr>
                  <a:r>
                    <a:rPr lang="en-US" altLang="zh-CN" dirty="0" smtClean="0"/>
                    <a:t>3.</a:t>
                  </a:r>
                  <a:r>
                    <a:rPr lang="zh-CN" altLang="en-US" dirty="0">
                      <a:solidFill>
                        <a:prstClr val="black"/>
                      </a:solidFill>
                    </a:rPr>
                    <a:t>边长</a:t>
                  </a:r>
                  <a:r>
                    <a:rPr lang="en-US" altLang="zh-CN" dirty="0" smtClean="0">
                      <a:solidFill>
                        <a:prstClr val="black"/>
                      </a:solidFill>
                    </a:rPr>
                    <a:t>1000</a:t>
                  </a:r>
                  <a:r>
                    <a:rPr lang="zh-CN" altLang="en-US" dirty="0" smtClean="0">
                      <a:solidFill>
                        <a:prstClr val="black"/>
                      </a:solidFill>
                    </a:rPr>
                    <a:t>米</a:t>
                  </a:r>
                  <a:r>
                    <a:rPr lang="zh-CN" altLang="en-US" dirty="0">
                      <a:solidFill>
                        <a:prstClr val="black"/>
                      </a:solidFill>
                    </a:rPr>
                    <a:t>的正方形，面积是</a:t>
                  </a:r>
                  <a:r>
                    <a:rPr lang="en-US" altLang="zh-CN" dirty="0" smtClean="0">
                      <a:solidFill>
                        <a:srgbClr val="FF0000"/>
                      </a:solidFill>
                    </a:rPr>
                    <a:t>1</a:t>
                  </a:r>
                  <a:r>
                    <a:rPr lang="zh-CN" altLang="en-US" dirty="0" smtClean="0">
                      <a:solidFill>
                        <a:srgbClr val="FF0000"/>
                      </a:solidFill>
                    </a:rPr>
                    <a:t>平方千米</a:t>
                  </a:r>
                  <a:r>
                    <a:rPr lang="zh-CN" altLang="en-US" dirty="0" smtClean="0">
                      <a:solidFill>
                        <a:prstClr val="black"/>
                      </a:solidFill>
                    </a:rPr>
                    <a:t>。可以写作</a:t>
                  </a:r>
                  <a:r>
                    <a:rPr lang="en-US" altLang="zh-CN" dirty="0" smtClean="0">
                      <a:solidFill>
                        <a:prstClr val="black"/>
                      </a:solidFill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km</m:t>
                          </m:r>
                        </m:e>
                        <m:sup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a14:m>
                  <a:endParaRPr lang="en-US" altLang="zh-CN" dirty="0" smtClean="0">
                    <a:solidFill>
                      <a:prstClr val="black"/>
                    </a:solidFill>
                  </a:endParaRPr>
                </a:p>
                <a:p>
                  <a:pPr>
                    <a:lnSpc>
                      <a:spcPct val="125000"/>
                    </a:lnSpc>
                    <a:spcBef>
                      <a:spcPct val="0"/>
                    </a:spcBef>
                  </a:pPr>
                  <a:r>
                    <a:rPr lang="en-US" altLang="zh-CN" dirty="0" smtClean="0">
                      <a:solidFill>
                        <a:prstClr val="black"/>
                      </a:solidFill>
                    </a:rPr>
                    <a:t>4.1</a:t>
                  </a:r>
                  <a:r>
                    <a:rPr lang="zh-CN" altLang="en-US" dirty="0" smtClean="0">
                      <a:solidFill>
                        <a:prstClr val="black"/>
                      </a:solidFill>
                    </a:rPr>
                    <a:t>公顷</a:t>
                  </a:r>
                  <a:r>
                    <a:rPr lang="en-US" altLang="zh-CN" dirty="0" smtClean="0">
                      <a:solidFill>
                        <a:prstClr val="black"/>
                      </a:solidFill>
                    </a:rPr>
                    <a:t>=</a:t>
                  </a:r>
                  <a:r>
                    <a:rPr lang="en-US" altLang="zh-CN" dirty="0" smtClean="0">
                      <a:solidFill>
                        <a:srgbClr val="FF0000"/>
                      </a:solidFill>
                    </a:rPr>
                    <a:t>10000</a:t>
                  </a:r>
                  <a:r>
                    <a:rPr lang="zh-CN" altLang="en-US" dirty="0" smtClean="0">
                      <a:solidFill>
                        <a:prstClr val="black"/>
                      </a:solidFill>
                    </a:rPr>
                    <a:t>平方米</a:t>
                  </a:r>
                  <a:endParaRPr lang="en-US" altLang="zh-CN" dirty="0" smtClean="0">
                    <a:solidFill>
                      <a:prstClr val="black"/>
                    </a:solidFill>
                  </a:endParaRPr>
                </a:p>
                <a:p>
                  <a:pPr>
                    <a:lnSpc>
                      <a:spcPct val="125000"/>
                    </a:lnSpc>
                    <a:spcBef>
                      <a:spcPct val="0"/>
                    </a:spcBef>
                  </a:pPr>
                  <a:r>
                    <a:rPr lang="en-US" altLang="zh-CN" dirty="0">
                      <a:solidFill>
                        <a:prstClr val="black"/>
                      </a:solidFill>
                    </a:rPr>
                    <a:t> </a:t>
                  </a:r>
                  <a:r>
                    <a:rPr lang="en-US" altLang="zh-CN" dirty="0" smtClean="0">
                      <a:solidFill>
                        <a:prstClr val="black"/>
                      </a:solidFill>
                    </a:rPr>
                    <a:t> 1</a:t>
                  </a:r>
                  <a:r>
                    <a:rPr lang="zh-CN" altLang="en-US" dirty="0">
                      <a:solidFill>
                        <a:prstClr val="black"/>
                      </a:solidFill>
                    </a:rPr>
                    <a:t>平方千米</a:t>
                  </a:r>
                  <a:r>
                    <a:rPr lang="en-US" altLang="zh-CN" dirty="0">
                      <a:solidFill>
                        <a:prstClr val="black"/>
                      </a:solidFill>
                    </a:rPr>
                    <a:t>=</a:t>
                  </a:r>
                  <a:r>
                    <a:rPr lang="en-US" altLang="zh-CN" dirty="0">
                      <a:solidFill>
                        <a:srgbClr val="FF0000"/>
                      </a:solidFill>
                    </a:rPr>
                    <a:t>100</a:t>
                  </a:r>
                  <a:r>
                    <a:rPr lang="zh-CN" altLang="en-US" dirty="0">
                      <a:solidFill>
                        <a:prstClr val="black"/>
                      </a:solidFill>
                    </a:rPr>
                    <a:t>公</a:t>
                  </a:r>
                  <a:r>
                    <a:rPr lang="zh-CN" altLang="en-US" dirty="0" smtClean="0">
                      <a:solidFill>
                        <a:prstClr val="black"/>
                      </a:solidFill>
                    </a:rPr>
                    <a:t>顷</a:t>
                  </a:r>
                  <a:endParaRPr lang="en-US" altLang="zh-CN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1207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41201" y="932683"/>
                  <a:ext cx="7592863" cy="2002427"/>
                </a:xfrm>
                <a:prstGeom prst="rect">
                  <a:avLst/>
                </a:prstGeom>
                <a:blipFill rotWithShape="1">
                  <a:blip r:embed="rId4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206" name="图片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733345" y="2717628"/>
              <a:ext cx="1900719" cy="117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1"/>
          <p:cNvGrpSpPr/>
          <p:nvPr/>
        </p:nvGrpSpPr>
        <p:grpSpPr bwMode="auto">
          <a:xfrm>
            <a:off x="-478301" y="1743075"/>
            <a:ext cx="12287767" cy="4413250"/>
            <a:chOff x="-204" y="1253"/>
            <a:chExt cx="5806" cy="2780"/>
          </a:xfrm>
        </p:grpSpPr>
        <p:sp>
          <p:nvSpPr>
            <p:cNvPr id="45067" name="Text Box 9"/>
            <p:cNvSpPr txBox="1">
              <a:spLocks noChangeArrowheads="1"/>
            </p:cNvSpPr>
            <p:nvPr/>
          </p:nvSpPr>
          <p:spPr bwMode="auto">
            <a:xfrm>
              <a:off x="2971" y="2160"/>
              <a:ext cx="2631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>
                  <a:solidFill>
                    <a:prstClr val="black"/>
                  </a:solidFill>
                </a:rPr>
                <a:t>一个铅笔盒表面的面积约        为</a:t>
              </a:r>
              <a:r>
                <a:rPr lang="en-US" altLang="zh-CN">
                  <a:solidFill>
                    <a:prstClr val="black"/>
                  </a:solidFill>
                </a:rPr>
                <a:t>70</a:t>
              </a:r>
              <a:r>
                <a:rPr lang="zh-CN" altLang="en-US">
                  <a:solidFill>
                    <a:prstClr val="black"/>
                  </a:solidFill>
                </a:rPr>
                <a:t>（      ）。</a:t>
              </a:r>
            </a:p>
          </p:txBody>
        </p:sp>
        <p:sp>
          <p:nvSpPr>
            <p:cNvPr id="45068" name="Rectangle 7"/>
            <p:cNvSpPr>
              <a:spLocks noChangeArrowheads="1"/>
            </p:cNvSpPr>
            <p:nvPr/>
          </p:nvSpPr>
          <p:spPr bwMode="auto">
            <a:xfrm>
              <a:off x="2938" y="3510"/>
              <a:ext cx="213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>
                  <a:solidFill>
                    <a:prstClr val="black"/>
                  </a:solidFill>
                </a:rPr>
                <a:t>北京的天安门广场是世界上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zh-CN" altLang="en-US">
                  <a:solidFill>
                    <a:prstClr val="black"/>
                  </a:solidFill>
                </a:rPr>
                <a:t>最大的广场，面积约</a:t>
              </a:r>
              <a:r>
                <a:rPr lang="en-US" altLang="zh-CN">
                  <a:solidFill>
                    <a:prstClr val="black"/>
                  </a:solidFill>
                </a:rPr>
                <a:t>40( </a:t>
              </a:r>
              <a:r>
                <a:rPr lang="zh-CN" altLang="en-US">
                  <a:solidFill>
                    <a:prstClr val="black"/>
                  </a:solidFill>
                </a:rPr>
                <a:t>  ）。</a:t>
              </a:r>
            </a:p>
          </p:txBody>
        </p:sp>
        <p:sp>
          <p:nvSpPr>
            <p:cNvPr id="45069" name="Text Box 5"/>
            <p:cNvSpPr txBox="1">
              <a:spLocks noChangeArrowheads="1"/>
            </p:cNvSpPr>
            <p:nvPr/>
          </p:nvSpPr>
          <p:spPr bwMode="auto">
            <a:xfrm>
              <a:off x="-204" y="2160"/>
              <a:ext cx="326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zh-CN" altLang="en-US">
                  <a:solidFill>
                    <a:prstClr val="black"/>
                  </a:solidFill>
                </a:rPr>
                <a:t>  威海市土地总面积为</a:t>
              </a:r>
              <a:r>
                <a:rPr lang="en-US" altLang="zh-CN">
                  <a:solidFill>
                    <a:prstClr val="black"/>
                  </a:solidFill>
                </a:rPr>
                <a:t>5797</a:t>
              </a:r>
              <a:r>
                <a:rPr lang="zh-CN" altLang="en-US">
                  <a:solidFill>
                    <a:prstClr val="black"/>
                  </a:solidFill>
                </a:rPr>
                <a:t>（      ）。</a:t>
              </a:r>
              <a:endParaRPr lang="en-US" altLang="zh-CN">
                <a:solidFill>
                  <a:prstClr val="black"/>
                </a:solidFill>
              </a:endParaRPr>
            </a:p>
          </p:txBody>
        </p:sp>
        <p:sp>
          <p:nvSpPr>
            <p:cNvPr id="45070" name="Rectangle 6"/>
            <p:cNvSpPr>
              <a:spLocks noChangeArrowheads="1"/>
            </p:cNvSpPr>
            <p:nvPr/>
          </p:nvSpPr>
          <p:spPr bwMode="auto">
            <a:xfrm>
              <a:off x="295" y="3612"/>
              <a:ext cx="21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>
                  <a:solidFill>
                    <a:prstClr val="black"/>
                  </a:solidFill>
                </a:rPr>
                <a:t>一间卧室的面积约</a:t>
              </a:r>
              <a:r>
                <a:rPr lang="en-US" altLang="zh-CN">
                  <a:solidFill>
                    <a:prstClr val="black"/>
                  </a:solidFill>
                </a:rPr>
                <a:t>22</a:t>
              </a:r>
              <a:r>
                <a:rPr lang="zh-CN" altLang="en-US">
                  <a:solidFill>
                    <a:prstClr val="black"/>
                  </a:solidFill>
                </a:rPr>
                <a:t>（    ）。</a:t>
              </a:r>
            </a:p>
          </p:txBody>
        </p:sp>
        <p:pic>
          <p:nvPicPr>
            <p:cNvPr id="45071" name="Picture 16" descr="Img240488859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152" y="2750"/>
              <a:ext cx="1820" cy="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2" name="Picture 19" descr="无标题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57" y="2795"/>
              <a:ext cx="1769" cy="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73" name="Group 20"/>
            <p:cNvGrpSpPr/>
            <p:nvPr/>
          </p:nvGrpSpPr>
          <p:grpSpPr bwMode="auto">
            <a:xfrm>
              <a:off x="567" y="1253"/>
              <a:ext cx="2132" cy="907"/>
              <a:chOff x="431" y="1389"/>
              <a:chExt cx="2132" cy="907"/>
            </a:xfrm>
          </p:grpSpPr>
          <p:pic>
            <p:nvPicPr>
              <p:cNvPr id="45075" name="Picture 21" descr="80d4a0a02ade0fd84610649c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31" y="1389"/>
                <a:ext cx="2097" cy="8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76" name="Rectangle 22"/>
              <p:cNvSpPr>
                <a:spLocks noChangeArrowheads="1"/>
              </p:cNvSpPr>
              <p:nvPr/>
            </p:nvSpPr>
            <p:spPr bwMode="auto">
              <a:xfrm>
                <a:off x="476" y="1389"/>
                <a:ext cx="907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77" name="Rectangle 23"/>
              <p:cNvSpPr>
                <a:spLocks noChangeArrowheads="1"/>
              </p:cNvSpPr>
              <p:nvPr/>
            </p:nvSpPr>
            <p:spPr bwMode="auto">
              <a:xfrm>
                <a:off x="2245" y="2115"/>
                <a:ext cx="318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5074" name="Picture 29" descr="幻灯片1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107" y="1298"/>
              <a:ext cx="1996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7422188" y="3606805"/>
            <a:ext cx="331215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E82634"/>
                </a:solidFill>
                <a:latin typeface="Arial" panose="020B0604020202020204" pitchFamily="34" charset="0"/>
              </a:rPr>
              <a:t>平方厘米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1968244" y="3573468"/>
            <a:ext cx="187935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2000">
                <a:solidFill>
                  <a:srgbClr val="E82634"/>
                </a:solidFill>
                <a:latin typeface="Arial" panose="020B0604020202020204" pitchFamily="34" charset="0"/>
              </a:rPr>
              <a:t>平方千米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10126932" y="5759455"/>
            <a:ext cx="158306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prstClr val="black"/>
                </a:solidFill>
                <a:latin typeface="Arial" panose="020B0604020202020204" pitchFamily="34" charset="0"/>
              </a:rPr>
              <a:t>   </a:t>
            </a:r>
            <a:r>
              <a:rPr lang="zh-CN" altLang="en-US" sz="2000">
                <a:solidFill>
                  <a:srgbClr val="E82634"/>
                </a:solidFill>
                <a:latin typeface="Arial" panose="020B0604020202020204" pitchFamily="34" charset="0"/>
              </a:rPr>
              <a:t>公顷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4558708" y="5518155"/>
            <a:ext cx="172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E82634"/>
                </a:solidFill>
                <a:latin typeface="Arial" panose="020B0604020202020204" pitchFamily="34" charset="0"/>
              </a:rPr>
              <a:t>平方米</a:t>
            </a:r>
          </a:p>
        </p:txBody>
      </p:sp>
      <p:sp>
        <p:nvSpPr>
          <p:cNvPr id="45064" name="Rectangle 15"/>
          <p:cNvSpPr>
            <a:spLocks noChangeArrowheads="1"/>
          </p:cNvSpPr>
          <p:nvPr/>
        </p:nvSpPr>
        <p:spPr bwMode="auto">
          <a:xfrm>
            <a:off x="624336" y="2060580"/>
            <a:ext cx="2014804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065" name="Rectangle 33"/>
          <p:cNvSpPr>
            <a:spLocks noChangeArrowheads="1"/>
          </p:cNvSpPr>
          <p:nvPr/>
        </p:nvSpPr>
        <p:spPr bwMode="auto">
          <a:xfrm>
            <a:off x="814814" y="1268417"/>
            <a:ext cx="1733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prstClr val="black"/>
                </a:solidFill>
              </a:rPr>
              <a:t>1.</a:t>
            </a:r>
            <a:r>
              <a:rPr lang="zh-CN" altLang="en-US">
                <a:solidFill>
                  <a:prstClr val="black"/>
                </a:solidFill>
              </a:rPr>
              <a:t>填一填。</a:t>
            </a:r>
          </a:p>
        </p:txBody>
      </p:sp>
      <p:pic>
        <p:nvPicPr>
          <p:cNvPr id="22" name="图片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23281" y="549276"/>
            <a:ext cx="40169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allAtOnce"/>
      <p:bldP spid="72716" grpId="0"/>
      <p:bldP spid="727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6"/>
          <p:cNvSpPr>
            <a:spLocks noChangeArrowheads="1"/>
          </p:cNvSpPr>
          <p:nvPr/>
        </p:nvSpPr>
        <p:spPr bwMode="auto">
          <a:xfrm>
            <a:off x="6178504" y="672306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3795" name="Group 38"/>
          <p:cNvGrpSpPr/>
          <p:nvPr/>
        </p:nvGrpSpPr>
        <p:grpSpPr bwMode="auto">
          <a:xfrm>
            <a:off x="1390470" y="1293813"/>
            <a:ext cx="10289894" cy="3840162"/>
            <a:chOff x="295" y="799"/>
            <a:chExt cx="3356" cy="2450"/>
          </a:xfrm>
        </p:grpSpPr>
        <p:pic>
          <p:nvPicPr>
            <p:cNvPr id="33800" name="Picture 37" descr="未命名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5" y="799"/>
              <a:ext cx="3356" cy="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1" name="AutoShape 30"/>
            <p:cNvSpPr>
              <a:spLocks noChangeArrowheads="1"/>
            </p:cNvSpPr>
            <p:nvPr/>
          </p:nvSpPr>
          <p:spPr bwMode="auto">
            <a:xfrm>
              <a:off x="474" y="1706"/>
              <a:ext cx="682" cy="363"/>
            </a:xfrm>
            <a:prstGeom prst="wedgeEllipseCallout">
              <a:avLst>
                <a:gd name="adj1" fmla="val 26991"/>
                <a:gd name="adj2" fmla="val 67356"/>
              </a:avLst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lnSpc>
                  <a:spcPct val="75000"/>
                </a:lnSpc>
              </a:pPr>
              <a:r>
                <a:rPr lang="zh-CN" altLang="en-US" sz="1800" dirty="0"/>
                <a:t>新建的学校好大呀！</a:t>
              </a:r>
            </a:p>
          </p:txBody>
        </p:sp>
        <p:sp>
          <p:nvSpPr>
            <p:cNvPr id="33802" name="AutoShape 29"/>
            <p:cNvSpPr>
              <a:spLocks noChangeArrowheads="1"/>
            </p:cNvSpPr>
            <p:nvPr/>
          </p:nvSpPr>
          <p:spPr bwMode="auto">
            <a:xfrm>
              <a:off x="755" y="1274"/>
              <a:ext cx="1040" cy="408"/>
            </a:xfrm>
            <a:prstGeom prst="wedgeEllipseCallout">
              <a:avLst>
                <a:gd name="adj1" fmla="val 3157"/>
                <a:gd name="adj2" fmla="val 68870"/>
              </a:avLst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lnSpc>
                  <a:spcPct val="75000"/>
                </a:lnSpc>
              </a:pPr>
              <a:r>
                <a:rPr lang="zh-CN" altLang="en-US" sz="1800" dirty="0"/>
                <a:t>学校占地</a:t>
              </a:r>
              <a:r>
                <a:rPr lang="en-US" altLang="zh-CN" sz="1800" dirty="0"/>
                <a:t>4</a:t>
              </a:r>
              <a:r>
                <a:rPr lang="zh-CN" altLang="en-US" sz="1800" dirty="0"/>
                <a:t>公顷</a:t>
              </a:r>
              <a:r>
                <a:rPr lang="zh-CN" altLang="en-US" dirty="0"/>
                <a:t>。</a:t>
              </a:r>
              <a:endParaRPr lang="en-US" altLang="zh-CN" dirty="0"/>
            </a:p>
          </p:txBody>
        </p:sp>
      </p:grpSp>
      <p:pic>
        <p:nvPicPr>
          <p:cNvPr id="33797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19" y="481013"/>
            <a:ext cx="4429606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36"/>
          <p:cNvSpPr txBox="1">
            <a:spLocks noChangeArrowheads="1"/>
          </p:cNvSpPr>
          <p:nvPr/>
        </p:nvSpPr>
        <p:spPr bwMode="auto">
          <a:xfrm>
            <a:off x="1504755" y="5508625"/>
            <a:ext cx="9532226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zh-CN" altLang="en-US" dirty="0">
                <a:solidFill>
                  <a:srgbClr val="FF0000"/>
                </a:solidFill>
              </a:rPr>
              <a:t>问题</a:t>
            </a:r>
            <a:r>
              <a:rPr lang="en-US" altLang="zh-CN" dirty="0">
                <a:solidFill>
                  <a:srgbClr val="FF0000"/>
                </a:solidFill>
              </a:rPr>
              <a:t>:1</a:t>
            </a:r>
            <a:r>
              <a:rPr lang="zh-CN" altLang="en-US" dirty="0">
                <a:solidFill>
                  <a:srgbClr val="FF0000"/>
                </a:solidFill>
              </a:rPr>
              <a:t>公顷有多大？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33799" name="Text Box 17"/>
          <p:cNvSpPr txBox="1">
            <a:spLocks noChangeArrowheads="1"/>
          </p:cNvSpPr>
          <p:nvPr/>
        </p:nvSpPr>
        <p:spPr bwMode="auto">
          <a:xfrm>
            <a:off x="4114267" y="4999038"/>
            <a:ext cx="455870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dirty="0"/>
              <a:t>学校占地面积是</a:t>
            </a:r>
            <a:r>
              <a:rPr lang="en-US" altLang="zh-CN" dirty="0"/>
              <a:t>4</a:t>
            </a:r>
            <a:r>
              <a:rPr lang="zh-CN" altLang="en-US" dirty="0"/>
              <a:t>公顷。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2734377" y="1966119"/>
            <a:ext cx="547087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prstClr val="black"/>
                </a:solidFill>
              </a:rPr>
              <a:t>3</a:t>
            </a:r>
            <a:r>
              <a:rPr lang="zh-CN" altLang="en-US" sz="2800" dirty="0">
                <a:solidFill>
                  <a:prstClr val="black"/>
                </a:solidFill>
              </a:rPr>
              <a:t>公顷 </a:t>
            </a:r>
            <a:r>
              <a:rPr lang="zh-CN" altLang="en-US" sz="2800" dirty="0" smtClean="0">
                <a:solidFill>
                  <a:prstClr val="black"/>
                </a:solidFill>
              </a:rPr>
              <a:t>    </a:t>
            </a:r>
            <a:r>
              <a:rPr lang="en-US" altLang="zh-CN" sz="2800" dirty="0">
                <a:solidFill>
                  <a:prstClr val="black"/>
                </a:solidFill>
              </a:rPr>
              <a:t>3000</a:t>
            </a:r>
            <a:r>
              <a:rPr lang="zh-CN" altLang="en-US" sz="2800" dirty="0">
                <a:solidFill>
                  <a:prstClr val="black"/>
                </a:solidFill>
              </a:rPr>
              <a:t>平方米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2639140" y="2909887"/>
            <a:ext cx="848249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prstClr val="black"/>
                </a:solidFill>
              </a:rPr>
              <a:t>9</a:t>
            </a:r>
            <a:r>
              <a:rPr lang="zh-CN" altLang="en-US" sz="2800" dirty="0">
                <a:solidFill>
                  <a:prstClr val="black"/>
                </a:solidFill>
              </a:rPr>
              <a:t>平方千米 </a:t>
            </a:r>
            <a:r>
              <a:rPr lang="zh-CN" altLang="en-US" sz="2800" dirty="0" smtClean="0">
                <a:solidFill>
                  <a:prstClr val="black"/>
                </a:solidFill>
              </a:rPr>
              <a:t>     </a:t>
            </a:r>
            <a:r>
              <a:rPr lang="en-US" altLang="zh-CN" sz="2800" dirty="0">
                <a:solidFill>
                  <a:prstClr val="black"/>
                </a:solidFill>
              </a:rPr>
              <a:t>9000</a:t>
            </a:r>
            <a:r>
              <a:rPr lang="zh-CN" altLang="en-US" sz="2800" dirty="0">
                <a:solidFill>
                  <a:prstClr val="black"/>
                </a:solidFill>
              </a:rPr>
              <a:t>公顷</a:t>
            </a: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2639140" y="3867944"/>
            <a:ext cx="5758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prstClr val="black"/>
                </a:solidFill>
              </a:rPr>
              <a:t>11000</a:t>
            </a:r>
            <a:r>
              <a:rPr lang="zh-CN" altLang="en-US" sz="2800" dirty="0">
                <a:solidFill>
                  <a:prstClr val="black"/>
                </a:solidFill>
              </a:rPr>
              <a:t>平方米  </a:t>
            </a:r>
            <a:r>
              <a:rPr lang="zh-CN" altLang="en-US" sz="2800" dirty="0" smtClean="0">
                <a:solidFill>
                  <a:prstClr val="black"/>
                </a:solidFill>
              </a:rPr>
              <a:t>     </a:t>
            </a:r>
            <a:r>
              <a:rPr lang="en-US" altLang="zh-CN" sz="2800" dirty="0">
                <a:solidFill>
                  <a:prstClr val="black"/>
                </a:solidFill>
              </a:rPr>
              <a:t>1</a:t>
            </a:r>
            <a:r>
              <a:rPr lang="zh-CN" altLang="en-US" sz="2800" dirty="0">
                <a:solidFill>
                  <a:prstClr val="black"/>
                </a:solidFill>
              </a:rPr>
              <a:t>公顷</a:t>
            </a: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2683174" y="4777544"/>
            <a:ext cx="3978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prstClr val="black"/>
                </a:solidFill>
              </a:rPr>
              <a:t>70</a:t>
            </a:r>
            <a:r>
              <a:rPr lang="zh-CN" altLang="en-US" sz="2800" dirty="0">
                <a:solidFill>
                  <a:prstClr val="black"/>
                </a:solidFill>
              </a:rPr>
              <a:t>公顷  </a:t>
            </a:r>
            <a:r>
              <a:rPr lang="zh-CN" altLang="en-US" sz="2800" dirty="0" smtClean="0">
                <a:solidFill>
                  <a:prstClr val="black"/>
                </a:solidFill>
              </a:rPr>
              <a:t>    </a:t>
            </a:r>
            <a:r>
              <a:rPr lang="en-US" altLang="zh-CN" sz="2800" dirty="0">
                <a:solidFill>
                  <a:prstClr val="black"/>
                </a:solidFill>
              </a:rPr>
              <a:t>7</a:t>
            </a:r>
            <a:r>
              <a:rPr lang="zh-CN" altLang="en-US" sz="2800" dirty="0">
                <a:solidFill>
                  <a:prstClr val="black"/>
                </a:solidFill>
              </a:rPr>
              <a:t>平方千米</a:t>
            </a: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2734381" y="2492375"/>
            <a:ext cx="1073011" cy="79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2543905" y="2492380"/>
            <a:ext cx="2399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2000">
                <a:solidFill>
                  <a:prstClr val="black"/>
                </a:solidFill>
              </a:rPr>
              <a:t>30000</a:t>
            </a:r>
            <a:r>
              <a:rPr lang="zh-CN" altLang="en-US" sz="2000">
                <a:solidFill>
                  <a:prstClr val="black"/>
                </a:solidFill>
              </a:rPr>
              <a:t>平方米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4135430" y="2003430"/>
            <a:ext cx="577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&gt;</a:t>
            </a:r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 flipV="1">
            <a:off x="2734378" y="3429000"/>
            <a:ext cx="211215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2603163" y="3414714"/>
            <a:ext cx="1090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2000">
                <a:solidFill>
                  <a:prstClr val="black"/>
                </a:solidFill>
              </a:rPr>
              <a:t>900</a:t>
            </a:r>
            <a:r>
              <a:rPr lang="zh-CN" altLang="en-US" sz="2000">
                <a:solidFill>
                  <a:prstClr val="black"/>
                </a:solidFill>
              </a:rPr>
              <a:t>公顷</a:t>
            </a: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4914264" y="2938463"/>
            <a:ext cx="81692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&lt;</a:t>
            </a:r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>
            <a:off x="2734377" y="4292600"/>
            <a:ext cx="249734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2926971" y="4292605"/>
            <a:ext cx="220739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prstClr val="black"/>
                </a:solidFill>
              </a:rPr>
              <a:t>1.1</a:t>
            </a:r>
            <a:r>
              <a:rPr lang="zh-CN" altLang="en-US" sz="2000">
                <a:solidFill>
                  <a:prstClr val="black"/>
                </a:solidFill>
              </a:rPr>
              <a:t>公顷</a:t>
            </a:r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5498384" y="3905255"/>
            <a:ext cx="77883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&gt;</a:t>
            </a:r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>
            <a:off x="2702124" y="5234459"/>
            <a:ext cx="143703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2604768" y="5234464"/>
            <a:ext cx="259258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prstClr val="black"/>
                </a:solidFill>
              </a:rPr>
              <a:t>0.7</a:t>
            </a:r>
            <a:r>
              <a:rPr lang="zh-CN" altLang="en-US" sz="2000">
                <a:solidFill>
                  <a:prstClr val="black"/>
                </a:solidFill>
              </a:rPr>
              <a:t>平方千米</a:t>
            </a:r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4429100" y="4788372"/>
            <a:ext cx="76825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&lt;</a:t>
            </a:r>
          </a:p>
        </p:txBody>
      </p:sp>
      <p:sp>
        <p:nvSpPr>
          <p:cNvPr id="46098" name="Text Box 29"/>
          <p:cNvSpPr txBox="1">
            <a:spLocks noChangeArrowheads="1"/>
          </p:cNvSpPr>
          <p:nvPr/>
        </p:nvSpPr>
        <p:spPr bwMode="auto">
          <a:xfrm>
            <a:off x="814811" y="1268413"/>
            <a:ext cx="364865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prstClr val="black"/>
                </a:solidFill>
              </a:rPr>
              <a:t>2.</a:t>
            </a:r>
            <a:r>
              <a:rPr lang="zh-CN" altLang="en-US">
                <a:solidFill>
                  <a:prstClr val="black"/>
                </a:solidFill>
              </a:rPr>
              <a:t>比一比。</a:t>
            </a:r>
          </a:p>
        </p:txBody>
      </p:sp>
      <p:sp>
        <p:nvSpPr>
          <p:cNvPr id="46099" name="Text Box 30"/>
          <p:cNvSpPr txBox="1">
            <a:spLocks noChangeArrowheads="1"/>
          </p:cNvSpPr>
          <p:nvPr/>
        </p:nvSpPr>
        <p:spPr bwMode="auto">
          <a:xfrm>
            <a:off x="3887811" y="1844675"/>
            <a:ext cx="76824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4400">
                <a:solidFill>
                  <a:prstClr val="black"/>
                </a:solidFill>
              </a:rPr>
              <a:t>○</a:t>
            </a:r>
          </a:p>
        </p:txBody>
      </p:sp>
      <p:sp>
        <p:nvSpPr>
          <p:cNvPr id="46100" name="Text Box 31"/>
          <p:cNvSpPr txBox="1">
            <a:spLocks noChangeArrowheads="1"/>
          </p:cNvSpPr>
          <p:nvPr/>
        </p:nvSpPr>
        <p:spPr bwMode="auto">
          <a:xfrm>
            <a:off x="4694159" y="2795588"/>
            <a:ext cx="7682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4400">
                <a:solidFill>
                  <a:prstClr val="black"/>
                </a:solidFill>
              </a:rPr>
              <a:t>○</a:t>
            </a:r>
          </a:p>
        </p:txBody>
      </p:sp>
      <p:sp>
        <p:nvSpPr>
          <p:cNvPr id="46101" name="Text Box 32"/>
          <p:cNvSpPr txBox="1">
            <a:spLocks noChangeArrowheads="1"/>
          </p:cNvSpPr>
          <p:nvPr/>
        </p:nvSpPr>
        <p:spPr bwMode="auto">
          <a:xfrm>
            <a:off x="4198413" y="4629622"/>
            <a:ext cx="76824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4400">
                <a:solidFill>
                  <a:prstClr val="black"/>
                </a:solidFill>
              </a:rPr>
              <a:t>○</a:t>
            </a:r>
          </a:p>
        </p:txBody>
      </p:sp>
      <p:sp>
        <p:nvSpPr>
          <p:cNvPr id="46102" name="Text Box 33"/>
          <p:cNvSpPr txBox="1">
            <a:spLocks noChangeArrowheads="1"/>
          </p:cNvSpPr>
          <p:nvPr/>
        </p:nvSpPr>
        <p:spPr bwMode="auto">
          <a:xfrm>
            <a:off x="5231722" y="3746500"/>
            <a:ext cx="7682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4400" dirty="0">
                <a:solidFill>
                  <a:prstClr val="black"/>
                </a:solidFill>
              </a:rPr>
              <a:t>○</a:t>
            </a:r>
          </a:p>
        </p:txBody>
      </p:sp>
      <p:pic>
        <p:nvPicPr>
          <p:cNvPr id="25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281" y="549276"/>
            <a:ext cx="40169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3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animBg="1"/>
      <p:bldP spid="73736" grpId="0"/>
      <p:bldP spid="73737" grpId="0"/>
      <p:bldP spid="73738" grpId="0" animBg="1"/>
      <p:bldP spid="73739" grpId="0"/>
      <p:bldP spid="73740" grpId="0"/>
      <p:bldP spid="73745" grpId="0" animBg="1"/>
      <p:bldP spid="73746" grpId="0"/>
      <p:bldP spid="73747" grpId="0"/>
      <p:bldP spid="73748" grpId="0" animBg="1"/>
      <p:bldP spid="737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36"/>
          <p:cNvGrpSpPr/>
          <p:nvPr/>
        </p:nvGrpSpPr>
        <p:grpSpPr bwMode="auto">
          <a:xfrm>
            <a:off x="912165" y="1438275"/>
            <a:ext cx="6237004" cy="503238"/>
            <a:chOff x="431" y="906"/>
            <a:chExt cx="2947" cy="317"/>
          </a:xfrm>
        </p:grpSpPr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748" y="935"/>
              <a:ext cx="2630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公顷有多大</a:t>
              </a:r>
              <a:r>
                <a:rPr lang="en-US" altLang="zh-CN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?</a:t>
              </a:r>
              <a:endParaRPr lang="en-US" altLang="zh-CN" dirty="0"/>
            </a:p>
          </p:txBody>
        </p:sp>
        <p:pic>
          <p:nvPicPr>
            <p:cNvPr id="34826" name="Picture 22" descr="5上6年制_页面_083_2345看图王(1)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31" y="906"/>
              <a:ext cx="29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678299" y="2492380"/>
            <a:ext cx="8926938" cy="519113"/>
          </a:xfrm>
          <a:prstGeom prst="rect">
            <a:avLst/>
          </a:prstGeom>
          <a:solidFill>
            <a:srgbClr val="FF66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800" dirty="0"/>
              <a:t>    边长</a:t>
            </a:r>
            <a:r>
              <a:rPr lang="en-US" altLang="zh-CN" sz="2800" dirty="0"/>
              <a:t>100</a:t>
            </a:r>
            <a:r>
              <a:rPr lang="zh-CN" altLang="en-US" sz="2800" dirty="0"/>
              <a:t>米的正方形，面积是</a:t>
            </a:r>
            <a:r>
              <a:rPr lang="en-US" altLang="zh-CN" sz="2800" dirty="0"/>
              <a:t>1</a:t>
            </a:r>
            <a:r>
              <a:rPr lang="zh-CN" altLang="en-US" sz="2800" dirty="0"/>
              <a:t>公顷。</a:t>
            </a:r>
          </a:p>
        </p:txBody>
      </p:sp>
      <p:sp>
        <p:nvSpPr>
          <p:cNvPr id="50210" name="Text Box 34"/>
          <p:cNvSpPr txBox="1">
            <a:spLocks noChangeArrowheads="1"/>
          </p:cNvSpPr>
          <p:nvPr/>
        </p:nvSpPr>
        <p:spPr bwMode="auto">
          <a:xfrm>
            <a:off x="3792576" y="3573463"/>
            <a:ext cx="5566109" cy="457200"/>
          </a:xfrm>
          <a:prstGeom prst="rect">
            <a:avLst/>
          </a:prstGeom>
          <a:solidFill>
            <a:srgbClr val="FF66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dirty="0"/>
              <a:t> </a:t>
            </a:r>
            <a:r>
              <a:rPr lang="en-US" altLang="zh-CN" dirty="0"/>
              <a:t>100×100=10000</a:t>
            </a:r>
            <a:r>
              <a:rPr lang="zh-CN" altLang="en-US" dirty="0"/>
              <a:t>（平方米）</a:t>
            </a:r>
          </a:p>
        </p:txBody>
      </p:sp>
      <p:sp>
        <p:nvSpPr>
          <p:cNvPr id="50211" name="Text Box 35"/>
          <p:cNvSpPr txBox="1">
            <a:spLocks noChangeArrowheads="1"/>
          </p:cNvSpPr>
          <p:nvPr/>
        </p:nvSpPr>
        <p:spPr bwMode="auto">
          <a:xfrm>
            <a:off x="3790457" y="4005263"/>
            <a:ext cx="5568224" cy="457200"/>
          </a:xfrm>
          <a:prstGeom prst="rect">
            <a:avLst/>
          </a:prstGeom>
          <a:solidFill>
            <a:srgbClr val="FF66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en-US" altLang="zh-CN" dirty="0"/>
              <a:t>10000</a:t>
            </a:r>
            <a:r>
              <a:rPr lang="zh-CN" altLang="en-US" dirty="0"/>
              <a:t>平方米</a:t>
            </a:r>
            <a:r>
              <a:rPr lang="en-US" altLang="zh-CN" dirty="0"/>
              <a:t>=1</a:t>
            </a:r>
            <a:r>
              <a:rPr lang="zh-CN" altLang="en-US" dirty="0"/>
              <a:t>公顷</a:t>
            </a:r>
          </a:p>
        </p:txBody>
      </p:sp>
      <p:pic>
        <p:nvPicPr>
          <p:cNvPr id="34822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49275"/>
            <a:ext cx="417564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305" y="2178991"/>
            <a:ext cx="140951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9" grpId="0" animBg="1"/>
      <p:bldP spid="50210" grpId="0" animBg="1"/>
      <p:bldP spid="502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2" descr="幻灯片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46549" y="2420938"/>
            <a:ext cx="638726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3" name="Group 18"/>
          <p:cNvGrpSpPr/>
          <p:nvPr/>
        </p:nvGrpSpPr>
        <p:grpSpPr bwMode="auto">
          <a:xfrm>
            <a:off x="2639140" y="3357563"/>
            <a:ext cx="6143883" cy="666750"/>
            <a:chOff x="1252" y="2284"/>
            <a:chExt cx="2874" cy="420"/>
          </a:xfrm>
        </p:grpSpPr>
        <p:sp>
          <p:nvSpPr>
            <p:cNvPr id="35851" name="Line 5"/>
            <p:cNvSpPr>
              <a:spLocks noChangeShapeType="1"/>
            </p:cNvSpPr>
            <p:nvPr/>
          </p:nvSpPr>
          <p:spPr bwMode="auto">
            <a:xfrm>
              <a:off x="4105" y="2341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5852" name="Group 16"/>
            <p:cNvGrpSpPr/>
            <p:nvPr/>
          </p:nvGrpSpPr>
          <p:grpSpPr bwMode="auto">
            <a:xfrm>
              <a:off x="1252" y="2284"/>
              <a:ext cx="2874" cy="395"/>
              <a:chOff x="821" y="2224"/>
              <a:chExt cx="3737" cy="522"/>
            </a:xfrm>
          </p:grpSpPr>
          <p:sp>
            <p:nvSpPr>
              <p:cNvPr id="35853" name="Line 3"/>
              <p:cNvSpPr>
                <a:spLocks noChangeShapeType="1"/>
              </p:cNvSpPr>
              <p:nvPr/>
            </p:nvSpPr>
            <p:spPr bwMode="auto">
              <a:xfrm>
                <a:off x="821" y="2224"/>
                <a:ext cx="3737" cy="7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4" name="Line 4"/>
              <p:cNvSpPr>
                <a:spLocks noChangeShapeType="1"/>
              </p:cNvSpPr>
              <p:nvPr/>
            </p:nvSpPr>
            <p:spPr bwMode="auto">
              <a:xfrm>
                <a:off x="839" y="2224"/>
                <a:ext cx="0" cy="36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5" name="Line 6"/>
              <p:cNvSpPr>
                <a:spLocks noChangeShapeType="1"/>
              </p:cNvSpPr>
              <p:nvPr/>
            </p:nvSpPr>
            <p:spPr bwMode="auto">
              <a:xfrm>
                <a:off x="3678" y="2450"/>
                <a:ext cx="68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6" name="Line 7"/>
              <p:cNvSpPr>
                <a:spLocks noChangeShapeType="1"/>
              </p:cNvSpPr>
              <p:nvPr/>
            </p:nvSpPr>
            <p:spPr bwMode="auto">
              <a:xfrm flipH="1">
                <a:off x="912" y="2405"/>
                <a:ext cx="72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7" name="Text Box 8"/>
              <p:cNvSpPr txBox="1">
                <a:spLocks noChangeArrowheads="1"/>
              </p:cNvSpPr>
              <p:nvPr/>
            </p:nvSpPr>
            <p:spPr bwMode="auto">
              <a:xfrm>
                <a:off x="1955" y="2314"/>
                <a:ext cx="1451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eaLnBrk="1" hangingPunct="1"/>
                <a:r>
                  <a:rPr lang="zh-CN" altLang="en-US" sz="2800">
                    <a:solidFill>
                      <a:srgbClr val="FF0000"/>
                    </a:solidFill>
                  </a:rPr>
                  <a:t>约</a:t>
                </a:r>
                <a:r>
                  <a:rPr lang="en-US" altLang="zh-CN" sz="2800">
                    <a:solidFill>
                      <a:srgbClr val="FF0000"/>
                    </a:solidFill>
                  </a:rPr>
                  <a:t>1</a:t>
                </a:r>
                <a:r>
                  <a:rPr lang="en-US" altLang="zh-CN" sz="2800">
                    <a:solidFill>
                      <a:srgbClr val="FF0000"/>
                    </a:solidFill>
                    <a:latin typeface="Arial" panose="020B0604020202020204" pitchFamily="34" charset="0"/>
                  </a:rPr>
                  <a:t>·</a:t>
                </a:r>
                <a:r>
                  <a:rPr lang="en-US" altLang="zh-CN" sz="2800">
                    <a:solidFill>
                      <a:srgbClr val="FF0000"/>
                    </a:solidFill>
                  </a:rPr>
                  <a:t>42m</a:t>
                </a:r>
              </a:p>
            </p:txBody>
          </p:sp>
        </p:grpSp>
      </p:grp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1541791" y="1898269"/>
            <a:ext cx="911953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dirty="0"/>
              <a:t>比划比划，体验一下</a:t>
            </a:r>
            <a:r>
              <a:rPr lang="en-US" altLang="zh-CN" dirty="0"/>
              <a:t>1</a:t>
            </a:r>
            <a:r>
              <a:rPr lang="zh-CN" altLang="en-US" dirty="0"/>
              <a:t>公顷有多大。</a:t>
            </a: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446552" y="5445125"/>
            <a:ext cx="6912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dirty="0"/>
              <a:t>一个同学的一</a:t>
            </a:r>
            <a:r>
              <a:rPr lang="zh-CN" altLang="en-US" dirty="0" smtClean="0"/>
              <a:t>庹</a:t>
            </a:r>
            <a:r>
              <a:rPr lang="en-US" altLang="zh-CN" dirty="0"/>
              <a:t>[</a:t>
            </a:r>
            <a:r>
              <a:rPr lang="en-US" altLang="zh-CN" dirty="0" err="1"/>
              <a:t>tuǒ</a:t>
            </a:r>
            <a:r>
              <a:rPr lang="en-US" altLang="zh-CN" dirty="0"/>
              <a:t>]</a:t>
            </a:r>
            <a:r>
              <a:rPr lang="zh-CN" altLang="en-US" dirty="0" smtClean="0"/>
              <a:t>长</a:t>
            </a:r>
            <a:r>
              <a:rPr lang="zh-CN" altLang="en-US" dirty="0"/>
              <a:t>约</a:t>
            </a:r>
            <a:r>
              <a:rPr lang="en-US" altLang="zh-CN" dirty="0"/>
              <a:t>1.42</a:t>
            </a:r>
            <a:r>
              <a:rPr lang="zh-CN" altLang="en-US" dirty="0"/>
              <a:t>米。</a:t>
            </a:r>
          </a:p>
        </p:txBody>
      </p:sp>
      <p:grpSp>
        <p:nvGrpSpPr>
          <p:cNvPr id="35846" name="Group 19"/>
          <p:cNvGrpSpPr/>
          <p:nvPr/>
        </p:nvGrpSpPr>
        <p:grpSpPr bwMode="auto">
          <a:xfrm>
            <a:off x="863842" y="1345412"/>
            <a:ext cx="6237004" cy="503237"/>
            <a:chOff x="431" y="906"/>
            <a:chExt cx="2947" cy="317"/>
          </a:xfrm>
        </p:grpSpPr>
        <p:sp>
          <p:nvSpPr>
            <p:cNvPr id="52244" name="Text Box 20"/>
            <p:cNvSpPr txBox="1">
              <a:spLocks noChangeArrowheads="1"/>
            </p:cNvSpPr>
            <p:nvPr/>
          </p:nvSpPr>
          <p:spPr bwMode="auto">
            <a:xfrm>
              <a:off x="748" y="935"/>
              <a:ext cx="2630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公顷有多大</a:t>
              </a:r>
              <a:r>
                <a:rPr lang="en-US" altLang="zh-CN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?</a:t>
              </a:r>
              <a:endParaRPr lang="en-US" altLang="zh-CN"/>
            </a:p>
          </p:txBody>
        </p:sp>
        <p:pic>
          <p:nvPicPr>
            <p:cNvPr id="35850" name="Picture 21" descr="5上6年制_页面_083_2345看图王(1)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31" y="906"/>
              <a:ext cx="29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7" name="图片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49275"/>
            <a:ext cx="417564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2" descr="幻灯片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485" y="2708275"/>
            <a:ext cx="8256041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7" name="Group 16"/>
          <p:cNvGrpSpPr/>
          <p:nvPr/>
        </p:nvGrpSpPr>
        <p:grpSpPr bwMode="auto">
          <a:xfrm>
            <a:off x="2256076" y="3573463"/>
            <a:ext cx="7775621" cy="641350"/>
            <a:chOff x="1066" y="2205"/>
            <a:chExt cx="3674" cy="404"/>
          </a:xfrm>
        </p:grpSpPr>
        <p:sp>
          <p:nvSpPr>
            <p:cNvPr id="36874" name="Line 4"/>
            <p:cNvSpPr>
              <a:spLocks noChangeShapeType="1"/>
            </p:cNvSpPr>
            <p:nvPr/>
          </p:nvSpPr>
          <p:spPr bwMode="auto">
            <a:xfrm>
              <a:off x="1066" y="2205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6875" name="Group 15"/>
            <p:cNvGrpSpPr/>
            <p:nvPr/>
          </p:nvGrpSpPr>
          <p:grpSpPr bwMode="auto">
            <a:xfrm>
              <a:off x="1066" y="2205"/>
              <a:ext cx="3674" cy="404"/>
              <a:chOff x="1066" y="2205"/>
              <a:chExt cx="3674" cy="404"/>
            </a:xfrm>
          </p:grpSpPr>
          <p:sp>
            <p:nvSpPr>
              <p:cNvPr id="36876" name="Line 3"/>
              <p:cNvSpPr>
                <a:spLocks noChangeShapeType="1"/>
              </p:cNvSpPr>
              <p:nvPr/>
            </p:nvSpPr>
            <p:spPr bwMode="auto">
              <a:xfrm>
                <a:off x="1066" y="2205"/>
                <a:ext cx="367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7" name="Line 5"/>
              <p:cNvSpPr>
                <a:spLocks noChangeShapeType="1"/>
              </p:cNvSpPr>
              <p:nvPr/>
            </p:nvSpPr>
            <p:spPr bwMode="auto">
              <a:xfrm>
                <a:off x="4740" y="2205"/>
                <a:ext cx="0" cy="36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8" name="Line 6"/>
              <p:cNvSpPr>
                <a:spLocks noChangeShapeType="1"/>
              </p:cNvSpPr>
              <p:nvPr/>
            </p:nvSpPr>
            <p:spPr bwMode="auto">
              <a:xfrm>
                <a:off x="3334" y="2341"/>
                <a:ext cx="131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9" name="Line 7"/>
              <p:cNvSpPr>
                <a:spLocks noChangeShapeType="1"/>
              </p:cNvSpPr>
              <p:nvPr/>
            </p:nvSpPr>
            <p:spPr bwMode="auto">
              <a:xfrm flipH="1">
                <a:off x="1066" y="2387"/>
                <a:ext cx="104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0" name="Text Box 8"/>
              <p:cNvSpPr txBox="1">
                <a:spLocks noChangeArrowheads="1"/>
              </p:cNvSpPr>
              <p:nvPr/>
            </p:nvSpPr>
            <p:spPr bwMode="auto">
              <a:xfrm>
                <a:off x="2154" y="2205"/>
                <a:ext cx="136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>
                  <a:spcBef>
                    <a:spcPct val="50000"/>
                  </a:spcBef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eaLnBrk="1" hangingPunct="1"/>
                <a:r>
                  <a:rPr lang="zh-CN" altLang="en-US" sz="3600" b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约</a:t>
                </a:r>
                <a:r>
                  <a:rPr lang="en-US" altLang="zh-CN" sz="3600" b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10m</a:t>
                </a:r>
              </a:p>
            </p:txBody>
          </p:sp>
        </p:grpSp>
      </p:grp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1968247" y="2060575"/>
            <a:ext cx="815868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dirty="0"/>
              <a:t>像这样的</a:t>
            </a:r>
            <a:r>
              <a:rPr lang="en-US" altLang="zh-CN" dirty="0"/>
              <a:t>7</a:t>
            </a:r>
            <a:r>
              <a:rPr lang="zh-CN" altLang="en-US" dirty="0"/>
              <a:t>个同学的</a:t>
            </a:r>
            <a:r>
              <a:rPr lang="zh-CN" altLang="en-US" dirty="0" smtClean="0"/>
              <a:t>庹</a:t>
            </a:r>
            <a:r>
              <a:rPr lang="en-US" altLang="zh-CN" dirty="0">
                <a:solidFill>
                  <a:prstClr val="black"/>
                </a:solidFill>
              </a:rPr>
              <a:t>[</a:t>
            </a:r>
            <a:r>
              <a:rPr lang="en-US" altLang="zh-CN" dirty="0" err="1">
                <a:solidFill>
                  <a:prstClr val="black"/>
                </a:solidFill>
              </a:rPr>
              <a:t>tuǒ</a:t>
            </a:r>
            <a:r>
              <a:rPr lang="en-US" altLang="zh-CN" dirty="0">
                <a:solidFill>
                  <a:prstClr val="black"/>
                </a:solidFill>
              </a:rPr>
              <a:t>]</a:t>
            </a:r>
            <a:r>
              <a:rPr lang="zh-CN" altLang="en-US" dirty="0" smtClean="0"/>
              <a:t>连</a:t>
            </a:r>
            <a:r>
              <a:rPr lang="zh-CN" altLang="en-US" dirty="0"/>
              <a:t>起来长约</a:t>
            </a:r>
            <a:r>
              <a:rPr lang="en-US" altLang="zh-CN" dirty="0"/>
              <a:t>10</a:t>
            </a:r>
            <a:r>
              <a:rPr lang="zh-CN" altLang="en-US" dirty="0"/>
              <a:t>米。</a:t>
            </a:r>
          </a:p>
        </p:txBody>
      </p:sp>
      <p:grpSp>
        <p:nvGrpSpPr>
          <p:cNvPr id="36869" name="Group 19"/>
          <p:cNvGrpSpPr/>
          <p:nvPr/>
        </p:nvGrpSpPr>
        <p:grpSpPr bwMode="auto">
          <a:xfrm>
            <a:off x="911305" y="1348584"/>
            <a:ext cx="6237004" cy="503238"/>
            <a:chOff x="431" y="906"/>
            <a:chExt cx="2947" cy="317"/>
          </a:xfrm>
        </p:grpSpPr>
        <p:sp>
          <p:nvSpPr>
            <p:cNvPr id="53268" name="Text Box 20"/>
            <p:cNvSpPr txBox="1">
              <a:spLocks noChangeArrowheads="1"/>
            </p:cNvSpPr>
            <p:nvPr/>
          </p:nvSpPr>
          <p:spPr bwMode="auto">
            <a:xfrm>
              <a:off x="748" y="935"/>
              <a:ext cx="2630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公顷有多大</a:t>
              </a:r>
              <a:r>
                <a:rPr lang="en-US" altLang="zh-CN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?</a:t>
              </a:r>
              <a:endParaRPr lang="en-US" altLang="zh-CN" dirty="0"/>
            </a:p>
          </p:txBody>
        </p:sp>
        <p:pic>
          <p:nvPicPr>
            <p:cNvPr id="36873" name="Picture 21" descr="5上6年制_页面_083_2345看图王(1)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31" y="906"/>
              <a:ext cx="29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70" name="图片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49275"/>
            <a:ext cx="417564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" descr="幻灯片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2196" y="2060575"/>
            <a:ext cx="6048646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480390" y="3019425"/>
            <a:ext cx="547087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5400" dirty="0">
                <a:solidFill>
                  <a:srgbClr val="E82634"/>
                </a:solidFill>
              </a:rPr>
              <a:t>100</a:t>
            </a:r>
            <a:r>
              <a:rPr lang="zh-CN" altLang="en-US" sz="5400" dirty="0">
                <a:solidFill>
                  <a:srgbClr val="E82634"/>
                </a:solidFill>
              </a:rPr>
              <a:t>平方米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969307" y="3970342"/>
            <a:ext cx="45121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dirty="0"/>
              <a:t>    </a:t>
            </a:r>
            <a:r>
              <a:rPr lang="en-US" altLang="zh-CN" dirty="0"/>
              <a:t>100</a:t>
            </a:r>
            <a:r>
              <a:rPr lang="zh-CN" altLang="en-US" dirty="0"/>
              <a:t>个这样大的正方形的面积是</a:t>
            </a:r>
            <a:r>
              <a:rPr lang="en-US" altLang="zh-CN" dirty="0"/>
              <a:t>10000</a:t>
            </a:r>
            <a:r>
              <a:rPr lang="zh-CN" altLang="en-US" dirty="0"/>
              <a:t>平方米，也就是</a:t>
            </a:r>
            <a:r>
              <a:rPr lang="en-US" altLang="zh-CN" dirty="0"/>
              <a:t>1</a:t>
            </a:r>
            <a:r>
              <a:rPr lang="zh-CN" altLang="en-US" dirty="0"/>
              <a:t>公顷。</a:t>
            </a:r>
            <a:endParaRPr lang="en-US" altLang="zh-CN" dirty="0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390470" y="5516563"/>
            <a:ext cx="940735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估一估：学校操场的面积有多少公顷？</a:t>
            </a: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1007402" y="2060579"/>
            <a:ext cx="45121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dirty="0"/>
              <a:t>    </a:t>
            </a:r>
            <a:r>
              <a:rPr lang="en-US" altLang="zh-CN" dirty="0"/>
              <a:t>28</a:t>
            </a:r>
            <a:r>
              <a:rPr lang="zh-CN" altLang="en-US" dirty="0"/>
              <a:t>个孩子，围一个边长为</a:t>
            </a:r>
            <a:r>
              <a:rPr lang="en-US" altLang="zh-CN" dirty="0"/>
              <a:t>10</a:t>
            </a:r>
            <a:r>
              <a:rPr lang="zh-CN" altLang="en-US" dirty="0"/>
              <a:t>米的正方形，它的面积是：</a:t>
            </a: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1007402" y="3357563"/>
            <a:ext cx="451214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dirty="0"/>
              <a:t> </a:t>
            </a:r>
            <a:r>
              <a:rPr lang="en-US" altLang="zh-CN" dirty="0"/>
              <a:t>10×10=100</a:t>
            </a:r>
            <a:r>
              <a:rPr lang="zh-CN" altLang="en-US" dirty="0"/>
              <a:t>（平方米）</a:t>
            </a:r>
          </a:p>
        </p:txBody>
      </p:sp>
      <p:grpSp>
        <p:nvGrpSpPr>
          <p:cNvPr id="38920" name="Group 21"/>
          <p:cNvGrpSpPr/>
          <p:nvPr/>
        </p:nvGrpSpPr>
        <p:grpSpPr bwMode="auto">
          <a:xfrm>
            <a:off x="912165" y="1268418"/>
            <a:ext cx="6237004" cy="503237"/>
            <a:chOff x="431" y="906"/>
            <a:chExt cx="2947" cy="317"/>
          </a:xfrm>
        </p:grpSpPr>
        <p:sp>
          <p:nvSpPr>
            <p:cNvPr id="55318" name="Text Box 22"/>
            <p:cNvSpPr txBox="1">
              <a:spLocks noChangeArrowheads="1"/>
            </p:cNvSpPr>
            <p:nvPr/>
          </p:nvSpPr>
          <p:spPr bwMode="auto">
            <a:xfrm>
              <a:off x="748" y="935"/>
              <a:ext cx="2630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公顷有多大</a:t>
              </a:r>
              <a:r>
                <a:rPr lang="en-US" altLang="zh-CN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?</a:t>
              </a:r>
              <a:endParaRPr lang="en-US" altLang="zh-CN" dirty="0"/>
            </a:p>
          </p:txBody>
        </p:sp>
        <p:pic>
          <p:nvPicPr>
            <p:cNvPr id="38924" name="Picture 23" descr="5上6年制_页面_083_2345看图王(1)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31" y="906"/>
              <a:ext cx="29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21" name="图片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49275"/>
            <a:ext cx="417564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00" grpId="0"/>
      <p:bldP spid="55301" grpId="0"/>
      <p:bldP spid="55315" grpId="0"/>
      <p:bldP spid="553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1"/>
          <p:cNvGrpSpPr/>
          <p:nvPr/>
        </p:nvGrpSpPr>
        <p:grpSpPr bwMode="auto">
          <a:xfrm>
            <a:off x="911305" y="1363508"/>
            <a:ext cx="6237004" cy="503237"/>
            <a:chOff x="431" y="906"/>
            <a:chExt cx="2947" cy="317"/>
          </a:xfrm>
        </p:grpSpPr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748" y="935"/>
              <a:ext cx="2630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公顷有多大</a:t>
              </a:r>
              <a:r>
                <a:rPr lang="en-US" altLang="zh-CN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?</a:t>
              </a:r>
              <a:endParaRPr lang="en-US" altLang="zh-CN" dirty="0"/>
            </a:p>
          </p:txBody>
        </p:sp>
        <p:pic>
          <p:nvPicPr>
            <p:cNvPr id="15" name="Picture 23" descr="5上6年制_页面_083_2345看图王(1)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31" y="906"/>
              <a:ext cx="29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6" name="Text Box 6"/>
          <p:cNvSpPr txBox="1">
            <a:spLocks noChangeArrowheads="1"/>
          </p:cNvSpPr>
          <p:nvPr/>
        </p:nvSpPr>
        <p:spPr bwMode="auto">
          <a:xfrm>
            <a:off x="2735271" y="2113685"/>
            <a:ext cx="659216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dirty="0"/>
              <a:t>    一个教室的面积约</a:t>
            </a:r>
            <a:r>
              <a:rPr lang="en-US" altLang="zh-CN" dirty="0"/>
              <a:t>50</a:t>
            </a:r>
            <a:r>
              <a:rPr lang="zh-CN" altLang="en-US" dirty="0"/>
              <a:t>平方米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200</a:t>
            </a:r>
            <a:r>
              <a:rPr lang="zh-CN" altLang="en-US" dirty="0" smtClean="0"/>
              <a:t>个</a:t>
            </a:r>
            <a:r>
              <a:rPr lang="zh-CN" altLang="en-US" dirty="0"/>
              <a:t>这样的教室，面积约</a:t>
            </a:r>
            <a:r>
              <a:rPr lang="en-US" altLang="zh-CN" dirty="0"/>
              <a:t>1</a:t>
            </a:r>
            <a:r>
              <a:rPr lang="zh-CN" altLang="en-US" dirty="0"/>
              <a:t>公顷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152248" y="3429005"/>
            <a:ext cx="7440306" cy="1558925"/>
            <a:chOff x="1007268" y="1825204"/>
            <a:chExt cx="5580956" cy="1558925"/>
          </a:xfrm>
        </p:grpSpPr>
        <p:pic>
          <p:nvPicPr>
            <p:cNvPr id="39944" name="Picture 4" descr="08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07268" y="1825204"/>
              <a:ext cx="1857375" cy="155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5" name="Rectangle 5"/>
            <p:cNvSpPr>
              <a:spLocks noChangeArrowheads="1"/>
            </p:cNvSpPr>
            <p:nvPr/>
          </p:nvSpPr>
          <p:spPr bwMode="auto">
            <a:xfrm>
              <a:off x="1280318" y="1896641"/>
              <a:ext cx="124777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zh-CN" altLang="en-US" sz="2000" dirty="0">
                  <a:solidFill>
                    <a:srgbClr val="CC3300"/>
                  </a:solidFill>
                  <a:latin typeface="Times New Roman" panose="02020603050405020304" pitchFamily="18" charset="0"/>
                </a:rPr>
                <a:t>生活中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zh-CN" altLang="en-US" sz="2000" dirty="0">
                  <a:solidFill>
                    <a:srgbClr val="CC3300"/>
                  </a:solidFill>
                  <a:latin typeface="Times New Roman" panose="02020603050405020304" pitchFamily="18" charset="0"/>
                </a:rPr>
                <a:t>的数学</a:t>
              </a:r>
            </a:p>
          </p:txBody>
        </p:sp>
        <p:sp>
          <p:nvSpPr>
            <p:cNvPr id="56329" name="Text Box 9"/>
            <p:cNvSpPr txBox="1">
              <a:spLocks noChangeArrowheads="1"/>
            </p:cNvSpPr>
            <p:nvPr/>
          </p:nvSpPr>
          <p:spPr bwMode="auto">
            <a:xfrm>
              <a:off x="3275856" y="2060848"/>
              <a:ext cx="331236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 dirty="0"/>
                <a:t>   从你的身边找一找，也来说说</a:t>
              </a:r>
              <a:r>
                <a:rPr lang="en-US" altLang="zh-CN" dirty="0"/>
                <a:t>1</a:t>
              </a:r>
              <a:r>
                <a:rPr lang="zh-CN" altLang="en-US" dirty="0"/>
                <a:t>公顷有多大。</a:t>
              </a:r>
            </a:p>
          </p:txBody>
        </p:sp>
      </p:grpSp>
      <p:pic>
        <p:nvPicPr>
          <p:cNvPr id="39942" name="图片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49275"/>
            <a:ext cx="417564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402" y="4683125"/>
            <a:ext cx="975233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1428568" y="4225925"/>
            <a:ext cx="99830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dirty="0"/>
              <a:t>中华人民共和国的国土面积是</a:t>
            </a:r>
            <a:r>
              <a:rPr lang="en-US" altLang="zh-CN" dirty="0">
                <a:solidFill>
                  <a:srgbClr val="E82634"/>
                </a:solidFill>
              </a:rPr>
              <a:t>9600000</a:t>
            </a:r>
            <a:r>
              <a:rPr lang="zh-CN" altLang="en-US" dirty="0">
                <a:solidFill>
                  <a:srgbClr val="E82634"/>
                </a:solidFill>
              </a:rPr>
              <a:t>平方千米。</a:t>
            </a:r>
            <a:r>
              <a:rPr lang="zh-CN" altLang="en-US" dirty="0"/>
              <a:t> </a:t>
            </a:r>
          </a:p>
        </p:txBody>
      </p:sp>
      <p:pic>
        <p:nvPicPr>
          <p:cNvPr id="65551" name="Picture 15" descr="幻灯片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4381" y="1827213"/>
            <a:ext cx="5566109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1007402" y="1370013"/>
            <a:ext cx="7384089" cy="722312"/>
            <a:chOff x="755650" y="1370013"/>
            <a:chExt cx="5538788" cy="722312"/>
          </a:xfrm>
        </p:grpSpPr>
        <p:sp>
          <p:nvSpPr>
            <p:cNvPr id="41990" name="Text Box 17"/>
            <p:cNvSpPr txBox="1">
              <a:spLocks noChangeArrowheads="1"/>
            </p:cNvSpPr>
            <p:nvPr/>
          </p:nvSpPr>
          <p:spPr bwMode="auto">
            <a:xfrm>
              <a:off x="1325563" y="1370013"/>
              <a:ext cx="4968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 dirty="0">
                  <a:latin typeface="Arial" panose="020B0604020202020204" pitchFamily="34" charset="0"/>
                </a:rPr>
                <a:t>还有比公顷更大的面积单位吗？</a:t>
              </a:r>
            </a:p>
          </p:txBody>
        </p:sp>
        <p:pic>
          <p:nvPicPr>
            <p:cNvPr id="41991" name="Picture 31" descr="1G]2HL]YS)ZT`8_OHVINRV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650" y="1370013"/>
              <a:ext cx="631825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2160839" y="5711830"/>
            <a:ext cx="8518474" cy="461963"/>
          </a:xfrm>
          <a:prstGeom prst="rect">
            <a:avLst/>
          </a:prstGeom>
          <a:solidFill>
            <a:srgbClr val="FF6600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dirty="0"/>
              <a:t>测量土地面积时，常用</a:t>
            </a:r>
            <a:r>
              <a:rPr lang="zh-CN" altLang="en-US" dirty="0">
                <a:solidFill>
                  <a:srgbClr val="E82634"/>
                </a:solidFill>
              </a:rPr>
              <a:t>公顷</a:t>
            </a:r>
            <a:r>
              <a:rPr lang="zh-CN" altLang="en-US" dirty="0"/>
              <a:t>或</a:t>
            </a:r>
            <a:r>
              <a:rPr lang="zh-CN" altLang="en-US" dirty="0">
                <a:solidFill>
                  <a:srgbClr val="E82634"/>
                </a:solidFill>
              </a:rPr>
              <a:t>平方千米</a:t>
            </a:r>
            <a:r>
              <a:rPr lang="zh-CN" altLang="en-US" dirty="0"/>
              <a:t>作单位。</a:t>
            </a:r>
          </a:p>
        </p:txBody>
      </p:sp>
      <p:pic>
        <p:nvPicPr>
          <p:cNvPr id="41993" name="图片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49275"/>
            <a:ext cx="417564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/>
      <p:bldP spid="655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17"/>
          <p:cNvSpPr txBox="1">
            <a:spLocks noChangeArrowheads="1"/>
          </p:cNvSpPr>
          <p:nvPr/>
        </p:nvSpPr>
        <p:spPr bwMode="auto">
          <a:xfrm>
            <a:off x="429631" y="1341438"/>
            <a:ext cx="121925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/>
              <a:t> 说说生活中哪些地方像下面这样也用公顷或平方千米作单位。</a:t>
            </a:r>
            <a:r>
              <a:rPr lang="zh-CN" altLang="en-US" b="0"/>
              <a:t> </a:t>
            </a:r>
          </a:p>
        </p:txBody>
      </p:sp>
      <p:grpSp>
        <p:nvGrpSpPr>
          <p:cNvPr id="2" name="Group 26"/>
          <p:cNvGrpSpPr/>
          <p:nvPr/>
        </p:nvGrpSpPr>
        <p:grpSpPr bwMode="auto">
          <a:xfrm>
            <a:off x="719573" y="1989143"/>
            <a:ext cx="5470872" cy="2111375"/>
            <a:chOff x="340" y="1253"/>
            <a:chExt cx="2585" cy="1330"/>
          </a:xfrm>
        </p:grpSpPr>
        <p:sp>
          <p:nvSpPr>
            <p:cNvPr id="43023" name="Text Box 4"/>
            <p:cNvSpPr txBox="1">
              <a:spLocks noChangeArrowheads="1"/>
            </p:cNvSpPr>
            <p:nvPr/>
          </p:nvSpPr>
          <p:spPr bwMode="auto">
            <a:xfrm>
              <a:off x="340" y="2141"/>
              <a:ext cx="258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000"/>
                <a:t>主体育场</a:t>
              </a:r>
              <a:r>
                <a:rPr lang="zh-CN" altLang="en-US" sz="2000">
                  <a:latin typeface="Arial" panose="020B0604020202020204" pitchFamily="34" charset="0"/>
                </a:rPr>
                <a:t>“</a:t>
              </a:r>
              <a:r>
                <a:rPr lang="zh-CN" altLang="en-US" sz="2000"/>
                <a:t>鸟巢</a:t>
              </a:r>
              <a:r>
                <a:rPr lang="zh-CN" altLang="en-US" sz="2000">
                  <a:latin typeface="Arial" panose="020B0604020202020204" pitchFamily="34" charset="0"/>
                </a:rPr>
                <a:t>”</a:t>
              </a:r>
              <a:r>
                <a:rPr lang="zh-CN" altLang="en-US" sz="2000"/>
                <a:t>建筑面积约为</a:t>
              </a:r>
              <a:r>
                <a:rPr lang="en-US" altLang="zh-CN" sz="2000"/>
                <a:t>260000</a:t>
              </a:r>
              <a:r>
                <a:rPr lang="zh-CN" altLang="en-US" sz="2000"/>
                <a:t>平方米，等于</a:t>
              </a:r>
              <a:r>
                <a:rPr lang="en-US" altLang="zh-CN" sz="2000"/>
                <a:t>26</a:t>
              </a:r>
              <a:r>
                <a:rPr lang="zh-CN" altLang="en-US" sz="2000"/>
                <a:t>公顷。</a:t>
              </a:r>
            </a:p>
          </p:txBody>
        </p:sp>
        <p:pic>
          <p:nvPicPr>
            <p:cNvPr id="43024" name="Picture 18" descr="幻灯片7_副本(1)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6" y="1253"/>
              <a:ext cx="2178" cy="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7"/>
          <p:cNvGrpSpPr/>
          <p:nvPr/>
        </p:nvGrpSpPr>
        <p:grpSpPr bwMode="auto">
          <a:xfrm>
            <a:off x="6192564" y="1989142"/>
            <a:ext cx="6531183" cy="2452687"/>
            <a:chOff x="2926" y="1253"/>
            <a:chExt cx="3086" cy="1545"/>
          </a:xfrm>
        </p:grpSpPr>
        <p:sp>
          <p:nvSpPr>
            <p:cNvPr id="43021" name="Text Box 14"/>
            <p:cNvSpPr txBox="1">
              <a:spLocks noChangeArrowheads="1"/>
            </p:cNvSpPr>
            <p:nvPr/>
          </p:nvSpPr>
          <p:spPr bwMode="auto">
            <a:xfrm>
              <a:off x="2926" y="2197"/>
              <a:ext cx="3086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zh-CN" sz="2000"/>
                <a:t>国家游泳中心</a:t>
              </a:r>
              <a:r>
                <a:rPr lang="zh-CN" altLang="en-US" sz="2000"/>
                <a:t>占地面积大约是</a:t>
              </a:r>
              <a:r>
                <a:rPr lang="en-US" altLang="zh-CN" sz="2000"/>
                <a:t>7</a:t>
              </a:r>
              <a:r>
                <a:rPr lang="zh-CN" altLang="en-US" sz="2000"/>
                <a:t>公顷。</a:t>
              </a:r>
            </a:p>
            <a:p>
              <a:pPr eaLnBrk="1" hangingPunct="1"/>
              <a:endParaRPr lang="zh-CN" altLang="en-US" b="0"/>
            </a:p>
          </p:txBody>
        </p:sp>
        <p:pic>
          <p:nvPicPr>
            <p:cNvPr id="43022" name="Picture 19" descr="幻灯片1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107" y="1253"/>
              <a:ext cx="2223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8"/>
          <p:cNvGrpSpPr/>
          <p:nvPr/>
        </p:nvGrpSpPr>
        <p:grpSpPr bwMode="auto">
          <a:xfrm>
            <a:off x="596822" y="4133854"/>
            <a:ext cx="5714256" cy="1863725"/>
            <a:chOff x="260" y="2795"/>
            <a:chExt cx="2700" cy="1174"/>
          </a:xfrm>
        </p:grpSpPr>
        <p:sp>
          <p:nvSpPr>
            <p:cNvPr id="43019" name="Rectangle 8"/>
            <p:cNvSpPr>
              <a:spLocks noChangeArrowheads="1"/>
            </p:cNvSpPr>
            <p:nvPr/>
          </p:nvSpPr>
          <p:spPr bwMode="auto">
            <a:xfrm>
              <a:off x="260" y="3717"/>
              <a:ext cx="27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000" dirty="0"/>
                <a:t>奥林匹克公园总面积约为</a:t>
              </a:r>
              <a:r>
                <a:rPr lang="en-US" altLang="zh-CN" sz="2000" dirty="0"/>
                <a:t>12</a:t>
              </a:r>
              <a:r>
                <a:rPr lang="zh-CN" altLang="en-US" sz="2000" dirty="0"/>
                <a:t>平方千米。</a:t>
              </a:r>
            </a:p>
          </p:txBody>
        </p:sp>
        <p:pic>
          <p:nvPicPr>
            <p:cNvPr id="43020" name="Picture 20" descr="幻灯片15_2345看图王(1)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31" y="2795"/>
              <a:ext cx="2177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/>
          <p:cNvGrpSpPr/>
          <p:nvPr/>
        </p:nvGrpSpPr>
        <p:grpSpPr bwMode="auto">
          <a:xfrm>
            <a:off x="6190446" y="4186243"/>
            <a:ext cx="6628537" cy="1831975"/>
            <a:chOff x="2925" y="2795"/>
            <a:chExt cx="3132" cy="1154"/>
          </a:xfrm>
        </p:grpSpPr>
        <p:sp>
          <p:nvSpPr>
            <p:cNvPr id="43017" name="Rectangle 11"/>
            <p:cNvSpPr>
              <a:spLocks noChangeArrowheads="1"/>
            </p:cNvSpPr>
            <p:nvPr/>
          </p:nvSpPr>
          <p:spPr bwMode="auto">
            <a:xfrm>
              <a:off x="2925" y="3697"/>
              <a:ext cx="31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spcBef>
                  <a:spcPct val="50000"/>
                </a:spcBef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2000"/>
                <a:t>山东省的面积大约是</a:t>
              </a:r>
              <a:r>
                <a:rPr lang="en-US" altLang="zh-CN" sz="2000"/>
                <a:t>150000 </a:t>
              </a:r>
              <a:r>
                <a:rPr lang="zh-CN" altLang="en-US" sz="2000"/>
                <a:t>平方千米。</a:t>
              </a:r>
              <a:r>
                <a:rPr lang="en-US" altLang="zh-CN" sz="2000" b="0"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43018" name="Picture 21" descr="幻灯片1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107" y="2795"/>
              <a:ext cx="2177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6" name="图片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49275"/>
            <a:ext cx="417564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9050">
          <a:solidFill>
            <a:srgbClr val="FF99FF"/>
          </a:solidFill>
          <a:miter lim="800000"/>
        </a:ln>
      </a:spPr>
      <a:bodyPr wrap="none" anchor="ctr"/>
      <a:lstStyle>
        <a:defPPr>
          <a:defRPr>
            <a:solidFill>
              <a:srgbClr val="000000"/>
            </a:solidFill>
            <a:latin typeface="黑体" panose="02010609060101010101" pitchFamily="49" charset="-122"/>
            <a:ea typeface="楷体_GB2312" pitchFamily="49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1030</Words>
  <Application>Microsoft Office PowerPoint</Application>
  <PresentationFormat>自定义</PresentationFormat>
  <Paragraphs>141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黑体</vt:lpstr>
      <vt:lpstr>华文琥珀</vt:lpstr>
      <vt:lpstr>楷体</vt:lpstr>
      <vt:lpstr>楷体_GB2312</vt:lpstr>
      <vt:lpstr>宋体</vt:lpstr>
      <vt:lpstr>微软雅黑</vt:lpstr>
      <vt:lpstr>Arial</vt:lpstr>
      <vt:lpstr>Calibri</vt:lpstr>
      <vt:lpstr>Cambria Math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2019-03-01T03:29:00Z</dcterms:created>
  <dcterms:modified xsi:type="dcterms:W3CDTF">2023-01-17T00:58:41Z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72E864830DB0438CAB6E0BF1390E6376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