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zh-CN"/>
    </a:defPPr>
    <a:lvl1pPr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a:lvl1pPr>
          </a:lstStyle>
          <a:p>
            <a:endParaRPr lang="en-US" altLang="zh-CN"/>
          </a:p>
        </p:txBody>
      </p:sp>
      <p:sp>
        <p:nvSpPr>
          <p:cNvPr id="737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ltLang="zh-CN"/>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37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a:lvl1pPr>
          </a:lstStyle>
          <a:p>
            <a:endParaRPr lang="en-US" altLang="zh-CN"/>
          </a:p>
        </p:txBody>
      </p:sp>
      <p:sp>
        <p:nvSpPr>
          <p:cNvPr id="737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EE3118A7-1339-4468-8C29-08BC7216A78D}"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p>
            <a:fld id="{DCD65BB2-9E39-4EC6-A999-73E5D29B898C}" type="slidenum">
              <a:rPr lang="en-US" altLang="zh-CN"/>
              <a:t>1</a:t>
            </a:fld>
            <a:endParaRPr lang="en-US" altLang="zh-CN"/>
          </a:p>
        </p:txBody>
      </p:sp>
      <p:sp>
        <p:nvSpPr>
          <p:cNvPr id="747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buFont typeface="Arial" panose="020B0604020202020204" pitchFamily="34" charset="0"/>
              <a:buNone/>
            </a:pPr>
            <a:fld id="{16DF94E5-5937-4B8D-A3AC-E8131C5AEDF1}" type="slidenum">
              <a:rPr lang="en-US" altLang="zh-CN" sz="1200"/>
              <a:t>1</a:t>
            </a:fld>
            <a:endParaRPr lang="en-US" altLang="zh-CN" sz="1200"/>
          </a:p>
        </p:txBody>
      </p:sp>
      <p:sp>
        <p:nvSpPr>
          <p:cNvPr id="747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buFont typeface="Arial" panose="020B0604020202020204" pitchFamily="34" charset="0"/>
              <a:buNone/>
            </a:pPr>
            <a:fld id="{927B1B31-DE19-41A2-A30D-BD17A4F2F63D}" type="slidenum">
              <a:rPr lang="en-US" altLang="zh-CN" sz="1200"/>
              <a:t>1</a:t>
            </a:fld>
            <a:endParaRPr lang="en-US" altLang="zh-CN" sz="1200"/>
          </a:p>
        </p:txBody>
      </p:sp>
      <p:sp>
        <p:nvSpPr>
          <p:cNvPr id="74756" name="Rectangle 2"/>
          <p:cNvSpPr>
            <a:spLocks noGrp="1" noRot="1" noChangeAspect="1" noChangeArrowheads="1" noTextEdit="1"/>
          </p:cNvSpPr>
          <p:nvPr>
            <p:ph type="sldImg" idx="4294967295"/>
          </p:nvPr>
        </p:nvSpPr>
        <p:spPr/>
      </p:sp>
      <p:sp>
        <p:nvSpPr>
          <p:cNvPr id="74757" name="Rectangle 3"/>
          <p:cNvSpPr>
            <a:spLocks noGrp="1" noChangeArrowheads="1"/>
          </p:cNvSpPr>
          <p:nvPr>
            <p:ph type="body" idx="4294967295"/>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E3118A7-1339-4468-8C29-08BC7216A78D}" type="slidenum">
              <a:rPr lang="en-US" altLang="zh-CN" smtClean="0"/>
              <a:t>5</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0B7B7D3-F518-45F5-B1A5-A039323AC76C}"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73D4EF1-B8D6-49AE-B190-B401F05FE924}"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FB58077-6947-43A6-983A-D17C4332A650}"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77CCE52-6A5F-4A63-AE20-4A9689E7BE51}"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5FA596F-7D29-42F6-9AA0-FB13FE2CF251}"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A69A017-7C51-4D79-8104-DC7D42E74826}"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655E868-DC9E-4B51-83AE-C208BEE05919}"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229B5516-B98C-4614-BD13-AE4D1BC3ECFD}"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73303E82-221D-4495-B356-A9FB86D362E7}"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29A2B52-44E3-4C70-A7E8-EE16D425C2C2}"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92A0311-494E-44E7-AB19-18A70E699720}"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80456D58-2A20-480F-AEB8-8E187FDF59C2}"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8" name="Text Box 3"/>
          <p:cNvSpPr txBox="1">
            <a:spLocks noChangeArrowheads="1"/>
          </p:cNvSpPr>
          <p:nvPr/>
        </p:nvSpPr>
        <p:spPr bwMode="auto">
          <a:xfrm>
            <a:off x="0" y="99060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5400" b="1" dirty="0" smtClean="0">
                <a:solidFill>
                  <a:schemeClr val="accent1">
                    <a:lumMod val="25000"/>
                  </a:schemeClr>
                </a:solidFill>
                <a:latin typeface="Times New Roman" panose="02020603050405020304" pitchFamily="18" charset="0"/>
              </a:rPr>
              <a:t>Unit 11</a:t>
            </a:r>
          </a:p>
          <a:p>
            <a:pPr>
              <a:buFont typeface="Arial" panose="020B0604020202020204" pitchFamily="34" charset="0"/>
              <a:buNone/>
            </a:pPr>
            <a:r>
              <a:rPr lang="en-US" altLang="zh-CN" sz="5400" b="1" dirty="0" smtClean="0">
                <a:solidFill>
                  <a:schemeClr val="accent1">
                    <a:lumMod val="25000"/>
                  </a:schemeClr>
                </a:solidFill>
                <a:latin typeface="Times New Roman" panose="02020603050405020304" pitchFamily="18" charset="0"/>
              </a:rPr>
              <a:t>Sad </a:t>
            </a:r>
            <a:r>
              <a:rPr lang="en-US" altLang="zh-CN" sz="5400" b="1" dirty="0">
                <a:solidFill>
                  <a:schemeClr val="accent1">
                    <a:lumMod val="25000"/>
                  </a:schemeClr>
                </a:solidFill>
                <a:latin typeface="Times New Roman" panose="02020603050405020304" pitchFamily="18" charset="0"/>
              </a:rPr>
              <a:t>movies make me cry.</a:t>
            </a:r>
          </a:p>
        </p:txBody>
      </p:sp>
      <p:sp>
        <p:nvSpPr>
          <p:cNvPr id="72711" name="Rectangle 8"/>
          <p:cNvSpPr>
            <a:spLocks noChangeArrowheads="1"/>
          </p:cNvSpPr>
          <p:nvPr/>
        </p:nvSpPr>
        <p:spPr bwMode="auto">
          <a:xfrm>
            <a:off x="2023866" y="3581400"/>
            <a:ext cx="50962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CN" sz="3600" b="1" dirty="0" smtClean="0">
                <a:solidFill>
                  <a:schemeClr val="accent1">
                    <a:lumMod val="25000"/>
                  </a:schemeClr>
                </a:solidFill>
                <a:latin typeface="Times New Roman" panose="02020603050405020304" pitchFamily="18" charset="0"/>
              </a:rPr>
              <a:t>Section B  Period 3 1a-2e</a:t>
            </a:r>
          </a:p>
        </p:txBody>
      </p:sp>
      <p:sp>
        <p:nvSpPr>
          <p:cNvPr id="8" name="矩形 7"/>
          <p:cNvSpPr/>
          <p:nvPr/>
        </p:nvSpPr>
        <p:spPr>
          <a:xfrm>
            <a:off x="2691270" y="5207000"/>
            <a:ext cx="3812262" cy="566309"/>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8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800" b="1" kern="0" dirty="0">
              <a:solidFill>
                <a:schemeClr val="accent1">
                  <a:lumMod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矩形 2"/>
          <p:cNvSpPr>
            <a:spLocks noChangeArrowheads="1"/>
          </p:cNvSpPr>
          <p:nvPr/>
        </p:nvSpPr>
        <p:spPr bwMode="auto">
          <a:xfrm>
            <a:off x="754063" y="2654300"/>
            <a:ext cx="77057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400" b="1">
                <a:solidFill>
                  <a:srgbClr val="0066FF"/>
                </a:solidFill>
              </a:rPr>
              <a:t>Do you agree with the poor man’s thoughts about happiness? Discuss your ideas with your group. Then role-play the rest of the story.</a:t>
            </a:r>
          </a:p>
        </p:txBody>
      </p:sp>
      <p:sp>
        <p:nvSpPr>
          <p:cNvPr id="83971" name="矩形 57346"/>
          <p:cNvSpPr>
            <a:spLocks noChangeArrowheads="1" noChangeShapeType="1" noTextEdit="1"/>
          </p:cNvSpPr>
          <p:nvPr/>
        </p:nvSpPr>
        <p:spPr bwMode="auto">
          <a:xfrm>
            <a:off x="2339975" y="908050"/>
            <a:ext cx="4248150" cy="1354138"/>
          </a:xfrm>
          <a:prstGeom prst="rect">
            <a:avLst/>
          </a:prstGeom>
        </p:spPr>
        <p:txBody>
          <a:bodyPr wrap="none" fromWordArt="1">
            <a:prstTxWarp prst="textDeflate">
              <a:avLst>
                <a:gd name="adj" fmla="val 26227"/>
              </a:avLst>
            </a:prstTxWarp>
          </a:bodyPr>
          <a:lstStyle/>
          <a:p>
            <a:r>
              <a:rPr lang="en-US" altLang="zh-CN" sz="3600" b="1" kern="10">
                <a:ln w="9525">
                  <a:solidFill>
                    <a:schemeClr val="tx1"/>
                  </a:solidFill>
                  <a:round/>
                </a:ln>
                <a:solidFill>
                  <a:srgbClr val="CC99FF"/>
                </a:solidFill>
                <a:latin typeface="Arial" panose="020B0604020202020204"/>
                <a:cs typeface="Arial" panose="020B0604020202020204"/>
              </a:rPr>
              <a:t>Role-play</a:t>
            </a:r>
            <a:endParaRPr lang="zh-CN" altLang="en-US" sz="3600" b="1" kern="10">
              <a:ln w="9525">
                <a:solidFill>
                  <a:schemeClr val="tx1"/>
                </a:solidFill>
                <a:round/>
              </a:ln>
              <a:solidFill>
                <a:srgbClr val="CC99FF"/>
              </a:solidFill>
              <a:latin typeface="Arial" panose="020B0604020202020204"/>
              <a:cs typeface="Arial" panose="020B0604020202020204"/>
            </a:endParaRPr>
          </a:p>
        </p:txBody>
      </p:sp>
    </p:spTree>
  </p:cSld>
  <p:clrMapOvr>
    <a:masterClrMapping/>
  </p:clrMapOvr>
  <p:transition>
    <p:plus/>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圆角矩形标注 3"/>
          <p:cNvSpPr>
            <a:spLocks noChangeArrowheads="1"/>
          </p:cNvSpPr>
          <p:nvPr/>
        </p:nvSpPr>
        <p:spPr bwMode="auto">
          <a:xfrm>
            <a:off x="468313" y="1052513"/>
            <a:ext cx="4176712" cy="1944687"/>
          </a:xfrm>
          <a:prstGeom prst="wedgeRoundRectCallout">
            <a:avLst>
              <a:gd name="adj1" fmla="val 23088"/>
              <a:gd name="adj2" fmla="val 81264"/>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txBody>
          <a:bodyPr anchor="ctr"/>
          <a:lstStyle/>
          <a:p>
            <a:pPr algn="l">
              <a:lnSpc>
                <a:spcPct val="120000"/>
              </a:lnSpc>
              <a:buFont typeface="Arial" panose="020B0604020202020204" pitchFamily="34" charset="0"/>
              <a:buNone/>
            </a:pPr>
            <a:r>
              <a:rPr lang="en-US" altLang="zh-CN" sz="3400" b="1">
                <a:latin typeface="Times New Roman" panose="02020603050405020304" pitchFamily="18" charset="0"/>
                <a:cs typeface="Times New Roman" panose="02020603050405020304" pitchFamily="18" charset="0"/>
              </a:rPr>
              <a:t>I heard you singing just now, and you sound very happy.</a:t>
            </a:r>
          </a:p>
        </p:txBody>
      </p:sp>
      <p:sp>
        <p:nvSpPr>
          <p:cNvPr id="84995" name="圆角矩形标注 8"/>
          <p:cNvSpPr>
            <a:spLocks noChangeArrowheads="1"/>
          </p:cNvSpPr>
          <p:nvPr/>
        </p:nvSpPr>
        <p:spPr bwMode="auto">
          <a:xfrm>
            <a:off x="4787900" y="1628775"/>
            <a:ext cx="3671888" cy="1512888"/>
          </a:xfrm>
          <a:prstGeom prst="wedgeRoundRectCallout">
            <a:avLst>
              <a:gd name="adj1" fmla="val -35602"/>
              <a:gd name="adj2" fmla="val 81583"/>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99CC00"/>
                </a:solidFill>
                <a:miter lim="800000"/>
                <a:headEnd/>
                <a:tailEnd/>
              </a14:hiddenLine>
            </a:ext>
          </a:extLst>
        </p:spPr>
        <p:txBody>
          <a:bodyPr anchor="ctr"/>
          <a:lstStyle/>
          <a:p>
            <a:pPr algn="l">
              <a:lnSpc>
                <a:spcPct val="120000"/>
              </a:lnSpc>
              <a:buFont typeface="Arial" panose="020B0604020202020204" pitchFamily="34" charset="0"/>
              <a:buNone/>
            </a:pPr>
            <a:r>
              <a:rPr lang="en-US" altLang="zh-CN" sz="3400" b="1">
                <a:latin typeface="Times New Roman" panose="02020603050405020304" pitchFamily="18" charset="0"/>
                <a:cs typeface="Times New Roman" panose="02020603050405020304" pitchFamily="18" charset="0"/>
              </a:rPr>
              <a:t>That’s because I am happy.</a:t>
            </a:r>
          </a:p>
        </p:txBody>
      </p:sp>
      <p:pic>
        <p:nvPicPr>
          <p:cNvPr id="84996" name="图片 58371"/>
          <p:cNvPicPr>
            <a:picLocks noChangeAspect="1" noChangeArrowheads="1"/>
          </p:cNvPicPr>
          <p:nvPr/>
        </p:nvPicPr>
        <p:blipFill>
          <a:blip r:embed="rId2" cstate="email"/>
          <a:srcRect/>
          <a:stretch>
            <a:fillRect/>
          </a:stretch>
        </p:blipFill>
        <p:spPr bwMode="auto">
          <a:xfrm>
            <a:off x="3132138" y="3716338"/>
            <a:ext cx="2808287"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wipe(down)">
                                      <p:cBhvr>
                                        <p:cTn id="7" dur="500"/>
                                        <p:tgtEl>
                                          <p:spTgt spid="8499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4995"/>
                                        </p:tgtEl>
                                        <p:attrNameLst>
                                          <p:attrName>style.visibility</p:attrName>
                                        </p:attrNameLst>
                                      </p:cBhvr>
                                      <p:to>
                                        <p:strVal val="visible"/>
                                      </p:to>
                                    </p:set>
                                    <p:anim calcmode="lin" valueType="num">
                                      <p:cBhvr>
                                        <p:cTn id="12" dur="500" fill="hold"/>
                                        <p:tgtEl>
                                          <p:spTgt spid="84995"/>
                                        </p:tgtEl>
                                        <p:attrNameLst>
                                          <p:attrName>ppt_w</p:attrName>
                                        </p:attrNameLst>
                                      </p:cBhvr>
                                      <p:tavLst>
                                        <p:tav tm="0">
                                          <p:val>
                                            <p:fltVal val="0"/>
                                          </p:val>
                                        </p:tav>
                                        <p:tav tm="100000">
                                          <p:val>
                                            <p:strVal val="#ppt_w"/>
                                          </p:val>
                                        </p:tav>
                                      </p:tavLst>
                                    </p:anim>
                                    <p:anim calcmode="lin" valueType="num">
                                      <p:cBhvr>
                                        <p:cTn id="13" dur="500" fill="hold"/>
                                        <p:tgtEl>
                                          <p:spTgt spid="84995"/>
                                        </p:tgtEl>
                                        <p:attrNameLst>
                                          <p:attrName>ppt_h</p:attrName>
                                        </p:attrNameLst>
                                      </p:cBhvr>
                                      <p:tavLst>
                                        <p:tav tm="0">
                                          <p:val>
                                            <p:fltVal val="0"/>
                                          </p:val>
                                        </p:tav>
                                        <p:tav tm="100000">
                                          <p:val>
                                            <p:strVal val="#ppt_h"/>
                                          </p:val>
                                        </p:tav>
                                      </p:tavLst>
                                    </p:anim>
                                    <p:animEffect transition="in" filter="fade">
                                      <p:cBhvr>
                                        <p:cTn id="14" dur="500"/>
                                        <p:tgtEl>
                                          <p:spTgt spid="8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圆角矩形标注 3"/>
          <p:cNvSpPr>
            <a:spLocks noChangeArrowheads="1"/>
          </p:cNvSpPr>
          <p:nvPr/>
        </p:nvSpPr>
        <p:spPr bwMode="auto">
          <a:xfrm>
            <a:off x="395288" y="419100"/>
            <a:ext cx="4032250" cy="2952750"/>
          </a:xfrm>
          <a:prstGeom prst="wedgeRoundRectCallout">
            <a:avLst>
              <a:gd name="adj1" fmla="val 23190"/>
              <a:gd name="adj2" fmla="val 70431"/>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txBody>
          <a:bodyPr anchor="ctr"/>
          <a:lstStyle/>
          <a:p>
            <a:pPr algn="l">
              <a:lnSpc>
                <a:spcPct val="115000"/>
              </a:lnSpc>
              <a:buFont typeface="Arial" panose="020B0604020202020204" pitchFamily="34" charset="0"/>
              <a:buNone/>
            </a:pPr>
            <a:r>
              <a:rPr lang="en-US" altLang="zh-CN" sz="3200" b="1">
                <a:latin typeface="Times New Roman" panose="02020603050405020304" pitchFamily="18" charset="0"/>
                <a:cs typeface="Times New Roman" panose="02020603050405020304" pitchFamily="18" charset="0"/>
              </a:rPr>
              <a:t>But I don’t understand. What makes you so happy? You have no power, money or fame.</a:t>
            </a:r>
          </a:p>
        </p:txBody>
      </p:sp>
      <p:sp>
        <p:nvSpPr>
          <p:cNvPr id="86019" name="圆角矩形标注 8"/>
          <p:cNvSpPr>
            <a:spLocks noChangeArrowheads="1"/>
          </p:cNvSpPr>
          <p:nvPr/>
        </p:nvSpPr>
        <p:spPr bwMode="auto">
          <a:xfrm>
            <a:off x="4643438" y="188913"/>
            <a:ext cx="4105275" cy="4032250"/>
          </a:xfrm>
          <a:prstGeom prst="wedgeRoundRectCallout">
            <a:avLst>
              <a:gd name="adj1" fmla="val -55528"/>
              <a:gd name="adj2" fmla="val 43384"/>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99CC00"/>
                </a:solidFill>
                <a:miter lim="800000"/>
                <a:headEnd/>
                <a:tailEnd/>
              </a14:hiddenLine>
            </a:ext>
          </a:extLst>
        </p:spPr>
        <p:txBody>
          <a:bodyPr anchor="ctr"/>
          <a:lstStyle/>
          <a:p>
            <a:pPr algn="l">
              <a:lnSpc>
                <a:spcPct val="115000"/>
              </a:lnSpc>
              <a:buFont typeface="Arial" panose="020B0604020202020204" pitchFamily="34" charset="0"/>
              <a:buNone/>
            </a:pPr>
            <a:r>
              <a:rPr lang="en-US" altLang="zh-CN" sz="3200" b="1">
                <a:latin typeface="Times New Roman" panose="02020603050405020304" pitchFamily="18" charset="0"/>
                <a:cs typeface="Times New Roman" panose="02020603050405020304" pitchFamily="18" charset="0"/>
              </a:rPr>
              <a:t>I have everything I want, and I don’t want what I can’t have. So I’m happy, and my song comes from the happiness in my heart.</a:t>
            </a:r>
          </a:p>
        </p:txBody>
      </p:sp>
      <p:pic>
        <p:nvPicPr>
          <p:cNvPr id="86020" name="图片 59395"/>
          <p:cNvPicPr>
            <a:picLocks noChangeAspect="1" noChangeArrowheads="1"/>
          </p:cNvPicPr>
          <p:nvPr/>
        </p:nvPicPr>
        <p:blipFill>
          <a:blip r:embed="rId2" cstate="email"/>
          <a:srcRect/>
          <a:stretch>
            <a:fillRect/>
          </a:stretch>
        </p:blipFill>
        <p:spPr bwMode="auto">
          <a:xfrm>
            <a:off x="2411413" y="4149725"/>
            <a:ext cx="2592387"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wipe(down)">
                                      <p:cBhvr>
                                        <p:cTn id="7" dur="500"/>
                                        <p:tgtEl>
                                          <p:spTgt spid="860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6019"/>
                                        </p:tgtEl>
                                        <p:attrNameLst>
                                          <p:attrName>style.visibility</p:attrName>
                                        </p:attrNameLst>
                                      </p:cBhvr>
                                      <p:to>
                                        <p:strVal val="visible"/>
                                      </p:to>
                                    </p:set>
                                    <p:anim calcmode="lin" valueType="num">
                                      <p:cBhvr>
                                        <p:cTn id="12" dur="500" fill="hold"/>
                                        <p:tgtEl>
                                          <p:spTgt spid="86019"/>
                                        </p:tgtEl>
                                        <p:attrNameLst>
                                          <p:attrName>ppt_w</p:attrName>
                                        </p:attrNameLst>
                                      </p:cBhvr>
                                      <p:tavLst>
                                        <p:tav tm="0">
                                          <p:val>
                                            <p:fltVal val="0"/>
                                          </p:val>
                                        </p:tav>
                                        <p:tav tm="100000">
                                          <p:val>
                                            <p:strVal val="#ppt_w"/>
                                          </p:val>
                                        </p:tav>
                                      </p:tavLst>
                                    </p:anim>
                                    <p:anim calcmode="lin" valueType="num">
                                      <p:cBhvr>
                                        <p:cTn id="13" dur="500" fill="hold"/>
                                        <p:tgtEl>
                                          <p:spTgt spid="86019"/>
                                        </p:tgtEl>
                                        <p:attrNameLst>
                                          <p:attrName>ppt_h</p:attrName>
                                        </p:attrNameLst>
                                      </p:cBhvr>
                                      <p:tavLst>
                                        <p:tav tm="0">
                                          <p:val>
                                            <p:fltVal val="0"/>
                                          </p:val>
                                        </p:tav>
                                        <p:tav tm="100000">
                                          <p:val>
                                            <p:strVal val="#ppt_h"/>
                                          </p:val>
                                        </p:tav>
                                      </p:tavLst>
                                    </p:anim>
                                    <p:animEffect transition="in" filter="fade">
                                      <p:cBhvr>
                                        <p:cTn id="14" dur="5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圆角矩形标注 4"/>
          <p:cNvSpPr>
            <a:spLocks noChangeArrowheads="1"/>
          </p:cNvSpPr>
          <p:nvPr/>
        </p:nvSpPr>
        <p:spPr bwMode="auto">
          <a:xfrm>
            <a:off x="611188" y="331788"/>
            <a:ext cx="3744912" cy="3673475"/>
          </a:xfrm>
          <a:prstGeom prst="wedgeRoundRectCallout">
            <a:avLst>
              <a:gd name="adj1" fmla="val 36009"/>
              <a:gd name="adj2" fmla="val 56005"/>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txBody>
          <a:bodyPr anchor="ctr"/>
          <a:lstStyle/>
          <a:p>
            <a:pPr algn="l">
              <a:lnSpc>
                <a:spcPct val="115000"/>
              </a:lnSpc>
              <a:buFont typeface="Arial" panose="020B0604020202020204" pitchFamily="34" charset="0"/>
              <a:buNone/>
            </a:pPr>
            <a:r>
              <a:rPr lang="en-US" altLang="zh-CN" sz="3400" b="1">
                <a:latin typeface="Times New Roman" panose="02020603050405020304" pitchFamily="18" charset="0"/>
                <a:cs typeface="Times New Roman" panose="02020603050405020304" pitchFamily="18" charset="0"/>
              </a:rPr>
              <a:t>Then I need to give your shirt to the king. Is it there in your bag? How much do you want for it?</a:t>
            </a:r>
          </a:p>
        </p:txBody>
      </p:sp>
      <p:sp>
        <p:nvSpPr>
          <p:cNvPr id="87043" name="圆角矩形标注 5"/>
          <p:cNvSpPr>
            <a:spLocks noChangeArrowheads="1"/>
          </p:cNvSpPr>
          <p:nvPr/>
        </p:nvSpPr>
        <p:spPr bwMode="auto">
          <a:xfrm>
            <a:off x="4787900" y="1700213"/>
            <a:ext cx="3816350" cy="1944687"/>
          </a:xfrm>
          <a:prstGeom prst="wedgeRoundRectCallout">
            <a:avLst>
              <a:gd name="adj1" fmla="val -34731"/>
              <a:gd name="adj2" fmla="val 76042"/>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99CC00"/>
                </a:solidFill>
                <a:miter lim="800000"/>
                <a:headEnd/>
                <a:tailEnd/>
              </a14:hiddenLine>
            </a:ext>
          </a:extLst>
        </p:spPr>
        <p:txBody>
          <a:bodyPr anchor="ctr"/>
          <a:lstStyle/>
          <a:p>
            <a:pPr algn="l">
              <a:lnSpc>
                <a:spcPct val="115000"/>
              </a:lnSpc>
              <a:buFont typeface="Arial" panose="020B0604020202020204" pitchFamily="34" charset="0"/>
              <a:buNone/>
            </a:pPr>
            <a:r>
              <a:rPr lang="en-US" altLang="zh-CN" sz="3400" b="1">
                <a:latin typeface="Times New Roman" panose="02020603050405020304" pitchFamily="18" charset="0"/>
                <a:cs typeface="Times New Roman" panose="02020603050405020304" pitchFamily="18" charset="0"/>
              </a:rPr>
              <a:t>Shirt? What shirt? I don’t own any shirts!</a:t>
            </a:r>
          </a:p>
        </p:txBody>
      </p:sp>
      <p:pic>
        <p:nvPicPr>
          <p:cNvPr id="87044" name="图片 60419"/>
          <p:cNvPicPr>
            <a:picLocks noChangeAspect="1" noChangeArrowheads="1"/>
          </p:cNvPicPr>
          <p:nvPr/>
        </p:nvPicPr>
        <p:blipFill>
          <a:blip r:embed="rId2" cstate="email"/>
          <a:srcRect/>
          <a:stretch>
            <a:fillRect/>
          </a:stretch>
        </p:blipFill>
        <p:spPr bwMode="auto">
          <a:xfrm>
            <a:off x="3635375" y="4283075"/>
            <a:ext cx="234156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wipe(down)">
                                      <p:cBhvr>
                                        <p:cTn id="7" dur="500"/>
                                        <p:tgtEl>
                                          <p:spTgt spid="8704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7043"/>
                                        </p:tgtEl>
                                        <p:attrNameLst>
                                          <p:attrName>style.visibility</p:attrName>
                                        </p:attrNameLst>
                                      </p:cBhvr>
                                      <p:to>
                                        <p:strVal val="visible"/>
                                      </p:to>
                                    </p:set>
                                    <p:anim calcmode="lin" valueType="num">
                                      <p:cBhvr>
                                        <p:cTn id="12" dur="500" fill="hold"/>
                                        <p:tgtEl>
                                          <p:spTgt spid="87043"/>
                                        </p:tgtEl>
                                        <p:attrNameLst>
                                          <p:attrName>ppt_w</p:attrName>
                                        </p:attrNameLst>
                                      </p:cBhvr>
                                      <p:tavLst>
                                        <p:tav tm="0">
                                          <p:val>
                                            <p:fltVal val="0"/>
                                          </p:val>
                                        </p:tav>
                                        <p:tav tm="100000">
                                          <p:val>
                                            <p:strVal val="#ppt_w"/>
                                          </p:val>
                                        </p:tav>
                                      </p:tavLst>
                                    </p:anim>
                                    <p:anim calcmode="lin" valueType="num">
                                      <p:cBhvr>
                                        <p:cTn id="13" dur="500" fill="hold"/>
                                        <p:tgtEl>
                                          <p:spTgt spid="87043"/>
                                        </p:tgtEl>
                                        <p:attrNameLst>
                                          <p:attrName>ppt_h</p:attrName>
                                        </p:attrNameLst>
                                      </p:cBhvr>
                                      <p:tavLst>
                                        <p:tav tm="0">
                                          <p:val>
                                            <p:fltVal val="0"/>
                                          </p:val>
                                        </p:tav>
                                        <p:tav tm="100000">
                                          <p:val>
                                            <p:strVal val="#ppt_h"/>
                                          </p:val>
                                        </p:tav>
                                      </p:tavLst>
                                    </p:anim>
                                    <p:animEffect transition="in" filter="fade">
                                      <p:cBhvr>
                                        <p:cTn id="14" dur="500"/>
                                        <p:tgtEl>
                                          <p:spTgt spid="8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矩形 2"/>
          <p:cNvSpPr>
            <a:spLocks noChangeArrowheads="1"/>
          </p:cNvSpPr>
          <p:nvPr/>
        </p:nvSpPr>
        <p:spPr bwMode="auto">
          <a:xfrm>
            <a:off x="1404938" y="1238250"/>
            <a:ext cx="7272337"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15000"/>
              </a:lnSpc>
              <a:buFont typeface="Arial" panose="020B0604020202020204" pitchFamily="34" charset="0"/>
              <a:buNone/>
            </a:pPr>
            <a:r>
              <a:rPr lang="en-US" altLang="zh-CN" sz="3300" b="1" dirty="0">
                <a:solidFill>
                  <a:srgbClr val="0066FF"/>
                </a:solidFill>
                <a:cs typeface="Times New Roman" panose="02020603050405020304" pitchFamily="18" charset="0"/>
              </a:rPr>
              <a:t>Have you ever made a mistake? How did it make you feel? Talk to your partner about what happened.</a:t>
            </a:r>
          </a:p>
        </p:txBody>
      </p:sp>
      <p:sp>
        <p:nvSpPr>
          <p:cNvPr id="88067" name="椭圆 3"/>
          <p:cNvSpPr>
            <a:spLocks noChangeArrowheads="1"/>
          </p:cNvSpPr>
          <p:nvPr/>
        </p:nvSpPr>
        <p:spPr bwMode="auto">
          <a:xfrm>
            <a:off x="395289" y="1525588"/>
            <a:ext cx="869950" cy="895350"/>
          </a:xfrm>
          <a:prstGeom prst="ellipse">
            <a:avLst/>
          </a:prstGeom>
          <a:noFill/>
          <a:ln>
            <a:noFill/>
          </a:ln>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solidFill>
                  <a:schemeClr val="tx1"/>
                </a:solidFill>
                <a:round/>
              </a14:hiddenLine>
            </a:ext>
          </a:extLst>
        </p:spPr>
        <p:txBody>
          <a:bodyPr anchor="ctr"/>
          <a:lstStyle/>
          <a:p>
            <a:pPr>
              <a:buFont typeface="Arial" panose="020B0604020202020204" pitchFamily="34" charset="0"/>
              <a:buNone/>
            </a:pPr>
            <a:r>
              <a:rPr lang="en-US" altLang="zh-CN" sz="3400" b="1" dirty="0">
                <a:solidFill>
                  <a:schemeClr val="accent1">
                    <a:lumMod val="25000"/>
                  </a:schemeClr>
                </a:solidFill>
                <a:latin typeface="Times New Roman" panose="02020603050405020304" pitchFamily="18" charset="0"/>
              </a:rPr>
              <a:t>2a</a:t>
            </a:r>
          </a:p>
        </p:txBody>
      </p:sp>
      <p:pic>
        <p:nvPicPr>
          <p:cNvPr id="61444" name="Picture 2" descr="http://img3.imgtn.bdimg.com/it/u=1675281724,2529924449&amp;fm=23&amp;gp=0.jpg"/>
          <p:cNvPicPr>
            <a:picLocks noChangeAspect="1" noChangeArrowheads="1"/>
          </p:cNvPicPr>
          <p:nvPr/>
        </p:nvPicPr>
        <p:blipFill>
          <a:blip r:embed="rId2" cstate="email"/>
          <a:srcRect/>
          <a:stretch>
            <a:fillRect/>
          </a:stretch>
        </p:blipFill>
        <p:spPr bwMode="auto">
          <a:xfrm>
            <a:off x="330201" y="3194050"/>
            <a:ext cx="36004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 Box 4"/>
          <p:cNvSpPr txBox="1">
            <a:spLocks noChangeArrowheads="1"/>
          </p:cNvSpPr>
          <p:nvPr/>
        </p:nvSpPr>
        <p:spPr bwMode="auto">
          <a:xfrm>
            <a:off x="4068763" y="3239293"/>
            <a:ext cx="4608512" cy="28622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8001">
                <a:solidFill>
                  <a:srgbClr val="000000"/>
                </a:solidFill>
                <a:miter lim="800000"/>
                <a:headEnd/>
                <a:tailEnd/>
              </a14:hiddenLine>
            </a:ext>
          </a:extLst>
        </p:spPr>
        <p:txBody>
          <a:bodyPr>
            <a:spAutoFit/>
          </a:bodyPr>
          <a:lstStyle/>
          <a:p>
            <a:pPr algn="l">
              <a:lnSpc>
                <a:spcPct val="110000"/>
              </a:lnSpc>
              <a:buFont typeface="Arial" panose="020B0604020202020204" pitchFamily="34" charset="0"/>
              <a:buNone/>
            </a:pPr>
            <a:r>
              <a:rPr lang="en-US" altLang="zh-CN" sz="3300" b="1" dirty="0">
                <a:latin typeface="Times New Roman" panose="02020603050405020304" pitchFamily="18" charset="0"/>
              </a:rPr>
              <a:t>In the English exam last week, I was too nervous that I made a spelling mistake. It made me feel very angry about myself.</a:t>
            </a:r>
          </a:p>
        </p:txBody>
      </p:sp>
      <p:sp>
        <p:nvSpPr>
          <p:cNvPr id="88070" name="矩形 61445"/>
          <p:cNvSpPr>
            <a:spLocks noChangeArrowheads="1" noChangeShapeType="1" noTextEdit="1"/>
          </p:cNvSpPr>
          <p:nvPr/>
        </p:nvSpPr>
        <p:spPr bwMode="auto">
          <a:xfrm>
            <a:off x="2987675" y="333375"/>
            <a:ext cx="3168650" cy="863600"/>
          </a:xfrm>
          <a:prstGeom prst="rect">
            <a:avLst/>
          </a:prstGeom>
        </p:spPr>
        <p:txBody>
          <a:bodyPr wrap="none" fromWordArt="1">
            <a:prstTxWarp prst="textInflateBottom">
              <a:avLst>
                <a:gd name="adj" fmla="val 68083"/>
              </a:avLst>
            </a:prstTxWarp>
          </a:bodyPr>
          <a:lstStyle/>
          <a:p>
            <a:r>
              <a:rPr lang="en-US" altLang="zh-CN" sz="3600" b="1" kern="10">
                <a:ln w="12700">
                  <a:solidFill>
                    <a:srgbClr val="000000"/>
                  </a:solidFill>
                  <a:round/>
                </a:ln>
                <a:gradFill rotWithShape="0">
                  <a:gsLst>
                    <a:gs pos="0">
                      <a:srgbClr val="FFCCCC"/>
                    </a:gs>
                    <a:gs pos="100000">
                      <a:srgbClr val="FFFF00"/>
                    </a:gs>
                  </a:gsLst>
                  <a:lin ang="5400000" scaled="1"/>
                </a:gradFill>
                <a:effectLst>
                  <a:outerShdw dist="45791" dir="2021404" algn="ctr" rotWithShape="0">
                    <a:srgbClr val="808080">
                      <a:alpha val="80000"/>
                    </a:srgbClr>
                  </a:outerShdw>
                </a:effectLst>
                <a:latin typeface="Arial" panose="020B0604020202020204"/>
                <a:cs typeface="Arial" panose="020B0604020202020204"/>
              </a:rPr>
              <a:t>Free talk</a:t>
            </a:r>
            <a:endParaRPr lang="zh-CN" altLang="en-US" sz="3600" b="1" kern="10">
              <a:ln w="12700">
                <a:solidFill>
                  <a:srgbClr val="000000"/>
                </a:solidFill>
                <a:round/>
              </a:ln>
              <a:gradFill rotWithShape="0">
                <a:gsLst>
                  <a:gs pos="0">
                    <a:srgbClr val="FFCCCC"/>
                  </a:gs>
                  <a:gs pos="100000">
                    <a:srgbClr val="FFFF00"/>
                  </a:gs>
                </a:gsLst>
                <a:lin ang="5400000" scaled="1"/>
              </a:gradFill>
              <a:effectLst>
                <a:outerShdw dist="45791" dir="2021404" algn="ctr" rotWithShape="0">
                  <a:srgbClr val="808080">
                    <a:alpha val="80000"/>
                  </a:srgbClr>
                </a:outerShdw>
              </a:effectLst>
              <a:latin typeface="Arial" panose="020B0604020202020204"/>
              <a:cs typeface="Arial" panose="020B0604020202020204"/>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strips(downLeft)">
                                      <p:cBhvr>
                                        <p:cTn id="7" dur="500"/>
                                        <p:tgtEl>
                                          <p:spTgt spid="614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8069"/>
                                        </p:tgtEl>
                                        <p:attrNameLst>
                                          <p:attrName>style.visibility</p:attrName>
                                        </p:attrNameLst>
                                      </p:cBhvr>
                                      <p:to>
                                        <p:strVal val="visible"/>
                                      </p:to>
                                    </p:set>
                                    <p:animEffect transition="in" filter="box(in)">
                                      <p:cBhvr>
                                        <p:cTn id="12" dur="5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矩形 62465"/>
          <p:cNvSpPr>
            <a:spLocks noChangeArrowheads="1" noChangeShapeType="1" noTextEdit="1"/>
          </p:cNvSpPr>
          <p:nvPr/>
        </p:nvSpPr>
        <p:spPr bwMode="auto">
          <a:xfrm>
            <a:off x="250825" y="260350"/>
            <a:ext cx="2592388" cy="876300"/>
          </a:xfrm>
          <a:prstGeom prst="rect">
            <a:avLst/>
          </a:prstGeom>
        </p:spPr>
        <p:txBody>
          <a:bodyPr wrap="none" fromWordArt="1">
            <a:prstTxWarp prst="textCanUp">
              <a:avLst>
                <a:gd name="adj" fmla="val 85713"/>
              </a:avLst>
            </a:prstTxWarp>
          </a:bodyPr>
          <a:lstStyle/>
          <a:p>
            <a:r>
              <a:rPr lang="en-US" altLang="zh-CN" sz="3600" b="1" kern="10">
                <a:ln w="12700">
                  <a:solidFill>
                    <a:srgbClr val="000000"/>
                  </a:solidFill>
                  <a:round/>
                </a:ln>
                <a:gradFill rotWithShape="0">
                  <a:gsLst>
                    <a:gs pos="0">
                      <a:srgbClr val="CC00CC"/>
                    </a:gs>
                    <a:gs pos="100000">
                      <a:srgbClr val="FFFF00"/>
                    </a:gs>
                  </a:gsLst>
                  <a:lin ang="5400000" scaled="1"/>
                </a:gradFill>
                <a:effectLst>
                  <a:outerShdw dist="45791" dir="2021404" algn="ctr" rotWithShape="0">
                    <a:srgbClr val="808080">
                      <a:alpha val="80000"/>
                    </a:srgbClr>
                  </a:outerShdw>
                </a:effectLst>
                <a:latin typeface="Arial" panose="020B0604020202020204"/>
                <a:cs typeface="Arial" panose="020B0604020202020204"/>
              </a:rPr>
              <a:t>Presentation</a:t>
            </a:r>
            <a:endParaRPr lang="zh-CN" altLang="en-US" sz="3600" b="1" kern="10">
              <a:ln w="12700">
                <a:solidFill>
                  <a:srgbClr val="000000"/>
                </a:solidFill>
                <a:round/>
              </a:ln>
              <a:gradFill rotWithShape="0">
                <a:gsLst>
                  <a:gs pos="0">
                    <a:srgbClr val="CC00CC"/>
                  </a:gs>
                  <a:gs pos="100000">
                    <a:srgbClr val="FFFF00"/>
                  </a:gs>
                </a:gsLst>
                <a:lin ang="5400000" scaled="1"/>
              </a:gradFill>
              <a:effectLst>
                <a:outerShdw dist="45791" dir="2021404" algn="ctr" rotWithShape="0">
                  <a:srgbClr val="808080">
                    <a:alpha val="80000"/>
                  </a:srgbClr>
                </a:outerShdw>
              </a:effectLst>
              <a:latin typeface="Arial" panose="020B0604020202020204"/>
              <a:cs typeface="Arial" panose="020B0604020202020204"/>
            </a:endParaRPr>
          </a:p>
        </p:txBody>
      </p:sp>
      <p:pic>
        <p:nvPicPr>
          <p:cNvPr id="62467" name="图片 62466"/>
          <p:cNvPicPr>
            <a:picLocks noChangeAspect="1" noChangeArrowheads="1"/>
          </p:cNvPicPr>
          <p:nvPr/>
        </p:nvPicPr>
        <p:blipFill>
          <a:blip r:embed="rId2" cstate="email"/>
          <a:srcRect/>
          <a:stretch>
            <a:fillRect/>
          </a:stretch>
        </p:blipFill>
        <p:spPr bwMode="auto">
          <a:xfrm>
            <a:off x="755650" y="1412875"/>
            <a:ext cx="2519363"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矩形 62467"/>
          <p:cNvSpPr>
            <a:spLocks noChangeArrowheads="1"/>
          </p:cNvSpPr>
          <p:nvPr/>
        </p:nvSpPr>
        <p:spPr bwMode="auto">
          <a:xfrm>
            <a:off x="179388" y="3395663"/>
            <a:ext cx="410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buFont typeface="Arial" panose="020B0604020202020204" pitchFamily="34" charset="0"/>
              <a:buNone/>
            </a:pPr>
            <a:r>
              <a:rPr lang="en-US" altLang="zh-CN" sz="3400" b="1" dirty="0">
                <a:solidFill>
                  <a:srgbClr val="0066FF"/>
                </a:solidFill>
                <a:latin typeface="Times New Roman" panose="02020603050405020304" pitchFamily="18" charset="0"/>
              </a:rPr>
              <a:t>weight  </a:t>
            </a:r>
            <a:r>
              <a:rPr lang="en-US" altLang="zh-CN" sz="3400" b="1" i="1" dirty="0">
                <a:solidFill>
                  <a:srgbClr val="0066FF"/>
                </a:solidFill>
                <a:latin typeface="Times New Roman" panose="02020603050405020304" pitchFamily="18" charset="0"/>
              </a:rPr>
              <a:t>n. </a:t>
            </a:r>
            <a:r>
              <a:rPr lang="zh-CN" altLang="zh-CN" sz="3400" b="1" dirty="0">
                <a:solidFill>
                  <a:srgbClr val="0066FF"/>
                </a:solidFill>
                <a:latin typeface="Times New Roman" panose="02020603050405020304" pitchFamily="18" charset="0"/>
              </a:rPr>
              <a:t>重量</a:t>
            </a:r>
            <a:r>
              <a:rPr lang="en-US" altLang="zh-CN" sz="3400" b="1" dirty="0">
                <a:solidFill>
                  <a:srgbClr val="0066FF"/>
                </a:solidFill>
                <a:latin typeface="Times New Roman" panose="02020603050405020304" pitchFamily="18" charset="0"/>
              </a:rPr>
              <a:t>; </a:t>
            </a:r>
            <a:r>
              <a:rPr lang="zh-CN" altLang="en-US" sz="3400" b="1" dirty="0">
                <a:solidFill>
                  <a:srgbClr val="0066FF"/>
                </a:solidFill>
                <a:latin typeface="Times New Roman" panose="02020603050405020304" pitchFamily="18" charset="0"/>
              </a:rPr>
              <a:t>分量</a:t>
            </a:r>
          </a:p>
        </p:txBody>
      </p:sp>
      <p:sp>
        <p:nvSpPr>
          <p:cNvPr id="89093" name="矩形 62468"/>
          <p:cNvSpPr>
            <a:spLocks noChangeArrowheads="1"/>
          </p:cNvSpPr>
          <p:nvPr/>
        </p:nvSpPr>
        <p:spPr bwMode="auto">
          <a:xfrm>
            <a:off x="6011863" y="2230438"/>
            <a:ext cx="259238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Font typeface="Arial" panose="020B0604020202020204" pitchFamily="34" charset="0"/>
              <a:buNone/>
            </a:pPr>
            <a:r>
              <a:rPr lang="en-US" altLang="zh-CN" sz="3400" b="1">
                <a:solidFill>
                  <a:srgbClr val="0066FF"/>
                </a:solidFill>
                <a:latin typeface="Times New Roman" panose="02020603050405020304" pitchFamily="18" charset="0"/>
              </a:rPr>
              <a:t>shoulder </a:t>
            </a:r>
          </a:p>
          <a:p>
            <a:pPr eaLnBrk="0" hangingPunct="0">
              <a:buFont typeface="Arial" panose="020B0604020202020204" pitchFamily="34" charset="0"/>
              <a:buNone/>
            </a:pPr>
            <a:r>
              <a:rPr lang="en-US" altLang="zh-CN" sz="3400" b="1" i="1">
                <a:solidFill>
                  <a:srgbClr val="0066FF"/>
                </a:solidFill>
                <a:latin typeface="Times New Roman" panose="02020603050405020304" pitchFamily="18" charset="0"/>
              </a:rPr>
              <a:t>n. </a:t>
            </a:r>
            <a:r>
              <a:rPr lang="zh-CN" altLang="en-US" sz="3400" b="1">
                <a:solidFill>
                  <a:srgbClr val="0066FF"/>
                </a:solidFill>
                <a:latin typeface="Times New Roman" panose="02020603050405020304" pitchFamily="18" charset="0"/>
              </a:rPr>
              <a:t>肩</a:t>
            </a:r>
            <a:r>
              <a:rPr lang="en-US" altLang="zh-CN" sz="3400" b="1">
                <a:solidFill>
                  <a:srgbClr val="0066FF"/>
                </a:solidFill>
                <a:latin typeface="Times New Roman" panose="02020603050405020304" pitchFamily="18" charset="0"/>
              </a:rPr>
              <a:t>;</a:t>
            </a:r>
            <a:r>
              <a:rPr lang="en-US" altLang="zh-CN" sz="3400" b="1" i="1">
                <a:solidFill>
                  <a:srgbClr val="0066FF"/>
                </a:solidFill>
                <a:latin typeface="Times New Roman" panose="02020603050405020304" pitchFamily="18" charset="0"/>
              </a:rPr>
              <a:t> </a:t>
            </a:r>
            <a:r>
              <a:rPr lang="zh-CN" altLang="zh-CN" sz="3400" b="1">
                <a:solidFill>
                  <a:srgbClr val="0066FF"/>
                </a:solidFill>
                <a:latin typeface="Times New Roman" panose="02020603050405020304" pitchFamily="18" charset="0"/>
              </a:rPr>
              <a:t>肩膀</a:t>
            </a:r>
            <a:endParaRPr lang="zh-CN" altLang="en-US" sz="3400" b="1">
              <a:solidFill>
                <a:srgbClr val="0066FF"/>
              </a:solidFill>
              <a:latin typeface="Times New Roman" panose="02020603050405020304" pitchFamily="18" charset="0"/>
            </a:endParaRPr>
          </a:p>
        </p:txBody>
      </p:sp>
      <p:pic>
        <p:nvPicPr>
          <p:cNvPr id="62470" name="图片 62469"/>
          <p:cNvPicPr>
            <a:picLocks noChangeAspect="1" noChangeArrowheads="1"/>
          </p:cNvPicPr>
          <p:nvPr/>
        </p:nvPicPr>
        <p:blipFill>
          <a:blip r:embed="rId3" cstate="email"/>
          <a:srcRect/>
          <a:stretch>
            <a:fillRect/>
          </a:stretch>
        </p:blipFill>
        <p:spPr bwMode="auto">
          <a:xfrm>
            <a:off x="4211638" y="1773238"/>
            <a:ext cx="196850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图片 62470"/>
          <p:cNvPicPr>
            <a:picLocks noChangeAspect="1" noChangeArrowheads="1"/>
          </p:cNvPicPr>
          <p:nvPr/>
        </p:nvPicPr>
        <p:blipFill>
          <a:blip r:embed="rId4" cstate="email"/>
          <a:srcRect/>
          <a:stretch>
            <a:fillRect/>
          </a:stretch>
        </p:blipFill>
        <p:spPr bwMode="auto">
          <a:xfrm>
            <a:off x="395288" y="4076700"/>
            <a:ext cx="25209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矩形 62471"/>
          <p:cNvSpPr>
            <a:spLocks noChangeArrowheads="1"/>
          </p:cNvSpPr>
          <p:nvPr/>
        </p:nvSpPr>
        <p:spPr bwMode="auto">
          <a:xfrm>
            <a:off x="2627313" y="4221163"/>
            <a:ext cx="2519362"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Font typeface="Arial" panose="020B0604020202020204" pitchFamily="34" charset="0"/>
              <a:buNone/>
            </a:pPr>
            <a:r>
              <a:rPr lang="en-US" altLang="zh-CN" sz="3400" b="1">
                <a:solidFill>
                  <a:srgbClr val="0066FF"/>
                </a:solidFill>
                <a:latin typeface="Times New Roman" panose="02020603050405020304" pitchFamily="18" charset="0"/>
              </a:rPr>
              <a:t>coach  </a:t>
            </a:r>
          </a:p>
          <a:p>
            <a:pPr eaLnBrk="0" hangingPunct="0">
              <a:buFont typeface="Arial" panose="020B0604020202020204" pitchFamily="34" charset="0"/>
              <a:buNone/>
            </a:pPr>
            <a:r>
              <a:rPr lang="en-US" altLang="zh-CN" sz="3400" b="1" i="1">
                <a:solidFill>
                  <a:srgbClr val="0066FF"/>
                </a:solidFill>
                <a:latin typeface="Times New Roman" panose="02020603050405020304" pitchFamily="18" charset="0"/>
              </a:rPr>
              <a:t>n. </a:t>
            </a:r>
            <a:r>
              <a:rPr lang="zh-CN" altLang="zh-CN" sz="3400" b="1">
                <a:solidFill>
                  <a:srgbClr val="0066FF"/>
                </a:solidFill>
                <a:latin typeface="Times New Roman" panose="02020603050405020304" pitchFamily="18" charset="0"/>
              </a:rPr>
              <a:t>教练</a:t>
            </a:r>
            <a:r>
              <a:rPr lang="en-US" altLang="zh-CN" sz="3400" b="1">
                <a:solidFill>
                  <a:srgbClr val="0066FF"/>
                </a:solidFill>
                <a:latin typeface="Times New Roman" panose="02020603050405020304" pitchFamily="18" charset="0"/>
              </a:rPr>
              <a:t>; </a:t>
            </a:r>
          </a:p>
          <a:p>
            <a:pPr eaLnBrk="0" hangingPunct="0">
              <a:buFont typeface="Arial" panose="020B0604020202020204" pitchFamily="34" charset="0"/>
              <a:buNone/>
            </a:pPr>
            <a:r>
              <a:rPr lang="zh-CN" altLang="en-US" sz="3400" b="1">
                <a:solidFill>
                  <a:srgbClr val="0066FF"/>
                </a:solidFill>
                <a:latin typeface="Times New Roman" panose="02020603050405020304" pitchFamily="18" charset="0"/>
              </a:rPr>
              <a:t>私人教师</a:t>
            </a:r>
          </a:p>
        </p:txBody>
      </p:sp>
      <p:pic>
        <p:nvPicPr>
          <p:cNvPr id="62473" name="图片 62472" descr="u=1282765857,373795961&amp;fm=23&amp;gp=0"/>
          <p:cNvPicPr>
            <a:picLocks noChangeAspect="1" noChangeArrowheads="1"/>
          </p:cNvPicPr>
          <p:nvPr/>
        </p:nvPicPr>
        <p:blipFill>
          <a:blip r:embed="rId5"/>
          <a:srcRect/>
          <a:stretch>
            <a:fillRect/>
          </a:stretch>
        </p:blipFill>
        <p:spPr bwMode="auto">
          <a:xfrm>
            <a:off x="5014913" y="436562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8" name="矩形 62473"/>
          <p:cNvSpPr>
            <a:spLocks noChangeArrowheads="1"/>
          </p:cNvSpPr>
          <p:nvPr/>
        </p:nvSpPr>
        <p:spPr bwMode="auto">
          <a:xfrm>
            <a:off x="6588125" y="4941888"/>
            <a:ext cx="2370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buFont typeface="Arial" panose="020B0604020202020204" pitchFamily="34" charset="0"/>
              <a:buNone/>
            </a:pPr>
            <a:r>
              <a:rPr lang="en-US" altLang="zh-CN" sz="3400" b="1">
                <a:solidFill>
                  <a:srgbClr val="0066FF"/>
                </a:solidFill>
                <a:latin typeface="Times New Roman" panose="02020603050405020304" pitchFamily="18" charset="0"/>
              </a:rPr>
              <a:t>nod  </a:t>
            </a:r>
            <a:r>
              <a:rPr lang="en-US" altLang="zh-CN" sz="3400" b="1" i="1">
                <a:solidFill>
                  <a:srgbClr val="0066FF"/>
                </a:solidFill>
                <a:latin typeface="Times New Roman" panose="02020603050405020304" pitchFamily="18" charset="0"/>
              </a:rPr>
              <a:t>v.</a:t>
            </a:r>
            <a:r>
              <a:rPr lang="en-US" altLang="zh-CN" sz="3400" b="1">
                <a:solidFill>
                  <a:srgbClr val="0066FF"/>
                </a:solidFill>
                <a:latin typeface="Times New Roman" panose="02020603050405020304" pitchFamily="18" charset="0"/>
              </a:rPr>
              <a:t> </a:t>
            </a:r>
            <a:r>
              <a:rPr lang="zh-CN" altLang="zh-CN" sz="3400" b="1">
                <a:solidFill>
                  <a:srgbClr val="0066FF"/>
                </a:solidFill>
                <a:latin typeface="Times New Roman" panose="02020603050405020304" pitchFamily="18" charset="0"/>
              </a:rPr>
              <a:t>点头</a:t>
            </a:r>
            <a:endParaRPr lang="zh-CN" altLang="en-US" sz="3400" b="1">
              <a:solidFill>
                <a:srgbClr val="0066FF"/>
              </a:solidFill>
              <a:latin typeface="Times New Roman" panose="02020603050405020304"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slide(fromBottom)">
                                      <p:cBhvr>
                                        <p:cTn id="7" dur="500"/>
                                        <p:tgtEl>
                                          <p:spTgt spid="62467"/>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89092"/>
                                        </p:tgtEl>
                                        <p:attrNameLst>
                                          <p:attrName>style.visibility</p:attrName>
                                        </p:attrNameLst>
                                      </p:cBhvr>
                                      <p:to>
                                        <p:strVal val="visible"/>
                                      </p:to>
                                    </p:set>
                                    <p:anim calcmode="lin" valueType="num">
                                      <p:cBhvr>
                                        <p:cTn id="12" dur="500" fill="hold"/>
                                        <p:tgtEl>
                                          <p:spTgt spid="89092"/>
                                        </p:tgtEl>
                                        <p:attrNameLst>
                                          <p:attrName>ppt_w</p:attrName>
                                        </p:attrNameLst>
                                      </p:cBhvr>
                                      <p:tavLst>
                                        <p:tav tm="0">
                                          <p:val>
                                            <p:fltVal val="0"/>
                                          </p:val>
                                        </p:tav>
                                        <p:tav tm="100000">
                                          <p:val>
                                            <p:strVal val="#ppt_w"/>
                                          </p:val>
                                        </p:tav>
                                      </p:tavLst>
                                    </p:anim>
                                    <p:anim calcmode="lin" valueType="num">
                                      <p:cBhvr>
                                        <p:cTn id="13" dur="500" fill="hold"/>
                                        <p:tgtEl>
                                          <p:spTgt spid="89092"/>
                                        </p:tgtEl>
                                        <p:attrNameLst>
                                          <p:attrName>ppt_h</p:attrName>
                                        </p:attrNameLst>
                                      </p:cBhvr>
                                      <p:tavLst>
                                        <p:tav tm="0">
                                          <p:val>
                                            <p:fltVal val="0"/>
                                          </p:val>
                                        </p:tav>
                                        <p:tav tm="100000">
                                          <p:val>
                                            <p:strVal val="#ppt_h"/>
                                          </p:val>
                                        </p:tav>
                                      </p:tavLst>
                                    </p:anim>
                                    <p:anim calcmode="lin" valueType="num">
                                      <p:cBhvr>
                                        <p:cTn id="14" dur="500" fill="hold"/>
                                        <p:tgtEl>
                                          <p:spTgt spid="89092"/>
                                        </p:tgtEl>
                                        <p:attrNameLst>
                                          <p:attrName>style.rotation</p:attrName>
                                        </p:attrNameLst>
                                      </p:cBhvr>
                                      <p:tavLst>
                                        <p:tav tm="0">
                                          <p:val>
                                            <p:fltVal val="360"/>
                                          </p:val>
                                        </p:tav>
                                        <p:tav tm="100000">
                                          <p:val>
                                            <p:fltVal val="0"/>
                                          </p:val>
                                        </p:tav>
                                      </p:tavLst>
                                    </p:anim>
                                    <p:animEffect transition="in" filter="fade">
                                      <p:cBhvr>
                                        <p:cTn id="15" dur="500"/>
                                        <p:tgtEl>
                                          <p:spTgt spid="8909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62470"/>
                                        </p:tgtEl>
                                        <p:attrNameLst>
                                          <p:attrName>style.visibility</p:attrName>
                                        </p:attrNameLst>
                                      </p:cBhvr>
                                      <p:to>
                                        <p:strVal val="visible"/>
                                      </p:to>
                                    </p:set>
                                    <p:animEffect transition="in" filter="slide(fromBottom)">
                                      <p:cBhvr>
                                        <p:cTn id="20" dur="500"/>
                                        <p:tgtEl>
                                          <p:spTgt spid="62470"/>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89093"/>
                                        </p:tgtEl>
                                        <p:attrNameLst>
                                          <p:attrName>style.visibility</p:attrName>
                                        </p:attrNameLst>
                                      </p:cBhvr>
                                      <p:to>
                                        <p:strVal val="visible"/>
                                      </p:to>
                                    </p:set>
                                    <p:anim calcmode="lin" valueType="num">
                                      <p:cBhvr>
                                        <p:cTn id="25" dur="500" fill="hold"/>
                                        <p:tgtEl>
                                          <p:spTgt spid="89093"/>
                                        </p:tgtEl>
                                        <p:attrNameLst>
                                          <p:attrName>ppt_w</p:attrName>
                                        </p:attrNameLst>
                                      </p:cBhvr>
                                      <p:tavLst>
                                        <p:tav tm="0">
                                          <p:val>
                                            <p:fltVal val="0"/>
                                          </p:val>
                                        </p:tav>
                                        <p:tav tm="100000">
                                          <p:val>
                                            <p:strVal val="#ppt_w"/>
                                          </p:val>
                                        </p:tav>
                                      </p:tavLst>
                                    </p:anim>
                                    <p:anim calcmode="lin" valueType="num">
                                      <p:cBhvr>
                                        <p:cTn id="26" dur="500" fill="hold"/>
                                        <p:tgtEl>
                                          <p:spTgt spid="89093"/>
                                        </p:tgtEl>
                                        <p:attrNameLst>
                                          <p:attrName>ppt_h</p:attrName>
                                        </p:attrNameLst>
                                      </p:cBhvr>
                                      <p:tavLst>
                                        <p:tav tm="0">
                                          <p:val>
                                            <p:fltVal val="0"/>
                                          </p:val>
                                        </p:tav>
                                        <p:tav tm="100000">
                                          <p:val>
                                            <p:strVal val="#ppt_h"/>
                                          </p:val>
                                        </p:tav>
                                      </p:tavLst>
                                    </p:anim>
                                    <p:anim calcmode="lin" valueType="num">
                                      <p:cBhvr>
                                        <p:cTn id="27" dur="500" fill="hold"/>
                                        <p:tgtEl>
                                          <p:spTgt spid="89093"/>
                                        </p:tgtEl>
                                        <p:attrNameLst>
                                          <p:attrName>style.rotation</p:attrName>
                                        </p:attrNameLst>
                                      </p:cBhvr>
                                      <p:tavLst>
                                        <p:tav tm="0">
                                          <p:val>
                                            <p:fltVal val="360"/>
                                          </p:val>
                                        </p:tav>
                                        <p:tav tm="100000">
                                          <p:val>
                                            <p:fltVal val="0"/>
                                          </p:val>
                                        </p:tav>
                                      </p:tavLst>
                                    </p:anim>
                                    <p:animEffect transition="in" filter="fade">
                                      <p:cBhvr>
                                        <p:cTn id="28" dur="500"/>
                                        <p:tgtEl>
                                          <p:spTgt spid="89093"/>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62471"/>
                                        </p:tgtEl>
                                        <p:attrNameLst>
                                          <p:attrName>style.visibility</p:attrName>
                                        </p:attrNameLst>
                                      </p:cBhvr>
                                      <p:to>
                                        <p:strVal val="visible"/>
                                      </p:to>
                                    </p:set>
                                    <p:animEffect transition="in" filter="slide(fromBottom)">
                                      <p:cBhvr>
                                        <p:cTn id="33" dur="500"/>
                                        <p:tgtEl>
                                          <p:spTgt spid="62471"/>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89096"/>
                                        </p:tgtEl>
                                        <p:attrNameLst>
                                          <p:attrName>style.visibility</p:attrName>
                                        </p:attrNameLst>
                                      </p:cBhvr>
                                      <p:to>
                                        <p:strVal val="visible"/>
                                      </p:to>
                                    </p:set>
                                    <p:anim calcmode="lin" valueType="num">
                                      <p:cBhvr>
                                        <p:cTn id="38" dur="500" fill="hold"/>
                                        <p:tgtEl>
                                          <p:spTgt spid="89096"/>
                                        </p:tgtEl>
                                        <p:attrNameLst>
                                          <p:attrName>ppt_w</p:attrName>
                                        </p:attrNameLst>
                                      </p:cBhvr>
                                      <p:tavLst>
                                        <p:tav tm="0">
                                          <p:val>
                                            <p:fltVal val="0"/>
                                          </p:val>
                                        </p:tav>
                                        <p:tav tm="100000">
                                          <p:val>
                                            <p:strVal val="#ppt_w"/>
                                          </p:val>
                                        </p:tav>
                                      </p:tavLst>
                                    </p:anim>
                                    <p:anim calcmode="lin" valueType="num">
                                      <p:cBhvr>
                                        <p:cTn id="39" dur="500" fill="hold"/>
                                        <p:tgtEl>
                                          <p:spTgt spid="89096"/>
                                        </p:tgtEl>
                                        <p:attrNameLst>
                                          <p:attrName>ppt_h</p:attrName>
                                        </p:attrNameLst>
                                      </p:cBhvr>
                                      <p:tavLst>
                                        <p:tav tm="0">
                                          <p:val>
                                            <p:fltVal val="0"/>
                                          </p:val>
                                        </p:tav>
                                        <p:tav tm="100000">
                                          <p:val>
                                            <p:strVal val="#ppt_h"/>
                                          </p:val>
                                        </p:tav>
                                      </p:tavLst>
                                    </p:anim>
                                    <p:anim calcmode="lin" valueType="num">
                                      <p:cBhvr>
                                        <p:cTn id="40" dur="500" fill="hold"/>
                                        <p:tgtEl>
                                          <p:spTgt spid="89096"/>
                                        </p:tgtEl>
                                        <p:attrNameLst>
                                          <p:attrName>style.rotation</p:attrName>
                                        </p:attrNameLst>
                                      </p:cBhvr>
                                      <p:tavLst>
                                        <p:tav tm="0">
                                          <p:val>
                                            <p:fltVal val="360"/>
                                          </p:val>
                                        </p:tav>
                                        <p:tav tm="100000">
                                          <p:val>
                                            <p:fltVal val="0"/>
                                          </p:val>
                                        </p:tav>
                                      </p:tavLst>
                                    </p:anim>
                                    <p:animEffect transition="in" filter="fade">
                                      <p:cBhvr>
                                        <p:cTn id="41" dur="500"/>
                                        <p:tgtEl>
                                          <p:spTgt spid="89096"/>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62473"/>
                                        </p:tgtEl>
                                        <p:attrNameLst>
                                          <p:attrName>style.visibility</p:attrName>
                                        </p:attrNameLst>
                                      </p:cBhvr>
                                      <p:to>
                                        <p:strVal val="visible"/>
                                      </p:to>
                                    </p:set>
                                    <p:animEffect transition="in" filter="slide(fromBottom)">
                                      <p:cBhvr>
                                        <p:cTn id="46" dur="500"/>
                                        <p:tgtEl>
                                          <p:spTgt spid="62473"/>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89098"/>
                                        </p:tgtEl>
                                        <p:attrNameLst>
                                          <p:attrName>style.visibility</p:attrName>
                                        </p:attrNameLst>
                                      </p:cBhvr>
                                      <p:to>
                                        <p:strVal val="visible"/>
                                      </p:to>
                                    </p:set>
                                    <p:anim calcmode="lin" valueType="num">
                                      <p:cBhvr>
                                        <p:cTn id="51" dur="500" fill="hold"/>
                                        <p:tgtEl>
                                          <p:spTgt spid="89098"/>
                                        </p:tgtEl>
                                        <p:attrNameLst>
                                          <p:attrName>ppt_w</p:attrName>
                                        </p:attrNameLst>
                                      </p:cBhvr>
                                      <p:tavLst>
                                        <p:tav tm="0">
                                          <p:val>
                                            <p:fltVal val="0"/>
                                          </p:val>
                                        </p:tav>
                                        <p:tav tm="100000">
                                          <p:val>
                                            <p:strVal val="#ppt_w"/>
                                          </p:val>
                                        </p:tav>
                                      </p:tavLst>
                                    </p:anim>
                                    <p:anim calcmode="lin" valueType="num">
                                      <p:cBhvr>
                                        <p:cTn id="52" dur="500" fill="hold"/>
                                        <p:tgtEl>
                                          <p:spTgt spid="89098"/>
                                        </p:tgtEl>
                                        <p:attrNameLst>
                                          <p:attrName>ppt_h</p:attrName>
                                        </p:attrNameLst>
                                      </p:cBhvr>
                                      <p:tavLst>
                                        <p:tav tm="0">
                                          <p:val>
                                            <p:fltVal val="0"/>
                                          </p:val>
                                        </p:tav>
                                        <p:tav tm="100000">
                                          <p:val>
                                            <p:strVal val="#ppt_h"/>
                                          </p:val>
                                        </p:tav>
                                      </p:tavLst>
                                    </p:anim>
                                    <p:anim calcmode="lin" valueType="num">
                                      <p:cBhvr>
                                        <p:cTn id="53" dur="500" fill="hold"/>
                                        <p:tgtEl>
                                          <p:spTgt spid="89098"/>
                                        </p:tgtEl>
                                        <p:attrNameLst>
                                          <p:attrName>style.rotation</p:attrName>
                                        </p:attrNameLst>
                                      </p:cBhvr>
                                      <p:tavLst>
                                        <p:tav tm="0">
                                          <p:val>
                                            <p:fltVal val="360"/>
                                          </p:val>
                                        </p:tav>
                                        <p:tav tm="100000">
                                          <p:val>
                                            <p:fltVal val="0"/>
                                          </p:val>
                                        </p:tav>
                                      </p:tavLst>
                                    </p:anim>
                                    <p:animEffect transition="in" filter="fade">
                                      <p:cBhvr>
                                        <p:cTn id="54" dur="500"/>
                                        <p:tgtEl>
                                          <p:spTgt spid="89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P spid="89093" grpId="0"/>
      <p:bldP spid="89096" grpId="0"/>
      <p:bldP spid="8909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矩形 1"/>
          <p:cNvSpPr>
            <a:spLocks noChangeArrowheads="1"/>
          </p:cNvSpPr>
          <p:nvPr/>
        </p:nvSpPr>
        <p:spPr bwMode="auto">
          <a:xfrm>
            <a:off x="1619250" y="1282700"/>
            <a:ext cx="66976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15000"/>
              </a:lnSpc>
              <a:buFont typeface="Arial" panose="020B0604020202020204" pitchFamily="34" charset="0"/>
              <a:buNone/>
            </a:pPr>
            <a:r>
              <a:rPr lang="en-US" altLang="zh-CN" sz="3400" b="1" dirty="0">
                <a:solidFill>
                  <a:srgbClr val="0066FF"/>
                </a:solidFill>
                <a:cs typeface="Times New Roman" panose="02020603050405020304" pitchFamily="18" charset="0"/>
              </a:rPr>
              <a:t>Read the story and number the events in the correct order.</a:t>
            </a:r>
          </a:p>
        </p:txBody>
      </p:sp>
      <p:sp>
        <p:nvSpPr>
          <p:cNvPr id="90115" name="椭圆 2"/>
          <p:cNvSpPr>
            <a:spLocks noChangeArrowheads="1"/>
          </p:cNvSpPr>
          <p:nvPr/>
        </p:nvSpPr>
        <p:spPr bwMode="auto">
          <a:xfrm>
            <a:off x="609600" y="1509713"/>
            <a:ext cx="919163" cy="839787"/>
          </a:xfrm>
          <a:prstGeom prst="ellipse">
            <a:avLst/>
          </a:prstGeom>
          <a:noFill/>
          <a:ln>
            <a:noFill/>
          </a:ln>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solidFill>
                  <a:schemeClr val="tx1"/>
                </a:solidFill>
                <a:round/>
              </a14:hiddenLine>
            </a:ext>
          </a:extLst>
        </p:spPr>
        <p:txBody>
          <a:bodyPr anchor="ctr"/>
          <a:lstStyle/>
          <a:p>
            <a:pPr>
              <a:buFont typeface="Arial" panose="020B0604020202020204" pitchFamily="34" charset="0"/>
              <a:buNone/>
            </a:pPr>
            <a:r>
              <a:rPr lang="en-US" altLang="zh-CN" sz="3400" b="1" dirty="0">
                <a:solidFill>
                  <a:schemeClr val="accent1">
                    <a:lumMod val="25000"/>
                  </a:schemeClr>
                </a:solidFill>
                <a:latin typeface="Times New Roman" panose="02020603050405020304" pitchFamily="18" charset="0"/>
              </a:rPr>
              <a:t>2b</a:t>
            </a:r>
          </a:p>
        </p:txBody>
      </p:sp>
      <p:sp>
        <p:nvSpPr>
          <p:cNvPr id="90116" name="矩形 4"/>
          <p:cNvSpPr>
            <a:spLocks noChangeArrowheads="1"/>
          </p:cNvSpPr>
          <p:nvPr/>
        </p:nvSpPr>
        <p:spPr bwMode="auto">
          <a:xfrm>
            <a:off x="395288" y="2565400"/>
            <a:ext cx="835501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marL="990600" indent="-990600" algn="l">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____ Peter got home and went into his room.</a:t>
            </a:r>
          </a:p>
          <a:p>
            <a:pPr marL="990600" indent="-990600" algn="l">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____ Peter talked to his </a:t>
            </a:r>
            <a:r>
              <a:rPr lang="en-US" altLang="zh-CN" sz="3400" b="1" dirty="0">
                <a:solidFill>
                  <a:srgbClr val="FF9933"/>
                </a:solidFill>
                <a:latin typeface="Times New Roman" panose="02020603050405020304" pitchFamily="18" charset="0"/>
                <a:cs typeface="Times New Roman" panose="02020603050405020304" pitchFamily="18" charset="0"/>
              </a:rPr>
              <a:t>teammate</a:t>
            </a:r>
            <a:r>
              <a:rPr lang="en-US" altLang="zh-CN" sz="3400" b="1" dirty="0">
                <a:latin typeface="Times New Roman" panose="02020603050405020304" pitchFamily="18" charset="0"/>
                <a:cs typeface="Times New Roman" panose="02020603050405020304" pitchFamily="18" charset="0"/>
              </a:rPr>
              <a:t>s.</a:t>
            </a:r>
          </a:p>
          <a:p>
            <a:pPr marL="990600" indent="-990600" algn="l">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____ Peter missed a </a:t>
            </a:r>
            <a:r>
              <a:rPr lang="en-US" altLang="zh-CN" sz="3400" b="1" dirty="0">
                <a:solidFill>
                  <a:srgbClr val="FF9933"/>
                </a:solidFill>
                <a:latin typeface="Times New Roman" panose="02020603050405020304" pitchFamily="18" charset="0"/>
                <a:cs typeface="Times New Roman" panose="02020603050405020304" pitchFamily="18" charset="0"/>
              </a:rPr>
              <a:t>goal</a:t>
            </a:r>
            <a:r>
              <a:rPr lang="en-US" altLang="zh-CN" sz="3400" b="1" dirty="0">
                <a:latin typeface="Times New Roman" panose="02020603050405020304" pitchFamily="18" charset="0"/>
                <a:cs typeface="Times New Roman" panose="02020603050405020304" pitchFamily="18" charset="0"/>
              </a:rPr>
              <a:t>.</a:t>
            </a:r>
          </a:p>
          <a:p>
            <a:pPr marL="990600" indent="-990600" algn="l">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____ Peter’s father gave him advice.</a:t>
            </a:r>
          </a:p>
          <a:p>
            <a:pPr marL="990600" indent="-990600" algn="l">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____ Peter realized that he was worried for no reason.</a:t>
            </a:r>
          </a:p>
        </p:txBody>
      </p:sp>
      <p:sp>
        <p:nvSpPr>
          <p:cNvPr id="90117" name="矩形 5"/>
          <p:cNvSpPr>
            <a:spLocks noChangeArrowheads="1"/>
          </p:cNvSpPr>
          <p:nvPr/>
        </p:nvSpPr>
        <p:spPr bwMode="auto">
          <a:xfrm>
            <a:off x="696913" y="3797300"/>
            <a:ext cx="48418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400" b="1">
                <a:solidFill>
                  <a:srgbClr val="CC66FF"/>
                </a:solidFill>
                <a:latin typeface="Times New Roman" panose="02020603050405020304" pitchFamily="18" charset="0"/>
                <a:cs typeface="Times New Roman" panose="02020603050405020304" pitchFamily="18" charset="0"/>
              </a:rPr>
              <a:t>1</a:t>
            </a:r>
            <a:endParaRPr lang="en-US" altLang="zh-CN" sz="3400">
              <a:solidFill>
                <a:srgbClr val="CC66FF"/>
              </a:solidFill>
              <a:latin typeface="Times New Roman" panose="02020603050405020304" pitchFamily="18" charset="0"/>
            </a:endParaRPr>
          </a:p>
        </p:txBody>
      </p:sp>
      <p:sp>
        <p:nvSpPr>
          <p:cNvPr id="90118" name="矩形 6"/>
          <p:cNvSpPr>
            <a:spLocks noChangeArrowheads="1"/>
          </p:cNvSpPr>
          <p:nvPr/>
        </p:nvSpPr>
        <p:spPr bwMode="auto">
          <a:xfrm>
            <a:off x="684213" y="2543175"/>
            <a:ext cx="48418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400" b="1">
                <a:solidFill>
                  <a:srgbClr val="CC66FF"/>
                </a:solidFill>
                <a:latin typeface="Times New Roman" panose="02020603050405020304" pitchFamily="18" charset="0"/>
                <a:cs typeface="Times New Roman" panose="02020603050405020304" pitchFamily="18" charset="0"/>
              </a:rPr>
              <a:t>2</a:t>
            </a:r>
            <a:endParaRPr lang="en-US" altLang="zh-CN" sz="3400">
              <a:solidFill>
                <a:srgbClr val="CC66FF"/>
              </a:solidFill>
              <a:latin typeface="Times New Roman" panose="02020603050405020304" pitchFamily="18" charset="0"/>
            </a:endParaRPr>
          </a:p>
        </p:txBody>
      </p:sp>
      <p:sp>
        <p:nvSpPr>
          <p:cNvPr id="90119" name="矩形 7"/>
          <p:cNvSpPr>
            <a:spLocks noChangeArrowheads="1"/>
          </p:cNvSpPr>
          <p:nvPr/>
        </p:nvSpPr>
        <p:spPr bwMode="auto">
          <a:xfrm>
            <a:off x="703263" y="4473575"/>
            <a:ext cx="48418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400" b="1">
                <a:solidFill>
                  <a:srgbClr val="CC66FF"/>
                </a:solidFill>
                <a:latin typeface="Times New Roman" panose="02020603050405020304" pitchFamily="18" charset="0"/>
                <a:cs typeface="Times New Roman" panose="02020603050405020304" pitchFamily="18" charset="0"/>
              </a:rPr>
              <a:t>3</a:t>
            </a:r>
            <a:endParaRPr lang="en-US" altLang="zh-CN" sz="3400">
              <a:solidFill>
                <a:srgbClr val="CC66FF"/>
              </a:solidFill>
              <a:latin typeface="Times New Roman" panose="02020603050405020304" pitchFamily="18" charset="0"/>
            </a:endParaRPr>
          </a:p>
        </p:txBody>
      </p:sp>
      <p:sp>
        <p:nvSpPr>
          <p:cNvPr id="90120" name="矩形 8"/>
          <p:cNvSpPr>
            <a:spLocks noChangeArrowheads="1"/>
          </p:cNvSpPr>
          <p:nvPr/>
        </p:nvSpPr>
        <p:spPr bwMode="auto">
          <a:xfrm>
            <a:off x="696913" y="3246438"/>
            <a:ext cx="484187"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400" b="1">
                <a:solidFill>
                  <a:srgbClr val="CC66FF"/>
                </a:solidFill>
                <a:latin typeface="Times New Roman" panose="02020603050405020304" pitchFamily="18" charset="0"/>
                <a:cs typeface="Times New Roman" panose="02020603050405020304" pitchFamily="18" charset="0"/>
              </a:rPr>
              <a:t>4</a:t>
            </a:r>
            <a:endParaRPr lang="en-US" altLang="zh-CN" sz="3400">
              <a:solidFill>
                <a:srgbClr val="CC66FF"/>
              </a:solidFill>
              <a:latin typeface="Times New Roman" panose="02020603050405020304" pitchFamily="18" charset="0"/>
            </a:endParaRPr>
          </a:p>
        </p:txBody>
      </p:sp>
      <p:sp>
        <p:nvSpPr>
          <p:cNvPr id="90121" name="矩形 9"/>
          <p:cNvSpPr>
            <a:spLocks noChangeArrowheads="1"/>
          </p:cNvSpPr>
          <p:nvPr/>
        </p:nvSpPr>
        <p:spPr bwMode="auto">
          <a:xfrm>
            <a:off x="703263" y="5092700"/>
            <a:ext cx="48418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400" b="1">
                <a:solidFill>
                  <a:srgbClr val="CC66FF"/>
                </a:solidFill>
                <a:latin typeface="Times New Roman" panose="02020603050405020304" pitchFamily="18" charset="0"/>
                <a:cs typeface="Times New Roman" panose="02020603050405020304" pitchFamily="18" charset="0"/>
              </a:rPr>
              <a:t>5</a:t>
            </a:r>
            <a:endParaRPr lang="en-US" altLang="zh-CN" sz="3400">
              <a:solidFill>
                <a:srgbClr val="CC66FF"/>
              </a:solidFill>
              <a:latin typeface="Times New Roman" panose="02020603050405020304" pitchFamily="18" charset="0"/>
            </a:endParaRPr>
          </a:p>
        </p:txBody>
      </p:sp>
      <p:pic>
        <p:nvPicPr>
          <p:cNvPr id="90122" name="图片 63497" descr="reading6"/>
          <p:cNvPicPr>
            <a:picLocks noChangeAspect="1" noChangeArrowheads="1"/>
          </p:cNvPicPr>
          <p:nvPr/>
        </p:nvPicPr>
        <p:blipFill>
          <a:blip r:embed="rId2" cstate="email"/>
          <a:srcRect/>
          <a:stretch>
            <a:fillRect/>
          </a:stretch>
        </p:blipFill>
        <p:spPr bwMode="auto">
          <a:xfrm>
            <a:off x="2627313" y="212725"/>
            <a:ext cx="396081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3" name="文本框 63498"/>
          <p:cNvSpPr txBox="1">
            <a:spLocks noChangeArrowheads="1"/>
          </p:cNvSpPr>
          <p:nvPr/>
        </p:nvSpPr>
        <p:spPr bwMode="auto">
          <a:xfrm>
            <a:off x="7019925" y="3227388"/>
            <a:ext cx="2124075" cy="103187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lnSpc>
                <a:spcPct val="110000"/>
              </a:lnSpc>
              <a:buFont typeface="Arial" panose="020B0604020202020204" pitchFamily="34" charset="0"/>
              <a:buNone/>
            </a:pPr>
            <a:r>
              <a:rPr lang="en-US" altLang="zh-CN" sz="2800" b="1" i="1">
                <a:solidFill>
                  <a:schemeClr val="accent1">
                    <a:lumMod val="25000"/>
                  </a:schemeClr>
                </a:solidFill>
                <a:latin typeface="Times New Roman" panose="02020603050405020304" pitchFamily="18" charset="0"/>
              </a:rPr>
              <a:t>n</a:t>
            </a:r>
            <a:r>
              <a:rPr lang="en-US" altLang="zh-CN" sz="2800" b="1">
                <a:solidFill>
                  <a:schemeClr val="accent1">
                    <a:lumMod val="25000"/>
                  </a:schemeClr>
                </a:solidFill>
                <a:latin typeface="Times New Roman" panose="02020603050405020304" pitchFamily="18" charset="0"/>
              </a:rPr>
              <a:t>.</a:t>
            </a:r>
            <a:r>
              <a:rPr lang="zh-CN" altLang="en-US" sz="2800" b="1">
                <a:solidFill>
                  <a:schemeClr val="accent1">
                    <a:lumMod val="25000"/>
                  </a:schemeClr>
                </a:solidFill>
                <a:latin typeface="Times New Roman" panose="02020603050405020304" pitchFamily="18" charset="0"/>
              </a:rPr>
              <a:t>同队队员</a:t>
            </a:r>
            <a:r>
              <a:rPr lang="en-US" altLang="zh-CN" sz="2800" b="1">
                <a:solidFill>
                  <a:schemeClr val="accent1">
                    <a:lumMod val="25000"/>
                  </a:schemeClr>
                </a:solidFill>
                <a:latin typeface="Times New Roman" panose="02020603050405020304" pitchFamily="18" charset="0"/>
              </a:rPr>
              <a:t>;    </a:t>
            </a:r>
          </a:p>
          <a:p>
            <a:pPr algn="l" eaLnBrk="0" hangingPunct="0">
              <a:lnSpc>
                <a:spcPct val="110000"/>
              </a:lnSpc>
              <a:buFont typeface="Arial" panose="020B0604020202020204" pitchFamily="34" charset="0"/>
              <a:buNone/>
            </a:pPr>
            <a:r>
              <a:rPr lang="en-US" altLang="zh-CN" sz="2800" b="1">
                <a:solidFill>
                  <a:schemeClr val="accent1">
                    <a:lumMod val="25000"/>
                  </a:schemeClr>
                </a:solidFill>
                <a:latin typeface="Times New Roman" panose="02020603050405020304" pitchFamily="18" charset="0"/>
              </a:rPr>
              <a:t>    </a:t>
            </a:r>
            <a:r>
              <a:rPr lang="zh-CN" altLang="en-US" sz="2800" b="1">
                <a:solidFill>
                  <a:schemeClr val="accent1">
                    <a:lumMod val="25000"/>
                  </a:schemeClr>
                </a:solidFill>
                <a:latin typeface="Times New Roman" panose="02020603050405020304" pitchFamily="18" charset="0"/>
              </a:rPr>
              <a:t>队友</a:t>
            </a:r>
          </a:p>
        </p:txBody>
      </p:sp>
      <p:sp>
        <p:nvSpPr>
          <p:cNvPr id="90124" name="文本框 63499"/>
          <p:cNvSpPr txBox="1">
            <a:spLocks noChangeArrowheads="1"/>
          </p:cNvSpPr>
          <p:nvPr/>
        </p:nvSpPr>
        <p:spPr bwMode="auto">
          <a:xfrm>
            <a:off x="5076825" y="3789363"/>
            <a:ext cx="1871663" cy="90487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lnSpc>
                <a:spcPct val="95000"/>
              </a:lnSpc>
              <a:buFont typeface="Arial" panose="020B0604020202020204" pitchFamily="34" charset="0"/>
              <a:buNone/>
            </a:pPr>
            <a:r>
              <a:rPr lang="en-US" altLang="zh-CN" sz="2800" b="1" i="1">
                <a:solidFill>
                  <a:schemeClr val="accent1">
                    <a:lumMod val="25000"/>
                  </a:schemeClr>
                </a:solidFill>
                <a:latin typeface="Times New Roman" panose="02020603050405020304" pitchFamily="18" charset="0"/>
              </a:rPr>
              <a:t>n.</a:t>
            </a:r>
            <a:r>
              <a:rPr lang="en-US" altLang="zh-CN" sz="2800" b="1">
                <a:solidFill>
                  <a:schemeClr val="accent1">
                    <a:lumMod val="25000"/>
                  </a:schemeClr>
                </a:solidFill>
                <a:latin typeface="Times New Roman" panose="02020603050405020304" pitchFamily="18" charset="0"/>
              </a:rPr>
              <a:t> </a:t>
            </a:r>
            <a:r>
              <a:rPr lang="zh-CN" altLang="en-US" sz="2800" b="1">
                <a:solidFill>
                  <a:schemeClr val="accent1">
                    <a:lumMod val="25000"/>
                  </a:schemeClr>
                </a:solidFill>
                <a:latin typeface="Times New Roman" panose="02020603050405020304" pitchFamily="18" charset="0"/>
              </a:rPr>
              <a:t>球门</a:t>
            </a:r>
            <a:r>
              <a:rPr lang="en-US" altLang="zh-CN" sz="2800" b="1">
                <a:solidFill>
                  <a:schemeClr val="accent1">
                    <a:lumMod val="25000"/>
                  </a:schemeClr>
                </a:solidFill>
                <a:latin typeface="Times New Roman" panose="02020603050405020304" pitchFamily="18" charset="0"/>
              </a:rPr>
              <a:t>;</a:t>
            </a:r>
            <a:r>
              <a:rPr lang="zh-CN" altLang="en-US" sz="2800" b="1">
                <a:solidFill>
                  <a:schemeClr val="accent1">
                    <a:lumMod val="25000"/>
                  </a:schemeClr>
                </a:solidFill>
                <a:latin typeface="Times New Roman" panose="02020603050405020304" pitchFamily="18" charset="0"/>
              </a:rPr>
              <a:t>射门</a:t>
            </a:r>
            <a:r>
              <a:rPr lang="en-US" altLang="zh-CN" sz="2800" b="1">
                <a:solidFill>
                  <a:schemeClr val="accent1">
                    <a:lumMod val="25000"/>
                  </a:schemeClr>
                </a:solidFill>
                <a:latin typeface="Times New Roman" panose="02020603050405020304" pitchFamily="18" charset="0"/>
              </a:rPr>
              <a:t>; </a:t>
            </a:r>
            <a:r>
              <a:rPr lang="zh-CN" altLang="en-US" sz="2800" b="1">
                <a:solidFill>
                  <a:schemeClr val="accent1">
                    <a:lumMod val="25000"/>
                  </a:schemeClr>
                </a:solidFill>
                <a:latin typeface="Times New Roman" panose="02020603050405020304" pitchFamily="18" charset="0"/>
              </a:rPr>
              <a:t>目标</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animEffect transition="in" filter="blinds(horizontal)">
                                      <p:cBhvr>
                                        <p:cTn id="7" dur="500"/>
                                        <p:tgtEl>
                                          <p:spTgt spid="9011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0116">
                                            <p:txEl>
                                              <p:pRg st="1" end="1"/>
                                            </p:txEl>
                                          </p:spTgt>
                                        </p:tgtEl>
                                        <p:attrNameLst>
                                          <p:attrName>style.visibility</p:attrName>
                                        </p:attrNameLst>
                                      </p:cBhvr>
                                      <p:to>
                                        <p:strVal val="visible"/>
                                      </p:to>
                                    </p:set>
                                    <p:animEffect transition="in" filter="blinds(horizontal)">
                                      <p:cBhvr>
                                        <p:cTn id="10" dur="500"/>
                                        <p:tgtEl>
                                          <p:spTgt spid="9011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0116">
                                            <p:txEl>
                                              <p:pRg st="2" end="2"/>
                                            </p:txEl>
                                          </p:spTgt>
                                        </p:tgtEl>
                                        <p:attrNameLst>
                                          <p:attrName>style.visibility</p:attrName>
                                        </p:attrNameLst>
                                      </p:cBhvr>
                                      <p:to>
                                        <p:strVal val="visible"/>
                                      </p:to>
                                    </p:set>
                                    <p:animEffect transition="in" filter="blinds(horizontal)">
                                      <p:cBhvr>
                                        <p:cTn id="13" dur="500"/>
                                        <p:tgtEl>
                                          <p:spTgt spid="9011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0116">
                                            <p:txEl>
                                              <p:pRg st="3" end="3"/>
                                            </p:txEl>
                                          </p:spTgt>
                                        </p:tgtEl>
                                        <p:attrNameLst>
                                          <p:attrName>style.visibility</p:attrName>
                                        </p:attrNameLst>
                                      </p:cBhvr>
                                      <p:to>
                                        <p:strVal val="visible"/>
                                      </p:to>
                                    </p:set>
                                    <p:animEffect transition="in" filter="blinds(horizontal)">
                                      <p:cBhvr>
                                        <p:cTn id="16" dur="500"/>
                                        <p:tgtEl>
                                          <p:spTgt spid="9011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0116">
                                            <p:txEl>
                                              <p:pRg st="4" end="4"/>
                                            </p:txEl>
                                          </p:spTgt>
                                        </p:tgtEl>
                                        <p:attrNameLst>
                                          <p:attrName>style.visibility</p:attrName>
                                        </p:attrNameLst>
                                      </p:cBhvr>
                                      <p:to>
                                        <p:strVal val="visible"/>
                                      </p:to>
                                    </p:set>
                                    <p:animEffect transition="in" filter="blinds(horizontal)">
                                      <p:cBhvr>
                                        <p:cTn id="19" dur="500"/>
                                        <p:tgtEl>
                                          <p:spTgt spid="9011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0123"/>
                                        </p:tgtEl>
                                        <p:attrNameLst>
                                          <p:attrName>style.visibility</p:attrName>
                                        </p:attrNameLst>
                                      </p:cBhvr>
                                      <p:to>
                                        <p:strVal val="visible"/>
                                      </p:to>
                                    </p:set>
                                    <p:animEffect transition="in" filter="wipe(down)">
                                      <p:cBhvr>
                                        <p:cTn id="24" dur="500"/>
                                        <p:tgtEl>
                                          <p:spTgt spid="901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0124"/>
                                        </p:tgtEl>
                                        <p:attrNameLst>
                                          <p:attrName>style.visibility</p:attrName>
                                        </p:attrNameLst>
                                      </p:cBhvr>
                                      <p:to>
                                        <p:strVal val="visible"/>
                                      </p:to>
                                    </p:set>
                                    <p:animEffect transition="in" filter="wipe(down)">
                                      <p:cBhvr>
                                        <p:cTn id="29" dur="500"/>
                                        <p:tgtEl>
                                          <p:spTgt spid="9012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0117"/>
                                        </p:tgtEl>
                                        <p:attrNameLst>
                                          <p:attrName>style.visibility</p:attrName>
                                        </p:attrNameLst>
                                      </p:cBhvr>
                                      <p:to>
                                        <p:strVal val="visible"/>
                                      </p:to>
                                    </p:set>
                                    <p:anim calcmode="lin" valueType="num">
                                      <p:cBhvr>
                                        <p:cTn id="34" dur="500" fill="hold"/>
                                        <p:tgtEl>
                                          <p:spTgt spid="90117"/>
                                        </p:tgtEl>
                                        <p:attrNameLst>
                                          <p:attrName>ppt_w</p:attrName>
                                        </p:attrNameLst>
                                      </p:cBhvr>
                                      <p:tavLst>
                                        <p:tav tm="0">
                                          <p:val>
                                            <p:fltVal val="0"/>
                                          </p:val>
                                        </p:tav>
                                        <p:tav tm="100000">
                                          <p:val>
                                            <p:strVal val="#ppt_w"/>
                                          </p:val>
                                        </p:tav>
                                      </p:tavLst>
                                    </p:anim>
                                    <p:anim calcmode="lin" valueType="num">
                                      <p:cBhvr>
                                        <p:cTn id="35" dur="500" fill="hold"/>
                                        <p:tgtEl>
                                          <p:spTgt spid="90117"/>
                                        </p:tgtEl>
                                        <p:attrNameLst>
                                          <p:attrName>ppt_h</p:attrName>
                                        </p:attrNameLst>
                                      </p:cBhvr>
                                      <p:tavLst>
                                        <p:tav tm="0">
                                          <p:val>
                                            <p:fltVal val="0"/>
                                          </p:val>
                                        </p:tav>
                                        <p:tav tm="100000">
                                          <p:val>
                                            <p:strVal val="#ppt_h"/>
                                          </p:val>
                                        </p:tav>
                                      </p:tavLst>
                                    </p:anim>
                                    <p:animEffect transition="in" filter="fade">
                                      <p:cBhvr>
                                        <p:cTn id="36" dur="500"/>
                                        <p:tgtEl>
                                          <p:spTgt spid="9011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0118"/>
                                        </p:tgtEl>
                                        <p:attrNameLst>
                                          <p:attrName>style.visibility</p:attrName>
                                        </p:attrNameLst>
                                      </p:cBhvr>
                                      <p:to>
                                        <p:strVal val="visible"/>
                                      </p:to>
                                    </p:set>
                                    <p:anim calcmode="lin" valueType="num">
                                      <p:cBhvr>
                                        <p:cTn id="41" dur="500" fill="hold"/>
                                        <p:tgtEl>
                                          <p:spTgt spid="90118"/>
                                        </p:tgtEl>
                                        <p:attrNameLst>
                                          <p:attrName>ppt_w</p:attrName>
                                        </p:attrNameLst>
                                      </p:cBhvr>
                                      <p:tavLst>
                                        <p:tav tm="0">
                                          <p:val>
                                            <p:fltVal val="0"/>
                                          </p:val>
                                        </p:tav>
                                        <p:tav tm="100000">
                                          <p:val>
                                            <p:strVal val="#ppt_w"/>
                                          </p:val>
                                        </p:tav>
                                      </p:tavLst>
                                    </p:anim>
                                    <p:anim calcmode="lin" valueType="num">
                                      <p:cBhvr>
                                        <p:cTn id="42" dur="500" fill="hold"/>
                                        <p:tgtEl>
                                          <p:spTgt spid="90118"/>
                                        </p:tgtEl>
                                        <p:attrNameLst>
                                          <p:attrName>ppt_h</p:attrName>
                                        </p:attrNameLst>
                                      </p:cBhvr>
                                      <p:tavLst>
                                        <p:tav tm="0">
                                          <p:val>
                                            <p:fltVal val="0"/>
                                          </p:val>
                                        </p:tav>
                                        <p:tav tm="100000">
                                          <p:val>
                                            <p:strVal val="#ppt_h"/>
                                          </p:val>
                                        </p:tav>
                                      </p:tavLst>
                                    </p:anim>
                                    <p:animEffect transition="in" filter="fade">
                                      <p:cBhvr>
                                        <p:cTn id="43" dur="500"/>
                                        <p:tgtEl>
                                          <p:spTgt spid="9011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0119"/>
                                        </p:tgtEl>
                                        <p:attrNameLst>
                                          <p:attrName>style.visibility</p:attrName>
                                        </p:attrNameLst>
                                      </p:cBhvr>
                                      <p:to>
                                        <p:strVal val="visible"/>
                                      </p:to>
                                    </p:set>
                                    <p:anim calcmode="lin" valueType="num">
                                      <p:cBhvr>
                                        <p:cTn id="48" dur="500" fill="hold"/>
                                        <p:tgtEl>
                                          <p:spTgt spid="90119"/>
                                        </p:tgtEl>
                                        <p:attrNameLst>
                                          <p:attrName>ppt_w</p:attrName>
                                        </p:attrNameLst>
                                      </p:cBhvr>
                                      <p:tavLst>
                                        <p:tav tm="0">
                                          <p:val>
                                            <p:fltVal val="0"/>
                                          </p:val>
                                        </p:tav>
                                        <p:tav tm="100000">
                                          <p:val>
                                            <p:strVal val="#ppt_w"/>
                                          </p:val>
                                        </p:tav>
                                      </p:tavLst>
                                    </p:anim>
                                    <p:anim calcmode="lin" valueType="num">
                                      <p:cBhvr>
                                        <p:cTn id="49" dur="500" fill="hold"/>
                                        <p:tgtEl>
                                          <p:spTgt spid="90119"/>
                                        </p:tgtEl>
                                        <p:attrNameLst>
                                          <p:attrName>ppt_h</p:attrName>
                                        </p:attrNameLst>
                                      </p:cBhvr>
                                      <p:tavLst>
                                        <p:tav tm="0">
                                          <p:val>
                                            <p:fltVal val="0"/>
                                          </p:val>
                                        </p:tav>
                                        <p:tav tm="100000">
                                          <p:val>
                                            <p:strVal val="#ppt_h"/>
                                          </p:val>
                                        </p:tav>
                                      </p:tavLst>
                                    </p:anim>
                                    <p:animEffect transition="in" filter="fade">
                                      <p:cBhvr>
                                        <p:cTn id="50" dur="500"/>
                                        <p:tgtEl>
                                          <p:spTgt spid="9011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0120"/>
                                        </p:tgtEl>
                                        <p:attrNameLst>
                                          <p:attrName>style.visibility</p:attrName>
                                        </p:attrNameLst>
                                      </p:cBhvr>
                                      <p:to>
                                        <p:strVal val="visible"/>
                                      </p:to>
                                    </p:set>
                                    <p:anim calcmode="lin" valueType="num">
                                      <p:cBhvr>
                                        <p:cTn id="55" dur="500" fill="hold"/>
                                        <p:tgtEl>
                                          <p:spTgt spid="90120"/>
                                        </p:tgtEl>
                                        <p:attrNameLst>
                                          <p:attrName>ppt_w</p:attrName>
                                        </p:attrNameLst>
                                      </p:cBhvr>
                                      <p:tavLst>
                                        <p:tav tm="0">
                                          <p:val>
                                            <p:fltVal val="0"/>
                                          </p:val>
                                        </p:tav>
                                        <p:tav tm="100000">
                                          <p:val>
                                            <p:strVal val="#ppt_w"/>
                                          </p:val>
                                        </p:tav>
                                      </p:tavLst>
                                    </p:anim>
                                    <p:anim calcmode="lin" valueType="num">
                                      <p:cBhvr>
                                        <p:cTn id="56" dur="500" fill="hold"/>
                                        <p:tgtEl>
                                          <p:spTgt spid="90120"/>
                                        </p:tgtEl>
                                        <p:attrNameLst>
                                          <p:attrName>ppt_h</p:attrName>
                                        </p:attrNameLst>
                                      </p:cBhvr>
                                      <p:tavLst>
                                        <p:tav tm="0">
                                          <p:val>
                                            <p:fltVal val="0"/>
                                          </p:val>
                                        </p:tav>
                                        <p:tav tm="100000">
                                          <p:val>
                                            <p:strVal val="#ppt_h"/>
                                          </p:val>
                                        </p:tav>
                                      </p:tavLst>
                                    </p:anim>
                                    <p:animEffect transition="in" filter="fade">
                                      <p:cBhvr>
                                        <p:cTn id="57" dur="500"/>
                                        <p:tgtEl>
                                          <p:spTgt spid="9012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90121"/>
                                        </p:tgtEl>
                                        <p:attrNameLst>
                                          <p:attrName>style.visibility</p:attrName>
                                        </p:attrNameLst>
                                      </p:cBhvr>
                                      <p:to>
                                        <p:strVal val="visible"/>
                                      </p:to>
                                    </p:set>
                                    <p:anim calcmode="lin" valueType="num">
                                      <p:cBhvr>
                                        <p:cTn id="62" dur="500" fill="hold"/>
                                        <p:tgtEl>
                                          <p:spTgt spid="90121"/>
                                        </p:tgtEl>
                                        <p:attrNameLst>
                                          <p:attrName>ppt_w</p:attrName>
                                        </p:attrNameLst>
                                      </p:cBhvr>
                                      <p:tavLst>
                                        <p:tav tm="0">
                                          <p:val>
                                            <p:fltVal val="0"/>
                                          </p:val>
                                        </p:tav>
                                        <p:tav tm="100000">
                                          <p:val>
                                            <p:strVal val="#ppt_w"/>
                                          </p:val>
                                        </p:tav>
                                      </p:tavLst>
                                    </p:anim>
                                    <p:anim calcmode="lin" valueType="num">
                                      <p:cBhvr>
                                        <p:cTn id="63" dur="500" fill="hold"/>
                                        <p:tgtEl>
                                          <p:spTgt spid="90121"/>
                                        </p:tgtEl>
                                        <p:attrNameLst>
                                          <p:attrName>ppt_h</p:attrName>
                                        </p:attrNameLst>
                                      </p:cBhvr>
                                      <p:tavLst>
                                        <p:tav tm="0">
                                          <p:val>
                                            <p:fltVal val="0"/>
                                          </p:val>
                                        </p:tav>
                                        <p:tav tm="100000">
                                          <p:val>
                                            <p:strVal val="#ppt_h"/>
                                          </p:val>
                                        </p:tav>
                                      </p:tavLst>
                                    </p:anim>
                                    <p:animEffect transition="in" filter="fade">
                                      <p:cBhvr>
                                        <p:cTn id="64" dur="500"/>
                                        <p:tgtEl>
                                          <p:spTgt spid="90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p:bldP spid="90118" grpId="0"/>
      <p:bldP spid="90119" grpId="0"/>
      <p:bldP spid="90120" grpId="0"/>
      <p:bldP spid="90121" grpId="0"/>
      <p:bldP spid="90123" grpId="0"/>
      <p:bldP spid="9012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矩形 1"/>
          <p:cNvSpPr>
            <a:spLocks noChangeArrowheads="1"/>
          </p:cNvSpPr>
          <p:nvPr/>
        </p:nvSpPr>
        <p:spPr bwMode="auto">
          <a:xfrm>
            <a:off x="1258888" y="449263"/>
            <a:ext cx="70564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15000"/>
              </a:lnSpc>
              <a:buFont typeface="Arial" panose="020B0604020202020204" pitchFamily="34" charset="0"/>
              <a:buNone/>
            </a:pPr>
            <a:r>
              <a:rPr lang="en-US" altLang="zh-CN" sz="3400" b="1" dirty="0">
                <a:solidFill>
                  <a:srgbClr val="0066FF"/>
                </a:solidFill>
                <a:cs typeface="Times New Roman" panose="02020603050405020304" pitchFamily="18" charset="0"/>
              </a:rPr>
              <a:t>Read the story again and answer the questions.</a:t>
            </a:r>
          </a:p>
        </p:txBody>
      </p:sp>
      <p:sp>
        <p:nvSpPr>
          <p:cNvPr id="91139" name="椭圆 3"/>
          <p:cNvSpPr>
            <a:spLocks noChangeArrowheads="1"/>
          </p:cNvSpPr>
          <p:nvPr/>
        </p:nvSpPr>
        <p:spPr bwMode="auto">
          <a:xfrm>
            <a:off x="395288" y="623888"/>
            <a:ext cx="863600" cy="695325"/>
          </a:xfrm>
          <a:prstGeom prst="ellipse">
            <a:avLst/>
          </a:prstGeom>
          <a:noFill/>
          <a:ln>
            <a:noFill/>
          </a:ln>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solidFill>
                  <a:schemeClr val="tx1"/>
                </a:solidFill>
                <a:round/>
              </a14:hiddenLine>
            </a:ext>
          </a:extLst>
        </p:spPr>
        <p:txBody>
          <a:bodyPr anchor="ctr"/>
          <a:lstStyle/>
          <a:p>
            <a:pPr>
              <a:buFont typeface="Arial" panose="020B0604020202020204" pitchFamily="34" charset="0"/>
              <a:buNone/>
            </a:pPr>
            <a:r>
              <a:rPr lang="en-US" altLang="zh-CN" sz="3400" b="1" dirty="0">
                <a:solidFill>
                  <a:schemeClr val="accent1">
                    <a:lumMod val="25000"/>
                  </a:schemeClr>
                </a:solidFill>
                <a:latin typeface="Times New Roman" panose="02020603050405020304" pitchFamily="18" charset="0"/>
              </a:rPr>
              <a:t>2c</a:t>
            </a:r>
          </a:p>
        </p:txBody>
      </p:sp>
      <p:sp>
        <p:nvSpPr>
          <p:cNvPr id="91140" name="矩形 4"/>
          <p:cNvSpPr>
            <a:spLocks noChangeArrowheads="1"/>
          </p:cNvSpPr>
          <p:nvPr/>
        </p:nvSpPr>
        <p:spPr bwMode="auto">
          <a:xfrm>
            <a:off x="466725" y="1776413"/>
            <a:ext cx="8208963"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l">
              <a:lnSpc>
                <a:spcPct val="110000"/>
              </a:lnSpc>
              <a:buFont typeface="Arial" panose="020B0604020202020204" pitchFamily="34" charset="0"/>
              <a:buAutoNum type="arabicPeriod"/>
            </a:pPr>
            <a:r>
              <a:rPr lang="en-US" altLang="zh-CN" sz="3600" b="1" dirty="0">
                <a:latin typeface="Times New Roman" panose="02020603050405020304" pitchFamily="18" charset="0"/>
                <a:cs typeface="Times New Roman" panose="02020603050405020304" pitchFamily="18" charset="0"/>
              </a:rPr>
              <a:t>Why did Peter feel angry and worried?</a:t>
            </a:r>
          </a:p>
          <a:p>
            <a:pPr marL="514350" indent="-514350" algn="l">
              <a:lnSpc>
                <a:spcPct val="110000"/>
              </a:lnSpc>
              <a:buFont typeface="Arial" panose="020B0604020202020204" pitchFamily="34" charset="0"/>
              <a:buNone/>
            </a:pPr>
            <a:endParaRPr lang="en-US" altLang="zh-CN" sz="3600" b="1" dirty="0">
              <a:latin typeface="Times New Roman" panose="02020603050405020304" pitchFamily="18" charset="0"/>
              <a:cs typeface="Times New Roman" panose="02020603050405020304" pitchFamily="18" charset="0"/>
            </a:endParaRPr>
          </a:p>
          <a:p>
            <a:pPr marL="514350" indent="-514350" algn="l">
              <a:lnSpc>
                <a:spcPct val="110000"/>
              </a:lnSpc>
              <a:buFont typeface="Arial" panose="020B0604020202020204" pitchFamily="34" charset="0"/>
              <a:buNone/>
            </a:pPr>
            <a:endParaRPr lang="en-US" altLang="zh-CN" sz="3600" b="1" dirty="0">
              <a:latin typeface="Times New Roman" panose="02020603050405020304" pitchFamily="18" charset="0"/>
              <a:cs typeface="Times New Roman" panose="02020603050405020304" pitchFamily="18" charset="0"/>
            </a:endParaRPr>
          </a:p>
          <a:p>
            <a:pPr marL="514350" indent="-514350" algn="l">
              <a:lnSpc>
                <a:spcPct val="110000"/>
              </a:lnSpc>
              <a:buFont typeface="Arial" panose="020B0604020202020204" pitchFamily="34" charset="0"/>
              <a:buNone/>
            </a:pPr>
            <a:endParaRPr lang="en-US" altLang="zh-CN" sz="3600" b="1" dirty="0">
              <a:latin typeface="Times New Roman" panose="02020603050405020304" pitchFamily="18" charset="0"/>
              <a:cs typeface="Times New Roman" panose="02020603050405020304" pitchFamily="18" charset="0"/>
            </a:endParaRPr>
          </a:p>
          <a:p>
            <a:pPr marL="514350" indent="-514350" algn="l">
              <a:lnSpc>
                <a:spcPct val="110000"/>
              </a:lnSpc>
              <a:buFont typeface="Arial" panose="020B0604020202020204" pitchFamily="34" charset="0"/>
              <a:buNone/>
            </a:pPr>
            <a:endParaRPr lang="en-US" altLang="zh-CN" sz="3600" b="1" dirty="0">
              <a:latin typeface="Times New Roman" panose="02020603050405020304" pitchFamily="18" charset="0"/>
              <a:cs typeface="Times New Roman" panose="02020603050405020304" pitchFamily="18" charset="0"/>
            </a:endParaRPr>
          </a:p>
        </p:txBody>
      </p:sp>
      <p:sp>
        <p:nvSpPr>
          <p:cNvPr id="91141" name="矩形 5"/>
          <p:cNvSpPr>
            <a:spLocks noChangeArrowheads="1"/>
          </p:cNvSpPr>
          <p:nvPr/>
        </p:nvSpPr>
        <p:spPr bwMode="auto">
          <a:xfrm>
            <a:off x="1042988" y="2473325"/>
            <a:ext cx="7345362"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10000"/>
              </a:lnSpc>
              <a:buFont typeface="Arial" panose="020B0604020202020204" pitchFamily="34" charset="0"/>
              <a:buNone/>
            </a:pPr>
            <a:r>
              <a:rPr lang="en-US" altLang="zh-CN" sz="3600" b="1" dirty="0">
                <a:solidFill>
                  <a:srgbClr val="CC00CC"/>
                </a:solidFill>
                <a:latin typeface="Times New Roman" panose="02020603050405020304" pitchFamily="18" charset="0"/>
              </a:rPr>
              <a:t>He was angry with himself for missing an important goal and letting his team down. His was worried that his coach may kick him off the team.</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140">
                                            <p:txEl>
                                              <p:pRg st="0" end="0"/>
                                            </p:txEl>
                                          </p:spTgt>
                                        </p:tgtEl>
                                        <p:attrNameLst>
                                          <p:attrName>style.visibility</p:attrName>
                                        </p:attrNameLst>
                                      </p:cBhvr>
                                      <p:to>
                                        <p:strVal val="visible"/>
                                      </p:to>
                                    </p:set>
                                    <p:animEffect transition="in" filter="blinds(horizontal)">
                                      <p:cBhvr>
                                        <p:cTn id="7" dur="500"/>
                                        <p:tgtEl>
                                          <p:spTgt spid="91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1141"/>
                                        </p:tgtEl>
                                        <p:attrNameLst>
                                          <p:attrName>style.visibility</p:attrName>
                                        </p:attrNameLst>
                                      </p:cBhvr>
                                      <p:to>
                                        <p:strVal val="visible"/>
                                      </p:to>
                                    </p:set>
                                    <p:animEffect transition="in" filter="slide(fromBottom)">
                                      <p:cBhvr>
                                        <p:cTn id="12" dur="500"/>
                                        <p:tgtEl>
                                          <p:spTgt spid="9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矩形 65537"/>
          <p:cNvSpPr>
            <a:spLocks noChangeArrowheads="1"/>
          </p:cNvSpPr>
          <p:nvPr/>
        </p:nvSpPr>
        <p:spPr bwMode="auto">
          <a:xfrm>
            <a:off x="539750" y="773113"/>
            <a:ext cx="80645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4500" indent="-444500" algn="l">
              <a:lnSpc>
                <a:spcPct val="120000"/>
              </a:lnSpc>
              <a:buFont typeface="Arial" panose="020B0604020202020204" pitchFamily="34" charset="0"/>
              <a:buNone/>
            </a:pPr>
            <a:r>
              <a:rPr lang="en-US" altLang="zh-CN" sz="3600" b="1" dirty="0">
                <a:latin typeface="Times New Roman" panose="02020603050405020304" pitchFamily="18" charset="0"/>
              </a:rPr>
              <a:t>2. What kind of advice did Peter’s father offer him?</a:t>
            </a:r>
          </a:p>
        </p:txBody>
      </p:sp>
      <p:sp>
        <p:nvSpPr>
          <p:cNvPr id="92163" name="矩形 6"/>
          <p:cNvSpPr>
            <a:spLocks noChangeArrowheads="1"/>
          </p:cNvSpPr>
          <p:nvPr/>
        </p:nvSpPr>
        <p:spPr bwMode="auto">
          <a:xfrm>
            <a:off x="1042988" y="2212975"/>
            <a:ext cx="7678737"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600" b="1" dirty="0">
                <a:solidFill>
                  <a:srgbClr val="CC00CC"/>
                </a:solidFill>
                <a:latin typeface="Times New Roman" panose="02020603050405020304" pitchFamily="18" charset="0"/>
              </a:rPr>
              <a:t>Peter’s father advised him not to be too hard on himself but to learn how to communicate with his teammates and learn from his mistake.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slide(fromBottom)">
                                      <p:cBhvr>
                                        <p:cTn id="7" dur="500"/>
                                        <p:tgtEl>
                                          <p:spTgt spid="9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矩形 66561"/>
          <p:cNvSpPr>
            <a:spLocks noChangeArrowheads="1"/>
          </p:cNvSpPr>
          <p:nvPr/>
        </p:nvSpPr>
        <p:spPr bwMode="auto">
          <a:xfrm>
            <a:off x="900113" y="1114425"/>
            <a:ext cx="75596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1325" indent="-441325" algn="l" eaLnBrk="0" hangingPunct="0">
              <a:lnSpc>
                <a:spcPct val="120000"/>
              </a:lnSpc>
              <a:buFont typeface="Arial" panose="020B0604020202020204" pitchFamily="34" charset="0"/>
              <a:buNone/>
            </a:pPr>
            <a:r>
              <a:rPr lang="en-US" altLang="zh-CN" sz="3600" b="1" dirty="0">
                <a:latin typeface="Times New Roman" panose="02020603050405020304" pitchFamily="18" charset="0"/>
              </a:rPr>
              <a:t>3. Do you agree with Peter’s father? Why or why not?</a:t>
            </a:r>
          </a:p>
        </p:txBody>
      </p:sp>
      <p:sp>
        <p:nvSpPr>
          <p:cNvPr id="93187" name="矩形 7"/>
          <p:cNvSpPr>
            <a:spLocks noChangeArrowheads="1"/>
          </p:cNvSpPr>
          <p:nvPr/>
        </p:nvSpPr>
        <p:spPr bwMode="auto">
          <a:xfrm>
            <a:off x="1333500" y="2513013"/>
            <a:ext cx="7054850"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600" b="1" dirty="0">
                <a:solidFill>
                  <a:srgbClr val="CC00CC"/>
                </a:solidFill>
                <a:latin typeface="Times New Roman" panose="02020603050405020304" pitchFamily="18" charset="0"/>
              </a:rPr>
              <a:t>Yes. It is more meaningful to learn from one’s mistakes and do better in the future.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slide(fromBottom)">
                                      <p:cBhvr>
                                        <p:cTn id="7"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TextBox 3"/>
          <p:cNvSpPr txBox="1">
            <a:spLocks noChangeArrowheads="1"/>
          </p:cNvSpPr>
          <p:nvPr/>
        </p:nvSpPr>
        <p:spPr bwMode="auto">
          <a:xfrm>
            <a:off x="1403350" y="1916113"/>
            <a:ext cx="6553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400" b="1" dirty="0">
                <a:solidFill>
                  <a:srgbClr val="CC00FF"/>
                </a:solidFill>
              </a:rPr>
              <a:t>What’s the ending of the story about the unhappy king?</a:t>
            </a:r>
          </a:p>
        </p:txBody>
      </p:sp>
      <p:sp>
        <p:nvSpPr>
          <p:cNvPr id="75779" name="矩形 48130"/>
          <p:cNvSpPr>
            <a:spLocks noChangeArrowheads="1" noChangeShapeType="1" noTextEdit="1"/>
          </p:cNvSpPr>
          <p:nvPr/>
        </p:nvSpPr>
        <p:spPr bwMode="auto">
          <a:xfrm>
            <a:off x="539750" y="457199"/>
            <a:ext cx="3529013" cy="955675"/>
          </a:xfrm>
          <a:prstGeom prst="rect">
            <a:avLst/>
          </a:prstGeom>
        </p:spPr>
        <p:txBody>
          <a:bodyPr wrap="none" fromWordArt="1">
            <a:prstTxWarp prst="textInflate">
              <a:avLst>
                <a:gd name="adj" fmla="val 13634"/>
              </a:avLst>
            </a:prstTxWarp>
          </a:bodyPr>
          <a:lstStyle/>
          <a:p>
            <a:r>
              <a:rPr lang="en-US" altLang="zh-CN" sz="3600" b="1" kern="10" dirty="0">
                <a:ln w="12700">
                  <a:solidFill>
                    <a:srgbClr val="FFCC00"/>
                  </a:solidFill>
                  <a:round/>
                </a:ln>
                <a:solidFill>
                  <a:srgbClr val="99CC00"/>
                </a:solidFill>
                <a:effectLst>
                  <a:outerShdw dist="45791" dir="2021404" algn="ctr" rotWithShape="0">
                    <a:srgbClr val="808080">
                      <a:alpha val="80000"/>
                    </a:srgbClr>
                  </a:outerShdw>
                </a:effectLst>
                <a:latin typeface="Arial" panose="020B0604020202020204"/>
                <a:cs typeface="Arial" panose="020B0604020202020204"/>
              </a:rPr>
              <a:t>Free talk</a:t>
            </a:r>
            <a:endParaRPr lang="zh-CN" altLang="en-US" sz="3600" b="1" kern="10" dirty="0">
              <a:ln w="12700">
                <a:solidFill>
                  <a:srgbClr val="FFCC00"/>
                </a:solidFill>
                <a:round/>
              </a:ln>
              <a:solidFill>
                <a:srgbClr val="99CC00"/>
              </a:solidFill>
              <a:effectLst>
                <a:outerShdw dist="45791" dir="2021404" algn="ctr" rotWithShape="0">
                  <a:srgbClr val="808080">
                    <a:alpha val="80000"/>
                  </a:srgbClr>
                </a:outerShdw>
              </a:effectLst>
              <a:latin typeface="Arial" panose="020B0604020202020204"/>
              <a:cs typeface="Arial" panose="020B0604020202020204"/>
            </a:endParaRPr>
          </a:p>
        </p:txBody>
      </p:sp>
      <p:pic>
        <p:nvPicPr>
          <p:cNvPr id="75780" name="图片 48131" descr="未标题-1"/>
          <p:cNvPicPr>
            <a:picLocks noChangeAspect="1" noChangeArrowheads="1"/>
          </p:cNvPicPr>
          <p:nvPr/>
        </p:nvPicPr>
        <p:blipFill>
          <a:blip r:embed="rId2"/>
          <a:srcRect/>
          <a:stretch>
            <a:fillRect/>
          </a:stretch>
        </p:blipFill>
        <p:spPr bwMode="auto">
          <a:xfrm>
            <a:off x="3348038" y="3284538"/>
            <a:ext cx="23876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矩形 67585"/>
          <p:cNvSpPr>
            <a:spLocks noChangeArrowheads="1"/>
          </p:cNvSpPr>
          <p:nvPr/>
        </p:nvSpPr>
        <p:spPr bwMode="auto">
          <a:xfrm>
            <a:off x="684213" y="476250"/>
            <a:ext cx="75596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4500" indent="-444500" algn="l">
              <a:lnSpc>
                <a:spcPct val="120000"/>
              </a:lnSpc>
              <a:buFont typeface="Arial" panose="020B0604020202020204" pitchFamily="34" charset="0"/>
              <a:buNone/>
            </a:pPr>
            <a:r>
              <a:rPr lang="en-US" altLang="zh-CN" sz="3600" b="1" dirty="0">
                <a:latin typeface="Times New Roman" panose="02020603050405020304" pitchFamily="18" charset="0"/>
              </a:rPr>
              <a:t>4. What happened after Peter told his teammates that he was sorry?</a:t>
            </a:r>
          </a:p>
        </p:txBody>
      </p:sp>
      <p:sp>
        <p:nvSpPr>
          <p:cNvPr id="94211" name="矩形 2"/>
          <p:cNvSpPr>
            <a:spLocks noChangeArrowheads="1"/>
          </p:cNvSpPr>
          <p:nvPr/>
        </p:nvSpPr>
        <p:spPr bwMode="auto">
          <a:xfrm>
            <a:off x="1187450" y="1844675"/>
            <a:ext cx="70564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600" b="1">
                <a:solidFill>
                  <a:srgbClr val="CC00CC"/>
                </a:solidFill>
                <a:latin typeface="Times New Roman" panose="02020603050405020304" pitchFamily="18" charset="0"/>
              </a:rPr>
              <a:t>His teammates asked him not to worry about what had happened as it wasn’t just one person’s fault. They agreed that they should work together to think about how they could do better in the future.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slide(fromBottom)">
                                      <p:cBhvr>
                                        <p:cTn id="7" dur="5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文本占位符 68609"/>
          <p:cNvSpPr>
            <a:spLocks noGrp="1" noChangeArrowheads="1"/>
          </p:cNvSpPr>
          <p:nvPr>
            <p:ph type="body" idx="4294967295"/>
          </p:nvPr>
        </p:nvSpPr>
        <p:spPr>
          <a:xfrm>
            <a:off x="611188" y="836613"/>
            <a:ext cx="7499350" cy="2160587"/>
          </a:xfrm>
          <a:noFill/>
        </p:spPr>
        <p:txBody>
          <a:bodyPr/>
          <a:lstStyle/>
          <a:p>
            <a:pPr marL="441325" indent="-441325">
              <a:lnSpc>
                <a:spcPct val="120000"/>
              </a:lnSpc>
              <a:spcBef>
                <a:spcPct val="0"/>
              </a:spcBef>
              <a:buFontTx/>
              <a:buNone/>
            </a:pPr>
            <a:r>
              <a:rPr lang="en-US" altLang="zh-CN" sz="3600" b="1"/>
              <a:t>5. Why did Peter think that he was on a winning team even though they lost the last game?</a:t>
            </a:r>
            <a:endParaRPr lang="en-US" altLang="zh-CN" sz="3600"/>
          </a:p>
        </p:txBody>
      </p:sp>
      <p:sp>
        <p:nvSpPr>
          <p:cNvPr id="95235" name="矩形 3"/>
          <p:cNvSpPr>
            <a:spLocks noChangeArrowheads="1"/>
          </p:cNvSpPr>
          <p:nvPr/>
        </p:nvSpPr>
        <p:spPr bwMode="auto">
          <a:xfrm>
            <a:off x="1052513" y="2873375"/>
            <a:ext cx="6911975"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endParaRPr lang="en-US" altLang="zh-CN" sz="3600" b="1">
              <a:solidFill>
                <a:srgbClr val="CC00CC"/>
              </a:solidFill>
              <a:latin typeface="Times New Roman" panose="02020603050405020304" pitchFamily="18" charset="0"/>
            </a:endParaRPr>
          </a:p>
          <a:p>
            <a:pPr algn="l">
              <a:lnSpc>
                <a:spcPct val="120000"/>
              </a:lnSpc>
              <a:buFont typeface="Arial" panose="020B0604020202020204" pitchFamily="34" charset="0"/>
              <a:buNone/>
            </a:pPr>
            <a:r>
              <a:rPr lang="en-US" altLang="zh-CN" sz="3600" b="1">
                <a:solidFill>
                  <a:srgbClr val="CC00CC"/>
                </a:solidFill>
                <a:latin typeface="Times New Roman" panose="02020603050405020304" pitchFamily="18" charset="0"/>
              </a:rPr>
              <a:t>He was on a team with good team spirit that would help them achieve success in the future.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Bottom)">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TextBox 2"/>
          <p:cNvSpPr txBox="1">
            <a:spLocks noChangeArrowheads="1"/>
          </p:cNvSpPr>
          <p:nvPr/>
        </p:nvSpPr>
        <p:spPr bwMode="auto">
          <a:xfrm>
            <a:off x="611188" y="1773238"/>
            <a:ext cx="7848600"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algn="l">
              <a:defRPr>
                <a:solidFill>
                  <a:schemeClr val="tx1"/>
                </a:solidFill>
                <a:latin typeface="Arial" panose="020B0604020202020204" pitchFamily="34" charset="0"/>
                <a:ea typeface="宋体" panose="02010600030101010101" pitchFamily="2" charset="-122"/>
              </a:defRPr>
            </a:lvl1pPr>
            <a:lvl2pPr algn="l">
              <a:defRPr>
                <a:solidFill>
                  <a:schemeClr val="tx1"/>
                </a:solidFill>
                <a:latin typeface="Arial" panose="020B0604020202020204" pitchFamily="34" charset="0"/>
                <a:ea typeface="宋体" panose="02010600030101010101" pitchFamily="2" charset="-122"/>
              </a:defRPr>
            </a:lvl2pPr>
            <a:lvl3pPr algn="l">
              <a:defRPr>
                <a:solidFill>
                  <a:schemeClr val="tx1"/>
                </a:solidFill>
                <a:latin typeface="Arial" panose="020B0604020202020204" pitchFamily="34" charset="0"/>
                <a:ea typeface="宋体" panose="02010600030101010101" pitchFamily="2" charset="-122"/>
              </a:defRPr>
            </a:lvl3pPr>
            <a:lvl4pPr algn="l">
              <a:defRPr>
                <a:solidFill>
                  <a:schemeClr val="tx1"/>
                </a:solidFill>
                <a:latin typeface="Arial" panose="020B0604020202020204" pitchFamily="34" charset="0"/>
                <a:ea typeface="宋体" panose="02010600030101010101" pitchFamily="2" charset="-122"/>
              </a:defRPr>
            </a:lvl4pPr>
            <a:lvl5pPr algn="l">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5000"/>
              </a:lnSpc>
              <a:buFont typeface="Arial" panose="020B0604020202020204" pitchFamily="34" charset="0"/>
              <a:buAutoNum type="arabicPeriod"/>
            </a:pPr>
            <a:r>
              <a:rPr lang="en-US" altLang="zh-CN" sz="3400" b="1" dirty="0">
                <a:latin typeface="Times New Roman" panose="02020603050405020304" pitchFamily="18" charset="0"/>
              </a:rPr>
              <a:t>The general finds a happy person </a:t>
            </a:r>
            <a:r>
              <a:rPr lang="en-US" altLang="zh-CN" sz="3400" b="1" dirty="0">
                <a:solidFill>
                  <a:srgbClr val="FF0000"/>
                </a:solidFill>
                <a:latin typeface="Times New Roman" panose="02020603050405020304" pitchFamily="18" charset="0"/>
              </a:rPr>
              <a:t>with</a:t>
            </a:r>
            <a:r>
              <a:rPr lang="en-US" altLang="zh-CN" sz="3400" b="1" dirty="0">
                <a:latin typeface="Times New Roman" panose="02020603050405020304" pitchFamily="18" charset="0"/>
              </a:rPr>
              <a:t> power, money and fame. </a:t>
            </a:r>
          </a:p>
          <a:p>
            <a:pPr>
              <a:lnSpc>
                <a:spcPct val="115000"/>
              </a:lnSpc>
              <a:buFont typeface="Arial" panose="020B0604020202020204" pitchFamily="34" charset="0"/>
              <a:buNone/>
            </a:pPr>
            <a:r>
              <a:rPr lang="en-US" altLang="zh-CN" sz="3400" b="1" dirty="0">
                <a:solidFill>
                  <a:srgbClr val="FF0000"/>
                </a:solidFill>
                <a:latin typeface="Times New Roman" panose="02020603050405020304" pitchFamily="18" charset="0"/>
              </a:rPr>
              <a:t>    with </a:t>
            </a:r>
            <a:r>
              <a:rPr lang="zh-CN" altLang="en-US" sz="3400" b="1" dirty="0">
                <a:solidFill>
                  <a:srgbClr val="FF0000"/>
                </a:solidFill>
                <a:latin typeface="Times New Roman" panose="02020603050405020304" pitchFamily="18" charset="0"/>
              </a:rPr>
              <a:t>表伴随</a:t>
            </a:r>
            <a:r>
              <a:rPr lang="en-US" altLang="zh-CN" sz="3400" b="1" dirty="0">
                <a:solidFill>
                  <a:srgbClr val="FF0000"/>
                </a:solidFill>
                <a:latin typeface="Times New Roman" panose="02020603050405020304" pitchFamily="18" charset="0"/>
              </a:rPr>
              <a:t>, “</a:t>
            </a:r>
            <a:r>
              <a:rPr lang="zh-CN" altLang="en-US" sz="3400" b="1" dirty="0">
                <a:solidFill>
                  <a:srgbClr val="FF0000"/>
                </a:solidFill>
                <a:latin typeface="Times New Roman" panose="02020603050405020304" pitchFamily="18" charset="0"/>
              </a:rPr>
              <a:t>带着</a:t>
            </a:r>
            <a:r>
              <a:rPr lang="en-US" altLang="zh-CN" sz="3400" b="1" dirty="0">
                <a:solidFill>
                  <a:srgbClr val="FF0000"/>
                </a:solidFill>
                <a:latin typeface="Times New Roman" panose="02020603050405020304" pitchFamily="18" charset="0"/>
              </a:rPr>
              <a:t>……, </a:t>
            </a:r>
            <a:r>
              <a:rPr lang="zh-CN" altLang="en-US" sz="3400" b="1" dirty="0">
                <a:solidFill>
                  <a:srgbClr val="FF0000"/>
                </a:solidFill>
                <a:latin typeface="Times New Roman" panose="02020603050405020304" pitchFamily="18" charset="0"/>
              </a:rPr>
              <a:t>与</a:t>
            </a:r>
            <a:r>
              <a:rPr lang="en-US" altLang="zh-CN" sz="3400" b="1" dirty="0">
                <a:solidFill>
                  <a:srgbClr val="FF0000"/>
                </a:solidFill>
                <a:latin typeface="Times New Roman" panose="02020603050405020304" pitchFamily="18" charset="0"/>
              </a:rPr>
              <a:t>…… </a:t>
            </a:r>
            <a:r>
              <a:rPr lang="zh-CN" altLang="en-US" sz="3400" b="1" dirty="0">
                <a:solidFill>
                  <a:srgbClr val="FF0000"/>
                </a:solidFill>
                <a:latin typeface="Times New Roman" panose="02020603050405020304" pitchFamily="18" charset="0"/>
              </a:rPr>
              <a:t>一起</a:t>
            </a:r>
            <a:r>
              <a:rPr lang="en-US" altLang="zh-CN" sz="3400" b="1" dirty="0">
                <a:solidFill>
                  <a:srgbClr val="FF0000"/>
                </a:solidFill>
                <a:latin typeface="Times New Roman" panose="02020603050405020304" pitchFamily="18" charset="0"/>
              </a:rPr>
              <a:t>,  </a:t>
            </a:r>
            <a:r>
              <a:rPr lang="zh-CN" altLang="en-US" sz="3400" b="1" dirty="0">
                <a:solidFill>
                  <a:srgbClr val="FF0000"/>
                </a:solidFill>
                <a:latin typeface="Times New Roman" panose="02020603050405020304" pitchFamily="18" charset="0"/>
              </a:rPr>
              <a:t>随着</a:t>
            </a:r>
            <a:r>
              <a:rPr lang="en-US" altLang="zh-CN" sz="3400" b="1" dirty="0">
                <a:solidFill>
                  <a:srgbClr val="FF0000"/>
                </a:solidFill>
                <a:latin typeface="Times New Roman" panose="02020603050405020304" pitchFamily="18" charset="0"/>
              </a:rPr>
              <a:t>,  </a:t>
            </a:r>
            <a:r>
              <a:rPr lang="zh-CN" altLang="en-US" sz="3400" b="1" dirty="0">
                <a:solidFill>
                  <a:srgbClr val="FF0000"/>
                </a:solidFill>
                <a:latin typeface="Times New Roman" panose="02020603050405020304" pitchFamily="18" charset="0"/>
              </a:rPr>
              <a:t>有”</a:t>
            </a:r>
            <a:r>
              <a:rPr lang="en-US" altLang="zh-CN" sz="3400" b="1" dirty="0">
                <a:solidFill>
                  <a:srgbClr val="FF0000"/>
                </a:solidFill>
                <a:latin typeface="Times New Roman" panose="02020603050405020304" pitchFamily="18" charset="0"/>
              </a:rPr>
              <a:t>; </a:t>
            </a:r>
            <a:r>
              <a:rPr lang="zh-CN" altLang="en-US" sz="3400" b="1" dirty="0">
                <a:solidFill>
                  <a:srgbClr val="FF0000"/>
                </a:solidFill>
                <a:latin typeface="Times New Roman" panose="02020603050405020304" pitchFamily="18" charset="0"/>
              </a:rPr>
              <a:t>反义词</a:t>
            </a:r>
            <a:r>
              <a:rPr lang="en-US" altLang="zh-CN" sz="3400" b="1" dirty="0">
                <a:solidFill>
                  <a:srgbClr val="FF0000"/>
                </a:solidFill>
                <a:latin typeface="Times New Roman" panose="02020603050405020304" pitchFamily="18" charset="0"/>
              </a:rPr>
              <a:t>:  without “</a:t>
            </a:r>
            <a:r>
              <a:rPr lang="zh-CN" altLang="en-US" sz="3400" b="1" dirty="0">
                <a:solidFill>
                  <a:srgbClr val="FF0000"/>
                </a:solidFill>
                <a:latin typeface="Times New Roman" panose="02020603050405020304" pitchFamily="18" charset="0"/>
              </a:rPr>
              <a:t>没有”。后面均可接名词或动名词。</a:t>
            </a:r>
          </a:p>
          <a:p>
            <a:pPr>
              <a:lnSpc>
                <a:spcPct val="115000"/>
              </a:lnSpc>
              <a:buFont typeface="Arial" panose="020B0604020202020204" pitchFamily="34" charset="0"/>
              <a:buNone/>
            </a:pPr>
            <a:r>
              <a:rPr lang="zh-CN" altLang="en-US" sz="3400" b="1" dirty="0">
                <a:latin typeface="Times New Roman" panose="02020603050405020304" pitchFamily="18" charset="0"/>
              </a:rPr>
              <a:t>    </a:t>
            </a:r>
            <a:r>
              <a:rPr lang="en-US" altLang="zh-CN" sz="3400" b="1" dirty="0">
                <a:latin typeface="Times New Roman" panose="02020603050405020304" pitchFamily="18" charset="0"/>
              </a:rPr>
              <a:t>e.g. He left</a:t>
            </a:r>
            <a:r>
              <a:rPr lang="en-US" altLang="zh-CN" sz="3400" b="1" dirty="0">
                <a:solidFill>
                  <a:srgbClr val="FF0000"/>
                </a:solidFill>
                <a:latin typeface="Times New Roman" panose="02020603050405020304" pitchFamily="18" charset="0"/>
              </a:rPr>
              <a:t> without</a:t>
            </a:r>
            <a:r>
              <a:rPr lang="en-US" altLang="zh-CN" sz="3400" b="1" dirty="0">
                <a:latin typeface="Times New Roman" panose="02020603050405020304" pitchFamily="18" charset="0"/>
              </a:rPr>
              <a:t> saying a word.</a:t>
            </a:r>
          </a:p>
          <a:p>
            <a:pPr>
              <a:lnSpc>
                <a:spcPct val="115000"/>
              </a:lnSpc>
              <a:buFont typeface="Arial" panose="020B0604020202020204" pitchFamily="34" charset="0"/>
              <a:buNone/>
            </a:pPr>
            <a:r>
              <a:rPr lang="en-US" altLang="zh-CN" sz="3400" b="1" dirty="0">
                <a:latin typeface="Times New Roman" panose="02020603050405020304" pitchFamily="18" charset="0"/>
              </a:rPr>
              <a:t>           </a:t>
            </a:r>
            <a:r>
              <a:rPr lang="zh-CN" altLang="en-US" sz="3400" b="1" dirty="0">
                <a:latin typeface="Times New Roman" panose="02020603050405020304" pitchFamily="18" charset="0"/>
              </a:rPr>
              <a:t>他一句话都没有说就走了。</a:t>
            </a:r>
          </a:p>
        </p:txBody>
      </p:sp>
      <p:pic>
        <p:nvPicPr>
          <p:cNvPr id="96259" name="图片 69634" descr="language points"/>
          <p:cNvPicPr>
            <a:picLocks noChangeAspect="1" noChangeArrowheads="1"/>
          </p:cNvPicPr>
          <p:nvPr/>
        </p:nvPicPr>
        <p:blipFill>
          <a:blip r:embed="rId2" cstate="email"/>
          <a:srcRect/>
          <a:stretch>
            <a:fillRect/>
          </a:stretch>
        </p:blipFill>
        <p:spPr bwMode="auto">
          <a:xfrm>
            <a:off x="2216150" y="549275"/>
            <a:ext cx="422751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animEffect transition="in" filter="blinds(horizontal)">
                                      <p:cBhvr>
                                        <p:cTn id="7" dur="500"/>
                                        <p:tgtEl>
                                          <p:spTgt spid="96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6258">
                                            <p:txEl>
                                              <p:pRg st="1" end="1"/>
                                            </p:txEl>
                                          </p:spTgt>
                                        </p:tgtEl>
                                        <p:attrNameLst>
                                          <p:attrName>style.visibility</p:attrName>
                                        </p:attrNameLst>
                                      </p:cBhvr>
                                      <p:to>
                                        <p:strVal val="visible"/>
                                      </p:to>
                                    </p:set>
                                    <p:animEffect transition="in" filter="wipe(down)">
                                      <p:cBhvr>
                                        <p:cTn id="12" dur="500"/>
                                        <p:tgtEl>
                                          <p:spTgt spid="962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6258">
                                            <p:txEl>
                                              <p:pRg st="2" end="2"/>
                                            </p:txEl>
                                          </p:spTgt>
                                        </p:tgtEl>
                                        <p:attrNameLst>
                                          <p:attrName>style.visibility</p:attrName>
                                        </p:attrNameLst>
                                      </p:cBhvr>
                                      <p:to>
                                        <p:strVal val="visible"/>
                                      </p:to>
                                    </p:set>
                                    <p:animEffect transition="in" filter="randombar(horizontal)">
                                      <p:cBhvr>
                                        <p:cTn id="17" dur="500"/>
                                        <p:tgtEl>
                                          <p:spTgt spid="96258">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96258">
                                            <p:txEl>
                                              <p:pRg st="3" end="3"/>
                                            </p:txEl>
                                          </p:spTgt>
                                        </p:tgtEl>
                                        <p:attrNameLst>
                                          <p:attrName>style.visibility</p:attrName>
                                        </p:attrNameLst>
                                      </p:cBhvr>
                                      <p:to>
                                        <p:strVal val="visible"/>
                                      </p:to>
                                    </p:set>
                                    <p:animEffect transition="in" filter="randombar(horizontal)">
                                      <p:cBhvr>
                                        <p:cTn id="20" dur="500"/>
                                        <p:tgtEl>
                                          <p:spTgt spid="962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文本占位符 70657"/>
          <p:cNvSpPr>
            <a:spLocks noGrp="1" noChangeArrowheads="1"/>
          </p:cNvSpPr>
          <p:nvPr>
            <p:ph type="body" idx="4294967295"/>
          </p:nvPr>
        </p:nvSpPr>
        <p:spPr>
          <a:xfrm>
            <a:off x="457200" y="476250"/>
            <a:ext cx="8229600" cy="5721350"/>
          </a:xfrm>
          <a:noFill/>
        </p:spPr>
        <p:txBody>
          <a:bodyPr/>
          <a:lstStyle/>
          <a:p>
            <a:pPr marL="441325" indent="-441325">
              <a:lnSpc>
                <a:spcPct val="120000"/>
              </a:lnSpc>
              <a:spcBef>
                <a:spcPct val="0"/>
              </a:spcBef>
              <a:buFontTx/>
              <a:buNone/>
            </a:pPr>
            <a:r>
              <a:rPr lang="en-US" altLang="zh-CN" sz="3400" b="1" dirty="0"/>
              <a:t>2. How</a:t>
            </a:r>
            <a:r>
              <a:rPr lang="en-US" altLang="zh-CN" sz="3400" b="1" dirty="0">
                <a:solidFill>
                  <a:srgbClr val="FF0000"/>
                </a:solidFill>
              </a:rPr>
              <a:t> could</a:t>
            </a:r>
            <a:r>
              <a:rPr lang="en-US" altLang="zh-CN" sz="3400" b="1" dirty="0"/>
              <a:t> he </a:t>
            </a:r>
            <a:r>
              <a:rPr lang="en-US" altLang="zh-CN" sz="3400" b="1" dirty="0">
                <a:solidFill>
                  <a:srgbClr val="FF0000"/>
                </a:solidFill>
              </a:rPr>
              <a:t>have missed</a:t>
            </a:r>
            <a:r>
              <a:rPr lang="en-US" altLang="zh-CN" sz="3400" b="1" dirty="0"/>
              <a:t> scoring that goal?</a:t>
            </a:r>
          </a:p>
          <a:p>
            <a:pPr marL="441325" indent="-441325">
              <a:lnSpc>
                <a:spcPct val="120000"/>
              </a:lnSpc>
              <a:spcBef>
                <a:spcPct val="0"/>
              </a:spcBef>
              <a:buFontTx/>
              <a:buNone/>
            </a:pPr>
            <a:r>
              <a:rPr lang="en-US" altLang="zh-CN" sz="3400" b="1" dirty="0"/>
              <a:t>    </a:t>
            </a:r>
            <a:r>
              <a:rPr lang="en-US" altLang="zh-CN" sz="3400" b="1" dirty="0">
                <a:solidFill>
                  <a:srgbClr val="FF0000"/>
                </a:solidFill>
              </a:rPr>
              <a:t>could have done</a:t>
            </a:r>
            <a:r>
              <a:rPr lang="zh-CN" altLang="en-US" sz="3400" b="1" dirty="0">
                <a:solidFill>
                  <a:srgbClr val="FF0000"/>
                </a:solidFill>
              </a:rPr>
              <a:t>表示“过去本能够做某事但未做”</a:t>
            </a:r>
            <a:r>
              <a:rPr lang="en-US" altLang="zh-CN" sz="3400" b="1" dirty="0">
                <a:solidFill>
                  <a:srgbClr val="FF0000"/>
                </a:solidFill>
              </a:rPr>
              <a:t>, </a:t>
            </a:r>
            <a:r>
              <a:rPr lang="zh-CN" altLang="en-US" sz="3400" b="1" dirty="0">
                <a:solidFill>
                  <a:srgbClr val="FF0000"/>
                </a:solidFill>
              </a:rPr>
              <a:t>包含“责备”意义。</a:t>
            </a:r>
          </a:p>
          <a:p>
            <a:pPr marL="441325" indent="-441325">
              <a:lnSpc>
                <a:spcPct val="120000"/>
              </a:lnSpc>
              <a:spcBef>
                <a:spcPct val="0"/>
              </a:spcBef>
              <a:buFontTx/>
              <a:buNone/>
            </a:pPr>
            <a:r>
              <a:rPr lang="zh-CN" altLang="en-US" sz="3400" b="1" dirty="0"/>
              <a:t>    </a:t>
            </a:r>
            <a:r>
              <a:rPr lang="en-US" altLang="zh-CN" sz="3400" b="1" dirty="0"/>
              <a:t>e.g. How </a:t>
            </a:r>
            <a:r>
              <a:rPr lang="en-US" altLang="zh-CN" sz="3400" b="1" dirty="0">
                <a:solidFill>
                  <a:srgbClr val="FF0000"/>
                </a:solidFill>
              </a:rPr>
              <a:t>could</a:t>
            </a:r>
            <a:r>
              <a:rPr lang="en-US" altLang="zh-CN" sz="3400" b="1" dirty="0"/>
              <a:t> he </a:t>
            </a:r>
            <a:r>
              <a:rPr lang="en-US" altLang="zh-CN" sz="3400" b="1" dirty="0">
                <a:solidFill>
                  <a:srgbClr val="FF0000"/>
                </a:solidFill>
              </a:rPr>
              <a:t>have been</a:t>
            </a:r>
            <a:r>
              <a:rPr lang="en-US" altLang="zh-CN" sz="3400" b="1" dirty="0"/>
              <a:t> such a fool? </a:t>
            </a:r>
            <a:r>
              <a:rPr lang="zh-CN" altLang="en-US" sz="3400" b="1" dirty="0"/>
              <a:t>他怎么这么糊涂？</a:t>
            </a:r>
          </a:p>
          <a:p>
            <a:pPr marL="441325" indent="-441325">
              <a:lnSpc>
                <a:spcPct val="120000"/>
              </a:lnSpc>
              <a:spcBef>
                <a:spcPct val="0"/>
              </a:spcBef>
              <a:buFontTx/>
              <a:buNone/>
            </a:pPr>
            <a:r>
              <a:rPr lang="zh-CN" altLang="en-US" sz="3400" b="1" dirty="0"/>
              <a:t>           </a:t>
            </a:r>
            <a:r>
              <a:rPr lang="en-US" altLang="zh-CN" sz="3400" b="1" dirty="0"/>
              <a:t>How </a:t>
            </a:r>
            <a:r>
              <a:rPr lang="en-US" altLang="zh-CN" sz="3400" b="1" dirty="0">
                <a:solidFill>
                  <a:srgbClr val="FF0000"/>
                </a:solidFill>
              </a:rPr>
              <a:t>could</a:t>
            </a:r>
            <a:r>
              <a:rPr lang="en-US" altLang="zh-CN" sz="3400" b="1" dirty="0"/>
              <a:t> she </a:t>
            </a:r>
            <a:r>
              <a:rPr lang="en-US" altLang="zh-CN" sz="3400" b="1" dirty="0">
                <a:solidFill>
                  <a:srgbClr val="FF0000"/>
                </a:solidFill>
              </a:rPr>
              <a:t>have forgotten</a:t>
            </a:r>
            <a:r>
              <a:rPr lang="en-US" altLang="zh-CN" sz="3400" b="1" dirty="0"/>
              <a:t> what   kind of man he was?</a:t>
            </a:r>
          </a:p>
          <a:p>
            <a:pPr marL="441325" indent="-441325">
              <a:lnSpc>
                <a:spcPct val="120000"/>
              </a:lnSpc>
              <a:spcBef>
                <a:spcPct val="0"/>
              </a:spcBef>
              <a:buFontTx/>
              <a:buNone/>
            </a:pPr>
            <a:r>
              <a:rPr lang="en-US" altLang="zh-CN" sz="3400" b="1" dirty="0"/>
              <a:t>           </a:t>
            </a:r>
            <a:r>
              <a:rPr lang="zh-CN" altLang="en-US" sz="3400" b="1" dirty="0"/>
              <a:t>她怎么能忘记他是哪种人呢？</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7282">
                                            <p:txEl>
                                              <p:pRg st="1" end="1"/>
                                            </p:txEl>
                                          </p:spTgt>
                                        </p:tgtEl>
                                        <p:attrNameLst>
                                          <p:attrName>style.visibility</p:attrName>
                                        </p:attrNameLst>
                                      </p:cBhvr>
                                      <p:to>
                                        <p:strVal val="visible"/>
                                      </p:to>
                                    </p:set>
                                    <p:animEffect transition="in" filter="wipe(down)">
                                      <p:cBhvr>
                                        <p:cTn id="7" dur="500"/>
                                        <p:tgtEl>
                                          <p:spTgt spid="9728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7282">
                                            <p:txEl>
                                              <p:charRg st="93" end="138"/>
                                            </p:txEl>
                                          </p:spTgt>
                                        </p:tgtEl>
                                        <p:attrNameLst>
                                          <p:attrName>style.visibility</p:attrName>
                                        </p:attrNameLst>
                                      </p:cBhvr>
                                      <p:to>
                                        <p:strVal val="visible"/>
                                      </p:to>
                                    </p:set>
                                    <p:animEffect transition="in" filter="randombar(horizontal)">
                                      <p:cBhvr>
                                        <p:cTn id="12" dur="500"/>
                                        <p:tgtEl>
                                          <p:spTgt spid="97282">
                                            <p:txEl>
                                              <p:charRg st="93" end="138"/>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97282">
                                            <p:txEl>
                                              <p:charRg st="158" end="204"/>
                                            </p:txEl>
                                          </p:spTgt>
                                        </p:tgtEl>
                                        <p:attrNameLst>
                                          <p:attrName>style.visibility</p:attrName>
                                        </p:attrNameLst>
                                      </p:cBhvr>
                                      <p:to>
                                        <p:strVal val="visible"/>
                                      </p:to>
                                    </p:set>
                                    <p:animEffect transition="in" filter="randombar(horizontal)">
                                      <p:cBhvr>
                                        <p:cTn id="15" dur="500"/>
                                        <p:tgtEl>
                                          <p:spTgt spid="97282">
                                            <p:txEl>
                                              <p:charRg st="158" end="204"/>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97282">
                                            <p:txEl>
                                              <p:charRg st="235" end="239"/>
                                            </p:txEl>
                                          </p:spTgt>
                                        </p:tgtEl>
                                        <p:attrNameLst>
                                          <p:attrName>style.visibility</p:attrName>
                                        </p:attrNameLst>
                                      </p:cBhvr>
                                      <p:to>
                                        <p:strVal val="visible"/>
                                      </p:to>
                                    </p:set>
                                    <p:animEffect transition="in" filter="randombar(horizontal)">
                                      <p:cBhvr>
                                        <p:cTn id="18" dur="500"/>
                                        <p:tgtEl>
                                          <p:spTgt spid="97282">
                                            <p:txEl>
                                              <p:charRg st="235" end="23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文本占位符 71681"/>
          <p:cNvSpPr>
            <a:spLocks noGrp="1" noChangeArrowheads="1"/>
          </p:cNvSpPr>
          <p:nvPr>
            <p:ph type="body" idx="4294967295"/>
          </p:nvPr>
        </p:nvSpPr>
        <p:spPr>
          <a:xfrm>
            <a:off x="673100" y="476250"/>
            <a:ext cx="7715250" cy="5832475"/>
          </a:xfrm>
          <a:noFill/>
        </p:spPr>
        <p:txBody>
          <a:bodyPr/>
          <a:lstStyle/>
          <a:p>
            <a:pPr marL="441325" indent="-441325">
              <a:lnSpc>
                <a:spcPct val="120000"/>
              </a:lnSpc>
              <a:spcBef>
                <a:spcPct val="0"/>
              </a:spcBef>
              <a:buFontTx/>
              <a:buNone/>
            </a:pPr>
            <a:r>
              <a:rPr lang="en-US" altLang="zh-CN" sz="3400" b="1" dirty="0"/>
              <a:t>3. He was really worried that his coach might </a:t>
            </a:r>
            <a:r>
              <a:rPr lang="en-US" altLang="zh-CN" sz="3400" b="1" dirty="0">
                <a:solidFill>
                  <a:srgbClr val="FF0000"/>
                </a:solidFill>
              </a:rPr>
              <a:t>kick him off</a:t>
            </a:r>
            <a:r>
              <a:rPr lang="en-US" altLang="zh-CN" sz="3400" b="1" dirty="0"/>
              <a:t> the team.</a:t>
            </a:r>
          </a:p>
          <a:p>
            <a:pPr marL="441325" indent="-441325">
              <a:lnSpc>
                <a:spcPct val="120000"/>
              </a:lnSpc>
              <a:spcBef>
                <a:spcPct val="0"/>
              </a:spcBef>
              <a:buFontTx/>
              <a:buNone/>
            </a:pPr>
            <a:r>
              <a:rPr lang="en-US" altLang="zh-CN" sz="3400" b="1" dirty="0"/>
              <a:t>    </a:t>
            </a:r>
            <a:r>
              <a:rPr lang="en-US" altLang="zh-CN" sz="3400" b="1" dirty="0">
                <a:solidFill>
                  <a:srgbClr val="FF0000"/>
                </a:solidFill>
              </a:rPr>
              <a:t>kick  </a:t>
            </a:r>
            <a:r>
              <a:rPr lang="en-US" altLang="zh-CN" sz="3400" b="1" i="1" dirty="0">
                <a:solidFill>
                  <a:srgbClr val="FF0000"/>
                </a:solidFill>
              </a:rPr>
              <a:t>v.</a:t>
            </a:r>
            <a:r>
              <a:rPr lang="en-US" altLang="zh-CN" sz="3400" b="1" dirty="0">
                <a:solidFill>
                  <a:srgbClr val="FF0000"/>
                </a:solidFill>
              </a:rPr>
              <a:t> </a:t>
            </a:r>
            <a:r>
              <a:rPr lang="zh-CN" altLang="en-US" sz="3400" b="1" dirty="0">
                <a:solidFill>
                  <a:srgbClr val="FF0000"/>
                </a:solidFill>
              </a:rPr>
              <a:t>踢</a:t>
            </a:r>
            <a:r>
              <a:rPr lang="en-US" altLang="zh-CN" sz="3400" b="1" dirty="0">
                <a:solidFill>
                  <a:srgbClr val="FF0000"/>
                </a:solidFill>
              </a:rPr>
              <a:t>; </a:t>
            </a:r>
            <a:r>
              <a:rPr lang="zh-CN" altLang="en-US" sz="3400" b="1" dirty="0">
                <a:solidFill>
                  <a:srgbClr val="FF0000"/>
                </a:solidFill>
              </a:rPr>
              <a:t>踹</a:t>
            </a:r>
          </a:p>
          <a:p>
            <a:pPr marL="441325" indent="-441325">
              <a:lnSpc>
                <a:spcPct val="120000"/>
              </a:lnSpc>
              <a:spcBef>
                <a:spcPct val="0"/>
              </a:spcBef>
              <a:buFontTx/>
              <a:buNone/>
            </a:pPr>
            <a:r>
              <a:rPr lang="zh-CN" altLang="en-US" sz="3400" b="1" dirty="0">
                <a:solidFill>
                  <a:srgbClr val="FF0000"/>
                </a:solidFill>
              </a:rPr>
              <a:t>    </a:t>
            </a:r>
            <a:r>
              <a:rPr lang="en-US" altLang="zh-CN" sz="3400" b="1" dirty="0">
                <a:solidFill>
                  <a:srgbClr val="FF0000"/>
                </a:solidFill>
              </a:rPr>
              <a:t>kick sb. off   </a:t>
            </a:r>
            <a:r>
              <a:rPr lang="zh-CN" altLang="en-US" sz="3400" b="1" dirty="0">
                <a:solidFill>
                  <a:srgbClr val="FF0000"/>
                </a:solidFill>
              </a:rPr>
              <a:t>开除某人</a:t>
            </a:r>
          </a:p>
          <a:p>
            <a:pPr marL="441325" indent="-441325">
              <a:lnSpc>
                <a:spcPct val="120000"/>
              </a:lnSpc>
              <a:spcBef>
                <a:spcPct val="0"/>
              </a:spcBef>
              <a:buFontTx/>
              <a:buNone/>
            </a:pPr>
            <a:r>
              <a:rPr lang="zh-CN" altLang="en-US" sz="3400" b="1" dirty="0"/>
              <a:t>    </a:t>
            </a:r>
            <a:r>
              <a:rPr lang="en-US" altLang="zh-CN" sz="3400" b="1" dirty="0"/>
              <a:t>e.g. Tim made a huge mistake, and the  manager </a:t>
            </a:r>
            <a:r>
              <a:rPr lang="en-US" altLang="zh-CN" sz="3400" b="1" dirty="0">
                <a:solidFill>
                  <a:srgbClr val="FF0000"/>
                </a:solidFill>
              </a:rPr>
              <a:t>kicked</a:t>
            </a:r>
            <a:r>
              <a:rPr lang="en-US" altLang="zh-CN" sz="3400" b="1" dirty="0"/>
              <a:t> </a:t>
            </a:r>
            <a:r>
              <a:rPr lang="en-US" altLang="zh-CN" sz="3400" b="1" dirty="0">
                <a:solidFill>
                  <a:srgbClr val="FF0000"/>
                </a:solidFill>
              </a:rPr>
              <a:t>him off</a:t>
            </a:r>
            <a:r>
              <a:rPr lang="en-US" altLang="zh-CN" sz="3400" b="1" dirty="0"/>
              <a:t> the  company. </a:t>
            </a:r>
            <a:r>
              <a:rPr lang="zh-CN" altLang="en-US" sz="3400" b="1" dirty="0"/>
              <a:t>蒂姆犯了一个很大的错误</a:t>
            </a:r>
            <a:r>
              <a:rPr lang="en-US" altLang="zh-CN" sz="3400" b="1" dirty="0"/>
              <a:t>, </a:t>
            </a:r>
            <a:r>
              <a:rPr lang="zh-CN" altLang="en-US" sz="3400" b="1" dirty="0"/>
              <a:t>经理把他开除了。</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8306">
                                            <p:txEl>
                                              <p:pRg st="1" end="1"/>
                                            </p:txEl>
                                          </p:spTgt>
                                        </p:tgtEl>
                                        <p:attrNameLst>
                                          <p:attrName>style.visibility</p:attrName>
                                        </p:attrNameLst>
                                      </p:cBhvr>
                                      <p:to>
                                        <p:strVal val="visible"/>
                                      </p:to>
                                    </p:set>
                                    <p:animEffect transition="in" filter="wipe(down)">
                                      <p:cBhvr>
                                        <p:cTn id="7" dur="500"/>
                                        <p:tgtEl>
                                          <p:spTgt spid="9830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8306">
                                            <p:txEl>
                                              <p:pRg st="2" end="2"/>
                                            </p:txEl>
                                          </p:spTgt>
                                        </p:tgtEl>
                                        <p:attrNameLst>
                                          <p:attrName>style.visibility</p:attrName>
                                        </p:attrNameLst>
                                      </p:cBhvr>
                                      <p:to>
                                        <p:strVal val="visible"/>
                                      </p:to>
                                    </p:set>
                                    <p:animEffect transition="in" filter="wipe(down)">
                                      <p:cBhvr>
                                        <p:cTn id="12" dur="500"/>
                                        <p:tgtEl>
                                          <p:spTgt spid="9830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8306">
                                            <p:txEl>
                                              <p:charRg st="111" end="154"/>
                                            </p:txEl>
                                          </p:spTgt>
                                        </p:tgtEl>
                                        <p:attrNameLst>
                                          <p:attrName>style.visibility</p:attrName>
                                        </p:attrNameLst>
                                      </p:cBhvr>
                                      <p:to>
                                        <p:strVal val="visible"/>
                                      </p:to>
                                    </p:set>
                                    <p:animEffect transition="in" filter="randombar(horizontal)">
                                      <p:cBhvr>
                                        <p:cTn id="17" dur="500"/>
                                        <p:tgtEl>
                                          <p:spTgt spid="98306">
                                            <p:txEl>
                                              <p:charRg st="111" end="1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extBox 1"/>
          <p:cNvSpPr txBox="1">
            <a:spLocks noChangeArrowheads="1"/>
          </p:cNvSpPr>
          <p:nvPr/>
        </p:nvSpPr>
        <p:spPr bwMode="auto">
          <a:xfrm>
            <a:off x="468313" y="360363"/>
            <a:ext cx="8135937"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algn="l">
              <a:defRPr>
                <a:solidFill>
                  <a:schemeClr val="tx1"/>
                </a:solidFill>
                <a:latin typeface="Arial" panose="020B0604020202020204" pitchFamily="34" charset="0"/>
                <a:ea typeface="宋体" panose="02010600030101010101" pitchFamily="2" charset="-122"/>
              </a:defRPr>
            </a:lvl1pPr>
            <a:lvl2pPr algn="l">
              <a:defRPr>
                <a:solidFill>
                  <a:schemeClr val="tx1"/>
                </a:solidFill>
                <a:latin typeface="Arial" panose="020B0604020202020204" pitchFamily="34" charset="0"/>
                <a:ea typeface="宋体" panose="02010600030101010101" pitchFamily="2" charset="-122"/>
              </a:defRPr>
            </a:lvl2pPr>
            <a:lvl3pPr algn="l">
              <a:defRPr>
                <a:solidFill>
                  <a:schemeClr val="tx1"/>
                </a:solidFill>
                <a:latin typeface="Arial" panose="020B0604020202020204" pitchFamily="34" charset="0"/>
                <a:ea typeface="宋体" panose="02010600030101010101" pitchFamily="2" charset="-122"/>
              </a:defRPr>
            </a:lvl3pPr>
            <a:lvl4pPr algn="l">
              <a:defRPr>
                <a:solidFill>
                  <a:schemeClr val="tx1"/>
                </a:solidFill>
                <a:latin typeface="Arial" panose="020B0604020202020204" pitchFamily="34" charset="0"/>
                <a:ea typeface="宋体" panose="02010600030101010101" pitchFamily="2" charset="-122"/>
              </a:defRPr>
            </a:lvl4pPr>
            <a:lvl5pPr algn="l">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5000"/>
              </a:lnSpc>
              <a:buFont typeface="Arial" panose="020B0604020202020204" pitchFamily="34" charset="0"/>
              <a:buNone/>
            </a:pPr>
            <a:r>
              <a:rPr lang="en-US" altLang="zh-CN" sz="3400" b="1">
                <a:latin typeface="Times New Roman" panose="02020603050405020304" pitchFamily="18" charset="0"/>
                <a:cs typeface="Times New Roman" panose="02020603050405020304" pitchFamily="18" charset="0"/>
              </a:rPr>
              <a:t>4. Ten minutes later, Peter </a:t>
            </a:r>
            <a:r>
              <a:rPr lang="en-US" altLang="zh-CN" sz="3400" b="1">
                <a:solidFill>
                  <a:srgbClr val="FF0000"/>
                </a:solidFill>
                <a:latin typeface="Times New Roman" panose="02020603050405020304" pitchFamily="18" charset="0"/>
                <a:cs typeface="Times New Roman" panose="02020603050405020304" pitchFamily="18" charset="0"/>
              </a:rPr>
              <a:t>heard</a:t>
            </a:r>
            <a:r>
              <a:rPr lang="en-US" altLang="zh-CN" sz="3400" b="1">
                <a:latin typeface="Times New Roman" panose="02020603050405020304" pitchFamily="18" charset="0"/>
                <a:cs typeface="Times New Roman" panose="02020603050405020304" pitchFamily="18" charset="0"/>
              </a:rPr>
              <a:t> his father </a:t>
            </a:r>
            <a:r>
              <a:rPr lang="en-US" altLang="zh-CN" sz="3400" b="1">
                <a:solidFill>
                  <a:srgbClr val="FF0000"/>
                </a:solidFill>
                <a:latin typeface="Times New Roman" panose="02020603050405020304" pitchFamily="18" charset="0"/>
                <a:cs typeface="Times New Roman" panose="02020603050405020304" pitchFamily="18" charset="0"/>
              </a:rPr>
              <a:t>knocking</a:t>
            </a:r>
            <a:r>
              <a:rPr lang="en-US" altLang="zh-CN" sz="3400" b="1">
                <a:latin typeface="Times New Roman" panose="02020603050405020304" pitchFamily="18" charset="0"/>
                <a:cs typeface="Times New Roman" panose="02020603050405020304" pitchFamily="18" charset="0"/>
              </a:rPr>
              <a:t> on his bedroom door. </a:t>
            </a:r>
          </a:p>
          <a:p>
            <a:pPr>
              <a:lnSpc>
                <a:spcPct val="115000"/>
              </a:lnSpc>
              <a:buFont typeface="Arial" panose="020B0604020202020204" pitchFamily="34" charset="0"/>
              <a:buNone/>
            </a:pPr>
            <a:r>
              <a:rPr lang="en-US" altLang="zh-CN" sz="3400" b="1">
                <a:solidFill>
                  <a:srgbClr val="FF0000"/>
                </a:solidFill>
                <a:latin typeface="Times New Roman" panose="02020603050405020304" pitchFamily="18" charset="0"/>
                <a:cs typeface="Times New Roman" panose="02020603050405020304" pitchFamily="18" charset="0"/>
              </a:rPr>
              <a:t>    knocking</a:t>
            </a:r>
            <a:r>
              <a:rPr lang="zh-CN" altLang="en-US" sz="3400" b="1">
                <a:solidFill>
                  <a:srgbClr val="FF0000"/>
                </a:solidFill>
                <a:latin typeface="Times New Roman" panose="02020603050405020304" pitchFamily="18" charset="0"/>
                <a:cs typeface="Times New Roman" panose="02020603050405020304" pitchFamily="18" charset="0"/>
              </a:rPr>
              <a:t>在这里做</a:t>
            </a:r>
            <a:r>
              <a:rPr lang="en-US" altLang="zh-CN" sz="3400" b="1">
                <a:solidFill>
                  <a:srgbClr val="FF0000"/>
                </a:solidFill>
                <a:latin typeface="Times New Roman" panose="02020603050405020304" pitchFamily="18" charset="0"/>
                <a:cs typeface="Times New Roman" panose="02020603050405020304" pitchFamily="18" charset="0"/>
              </a:rPr>
              <a:t>hear</a:t>
            </a:r>
            <a:r>
              <a:rPr lang="zh-CN" altLang="en-US" sz="3400" b="1">
                <a:solidFill>
                  <a:srgbClr val="FF0000"/>
                </a:solidFill>
                <a:latin typeface="Times New Roman" panose="02020603050405020304" pitchFamily="18" charset="0"/>
                <a:cs typeface="Times New Roman" panose="02020603050405020304" pitchFamily="18" charset="0"/>
              </a:rPr>
              <a:t>的宾补。</a:t>
            </a:r>
          </a:p>
          <a:p>
            <a:pPr>
              <a:lnSpc>
                <a:spcPct val="115000"/>
              </a:lnSpc>
              <a:buFont typeface="Arial" panose="020B0604020202020204" pitchFamily="34" charset="0"/>
              <a:buNone/>
            </a:pPr>
            <a:r>
              <a:rPr lang="zh-CN" altLang="en-US" sz="3400" b="1">
                <a:solidFill>
                  <a:srgbClr val="FF0000"/>
                </a:solidFill>
                <a:latin typeface="Times New Roman" panose="02020603050405020304" pitchFamily="18" charset="0"/>
                <a:cs typeface="Times New Roman" panose="02020603050405020304" pitchFamily="18" charset="0"/>
              </a:rPr>
              <a:t>    相同用法的词还有：</a:t>
            </a:r>
          </a:p>
          <a:p>
            <a:pPr>
              <a:lnSpc>
                <a:spcPct val="115000"/>
              </a:lnSpc>
              <a:buFont typeface="Arial" panose="020B0604020202020204" pitchFamily="34" charset="0"/>
              <a:buNone/>
            </a:pPr>
            <a:r>
              <a:rPr lang="zh-CN" altLang="en-US" sz="3400" b="1">
                <a:solidFill>
                  <a:srgbClr val="FF0000"/>
                </a:solidFill>
                <a:latin typeface="Times New Roman" panose="02020603050405020304" pitchFamily="18" charset="0"/>
                <a:cs typeface="Times New Roman" panose="02020603050405020304" pitchFamily="18" charset="0"/>
              </a:rPr>
              <a:t>    </a:t>
            </a:r>
            <a:r>
              <a:rPr lang="en-US" altLang="zh-CN" sz="3400" b="1">
                <a:solidFill>
                  <a:srgbClr val="FF0000"/>
                </a:solidFill>
                <a:latin typeface="Times New Roman" panose="02020603050405020304" pitchFamily="18" charset="0"/>
                <a:cs typeface="Times New Roman" panose="02020603050405020304" pitchFamily="18" charset="0"/>
              </a:rPr>
              <a:t>see/watch/find/hear/notice sb. doing sth.</a:t>
            </a:r>
          </a:p>
          <a:p>
            <a:pPr>
              <a:lnSpc>
                <a:spcPct val="115000"/>
              </a:lnSpc>
              <a:buFont typeface="Arial" panose="020B0604020202020204" pitchFamily="34" charset="0"/>
              <a:buNone/>
            </a:pPr>
            <a:r>
              <a:rPr lang="en-US" altLang="zh-CN" sz="3400" b="1">
                <a:latin typeface="Times New Roman" panose="02020603050405020304" pitchFamily="18" charset="0"/>
                <a:cs typeface="Times New Roman" panose="02020603050405020304" pitchFamily="18" charset="0"/>
              </a:rPr>
              <a:t>    e.g. When Lisa was alone at home, she </a:t>
            </a:r>
          </a:p>
          <a:p>
            <a:pPr>
              <a:lnSpc>
                <a:spcPct val="115000"/>
              </a:lnSpc>
              <a:buFont typeface="Arial" panose="020B0604020202020204" pitchFamily="34" charset="0"/>
              <a:buNone/>
            </a:pPr>
            <a:r>
              <a:rPr lang="en-US" altLang="zh-CN" sz="3400" b="1">
                <a:latin typeface="Times New Roman" panose="02020603050405020304" pitchFamily="18" charset="0"/>
                <a:cs typeface="Times New Roman" panose="02020603050405020304" pitchFamily="18" charset="0"/>
              </a:rPr>
              <a:t>           </a:t>
            </a:r>
            <a:r>
              <a:rPr lang="en-US" altLang="zh-CN" sz="3400" b="1">
                <a:solidFill>
                  <a:srgbClr val="FF0000"/>
                </a:solidFill>
                <a:latin typeface="Times New Roman" panose="02020603050405020304" pitchFamily="18" charset="0"/>
                <a:cs typeface="Times New Roman" panose="02020603050405020304" pitchFamily="18" charset="0"/>
              </a:rPr>
              <a:t>heard something making</a:t>
            </a:r>
            <a:r>
              <a:rPr lang="en-US" altLang="zh-CN" sz="3400" b="1">
                <a:latin typeface="Times New Roman" panose="02020603050405020304" pitchFamily="18" charset="0"/>
                <a:cs typeface="Times New Roman" panose="02020603050405020304" pitchFamily="18" charset="0"/>
              </a:rPr>
              <a:t> noise </a:t>
            </a:r>
          </a:p>
          <a:p>
            <a:pPr>
              <a:lnSpc>
                <a:spcPct val="115000"/>
              </a:lnSpc>
              <a:buFont typeface="Arial" panose="020B0604020202020204" pitchFamily="34" charset="0"/>
              <a:buNone/>
            </a:pPr>
            <a:r>
              <a:rPr lang="en-US" altLang="zh-CN" sz="3400" b="1">
                <a:latin typeface="Times New Roman" panose="02020603050405020304" pitchFamily="18" charset="0"/>
                <a:cs typeface="Times New Roman" panose="02020603050405020304" pitchFamily="18" charset="0"/>
              </a:rPr>
              <a:t>           outside.</a:t>
            </a:r>
          </a:p>
          <a:p>
            <a:pPr>
              <a:lnSpc>
                <a:spcPct val="115000"/>
              </a:lnSpc>
              <a:buFont typeface="Arial" panose="020B0604020202020204" pitchFamily="34" charset="0"/>
              <a:buNone/>
            </a:pPr>
            <a:r>
              <a:rPr lang="en-US" altLang="zh-CN" sz="3400" b="1">
                <a:latin typeface="Times New Roman" panose="02020603050405020304" pitchFamily="18" charset="0"/>
                <a:cs typeface="Times New Roman" panose="02020603050405020304" pitchFamily="18" charset="0"/>
              </a:rPr>
              <a:t>           </a:t>
            </a:r>
            <a:r>
              <a:rPr lang="zh-CN" altLang="en-US" sz="3400" b="1">
                <a:latin typeface="Times New Roman" panose="02020603050405020304" pitchFamily="18" charset="0"/>
                <a:cs typeface="Times New Roman" panose="02020603050405020304" pitchFamily="18" charset="0"/>
              </a:rPr>
              <a:t>当丽莎独自在家时</a:t>
            </a:r>
            <a:r>
              <a:rPr lang="en-US" altLang="zh-CN" sz="3400" b="1">
                <a:latin typeface="Times New Roman" panose="02020603050405020304" pitchFamily="18" charset="0"/>
                <a:cs typeface="Times New Roman" panose="02020603050405020304" pitchFamily="18" charset="0"/>
              </a:rPr>
              <a:t>, </a:t>
            </a:r>
            <a:r>
              <a:rPr lang="zh-CN" altLang="en-US" sz="3400" b="1">
                <a:latin typeface="Times New Roman" panose="02020603050405020304" pitchFamily="18" charset="0"/>
                <a:cs typeface="Times New Roman" panose="02020603050405020304" pitchFamily="18" charset="0"/>
              </a:rPr>
              <a:t>她听到外面有</a:t>
            </a:r>
          </a:p>
          <a:p>
            <a:pPr>
              <a:lnSpc>
                <a:spcPct val="115000"/>
              </a:lnSpc>
              <a:buFont typeface="Arial" panose="020B0604020202020204" pitchFamily="34" charset="0"/>
              <a:buNone/>
            </a:pPr>
            <a:r>
              <a:rPr lang="zh-CN" altLang="en-US" sz="3400" b="1">
                <a:latin typeface="Times New Roman" panose="02020603050405020304" pitchFamily="18" charset="0"/>
                <a:cs typeface="Times New Roman" panose="02020603050405020304" pitchFamily="18" charset="0"/>
              </a:rPr>
              <a:t>           响声。</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9330">
                                            <p:txEl>
                                              <p:pRg st="1" end="1"/>
                                            </p:txEl>
                                          </p:spTgt>
                                        </p:tgtEl>
                                        <p:attrNameLst>
                                          <p:attrName>style.visibility</p:attrName>
                                        </p:attrNameLst>
                                      </p:cBhvr>
                                      <p:to>
                                        <p:strVal val="visible"/>
                                      </p:to>
                                    </p:set>
                                    <p:animEffect transition="in" filter="wipe(down)">
                                      <p:cBhvr>
                                        <p:cTn id="7" dur="500"/>
                                        <p:tgtEl>
                                          <p:spTgt spid="99330">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9330">
                                            <p:txEl>
                                              <p:pRg st="2" end="2"/>
                                            </p:txEl>
                                          </p:spTgt>
                                        </p:tgtEl>
                                        <p:attrNameLst>
                                          <p:attrName>style.visibility</p:attrName>
                                        </p:attrNameLst>
                                      </p:cBhvr>
                                      <p:to>
                                        <p:strVal val="visible"/>
                                      </p:to>
                                    </p:set>
                                    <p:animEffect transition="in" filter="wipe(down)">
                                      <p:cBhvr>
                                        <p:cTn id="10" dur="500"/>
                                        <p:tgtEl>
                                          <p:spTgt spid="99330">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99330">
                                            <p:txEl>
                                              <p:pRg st="3" end="3"/>
                                            </p:txEl>
                                          </p:spTgt>
                                        </p:tgtEl>
                                        <p:attrNameLst>
                                          <p:attrName>style.visibility</p:attrName>
                                        </p:attrNameLst>
                                      </p:cBhvr>
                                      <p:to>
                                        <p:strVal val="visible"/>
                                      </p:to>
                                    </p:set>
                                    <p:animEffect transition="in" filter="wipe(down)">
                                      <p:cBhvr>
                                        <p:cTn id="13" dur="500"/>
                                        <p:tgtEl>
                                          <p:spTgt spid="99330">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9330">
                                            <p:txEl>
                                              <p:pRg st="4" end="4"/>
                                            </p:txEl>
                                          </p:spTgt>
                                        </p:tgtEl>
                                        <p:attrNameLst>
                                          <p:attrName>style.visibility</p:attrName>
                                        </p:attrNameLst>
                                      </p:cBhvr>
                                      <p:to>
                                        <p:strVal val="visible"/>
                                      </p:to>
                                    </p:set>
                                    <p:animEffect transition="in" filter="randombar(horizontal)">
                                      <p:cBhvr>
                                        <p:cTn id="18" dur="500"/>
                                        <p:tgtEl>
                                          <p:spTgt spid="99330">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99330">
                                            <p:txEl>
                                              <p:pRg st="5" end="5"/>
                                            </p:txEl>
                                          </p:spTgt>
                                        </p:tgtEl>
                                        <p:attrNameLst>
                                          <p:attrName>style.visibility</p:attrName>
                                        </p:attrNameLst>
                                      </p:cBhvr>
                                      <p:to>
                                        <p:strVal val="visible"/>
                                      </p:to>
                                    </p:set>
                                    <p:animEffect transition="in" filter="randombar(horizontal)">
                                      <p:cBhvr>
                                        <p:cTn id="21" dur="500"/>
                                        <p:tgtEl>
                                          <p:spTgt spid="99330">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99330">
                                            <p:txEl>
                                              <p:pRg st="6" end="6"/>
                                            </p:txEl>
                                          </p:spTgt>
                                        </p:tgtEl>
                                        <p:attrNameLst>
                                          <p:attrName>style.visibility</p:attrName>
                                        </p:attrNameLst>
                                      </p:cBhvr>
                                      <p:to>
                                        <p:strVal val="visible"/>
                                      </p:to>
                                    </p:set>
                                    <p:animEffect transition="in" filter="randombar(horizontal)">
                                      <p:cBhvr>
                                        <p:cTn id="24" dur="500"/>
                                        <p:tgtEl>
                                          <p:spTgt spid="99330">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99330">
                                            <p:txEl>
                                              <p:pRg st="7" end="7"/>
                                            </p:txEl>
                                          </p:spTgt>
                                        </p:tgtEl>
                                        <p:attrNameLst>
                                          <p:attrName>style.visibility</p:attrName>
                                        </p:attrNameLst>
                                      </p:cBhvr>
                                      <p:to>
                                        <p:strVal val="visible"/>
                                      </p:to>
                                    </p:set>
                                    <p:animEffect transition="in" filter="randombar(horizontal)">
                                      <p:cBhvr>
                                        <p:cTn id="27" dur="500"/>
                                        <p:tgtEl>
                                          <p:spTgt spid="99330">
                                            <p:txEl>
                                              <p:pRg st="7" end="7"/>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99330">
                                            <p:txEl>
                                              <p:pRg st="8" end="8"/>
                                            </p:txEl>
                                          </p:spTgt>
                                        </p:tgtEl>
                                        <p:attrNameLst>
                                          <p:attrName>style.visibility</p:attrName>
                                        </p:attrNameLst>
                                      </p:cBhvr>
                                      <p:to>
                                        <p:strVal val="visible"/>
                                      </p:to>
                                    </p:set>
                                    <p:animEffect transition="in" filter="randombar(horizontal)">
                                      <p:cBhvr>
                                        <p:cTn id="30" dur="500"/>
                                        <p:tgtEl>
                                          <p:spTgt spid="993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TextBox 1"/>
          <p:cNvSpPr txBox="1">
            <a:spLocks noChangeArrowheads="1"/>
          </p:cNvSpPr>
          <p:nvPr/>
        </p:nvSpPr>
        <p:spPr bwMode="auto">
          <a:xfrm>
            <a:off x="468313" y="333375"/>
            <a:ext cx="8351837"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algn="l">
              <a:tabLst>
                <a:tab pos="1158875" algn="l"/>
                <a:tab pos="1249045" algn="l"/>
              </a:tabLst>
              <a:defRPr>
                <a:solidFill>
                  <a:schemeClr val="tx1"/>
                </a:solidFill>
                <a:latin typeface="Arial" panose="020B0604020202020204" pitchFamily="34" charset="0"/>
                <a:ea typeface="宋体" panose="02010600030101010101" pitchFamily="2" charset="-122"/>
              </a:defRPr>
            </a:lvl1pPr>
            <a:lvl2pPr algn="l">
              <a:tabLst>
                <a:tab pos="1158875" algn="l"/>
                <a:tab pos="1249045" algn="l"/>
              </a:tabLst>
              <a:defRPr>
                <a:solidFill>
                  <a:schemeClr val="tx1"/>
                </a:solidFill>
                <a:latin typeface="Arial" panose="020B0604020202020204" pitchFamily="34" charset="0"/>
                <a:ea typeface="宋体" panose="02010600030101010101" pitchFamily="2" charset="-122"/>
              </a:defRPr>
            </a:lvl2pPr>
            <a:lvl3pPr algn="l">
              <a:tabLst>
                <a:tab pos="1158875" algn="l"/>
                <a:tab pos="1249045" algn="l"/>
              </a:tabLst>
              <a:defRPr>
                <a:solidFill>
                  <a:schemeClr val="tx1"/>
                </a:solidFill>
                <a:latin typeface="Arial" panose="020B0604020202020204" pitchFamily="34" charset="0"/>
                <a:ea typeface="宋体" panose="02010600030101010101" pitchFamily="2" charset="-122"/>
              </a:defRPr>
            </a:lvl3pPr>
            <a:lvl4pPr algn="l">
              <a:tabLst>
                <a:tab pos="1158875" algn="l"/>
                <a:tab pos="1249045" algn="l"/>
              </a:tabLst>
              <a:defRPr>
                <a:solidFill>
                  <a:schemeClr val="tx1"/>
                </a:solidFill>
                <a:latin typeface="Arial" panose="020B0604020202020204" pitchFamily="34" charset="0"/>
                <a:ea typeface="宋体" panose="02010600030101010101" pitchFamily="2" charset="-122"/>
              </a:defRPr>
            </a:lvl4pPr>
            <a:lvl5pPr algn="l">
              <a:tabLst>
                <a:tab pos="1158875" algn="l"/>
                <a:tab pos="1249045" algn="l"/>
              </a:tabLst>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tabLst>
                <a:tab pos="1158875" algn="l"/>
                <a:tab pos="1249045" algn="l"/>
              </a:tabLs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tabLst>
                <a:tab pos="1158875" algn="l"/>
                <a:tab pos="1249045" algn="l"/>
              </a:tabLs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tabLst>
                <a:tab pos="1158875" algn="l"/>
                <a:tab pos="1249045" algn="l"/>
              </a:tabLs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tabLst>
                <a:tab pos="1158875" algn="l"/>
                <a:tab pos="1249045" algn="l"/>
              </a:tabLst>
              <a:defRPr>
                <a:solidFill>
                  <a:schemeClr val="tx1"/>
                </a:solidFill>
                <a:latin typeface="Arial" panose="020B0604020202020204" pitchFamily="34" charset="0"/>
                <a:ea typeface="宋体" panose="02010600030101010101" pitchFamily="2" charset="-122"/>
              </a:defRPr>
            </a:lvl9pPr>
          </a:lstStyle>
          <a:p>
            <a:pPr>
              <a:lnSpc>
                <a:spcPct val="110000"/>
              </a:lnSpc>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5. But whatever it was, don’t </a:t>
            </a:r>
            <a:r>
              <a:rPr lang="en-US" altLang="zh-CN" sz="3200" b="1" dirty="0">
                <a:solidFill>
                  <a:srgbClr val="FF0000"/>
                </a:solidFill>
                <a:latin typeface="Times New Roman" panose="02020603050405020304" pitchFamily="18" charset="0"/>
                <a:cs typeface="Times New Roman" panose="02020603050405020304" pitchFamily="18" charset="0"/>
              </a:rPr>
              <a:t>be too hard on </a:t>
            </a:r>
            <a:r>
              <a:rPr lang="en-US" altLang="zh-CN" sz="3200" b="1" dirty="0">
                <a:latin typeface="Times New Roman" panose="02020603050405020304" pitchFamily="18" charset="0"/>
                <a:cs typeface="Times New Roman" panose="02020603050405020304" pitchFamily="18" charset="0"/>
              </a:rPr>
              <a:t>yourself. </a:t>
            </a:r>
          </a:p>
          <a:p>
            <a:pPr>
              <a:lnSpc>
                <a:spcPct val="110000"/>
              </a:lnSpc>
              <a:buFont typeface="Arial" panose="020B0604020202020204" pitchFamily="34" charset="0"/>
              <a:buNone/>
            </a:pPr>
            <a:r>
              <a:rPr lang="en-US" altLang="zh-CN" sz="3200" b="1" dirty="0">
                <a:solidFill>
                  <a:srgbClr val="FF0000"/>
                </a:solidFill>
                <a:latin typeface="Times New Roman" panose="02020603050405020304" pitchFamily="18" charset="0"/>
                <a:cs typeface="Times New Roman" panose="02020603050405020304" pitchFamily="18" charset="0"/>
              </a:rPr>
              <a:t>    be hard on sb. </a:t>
            </a:r>
          </a:p>
          <a:p>
            <a:pPr>
              <a:lnSpc>
                <a:spcPct val="110000"/>
              </a:lnSpc>
              <a:buFont typeface="Arial" panose="020B0604020202020204" pitchFamily="34" charset="0"/>
              <a:buNone/>
            </a:pPr>
            <a:r>
              <a:rPr lang="en-US" altLang="zh-CN" sz="3200" b="1" dirty="0">
                <a:solidFill>
                  <a:srgbClr val="FF0000"/>
                </a:solidFill>
                <a:latin typeface="Times New Roman" panose="02020603050405020304" pitchFamily="18" charset="0"/>
                <a:cs typeface="Times New Roman" panose="02020603050405020304" pitchFamily="18" charset="0"/>
              </a:rPr>
              <a:t>    </a:t>
            </a:r>
            <a:r>
              <a:rPr lang="zh-CN" altLang="en-US" sz="3200" b="1" dirty="0">
                <a:solidFill>
                  <a:srgbClr val="FF0000"/>
                </a:solidFill>
                <a:latin typeface="Times New Roman" panose="02020603050405020304" pitchFamily="18" charset="0"/>
                <a:cs typeface="Times New Roman" panose="02020603050405020304" pitchFamily="18" charset="0"/>
              </a:rPr>
              <a:t>过于严格地要求某人</a:t>
            </a:r>
            <a:r>
              <a:rPr lang="en-US" altLang="zh-CN" sz="3200" b="1" dirty="0">
                <a:solidFill>
                  <a:srgbClr val="FF0000"/>
                </a:solidFill>
                <a:latin typeface="Times New Roman" panose="02020603050405020304" pitchFamily="18" charset="0"/>
                <a:cs typeface="Times New Roman" panose="02020603050405020304" pitchFamily="18" charset="0"/>
              </a:rPr>
              <a:t>; </a:t>
            </a:r>
            <a:r>
              <a:rPr lang="zh-CN" altLang="en-US" sz="3200" b="1" dirty="0">
                <a:solidFill>
                  <a:srgbClr val="FF0000"/>
                </a:solidFill>
                <a:latin typeface="Times New Roman" panose="02020603050405020304" pitchFamily="18" charset="0"/>
                <a:cs typeface="Times New Roman" panose="02020603050405020304" pitchFamily="18" charset="0"/>
              </a:rPr>
              <a:t>对某人过于严厉</a:t>
            </a:r>
            <a:r>
              <a:rPr lang="en-US" altLang="zh-CN" sz="3200" b="1" dirty="0">
                <a:solidFill>
                  <a:srgbClr val="FF0000"/>
                </a:solidFill>
                <a:latin typeface="Times New Roman" panose="02020603050405020304" pitchFamily="18" charset="0"/>
                <a:cs typeface="Times New Roman" panose="02020603050405020304" pitchFamily="18" charset="0"/>
              </a:rPr>
              <a:t>; </a:t>
            </a:r>
            <a:r>
              <a:rPr lang="zh-CN" altLang="en-US" sz="3200" b="1" dirty="0">
                <a:solidFill>
                  <a:srgbClr val="FF0000"/>
                </a:solidFill>
                <a:latin typeface="Times New Roman" panose="02020603050405020304" pitchFamily="18" charset="0"/>
                <a:cs typeface="Times New Roman" panose="02020603050405020304" pitchFamily="18" charset="0"/>
              </a:rPr>
              <a:t>以刻薄的方式批评、对待某人</a:t>
            </a:r>
          </a:p>
          <a:p>
            <a:pPr>
              <a:lnSpc>
                <a:spcPct val="110000"/>
              </a:lnSpc>
              <a:buFont typeface="Arial" panose="020B0604020202020204" pitchFamily="34" charset="0"/>
              <a:buNone/>
            </a:pP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e.g. Some teachers today </a:t>
            </a:r>
            <a:r>
              <a:rPr lang="en-US" altLang="zh-CN" sz="3200" b="1" dirty="0">
                <a:solidFill>
                  <a:srgbClr val="FF0000"/>
                </a:solidFill>
                <a:latin typeface="Times New Roman" panose="02020603050405020304" pitchFamily="18" charset="0"/>
                <a:cs typeface="Times New Roman" panose="02020603050405020304" pitchFamily="18" charset="0"/>
              </a:rPr>
              <a:t>are </a:t>
            </a:r>
            <a:r>
              <a:rPr lang="en-US" altLang="zh-CN" sz="3200" b="1" dirty="0">
                <a:latin typeface="Times New Roman" panose="02020603050405020304" pitchFamily="18" charset="0"/>
                <a:cs typeface="Times New Roman" panose="02020603050405020304" pitchFamily="18" charset="0"/>
              </a:rPr>
              <a:t>too </a:t>
            </a:r>
            <a:r>
              <a:rPr lang="en-US" altLang="zh-CN" sz="3200" b="1" dirty="0">
                <a:solidFill>
                  <a:srgbClr val="FF0000"/>
                </a:solidFill>
                <a:latin typeface="Times New Roman" panose="02020603050405020304" pitchFamily="18" charset="0"/>
                <a:cs typeface="Times New Roman" panose="02020603050405020304" pitchFamily="18" charset="0"/>
              </a:rPr>
              <a:t>hard on </a:t>
            </a:r>
          </a:p>
          <a:p>
            <a:pPr>
              <a:lnSpc>
                <a:spcPct val="110000"/>
              </a:lnSpc>
              <a:buFont typeface="Arial" panose="020B0604020202020204" pitchFamily="34" charset="0"/>
              <a:buNone/>
            </a:pPr>
            <a:r>
              <a:rPr lang="en-US" altLang="zh-CN" sz="3200" b="1" dirty="0">
                <a:solidFill>
                  <a:srgbClr val="FF0000"/>
                </a:solidFill>
                <a:latin typeface="Times New Roman" panose="02020603050405020304" pitchFamily="18" charset="0"/>
                <a:cs typeface="Times New Roman" panose="02020603050405020304" pitchFamily="18" charset="0"/>
              </a:rPr>
              <a:t>           their students</a:t>
            </a:r>
            <a:r>
              <a:rPr lang="en-US" altLang="zh-CN" sz="3200" b="1" dirty="0">
                <a:latin typeface="Times New Roman" panose="02020603050405020304" pitchFamily="18" charset="0"/>
                <a:cs typeface="Times New Roman" panose="02020603050405020304" pitchFamily="18" charset="0"/>
              </a:rPr>
              <a:t>.</a:t>
            </a:r>
          </a:p>
          <a:p>
            <a:pPr>
              <a:lnSpc>
                <a:spcPct val="110000"/>
              </a:lnSpc>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如今一些老师对学生的要求过于严厉。</a:t>
            </a:r>
          </a:p>
          <a:p>
            <a:pPr>
              <a:lnSpc>
                <a:spcPct val="110000"/>
              </a:lnSpc>
              <a:buFont typeface="Arial" panose="020B0604020202020204" pitchFamily="34" charset="0"/>
              <a:buNone/>
            </a:pP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Perhaps I</a:t>
            </a:r>
            <a:r>
              <a:rPr lang="en-US" altLang="zh-CN" sz="3200" b="1" dirty="0">
                <a:solidFill>
                  <a:srgbClr val="FF0000"/>
                </a:solidFill>
                <a:latin typeface="Times New Roman" panose="02020603050405020304" pitchFamily="18" charset="0"/>
                <a:cs typeface="Times New Roman" panose="02020603050405020304" pitchFamily="18" charset="0"/>
              </a:rPr>
              <a:t>’m</a:t>
            </a:r>
            <a:r>
              <a:rPr lang="en-US" altLang="zh-CN" sz="3200" b="1" dirty="0">
                <a:latin typeface="Times New Roman" panose="02020603050405020304" pitchFamily="18" charset="0"/>
                <a:cs typeface="Times New Roman" panose="02020603050405020304" pitchFamily="18" charset="0"/>
              </a:rPr>
              <a:t> too </a:t>
            </a:r>
            <a:r>
              <a:rPr lang="en-US" altLang="zh-CN" sz="3200" b="1" dirty="0">
                <a:solidFill>
                  <a:srgbClr val="FF0000"/>
                </a:solidFill>
                <a:latin typeface="Times New Roman" panose="02020603050405020304" pitchFamily="18" charset="0"/>
                <a:cs typeface="Times New Roman" panose="02020603050405020304" pitchFamily="18" charset="0"/>
              </a:rPr>
              <a:t>hard on my </a:t>
            </a:r>
          </a:p>
          <a:p>
            <a:pPr>
              <a:lnSpc>
                <a:spcPct val="110000"/>
              </a:lnSpc>
              <a:buFont typeface="Arial" panose="020B0604020202020204" pitchFamily="34" charset="0"/>
              <a:buNone/>
            </a:pPr>
            <a:r>
              <a:rPr lang="en-US" altLang="zh-CN" sz="3200" b="1" dirty="0">
                <a:solidFill>
                  <a:srgbClr val="FF0000"/>
                </a:solidFill>
                <a:latin typeface="Times New Roman" panose="02020603050405020304" pitchFamily="18" charset="0"/>
                <a:cs typeface="Times New Roman" panose="02020603050405020304" pitchFamily="18" charset="0"/>
              </a:rPr>
              <a:t>           daughter</a:t>
            </a:r>
            <a:r>
              <a:rPr lang="en-US" altLang="zh-CN" sz="3200" b="1" dirty="0">
                <a:latin typeface="Times New Roman" panose="02020603050405020304" pitchFamily="18" charset="0"/>
                <a:cs typeface="Times New Roman" panose="02020603050405020304" pitchFamily="18" charset="0"/>
              </a:rPr>
              <a:t>.</a:t>
            </a:r>
          </a:p>
          <a:p>
            <a:pPr>
              <a:lnSpc>
                <a:spcPct val="110000"/>
              </a:lnSpc>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或许我对我女儿要求过头了。</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0354">
                                            <p:txEl>
                                              <p:pRg st="1" end="1"/>
                                            </p:txEl>
                                          </p:spTgt>
                                        </p:tgtEl>
                                        <p:attrNameLst>
                                          <p:attrName>style.visibility</p:attrName>
                                        </p:attrNameLst>
                                      </p:cBhvr>
                                      <p:to>
                                        <p:strVal val="visible"/>
                                      </p:to>
                                    </p:set>
                                    <p:animEffect transition="in" filter="wipe(down)">
                                      <p:cBhvr>
                                        <p:cTn id="7" dur="500"/>
                                        <p:tgtEl>
                                          <p:spTgt spid="100354">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0354">
                                            <p:txEl>
                                              <p:pRg st="2" end="2"/>
                                            </p:txEl>
                                          </p:spTgt>
                                        </p:tgtEl>
                                        <p:attrNameLst>
                                          <p:attrName>style.visibility</p:attrName>
                                        </p:attrNameLst>
                                      </p:cBhvr>
                                      <p:to>
                                        <p:strVal val="visible"/>
                                      </p:to>
                                    </p:set>
                                    <p:animEffect transition="in" filter="wipe(down)">
                                      <p:cBhvr>
                                        <p:cTn id="10" dur="500"/>
                                        <p:tgtEl>
                                          <p:spTgt spid="10035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0354">
                                            <p:txEl>
                                              <p:pRg st="3" end="3"/>
                                            </p:txEl>
                                          </p:spTgt>
                                        </p:tgtEl>
                                        <p:attrNameLst>
                                          <p:attrName>style.visibility</p:attrName>
                                        </p:attrNameLst>
                                      </p:cBhvr>
                                      <p:to>
                                        <p:strVal val="visible"/>
                                      </p:to>
                                    </p:set>
                                    <p:animEffect transition="in" filter="randombar(horizontal)">
                                      <p:cBhvr>
                                        <p:cTn id="15" dur="500"/>
                                        <p:tgtEl>
                                          <p:spTgt spid="100354">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00354">
                                            <p:txEl>
                                              <p:pRg st="4" end="4"/>
                                            </p:txEl>
                                          </p:spTgt>
                                        </p:tgtEl>
                                        <p:attrNameLst>
                                          <p:attrName>style.visibility</p:attrName>
                                        </p:attrNameLst>
                                      </p:cBhvr>
                                      <p:to>
                                        <p:strVal val="visible"/>
                                      </p:to>
                                    </p:set>
                                    <p:animEffect transition="in" filter="randombar(horizontal)">
                                      <p:cBhvr>
                                        <p:cTn id="18" dur="500"/>
                                        <p:tgtEl>
                                          <p:spTgt spid="100354">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100354">
                                            <p:txEl>
                                              <p:pRg st="5" end="5"/>
                                            </p:txEl>
                                          </p:spTgt>
                                        </p:tgtEl>
                                        <p:attrNameLst>
                                          <p:attrName>style.visibility</p:attrName>
                                        </p:attrNameLst>
                                      </p:cBhvr>
                                      <p:to>
                                        <p:strVal val="visible"/>
                                      </p:to>
                                    </p:set>
                                    <p:animEffect transition="in" filter="randombar(horizontal)">
                                      <p:cBhvr>
                                        <p:cTn id="21" dur="500"/>
                                        <p:tgtEl>
                                          <p:spTgt spid="100354">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100354">
                                            <p:txEl>
                                              <p:pRg st="6" end="6"/>
                                            </p:txEl>
                                          </p:spTgt>
                                        </p:tgtEl>
                                        <p:attrNameLst>
                                          <p:attrName>style.visibility</p:attrName>
                                        </p:attrNameLst>
                                      </p:cBhvr>
                                      <p:to>
                                        <p:strVal val="visible"/>
                                      </p:to>
                                    </p:set>
                                    <p:animEffect transition="in" filter="randombar(horizontal)">
                                      <p:cBhvr>
                                        <p:cTn id="24" dur="500"/>
                                        <p:tgtEl>
                                          <p:spTgt spid="100354">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00354">
                                            <p:txEl>
                                              <p:pRg st="7" end="7"/>
                                            </p:txEl>
                                          </p:spTgt>
                                        </p:tgtEl>
                                        <p:attrNameLst>
                                          <p:attrName>style.visibility</p:attrName>
                                        </p:attrNameLst>
                                      </p:cBhvr>
                                      <p:to>
                                        <p:strVal val="visible"/>
                                      </p:to>
                                    </p:set>
                                    <p:animEffect transition="in" filter="randombar(horizontal)">
                                      <p:cBhvr>
                                        <p:cTn id="27" dur="500"/>
                                        <p:tgtEl>
                                          <p:spTgt spid="100354">
                                            <p:txEl>
                                              <p:pRg st="7" end="7"/>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00354">
                                            <p:txEl>
                                              <p:pRg st="8" end="8"/>
                                            </p:txEl>
                                          </p:spTgt>
                                        </p:tgtEl>
                                        <p:attrNameLst>
                                          <p:attrName>style.visibility</p:attrName>
                                        </p:attrNameLst>
                                      </p:cBhvr>
                                      <p:to>
                                        <p:strVal val="visible"/>
                                      </p:to>
                                    </p:set>
                                    <p:animEffect transition="in" filter="randombar(horizontal)">
                                      <p:cBhvr>
                                        <p:cTn id="30" dur="500"/>
                                        <p:tgtEl>
                                          <p:spTgt spid="1003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extBox 1"/>
          <p:cNvSpPr txBox="1">
            <a:spLocks noChangeArrowheads="1"/>
          </p:cNvSpPr>
          <p:nvPr/>
        </p:nvSpPr>
        <p:spPr bwMode="auto">
          <a:xfrm>
            <a:off x="395288" y="260350"/>
            <a:ext cx="82804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algn="l">
              <a:defRPr>
                <a:solidFill>
                  <a:schemeClr val="tx1"/>
                </a:solidFill>
                <a:latin typeface="Arial" panose="020B0604020202020204" pitchFamily="34" charset="0"/>
                <a:ea typeface="宋体" panose="02010600030101010101" pitchFamily="2" charset="-122"/>
              </a:defRPr>
            </a:lvl1pPr>
            <a:lvl2pPr algn="l">
              <a:defRPr>
                <a:solidFill>
                  <a:schemeClr val="tx1"/>
                </a:solidFill>
                <a:latin typeface="Arial" panose="020B0604020202020204" pitchFamily="34" charset="0"/>
                <a:ea typeface="宋体" panose="02010600030101010101" pitchFamily="2" charset="-122"/>
              </a:defRPr>
            </a:lvl2pPr>
            <a:lvl3pPr algn="l">
              <a:defRPr>
                <a:solidFill>
                  <a:schemeClr val="tx1"/>
                </a:solidFill>
                <a:latin typeface="Arial" panose="020B0604020202020204" pitchFamily="34" charset="0"/>
                <a:ea typeface="宋体" panose="02010600030101010101" pitchFamily="2" charset="-122"/>
              </a:defRPr>
            </a:lvl3pPr>
            <a:lvl4pPr algn="l">
              <a:defRPr>
                <a:solidFill>
                  <a:schemeClr val="tx1"/>
                </a:solidFill>
                <a:latin typeface="Arial" panose="020B0604020202020204" pitchFamily="34" charset="0"/>
                <a:ea typeface="宋体" panose="02010600030101010101" pitchFamily="2" charset="-122"/>
              </a:defRPr>
            </a:lvl4pPr>
            <a:lvl5pPr algn="l">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6. </a:t>
            </a:r>
            <a:r>
              <a:rPr lang="en-US" altLang="zh-CN" sz="3400" b="1" dirty="0">
                <a:solidFill>
                  <a:srgbClr val="FF0000"/>
                </a:solidFill>
                <a:latin typeface="Times New Roman" panose="02020603050405020304" pitchFamily="18" charset="0"/>
                <a:cs typeface="Times New Roman" panose="02020603050405020304" pitchFamily="18" charset="0"/>
              </a:rPr>
              <a:t>Besides</a:t>
            </a:r>
            <a:r>
              <a:rPr lang="en-US" altLang="zh-CN" sz="3400" b="1" dirty="0">
                <a:latin typeface="Times New Roman" panose="02020603050405020304" pitchFamily="18" charset="0"/>
                <a:cs typeface="Times New Roman" panose="02020603050405020304" pitchFamily="18" charset="0"/>
              </a:rPr>
              <a:t>, wining or losing is only half the game. </a:t>
            </a:r>
          </a:p>
          <a:p>
            <a:pPr>
              <a:lnSpc>
                <a:spcPct val="120000"/>
              </a:lnSpc>
              <a:buFont typeface="Arial" panose="020B0604020202020204" pitchFamily="34" charset="0"/>
              <a:buNone/>
            </a:pPr>
            <a:r>
              <a:rPr lang="en-US" altLang="zh-CN" sz="3400" b="1" dirty="0">
                <a:solidFill>
                  <a:srgbClr val="FF0000"/>
                </a:solidFill>
                <a:latin typeface="Times New Roman" panose="02020603050405020304" pitchFamily="18" charset="0"/>
                <a:cs typeface="Times New Roman" panose="02020603050405020304" pitchFamily="18" charset="0"/>
              </a:rPr>
              <a:t>    besides “</a:t>
            </a:r>
            <a:r>
              <a:rPr lang="zh-CN" altLang="en-US" sz="3400" b="1" dirty="0">
                <a:solidFill>
                  <a:srgbClr val="FF0000"/>
                </a:solidFill>
                <a:latin typeface="Times New Roman" panose="02020603050405020304" pitchFamily="18" charset="0"/>
                <a:cs typeface="Times New Roman" panose="02020603050405020304" pitchFamily="18" charset="0"/>
              </a:rPr>
              <a:t>除</a:t>
            </a:r>
            <a:r>
              <a:rPr lang="en-US" altLang="zh-CN" sz="3400" b="1" dirty="0">
                <a:solidFill>
                  <a:srgbClr val="FF0000"/>
                </a:solidFill>
                <a:latin typeface="Times New Roman" panose="02020603050405020304" pitchFamily="18" charset="0"/>
                <a:cs typeface="Times New Roman" panose="02020603050405020304" pitchFamily="18" charset="0"/>
              </a:rPr>
              <a:t>……</a:t>
            </a:r>
            <a:r>
              <a:rPr lang="zh-CN" altLang="en-US" sz="3400" b="1" dirty="0">
                <a:solidFill>
                  <a:srgbClr val="FF0000"/>
                </a:solidFill>
                <a:latin typeface="Times New Roman" panose="02020603050405020304" pitchFamily="18" charset="0"/>
                <a:cs typeface="Times New Roman" panose="02020603050405020304" pitchFamily="18" charset="0"/>
              </a:rPr>
              <a:t>以外还有”</a:t>
            </a:r>
            <a:r>
              <a:rPr lang="en-US" altLang="zh-CN" sz="3400" b="1" dirty="0">
                <a:solidFill>
                  <a:srgbClr val="FF0000"/>
                </a:solidFill>
                <a:latin typeface="Times New Roman" panose="02020603050405020304" pitchFamily="18" charset="0"/>
                <a:cs typeface="Times New Roman" panose="02020603050405020304" pitchFamily="18" charset="0"/>
              </a:rPr>
              <a:t>, </a:t>
            </a:r>
            <a:r>
              <a:rPr lang="zh-CN" altLang="en-US" sz="3400" b="1" dirty="0">
                <a:solidFill>
                  <a:srgbClr val="FF0000"/>
                </a:solidFill>
                <a:latin typeface="Times New Roman" panose="02020603050405020304" pitchFamily="18" charset="0"/>
                <a:cs typeface="Times New Roman" panose="02020603050405020304" pitchFamily="18" charset="0"/>
              </a:rPr>
              <a:t>表示包括后面提到的人或物在内。</a:t>
            </a:r>
          </a:p>
          <a:p>
            <a:pPr>
              <a:lnSpc>
                <a:spcPct val="120000"/>
              </a:lnSpc>
              <a:buFont typeface="Arial" panose="020B0604020202020204" pitchFamily="34" charset="0"/>
              <a:buNone/>
            </a:pPr>
            <a:r>
              <a:rPr lang="zh-CN" altLang="en-US" sz="3400" b="1" dirty="0">
                <a:solidFill>
                  <a:srgbClr val="FF0000"/>
                </a:solidFill>
                <a:latin typeface="Times New Roman" panose="02020603050405020304" pitchFamily="18" charset="0"/>
                <a:cs typeface="Times New Roman" panose="02020603050405020304" pitchFamily="18" charset="0"/>
              </a:rPr>
              <a:t>    </a:t>
            </a:r>
            <a:r>
              <a:rPr lang="en-US" altLang="zh-CN" sz="3400" b="1" dirty="0">
                <a:solidFill>
                  <a:srgbClr val="0066FF"/>
                </a:solidFill>
                <a:latin typeface="Times New Roman" panose="02020603050405020304" pitchFamily="18" charset="0"/>
                <a:cs typeface="Times New Roman" panose="02020603050405020304" pitchFamily="18" charset="0"/>
              </a:rPr>
              <a:t>except “</a:t>
            </a:r>
            <a:r>
              <a:rPr lang="zh-CN" altLang="en-US" sz="3400" b="1" dirty="0">
                <a:solidFill>
                  <a:srgbClr val="0066FF"/>
                </a:solidFill>
                <a:latin typeface="Times New Roman" panose="02020603050405020304" pitchFamily="18" charset="0"/>
                <a:cs typeface="Times New Roman" panose="02020603050405020304" pitchFamily="18" charset="0"/>
              </a:rPr>
              <a:t>除去”</a:t>
            </a:r>
            <a:r>
              <a:rPr lang="en-US" altLang="zh-CN" sz="3400" b="1" dirty="0">
                <a:solidFill>
                  <a:srgbClr val="0066FF"/>
                </a:solidFill>
                <a:latin typeface="Times New Roman" panose="02020603050405020304" pitchFamily="18" charset="0"/>
                <a:cs typeface="Times New Roman" panose="02020603050405020304" pitchFamily="18" charset="0"/>
              </a:rPr>
              <a:t>,  </a:t>
            </a:r>
            <a:r>
              <a:rPr lang="zh-CN" altLang="en-US" sz="3400" b="1" dirty="0">
                <a:solidFill>
                  <a:srgbClr val="0066FF"/>
                </a:solidFill>
                <a:latin typeface="Times New Roman" panose="02020603050405020304" pitchFamily="18" charset="0"/>
                <a:cs typeface="Times New Roman" panose="02020603050405020304" pitchFamily="18" charset="0"/>
              </a:rPr>
              <a:t>表示不包括后面所提到的人或物在内。</a:t>
            </a:r>
          </a:p>
          <a:p>
            <a:pPr>
              <a:lnSpc>
                <a:spcPct val="120000"/>
              </a:lnSpc>
              <a:buFont typeface="Arial" panose="020B0604020202020204" pitchFamily="34" charset="0"/>
              <a:buNone/>
            </a:pPr>
            <a:r>
              <a:rPr lang="zh-CN" altLang="en-US" sz="3400" b="1" dirty="0">
                <a:latin typeface="Times New Roman" panose="02020603050405020304" pitchFamily="18" charset="0"/>
                <a:cs typeface="Times New Roman" panose="02020603050405020304" pitchFamily="18" charset="0"/>
              </a:rPr>
              <a:t>    </a:t>
            </a:r>
            <a:r>
              <a:rPr lang="en-US" altLang="zh-CN" sz="3400" b="1" dirty="0">
                <a:latin typeface="Times New Roman" panose="02020603050405020304" pitchFamily="18" charset="0"/>
                <a:cs typeface="Times New Roman" panose="02020603050405020304" pitchFamily="18" charset="0"/>
              </a:rPr>
              <a:t>e.g. All the students went to the park </a:t>
            </a:r>
          </a:p>
          <a:p>
            <a:pPr>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          </a:t>
            </a:r>
            <a:r>
              <a:rPr lang="en-US" altLang="zh-CN" sz="3400" b="1" dirty="0">
                <a:solidFill>
                  <a:srgbClr val="0066FF"/>
                </a:solidFill>
                <a:latin typeface="Times New Roman" panose="02020603050405020304" pitchFamily="18" charset="0"/>
                <a:cs typeface="Times New Roman" panose="02020603050405020304" pitchFamily="18" charset="0"/>
              </a:rPr>
              <a:t>except </a:t>
            </a:r>
            <a:r>
              <a:rPr lang="en-US" altLang="zh-CN" sz="3400" b="1" dirty="0">
                <a:latin typeface="Times New Roman" panose="02020603050405020304" pitchFamily="18" charset="0"/>
                <a:cs typeface="Times New Roman" panose="02020603050405020304" pitchFamily="18" charset="0"/>
              </a:rPr>
              <a:t>Jim. (Jim</a:t>
            </a:r>
            <a:r>
              <a:rPr lang="zh-CN" altLang="en-US" sz="3400" b="1" dirty="0">
                <a:latin typeface="Times New Roman" panose="02020603050405020304" pitchFamily="18" charset="0"/>
                <a:cs typeface="Times New Roman" panose="02020603050405020304" pitchFamily="18" charset="0"/>
              </a:rPr>
              <a:t>没去</a:t>
            </a:r>
            <a:r>
              <a:rPr lang="en-US" altLang="zh-CN" sz="3400" b="1" dirty="0">
                <a:latin typeface="Times New Roman" panose="02020603050405020304" pitchFamily="18" charset="0"/>
                <a:cs typeface="Times New Roman" panose="02020603050405020304" pitchFamily="18" charset="0"/>
              </a:rPr>
              <a:t>)</a:t>
            </a:r>
          </a:p>
          <a:p>
            <a:pPr>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          Lucy went to the cinema</a:t>
            </a:r>
            <a:r>
              <a:rPr lang="en-US" altLang="zh-CN" sz="3400" b="1" dirty="0">
                <a:solidFill>
                  <a:srgbClr val="FF0000"/>
                </a:solidFill>
                <a:latin typeface="Times New Roman" panose="02020603050405020304" pitchFamily="18" charset="0"/>
                <a:cs typeface="Times New Roman" panose="02020603050405020304" pitchFamily="18" charset="0"/>
              </a:rPr>
              <a:t> besides </a:t>
            </a:r>
            <a:r>
              <a:rPr lang="en-US" altLang="zh-CN" sz="3400" b="1" dirty="0">
                <a:latin typeface="Times New Roman" panose="02020603050405020304" pitchFamily="18" charset="0"/>
                <a:cs typeface="Times New Roman" panose="02020603050405020304" pitchFamily="18" charset="0"/>
              </a:rPr>
              <a:t>Lily. </a:t>
            </a:r>
          </a:p>
          <a:p>
            <a:pPr>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          (Lily</a:t>
            </a:r>
            <a:r>
              <a:rPr lang="zh-CN" altLang="en-US" sz="3400" b="1" dirty="0">
                <a:latin typeface="Times New Roman" panose="02020603050405020304" pitchFamily="18" charset="0"/>
                <a:cs typeface="Times New Roman" panose="02020603050405020304" pitchFamily="18" charset="0"/>
              </a:rPr>
              <a:t>也去了</a:t>
            </a:r>
            <a:r>
              <a:rPr lang="en-US" altLang="zh-CN" sz="3400" b="1" dirty="0">
                <a:latin typeface="Times New Roman" panose="02020603050405020304" pitchFamily="18" charset="0"/>
                <a:cs typeface="Times New Roman" panose="02020603050405020304" pitchFamily="18" charset="0"/>
              </a:rPr>
              <a:t>)</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1378">
                                            <p:txEl>
                                              <p:pRg st="1" end="1"/>
                                            </p:txEl>
                                          </p:spTgt>
                                        </p:tgtEl>
                                        <p:attrNameLst>
                                          <p:attrName>style.visibility</p:attrName>
                                        </p:attrNameLst>
                                      </p:cBhvr>
                                      <p:to>
                                        <p:strVal val="visible"/>
                                      </p:to>
                                    </p:set>
                                    <p:animEffect transition="in" filter="wipe(down)">
                                      <p:cBhvr>
                                        <p:cTn id="7" dur="500"/>
                                        <p:tgtEl>
                                          <p:spTgt spid="10137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1378">
                                            <p:txEl>
                                              <p:pRg st="2" end="2"/>
                                            </p:txEl>
                                          </p:spTgt>
                                        </p:tgtEl>
                                        <p:attrNameLst>
                                          <p:attrName>style.visibility</p:attrName>
                                        </p:attrNameLst>
                                      </p:cBhvr>
                                      <p:to>
                                        <p:strVal val="visible"/>
                                      </p:to>
                                    </p:set>
                                    <p:animEffect transition="in" filter="wipe(down)">
                                      <p:cBhvr>
                                        <p:cTn id="12" dur="500"/>
                                        <p:tgtEl>
                                          <p:spTgt spid="1013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1378">
                                            <p:txEl>
                                              <p:pRg st="3" end="3"/>
                                            </p:txEl>
                                          </p:spTgt>
                                        </p:tgtEl>
                                        <p:attrNameLst>
                                          <p:attrName>style.visibility</p:attrName>
                                        </p:attrNameLst>
                                      </p:cBhvr>
                                      <p:to>
                                        <p:strVal val="visible"/>
                                      </p:to>
                                    </p:set>
                                    <p:animEffect transition="in" filter="randombar(horizontal)">
                                      <p:cBhvr>
                                        <p:cTn id="17" dur="500"/>
                                        <p:tgtEl>
                                          <p:spTgt spid="101378">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01378">
                                            <p:txEl>
                                              <p:pRg st="4" end="4"/>
                                            </p:txEl>
                                          </p:spTgt>
                                        </p:tgtEl>
                                        <p:attrNameLst>
                                          <p:attrName>style.visibility</p:attrName>
                                        </p:attrNameLst>
                                      </p:cBhvr>
                                      <p:to>
                                        <p:strVal val="visible"/>
                                      </p:to>
                                    </p:set>
                                    <p:animEffect transition="in" filter="randombar(horizontal)">
                                      <p:cBhvr>
                                        <p:cTn id="20" dur="500"/>
                                        <p:tgtEl>
                                          <p:spTgt spid="101378">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101378">
                                            <p:txEl>
                                              <p:pRg st="5" end="5"/>
                                            </p:txEl>
                                          </p:spTgt>
                                        </p:tgtEl>
                                        <p:attrNameLst>
                                          <p:attrName>style.visibility</p:attrName>
                                        </p:attrNameLst>
                                      </p:cBhvr>
                                      <p:to>
                                        <p:strVal val="visible"/>
                                      </p:to>
                                    </p:set>
                                    <p:animEffect transition="in" filter="randombar(horizontal)">
                                      <p:cBhvr>
                                        <p:cTn id="23" dur="500"/>
                                        <p:tgtEl>
                                          <p:spTgt spid="101378">
                                            <p:txEl>
                                              <p:pRg st="5" end="5"/>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101378">
                                            <p:txEl>
                                              <p:pRg st="6" end="6"/>
                                            </p:txEl>
                                          </p:spTgt>
                                        </p:tgtEl>
                                        <p:attrNameLst>
                                          <p:attrName>style.visibility</p:attrName>
                                        </p:attrNameLst>
                                      </p:cBhvr>
                                      <p:to>
                                        <p:strVal val="visible"/>
                                      </p:to>
                                    </p:set>
                                    <p:animEffect transition="in" filter="randombar(horizontal)">
                                      <p:cBhvr>
                                        <p:cTn id="26" dur="500"/>
                                        <p:tgtEl>
                                          <p:spTgt spid="1013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文本占位符 75777"/>
          <p:cNvSpPr>
            <a:spLocks noGrp="1" noChangeArrowheads="1"/>
          </p:cNvSpPr>
          <p:nvPr>
            <p:ph type="body" idx="4294967295"/>
          </p:nvPr>
        </p:nvSpPr>
        <p:spPr>
          <a:xfrm>
            <a:off x="323850" y="371475"/>
            <a:ext cx="8424863" cy="6081713"/>
          </a:xfrm>
          <a:noFill/>
        </p:spPr>
        <p:txBody>
          <a:bodyPr/>
          <a:lstStyle/>
          <a:p>
            <a:pPr marL="441325" indent="-441325">
              <a:lnSpc>
                <a:spcPct val="115000"/>
              </a:lnSpc>
              <a:spcBef>
                <a:spcPct val="0"/>
              </a:spcBef>
              <a:buFontTx/>
              <a:buNone/>
              <a:tabLst>
                <a:tab pos="1158875" algn="l"/>
                <a:tab pos="1249045" algn="l"/>
              </a:tabLst>
            </a:pPr>
            <a:r>
              <a:rPr lang="en-US" altLang="zh-CN" sz="3400" b="1"/>
              <a:t>7. The next day, Peter went to soccer practice with</a:t>
            </a:r>
            <a:r>
              <a:rPr lang="en-US" altLang="zh-CN" sz="3400" b="1">
                <a:solidFill>
                  <a:srgbClr val="0066FF"/>
                </a:solidFill>
              </a:rPr>
              <a:t> courage</a:t>
            </a:r>
            <a:r>
              <a:rPr lang="en-US" altLang="zh-CN" sz="3400" b="1"/>
              <a:t> </a:t>
            </a:r>
            <a:r>
              <a:rPr lang="en-US" altLang="zh-CN" sz="3400" b="1">
                <a:solidFill>
                  <a:srgbClr val="FF0000"/>
                </a:solidFill>
              </a:rPr>
              <a:t>rather than</a:t>
            </a:r>
            <a:r>
              <a:rPr lang="en-US" altLang="zh-CN" sz="3400" b="1"/>
              <a:t> fear in his heart.</a:t>
            </a:r>
          </a:p>
          <a:p>
            <a:pPr marL="441325" indent="-441325">
              <a:lnSpc>
                <a:spcPct val="115000"/>
              </a:lnSpc>
              <a:spcBef>
                <a:spcPct val="0"/>
              </a:spcBef>
              <a:buFontTx/>
              <a:buNone/>
              <a:tabLst>
                <a:tab pos="1158875" algn="l"/>
                <a:tab pos="1249045" algn="l"/>
              </a:tabLst>
            </a:pPr>
            <a:r>
              <a:rPr lang="en-US" altLang="zh-CN" sz="3400" b="1"/>
              <a:t>    </a:t>
            </a:r>
            <a:r>
              <a:rPr lang="en-US" altLang="zh-CN" sz="3400" b="1">
                <a:solidFill>
                  <a:srgbClr val="0066FF"/>
                </a:solidFill>
              </a:rPr>
              <a:t>courage   </a:t>
            </a:r>
            <a:r>
              <a:rPr lang="en-US" altLang="zh-CN" sz="3400" b="1" i="1">
                <a:solidFill>
                  <a:srgbClr val="0066FF"/>
                </a:solidFill>
              </a:rPr>
              <a:t>n.</a:t>
            </a:r>
            <a:r>
              <a:rPr lang="en-US" altLang="zh-CN" sz="3400" b="1">
                <a:solidFill>
                  <a:srgbClr val="0066FF"/>
                </a:solidFill>
              </a:rPr>
              <a:t>  </a:t>
            </a:r>
            <a:r>
              <a:rPr lang="zh-CN" altLang="en-US" sz="3400" b="1">
                <a:solidFill>
                  <a:srgbClr val="0066FF"/>
                </a:solidFill>
              </a:rPr>
              <a:t>勇气</a:t>
            </a:r>
            <a:r>
              <a:rPr lang="en-US" altLang="zh-CN" sz="3400" b="1">
                <a:solidFill>
                  <a:srgbClr val="0066FF"/>
                </a:solidFill>
              </a:rPr>
              <a:t>; </a:t>
            </a:r>
            <a:r>
              <a:rPr lang="zh-CN" altLang="en-US" sz="3400" b="1">
                <a:solidFill>
                  <a:srgbClr val="0066FF"/>
                </a:solidFill>
              </a:rPr>
              <a:t>勇敢</a:t>
            </a:r>
          </a:p>
          <a:p>
            <a:pPr marL="441325" indent="-441325">
              <a:lnSpc>
                <a:spcPct val="115000"/>
              </a:lnSpc>
              <a:spcBef>
                <a:spcPct val="0"/>
              </a:spcBef>
              <a:buFontTx/>
              <a:buNone/>
              <a:tabLst>
                <a:tab pos="1158875" algn="l"/>
                <a:tab pos="1249045" algn="l"/>
              </a:tabLst>
            </a:pPr>
            <a:r>
              <a:rPr lang="zh-CN" altLang="en-US" sz="3400" b="1">
                <a:solidFill>
                  <a:srgbClr val="FF0000"/>
                </a:solidFill>
              </a:rPr>
              <a:t>    </a:t>
            </a:r>
            <a:r>
              <a:rPr lang="en-US" altLang="zh-CN" sz="3400" b="1">
                <a:solidFill>
                  <a:srgbClr val="FF0000"/>
                </a:solidFill>
              </a:rPr>
              <a:t>rather than  </a:t>
            </a:r>
            <a:r>
              <a:rPr lang="zh-CN" altLang="en-US" sz="3400" b="1">
                <a:solidFill>
                  <a:srgbClr val="FF0000"/>
                </a:solidFill>
              </a:rPr>
              <a:t>并非</a:t>
            </a:r>
            <a:r>
              <a:rPr lang="en-US" altLang="zh-CN" sz="3400" b="1">
                <a:solidFill>
                  <a:srgbClr val="FF0000"/>
                </a:solidFill>
              </a:rPr>
              <a:t>; </a:t>
            </a:r>
            <a:r>
              <a:rPr lang="zh-CN" altLang="en-US" sz="3400" b="1">
                <a:solidFill>
                  <a:srgbClr val="FF0000"/>
                </a:solidFill>
              </a:rPr>
              <a:t>而不是</a:t>
            </a:r>
          </a:p>
          <a:p>
            <a:pPr marL="441325" indent="-441325">
              <a:lnSpc>
                <a:spcPct val="115000"/>
              </a:lnSpc>
              <a:spcBef>
                <a:spcPct val="0"/>
              </a:spcBef>
              <a:buFontTx/>
              <a:buNone/>
              <a:tabLst>
                <a:tab pos="1158875" algn="l"/>
                <a:tab pos="1249045" algn="l"/>
              </a:tabLst>
            </a:pPr>
            <a:r>
              <a:rPr lang="zh-CN" altLang="en-US" sz="3400" b="1"/>
              <a:t>    </a:t>
            </a:r>
            <a:r>
              <a:rPr lang="en-US" altLang="zh-CN" sz="3400" b="1"/>
              <a:t>e.g. I, </a:t>
            </a:r>
            <a:r>
              <a:rPr lang="en-US" altLang="zh-CN" sz="3400" b="1">
                <a:solidFill>
                  <a:srgbClr val="FF0000"/>
                </a:solidFill>
              </a:rPr>
              <a:t>rather than</a:t>
            </a:r>
            <a:r>
              <a:rPr lang="en-US" altLang="zh-CN" sz="3400" b="1"/>
              <a:t> you, should do the work. </a:t>
            </a:r>
            <a:r>
              <a:rPr lang="zh-CN" altLang="en-US" sz="3400" b="1"/>
              <a:t>该做这工作的是我</a:t>
            </a:r>
            <a:r>
              <a:rPr lang="en-US" altLang="zh-CN" sz="3400" b="1"/>
              <a:t>, </a:t>
            </a:r>
            <a:r>
              <a:rPr lang="zh-CN" altLang="en-US" sz="3400" b="1"/>
              <a:t>而不是你。</a:t>
            </a:r>
          </a:p>
          <a:p>
            <a:pPr marL="441325" indent="-441325">
              <a:lnSpc>
                <a:spcPct val="115000"/>
              </a:lnSpc>
              <a:spcBef>
                <a:spcPct val="0"/>
              </a:spcBef>
              <a:buFontTx/>
              <a:buNone/>
              <a:tabLst>
                <a:tab pos="1158875" algn="l"/>
                <a:tab pos="1249045" algn="l"/>
              </a:tabLst>
            </a:pPr>
            <a:r>
              <a:rPr lang="zh-CN" altLang="en-US" sz="3400" b="1"/>
              <a:t>    </a:t>
            </a:r>
            <a:r>
              <a:rPr lang="en-US" altLang="zh-CN" sz="3400" b="1"/>
              <a:t>The most valuable thing is time,  </a:t>
            </a:r>
            <a:r>
              <a:rPr lang="en-US" altLang="zh-CN" sz="3400" b="1">
                <a:solidFill>
                  <a:srgbClr val="FF0000"/>
                </a:solidFill>
              </a:rPr>
              <a:t>rather than</a:t>
            </a:r>
            <a:r>
              <a:rPr lang="en-US" altLang="zh-CN" sz="3400" b="1"/>
              <a:t> money. </a:t>
            </a:r>
            <a:r>
              <a:rPr lang="zh-CN" altLang="en-US" sz="3400" b="1"/>
              <a:t>最珍贵的是时间</a:t>
            </a:r>
            <a:r>
              <a:rPr lang="en-US" altLang="zh-CN" sz="3400" b="1"/>
              <a:t>, </a:t>
            </a:r>
            <a:r>
              <a:rPr lang="zh-CN" altLang="en-US" sz="3400" b="1"/>
              <a:t>而不是金钱。</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02">
                                            <p:txEl>
                                              <p:pRg st="1" end="1"/>
                                            </p:txEl>
                                          </p:spTgt>
                                        </p:tgtEl>
                                        <p:attrNameLst>
                                          <p:attrName>style.visibility</p:attrName>
                                        </p:attrNameLst>
                                      </p:cBhvr>
                                      <p:to>
                                        <p:strVal val="visible"/>
                                      </p:to>
                                    </p:set>
                                    <p:animEffect transition="in" filter="wipe(down)">
                                      <p:cBhvr>
                                        <p:cTn id="7" dur="500"/>
                                        <p:tgtEl>
                                          <p:spTgt spid="1024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02">
                                            <p:txEl>
                                              <p:pRg st="2" end="2"/>
                                            </p:txEl>
                                          </p:spTgt>
                                        </p:tgtEl>
                                        <p:attrNameLst>
                                          <p:attrName>style.visibility</p:attrName>
                                        </p:attrNameLst>
                                      </p:cBhvr>
                                      <p:to>
                                        <p:strVal val="visible"/>
                                      </p:to>
                                    </p:set>
                                    <p:animEffect transition="in" filter="wipe(down)">
                                      <p:cBhvr>
                                        <p:cTn id="12" dur="500"/>
                                        <p:tgtEl>
                                          <p:spTgt spid="1024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402">
                                            <p:txEl>
                                              <p:charRg st="141" end="190"/>
                                            </p:txEl>
                                          </p:spTgt>
                                        </p:tgtEl>
                                        <p:attrNameLst>
                                          <p:attrName>style.visibility</p:attrName>
                                        </p:attrNameLst>
                                      </p:cBhvr>
                                      <p:to>
                                        <p:strVal val="visible"/>
                                      </p:to>
                                    </p:set>
                                    <p:animEffect transition="in" filter="randombar(horizontal)">
                                      <p:cBhvr>
                                        <p:cTn id="17" dur="500"/>
                                        <p:tgtEl>
                                          <p:spTgt spid="102402">
                                            <p:txEl>
                                              <p:charRg st="141" end="19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02402">
                                            <p:txEl>
                                              <p:charRg st="216" end="260"/>
                                            </p:txEl>
                                          </p:spTgt>
                                        </p:tgtEl>
                                        <p:attrNameLst>
                                          <p:attrName>style.visibility</p:attrName>
                                        </p:attrNameLst>
                                      </p:cBhvr>
                                      <p:to>
                                        <p:strVal val="visible"/>
                                      </p:to>
                                    </p:set>
                                    <p:animEffect transition="in" filter="randombar(horizontal)">
                                      <p:cBhvr>
                                        <p:cTn id="20" dur="500"/>
                                        <p:tgtEl>
                                          <p:spTgt spid="102402">
                                            <p:txEl>
                                              <p:charRg st="216" end="2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extBox 1"/>
          <p:cNvSpPr txBox="1">
            <a:spLocks noChangeArrowheads="1"/>
          </p:cNvSpPr>
          <p:nvPr/>
        </p:nvSpPr>
        <p:spPr bwMode="auto">
          <a:xfrm>
            <a:off x="323850" y="765175"/>
            <a:ext cx="8396288"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algn="l">
              <a:defRPr>
                <a:solidFill>
                  <a:schemeClr val="tx1"/>
                </a:solidFill>
                <a:latin typeface="Arial" panose="020B0604020202020204" pitchFamily="34" charset="0"/>
                <a:ea typeface="宋体" panose="02010600030101010101" pitchFamily="2" charset="-122"/>
              </a:defRPr>
            </a:lvl1pPr>
            <a:lvl2pPr algn="l">
              <a:defRPr>
                <a:solidFill>
                  <a:schemeClr val="tx1"/>
                </a:solidFill>
                <a:latin typeface="Arial" panose="020B0604020202020204" pitchFamily="34" charset="0"/>
                <a:ea typeface="宋体" panose="02010600030101010101" pitchFamily="2" charset="-122"/>
              </a:defRPr>
            </a:lvl2pPr>
            <a:lvl3pPr algn="l">
              <a:defRPr>
                <a:solidFill>
                  <a:schemeClr val="tx1"/>
                </a:solidFill>
                <a:latin typeface="Arial" panose="020B0604020202020204" pitchFamily="34" charset="0"/>
                <a:ea typeface="宋体" panose="02010600030101010101" pitchFamily="2" charset="-122"/>
              </a:defRPr>
            </a:lvl3pPr>
            <a:lvl4pPr algn="l">
              <a:defRPr>
                <a:solidFill>
                  <a:schemeClr val="tx1"/>
                </a:solidFill>
                <a:latin typeface="Arial" panose="020B0604020202020204" pitchFamily="34" charset="0"/>
                <a:ea typeface="宋体" panose="02010600030101010101" pitchFamily="2" charset="-122"/>
              </a:defRPr>
            </a:lvl4pPr>
            <a:lvl5pPr algn="l">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8. But I think if we continue to</a:t>
            </a:r>
            <a:r>
              <a:rPr lang="en-US" altLang="zh-CN" sz="3400" b="1" dirty="0">
                <a:solidFill>
                  <a:srgbClr val="FF0000"/>
                </a:solidFill>
                <a:latin typeface="Times New Roman" panose="02020603050405020304" pitchFamily="18" charset="0"/>
                <a:cs typeface="Times New Roman" panose="02020603050405020304" pitchFamily="18" charset="0"/>
              </a:rPr>
              <a:t> pull together</a:t>
            </a:r>
            <a:r>
              <a:rPr lang="en-US" altLang="zh-CN" sz="3400" b="1" dirty="0">
                <a:latin typeface="Times New Roman" panose="02020603050405020304" pitchFamily="18" charset="0"/>
                <a:cs typeface="Times New Roman" panose="02020603050405020304" pitchFamily="18" charset="0"/>
              </a:rPr>
              <a:t>, we’re going to win the next one. </a:t>
            </a:r>
          </a:p>
          <a:p>
            <a:pPr>
              <a:lnSpc>
                <a:spcPct val="120000"/>
              </a:lnSpc>
              <a:buFont typeface="Arial" panose="020B0604020202020204" pitchFamily="34" charset="0"/>
              <a:buNone/>
            </a:pPr>
            <a:r>
              <a:rPr lang="en-US" altLang="zh-CN" sz="3400" b="1" dirty="0">
                <a:solidFill>
                  <a:srgbClr val="FF0000"/>
                </a:solidFill>
                <a:latin typeface="Times New Roman" panose="02020603050405020304" pitchFamily="18" charset="0"/>
                <a:cs typeface="Times New Roman" panose="02020603050405020304" pitchFamily="18" charset="0"/>
              </a:rPr>
              <a:t>    pull together  </a:t>
            </a:r>
            <a:r>
              <a:rPr lang="zh-CN" altLang="en-US" sz="3400" b="1" dirty="0">
                <a:solidFill>
                  <a:srgbClr val="FF0000"/>
                </a:solidFill>
                <a:latin typeface="Times New Roman" panose="02020603050405020304" pitchFamily="18" charset="0"/>
                <a:cs typeface="Times New Roman" panose="02020603050405020304" pitchFamily="18" charset="0"/>
              </a:rPr>
              <a:t>齐心协力</a:t>
            </a:r>
            <a:r>
              <a:rPr lang="en-US" altLang="zh-CN" sz="3400" b="1" dirty="0">
                <a:solidFill>
                  <a:srgbClr val="FF0000"/>
                </a:solidFill>
                <a:latin typeface="Times New Roman" panose="02020603050405020304" pitchFamily="18" charset="0"/>
                <a:cs typeface="Times New Roman" panose="02020603050405020304" pitchFamily="18" charset="0"/>
              </a:rPr>
              <a:t>; </a:t>
            </a:r>
            <a:r>
              <a:rPr lang="zh-CN" altLang="en-US" sz="3400" b="1" dirty="0">
                <a:solidFill>
                  <a:srgbClr val="FF0000"/>
                </a:solidFill>
                <a:latin typeface="Times New Roman" panose="02020603050405020304" pitchFamily="18" charset="0"/>
                <a:cs typeface="Times New Roman" panose="02020603050405020304" pitchFamily="18" charset="0"/>
              </a:rPr>
              <a:t>通力合作</a:t>
            </a:r>
          </a:p>
          <a:p>
            <a:pPr>
              <a:lnSpc>
                <a:spcPct val="120000"/>
              </a:lnSpc>
              <a:buFont typeface="Arial" panose="020B0604020202020204" pitchFamily="34" charset="0"/>
              <a:buNone/>
            </a:pPr>
            <a:r>
              <a:rPr lang="zh-CN" altLang="en-US" sz="3400" b="1" dirty="0">
                <a:latin typeface="Times New Roman" panose="02020603050405020304" pitchFamily="18" charset="0"/>
                <a:cs typeface="Times New Roman" panose="02020603050405020304" pitchFamily="18" charset="0"/>
              </a:rPr>
              <a:t>    </a:t>
            </a:r>
            <a:r>
              <a:rPr lang="en-US" altLang="zh-CN" sz="3400" b="1" dirty="0">
                <a:latin typeface="Times New Roman" panose="02020603050405020304" pitchFamily="18" charset="0"/>
                <a:cs typeface="Times New Roman" panose="02020603050405020304" pitchFamily="18" charset="0"/>
              </a:rPr>
              <a:t>e.g. If all of us </a:t>
            </a:r>
            <a:r>
              <a:rPr lang="en-US" altLang="zh-CN" sz="3400" b="1" dirty="0">
                <a:solidFill>
                  <a:srgbClr val="FF0000"/>
                </a:solidFill>
                <a:latin typeface="Times New Roman" panose="02020603050405020304" pitchFamily="18" charset="0"/>
                <a:cs typeface="Times New Roman" panose="02020603050405020304" pitchFamily="18" charset="0"/>
              </a:rPr>
              <a:t>pull together</a:t>
            </a:r>
            <a:r>
              <a:rPr lang="en-US" altLang="zh-CN" sz="3400" b="1" dirty="0">
                <a:latin typeface="Times New Roman" panose="02020603050405020304" pitchFamily="18" charset="0"/>
                <a:cs typeface="Times New Roman" panose="02020603050405020304" pitchFamily="18" charset="0"/>
              </a:rPr>
              <a:t>, there must </a:t>
            </a:r>
          </a:p>
          <a:p>
            <a:pPr>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           be something we can do to improve </a:t>
            </a:r>
          </a:p>
          <a:p>
            <a:pPr>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           the environment.</a:t>
            </a:r>
          </a:p>
          <a:p>
            <a:pPr>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          </a:t>
            </a:r>
            <a:r>
              <a:rPr lang="zh-CN" altLang="en-US" sz="3400" b="1" dirty="0">
                <a:latin typeface="Times New Roman" panose="02020603050405020304" pitchFamily="18" charset="0"/>
                <a:cs typeface="Times New Roman" panose="02020603050405020304" pitchFamily="18" charset="0"/>
              </a:rPr>
              <a:t>如果我们都能齐心协力</a:t>
            </a:r>
            <a:r>
              <a:rPr lang="en-US" altLang="zh-CN" sz="3400" b="1" dirty="0">
                <a:latin typeface="Times New Roman" panose="02020603050405020304" pitchFamily="18" charset="0"/>
                <a:cs typeface="Times New Roman" panose="02020603050405020304" pitchFamily="18" charset="0"/>
              </a:rPr>
              <a:t>, </a:t>
            </a:r>
            <a:r>
              <a:rPr lang="zh-CN" altLang="en-US" sz="3400" b="1" dirty="0">
                <a:latin typeface="Times New Roman" panose="02020603050405020304" pitchFamily="18" charset="0"/>
                <a:cs typeface="Times New Roman" panose="02020603050405020304" pitchFamily="18" charset="0"/>
              </a:rPr>
              <a:t>我们一定能</a:t>
            </a:r>
          </a:p>
          <a:p>
            <a:pPr>
              <a:lnSpc>
                <a:spcPct val="120000"/>
              </a:lnSpc>
              <a:buFont typeface="Arial" panose="020B0604020202020204" pitchFamily="34" charset="0"/>
              <a:buNone/>
            </a:pPr>
            <a:r>
              <a:rPr lang="zh-CN" altLang="en-US" sz="3400" b="1" dirty="0">
                <a:latin typeface="Times New Roman" panose="02020603050405020304" pitchFamily="18" charset="0"/>
                <a:cs typeface="Times New Roman" panose="02020603050405020304" pitchFamily="18" charset="0"/>
              </a:rPr>
              <a:t>          做点什么来改善环境。</a:t>
            </a:r>
            <a:endParaRPr lang="zh-CN" altLang="en-US" b="1" dirty="0">
              <a:latin typeface="Times New Roman" panose="02020603050405020304"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426">
                                            <p:txEl>
                                              <p:pRg st="1" end="1"/>
                                            </p:txEl>
                                          </p:spTgt>
                                        </p:tgtEl>
                                        <p:attrNameLst>
                                          <p:attrName>style.visibility</p:attrName>
                                        </p:attrNameLst>
                                      </p:cBhvr>
                                      <p:to>
                                        <p:strVal val="visible"/>
                                      </p:to>
                                    </p:set>
                                    <p:animEffect transition="in" filter="wipe(down)">
                                      <p:cBhvr>
                                        <p:cTn id="7" dur="500"/>
                                        <p:tgtEl>
                                          <p:spTgt spid="1034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3426">
                                            <p:txEl>
                                              <p:pRg st="2" end="2"/>
                                            </p:txEl>
                                          </p:spTgt>
                                        </p:tgtEl>
                                        <p:attrNameLst>
                                          <p:attrName>style.visibility</p:attrName>
                                        </p:attrNameLst>
                                      </p:cBhvr>
                                      <p:to>
                                        <p:strVal val="visible"/>
                                      </p:to>
                                    </p:set>
                                    <p:animEffect transition="in" filter="randombar(horizontal)">
                                      <p:cBhvr>
                                        <p:cTn id="12" dur="500"/>
                                        <p:tgtEl>
                                          <p:spTgt spid="103426">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03426">
                                            <p:txEl>
                                              <p:pRg st="3" end="3"/>
                                            </p:txEl>
                                          </p:spTgt>
                                        </p:tgtEl>
                                        <p:attrNameLst>
                                          <p:attrName>style.visibility</p:attrName>
                                        </p:attrNameLst>
                                      </p:cBhvr>
                                      <p:to>
                                        <p:strVal val="visible"/>
                                      </p:to>
                                    </p:set>
                                    <p:animEffect transition="in" filter="randombar(horizontal)">
                                      <p:cBhvr>
                                        <p:cTn id="15" dur="500"/>
                                        <p:tgtEl>
                                          <p:spTgt spid="103426">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03426">
                                            <p:txEl>
                                              <p:pRg st="4" end="4"/>
                                            </p:txEl>
                                          </p:spTgt>
                                        </p:tgtEl>
                                        <p:attrNameLst>
                                          <p:attrName>style.visibility</p:attrName>
                                        </p:attrNameLst>
                                      </p:cBhvr>
                                      <p:to>
                                        <p:strVal val="visible"/>
                                      </p:to>
                                    </p:set>
                                    <p:animEffect transition="in" filter="randombar(horizontal)">
                                      <p:cBhvr>
                                        <p:cTn id="18" dur="500"/>
                                        <p:tgtEl>
                                          <p:spTgt spid="103426">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103426">
                                            <p:txEl>
                                              <p:pRg st="5" end="5"/>
                                            </p:txEl>
                                          </p:spTgt>
                                        </p:tgtEl>
                                        <p:attrNameLst>
                                          <p:attrName>style.visibility</p:attrName>
                                        </p:attrNameLst>
                                      </p:cBhvr>
                                      <p:to>
                                        <p:strVal val="visible"/>
                                      </p:to>
                                    </p:set>
                                    <p:animEffect transition="in" filter="randombar(horizontal)">
                                      <p:cBhvr>
                                        <p:cTn id="21" dur="500"/>
                                        <p:tgtEl>
                                          <p:spTgt spid="103426">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103426">
                                            <p:txEl>
                                              <p:pRg st="6" end="6"/>
                                            </p:txEl>
                                          </p:spTgt>
                                        </p:tgtEl>
                                        <p:attrNameLst>
                                          <p:attrName>style.visibility</p:attrName>
                                        </p:attrNameLst>
                                      </p:cBhvr>
                                      <p:to>
                                        <p:strVal val="visible"/>
                                      </p:to>
                                    </p:set>
                                    <p:animEffect transition="in" filter="randombar(horizontal)">
                                      <p:cBhvr>
                                        <p:cTn id="24" dur="500"/>
                                        <p:tgtEl>
                                          <p:spTgt spid="1034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矩形 1"/>
          <p:cNvSpPr>
            <a:spLocks noChangeArrowheads="1"/>
          </p:cNvSpPr>
          <p:nvPr/>
        </p:nvSpPr>
        <p:spPr bwMode="auto">
          <a:xfrm>
            <a:off x="1206500" y="1341438"/>
            <a:ext cx="718185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400" b="1" dirty="0">
                <a:solidFill>
                  <a:srgbClr val="CC00FF"/>
                </a:solidFill>
                <a:cs typeface="Times New Roman" panose="02020603050405020304" pitchFamily="18" charset="0"/>
              </a:rPr>
              <a:t>Look at the possible endings to the story about the unhappy king. Do you think any of these is the </a:t>
            </a:r>
          </a:p>
          <a:p>
            <a:pPr algn="l">
              <a:lnSpc>
                <a:spcPct val="120000"/>
              </a:lnSpc>
              <a:buFont typeface="Arial" panose="020B0604020202020204" pitchFamily="34" charset="0"/>
              <a:buNone/>
            </a:pPr>
            <a:r>
              <a:rPr lang="en-US" altLang="zh-CN" sz="3400" b="1" dirty="0">
                <a:solidFill>
                  <a:srgbClr val="CC00FF"/>
                </a:solidFill>
                <a:cs typeface="Times New Roman" panose="02020603050405020304" pitchFamily="18" charset="0"/>
              </a:rPr>
              <a:t>right one? If so, which one?</a:t>
            </a:r>
          </a:p>
        </p:txBody>
      </p:sp>
      <p:sp>
        <p:nvSpPr>
          <p:cNvPr id="76803" name="椭圆 2"/>
          <p:cNvSpPr>
            <a:spLocks noChangeArrowheads="1"/>
          </p:cNvSpPr>
          <p:nvPr/>
        </p:nvSpPr>
        <p:spPr bwMode="auto">
          <a:xfrm>
            <a:off x="250824" y="1557338"/>
            <a:ext cx="955675" cy="792162"/>
          </a:xfrm>
          <a:prstGeom prst="ellipse">
            <a:avLst/>
          </a:prstGeom>
          <a:noFill/>
          <a:ln>
            <a:noFill/>
          </a:ln>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solidFill>
                  <a:schemeClr val="tx1"/>
                </a:solidFill>
                <a:round/>
              </a14:hiddenLine>
            </a:ext>
          </a:extLst>
        </p:spPr>
        <p:txBody>
          <a:bodyPr anchor="ctr"/>
          <a:lstStyle/>
          <a:p>
            <a:pPr>
              <a:buFont typeface="Arial" panose="020B0604020202020204" pitchFamily="34" charset="0"/>
              <a:buNone/>
            </a:pPr>
            <a:r>
              <a:rPr lang="en-US" altLang="zh-CN" sz="3400" b="1" dirty="0">
                <a:solidFill>
                  <a:schemeClr val="accent1">
                    <a:lumMod val="25000"/>
                  </a:schemeClr>
                </a:solidFill>
                <a:latin typeface="Times New Roman" panose="02020603050405020304" pitchFamily="18" charset="0"/>
              </a:rPr>
              <a:t>1a</a:t>
            </a:r>
          </a:p>
        </p:txBody>
      </p:sp>
      <p:pic>
        <p:nvPicPr>
          <p:cNvPr id="76804" name="图片 49155"/>
          <p:cNvPicPr>
            <a:picLocks noChangeAspect="1" noChangeArrowheads="1"/>
          </p:cNvPicPr>
          <p:nvPr/>
        </p:nvPicPr>
        <p:blipFill>
          <a:blip r:embed="rId2" cstate="email"/>
          <a:srcRect/>
          <a:stretch>
            <a:fillRect/>
          </a:stretch>
        </p:blipFill>
        <p:spPr bwMode="auto">
          <a:xfrm>
            <a:off x="3203575" y="4292600"/>
            <a:ext cx="2865438"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矩形 49156"/>
          <p:cNvSpPr>
            <a:spLocks noChangeArrowheads="1" noChangeShapeType="1" noTextEdit="1"/>
          </p:cNvSpPr>
          <p:nvPr/>
        </p:nvSpPr>
        <p:spPr bwMode="auto">
          <a:xfrm>
            <a:off x="2987675" y="260350"/>
            <a:ext cx="2951163" cy="901700"/>
          </a:xfrm>
          <a:prstGeom prst="rect">
            <a:avLst/>
          </a:prstGeom>
        </p:spPr>
        <p:txBody>
          <a:bodyPr wrap="none" fromWordArt="1">
            <a:prstTxWarp prst="textDoubleWave1">
              <a:avLst>
                <a:gd name="adj1" fmla="val 6500"/>
                <a:gd name="adj2" fmla="val 0"/>
              </a:avLst>
            </a:prstTxWarp>
          </a:bodyPr>
          <a:lstStyle/>
          <a:p>
            <a:r>
              <a:rPr lang="en-US" altLang="zh-CN" sz="3600" b="1" kern="10" spc="-360" dirty="0">
                <a:ln w="12700">
                  <a:solidFill>
                    <a:schemeClr val="tx1"/>
                  </a:solidFill>
                  <a:round/>
                </a:ln>
                <a:solidFill>
                  <a:srgbClr val="FFCC00"/>
                </a:solidFill>
                <a:effectLst>
                  <a:outerShdw dist="125724" dir="18900000" algn="ctr" rotWithShape="0">
                    <a:srgbClr val="000099"/>
                  </a:outerShdw>
                </a:effectLst>
                <a:latin typeface="Arial" panose="020B0604020202020204"/>
                <a:cs typeface="Arial" panose="020B0604020202020204"/>
              </a:rPr>
              <a:t>Guess</a:t>
            </a:r>
            <a:endParaRPr lang="zh-CN" altLang="en-US" sz="3600" b="1" kern="10" spc="-360" dirty="0">
              <a:ln w="12700">
                <a:solidFill>
                  <a:schemeClr val="tx1"/>
                </a:solidFill>
                <a:round/>
              </a:ln>
              <a:solidFill>
                <a:srgbClr val="FFCC00"/>
              </a:solidFill>
              <a:effectLst>
                <a:outerShdw dist="125724" dir="18900000" algn="ctr" rotWithShape="0">
                  <a:srgbClr val="000099"/>
                </a:outerShdw>
              </a:effectLst>
              <a:latin typeface="Arial" panose="020B0604020202020204"/>
              <a:cs typeface="Arial" panose="020B0604020202020204"/>
            </a:endParaRPr>
          </a:p>
        </p:txBody>
      </p:sp>
    </p:spTree>
  </p:cSld>
  <p:clrMapOvr>
    <a:masterClrMapping/>
  </p:clrMapOvr>
  <p:transition>
    <p:circl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450" name="Picture 3" descr="basketballbea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51388" y="0"/>
            <a:ext cx="4392612"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 Box 7"/>
          <p:cNvSpPr txBox="1">
            <a:spLocks noChangeArrowheads="1"/>
          </p:cNvSpPr>
          <p:nvPr/>
        </p:nvSpPr>
        <p:spPr bwMode="auto">
          <a:xfrm>
            <a:off x="900113" y="1341438"/>
            <a:ext cx="3841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buFont typeface="Arial" panose="020B0604020202020204" pitchFamily="34" charset="0"/>
              <a:buNone/>
            </a:pPr>
            <a:r>
              <a:rPr lang="en-US" altLang="zh-CN" sz="3600" b="1"/>
              <a:t>What is the bear </a:t>
            </a:r>
          </a:p>
          <a:p>
            <a:pPr algn="l" eaLnBrk="0" hangingPunct="0">
              <a:buFont typeface="Arial" panose="020B0604020202020204" pitchFamily="34" charset="0"/>
              <a:buNone/>
            </a:pPr>
            <a:r>
              <a:rPr lang="en-US" altLang="zh-CN" sz="3600" b="1"/>
              <a:t>doing?</a:t>
            </a:r>
          </a:p>
        </p:txBody>
      </p:sp>
      <p:sp>
        <p:nvSpPr>
          <p:cNvPr id="104452" name="Text Box 8"/>
          <p:cNvSpPr txBox="1">
            <a:spLocks noChangeArrowheads="1"/>
          </p:cNvSpPr>
          <p:nvPr/>
        </p:nvSpPr>
        <p:spPr bwMode="auto">
          <a:xfrm>
            <a:off x="908050" y="2743200"/>
            <a:ext cx="4121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buFont typeface="Arial" panose="020B0604020202020204" pitchFamily="34" charset="0"/>
              <a:buNone/>
            </a:pPr>
            <a:r>
              <a:rPr lang="en-US" altLang="zh-CN" sz="3600" b="1"/>
              <a:t>It </a:t>
            </a:r>
            <a:r>
              <a:rPr lang="en-US" altLang="zh-CN" sz="3600" b="1">
                <a:solidFill>
                  <a:srgbClr val="FF00FF"/>
                </a:solidFill>
              </a:rPr>
              <a:t>might /could</a:t>
            </a:r>
            <a:r>
              <a:rPr lang="en-US" altLang="zh-CN" sz="3600" b="1"/>
              <a:t> be</a:t>
            </a:r>
          </a:p>
          <a:p>
            <a:pPr algn="l" eaLnBrk="0" hangingPunct="0">
              <a:buFont typeface="Arial" panose="020B0604020202020204" pitchFamily="34" charset="0"/>
              <a:buNone/>
            </a:pPr>
            <a:r>
              <a:rPr lang="en-US" altLang="zh-CN" sz="3600" b="1"/>
              <a:t>_______________</a:t>
            </a:r>
            <a:r>
              <a:rPr lang="en-US" altLang="zh-CN" sz="3600"/>
              <a:t>.</a:t>
            </a:r>
          </a:p>
        </p:txBody>
      </p:sp>
      <p:sp>
        <p:nvSpPr>
          <p:cNvPr id="104453" name="文本框 4100"/>
          <p:cNvSpPr txBox="1">
            <a:spLocks noChangeArrowheads="1"/>
          </p:cNvSpPr>
          <p:nvPr/>
        </p:nvSpPr>
        <p:spPr bwMode="auto">
          <a:xfrm>
            <a:off x="908050" y="3214688"/>
            <a:ext cx="4608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spcBef>
                <a:spcPct val="50000"/>
              </a:spcBef>
              <a:buFont typeface="Arial" panose="020B0604020202020204" pitchFamily="34" charset="0"/>
              <a:buNone/>
            </a:pPr>
            <a:r>
              <a:rPr lang="en-US" altLang="zh-CN" sz="3600" b="1">
                <a:solidFill>
                  <a:srgbClr val="FF0000"/>
                </a:solidFill>
              </a:rPr>
              <a:t>playing basketball</a:t>
            </a:r>
          </a:p>
        </p:txBody>
      </p:sp>
      <p:sp>
        <p:nvSpPr>
          <p:cNvPr id="104454" name="矩形 4101"/>
          <p:cNvSpPr>
            <a:spLocks noChangeArrowheads="1"/>
          </p:cNvSpPr>
          <p:nvPr/>
        </p:nvSpPr>
        <p:spPr bwMode="auto">
          <a:xfrm>
            <a:off x="5148263" y="692150"/>
            <a:ext cx="1584325" cy="1514475"/>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Font typeface="Arial" panose="020B0604020202020204" pitchFamily="34" charset="0"/>
              <a:buNone/>
            </a:pPr>
            <a:endParaRPr lang="zh-CN" altLang="zh-CN"/>
          </a:p>
        </p:txBody>
      </p:sp>
    </p:spTree>
    <p:custDataLst>
      <p:tags r:id="rId1"/>
    </p:custData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04454"/>
                                        </p:tgtEl>
                                      </p:cBhvr>
                                    </p:animEffect>
                                    <p:set>
                                      <p:cBhvr>
                                        <p:cTn id="7" dur="1" fill="hold">
                                          <p:stCondLst>
                                            <p:cond delay="499"/>
                                          </p:stCondLst>
                                        </p:cTn>
                                        <p:tgtEl>
                                          <p:spTgt spid="10445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4453"/>
                                        </p:tgtEl>
                                        <p:attrNameLst>
                                          <p:attrName>style.visibility</p:attrName>
                                        </p:attrNameLst>
                                      </p:cBhvr>
                                      <p:to>
                                        <p:strVal val="visible"/>
                                      </p:to>
                                    </p:set>
                                    <p:animEffect transition="in" filter="box(in)">
                                      <p:cBhvr>
                                        <p:cTn id="12"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矩形 1"/>
          <p:cNvSpPr>
            <a:spLocks noChangeArrowheads="1"/>
          </p:cNvSpPr>
          <p:nvPr/>
        </p:nvSpPr>
        <p:spPr bwMode="auto">
          <a:xfrm>
            <a:off x="1692275" y="333375"/>
            <a:ext cx="6840538"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15000"/>
              </a:lnSpc>
              <a:buFont typeface="Arial" panose="020B0604020202020204" pitchFamily="34" charset="0"/>
              <a:buNone/>
            </a:pPr>
            <a:r>
              <a:rPr lang="en-US" altLang="zh-CN" sz="3400" b="1" dirty="0">
                <a:solidFill>
                  <a:srgbClr val="CC66FF"/>
                </a:solidFill>
                <a:cs typeface="Times New Roman" panose="02020603050405020304" pitchFamily="18" charset="0"/>
              </a:rPr>
              <a:t>Find idioms or phrases from the story to replace the underlined parts of these sentences.</a:t>
            </a:r>
          </a:p>
        </p:txBody>
      </p:sp>
      <p:sp>
        <p:nvSpPr>
          <p:cNvPr id="105475" name="椭圆 2"/>
          <p:cNvSpPr>
            <a:spLocks noChangeArrowheads="1"/>
          </p:cNvSpPr>
          <p:nvPr/>
        </p:nvSpPr>
        <p:spPr bwMode="auto">
          <a:xfrm>
            <a:off x="533400" y="482600"/>
            <a:ext cx="1014413" cy="895350"/>
          </a:xfrm>
          <a:prstGeom prst="ellipse">
            <a:avLst/>
          </a:prstGeom>
          <a:noFill/>
          <a:ln>
            <a:noFill/>
          </a:ln>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solidFill>
                  <a:schemeClr val="tx1"/>
                </a:solidFill>
                <a:round/>
              </a14:hiddenLine>
            </a:ext>
          </a:extLst>
        </p:spPr>
        <p:txBody>
          <a:bodyPr anchor="ctr"/>
          <a:lstStyle/>
          <a:p>
            <a:pPr>
              <a:buFont typeface="Arial" panose="020B0604020202020204" pitchFamily="34" charset="0"/>
              <a:buNone/>
            </a:pPr>
            <a:r>
              <a:rPr lang="en-US" altLang="zh-CN" sz="3400" b="1" dirty="0">
                <a:solidFill>
                  <a:schemeClr val="accent1">
                    <a:lumMod val="25000"/>
                  </a:schemeClr>
                </a:solidFill>
                <a:latin typeface="Times New Roman" panose="02020603050405020304" pitchFamily="18" charset="0"/>
              </a:rPr>
              <a:t>2d</a:t>
            </a:r>
          </a:p>
        </p:txBody>
      </p:sp>
      <p:sp>
        <p:nvSpPr>
          <p:cNvPr id="105476" name="矩形 3"/>
          <p:cNvSpPr>
            <a:spLocks noChangeArrowheads="1"/>
          </p:cNvSpPr>
          <p:nvPr/>
        </p:nvSpPr>
        <p:spPr bwMode="auto">
          <a:xfrm>
            <a:off x="966788" y="2211388"/>
            <a:ext cx="72771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1325" indent="-441325" algn="l">
              <a:lnSpc>
                <a:spcPct val="120000"/>
              </a:lnSpc>
              <a:buFont typeface="Arial" panose="020B0604020202020204" pitchFamily="34" charset="0"/>
              <a:buAutoNum type="arabicPeriod"/>
            </a:pPr>
            <a:r>
              <a:rPr lang="en-US" altLang="zh-CN" sz="3400" b="1" dirty="0">
                <a:latin typeface="Times New Roman" panose="02020603050405020304" pitchFamily="18" charset="0"/>
                <a:cs typeface="Times New Roman" panose="02020603050405020304" pitchFamily="18" charset="0"/>
              </a:rPr>
              <a:t>He could not believe that he </a:t>
            </a:r>
            <a:r>
              <a:rPr lang="en-US" altLang="zh-CN" sz="3400" b="1" u="sng" dirty="0">
                <a:latin typeface="Times New Roman" panose="02020603050405020304" pitchFamily="18" charset="0"/>
                <a:cs typeface="Times New Roman" panose="02020603050405020304" pitchFamily="18" charset="0"/>
              </a:rPr>
              <a:t>did not</a:t>
            </a:r>
            <a:r>
              <a:rPr lang="en-US" altLang="zh-CN" sz="3400" b="1" dirty="0">
                <a:latin typeface="Times New Roman" panose="02020603050405020304" pitchFamily="18" charset="0"/>
                <a:cs typeface="Times New Roman" panose="02020603050405020304" pitchFamily="18" charset="0"/>
              </a:rPr>
              <a:t> </a:t>
            </a:r>
            <a:r>
              <a:rPr lang="en-US" altLang="zh-CN" sz="3400" b="1" u="sng" dirty="0">
                <a:latin typeface="Times New Roman" panose="02020603050405020304" pitchFamily="18" charset="0"/>
                <a:cs typeface="Times New Roman" panose="02020603050405020304" pitchFamily="18" charset="0"/>
              </a:rPr>
              <a:t>get the ball into the basket.</a:t>
            </a:r>
          </a:p>
          <a:p>
            <a:pPr marL="441325" indent="-441325" algn="l">
              <a:lnSpc>
                <a:spcPct val="120000"/>
              </a:lnSpc>
              <a:buFont typeface="Arial" panose="020B0604020202020204" pitchFamily="34" charset="0"/>
              <a:buNone/>
            </a:pPr>
            <a:endParaRPr lang="en-US" altLang="zh-CN" sz="3400" b="1" u="sng" dirty="0">
              <a:latin typeface="Times New Roman" panose="02020603050405020304" pitchFamily="18" charset="0"/>
              <a:cs typeface="Times New Roman" panose="02020603050405020304" pitchFamily="18" charset="0"/>
            </a:endParaRPr>
          </a:p>
          <a:p>
            <a:pPr marL="441325" indent="-441325" algn="l">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2. She was worried because she had </a:t>
            </a:r>
            <a:r>
              <a:rPr lang="en-US" altLang="zh-CN" sz="3400" b="1" u="sng" dirty="0">
                <a:latin typeface="Times New Roman" panose="02020603050405020304" pitchFamily="18" charset="0"/>
                <a:cs typeface="Times New Roman" panose="02020603050405020304" pitchFamily="18" charset="0"/>
              </a:rPr>
              <a:t>disappointed</a:t>
            </a:r>
            <a:r>
              <a:rPr lang="en-US" altLang="zh-CN" sz="3400" b="1" dirty="0">
                <a:latin typeface="Times New Roman" panose="02020603050405020304" pitchFamily="18" charset="0"/>
                <a:cs typeface="Times New Roman" panose="02020603050405020304" pitchFamily="18" charset="0"/>
              </a:rPr>
              <a:t> her parents.</a:t>
            </a:r>
          </a:p>
        </p:txBody>
      </p:sp>
      <p:sp>
        <p:nvSpPr>
          <p:cNvPr id="105477" name="矩形 4"/>
          <p:cNvSpPr>
            <a:spLocks noChangeArrowheads="1"/>
          </p:cNvSpPr>
          <p:nvPr/>
        </p:nvSpPr>
        <p:spPr bwMode="auto">
          <a:xfrm>
            <a:off x="1474788" y="3533775"/>
            <a:ext cx="4681537"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808000"/>
                </a:solidFill>
                <a:miter lim="800000"/>
                <a:headEnd/>
                <a:tailEnd/>
              </a14:hiddenLine>
            </a:ext>
          </a:extLst>
        </p:spPr>
        <p:txBody>
          <a:bodyPr>
            <a:spAutoFit/>
          </a:bodyPr>
          <a:lstStyle/>
          <a:p>
            <a:pPr algn="l">
              <a:lnSpc>
                <a:spcPct val="110000"/>
              </a:lnSpc>
              <a:buFont typeface="Arial" panose="020B0604020202020204" pitchFamily="34" charset="0"/>
              <a:buNone/>
            </a:pPr>
            <a:r>
              <a:rPr lang="en-US" altLang="zh-CN" sz="3400" b="1" dirty="0">
                <a:solidFill>
                  <a:srgbClr val="FF0000"/>
                </a:solidFill>
                <a:latin typeface="Times New Roman" panose="02020603050405020304" pitchFamily="18" charset="0"/>
              </a:rPr>
              <a:t>missed scoring that goal </a:t>
            </a:r>
          </a:p>
        </p:txBody>
      </p:sp>
      <p:sp>
        <p:nvSpPr>
          <p:cNvPr id="105478" name="矩形 5"/>
          <p:cNvSpPr>
            <a:spLocks noChangeArrowheads="1"/>
          </p:cNvSpPr>
          <p:nvPr/>
        </p:nvSpPr>
        <p:spPr bwMode="auto">
          <a:xfrm>
            <a:off x="1476375" y="5426075"/>
            <a:ext cx="24479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808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400" b="1" dirty="0">
                <a:solidFill>
                  <a:srgbClr val="FF0000"/>
                </a:solidFill>
                <a:latin typeface="Times New Roman" panose="02020603050405020304" pitchFamily="18" charset="0"/>
              </a:rPr>
              <a:t>let … down</a:t>
            </a:r>
          </a:p>
        </p:txBody>
      </p:sp>
      <p:sp>
        <p:nvSpPr>
          <p:cNvPr id="105479" name="文本框 77830"/>
          <p:cNvSpPr txBox="1">
            <a:spLocks noChangeArrowheads="1"/>
          </p:cNvSpPr>
          <p:nvPr/>
        </p:nvSpPr>
        <p:spPr bwMode="auto">
          <a:xfrm>
            <a:off x="4140200" y="5570538"/>
            <a:ext cx="1295400" cy="519112"/>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spcBef>
                <a:spcPct val="50000"/>
              </a:spcBef>
              <a:buFont typeface="Arial" panose="020B0604020202020204" pitchFamily="34" charset="0"/>
              <a:buNone/>
            </a:pPr>
            <a:r>
              <a:rPr lang="zh-CN" altLang="en-US" sz="2800" b="1">
                <a:solidFill>
                  <a:schemeClr val="accent1">
                    <a:lumMod val="25000"/>
                  </a:schemeClr>
                </a:solidFill>
                <a:latin typeface="Times New Roman" panose="02020603050405020304" pitchFamily="18" charset="0"/>
              </a:rPr>
              <a:t>使失望</a:t>
            </a:r>
          </a:p>
        </p:txBody>
      </p:sp>
      <p:sp>
        <p:nvSpPr>
          <p:cNvPr id="105480" name="文本框 77831"/>
          <p:cNvSpPr txBox="1">
            <a:spLocks noChangeArrowheads="1"/>
          </p:cNvSpPr>
          <p:nvPr/>
        </p:nvSpPr>
        <p:spPr bwMode="auto">
          <a:xfrm>
            <a:off x="6372225" y="3789363"/>
            <a:ext cx="1655763" cy="519112"/>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spcBef>
                <a:spcPct val="50000"/>
              </a:spcBef>
              <a:buFont typeface="Arial" panose="020B0604020202020204" pitchFamily="34" charset="0"/>
              <a:buNone/>
            </a:pPr>
            <a:r>
              <a:rPr lang="en-US" altLang="zh-CN" sz="2800" b="1" i="1" dirty="0">
                <a:solidFill>
                  <a:schemeClr val="accent1">
                    <a:lumMod val="25000"/>
                  </a:schemeClr>
                </a:solidFill>
                <a:latin typeface="Times New Roman" panose="02020603050405020304" pitchFamily="18" charset="0"/>
              </a:rPr>
              <a:t>v.</a:t>
            </a:r>
            <a:r>
              <a:rPr lang="en-US" altLang="zh-CN" sz="2800" b="1" dirty="0">
                <a:solidFill>
                  <a:schemeClr val="accent1">
                    <a:lumMod val="25000"/>
                  </a:schemeClr>
                </a:solidFill>
                <a:latin typeface="Times New Roman" panose="02020603050405020304" pitchFamily="18" charset="0"/>
              </a:rPr>
              <a:t> </a:t>
            </a:r>
            <a:r>
              <a:rPr lang="zh-CN" altLang="en-US" sz="2800" b="1" dirty="0">
                <a:solidFill>
                  <a:schemeClr val="accent1">
                    <a:lumMod val="25000"/>
                  </a:schemeClr>
                </a:solidFill>
                <a:latin typeface="Times New Roman" panose="02020603050405020304" pitchFamily="18" charset="0"/>
              </a:rPr>
              <a:t>使失望</a:t>
            </a:r>
          </a:p>
        </p:txBody>
      </p:sp>
      <p:sp>
        <p:nvSpPr>
          <p:cNvPr id="77833" name="直接连接符 77832"/>
          <p:cNvSpPr>
            <a:spLocks noChangeShapeType="1"/>
          </p:cNvSpPr>
          <p:nvPr/>
        </p:nvSpPr>
        <p:spPr bwMode="auto">
          <a:xfrm flipV="1">
            <a:off x="3276600" y="4365625"/>
            <a:ext cx="4103688" cy="628650"/>
          </a:xfrm>
          <a:prstGeom prst="line">
            <a:avLst/>
          </a:prstGeom>
          <a:noFill/>
          <a:ln w="25400">
            <a:solidFill>
              <a:srgbClr val="FF9900"/>
            </a:solidFill>
            <a:round/>
            <a:tailEnd type="triangle" w="med" len="med"/>
          </a:ln>
          <a:extLst>
            <a:ext uri="{909E8E84-426E-40DD-AFC4-6F175D3DCCD1}">
              <a14:hiddenFill xmlns:a14="http://schemas.microsoft.com/office/drawing/2010/main">
                <a:noFill/>
              </a14:hiddenFill>
            </a:ext>
          </a:extLst>
        </p:spPr>
        <p:txBody>
          <a:bodyPr/>
          <a:lstStyle/>
          <a:p>
            <a:pPr algn="l">
              <a:buFont typeface="Arial" panose="020B0604020202020204" pitchFamily="34" charset="0"/>
              <a:buNone/>
            </a:pPr>
            <a:endParaRPr lang="zh-CN" altLang="zh-CN">
              <a:solidFill>
                <a:schemeClr val="accent1">
                  <a:lumMod val="25000"/>
                </a:schemeClr>
              </a:solidFill>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5476">
                                            <p:txEl>
                                              <p:pRg st="0" end="0"/>
                                            </p:txEl>
                                          </p:spTgt>
                                        </p:tgtEl>
                                        <p:attrNameLst>
                                          <p:attrName>style.visibility</p:attrName>
                                        </p:attrNameLst>
                                      </p:cBhvr>
                                      <p:to>
                                        <p:strVal val="visible"/>
                                      </p:to>
                                    </p:set>
                                    <p:animEffect transition="in" filter="box(in)">
                                      <p:cBhvr>
                                        <p:cTn id="7" dur="500"/>
                                        <p:tgtEl>
                                          <p:spTgt spid="105476">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5476">
                                            <p:txEl>
                                              <p:pRg st="2" end="2"/>
                                            </p:txEl>
                                          </p:spTgt>
                                        </p:tgtEl>
                                        <p:attrNameLst>
                                          <p:attrName>style.visibility</p:attrName>
                                        </p:attrNameLst>
                                      </p:cBhvr>
                                      <p:to>
                                        <p:strVal val="visible"/>
                                      </p:to>
                                    </p:set>
                                    <p:animEffect transition="in" filter="box(in)">
                                      <p:cBhvr>
                                        <p:cTn id="10" dur="500"/>
                                        <p:tgtEl>
                                          <p:spTgt spid="10547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5477"/>
                                        </p:tgtEl>
                                        <p:attrNameLst>
                                          <p:attrName>style.visibility</p:attrName>
                                        </p:attrNameLst>
                                      </p:cBhvr>
                                      <p:to>
                                        <p:strVal val="visible"/>
                                      </p:to>
                                    </p:set>
                                    <p:anim calcmode="lin" valueType="num">
                                      <p:cBhvr additive="base">
                                        <p:cTn id="15" dur="500" fill="hold"/>
                                        <p:tgtEl>
                                          <p:spTgt spid="105477"/>
                                        </p:tgtEl>
                                        <p:attrNameLst>
                                          <p:attrName>ppt_x</p:attrName>
                                        </p:attrNameLst>
                                      </p:cBhvr>
                                      <p:tavLst>
                                        <p:tav tm="0">
                                          <p:val>
                                            <p:strVal val="#ppt_x"/>
                                          </p:val>
                                        </p:tav>
                                        <p:tav tm="100000">
                                          <p:val>
                                            <p:strVal val="#ppt_x"/>
                                          </p:val>
                                        </p:tav>
                                      </p:tavLst>
                                    </p:anim>
                                    <p:anim calcmode="lin" valueType="num">
                                      <p:cBhvr additive="base">
                                        <p:cTn id="16" dur="500" fill="hold"/>
                                        <p:tgtEl>
                                          <p:spTgt spid="10547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7833"/>
                                        </p:tgtEl>
                                        <p:attrNameLst>
                                          <p:attrName>style.visibility</p:attrName>
                                        </p:attrNameLst>
                                      </p:cBhvr>
                                      <p:to>
                                        <p:strVal val="visible"/>
                                      </p:to>
                                    </p:set>
                                    <p:animEffect transition="in" filter="wipe(down)">
                                      <p:cBhvr>
                                        <p:cTn id="21" dur="500"/>
                                        <p:tgtEl>
                                          <p:spTgt spid="77833"/>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05480"/>
                                        </p:tgtEl>
                                        <p:attrNameLst>
                                          <p:attrName>style.visibility</p:attrName>
                                        </p:attrNameLst>
                                      </p:cBhvr>
                                      <p:to>
                                        <p:strVal val="visible"/>
                                      </p:to>
                                    </p:set>
                                    <p:animEffect transition="in" filter="wipe(down)">
                                      <p:cBhvr>
                                        <p:cTn id="25" dur="500"/>
                                        <p:tgtEl>
                                          <p:spTgt spid="10548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5478"/>
                                        </p:tgtEl>
                                        <p:attrNameLst>
                                          <p:attrName>style.visibility</p:attrName>
                                        </p:attrNameLst>
                                      </p:cBhvr>
                                      <p:to>
                                        <p:strVal val="visible"/>
                                      </p:to>
                                    </p:set>
                                    <p:anim calcmode="lin" valueType="num">
                                      <p:cBhvr additive="base">
                                        <p:cTn id="30" dur="500" fill="hold"/>
                                        <p:tgtEl>
                                          <p:spTgt spid="105478"/>
                                        </p:tgtEl>
                                        <p:attrNameLst>
                                          <p:attrName>ppt_x</p:attrName>
                                        </p:attrNameLst>
                                      </p:cBhvr>
                                      <p:tavLst>
                                        <p:tav tm="0">
                                          <p:val>
                                            <p:strVal val="#ppt_x"/>
                                          </p:val>
                                        </p:tav>
                                        <p:tav tm="100000">
                                          <p:val>
                                            <p:strVal val="#ppt_x"/>
                                          </p:val>
                                        </p:tav>
                                      </p:tavLst>
                                    </p:anim>
                                    <p:anim calcmode="lin" valueType="num">
                                      <p:cBhvr additive="base">
                                        <p:cTn id="31" dur="500" fill="hold"/>
                                        <p:tgtEl>
                                          <p:spTgt spid="10547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5479"/>
                                        </p:tgtEl>
                                        <p:attrNameLst>
                                          <p:attrName>style.visibility</p:attrName>
                                        </p:attrNameLst>
                                      </p:cBhvr>
                                      <p:to>
                                        <p:strVal val="visible"/>
                                      </p:to>
                                    </p:set>
                                    <p:animEffect transition="in" filter="wipe(down)">
                                      <p:cBhvr>
                                        <p:cTn id="36" dur="500"/>
                                        <p:tgtEl>
                                          <p:spTgt spid="105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P spid="105478" grpId="0"/>
      <p:bldP spid="105479" grpId="0"/>
      <p:bldP spid="10548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矩形 78849"/>
          <p:cNvSpPr>
            <a:spLocks noChangeArrowheads="1"/>
          </p:cNvSpPr>
          <p:nvPr/>
        </p:nvSpPr>
        <p:spPr bwMode="auto">
          <a:xfrm>
            <a:off x="539750" y="692150"/>
            <a:ext cx="8208963"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1325" indent="-441325" algn="l" eaLnBrk="0" hangingPunct="0">
              <a:lnSpc>
                <a:spcPct val="120000"/>
              </a:lnSpc>
              <a:buFont typeface="Arial" panose="020B0604020202020204" pitchFamily="34" charset="0"/>
              <a:buNone/>
            </a:pPr>
            <a:r>
              <a:rPr lang="en-US" altLang="zh-CN" sz="3400" b="1" dirty="0">
                <a:latin typeface="Times New Roman" panose="02020603050405020304" pitchFamily="18" charset="0"/>
              </a:rPr>
              <a:t>3. Tony was sad that he was </a:t>
            </a:r>
            <a:r>
              <a:rPr lang="en-US" altLang="zh-CN" sz="3400" b="1" u="sng" dirty="0">
                <a:latin typeface="Times New Roman" panose="02020603050405020304" pitchFamily="18" charset="0"/>
              </a:rPr>
              <a:t>asked to leave </a:t>
            </a:r>
            <a:r>
              <a:rPr lang="en-US" altLang="zh-CN" sz="3400" b="1" dirty="0">
                <a:latin typeface="Times New Roman" panose="02020603050405020304" pitchFamily="18" charset="0"/>
              </a:rPr>
              <a:t>the team.</a:t>
            </a:r>
          </a:p>
          <a:p>
            <a:pPr marL="441325" indent="-441325" algn="l" eaLnBrk="0" hangingPunct="0">
              <a:lnSpc>
                <a:spcPct val="120000"/>
              </a:lnSpc>
              <a:buFont typeface="Arial" panose="020B0604020202020204" pitchFamily="34" charset="0"/>
              <a:buNone/>
            </a:pPr>
            <a:r>
              <a:rPr lang="en-US" altLang="zh-CN" sz="3400" b="1" dirty="0">
                <a:latin typeface="Times New Roman" panose="02020603050405020304" pitchFamily="18" charset="0"/>
              </a:rPr>
              <a:t>4. You should learn to relax and not </a:t>
            </a:r>
            <a:r>
              <a:rPr lang="en-US" altLang="zh-CN" sz="3400" b="1" u="sng" dirty="0">
                <a:latin typeface="Times New Roman" panose="02020603050405020304" pitchFamily="18" charset="0"/>
              </a:rPr>
              <a:t>put so much pressure on yourself.</a:t>
            </a:r>
          </a:p>
          <a:p>
            <a:pPr marL="441325" indent="-441325" algn="l" eaLnBrk="0" hangingPunct="0">
              <a:lnSpc>
                <a:spcPct val="120000"/>
              </a:lnSpc>
              <a:buFont typeface="Arial" panose="020B0604020202020204" pitchFamily="34" charset="0"/>
              <a:buNone/>
            </a:pPr>
            <a:endParaRPr lang="en-US" altLang="zh-CN" sz="3400" b="1" u="sng" dirty="0">
              <a:latin typeface="Times New Roman" panose="02020603050405020304" pitchFamily="18" charset="0"/>
            </a:endParaRPr>
          </a:p>
          <a:p>
            <a:pPr marL="441325" indent="-441325" algn="l" eaLnBrk="0" hangingPunct="0">
              <a:lnSpc>
                <a:spcPct val="120000"/>
              </a:lnSpc>
              <a:buFont typeface="Arial" panose="020B0604020202020204" pitchFamily="34" charset="0"/>
              <a:buNone/>
            </a:pPr>
            <a:r>
              <a:rPr lang="en-US" altLang="zh-CN" sz="3400" b="1" dirty="0">
                <a:latin typeface="Times New Roman" panose="02020603050405020304" pitchFamily="18" charset="0"/>
              </a:rPr>
              <a:t>5. The teacher told the students to </a:t>
            </a:r>
            <a:r>
              <a:rPr lang="en-US" altLang="zh-CN" sz="3400" b="1" u="sng" dirty="0">
                <a:latin typeface="Times New Roman" panose="02020603050405020304" pitchFamily="18" charset="0"/>
              </a:rPr>
              <a:t>work hard together </a:t>
            </a:r>
            <a:r>
              <a:rPr lang="en-US" altLang="zh-CN" sz="3400" b="1" dirty="0">
                <a:latin typeface="Times New Roman" panose="02020603050405020304" pitchFamily="18" charset="0"/>
              </a:rPr>
              <a:t>and not give up.</a:t>
            </a:r>
          </a:p>
        </p:txBody>
      </p:sp>
      <p:sp>
        <p:nvSpPr>
          <p:cNvPr id="106499" name="矩形 6"/>
          <p:cNvSpPr>
            <a:spLocks noChangeArrowheads="1"/>
          </p:cNvSpPr>
          <p:nvPr/>
        </p:nvSpPr>
        <p:spPr bwMode="auto">
          <a:xfrm>
            <a:off x="6083300" y="1425575"/>
            <a:ext cx="216058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808000"/>
                </a:solidFill>
                <a:miter lim="800000"/>
                <a:headEnd/>
                <a:tailEnd/>
              </a14:hiddenLine>
            </a:ext>
          </a:extLst>
        </p:spPr>
        <p:txBody>
          <a:bodyPr>
            <a:spAutoFit/>
          </a:bodyPr>
          <a:lstStyle/>
          <a:p>
            <a:pPr algn="l">
              <a:spcBef>
                <a:spcPct val="50000"/>
              </a:spcBef>
              <a:buFont typeface="Arial" panose="020B0604020202020204" pitchFamily="34" charset="0"/>
              <a:buNone/>
            </a:pPr>
            <a:r>
              <a:rPr lang="en-US" altLang="zh-CN" sz="3400" b="1">
                <a:solidFill>
                  <a:srgbClr val="FF0000"/>
                </a:solidFill>
                <a:latin typeface="Times New Roman" panose="02020603050405020304" pitchFamily="18" charset="0"/>
              </a:rPr>
              <a:t>kicked off</a:t>
            </a:r>
          </a:p>
        </p:txBody>
      </p:sp>
      <p:sp>
        <p:nvSpPr>
          <p:cNvPr id="106500" name="矩形 7"/>
          <p:cNvSpPr>
            <a:spLocks noChangeArrowheads="1"/>
          </p:cNvSpPr>
          <p:nvPr/>
        </p:nvSpPr>
        <p:spPr bwMode="auto">
          <a:xfrm>
            <a:off x="1114425" y="3284538"/>
            <a:ext cx="46815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808000"/>
                </a:solidFill>
                <a:miter lim="800000"/>
                <a:headEnd/>
                <a:tailEnd/>
              </a14:hiddenLine>
            </a:ext>
          </a:extLst>
        </p:spPr>
        <p:txBody>
          <a:bodyPr>
            <a:spAutoFit/>
          </a:bodyPr>
          <a:lstStyle/>
          <a:p>
            <a:pPr algn="l">
              <a:spcBef>
                <a:spcPct val="50000"/>
              </a:spcBef>
              <a:buFont typeface="Arial" panose="020B0604020202020204" pitchFamily="34" charset="0"/>
              <a:buNone/>
            </a:pPr>
            <a:r>
              <a:rPr lang="en-US" altLang="zh-CN" sz="3400" b="1" dirty="0">
                <a:solidFill>
                  <a:srgbClr val="FF0000"/>
                </a:solidFill>
                <a:latin typeface="Times New Roman" panose="02020603050405020304" pitchFamily="18" charset="0"/>
              </a:rPr>
              <a:t>be too hard on yourself</a:t>
            </a:r>
          </a:p>
        </p:txBody>
      </p:sp>
      <p:sp>
        <p:nvSpPr>
          <p:cNvPr id="106501" name="矩形 8"/>
          <p:cNvSpPr>
            <a:spLocks noChangeArrowheads="1"/>
          </p:cNvSpPr>
          <p:nvPr/>
        </p:nvSpPr>
        <p:spPr bwMode="auto">
          <a:xfrm>
            <a:off x="1104900" y="5156200"/>
            <a:ext cx="27463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808000"/>
                </a:solidFill>
                <a:miter lim="800000"/>
                <a:headEnd/>
                <a:tailEnd/>
              </a14:hiddenLine>
            </a:ext>
          </a:extLst>
        </p:spPr>
        <p:txBody>
          <a:bodyPr>
            <a:spAutoFit/>
          </a:bodyPr>
          <a:lstStyle/>
          <a:p>
            <a:pPr algn="l">
              <a:spcBef>
                <a:spcPct val="50000"/>
              </a:spcBef>
              <a:buFont typeface="Arial" panose="020B0604020202020204" pitchFamily="34" charset="0"/>
              <a:buNone/>
            </a:pPr>
            <a:r>
              <a:rPr lang="en-US" altLang="zh-CN" sz="3400" b="1">
                <a:solidFill>
                  <a:srgbClr val="FF0000"/>
                </a:solidFill>
                <a:latin typeface="Times New Roman" panose="02020603050405020304" pitchFamily="18" charset="0"/>
              </a:rPr>
              <a:t>pull together</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 calcmode="lin" valueType="num">
                                      <p:cBhvr additive="base">
                                        <p:cTn id="7" dur="500" fill="hold"/>
                                        <p:tgtEl>
                                          <p:spTgt spid="106499"/>
                                        </p:tgtEl>
                                        <p:attrNameLst>
                                          <p:attrName>ppt_x</p:attrName>
                                        </p:attrNameLst>
                                      </p:cBhvr>
                                      <p:tavLst>
                                        <p:tav tm="0">
                                          <p:val>
                                            <p:strVal val="#ppt_x"/>
                                          </p:val>
                                        </p:tav>
                                        <p:tav tm="100000">
                                          <p:val>
                                            <p:strVal val="#ppt_x"/>
                                          </p:val>
                                        </p:tav>
                                      </p:tavLst>
                                    </p:anim>
                                    <p:anim calcmode="lin" valueType="num">
                                      <p:cBhvr additive="base">
                                        <p:cTn id="8" dur="500" fill="hold"/>
                                        <p:tgtEl>
                                          <p:spTgt spid="1064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6500"/>
                                        </p:tgtEl>
                                        <p:attrNameLst>
                                          <p:attrName>style.visibility</p:attrName>
                                        </p:attrNameLst>
                                      </p:cBhvr>
                                      <p:to>
                                        <p:strVal val="visible"/>
                                      </p:to>
                                    </p:set>
                                    <p:anim calcmode="lin" valueType="num">
                                      <p:cBhvr additive="base">
                                        <p:cTn id="13" dur="500" fill="hold"/>
                                        <p:tgtEl>
                                          <p:spTgt spid="106500"/>
                                        </p:tgtEl>
                                        <p:attrNameLst>
                                          <p:attrName>ppt_x</p:attrName>
                                        </p:attrNameLst>
                                      </p:cBhvr>
                                      <p:tavLst>
                                        <p:tav tm="0">
                                          <p:val>
                                            <p:strVal val="#ppt_x"/>
                                          </p:val>
                                        </p:tav>
                                        <p:tav tm="100000">
                                          <p:val>
                                            <p:strVal val="#ppt_x"/>
                                          </p:val>
                                        </p:tav>
                                      </p:tavLst>
                                    </p:anim>
                                    <p:anim calcmode="lin" valueType="num">
                                      <p:cBhvr additive="base">
                                        <p:cTn id="14" dur="500" fill="hold"/>
                                        <p:tgtEl>
                                          <p:spTgt spid="1065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6501"/>
                                        </p:tgtEl>
                                        <p:attrNameLst>
                                          <p:attrName>style.visibility</p:attrName>
                                        </p:attrNameLst>
                                      </p:cBhvr>
                                      <p:to>
                                        <p:strVal val="visible"/>
                                      </p:to>
                                    </p:set>
                                    <p:anim calcmode="lin" valueType="num">
                                      <p:cBhvr additive="base">
                                        <p:cTn id="19" dur="500" fill="hold"/>
                                        <p:tgtEl>
                                          <p:spTgt spid="106501"/>
                                        </p:tgtEl>
                                        <p:attrNameLst>
                                          <p:attrName>ppt_x</p:attrName>
                                        </p:attrNameLst>
                                      </p:cBhvr>
                                      <p:tavLst>
                                        <p:tav tm="0">
                                          <p:val>
                                            <p:strVal val="#ppt_x"/>
                                          </p:val>
                                        </p:tav>
                                        <p:tav tm="100000">
                                          <p:val>
                                            <p:strVal val="#ppt_x"/>
                                          </p:val>
                                        </p:tav>
                                      </p:tavLst>
                                    </p:anim>
                                    <p:anim calcmode="lin" valueType="num">
                                      <p:cBhvr additive="base">
                                        <p:cTn id="20" dur="500" fill="hold"/>
                                        <p:tgtEl>
                                          <p:spTgt spid="1065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P spid="106500" grpId="0"/>
      <p:bldP spid="106501"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矩形 1"/>
          <p:cNvSpPr>
            <a:spLocks noChangeArrowheads="1"/>
          </p:cNvSpPr>
          <p:nvPr/>
        </p:nvSpPr>
        <p:spPr bwMode="auto">
          <a:xfrm>
            <a:off x="1905000" y="1636713"/>
            <a:ext cx="626586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400" b="1" dirty="0">
                <a:solidFill>
                  <a:srgbClr val="0066FF"/>
                </a:solidFill>
                <a:cs typeface="Times New Roman" panose="02020603050405020304" pitchFamily="18" charset="0"/>
              </a:rPr>
              <a:t>Role-play a conversation between Peter and his father.</a:t>
            </a:r>
          </a:p>
        </p:txBody>
      </p:sp>
      <p:sp>
        <p:nvSpPr>
          <p:cNvPr id="107523" name="椭圆 2"/>
          <p:cNvSpPr>
            <a:spLocks noChangeArrowheads="1"/>
          </p:cNvSpPr>
          <p:nvPr/>
        </p:nvSpPr>
        <p:spPr bwMode="auto">
          <a:xfrm>
            <a:off x="827088" y="1817688"/>
            <a:ext cx="879475" cy="908050"/>
          </a:xfrm>
          <a:prstGeom prst="ellipse">
            <a:avLst/>
          </a:prstGeom>
          <a:noFill/>
          <a:ln>
            <a:noFill/>
          </a:ln>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solidFill>
                  <a:schemeClr val="tx1"/>
                </a:solidFill>
                <a:round/>
              </a14:hiddenLine>
            </a:ext>
          </a:extLst>
        </p:spPr>
        <p:txBody>
          <a:bodyPr anchor="ctr"/>
          <a:lstStyle/>
          <a:p>
            <a:pPr>
              <a:buFont typeface="Arial" panose="020B0604020202020204" pitchFamily="34" charset="0"/>
              <a:buNone/>
            </a:pPr>
            <a:r>
              <a:rPr lang="en-US" altLang="zh-CN" sz="3400" b="1" dirty="0">
                <a:solidFill>
                  <a:schemeClr val="accent1">
                    <a:lumMod val="25000"/>
                  </a:schemeClr>
                </a:solidFill>
                <a:latin typeface="Times New Roman" panose="02020603050405020304" pitchFamily="18" charset="0"/>
              </a:rPr>
              <a:t>2e</a:t>
            </a:r>
          </a:p>
        </p:txBody>
      </p:sp>
      <p:sp>
        <p:nvSpPr>
          <p:cNvPr id="107524" name="矩形 3"/>
          <p:cNvSpPr>
            <a:spLocks noChangeArrowheads="1"/>
          </p:cNvSpPr>
          <p:nvPr/>
        </p:nvSpPr>
        <p:spPr bwMode="auto">
          <a:xfrm>
            <a:off x="755650" y="3113088"/>
            <a:ext cx="7559675"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400" b="1">
                <a:solidFill>
                  <a:srgbClr val="CC00CC"/>
                </a:solidFill>
                <a:latin typeface="Times New Roman" panose="02020603050405020304" pitchFamily="18" charset="0"/>
                <a:cs typeface="Times New Roman" panose="02020603050405020304" pitchFamily="18" charset="0"/>
              </a:rPr>
              <a:t>Father:</a:t>
            </a:r>
            <a:r>
              <a:rPr lang="en-US" altLang="zh-CN" sz="3400" b="1">
                <a:latin typeface="Times New Roman" panose="02020603050405020304" pitchFamily="18" charset="0"/>
                <a:cs typeface="Times New Roman" panose="02020603050405020304" pitchFamily="18" charset="0"/>
              </a:rPr>
              <a:t> What’s wrong, Peter? You look </a:t>
            </a:r>
          </a:p>
          <a:p>
            <a:pPr algn="l">
              <a:lnSpc>
                <a:spcPct val="120000"/>
              </a:lnSpc>
              <a:buFont typeface="Arial" panose="020B0604020202020204" pitchFamily="34" charset="0"/>
              <a:buNone/>
            </a:pPr>
            <a:r>
              <a:rPr lang="en-US" altLang="zh-CN" sz="3400" b="1">
                <a:latin typeface="Times New Roman" panose="02020603050405020304" pitchFamily="18" charset="0"/>
                <a:cs typeface="Times New Roman" panose="02020603050405020304" pitchFamily="18" charset="0"/>
              </a:rPr>
              <a:t>              sad.</a:t>
            </a:r>
          </a:p>
          <a:p>
            <a:pPr algn="l">
              <a:lnSpc>
                <a:spcPct val="120000"/>
              </a:lnSpc>
              <a:buFont typeface="Arial" panose="020B0604020202020204" pitchFamily="34" charset="0"/>
              <a:buNone/>
            </a:pPr>
            <a:r>
              <a:rPr lang="en-US" altLang="zh-CN" sz="3400" b="1">
                <a:solidFill>
                  <a:schemeClr val="accent2"/>
                </a:solidFill>
                <a:latin typeface="Times New Roman" panose="02020603050405020304" pitchFamily="18" charset="0"/>
                <a:cs typeface="Times New Roman" panose="02020603050405020304" pitchFamily="18" charset="0"/>
              </a:rPr>
              <a:t>Peter:</a:t>
            </a:r>
            <a:r>
              <a:rPr lang="en-US" altLang="zh-CN" sz="3400" b="1">
                <a:latin typeface="Times New Roman" panose="02020603050405020304" pitchFamily="18" charset="0"/>
                <a:cs typeface="Times New Roman" panose="02020603050405020304" pitchFamily="18" charset="0"/>
              </a:rPr>
              <a:t> I missed scoring a goal. I made </a:t>
            </a:r>
          </a:p>
          <a:p>
            <a:pPr algn="l">
              <a:lnSpc>
                <a:spcPct val="120000"/>
              </a:lnSpc>
              <a:buFont typeface="Arial" panose="020B0604020202020204" pitchFamily="34" charset="0"/>
              <a:buNone/>
            </a:pPr>
            <a:r>
              <a:rPr lang="en-US" altLang="zh-CN" sz="3400" b="1">
                <a:latin typeface="Times New Roman" panose="02020603050405020304" pitchFamily="18" charset="0"/>
                <a:cs typeface="Times New Roman" panose="02020603050405020304" pitchFamily="18" charset="0"/>
              </a:rPr>
              <a:t>           my team lose the game. </a:t>
            </a:r>
          </a:p>
          <a:p>
            <a:pPr algn="l">
              <a:lnSpc>
                <a:spcPct val="120000"/>
              </a:lnSpc>
              <a:buFont typeface="Arial" panose="020B0604020202020204" pitchFamily="34" charset="0"/>
              <a:buNone/>
            </a:pPr>
            <a:r>
              <a:rPr lang="en-US" altLang="zh-CN" sz="3400" b="1">
                <a:latin typeface="Times New Roman" panose="02020603050405020304" pitchFamily="18" charset="0"/>
                <a:cs typeface="Times New Roman" panose="02020603050405020304" pitchFamily="18" charset="0"/>
              </a:rPr>
              <a:t>…</a:t>
            </a:r>
          </a:p>
        </p:txBody>
      </p:sp>
      <p:sp>
        <p:nvSpPr>
          <p:cNvPr id="107525" name="矩形 79876"/>
          <p:cNvSpPr>
            <a:spLocks noChangeArrowheads="1" noChangeShapeType="1" noTextEdit="1"/>
          </p:cNvSpPr>
          <p:nvPr/>
        </p:nvSpPr>
        <p:spPr bwMode="auto">
          <a:xfrm>
            <a:off x="2700338" y="449263"/>
            <a:ext cx="3600450" cy="1179512"/>
          </a:xfrm>
          <a:prstGeom prst="rect">
            <a:avLst/>
          </a:prstGeom>
        </p:spPr>
        <p:txBody>
          <a:bodyPr wrap="none" fromWordArt="1">
            <a:prstTxWarp prst="textDeflate">
              <a:avLst>
                <a:gd name="adj" fmla="val 18750"/>
              </a:avLst>
            </a:prstTxWarp>
          </a:bodyPr>
          <a:lstStyle/>
          <a:p>
            <a:r>
              <a:rPr lang="en-US" altLang="zh-CN" sz="3600" b="1" kern="10">
                <a:ln w="12700">
                  <a:solidFill>
                    <a:srgbClr val="000000"/>
                  </a:solidFill>
                  <a:round/>
                </a:ln>
                <a:gradFill rotWithShape="0">
                  <a:gsLst>
                    <a:gs pos="0">
                      <a:srgbClr val="FFCCCC"/>
                    </a:gs>
                    <a:gs pos="100000">
                      <a:srgbClr val="FFFF00"/>
                    </a:gs>
                  </a:gsLst>
                  <a:lin ang="5400000" scaled="1"/>
                </a:gradFill>
                <a:effectLst>
                  <a:outerShdw dist="45791" dir="2021404" algn="ctr" rotWithShape="0">
                    <a:srgbClr val="808080">
                      <a:alpha val="80000"/>
                    </a:srgbClr>
                  </a:outerShdw>
                </a:effectLst>
                <a:latin typeface="Arial" panose="020B0604020202020204"/>
                <a:cs typeface="Arial" panose="020B0604020202020204"/>
              </a:rPr>
              <a:t>Role-play</a:t>
            </a:r>
            <a:endParaRPr lang="zh-CN" altLang="en-US" sz="3600" b="1" kern="10">
              <a:ln w="12700">
                <a:solidFill>
                  <a:srgbClr val="000000"/>
                </a:solidFill>
                <a:round/>
              </a:ln>
              <a:gradFill rotWithShape="0">
                <a:gsLst>
                  <a:gs pos="0">
                    <a:srgbClr val="FFCCCC"/>
                  </a:gs>
                  <a:gs pos="100000">
                    <a:srgbClr val="FFFF00"/>
                  </a:gs>
                </a:gsLst>
                <a:lin ang="5400000" scaled="1"/>
              </a:gradFill>
              <a:effectLst>
                <a:outerShdw dist="45791" dir="2021404" algn="ctr" rotWithShape="0">
                  <a:srgbClr val="808080">
                    <a:alpha val="80000"/>
                  </a:srgbClr>
                </a:outerShdw>
              </a:effectLst>
              <a:latin typeface="Arial" panose="020B0604020202020204"/>
              <a:cs typeface="Arial" panose="020B0604020202020204"/>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anim calcmode="lin" valueType="num">
                                      <p:cBhvr>
                                        <p:cTn id="7" dur="500" fill="hold"/>
                                        <p:tgtEl>
                                          <p:spTgt spid="107524"/>
                                        </p:tgtEl>
                                        <p:attrNameLst>
                                          <p:attrName>ppt_w</p:attrName>
                                        </p:attrNameLst>
                                      </p:cBhvr>
                                      <p:tavLst>
                                        <p:tav tm="0">
                                          <p:val>
                                            <p:fltVal val="0"/>
                                          </p:val>
                                        </p:tav>
                                        <p:tav tm="100000">
                                          <p:val>
                                            <p:strVal val="#ppt_w"/>
                                          </p:val>
                                        </p:tav>
                                      </p:tavLst>
                                    </p:anim>
                                    <p:anim calcmode="lin" valueType="num">
                                      <p:cBhvr>
                                        <p:cTn id="8" dur="500" fill="hold"/>
                                        <p:tgtEl>
                                          <p:spTgt spid="107524"/>
                                        </p:tgtEl>
                                        <p:attrNameLst>
                                          <p:attrName>ppt_h</p:attrName>
                                        </p:attrNameLst>
                                      </p:cBhvr>
                                      <p:tavLst>
                                        <p:tav tm="0">
                                          <p:val>
                                            <p:fltVal val="0"/>
                                          </p:val>
                                        </p:tav>
                                        <p:tav tm="100000">
                                          <p:val>
                                            <p:strVal val="#ppt_h"/>
                                          </p:val>
                                        </p:tav>
                                      </p:tavLst>
                                    </p:anim>
                                    <p:animEffect transition="in" filter="fade">
                                      <p:cBhvr>
                                        <p:cTn id="9" dur="5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8546" name="图片 3" descr="homework-cartoon-005-2diqumi.gif"/>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5295900" y="277813"/>
            <a:ext cx="31194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Box 3"/>
          <p:cNvSpPr txBox="1">
            <a:spLocks noChangeArrowheads="1"/>
          </p:cNvSpPr>
          <p:nvPr/>
        </p:nvSpPr>
        <p:spPr bwMode="auto">
          <a:xfrm>
            <a:off x="1692275" y="620713"/>
            <a:ext cx="3311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Arial" panose="020B0604020202020204" pitchFamily="34" charset="0"/>
              <a:buNone/>
            </a:pPr>
            <a:r>
              <a:rPr lang="en-US" altLang="zh-CN" sz="4800" b="1" dirty="0">
                <a:solidFill>
                  <a:srgbClr val="FF0066"/>
                </a:solidFill>
                <a:latin typeface="Comic Sans MS" panose="030F0702030302020204" pitchFamily="66" charset="0"/>
                <a:cs typeface="Times New Roman" panose="02020603050405020304" pitchFamily="18" charset="0"/>
              </a:rPr>
              <a:t>Homework</a:t>
            </a:r>
            <a:r>
              <a:rPr lang="en-US" altLang="zh-CN" sz="4800" b="1" dirty="0">
                <a:latin typeface="Times New Roman" panose="02020603050405020304" pitchFamily="18" charset="0"/>
                <a:cs typeface="Times New Roman" panose="02020603050405020304" pitchFamily="18" charset="0"/>
              </a:rPr>
              <a:t> </a:t>
            </a:r>
          </a:p>
        </p:txBody>
      </p:sp>
      <p:sp>
        <p:nvSpPr>
          <p:cNvPr id="108548" name="Text Box 6"/>
          <p:cNvSpPr txBox="1">
            <a:spLocks noChangeArrowheads="1"/>
          </p:cNvSpPr>
          <p:nvPr/>
        </p:nvSpPr>
        <p:spPr bwMode="auto">
          <a:xfrm>
            <a:off x="468313" y="3070225"/>
            <a:ext cx="8172450" cy="232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900FF"/>
                </a:solidFill>
                <a:miter lim="800000"/>
                <a:headEnd/>
                <a:tailEnd/>
              </a14:hiddenLine>
            </a:ext>
          </a:extLst>
        </p:spPr>
        <p:txBody>
          <a:bodyPr>
            <a:spAutoFit/>
          </a:bodyPr>
          <a:lstStyle/>
          <a:p>
            <a:pPr algn="l">
              <a:lnSpc>
                <a:spcPct val="110000"/>
              </a:lnSpc>
              <a:buFont typeface="Arial" panose="020B0604020202020204" pitchFamily="34" charset="0"/>
              <a:buNone/>
            </a:pPr>
            <a:r>
              <a:rPr lang="en-US" altLang="zh-CN" sz="4400" b="1" dirty="0">
                <a:solidFill>
                  <a:srgbClr val="9933FF"/>
                </a:solidFill>
                <a:latin typeface="Times New Roman" panose="02020603050405020304" pitchFamily="18" charset="0"/>
                <a:sym typeface="Arial" panose="020B0604020202020204" pitchFamily="34" charset="0"/>
              </a:rPr>
              <a:t>1.Recite the text on Page86.</a:t>
            </a:r>
          </a:p>
          <a:p>
            <a:pPr algn="l">
              <a:lnSpc>
                <a:spcPct val="110000"/>
              </a:lnSpc>
              <a:buFont typeface="Arial" panose="020B0604020202020204" pitchFamily="34" charset="0"/>
              <a:buNone/>
            </a:pPr>
            <a:r>
              <a:rPr lang="en-US" altLang="zh-CN" sz="4400" b="1" dirty="0">
                <a:solidFill>
                  <a:srgbClr val="9933FF"/>
                </a:solidFill>
                <a:latin typeface="Times New Roman" panose="02020603050405020304" pitchFamily="18" charset="0"/>
                <a:sym typeface="Arial" panose="020B0604020202020204" pitchFamily="34" charset="0"/>
              </a:rPr>
              <a:t>2. </a:t>
            </a:r>
            <a:r>
              <a:rPr lang="zh-CN" altLang="en-US" sz="4400" b="1" dirty="0">
                <a:solidFill>
                  <a:srgbClr val="9933FF"/>
                </a:solidFill>
                <a:latin typeface="Times New Roman" panose="02020603050405020304" pitchFamily="18" charset="0"/>
                <a:sym typeface="Arial" panose="020B0604020202020204" pitchFamily="34" charset="0"/>
              </a:rPr>
              <a:t>用</a:t>
            </a:r>
            <a:r>
              <a:rPr lang="en-US" altLang="zh-CN" sz="4400" b="1" dirty="0">
                <a:solidFill>
                  <a:srgbClr val="9933FF"/>
                </a:solidFill>
                <a:latin typeface="Times New Roman" panose="02020603050405020304" pitchFamily="18" charset="0"/>
                <a:sym typeface="Arial" panose="020B0604020202020204" pitchFamily="34" charset="0"/>
              </a:rPr>
              <a:t>make</a:t>
            </a:r>
            <a:r>
              <a:rPr lang="zh-CN" altLang="en-US" sz="4400" b="1" dirty="0">
                <a:solidFill>
                  <a:srgbClr val="9933FF"/>
                </a:solidFill>
                <a:latin typeface="Times New Roman" panose="02020603050405020304" pitchFamily="18" charset="0"/>
                <a:sym typeface="Arial" panose="020B0604020202020204" pitchFamily="34" charset="0"/>
              </a:rPr>
              <a:t>的相关用法描述自己的情感，写一篇短文</a:t>
            </a:r>
            <a:r>
              <a:rPr lang="zh-CN" altLang="en-US" sz="4400" b="1" dirty="0" smtClean="0">
                <a:solidFill>
                  <a:srgbClr val="9933FF"/>
                </a:solidFill>
                <a:latin typeface="Times New Roman" panose="02020603050405020304" pitchFamily="18" charset="0"/>
                <a:sym typeface="Arial" panose="020B0604020202020204" pitchFamily="34" charset="0"/>
              </a:rPr>
              <a:t>。 </a:t>
            </a:r>
            <a:endParaRPr lang="zh-CN" altLang="en-US" sz="4400" b="1" dirty="0">
              <a:solidFill>
                <a:srgbClr val="9933FF"/>
              </a:solidFill>
              <a:latin typeface="Times New Roman" panose="02020603050405020304" pitchFamily="18" charset="0"/>
              <a:sym typeface="Arial" panose="020B0604020202020204" pitchFamily="34" charset="0"/>
            </a:endParaRPr>
          </a:p>
        </p:txBody>
      </p:sp>
    </p:spTree>
    <p:custDataLst>
      <p:tags r:id="rId1"/>
    </p:custDataLst>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矩形 3"/>
          <p:cNvSpPr>
            <a:spLocks noGrp="1" noChangeArrowheads="1"/>
          </p:cNvSpPr>
          <p:nvPr>
            <p:ph type="body" idx="4294967295"/>
          </p:nvPr>
        </p:nvSpPr>
        <p:spPr>
          <a:xfrm>
            <a:off x="457200" y="533400"/>
            <a:ext cx="8229600" cy="5943600"/>
          </a:xfrm>
          <a:noFill/>
          <a:extLst>
            <a:ext uri="{91240B29-F687-4F45-9708-019B960494DF}">
              <a14:hiddenLine xmlns:a14="http://schemas.microsoft.com/office/drawing/2010/main" w="19050">
                <a:solidFill>
                  <a:schemeClr val="tx1"/>
                </a:solidFill>
                <a:miter lim="800000"/>
                <a:headEnd/>
                <a:tailEnd/>
              </a14:hiddenLine>
            </a:ext>
          </a:extLst>
        </p:spPr>
        <p:txBody>
          <a:bodyPr/>
          <a:lstStyle/>
          <a:p>
            <a:pPr marL="514350" indent="-514350">
              <a:lnSpc>
                <a:spcPct val="125000"/>
              </a:lnSpc>
              <a:spcBef>
                <a:spcPct val="0"/>
              </a:spcBef>
              <a:buFontTx/>
              <a:buNone/>
            </a:pPr>
            <a:r>
              <a:rPr lang="en-US" altLang="zh-CN" sz="3400" b="1" dirty="0">
                <a:solidFill>
                  <a:srgbClr val="CC00FF"/>
                </a:solidFill>
              </a:rPr>
              <a:t>a.</a:t>
            </a:r>
            <a:r>
              <a:rPr lang="en-US" altLang="zh-CN" sz="3400" b="1" dirty="0"/>
              <a:t> </a:t>
            </a:r>
            <a:r>
              <a:rPr lang="en-US" altLang="zh-CN" sz="3400" b="1" dirty="0">
                <a:latin typeface="Times New Roman" panose="02020603050405020304" pitchFamily="18" charset="0"/>
              </a:rPr>
              <a:t>The general cannot find a happy person and the king remains unhappy forever.</a:t>
            </a:r>
          </a:p>
          <a:p>
            <a:pPr marL="514350" indent="-514350">
              <a:lnSpc>
                <a:spcPct val="125000"/>
              </a:lnSpc>
              <a:spcBef>
                <a:spcPct val="0"/>
              </a:spcBef>
              <a:buFontTx/>
              <a:buNone/>
            </a:pPr>
            <a:r>
              <a:rPr lang="en-US" altLang="zh-CN" sz="3400" b="1" dirty="0">
                <a:solidFill>
                  <a:srgbClr val="CC00FF"/>
                </a:solidFill>
                <a:latin typeface="Times New Roman" panose="02020603050405020304" pitchFamily="18" charset="0"/>
              </a:rPr>
              <a:t>b.</a:t>
            </a:r>
            <a:r>
              <a:rPr lang="en-US" altLang="zh-CN" sz="3400" b="1" dirty="0">
                <a:latin typeface="Times New Roman" panose="02020603050405020304" pitchFamily="18" charset="0"/>
              </a:rPr>
              <a:t> The general finds a happy person with power and money.</a:t>
            </a:r>
          </a:p>
          <a:p>
            <a:pPr marL="514350" indent="-514350">
              <a:lnSpc>
                <a:spcPct val="125000"/>
              </a:lnSpc>
              <a:spcBef>
                <a:spcPct val="0"/>
              </a:spcBef>
              <a:buFontTx/>
              <a:buNone/>
            </a:pPr>
            <a:r>
              <a:rPr lang="en-US" altLang="zh-CN" sz="3400" b="1" dirty="0">
                <a:solidFill>
                  <a:srgbClr val="CC00FF"/>
                </a:solidFill>
                <a:latin typeface="Times New Roman" panose="02020603050405020304" pitchFamily="18" charset="0"/>
              </a:rPr>
              <a:t>c.</a:t>
            </a:r>
            <a:r>
              <a:rPr lang="en-US" altLang="zh-CN" sz="3400" b="1" dirty="0">
                <a:latin typeface="Times New Roman" panose="02020603050405020304" pitchFamily="18" charset="0"/>
              </a:rPr>
              <a:t> The general realizes he is a happy person and gives his shirt to the king to wear.</a:t>
            </a:r>
          </a:p>
          <a:p>
            <a:pPr marL="514350" indent="-514350">
              <a:lnSpc>
                <a:spcPct val="125000"/>
              </a:lnSpc>
              <a:spcBef>
                <a:spcPct val="0"/>
              </a:spcBef>
              <a:buFontTx/>
              <a:buNone/>
            </a:pPr>
            <a:r>
              <a:rPr lang="en-US" altLang="zh-CN" sz="3400" b="1" dirty="0">
                <a:solidFill>
                  <a:srgbClr val="CC00FF"/>
                </a:solidFill>
                <a:latin typeface="Times New Roman" panose="02020603050405020304" pitchFamily="18" charset="0"/>
              </a:rPr>
              <a:t>d.</a:t>
            </a:r>
            <a:r>
              <a:rPr lang="en-US" altLang="zh-CN" sz="3400" b="1" dirty="0">
                <a:latin typeface="Times New Roman" panose="02020603050405020304" pitchFamily="18" charset="0"/>
              </a:rPr>
              <a:t> The king suddenly becomes happy without the shirt of a happy person.</a:t>
            </a:r>
          </a:p>
        </p:txBody>
      </p:sp>
    </p:spTree>
  </p:cSld>
  <p:clrMapOvr>
    <a:masterClrMapping/>
  </p:clrMapOvr>
  <p:transition>
    <p:circl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矩形 1"/>
          <p:cNvSpPr>
            <a:spLocks noChangeArrowheads="1"/>
          </p:cNvSpPr>
          <p:nvPr/>
        </p:nvSpPr>
        <p:spPr bwMode="auto">
          <a:xfrm>
            <a:off x="1331913" y="398463"/>
            <a:ext cx="6519862"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15000"/>
              </a:lnSpc>
              <a:buFont typeface="Arial" panose="020B0604020202020204" pitchFamily="34" charset="0"/>
              <a:buNone/>
            </a:pPr>
            <a:r>
              <a:rPr lang="en-US" altLang="zh-CN" sz="3400" b="1">
                <a:solidFill>
                  <a:srgbClr val="CC00FF"/>
                </a:solidFill>
                <a:cs typeface="Times New Roman" panose="02020603050405020304" pitchFamily="18" charset="0"/>
              </a:rPr>
              <a:t>What are some other possible endings to the story? Discuss your ideas with your partner.</a:t>
            </a:r>
          </a:p>
        </p:txBody>
      </p:sp>
      <p:sp>
        <p:nvSpPr>
          <p:cNvPr id="78851" name="椭圆 2"/>
          <p:cNvSpPr>
            <a:spLocks noChangeArrowheads="1"/>
          </p:cNvSpPr>
          <p:nvPr/>
        </p:nvSpPr>
        <p:spPr bwMode="auto">
          <a:xfrm>
            <a:off x="249238" y="593725"/>
            <a:ext cx="1004887" cy="747713"/>
          </a:xfrm>
          <a:prstGeom prst="ellipse">
            <a:avLst/>
          </a:prstGeom>
          <a:noFill/>
          <a:ln>
            <a:noFill/>
          </a:ln>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solidFill>
                  <a:schemeClr val="tx1"/>
                </a:solidFill>
                <a:round/>
              </a14:hiddenLine>
            </a:ext>
          </a:extLst>
        </p:spPr>
        <p:txBody>
          <a:bodyPr anchor="ctr"/>
          <a:lstStyle/>
          <a:p>
            <a:pPr>
              <a:buFont typeface="Arial" panose="020B0604020202020204" pitchFamily="34" charset="0"/>
              <a:buNone/>
            </a:pPr>
            <a:r>
              <a:rPr lang="en-US" altLang="zh-CN" sz="3400" b="1" dirty="0">
                <a:solidFill>
                  <a:schemeClr val="accent1">
                    <a:lumMod val="25000"/>
                  </a:schemeClr>
                </a:solidFill>
                <a:latin typeface="Times New Roman" panose="02020603050405020304" pitchFamily="18" charset="0"/>
              </a:rPr>
              <a:t>1b</a:t>
            </a:r>
          </a:p>
        </p:txBody>
      </p:sp>
      <p:pic>
        <p:nvPicPr>
          <p:cNvPr id="78852" name="Picture 2" descr="http://a.kbcool.com/Mon_1305/13_510491_68465decec452aa.jpg?16"/>
          <p:cNvPicPr>
            <a:picLocks noChangeAspect="1" noChangeArrowheads="1"/>
          </p:cNvPicPr>
          <p:nvPr/>
        </p:nvPicPr>
        <p:blipFill>
          <a:blip r:embed="rId3" cstate="email"/>
          <a:srcRect/>
          <a:stretch>
            <a:fillRect/>
          </a:stretch>
        </p:blipFill>
        <p:spPr bwMode="auto">
          <a:xfrm>
            <a:off x="3492500" y="4797425"/>
            <a:ext cx="210185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椭圆形标注 3"/>
          <p:cNvSpPr>
            <a:spLocks noChangeArrowheads="1"/>
          </p:cNvSpPr>
          <p:nvPr/>
        </p:nvSpPr>
        <p:spPr bwMode="auto">
          <a:xfrm>
            <a:off x="249238" y="2420938"/>
            <a:ext cx="4538662" cy="2427287"/>
          </a:xfrm>
          <a:prstGeom prst="wedgeEllipseCallout">
            <a:avLst>
              <a:gd name="adj1" fmla="val 32546"/>
              <a:gd name="adj2" fmla="val 5738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993366"/>
                </a:solidFill>
                <a:miter lim="800000"/>
                <a:headEnd/>
                <a:tailEnd/>
              </a14:hiddenLine>
            </a:ext>
          </a:extLst>
        </p:spPr>
        <p:txBody>
          <a:bodyPr anchor="ctr"/>
          <a:lstStyle/>
          <a:p>
            <a:pPr algn="l">
              <a:buFont typeface="Arial" panose="020B0604020202020204" pitchFamily="34" charset="0"/>
              <a:buNone/>
            </a:pPr>
            <a:r>
              <a:rPr lang="en-US" altLang="zh-CN" sz="3200" b="1">
                <a:latin typeface="Times New Roman" panose="02020603050405020304" pitchFamily="18" charset="0"/>
              </a:rPr>
              <a:t>The general found a poor man. The man was very happy.</a:t>
            </a:r>
          </a:p>
        </p:txBody>
      </p:sp>
      <p:sp>
        <p:nvSpPr>
          <p:cNvPr id="78854" name="椭圆形标注 6"/>
          <p:cNvSpPr>
            <a:spLocks noChangeArrowheads="1"/>
          </p:cNvSpPr>
          <p:nvPr/>
        </p:nvSpPr>
        <p:spPr bwMode="auto">
          <a:xfrm>
            <a:off x="4932363" y="2708275"/>
            <a:ext cx="3819525" cy="2141538"/>
          </a:xfrm>
          <a:prstGeom prst="wedgeEllipseCallout">
            <a:avLst>
              <a:gd name="adj1" fmla="val -42019"/>
              <a:gd name="adj2" fmla="val 6119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9900"/>
                </a:solidFill>
                <a:miter lim="800000"/>
                <a:headEnd/>
                <a:tailEnd/>
              </a14:hiddenLine>
            </a:ext>
          </a:extLst>
        </p:spPr>
        <p:txBody>
          <a:bodyPr anchor="ctr"/>
          <a:lstStyle/>
          <a:p>
            <a:pPr algn="l">
              <a:buFont typeface="Arial" panose="020B0604020202020204" pitchFamily="34" charset="0"/>
              <a:buNone/>
            </a:pPr>
            <a:r>
              <a:rPr lang="en-US" altLang="zh-CN" sz="3200" b="1">
                <a:latin typeface="Times New Roman" panose="02020603050405020304" pitchFamily="18" charset="0"/>
              </a:rPr>
              <a:t>The poor man gave his shirt to the general.</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strips(downLeft)">
                                      <p:cBhvr>
                                        <p:cTn id="7" dur="500"/>
                                        <p:tgtEl>
                                          <p:spTgt spid="7885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8854"/>
                                        </p:tgtEl>
                                        <p:attrNameLst>
                                          <p:attrName>style.visibility</p:attrName>
                                        </p:attrNameLst>
                                      </p:cBhvr>
                                      <p:to>
                                        <p:strVal val="visible"/>
                                      </p:to>
                                    </p:set>
                                    <p:anim calcmode="lin" valueType="num">
                                      <p:cBhvr>
                                        <p:cTn id="12" dur="500" fill="hold"/>
                                        <p:tgtEl>
                                          <p:spTgt spid="78854"/>
                                        </p:tgtEl>
                                        <p:attrNameLst>
                                          <p:attrName>ppt_w</p:attrName>
                                        </p:attrNameLst>
                                      </p:cBhvr>
                                      <p:tavLst>
                                        <p:tav tm="0">
                                          <p:val>
                                            <p:fltVal val="0"/>
                                          </p:val>
                                        </p:tav>
                                        <p:tav tm="100000">
                                          <p:val>
                                            <p:strVal val="#ppt_w"/>
                                          </p:val>
                                        </p:tav>
                                      </p:tavLst>
                                    </p:anim>
                                    <p:anim calcmode="lin" valueType="num">
                                      <p:cBhvr>
                                        <p:cTn id="13" dur="500" fill="hold"/>
                                        <p:tgtEl>
                                          <p:spTgt spid="78854"/>
                                        </p:tgtEl>
                                        <p:attrNameLst>
                                          <p:attrName>ppt_h</p:attrName>
                                        </p:attrNameLst>
                                      </p:cBhvr>
                                      <p:tavLst>
                                        <p:tav tm="0">
                                          <p:val>
                                            <p:fltVal val="0"/>
                                          </p:val>
                                        </p:tav>
                                        <p:tav tm="100000">
                                          <p:val>
                                            <p:strVal val="#ppt_h"/>
                                          </p:val>
                                        </p:tav>
                                      </p:tavLst>
                                    </p:anim>
                                    <p:animEffect transition="in" filter="fade">
                                      <p:cBhvr>
                                        <p:cTn id="14" dur="5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7885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矩形 3"/>
          <p:cNvSpPr>
            <a:spLocks noChangeArrowheads="1"/>
          </p:cNvSpPr>
          <p:nvPr/>
        </p:nvSpPr>
        <p:spPr bwMode="auto">
          <a:xfrm>
            <a:off x="1477963" y="2608263"/>
            <a:ext cx="6840537"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400" b="1" dirty="0">
                <a:solidFill>
                  <a:srgbClr val="0066FF"/>
                </a:solidFill>
                <a:cs typeface="Times New Roman" panose="02020603050405020304" pitchFamily="18" charset="0"/>
              </a:rPr>
              <a:t>Listen to </a:t>
            </a:r>
            <a:r>
              <a:rPr lang="en-US" altLang="zh-CN" sz="3400" b="1" i="1" dirty="0">
                <a:solidFill>
                  <a:srgbClr val="0066FF"/>
                </a:solidFill>
                <a:latin typeface="Times New Roman" panose="02020603050405020304" pitchFamily="18" charset="0"/>
                <a:cs typeface="Times New Roman" panose="02020603050405020304" pitchFamily="18" charset="0"/>
              </a:rPr>
              <a:t>The Shirt of a Happy Man</a:t>
            </a:r>
            <a:r>
              <a:rPr lang="en-US" altLang="zh-CN" sz="3400" b="1" i="1" dirty="0">
                <a:solidFill>
                  <a:srgbClr val="0066FF"/>
                </a:solidFill>
                <a:cs typeface="Times New Roman" panose="02020603050405020304" pitchFamily="18" charset="0"/>
              </a:rPr>
              <a:t> </a:t>
            </a:r>
            <a:r>
              <a:rPr lang="en-US" altLang="zh-CN" sz="3400" b="1" dirty="0">
                <a:solidFill>
                  <a:srgbClr val="0066FF"/>
                </a:solidFill>
                <a:cs typeface="Times New Roman" panose="02020603050405020304" pitchFamily="18" charset="0"/>
              </a:rPr>
              <a:t>(Part II) and check (✔) the things that happened in the rest of the story. </a:t>
            </a:r>
          </a:p>
        </p:txBody>
      </p:sp>
      <p:sp>
        <p:nvSpPr>
          <p:cNvPr id="79875" name="椭圆 4"/>
          <p:cNvSpPr>
            <a:spLocks noChangeArrowheads="1"/>
          </p:cNvSpPr>
          <p:nvPr/>
        </p:nvSpPr>
        <p:spPr bwMode="auto">
          <a:xfrm>
            <a:off x="457200" y="2806700"/>
            <a:ext cx="876300" cy="762000"/>
          </a:xfrm>
          <a:prstGeom prst="ellipse">
            <a:avLst/>
          </a:prstGeom>
          <a:noFill/>
          <a:ln>
            <a:noFill/>
          </a:ln>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solidFill>
                  <a:schemeClr val="tx1"/>
                </a:solidFill>
                <a:round/>
              </a14:hiddenLine>
            </a:ext>
          </a:extLst>
        </p:spPr>
        <p:txBody>
          <a:bodyPr anchor="ctr"/>
          <a:lstStyle/>
          <a:p>
            <a:pPr>
              <a:buFont typeface="Arial" panose="020B0604020202020204" pitchFamily="34" charset="0"/>
              <a:buNone/>
            </a:pPr>
            <a:r>
              <a:rPr lang="en-US" altLang="zh-CN" sz="3400" b="1" dirty="0">
                <a:solidFill>
                  <a:schemeClr val="accent1">
                    <a:lumMod val="25000"/>
                  </a:schemeClr>
                </a:solidFill>
                <a:latin typeface="Times New Roman" panose="02020603050405020304" pitchFamily="18" charset="0"/>
              </a:rPr>
              <a:t>1c</a:t>
            </a:r>
          </a:p>
        </p:txBody>
      </p:sp>
      <p:sp>
        <p:nvSpPr>
          <p:cNvPr id="79876" name="矩形 53251"/>
          <p:cNvSpPr>
            <a:spLocks noChangeArrowheads="1" noChangeShapeType="1" noTextEdit="1"/>
          </p:cNvSpPr>
          <p:nvPr/>
        </p:nvSpPr>
        <p:spPr bwMode="auto">
          <a:xfrm>
            <a:off x="2628900" y="1143000"/>
            <a:ext cx="3744913" cy="1277938"/>
          </a:xfrm>
          <a:prstGeom prst="rect">
            <a:avLst/>
          </a:prstGeom>
        </p:spPr>
        <p:txBody>
          <a:bodyPr wrap="none" fromWordArt="1">
            <a:prstTxWarp prst="textInflateBottom">
              <a:avLst>
                <a:gd name="adj" fmla="val 68083"/>
              </a:avLst>
            </a:prstTxWarp>
          </a:bodyPr>
          <a:lstStyle/>
          <a:p>
            <a:r>
              <a:rPr lang="en-US" altLang="zh-CN" sz="3600" b="1" kern="10" dirty="0">
                <a:ln w="12700">
                  <a:solidFill>
                    <a:srgbClr val="000000"/>
                  </a:solidFill>
                  <a:round/>
                </a:ln>
                <a:gradFill rotWithShape="0">
                  <a:gsLst>
                    <a:gs pos="0">
                      <a:srgbClr val="FFCCCC"/>
                    </a:gs>
                    <a:gs pos="100000">
                      <a:srgbClr val="FFFF00"/>
                    </a:gs>
                  </a:gsLst>
                  <a:lin ang="5400000" scaled="1"/>
                </a:gradFill>
                <a:effectLst>
                  <a:outerShdw dist="45791" dir="2021404" algn="ctr" rotWithShape="0">
                    <a:srgbClr val="808080">
                      <a:alpha val="80000"/>
                    </a:srgbClr>
                  </a:outerShdw>
                </a:effectLst>
                <a:latin typeface="Arial" panose="020B0604020202020204"/>
                <a:cs typeface="Arial" panose="020B0604020202020204"/>
              </a:rPr>
              <a:t>Listening</a:t>
            </a:r>
            <a:endParaRPr lang="zh-CN" altLang="en-US" sz="3600" b="1" kern="10" dirty="0">
              <a:ln w="12700">
                <a:solidFill>
                  <a:srgbClr val="000000"/>
                </a:solidFill>
                <a:round/>
              </a:ln>
              <a:gradFill rotWithShape="0">
                <a:gsLst>
                  <a:gs pos="0">
                    <a:srgbClr val="FFCCCC"/>
                  </a:gs>
                  <a:gs pos="100000">
                    <a:srgbClr val="FFFF00"/>
                  </a:gs>
                </a:gsLst>
                <a:lin ang="5400000" scaled="1"/>
              </a:gradFill>
              <a:effectLst>
                <a:outerShdw dist="45791" dir="2021404" algn="ctr" rotWithShape="0">
                  <a:srgbClr val="808080">
                    <a:alpha val="80000"/>
                  </a:srgbClr>
                </a:outerShdw>
              </a:effectLst>
              <a:latin typeface="Arial" panose="020B0604020202020204"/>
              <a:cs typeface="Arial" panose="020B0604020202020204"/>
            </a:endParaRPr>
          </a:p>
        </p:txBody>
      </p:sp>
    </p:spTree>
  </p:cSld>
  <p:clrMapOvr>
    <a:masterClrMapping/>
  </p:clrMapOvr>
  <p:transition>
    <p:wheel spokes="2"/>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矩形 2"/>
          <p:cNvSpPr>
            <a:spLocks noChangeArrowheads="1"/>
          </p:cNvSpPr>
          <p:nvPr/>
        </p:nvSpPr>
        <p:spPr bwMode="auto">
          <a:xfrm>
            <a:off x="827088" y="620713"/>
            <a:ext cx="7416800"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249680" indent="-1249680" algn="l">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_____ The general searched for three days and found a happy person.</a:t>
            </a:r>
          </a:p>
          <a:p>
            <a:pPr marL="1249680" indent="-1249680" algn="l">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_____ The general could not find a happy person.</a:t>
            </a:r>
          </a:p>
          <a:p>
            <a:pPr marL="1249680" indent="-1249680" algn="l">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_____ The general saw a poor man on the street.</a:t>
            </a:r>
          </a:p>
          <a:p>
            <a:pPr marL="1249680" indent="-1249680" algn="l">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_____ The poor man was a happy man.</a:t>
            </a:r>
          </a:p>
          <a:p>
            <a:pPr marL="1249680" indent="-1249680" algn="l">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_____ The poor man gave the general his shirt.</a:t>
            </a:r>
          </a:p>
        </p:txBody>
      </p:sp>
      <p:sp>
        <p:nvSpPr>
          <p:cNvPr id="80899" name="矩形 6"/>
          <p:cNvSpPr>
            <a:spLocks noChangeArrowheads="1"/>
          </p:cNvSpPr>
          <p:nvPr/>
        </p:nvSpPr>
        <p:spPr bwMode="auto">
          <a:xfrm>
            <a:off x="1144588" y="3155950"/>
            <a:ext cx="7635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Arial" panose="020B0604020202020204" pitchFamily="34" charset="0"/>
              <a:buNone/>
            </a:pPr>
            <a:r>
              <a:rPr lang="en-US" altLang="zh-CN" sz="3400" b="1">
                <a:solidFill>
                  <a:srgbClr val="CC66FF"/>
                </a:solidFill>
                <a:latin typeface="Times New Roman" panose="02020603050405020304" pitchFamily="18" charset="0"/>
                <a:cs typeface="Times New Roman" panose="02020603050405020304" pitchFamily="18" charset="0"/>
              </a:rPr>
              <a:t>✔</a:t>
            </a:r>
            <a:endParaRPr lang="en-US" altLang="zh-CN" sz="3400">
              <a:solidFill>
                <a:srgbClr val="CC66FF"/>
              </a:solidFill>
              <a:latin typeface="Times New Roman" panose="02020603050405020304" pitchFamily="18" charset="0"/>
            </a:endParaRPr>
          </a:p>
        </p:txBody>
      </p:sp>
      <p:sp>
        <p:nvSpPr>
          <p:cNvPr id="80900" name="矩形 7"/>
          <p:cNvSpPr>
            <a:spLocks noChangeArrowheads="1"/>
          </p:cNvSpPr>
          <p:nvPr/>
        </p:nvSpPr>
        <p:spPr bwMode="auto">
          <a:xfrm>
            <a:off x="1144588" y="4437063"/>
            <a:ext cx="7635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Arial" panose="020B0604020202020204" pitchFamily="34" charset="0"/>
              <a:buNone/>
            </a:pPr>
            <a:r>
              <a:rPr lang="en-US" altLang="zh-CN" sz="3400" b="1">
                <a:solidFill>
                  <a:srgbClr val="CC66FF"/>
                </a:solidFill>
                <a:latin typeface="Times New Roman" panose="02020603050405020304" pitchFamily="18" charset="0"/>
                <a:cs typeface="Times New Roman" panose="02020603050405020304" pitchFamily="18" charset="0"/>
              </a:rPr>
              <a:t>✔</a:t>
            </a:r>
            <a:endParaRPr lang="en-US" altLang="zh-CN" sz="3400">
              <a:solidFill>
                <a:srgbClr val="CC66FF"/>
              </a:solidFill>
              <a:latin typeface="Times New Roman" panose="02020603050405020304" pitchFamily="18"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additive="base">
                                        <p:cTn id="7" dur="500" fill="hold"/>
                                        <p:tgtEl>
                                          <p:spTgt spid="80899"/>
                                        </p:tgtEl>
                                        <p:attrNameLst>
                                          <p:attrName>ppt_x</p:attrName>
                                        </p:attrNameLst>
                                      </p:cBhvr>
                                      <p:tavLst>
                                        <p:tav tm="0">
                                          <p:val>
                                            <p:strVal val="0-#ppt_w/2"/>
                                          </p:val>
                                        </p:tav>
                                        <p:tav tm="100000">
                                          <p:val>
                                            <p:strVal val="#ppt_x"/>
                                          </p:val>
                                        </p:tav>
                                      </p:tavLst>
                                    </p:anim>
                                    <p:anim calcmode="lin" valueType="num">
                                      <p:cBhvr additive="base">
                                        <p:cTn id="8" dur="500" fill="hold"/>
                                        <p:tgtEl>
                                          <p:spTgt spid="808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900"/>
                                        </p:tgtEl>
                                        <p:attrNameLst>
                                          <p:attrName>style.visibility</p:attrName>
                                        </p:attrNameLst>
                                      </p:cBhvr>
                                      <p:to>
                                        <p:strVal val="visible"/>
                                      </p:to>
                                    </p:set>
                                    <p:anim calcmode="lin" valueType="num">
                                      <p:cBhvr additive="base">
                                        <p:cTn id="13" dur="500" fill="hold"/>
                                        <p:tgtEl>
                                          <p:spTgt spid="80900"/>
                                        </p:tgtEl>
                                        <p:attrNameLst>
                                          <p:attrName>ppt_x</p:attrName>
                                        </p:attrNameLst>
                                      </p:cBhvr>
                                      <p:tavLst>
                                        <p:tav tm="0">
                                          <p:val>
                                            <p:strVal val="0-#ppt_w/2"/>
                                          </p:val>
                                        </p:tav>
                                        <p:tav tm="100000">
                                          <p:val>
                                            <p:strVal val="#ppt_x"/>
                                          </p:val>
                                        </p:tav>
                                      </p:tavLst>
                                    </p:anim>
                                    <p:anim calcmode="lin" valueType="num">
                                      <p:cBhvr additive="base">
                                        <p:cTn id="14" dur="500" fill="hold"/>
                                        <p:tgtEl>
                                          <p:spTgt spid="809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P spid="8090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矩形 1"/>
          <p:cNvSpPr>
            <a:spLocks noChangeArrowheads="1"/>
          </p:cNvSpPr>
          <p:nvPr/>
        </p:nvSpPr>
        <p:spPr bwMode="auto">
          <a:xfrm>
            <a:off x="682625" y="1800225"/>
            <a:ext cx="7634288"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1325" indent="-441325" algn="l">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1. How long did it take the general to find the happy man?</a:t>
            </a:r>
          </a:p>
          <a:p>
            <a:pPr marL="441325" indent="-441325" algn="l">
              <a:lnSpc>
                <a:spcPct val="120000"/>
              </a:lnSpc>
              <a:buFont typeface="Arial" panose="020B0604020202020204" pitchFamily="34" charset="0"/>
              <a:buNone/>
            </a:pPr>
            <a:endParaRPr lang="en-US" altLang="zh-CN" sz="3400" b="1" dirty="0">
              <a:latin typeface="Times New Roman" panose="02020603050405020304" pitchFamily="18" charset="0"/>
              <a:cs typeface="Times New Roman" panose="02020603050405020304" pitchFamily="18" charset="0"/>
            </a:endParaRPr>
          </a:p>
          <a:p>
            <a:pPr marL="441325" indent="-441325" algn="l">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2. What was the poor man doing on the street?</a:t>
            </a:r>
          </a:p>
        </p:txBody>
      </p:sp>
      <p:sp>
        <p:nvSpPr>
          <p:cNvPr id="81923" name="椭圆 3"/>
          <p:cNvSpPr>
            <a:spLocks noChangeArrowheads="1"/>
          </p:cNvSpPr>
          <p:nvPr/>
        </p:nvSpPr>
        <p:spPr bwMode="auto">
          <a:xfrm>
            <a:off x="1116013" y="766763"/>
            <a:ext cx="935037" cy="817562"/>
          </a:xfrm>
          <a:prstGeom prst="ellipse">
            <a:avLst/>
          </a:prstGeom>
          <a:noFill/>
          <a:ln>
            <a:noFill/>
          </a:ln>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solidFill>
                  <a:schemeClr val="tx1"/>
                </a:solidFill>
                <a:round/>
              </a14:hiddenLine>
            </a:ext>
          </a:extLst>
        </p:spPr>
        <p:txBody>
          <a:bodyPr anchor="ctr"/>
          <a:lstStyle/>
          <a:p>
            <a:pPr>
              <a:buFont typeface="Arial" panose="020B0604020202020204" pitchFamily="34" charset="0"/>
              <a:buNone/>
            </a:pPr>
            <a:r>
              <a:rPr lang="en-US" altLang="zh-CN" sz="3400" b="1" dirty="0">
                <a:solidFill>
                  <a:schemeClr val="accent1">
                    <a:lumMod val="25000"/>
                  </a:schemeClr>
                </a:solidFill>
                <a:latin typeface="Times New Roman" panose="02020603050405020304" pitchFamily="18" charset="0"/>
              </a:rPr>
              <a:t>1d</a:t>
            </a:r>
          </a:p>
        </p:txBody>
      </p:sp>
      <p:sp>
        <p:nvSpPr>
          <p:cNvPr id="81924" name="矩形 4"/>
          <p:cNvSpPr>
            <a:spLocks noChangeArrowheads="1"/>
          </p:cNvSpPr>
          <p:nvPr/>
        </p:nvSpPr>
        <p:spPr bwMode="auto">
          <a:xfrm>
            <a:off x="2339975" y="576263"/>
            <a:ext cx="54006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400" b="1" dirty="0">
                <a:solidFill>
                  <a:srgbClr val="0066FF"/>
                </a:solidFill>
                <a:cs typeface="Times New Roman" panose="02020603050405020304" pitchFamily="18" charset="0"/>
              </a:rPr>
              <a:t>Listen again. Answer the questions. </a:t>
            </a:r>
          </a:p>
        </p:txBody>
      </p:sp>
      <p:sp>
        <p:nvSpPr>
          <p:cNvPr id="81925" name="Text Box 4"/>
          <p:cNvSpPr txBox="1">
            <a:spLocks noChangeArrowheads="1"/>
          </p:cNvSpPr>
          <p:nvPr/>
        </p:nvSpPr>
        <p:spPr bwMode="auto">
          <a:xfrm>
            <a:off x="1116013" y="3024188"/>
            <a:ext cx="2159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400" b="1" dirty="0">
                <a:solidFill>
                  <a:srgbClr val="CC00CC"/>
                </a:solidFill>
                <a:latin typeface="Times New Roman" panose="02020603050405020304" pitchFamily="18" charset="0"/>
              </a:rPr>
              <a:t>Two days. </a:t>
            </a:r>
          </a:p>
        </p:txBody>
      </p:sp>
      <p:sp>
        <p:nvSpPr>
          <p:cNvPr id="81926" name="Text Box 4"/>
          <p:cNvSpPr txBox="1">
            <a:spLocks noChangeArrowheads="1"/>
          </p:cNvSpPr>
          <p:nvPr/>
        </p:nvSpPr>
        <p:spPr bwMode="auto">
          <a:xfrm>
            <a:off x="1116013" y="4897438"/>
            <a:ext cx="727233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400" b="1" dirty="0">
                <a:solidFill>
                  <a:srgbClr val="CC00CC"/>
                </a:solidFill>
                <a:latin typeface="Times New Roman" panose="02020603050405020304" pitchFamily="18" charset="0"/>
              </a:rPr>
              <a:t>He was eating some food with his hands and singing happily to himself.</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Effect transition="in" filter="blinds(horizontal)">
                                      <p:cBhvr>
                                        <p:cTn id="7" dur="500"/>
                                        <p:tgtEl>
                                          <p:spTgt spid="8192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22">
                                            <p:txEl>
                                              <p:pRg st="2" end="2"/>
                                            </p:txEl>
                                          </p:spTgt>
                                        </p:tgtEl>
                                        <p:attrNameLst>
                                          <p:attrName>style.visibility</p:attrName>
                                        </p:attrNameLst>
                                      </p:cBhvr>
                                      <p:to>
                                        <p:strVal val="visible"/>
                                      </p:to>
                                    </p:set>
                                    <p:animEffect transition="in" filter="blinds(horizontal)">
                                      <p:cBhvr>
                                        <p:cTn id="10" dur="500"/>
                                        <p:tgtEl>
                                          <p:spTgt spid="8192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1925"/>
                                        </p:tgtEl>
                                        <p:attrNameLst>
                                          <p:attrName>style.visibility</p:attrName>
                                        </p:attrNameLst>
                                      </p:cBhvr>
                                      <p:to>
                                        <p:strVal val="visible"/>
                                      </p:to>
                                    </p:set>
                                    <p:animEffect transition="in" filter="strips(downLeft)">
                                      <p:cBhvr>
                                        <p:cTn id="15" dur="500"/>
                                        <p:tgtEl>
                                          <p:spTgt spid="8192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81926"/>
                                        </p:tgtEl>
                                        <p:attrNameLst>
                                          <p:attrName>style.visibility</p:attrName>
                                        </p:attrNameLst>
                                      </p:cBhvr>
                                      <p:to>
                                        <p:strVal val="visible"/>
                                      </p:to>
                                    </p:set>
                                    <p:animEffect transition="in" filter="strips(downLeft)">
                                      <p:cBhvr>
                                        <p:cTn id="20"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P spid="8192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矩形 1"/>
          <p:cNvSpPr>
            <a:spLocks noChangeArrowheads="1"/>
          </p:cNvSpPr>
          <p:nvPr/>
        </p:nvSpPr>
        <p:spPr bwMode="auto">
          <a:xfrm>
            <a:off x="611188" y="260350"/>
            <a:ext cx="78486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1325" indent="-441325" algn="l">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3. What made the poor man so happy even though he had no power, money or fame?</a:t>
            </a:r>
          </a:p>
          <a:p>
            <a:pPr marL="441325" indent="-441325" algn="l">
              <a:lnSpc>
                <a:spcPct val="120000"/>
              </a:lnSpc>
              <a:buFont typeface="Arial" panose="020B0604020202020204" pitchFamily="34" charset="0"/>
              <a:buNone/>
            </a:pPr>
            <a:endParaRPr lang="en-US" altLang="zh-CN" sz="3400" b="1" dirty="0">
              <a:latin typeface="Times New Roman" panose="02020603050405020304" pitchFamily="18" charset="0"/>
              <a:cs typeface="Times New Roman" panose="02020603050405020304" pitchFamily="18" charset="0"/>
            </a:endParaRPr>
          </a:p>
          <a:p>
            <a:pPr marL="441325" indent="-441325" algn="l">
              <a:lnSpc>
                <a:spcPct val="120000"/>
              </a:lnSpc>
              <a:buFont typeface="Arial" panose="020B0604020202020204" pitchFamily="34" charset="0"/>
              <a:buNone/>
            </a:pPr>
            <a:endParaRPr lang="en-US" altLang="zh-CN" sz="3400" b="1" dirty="0">
              <a:latin typeface="Times New Roman" panose="02020603050405020304" pitchFamily="18" charset="0"/>
              <a:cs typeface="Times New Roman" panose="02020603050405020304" pitchFamily="18" charset="0"/>
            </a:endParaRPr>
          </a:p>
          <a:p>
            <a:pPr marL="441325" indent="-441325" algn="l">
              <a:lnSpc>
                <a:spcPct val="120000"/>
              </a:lnSpc>
              <a:buFont typeface="Arial" panose="020B0604020202020204" pitchFamily="34" charset="0"/>
              <a:buNone/>
            </a:pPr>
            <a:r>
              <a:rPr lang="en-US" altLang="zh-CN" sz="3400" b="1" dirty="0">
                <a:latin typeface="Times New Roman" panose="02020603050405020304" pitchFamily="18" charset="0"/>
                <a:cs typeface="Times New Roman" panose="02020603050405020304" pitchFamily="18" charset="0"/>
              </a:rPr>
              <a:t>4. Do you think the general will return to the king with the poor man’s shirt? Why or why not?</a:t>
            </a:r>
          </a:p>
        </p:txBody>
      </p:sp>
      <p:sp>
        <p:nvSpPr>
          <p:cNvPr id="82947" name="Text Box 4"/>
          <p:cNvSpPr txBox="1">
            <a:spLocks noChangeArrowheads="1"/>
          </p:cNvSpPr>
          <p:nvPr/>
        </p:nvSpPr>
        <p:spPr bwMode="auto">
          <a:xfrm>
            <a:off x="959644" y="1981200"/>
            <a:ext cx="7151688"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400" b="1" dirty="0">
                <a:solidFill>
                  <a:srgbClr val="CC00CC"/>
                </a:solidFill>
                <a:latin typeface="Times New Roman" panose="02020603050405020304" pitchFamily="18" charset="0"/>
              </a:rPr>
              <a:t>He had everything he wanted and didn’t want what he couldn’t have.</a:t>
            </a:r>
          </a:p>
        </p:txBody>
      </p:sp>
      <p:sp>
        <p:nvSpPr>
          <p:cNvPr id="82948" name="Text Box 4"/>
          <p:cNvSpPr txBox="1">
            <a:spLocks noChangeArrowheads="1"/>
          </p:cNvSpPr>
          <p:nvPr/>
        </p:nvSpPr>
        <p:spPr bwMode="auto">
          <a:xfrm>
            <a:off x="1114425" y="5218113"/>
            <a:ext cx="648493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spAutoFit/>
          </a:bodyPr>
          <a:lstStyle/>
          <a:p>
            <a:pPr algn="l">
              <a:lnSpc>
                <a:spcPct val="120000"/>
              </a:lnSpc>
              <a:buFont typeface="Arial" panose="020B0604020202020204" pitchFamily="34" charset="0"/>
              <a:buNone/>
            </a:pPr>
            <a:r>
              <a:rPr lang="en-US" altLang="zh-CN" sz="3400" b="1" dirty="0">
                <a:solidFill>
                  <a:srgbClr val="CC00CC"/>
                </a:solidFill>
                <a:latin typeface="Times New Roman" panose="02020603050405020304" pitchFamily="18" charset="0"/>
              </a:rPr>
              <a:t>No, because the poor man did not have a shirt.</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strips(downLeft)">
                                      <p:cBhvr>
                                        <p:cTn id="7" dur="500"/>
                                        <p:tgtEl>
                                          <p:spTgt spid="8294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2948"/>
                                        </p:tgtEl>
                                        <p:attrNameLst>
                                          <p:attrName>style.visibility</p:attrName>
                                        </p:attrNameLst>
                                      </p:cBhvr>
                                      <p:to>
                                        <p:strVal val="visible"/>
                                      </p:to>
                                    </p:set>
                                    <p:animEffect transition="in" filter="strips(downLeft)">
                                      <p:cBhvr>
                                        <p:cTn id="12" dur="5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p:bldP spid="8294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02"/>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02"/>
</p:tagLst>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1654</Words>
  <Application>Microsoft Office PowerPoint</Application>
  <PresentationFormat>全屏显示(4:3)</PresentationFormat>
  <Paragraphs>177</Paragraphs>
  <Slides>34</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34</vt:i4>
      </vt:variant>
    </vt:vector>
  </HeadingPairs>
  <TitlesOfParts>
    <vt:vector size="40" baseType="lpstr">
      <vt:lpstr>宋体</vt:lpstr>
      <vt:lpstr>微软雅黑</vt:lpstr>
      <vt:lpstr>Arial</vt:lpstr>
      <vt:lpstr>Comic Sans MS</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2113-01-01T00:00:00Z</dcterms:created>
  <dcterms:modified xsi:type="dcterms:W3CDTF">2023-01-17T00:59:16Z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0E98753FA0284E6D9F2072F8DAF0274E</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