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2" r:id="rId2"/>
    <p:sldId id="273" r:id="rId3"/>
    <p:sldId id="274" r:id="rId4"/>
    <p:sldId id="275" r:id="rId5"/>
    <p:sldId id="282" r:id="rId6"/>
    <p:sldId id="283" r:id="rId7"/>
    <p:sldId id="294" r:id="rId8"/>
    <p:sldId id="284" r:id="rId9"/>
    <p:sldId id="285" r:id="rId10"/>
    <p:sldId id="286" r:id="rId11"/>
    <p:sldId id="296" r:id="rId12"/>
    <p:sldId id="287" r:id="rId13"/>
    <p:sldId id="288" r:id="rId14"/>
    <p:sldId id="289" r:id="rId15"/>
    <p:sldId id="277" r:id="rId16"/>
    <p:sldId id="290" r:id="rId17"/>
    <p:sldId id="278" r:id="rId18"/>
    <p:sldId id="295" r:id="rId19"/>
    <p:sldId id="279" r:id="rId20"/>
    <p:sldId id="280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338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lx\Documents\tencent%20files\614623066\filerecv\W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-272" y="1651755"/>
            <a:ext cx="12192272" cy="2528983"/>
            <a:chOff x="2458" y="1652"/>
            <a:chExt cx="14188" cy="3679"/>
          </a:xfrm>
        </p:grpSpPr>
        <p:sp>
          <p:nvSpPr>
            <p:cNvPr id="3" name="Rectangle 5"/>
            <p:cNvSpPr/>
            <p:nvPr/>
          </p:nvSpPr>
          <p:spPr>
            <a:xfrm>
              <a:off x="2458" y="4122"/>
              <a:ext cx="14188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58" y="1652"/>
              <a:ext cx="1418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4   Growing up</a:t>
              </a:r>
              <a:endParaRPr lang="zh-CN" altLang="en-US" sz="6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5966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37635" y="2478504"/>
          <a:ext cx="10249920" cy="2743200"/>
        </p:xfrm>
        <a:graphic>
          <a:graphicData uri="http://schemas.openxmlformats.org/drawingml/2006/table">
            <a:tbl>
              <a:tblPr/>
              <a:tblGrid>
                <a:gridCol w="198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across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表面穿过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，从某个范围的一边到另一边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through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中间穿过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，往往指穿过沙漠、森林，光线透过窗户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61" y="1408706"/>
            <a:ext cx="708078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across, through, over, past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12447" y="1913726"/>
          <a:ext cx="10249920" cy="3394028"/>
        </p:xfrm>
        <a:graphic>
          <a:graphicData uri="http://schemas.openxmlformats.org/drawingml/2006/table">
            <a:tbl>
              <a:tblPr/>
              <a:tblGrid>
                <a:gridCol w="134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7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翻越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，表示到达高的障碍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如树、墙、篱笆和山脉等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的另一侧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past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走过，经过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，从某物或某人旁边经过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cross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穿过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，相当于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across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20624" y="1435608"/>
            <a:ext cx="11585448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can swim across the river.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他能游过这条河。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jumped over the wall.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他跳过了墙。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walked past me without saying hello.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他没打招呼就从我身边走过了。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old man is crossing the road.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这位老人正在过马路。</a:t>
            </a:r>
          </a:p>
          <a:p>
            <a:pPr marL="0" marR="0" lvl="0" indent="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</p:txBody>
      </p:sp>
      <p:pic>
        <p:nvPicPr>
          <p:cNvPr id="22529" name="Picture 1" descr="C:\Users\lx\Documents\tencent files\614623066\filerecv\W1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266867" y="3588213"/>
            <a:ext cx="5376672" cy="2048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4320" y="1719072"/>
            <a:ext cx="1139202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(1)Ma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Yun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the Chairperson of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Alibaba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Group, has made much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money ________ the Internet.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across   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</a:p>
        </p:txBody>
      </p:sp>
      <p:sp>
        <p:nvSpPr>
          <p:cNvPr id="3" name="矩形 2"/>
          <p:cNvSpPr/>
          <p:nvPr/>
        </p:nvSpPr>
        <p:spPr>
          <a:xfrm>
            <a:off x="2992774" y="2332085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5200" y="965778"/>
            <a:ext cx="1104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安顺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—Why would you like to walk ______ the   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forest? —Because I want to try ________.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across; exciting something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through; exciting something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across; something exciting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through; something exciting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65281" y="3801239"/>
            <a:ext cx="10621680" cy="30931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考查介词与不定代词的用法。句意：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“你为什么想穿过森呢？”“因为我想尝试一些令人激动的事。”前者考查“穿过森林”，表示空间上的“穿过”应用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through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；后者考查形容词修饰不定代词应该后置的用法，表示“一些令人激动的事情”应用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something exciting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8490125" y="1055974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1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10400" y="3216339"/>
            <a:ext cx="112464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就”，引导时间状语从句；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great/good deal of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意为“大量，许多”，其后通常接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spends a good deal of money on clothes every year.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她每年在衣服上花不少钱。</a:t>
            </a: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0932" y="130374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67089" y="1167165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16800" y="1781341"/>
            <a:ext cx="116280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●As soon as you click the mouse, there's a great deal of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你一点击鼠标，就会有大量的信息。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31413" y="4653504"/>
            <a:ext cx="201369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不可数名词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6145" grpId="0"/>
      <p:bldP spid="61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6344" y="1636776"/>
            <a:ext cx="1097345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英语中有很多短语表示“大量，许多”，根据性质可分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为以下三类：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修饰可数名词复数：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large/great number of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，其作主语时，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谓语动词用复数形式。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students play soccer in our school.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在我们学校许多学生踢足球。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31352" y="1724328"/>
            <a:ext cx="1108938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修饰不可数名词：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great/good deal of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，其作主语时，谓语动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词用单数形式。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has spent a great deal of money on his new house.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他在新房子上花了许多钱。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1319" y="1797486"/>
            <a:ext cx="1113416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既能修饰可数名词复数，又能修饰不可数名词：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of, lots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 plenty of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等，其作主语时，谓语动词根据被修饰的名词的数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来决定单复数形式。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 lot of/lots of people in the supermarket.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超市里有许多人。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8051" y="115491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803186" y="1074116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2920" y="1733596"/>
            <a:ext cx="10433304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(1)—Did you catch the early bus this morning?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—Yes. The bus started to move ________ I got on it.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if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though      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54760" y="4762132"/>
            <a:ext cx="1091350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kumimoji="0" 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考查连词。根据答语中的“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Yes.”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可知，“我”赶上了早班车。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marL="0" marR="0" lvl="0" indent="279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句意：我一上车，车就开了。故选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6514671" y="2271306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97" grpId="0"/>
      <p:bldP spid="4098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396221" y="2230144"/>
          <a:ext cx="6677441" cy="1970596"/>
        </p:xfrm>
        <a:graphic>
          <a:graphicData uri="http://schemas.openxmlformats.org/drawingml/2006/table">
            <a:tbl>
              <a:tblPr/>
              <a:tblGrid>
                <a:gridCol w="1111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6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时期，时代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．无论何时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以，凭借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128558" y="2268388"/>
            <a:ext cx="76495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752089" y="2941258"/>
            <a:ext cx="144943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455406" y="3586837"/>
            <a:ext cx="12402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zh-CN" altLang="en-US" sz="24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129968" y="1025525"/>
            <a:ext cx="3611733" cy="762000"/>
            <a:chOff x="202" y="1615"/>
            <a:chExt cx="4986" cy="1200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2" y="1752"/>
              <a:ext cx="4986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562" y="1615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5800" y="1444752"/>
            <a:ext cx="8893781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(2)They spent ________ money on the new hospital.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great deal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good deal of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great many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</a:t>
            </a:r>
          </a:p>
        </p:txBody>
      </p:sp>
      <p:sp>
        <p:nvSpPr>
          <p:cNvPr id="3" name="矩形 2"/>
          <p:cNvSpPr/>
          <p:nvPr/>
        </p:nvSpPr>
        <p:spPr>
          <a:xfrm>
            <a:off x="3828886" y="1561838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03665" y="1126397"/>
          <a:ext cx="9675617" cy="5486400"/>
        </p:xfrm>
        <a:graphic>
          <a:graphicData uri="http://schemas.openxmlformats.org/drawingml/2006/table">
            <a:tbl>
              <a:tblPr/>
              <a:tblGrid>
                <a:gridCol w="49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2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9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挂在心上；惦念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．把某人叫醒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．大量，许多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就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5.in different times and places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oneself______________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grow up______________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learn about______________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023905" y="1145846"/>
            <a:ext cx="201529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one's mind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663009" y="1815851"/>
            <a:ext cx="165782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4534975" y="2480541"/>
            <a:ext cx="225497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(of)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285842" y="3250035"/>
            <a:ext cx="148630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6847364" y="3879364"/>
            <a:ext cx="296908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在不同的时代和地方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4686316" y="4514567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亲自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4764916" y="5212195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长大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726449" y="5938845"/>
            <a:ext cx="1808508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了解，得知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5319" y="918670"/>
          <a:ext cx="11649694" cy="5486400"/>
        </p:xfrm>
        <a:graphic>
          <a:graphicData uri="http://schemas.openxmlformats.org/drawingml/2006/table">
            <a:tbl>
              <a:tblPr/>
              <a:tblGrid>
                <a:gridCol w="79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埃迪，在想什么呢？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What's ______________________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Eddie?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．直到你建好它再叫醒我。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Don't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finish building it.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．我喜欢通过网络了解世界。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like to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world________________.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．你一点击鼠标，就会有大量的信息。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click the mouse, there's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__________information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077029" y="1625846"/>
            <a:ext cx="195842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your mind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3245235" y="2862661"/>
            <a:ext cx="245131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 me up until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2723880" y="4279031"/>
            <a:ext cx="169790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about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6384916" y="4304206"/>
            <a:ext cx="288175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the Internet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122210" y="5716895"/>
            <a:ext cx="155523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6905393" y="5711433"/>
            <a:ext cx="233192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deal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6657" y="171613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691147" y="1609477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7227" y="2079550"/>
            <a:ext cx="1182058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．时期，时代</a:t>
            </a:r>
          </a:p>
        </p:txBody>
      </p:sp>
      <p:sp>
        <p:nvSpPr>
          <p:cNvPr id="6" name="矩形 5"/>
          <p:cNvSpPr/>
          <p:nvPr/>
        </p:nvSpPr>
        <p:spPr>
          <a:xfrm>
            <a:off x="125913" y="2618406"/>
            <a:ext cx="116813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saves plenty of time.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这节省很多时间。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allow me to learn about people in different times and places.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书让我了解不同时代和地方的人。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been to Beijing three times.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我去过北京三次。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sitting room is 3 times as large as the kitchen.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客厅的面积是厨房的三倍。</a:t>
            </a:r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470" y="880633"/>
            <a:ext cx="4431030" cy="845185"/>
          </a:xfrm>
          <a:prstGeom prst="rect">
            <a:avLst/>
          </a:prstGeom>
        </p:spPr>
      </p:pic>
      <p:sp>
        <p:nvSpPr>
          <p:cNvPr id="11" name="文本框 2"/>
          <p:cNvSpPr txBox="1"/>
          <p:nvPr/>
        </p:nvSpPr>
        <p:spPr>
          <a:xfrm>
            <a:off x="746760" y="878406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45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04488" y="3244845"/>
            <a:ext cx="7278624" cy="1463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“时间”，为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名词，前面可用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much, little, a lot of, plenty of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等修饰。</a:t>
            </a:r>
          </a:p>
        </p:txBody>
      </p:sp>
      <p:sp>
        <p:nvSpPr>
          <p:cNvPr id="26626" name="AutoShape 2"/>
          <p:cNvSpPr/>
          <p:nvPr/>
        </p:nvSpPr>
        <p:spPr bwMode="auto">
          <a:xfrm>
            <a:off x="3445636" y="1850116"/>
            <a:ext cx="266555" cy="2694586"/>
          </a:xfrm>
          <a:prstGeom prst="leftBrace">
            <a:avLst>
              <a:gd name="adj1" fmla="val 97075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03790" y="1691044"/>
            <a:ext cx="7096442" cy="13524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“时期，时代；次数”，用作可数名词。表示倍数时，要用复数。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-148721" y="2733712"/>
            <a:ext cx="385233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的用法：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10837" y="3298195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6" grpId="0" animBg="1"/>
      <p:bldP spid="26625" grpId="0" animBg="1"/>
      <p:bldP spid="2662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3781" y="873049"/>
            <a:ext cx="1172094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构成的短语：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一次，每次　　　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times/from time to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有时，偶尔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                       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first/last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第一次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最后一次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time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总是，一直　　 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及时，迟早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准时                            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(at) any time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随时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all times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总是                      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127" y="12226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05296" y="1078420"/>
            <a:ext cx="1691489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40663" y="1700784"/>
            <a:ext cx="1118687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—How many books can I borrow from the library 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？　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—Two or three.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times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a time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the time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time</a:t>
            </a:r>
          </a:p>
        </p:txBody>
      </p:sp>
      <p:sp>
        <p:nvSpPr>
          <p:cNvPr id="5" name="矩形 4"/>
          <p:cNvSpPr/>
          <p:nvPr/>
        </p:nvSpPr>
        <p:spPr>
          <a:xfrm>
            <a:off x="10207009" y="1784520"/>
            <a:ext cx="65915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60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3520" y="1139472"/>
            <a:ext cx="533248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 prep.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以，凭借</a:t>
            </a:r>
          </a:p>
        </p:txBody>
      </p:sp>
      <p:sp>
        <p:nvSpPr>
          <p:cNvPr id="4" name="矩形 3"/>
          <p:cNvSpPr/>
          <p:nvPr/>
        </p:nvSpPr>
        <p:spPr>
          <a:xfrm>
            <a:off x="571200" y="3241986"/>
            <a:ext cx="1162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作介词，意为“穿过；通过；从头至尾；遍及”；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还可作副词，意为“穿过；自始至终；完全”。</a:t>
            </a:r>
          </a:p>
        </p:txBody>
      </p:sp>
      <p:sp>
        <p:nvSpPr>
          <p:cNvPr id="5" name="矩形 4"/>
          <p:cNvSpPr/>
          <p:nvPr/>
        </p:nvSpPr>
        <p:spPr>
          <a:xfrm>
            <a:off x="626400" y="1800935"/>
            <a:ext cx="1105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learn English through the Internet.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你可以通过网络学习英语。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1056</Words>
  <Application>Microsoft Office PowerPoint</Application>
  <PresentationFormat>宽屏</PresentationFormat>
  <Paragraphs>146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8090C3DF17414178955006FA5931559D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