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334"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6B30-DC5A-4162-B84E-97D5C37E57B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74345-8B07-4CD1-B0B2-8F88D3E4189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2.pn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39.xml"/><Relationship Id="rId7" Type="http://schemas.openxmlformats.org/officeDocument/2006/relationships/image" Target="../media/image10.png"/><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40.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tags" Target="../tags/tag43.xml"/><Relationship Id="rId7" Type="http://schemas.openxmlformats.org/officeDocument/2006/relationships/image" Target="../media/image12.png"/><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44.xml"/></Relationships>
</file>

<file path=ppt/slides/_rels/slide13.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48.xml"/></Relationships>
</file>

<file path=ppt/slides/_rels/slide14.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image" Target="../media/image14.png"/><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2.xml"/></Relationships>
</file>

<file path=ppt/slides/_rels/slide15.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2.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7.xml"/><Relationship Id="rId5" Type="http://schemas.openxmlformats.org/officeDocument/2006/relationships/tags" Target="../tags/tag10.xml"/><Relationship Id="rId4" Type="http://schemas.openxmlformats.org/officeDocument/2006/relationships/tags" Target="../tags/tag9.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3.xml"/><Relationship Id="rId7" Type="http://schemas.openxmlformats.org/officeDocument/2006/relationships/image" Target="../media/image2.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Layout" Target="../slideLayouts/slideLayout7.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2.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Layout" Target="../slideLayouts/slideLayout7.xml"/><Relationship Id="rId5" Type="http://schemas.openxmlformats.org/officeDocument/2006/relationships/tags" Target="../tags/tag20.xml"/><Relationship Id="rId4" Type="http://schemas.openxmlformats.org/officeDocument/2006/relationships/tags" Target="../tags/tag19.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23.xml"/><Relationship Id="rId7" Type="http://schemas.openxmlformats.org/officeDocument/2006/relationships/image" Target="../media/image2.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slideLayout" Target="../slideLayouts/slideLayout7.xml"/><Relationship Id="rId5" Type="http://schemas.openxmlformats.org/officeDocument/2006/relationships/tags" Target="../tags/tag25.xml"/><Relationship Id="rId4" Type="http://schemas.openxmlformats.org/officeDocument/2006/relationships/tags" Target="../tags/tag24.xml"/><Relationship Id="rId9"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26.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8.wmf"/><Relationship Id="rId3" Type="http://schemas.openxmlformats.org/officeDocument/2006/relationships/tags" Target="../tags/tag28.xml"/><Relationship Id="rId7" Type="http://schemas.openxmlformats.org/officeDocument/2006/relationships/slideLayout" Target="../slideLayouts/slideLayout7.xml"/><Relationship Id="rId12" Type="http://schemas.openxmlformats.org/officeDocument/2006/relationships/oleObject" Target="../embeddings/oleObject2.bin"/><Relationship Id="rId2" Type="http://schemas.openxmlformats.org/officeDocument/2006/relationships/tags" Target="../tags/tag27.xml"/><Relationship Id="rId1" Type="http://schemas.openxmlformats.org/officeDocument/2006/relationships/vmlDrawing" Target="../drawings/vmlDrawing1.vml"/><Relationship Id="rId6" Type="http://schemas.openxmlformats.org/officeDocument/2006/relationships/tags" Target="../tags/tag31.xml"/><Relationship Id="rId11" Type="http://schemas.openxmlformats.org/officeDocument/2006/relationships/image" Target="../media/image7.wmf"/><Relationship Id="rId5" Type="http://schemas.openxmlformats.org/officeDocument/2006/relationships/tags" Target="../tags/tag30.xml"/><Relationship Id="rId10" Type="http://schemas.openxmlformats.org/officeDocument/2006/relationships/oleObject" Target="../embeddings/oleObject1.bin"/><Relationship Id="rId4" Type="http://schemas.openxmlformats.org/officeDocument/2006/relationships/tags" Target="../tags/tag29.xml"/><Relationship Id="rId9"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581400" y="2952750"/>
            <a:ext cx="1922462" cy="382692"/>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9" name="副标题 2"/>
          <p:cNvSpPr>
            <a:spLocks noGrp="1" noChangeArrowheads="1"/>
          </p:cNvSpPr>
          <p:nvPr>
            <p:ph type="subTitle" idx="4294967295"/>
          </p:nvPr>
        </p:nvSpPr>
        <p:spPr>
          <a:xfrm>
            <a:off x="0" y="971550"/>
            <a:ext cx="9144000" cy="1371600"/>
          </a:xfrm>
        </p:spPr>
        <p:txBody>
          <a:bodyPr>
            <a:noAutofit/>
          </a:bodyPr>
          <a:lstStyle/>
          <a:p>
            <a:pPr algn="ctr" eaLnBrk="1" hangingPunct="1">
              <a:lnSpc>
                <a:spcPct val="150000"/>
              </a:lnSpc>
              <a:buFont typeface="Arial" panose="020B0604020202020204" pitchFamily="34" charset="0"/>
              <a:buNone/>
            </a:pPr>
            <a:r>
              <a:rPr lang="en-US" altLang="zh-CN" sz="4400" b="1" dirty="0" smtClean="0">
                <a:latin typeface="Times New Roman" panose="02020603050405020304" pitchFamily="18" charset="0"/>
                <a:ea typeface="微软雅黑" panose="020B0503020204020204" pitchFamily="34" charset="-122"/>
                <a:cs typeface="Times New Roman" panose="02020603050405020304" pitchFamily="18" charset="0"/>
              </a:rPr>
              <a:t>6.2  </a:t>
            </a:r>
            <a:r>
              <a:rPr lang="zh-CN" altLang="en-US" sz="4400" b="1" dirty="0" smtClean="0">
                <a:latin typeface="Times New Roman" panose="02020603050405020304" pitchFamily="18" charset="0"/>
                <a:ea typeface="微软雅黑" panose="020B0503020204020204" pitchFamily="34" charset="-122"/>
                <a:cs typeface="Times New Roman" panose="02020603050405020304" pitchFamily="18" charset="0"/>
              </a:rPr>
              <a:t>平行四边形的判定</a:t>
            </a:r>
            <a:endParaRPr lang="en-US" altLang="zh-CN" sz="44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4" name="矩形 3"/>
          <p:cNvSpPr/>
          <p:nvPr/>
        </p:nvSpPr>
        <p:spPr>
          <a:xfrm>
            <a:off x="0" y="41719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248538" y="895352"/>
            <a:ext cx="8610600" cy="3000821"/>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的四条边长依次为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，且满足</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 ²</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 ²</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 ²</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 ²</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0.</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down)">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down)">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down)">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down)">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down)">
                                      <p:cBhvr>
                                        <p:cTn id="2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81344" y="730429"/>
            <a:ext cx="8634056" cy="4247317"/>
          </a:xfrm>
          <a:prstGeom prst="rect">
            <a:avLst/>
          </a:prstGeom>
          <a:noFill/>
        </p:spPr>
        <p:txBody>
          <a:bodyPr wrap="square" rtlCol="0">
            <a:spAutoFit/>
          </a:bodyPr>
          <a:lstStyle/>
          <a:p>
            <a:pPr indent="457200">
              <a:lnSpc>
                <a:spcPct val="150000"/>
              </a:lnSpc>
            </a:pPr>
            <a:r>
              <a:rPr lang="en-US" altLang="zh-CN" sz="1500"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500" dirty="0" smtClean="0">
                <a:latin typeface="Times New Roman" panose="02020603050405020304" pitchFamily="18" charset="0"/>
                <a:ea typeface="微软雅黑" panose="020B0503020204020204" pitchFamily="34" charset="-122"/>
                <a:cs typeface="Times New Roman" panose="02020603050405020304" pitchFamily="18" charset="0"/>
              </a:rPr>
              <a:t>如</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图，等边三角形</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的边长为</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P</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为△</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内一点，且</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PD∥AB</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PE∥BC</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PF∥AC</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那么，</a:t>
            </a:r>
            <a:r>
              <a:rPr lang="en-US" altLang="zh-CN" sz="1500" dirty="0">
                <a:latin typeface="Times New Roman" panose="02020603050405020304" pitchFamily="18" charset="0"/>
                <a:ea typeface="微软雅黑" panose="020B0503020204020204" pitchFamily="34" charset="-122"/>
                <a:cs typeface="Times New Roman" panose="02020603050405020304" pitchFamily="18" charset="0"/>
              </a:rPr>
              <a:t>PD+PE+PF</a:t>
            </a:r>
            <a:r>
              <a:rPr lang="zh-CN" altLang="en-US" sz="1500" dirty="0">
                <a:latin typeface="Times New Roman" panose="02020603050405020304" pitchFamily="18" charset="0"/>
                <a:ea typeface="微软雅黑" panose="020B0503020204020204" pitchFamily="34" charset="-122"/>
                <a:cs typeface="Times New Roman" panose="02020603050405020304" pitchFamily="18" charset="0"/>
              </a:rPr>
              <a:t>的值为一个定值，这个定值是多少？请你说明理由</a:t>
            </a:r>
            <a:r>
              <a:rPr lang="en-US" altLang="zh-CN" sz="15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sz="15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PD+PE+PF=a.</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理由如下：</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如图，延长</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EP</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交</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于</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G</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，延长</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FP</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交</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BC</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于</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H</a:t>
            </a:r>
            <a:r>
              <a:rPr lang="zh-CN" altLang="en-US" sz="15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PE∥BC</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PF∥AC</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是等边三角形，</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PGF=∠B=60°</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PFG=∠A=60°</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PFG</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是等边三角形，</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同理可得△</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PDH</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是等边三角形，</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PF=PG</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PD=DH.</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PD∥AB</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PE∥BC</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BDPG</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zh-CN" altLang="en-US" sz="15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PG=BD</a:t>
            </a: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5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PD+PE+PF=DH+CH+BD=BC=a.</a:t>
            </a:r>
          </a:p>
        </p:txBody>
      </p:sp>
      <p:pic>
        <p:nvPicPr>
          <p:cNvPr id="8" name="图片 7"/>
          <p:cNvPicPr>
            <a:picLocks noChangeAspect="1"/>
          </p:cNvPicPr>
          <p:nvPr/>
        </p:nvPicPr>
        <p:blipFill>
          <a:blip r:embed="rId7"/>
          <a:stretch>
            <a:fillRect/>
          </a:stretch>
        </p:blipFill>
        <p:spPr>
          <a:xfrm>
            <a:off x="6400804" y="1276352"/>
            <a:ext cx="1542857" cy="1238095"/>
          </a:xfrm>
          <a:prstGeom prst="rect">
            <a:avLst/>
          </a:prstGeom>
        </p:spPr>
      </p:pic>
      <p:pic>
        <p:nvPicPr>
          <p:cNvPr id="9" name="图片 8"/>
          <p:cNvPicPr>
            <a:picLocks noChangeAspect="1"/>
          </p:cNvPicPr>
          <p:nvPr/>
        </p:nvPicPr>
        <p:blipFill>
          <a:blip r:embed="rId8"/>
          <a:stretch>
            <a:fillRect/>
          </a:stretch>
        </p:blipFill>
        <p:spPr>
          <a:xfrm>
            <a:off x="4953004" y="2647951"/>
            <a:ext cx="1352381" cy="118095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wipe(left)">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wipe(left)">
                                      <p:cBhvr>
                                        <p:cTn id="21" dur="5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wipe(left)">
                                      <p:cBhvr>
                                        <p:cTn id="26" dur="500"/>
                                        <p:tgtEl>
                                          <p:spTgt spid="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wipe(left)">
                                      <p:cBhvr>
                                        <p:cTn id="31" dur="500"/>
                                        <p:tgtEl>
                                          <p:spTgt spid="6">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wipe(left)">
                                      <p:cBhvr>
                                        <p:cTn id="36" dur="500"/>
                                        <p:tgtEl>
                                          <p:spTgt spid="6">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Effect transition="in" filter="wipe(left)">
                                      <p:cBhvr>
                                        <p:cTn id="41" dur="500"/>
                                        <p:tgtEl>
                                          <p:spTgt spid="6">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6">
                                            <p:txEl>
                                              <p:pRg st="8" end="8"/>
                                            </p:txEl>
                                          </p:spTgt>
                                        </p:tgtEl>
                                        <p:attrNameLst>
                                          <p:attrName>style.visibility</p:attrName>
                                        </p:attrNameLst>
                                      </p:cBhvr>
                                      <p:to>
                                        <p:strVal val="visible"/>
                                      </p:to>
                                    </p:set>
                                    <p:animEffect transition="in" filter="wipe(left)">
                                      <p:cBhvr>
                                        <p:cTn id="46" dur="500"/>
                                        <p:tgtEl>
                                          <p:spTgt spid="6">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6">
                                            <p:txEl>
                                              <p:pRg st="9" end="9"/>
                                            </p:txEl>
                                          </p:spTgt>
                                        </p:tgtEl>
                                        <p:attrNameLst>
                                          <p:attrName>style.visibility</p:attrName>
                                        </p:attrNameLst>
                                      </p:cBhvr>
                                      <p:to>
                                        <p:strVal val="visible"/>
                                      </p:to>
                                    </p:set>
                                    <p:animEffect transition="in" filter="wipe(left)">
                                      <p:cBhvr>
                                        <p:cTn id="51" dur="500"/>
                                        <p:tgtEl>
                                          <p:spTgt spid="6">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6">
                                            <p:txEl>
                                              <p:pRg st="10" end="10"/>
                                            </p:txEl>
                                          </p:spTgt>
                                        </p:tgtEl>
                                        <p:attrNameLst>
                                          <p:attrName>style.visibility</p:attrName>
                                        </p:attrNameLst>
                                      </p:cBhvr>
                                      <p:to>
                                        <p:strVal val="visible"/>
                                      </p:to>
                                    </p:set>
                                    <p:animEffect transition="in" filter="wipe(left)">
                                      <p:cBhvr>
                                        <p:cTn id="56"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04800" y="708386"/>
            <a:ext cx="8610600" cy="341632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是直线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l</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外一点，在</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l</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上取两点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为圆心，</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长为半径画弧，两弧交于点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，分别连接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一定是</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．任意四边形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．平行四边形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．长方形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．正方形</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如图所示 ，四个全等的三角形拼成一个大的三角形，找出图中所有的平行四边形的个数（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       </a:t>
            </a: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C.3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         </a:t>
            </a: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D.4</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个</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7" name="文本框 6"/>
          <p:cNvSpPr txBox="1"/>
          <p:nvPr/>
        </p:nvSpPr>
        <p:spPr>
          <a:xfrm>
            <a:off x="464038" y="1564640"/>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8" name="文本框 7"/>
          <p:cNvSpPr txBox="1"/>
          <p:nvPr/>
        </p:nvSpPr>
        <p:spPr>
          <a:xfrm>
            <a:off x="1718846" y="3206921"/>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9" name="图片 8"/>
          <p:cNvPicPr>
            <a:picLocks noChangeAspect="1"/>
          </p:cNvPicPr>
          <p:nvPr/>
        </p:nvPicPr>
        <p:blipFill>
          <a:blip r:embed="rId7"/>
          <a:stretch>
            <a:fillRect/>
          </a:stretch>
        </p:blipFill>
        <p:spPr>
          <a:xfrm>
            <a:off x="6553200" y="1846562"/>
            <a:ext cx="1399926" cy="776322"/>
          </a:xfrm>
          <a:prstGeom prst="rect">
            <a:avLst/>
          </a:prstGeom>
        </p:spPr>
      </p:pic>
      <p:pic>
        <p:nvPicPr>
          <p:cNvPr id="10" name="图片 9"/>
          <p:cNvPicPr>
            <a:picLocks noChangeAspect="1"/>
          </p:cNvPicPr>
          <p:nvPr/>
        </p:nvPicPr>
        <p:blipFill>
          <a:blip r:embed="rId8"/>
          <a:stretch>
            <a:fillRect/>
          </a:stretch>
        </p:blipFill>
        <p:spPr>
          <a:xfrm>
            <a:off x="3505200" y="4019551"/>
            <a:ext cx="1095238" cy="99047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4804" y="819150"/>
            <a:ext cx="8543217" cy="1338828"/>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在同一平面内，从①</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；④</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这四个条件中任选两个，能使四边形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是平行四边形的选法有（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种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种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C.5</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种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种</a:t>
            </a: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8229600" y="1214474"/>
            <a:ext cx="338554" cy="507831"/>
          </a:xfrm>
          <a:prstGeom prst="rect">
            <a:avLst/>
          </a:prstGeom>
          <a:noFill/>
        </p:spPr>
        <p:txBody>
          <a:bodyPr wrap="non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357544" y="675985"/>
            <a:ext cx="8710256" cy="4247317"/>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．已知：如图，在四边形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为对角线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上两点，且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DF∥BE.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为平行四边形</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DCF.</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BE∥DF</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BEF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err="1">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DFE</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CFD.</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CFD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中，</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CFD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DCF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AEB≌△CFD(ASA)</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CD.</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p:txBody>
      </p:sp>
      <p:pic>
        <p:nvPicPr>
          <p:cNvPr id="7" name="图片 6"/>
          <p:cNvPicPr>
            <a:picLocks noChangeAspect="1"/>
          </p:cNvPicPr>
          <p:nvPr/>
        </p:nvPicPr>
        <p:blipFill>
          <a:blip r:embed="rId7"/>
          <a:stretch>
            <a:fillRect/>
          </a:stretch>
        </p:blipFill>
        <p:spPr>
          <a:xfrm>
            <a:off x="6172200" y="1962152"/>
            <a:ext cx="1676400" cy="107289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wipe(left)">
                                      <p:cBhvr>
                                        <p:cTn id="32" dur="500"/>
                                        <p:tgtEl>
                                          <p:spTgt spid="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animEffect transition="in" filter="wipe(left)">
                                      <p:cBhvr>
                                        <p:cTn id="37" dur="500"/>
                                        <p:tgtEl>
                                          <p:spTgt spid="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wipe(left)">
                                      <p:cBhvr>
                                        <p:cTn id="4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666951" y="971550"/>
            <a:ext cx="5562600" cy="1338828"/>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平行四边形的判定定理：</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两组对边分别相等的四边形是平行四边形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一组对边平行且相等的四边形是平行四边形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iterate type="lt">
                                    <p:tmPct val="10000"/>
                                  </p:iterate>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2743200" y="1428750"/>
            <a:ext cx="3505200" cy="1446550"/>
          </a:xfrm>
          <a:prstGeom prst="rect">
            <a:avLst/>
          </a:prstGeom>
          <a:noFill/>
        </p:spPr>
        <p:txBody>
          <a:bodyPr wrap="square" rtlCol="0">
            <a:spAutoFit/>
          </a:bodyPr>
          <a:lstStyle/>
          <a:p>
            <a:pPr algn="ctr"/>
            <a:r>
              <a:rPr lang="zh-CN" altLang="en-US" sz="8800" b="1" dirty="0" smtClean="0">
                <a:solidFill>
                  <a:srgbClr val="292929"/>
                </a:solidFill>
                <a:latin typeface="华文行楷" panose="02010800040101010101" pitchFamily="2" charset="-122"/>
                <a:ea typeface="华文行楷" panose="02010800040101010101" pitchFamily="2" charset="-122"/>
              </a:rPr>
              <a:t>再见</a:t>
            </a:r>
            <a:endParaRPr lang="zh-CN" altLang="en-US" sz="8800" b="1" dirty="0">
              <a:solidFill>
                <a:srgbClr val="292929"/>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
          <p:cNvGrpSpPr/>
          <p:nvPr/>
        </p:nvGrpSpPr>
        <p:grpSpPr bwMode="auto">
          <a:xfrm>
            <a:off x="274421" y="122842"/>
            <a:ext cx="2137227" cy="515210"/>
            <a:chOff x="445652" y="218396"/>
            <a:chExt cx="2136260" cy="518604"/>
          </a:xfrm>
        </p:grpSpPr>
        <p:sp>
          <p:nvSpPr>
            <p:cNvPr id="10"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1"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矩形 16"/>
          <p:cNvSpPr/>
          <p:nvPr/>
        </p:nvSpPr>
        <p:spPr>
          <a:xfrm>
            <a:off x="671993" y="1150863"/>
            <a:ext cx="8319611"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b="1" dirty="0">
              <a:ln>
                <a:solidFill>
                  <a:srgbClr val="FFC000"/>
                </a:solidFill>
              </a:ln>
              <a:solidFill>
                <a:schemeClr val="tx1"/>
              </a:solidFill>
              <a:latin typeface="+mn-ea"/>
              <a:cs typeface="Times New Roman" panose="02020603050405020304" pitchFamily="18" charset="0"/>
            </a:endParaRPr>
          </a:p>
        </p:txBody>
      </p:sp>
      <p:sp>
        <p:nvSpPr>
          <p:cNvPr id="20" name="PA_矩形 6"/>
          <p:cNvSpPr/>
          <p:nvPr>
            <p:custDataLst>
              <p:tags r:id="rId1"/>
            </p:custDataLst>
          </p:nvPr>
        </p:nvSpPr>
        <p:spPr>
          <a:xfrm>
            <a:off x="819292" y="2529364"/>
            <a:ext cx="8172308"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b="1" dirty="0">
              <a:ln>
                <a:solidFill>
                  <a:srgbClr val="FFC000"/>
                </a:solidFill>
              </a:ln>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21" name="燕尾形箭头 20"/>
          <p:cNvSpPr/>
          <p:nvPr>
            <p:custDataLst>
              <p:tags r:id="rId2"/>
            </p:custDataLst>
          </p:nvPr>
        </p:nvSpPr>
        <p:spPr>
          <a:xfrm rot="5400000" flipV="1">
            <a:off x="-966083" y="2255247"/>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22" name="圆角矩形 21"/>
          <p:cNvSpPr/>
          <p:nvPr>
            <p:custDataLst>
              <p:tags r:id="rId3"/>
            </p:custDataLst>
          </p:nvPr>
        </p:nvSpPr>
        <p:spPr bwMode="auto">
          <a:xfrm>
            <a:off x="500058" y="1171926"/>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圆角矩形 22"/>
          <p:cNvSpPr/>
          <p:nvPr>
            <p:custDataLst>
              <p:tags r:id="rId4"/>
            </p:custDataLst>
          </p:nvPr>
        </p:nvSpPr>
        <p:spPr bwMode="auto">
          <a:xfrm>
            <a:off x="576262" y="2637514"/>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文本框 23"/>
          <p:cNvSpPr txBox="1"/>
          <p:nvPr/>
        </p:nvSpPr>
        <p:spPr>
          <a:xfrm>
            <a:off x="1109309" y="1293667"/>
            <a:ext cx="7044095" cy="461665"/>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探索并证明两组对边分别相等和一组对边平行且相等的四边形是平行四边形</a:t>
            </a:r>
            <a:r>
              <a:rPr lang="en-US" altLang="zh-CN" sz="1600" dirty="0" smtClean="0">
                <a:latin typeface="微软雅黑" panose="020B0503020204020204" pitchFamily="34" charset="-122"/>
                <a:ea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endParaRPr>
          </a:p>
        </p:txBody>
      </p:sp>
      <p:sp>
        <p:nvSpPr>
          <p:cNvPr id="25" name="文本框 24"/>
          <p:cNvSpPr txBox="1"/>
          <p:nvPr/>
        </p:nvSpPr>
        <p:spPr>
          <a:xfrm>
            <a:off x="1100142" y="2700379"/>
            <a:ext cx="8196258" cy="461665"/>
          </a:xfrm>
          <a:prstGeom prst="rect">
            <a:avLst/>
          </a:prstGeom>
          <a:noFill/>
        </p:spPr>
        <p:txBody>
          <a:bodyPr wrap="square" rtlCol="0">
            <a:spAutoFit/>
          </a:bodyPr>
          <a:lstStyle/>
          <a:p>
            <a:pPr>
              <a:lnSpc>
                <a:spcPct val="150000"/>
              </a:lnSpc>
            </a:pPr>
            <a:r>
              <a:rPr lang="zh-CN" altLang="en-US" sz="1600" dirty="0">
                <a:latin typeface="微软雅黑" panose="020B0503020204020204" pitchFamily="34" charset="-122"/>
                <a:ea typeface="微软雅黑" panose="020B0503020204020204" pitchFamily="34" charset="-122"/>
              </a:rPr>
              <a:t>利用两组对边分别相等和一组对边平行且相等的四边形是平行四边形定理解决有关问题</a:t>
            </a:r>
            <a:r>
              <a:rPr lang="en-US" altLang="zh-CN" sz="1600" dirty="0" smtClean="0">
                <a:latin typeface="微软雅黑" panose="020B0503020204020204" pitchFamily="34" charset="-122"/>
                <a:ea typeface="微软雅黑" panose="020B0503020204020204" pitchFamily="34" charset="-122"/>
              </a:rPr>
              <a:t>.</a:t>
            </a:r>
            <a:endParaRPr lang="zh-CN" altLang="en-US" sz="16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wipe(down)">
                                      <p:cBhvr>
                                        <p:cTn id="7" dur="250"/>
                                        <p:tgtEl>
                                          <p:spTgt spid="24"/>
                                        </p:tgtEl>
                                      </p:cBhvr>
                                    </p:animEffect>
                                  </p:childTnLst>
                                </p:cTn>
                              </p:par>
                            </p:childTnLst>
                          </p:cTn>
                        </p:par>
                        <p:par>
                          <p:cTn id="8" fill="hold">
                            <p:stCondLst>
                              <p:cond delay="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25"/>
                                        </p:tgtEl>
                                        <p:attrNameLst>
                                          <p:attrName>style.visibility</p:attrName>
                                        </p:attrNameLst>
                                      </p:cBhvr>
                                      <p:to>
                                        <p:strVal val="visible"/>
                                      </p:to>
                                    </p:set>
                                    <p:animEffect transition="in" filter="wipe(down)">
                                      <p:cBhvr>
                                        <p:cTn id="11"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228600" y="686633"/>
            <a:ext cx="8839200" cy="3831818"/>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在下列条件中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不能判定四边形是平行四边形的是</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A.AB∥CD,AD∥BC                      B.AB=CD,AD=BC   </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C.AB ∥CD,AB=CD                       D.AB∥CD,AD=BC</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把两个全等的非等腰三角形拼成平行四边形，可拼成不同的平行四边形的个数是（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A.1              B.2               C.3                D.4</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，要使它平行四边形，需要增加</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条件 </a:t>
            </a:r>
            <a:r>
              <a:rPr lang="en-US" altLang="zh-CN"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只需填一个 条件即可）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中，已知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BC=6,</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则当</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时</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p>
        </p:txBody>
      </p:sp>
      <p:grpSp>
        <p:nvGrpSpPr>
          <p:cNvPr id="6" name="PA_组合 5"/>
          <p:cNvGrpSpPr/>
          <p:nvPr>
            <p:custDataLst>
              <p:tags r:id="rId1"/>
            </p:custDataLst>
          </p:nvPr>
        </p:nvGrpSpPr>
        <p:grpSpPr bwMode="auto">
          <a:xfrm>
            <a:off x="274421" y="122842"/>
            <a:ext cx="2137227" cy="515210"/>
            <a:chOff x="445652" y="218396"/>
            <a:chExt cx="2136260" cy="518604"/>
          </a:xfrm>
        </p:grpSpPr>
        <p:sp>
          <p:nvSpPr>
            <p:cNvPr id="7"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8" name="直接连接符 7"/>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9"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矩形 9"/>
          <p:cNvSpPr/>
          <p:nvPr/>
        </p:nvSpPr>
        <p:spPr>
          <a:xfrm>
            <a:off x="5715000" y="704723"/>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1" name="矩形 10"/>
          <p:cNvSpPr/>
          <p:nvPr/>
        </p:nvSpPr>
        <p:spPr>
          <a:xfrm>
            <a:off x="304800" y="2348627"/>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2" name="矩形 11"/>
          <p:cNvSpPr/>
          <p:nvPr/>
        </p:nvSpPr>
        <p:spPr>
          <a:xfrm>
            <a:off x="7163282" y="3130721"/>
            <a:ext cx="1218718"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AD=BC</a:t>
            </a:r>
          </a:p>
        </p:txBody>
      </p:sp>
      <p:sp>
        <p:nvSpPr>
          <p:cNvPr id="13" name="矩形 12"/>
          <p:cNvSpPr/>
          <p:nvPr/>
        </p:nvSpPr>
        <p:spPr>
          <a:xfrm>
            <a:off x="5264150" y="3943352"/>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521551" y="971550"/>
            <a:ext cx="8043045" cy="1754326"/>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工具</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两对长度分别相等的笔</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动手</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在同一平面内，将相等的笔成对边摆成一个平行四边形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思考：你能说明你所摆出的四边形是平行四边形吗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491359" y="688108"/>
            <a:ext cx="8576445" cy="4247317"/>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：如图，在四边形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 BC=AD</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证明：连接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在∆</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CDB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中</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 BC=AD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BD=DB</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∴∆ABD≌∆CDB </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3=∠4</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平行四边形</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结论：</a:t>
            </a:r>
            <a:r>
              <a:rPr lang="zh-CN" altLang="en-US" u="sng"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u="sng"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的四边形是平行四边形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a:stretch>
            <a:fillRect/>
          </a:stretch>
        </p:blipFill>
        <p:spPr>
          <a:xfrm>
            <a:off x="6934204" y="1276350"/>
            <a:ext cx="1402105" cy="720000"/>
          </a:xfrm>
          <a:prstGeom prst="rect">
            <a:avLst/>
          </a:prstGeom>
        </p:spPr>
      </p:pic>
      <p:pic>
        <p:nvPicPr>
          <p:cNvPr id="9" name="图片 8"/>
          <p:cNvPicPr>
            <a:picLocks noChangeAspect="1"/>
          </p:cNvPicPr>
          <p:nvPr/>
        </p:nvPicPr>
        <p:blipFill>
          <a:blip r:embed="rId9"/>
          <a:stretch>
            <a:fillRect/>
          </a:stretch>
        </p:blipFill>
        <p:spPr>
          <a:xfrm>
            <a:off x="5029202" y="2495550"/>
            <a:ext cx="1351233" cy="720000"/>
          </a:xfrm>
          <a:prstGeom prst="rect">
            <a:avLst/>
          </a:prstGeom>
        </p:spPr>
      </p:pic>
      <p:sp>
        <p:nvSpPr>
          <p:cNvPr id="10" name="矩形 9"/>
          <p:cNvSpPr/>
          <p:nvPr/>
        </p:nvSpPr>
        <p:spPr>
          <a:xfrm>
            <a:off x="1642705" y="4376827"/>
            <a:ext cx="2209800" cy="507831"/>
          </a:xfrm>
          <a:prstGeom prst="rect">
            <a:avLst/>
          </a:prstGeom>
        </p:spPr>
        <p:txBody>
          <a:bodyPr rtlCol="0" anchor="ctr">
            <a:spAutoFit/>
          </a:bodyPr>
          <a:lstStyle/>
          <a:p>
            <a:pPr algn="ctr">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组对边分别相等</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left)">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left)">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left)">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wipe(left)">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wipe(left)">
                                          <p:cBhvr>
                                            <p:cTn id="42" dur="500"/>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14:presetBounceEnd="40000">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14:bounceEnd="40000">
                                          <p:cBhvr additive="base">
                                            <p:cTn id="47" dur="750" fill="hold"/>
                                            <p:tgtEl>
                                              <p:spTgt spid="10"/>
                                            </p:tgtEl>
                                            <p:attrNameLst>
                                              <p:attrName>ppt_x</p:attrName>
                                            </p:attrNameLst>
                                          </p:cBhvr>
                                          <p:tavLst>
                                            <p:tav tm="0">
                                              <p:val>
                                                <p:strVal val="#ppt_x"/>
                                              </p:val>
                                            </p:tav>
                                            <p:tav tm="100000">
                                              <p:val>
                                                <p:strVal val="#ppt_x"/>
                                              </p:val>
                                            </p:tav>
                                          </p:tavLst>
                                        </p:anim>
                                        <p:anim calcmode="lin" valueType="num" p14:bounceEnd="40000">
                                          <p:cBhvr additive="base">
                                            <p:cTn id="48"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par>
                                    <p:cTn id="8" presetID="53" presetClass="entr" presetSubtype="16"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500" fill="hold"/>
                                            <p:tgtEl>
                                              <p:spTgt spid="9"/>
                                            </p:tgtEl>
                                            <p:attrNameLst>
                                              <p:attrName>ppt_w</p:attrName>
                                            </p:attrNameLst>
                                          </p:cBhvr>
                                          <p:tavLst>
                                            <p:tav tm="0">
                                              <p:val>
                                                <p:fltVal val="0"/>
                                              </p:val>
                                            </p:tav>
                                            <p:tav tm="100000">
                                              <p:val>
                                                <p:strVal val="#ppt_w"/>
                                              </p:val>
                                            </p:tav>
                                          </p:tavLst>
                                        </p:anim>
                                        <p:anim calcmode="lin" valueType="num">
                                          <p:cBhvr>
                                            <p:cTn id="11" dur="500" fill="hold"/>
                                            <p:tgtEl>
                                              <p:spTgt spid="9"/>
                                            </p:tgtEl>
                                            <p:attrNameLst>
                                              <p:attrName>ppt_h</p:attrName>
                                            </p:attrNameLst>
                                          </p:cBhvr>
                                          <p:tavLst>
                                            <p:tav tm="0">
                                              <p:val>
                                                <p:fltVal val="0"/>
                                              </p:val>
                                            </p:tav>
                                            <p:tav tm="100000">
                                              <p:val>
                                                <p:strVal val="#ppt_h"/>
                                              </p:val>
                                            </p:tav>
                                          </p:tavLst>
                                        </p:anim>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left)">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left)">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wipe(left)">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wipe(left)">
                                          <p:cBhvr>
                                            <p:cTn id="32" dur="500"/>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wipe(left)">
                                          <p:cBhvr>
                                            <p:cTn id="37" dur="500"/>
                                            <p:tgtEl>
                                              <p:spTgt spid="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wipe(left)">
                                          <p:cBhvr>
                                            <p:cTn id="42" dur="500"/>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750" fill="hold"/>
                                            <p:tgtEl>
                                              <p:spTgt spid="10"/>
                                            </p:tgtEl>
                                            <p:attrNameLst>
                                              <p:attrName>ppt_x</p:attrName>
                                            </p:attrNameLst>
                                          </p:cBhvr>
                                          <p:tavLst>
                                            <p:tav tm="0">
                                              <p:val>
                                                <p:strVal val="#ppt_x"/>
                                              </p:val>
                                            </p:tav>
                                            <p:tav tm="100000">
                                              <p:val>
                                                <p:strVal val="#ppt_x"/>
                                              </p:val>
                                            </p:tav>
                                          </p:tavLst>
                                        </p:anim>
                                        <p:anim calcmode="lin" valueType="num">
                                          <p:cBhvr additive="base">
                                            <p:cTn id="48" dur="75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1"/>
            </p:custDataLst>
          </p:nvPr>
        </p:nvSpPr>
        <p:spPr>
          <a:xfrm>
            <a:off x="491355" y="971550"/>
            <a:ext cx="8001000" cy="1338828"/>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：工具</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两根同样长的木条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动手</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将两根同样长的木条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平行放置，再用木条</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加固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思考：四边形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是平行四边形吗</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PA_组合 5"/>
          <p:cNvGrpSpPr/>
          <p:nvPr>
            <p:custDataLst>
              <p:tags r:id="rId2"/>
            </p:custDataLst>
          </p:nvPr>
        </p:nvGrpSpPr>
        <p:grpSpPr bwMode="auto">
          <a:xfrm>
            <a:off x="274421" y="122842"/>
            <a:ext cx="2137227" cy="515210"/>
            <a:chOff x="445652" y="218396"/>
            <a:chExt cx="2136260" cy="518604"/>
          </a:xfrm>
        </p:grpSpPr>
        <p:sp>
          <p:nvSpPr>
            <p:cNvPr id="4"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文本框 1"/>
          <p:cNvSpPr txBox="1"/>
          <p:nvPr>
            <p:custDataLst>
              <p:tags r:id="rId1"/>
            </p:custDataLst>
          </p:nvPr>
        </p:nvSpPr>
        <p:spPr>
          <a:xfrm>
            <a:off x="457200" y="839035"/>
            <a:ext cx="8534400" cy="4247317"/>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：如图，在四边形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 AB=CD</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证明：连接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∴∠BAC=∠DCA</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AC=CA</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∴∆ABC≌∆CDA </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∴BC=DA</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平行四边形</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zh-CN" dirty="0">
                <a:latin typeface="Times New Roman" panose="02020603050405020304" pitchFamily="18" charset="0"/>
                <a:ea typeface="微软雅黑" panose="020B0503020204020204" pitchFamily="34" charset="-122"/>
                <a:cs typeface="Times New Roman" panose="02020603050405020304" pitchFamily="18" charset="0"/>
              </a:rPr>
              <a:t>结论：</a:t>
            </a:r>
            <a:r>
              <a:rPr lang="en-US" altLang="zh-CN" u="sng"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u="sng"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zh-CN" altLang="zh-CN" dirty="0">
                <a:latin typeface="Times New Roman" panose="02020603050405020304" pitchFamily="18" charset="0"/>
                <a:ea typeface="微软雅黑" panose="020B0503020204020204" pitchFamily="34" charset="-122"/>
                <a:cs typeface="Times New Roman" panose="02020603050405020304" pitchFamily="18" charset="0"/>
              </a:rPr>
              <a:t>的四边形是平行四边形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3" name="PA-PA_组合 5"/>
          <p:cNvGrpSpPr/>
          <p:nvPr>
            <p:custDataLst>
              <p:tags r:id="rId2"/>
            </p:custDataLst>
          </p:nvPr>
        </p:nvGrpSpPr>
        <p:grpSpPr bwMode="auto">
          <a:xfrm>
            <a:off x="274421" y="122842"/>
            <a:ext cx="2137227" cy="515210"/>
            <a:chOff x="445652" y="218396"/>
            <a:chExt cx="2136260" cy="518604"/>
          </a:xfrm>
        </p:grpSpPr>
        <p:sp>
          <p:nvSpPr>
            <p:cNvPr id="4"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5"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7" name="图片 6"/>
          <p:cNvPicPr>
            <a:picLocks noChangeAspect="1"/>
          </p:cNvPicPr>
          <p:nvPr/>
        </p:nvPicPr>
        <p:blipFill>
          <a:blip r:embed="rId8"/>
          <a:stretch>
            <a:fillRect/>
          </a:stretch>
        </p:blipFill>
        <p:spPr>
          <a:xfrm>
            <a:off x="6934204" y="1123950"/>
            <a:ext cx="1402105" cy="720000"/>
          </a:xfrm>
          <a:prstGeom prst="rect">
            <a:avLst/>
          </a:prstGeom>
        </p:spPr>
      </p:pic>
      <p:sp>
        <p:nvSpPr>
          <p:cNvPr id="8" name="矩形 7"/>
          <p:cNvSpPr/>
          <p:nvPr/>
        </p:nvSpPr>
        <p:spPr>
          <a:xfrm>
            <a:off x="1905004" y="4452194"/>
            <a:ext cx="2282301" cy="507831"/>
          </a:xfrm>
          <a:prstGeom prst="rect">
            <a:avLst/>
          </a:prstGeom>
        </p:spPr>
        <p:txBody>
          <a:bodyPr rtlCol="0" anchor="ctr">
            <a:spAutoFit/>
          </a:bodyPr>
          <a:lstStyle/>
          <a:p>
            <a:pPr algn="ctr">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一组对边平行且相等</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9" name="Picture 2" descr="未命名-2"/>
          <p:cNvPicPr>
            <a:picLocks noChangeAspect="1" noChangeArrowheads="1"/>
          </p:cNvPicPr>
          <p:nvPr/>
        </p:nvPicPr>
        <p:blipFill>
          <a:blip r:embed="rId9" cstate="email"/>
          <a:srcRect/>
          <a:stretch>
            <a:fillRect/>
          </a:stretch>
        </p:blipFill>
        <p:spPr bwMode="auto">
          <a:xfrm>
            <a:off x="4419604" y="2266950"/>
            <a:ext cx="1323185"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14:presetBounceEnd="40000">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14:bounceEnd="40000">
                                          <p:cBhvr additive="base">
                                            <p:cTn id="52" dur="750" fill="hold"/>
                                            <p:tgtEl>
                                              <p:spTgt spid="8"/>
                                            </p:tgtEl>
                                            <p:attrNameLst>
                                              <p:attrName>ppt_x</p:attrName>
                                            </p:attrNameLst>
                                          </p:cBhvr>
                                          <p:tavLst>
                                            <p:tav tm="0">
                                              <p:val>
                                                <p:strVal val="#ppt_x"/>
                                              </p:val>
                                            </p:tav>
                                            <p:tav tm="100000">
                                              <p:val>
                                                <p:strVal val="#ppt_x"/>
                                              </p:val>
                                            </p:tav>
                                          </p:tavLst>
                                        </p:anim>
                                        <p:anim calcmode="lin" valueType="num" p14:bounceEnd="40000">
                                          <p:cBhvr additive="base">
                                            <p:cTn id="53"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left)">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 calcmode="lin" valueType="num">
                                          <p:cBhvr additive="base">
                                            <p:cTn id="52" dur="750" fill="hold"/>
                                            <p:tgtEl>
                                              <p:spTgt spid="8"/>
                                            </p:tgtEl>
                                            <p:attrNameLst>
                                              <p:attrName>ppt_x</p:attrName>
                                            </p:attrNameLst>
                                          </p:cBhvr>
                                          <p:tavLst>
                                            <p:tav tm="0">
                                              <p:val>
                                                <p:strVal val="#ppt_x"/>
                                              </p:val>
                                            </p:tav>
                                            <p:tav tm="100000">
                                              <p:val>
                                                <p:strVal val="#ppt_x"/>
                                              </p:val>
                                            </p:tav>
                                          </p:tavLst>
                                        </p:anim>
                                        <p:anim calcmode="lin" valueType="num">
                                          <p:cBhvr additive="base">
                                            <p:cTn id="53" dur="75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76200" y="638052"/>
            <a:ext cx="8991600" cy="4408899"/>
          </a:xfrm>
          <a:prstGeom prst="rect">
            <a:avLst/>
          </a:prstGeom>
          <a:noFill/>
        </p:spPr>
        <p:txBody>
          <a:bodyPr wrap="square" rtlCol="0">
            <a:spAutoFit/>
          </a:bodyPr>
          <a:lstStyle/>
          <a:p>
            <a:pPr indent="457200">
              <a:lnSpc>
                <a:spcPct val="15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探究点二</a:t>
            </a:r>
          </a:p>
          <a:p>
            <a:pPr indent="457200">
              <a:lnSpc>
                <a:spcPct val="15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如图，已知</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AC</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是□</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的一条对角线，</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BM⊥AC</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于</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M</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DN⊥AC</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于</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700"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sz="1700" dirty="0" smtClean="0">
                <a:latin typeface="Times New Roman" panose="02020603050405020304" pitchFamily="18" charset="0"/>
                <a:ea typeface="微软雅黑" panose="020B0503020204020204" pitchFamily="34" charset="-122"/>
                <a:cs typeface="Times New Roman" panose="02020603050405020304" pitchFamily="18" charset="0"/>
              </a:rPr>
              <a:t>求证</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BMDN</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sz="1700"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sz="1700"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证明：∵四边形</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AD=CB</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AD∥CB</a:t>
            </a:r>
          </a:p>
          <a:p>
            <a:pPr indent="457200">
              <a:lnSpc>
                <a:spcPct val="150000"/>
              </a:lnSpc>
            </a:pP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∴∠DAN=∠BCM</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BM⊥AC</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DN⊥AC</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DN∥BM</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DNA=∠BMC=90°</a:t>
            </a:r>
          </a:p>
          <a:p>
            <a:pPr indent="457200">
              <a:lnSpc>
                <a:spcPct val="150000"/>
              </a:lnSpc>
            </a:pP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∴△AND≌△CMB</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DN</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BM . </a:t>
            </a:r>
          </a:p>
          <a:p>
            <a:pPr indent="457200">
              <a:lnSpc>
                <a:spcPct val="150000"/>
              </a:lnSpc>
            </a:pP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BMDN</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pic>
        <p:nvPicPr>
          <p:cNvPr id="7" name="图片 6"/>
          <p:cNvPicPr>
            <a:picLocks noChangeAspect="1"/>
          </p:cNvPicPr>
          <p:nvPr/>
        </p:nvPicPr>
        <p:blipFill rotWithShape="1">
          <a:blip r:embed="rId4" cstate="email"/>
          <a:srcRect r="62447"/>
          <a:stretch>
            <a:fillRect/>
          </a:stretch>
        </p:blipFill>
        <p:spPr>
          <a:xfrm>
            <a:off x="4648200" y="1886779"/>
            <a:ext cx="1981200" cy="992088"/>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left)">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left)">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left)">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wipe(left)">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wipe(left)">
                                      <p:cBhvr>
                                        <p:cTn id="27" dur="500"/>
                                        <p:tgtEl>
                                          <p:spTgt spid="6">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wipe(left)">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animEffect transition="in" filter="wipe(left)">
                                      <p:cBhvr>
                                        <p:cTn id="37" dur="500"/>
                                        <p:tgtEl>
                                          <p:spTgt spid="6">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10" end="10"/>
                                            </p:txEl>
                                          </p:spTgt>
                                        </p:tgtEl>
                                        <p:attrNameLst>
                                          <p:attrName>style.visibility</p:attrName>
                                        </p:attrNameLst>
                                      </p:cBhvr>
                                      <p:to>
                                        <p:strVal val="visible"/>
                                      </p:to>
                                    </p:set>
                                    <p:animEffect transition="in" filter="wipe(left)">
                                      <p:cBhvr>
                                        <p:cTn id="42"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3"/>
            </p:custDataLst>
          </p:nvPr>
        </p:nvSpPr>
        <p:spPr>
          <a:xfrm>
            <a:off x="274421" y="1047750"/>
            <a:ext cx="8717183" cy="3416320"/>
          </a:xfrm>
          <a:prstGeom prst="rect">
            <a:avLst/>
          </a:prstGeom>
          <a:noFill/>
        </p:spPr>
        <p:txBody>
          <a:bodyPr wrap="square" rtlCol="0">
            <a:spAutoFit/>
          </a:bodyPr>
          <a:lstStyle/>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：如图，</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在平行四边形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和</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的中点．</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求证：四边形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BFDE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证明：∵四边形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AD=CB</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AD∥CB</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分别是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BC</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的中点</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ED=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err="1"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AD,FB</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CB</a:t>
            </a: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∴ED=FB, ED∥FB</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四边形</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BFDE</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是平行四边形</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图片 6"/>
          <p:cNvPicPr>
            <a:picLocks noChangeAspect="1"/>
          </p:cNvPicPr>
          <p:nvPr/>
        </p:nvPicPr>
        <p:blipFill rotWithShape="1">
          <a:blip r:embed="rId9" cstate="email"/>
          <a:srcRect r="55777"/>
          <a:stretch>
            <a:fillRect/>
          </a:stretch>
        </p:blipFill>
        <p:spPr>
          <a:xfrm>
            <a:off x="6251833" y="1962152"/>
            <a:ext cx="2333048" cy="1190201"/>
          </a:xfrm>
          <a:prstGeom prst="rect">
            <a:avLst/>
          </a:prstGeom>
        </p:spPr>
      </p:pic>
      <p:graphicFrame>
        <p:nvGraphicFramePr>
          <p:cNvPr id="9" name="对象 8"/>
          <p:cNvGraphicFramePr>
            <a:graphicFrameLocks noChangeAspect="1"/>
          </p:cNvGraphicFramePr>
          <p:nvPr/>
        </p:nvGraphicFramePr>
        <p:xfrm>
          <a:off x="1479550" y="3107055"/>
          <a:ext cx="196850" cy="501073"/>
        </p:xfrm>
        <a:graphic>
          <a:graphicData uri="http://schemas.openxmlformats.org/presentationml/2006/ole">
            <mc:AlternateContent xmlns:mc="http://schemas.openxmlformats.org/markup-compatibility/2006">
              <mc:Choice xmlns:v="urn:schemas-microsoft-com:vml" Requires="v">
                <p:oleObj spid="_x0000_s6156" name="Equation" r:id="rId10" imgW="3352800" imgH="8534400" progId="Equation.DSMT4">
                  <p:embed/>
                </p:oleObj>
              </mc:Choice>
              <mc:Fallback>
                <p:oleObj name="Equation" r:id="rId10" imgW="3352800" imgH="8534400" progId="Equation.DSMT4">
                  <p:embed/>
                  <p:pic>
                    <p:nvPicPr>
                      <p:cNvPr id="0" name="图片 6147"/>
                      <p:cNvPicPr/>
                      <p:nvPr/>
                    </p:nvPicPr>
                    <p:blipFill>
                      <a:blip r:embed="rId11"/>
                      <a:stretch>
                        <a:fillRect/>
                      </a:stretch>
                    </p:blipFill>
                    <p:spPr>
                      <a:xfrm>
                        <a:off x="1479550" y="3107055"/>
                        <a:ext cx="196850" cy="501073"/>
                      </a:xfrm>
                      <a:prstGeom prst="rect">
                        <a:avLst/>
                      </a:prstGeom>
                    </p:spPr>
                  </p:pic>
                </p:oleObj>
              </mc:Fallback>
            </mc:AlternateContent>
          </a:graphicData>
        </a:graphic>
      </p:graphicFrame>
      <p:graphicFrame>
        <p:nvGraphicFramePr>
          <p:cNvPr id="10" name="对象 9"/>
          <p:cNvGraphicFramePr>
            <a:graphicFrameLocks noChangeAspect="1"/>
          </p:cNvGraphicFramePr>
          <p:nvPr/>
        </p:nvGraphicFramePr>
        <p:xfrm>
          <a:off x="2317750" y="3107056"/>
          <a:ext cx="196850" cy="501073"/>
        </p:xfrm>
        <a:graphic>
          <a:graphicData uri="http://schemas.openxmlformats.org/presentationml/2006/ole">
            <mc:AlternateContent xmlns:mc="http://schemas.openxmlformats.org/markup-compatibility/2006">
              <mc:Choice xmlns:v="urn:schemas-microsoft-com:vml" Requires="v">
                <p:oleObj spid="_x0000_s6157" name="Equation" r:id="rId12" imgW="3352800" imgH="8534400" progId="Equation.DSMT4">
                  <p:embed/>
                </p:oleObj>
              </mc:Choice>
              <mc:Fallback>
                <p:oleObj name="Equation" r:id="rId12" imgW="3352800" imgH="8534400" progId="Equation.DSMT4">
                  <p:embed/>
                  <p:pic>
                    <p:nvPicPr>
                      <p:cNvPr id="0" name="图片 6148"/>
                      <p:cNvPicPr/>
                      <p:nvPr/>
                    </p:nvPicPr>
                    <p:blipFill>
                      <a:blip r:embed="rId13"/>
                      <a:stretch>
                        <a:fillRect/>
                      </a:stretch>
                    </p:blipFill>
                    <p:spPr>
                      <a:xfrm>
                        <a:off x="2317750" y="3107056"/>
                        <a:ext cx="196850" cy="501073"/>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left)">
                                      <p:cBhvr>
                                        <p:cTn id="22" dur="500"/>
                                        <p:tgtEl>
                                          <p:spTgt spid="6">
                                            <p:txEl>
                                              <p:pRg st="5" end="5"/>
                                            </p:txEl>
                                          </p:spTgt>
                                        </p:tgtEl>
                                      </p:cBhvr>
                                    </p:animEffect>
                                  </p:childTnLst>
                                </p:cTn>
                              </p:par>
                              <p:par>
                                <p:cTn id="23" presetID="42"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1000"/>
                                        <p:tgtEl>
                                          <p:spTgt spid="10"/>
                                        </p:tgtEl>
                                      </p:cBhvr>
                                    </p:animEffect>
                                    <p:anim calcmode="lin" valueType="num">
                                      <p:cBhvr>
                                        <p:cTn id="31" dur="1000" fill="hold"/>
                                        <p:tgtEl>
                                          <p:spTgt spid="10"/>
                                        </p:tgtEl>
                                        <p:attrNameLst>
                                          <p:attrName>ppt_x</p:attrName>
                                        </p:attrNameLst>
                                      </p:cBhvr>
                                      <p:tavLst>
                                        <p:tav tm="0">
                                          <p:val>
                                            <p:strVal val="#ppt_x"/>
                                          </p:val>
                                        </p:tav>
                                        <p:tav tm="100000">
                                          <p:val>
                                            <p:strVal val="#ppt_x"/>
                                          </p:val>
                                        </p:tav>
                                      </p:tavLst>
                                    </p:anim>
                                    <p:anim calcmode="lin" valueType="num">
                                      <p:cBhvr>
                                        <p:cTn id="3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3.1"/>
</p:tagLst>
</file>

<file path=ppt/tags/tag11.xml><?xml version="1.0" encoding="utf-8"?>
<p:tagLst xmlns:a="http://schemas.openxmlformats.org/drawingml/2006/main" xmlns:r="http://schemas.openxmlformats.org/officeDocument/2006/relationships" xmlns:p="http://schemas.openxmlformats.org/presentationml/2006/main">
  <p:tag name="PA" val="v4.3.1"/>
</p:tagLst>
</file>

<file path=ppt/tags/tag12.xml><?xml version="1.0" encoding="utf-8"?>
<p:tagLst xmlns:a="http://schemas.openxmlformats.org/drawingml/2006/main" xmlns:r="http://schemas.openxmlformats.org/officeDocument/2006/relationships" xmlns:p="http://schemas.openxmlformats.org/presentationml/2006/main">
  <p:tag name="PA" val="v4.3.1"/>
</p:tagLst>
</file>

<file path=ppt/tags/tag13.xml><?xml version="1.0" encoding="utf-8"?>
<p:tagLst xmlns:a="http://schemas.openxmlformats.org/drawingml/2006/main" xmlns:r="http://schemas.openxmlformats.org/officeDocument/2006/relationships" xmlns:p="http://schemas.openxmlformats.org/presentationml/2006/main">
  <p:tag name="PA" val="v4.3.1"/>
</p:tagLst>
</file>

<file path=ppt/tags/tag14.xml><?xml version="1.0" encoding="utf-8"?>
<p:tagLst xmlns:a="http://schemas.openxmlformats.org/drawingml/2006/main" xmlns:r="http://schemas.openxmlformats.org/officeDocument/2006/relationships" xmlns:p="http://schemas.openxmlformats.org/presentationml/2006/main">
  <p:tag name="PA" val="v4.3.1"/>
</p:tagLst>
</file>

<file path=ppt/tags/tag15.xml><?xml version="1.0" encoding="utf-8"?>
<p:tagLst xmlns:a="http://schemas.openxmlformats.org/drawingml/2006/main" xmlns:r="http://schemas.openxmlformats.org/officeDocument/2006/relationships" xmlns:p="http://schemas.openxmlformats.org/presentationml/2006/main">
  <p:tag name="PA" val="v4.3.1"/>
</p:tagLst>
</file>

<file path=ppt/tags/tag16.xml><?xml version="1.0" encoding="utf-8"?>
<p:tagLst xmlns:a="http://schemas.openxmlformats.org/drawingml/2006/main" xmlns:r="http://schemas.openxmlformats.org/officeDocument/2006/relationships" xmlns:p="http://schemas.openxmlformats.org/presentationml/2006/main">
  <p:tag name="PA" val="v4.3.1"/>
</p:tagLst>
</file>

<file path=ppt/tags/tag17.xml><?xml version="1.0" encoding="utf-8"?>
<p:tagLst xmlns:a="http://schemas.openxmlformats.org/drawingml/2006/main" xmlns:r="http://schemas.openxmlformats.org/officeDocument/2006/relationships" xmlns:p="http://schemas.openxmlformats.org/presentationml/2006/main">
  <p:tag name="PA" val="v4.3.1"/>
</p:tagLst>
</file>

<file path=ppt/tags/tag18.xml><?xml version="1.0" encoding="utf-8"?>
<p:tagLst xmlns:a="http://schemas.openxmlformats.org/drawingml/2006/main" xmlns:r="http://schemas.openxmlformats.org/officeDocument/2006/relationships" xmlns:p="http://schemas.openxmlformats.org/presentationml/2006/main">
  <p:tag name="PA" val="v4.3.1"/>
</p:tagLst>
</file>

<file path=ppt/tags/tag19.xml><?xml version="1.0" encoding="utf-8"?>
<p:tagLst xmlns:a="http://schemas.openxmlformats.org/drawingml/2006/main" xmlns:r="http://schemas.openxmlformats.org/officeDocument/2006/relationships" xmlns:p="http://schemas.openxmlformats.org/presentationml/2006/main">
  <p:tag name="PA" val="v4.3.1"/>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0.xml><?xml version="1.0" encoding="utf-8"?>
<p:tagLst xmlns:a="http://schemas.openxmlformats.org/drawingml/2006/main" xmlns:r="http://schemas.openxmlformats.org/officeDocument/2006/relationships" xmlns:p="http://schemas.openxmlformats.org/presentationml/2006/main">
  <p:tag name="PA" val="v4.3.1"/>
</p:tagLst>
</file>

<file path=ppt/tags/tag21.xml><?xml version="1.0" encoding="utf-8"?>
<p:tagLst xmlns:a="http://schemas.openxmlformats.org/drawingml/2006/main" xmlns:r="http://schemas.openxmlformats.org/officeDocument/2006/relationships" xmlns:p="http://schemas.openxmlformats.org/presentationml/2006/main">
  <p:tag name="PA" val="v4.3.1"/>
</p:tagLst>
</file>

<file path=ppt/tags/tag22.xml><?xml version="1.0" encoding="utf-8"?>
<p:tagLst xmlns:a="http://schemas.openxmlformats.org/drawingml/2006/main" xmlns:r="http://schemas.openxmlformats.org/officeDocument/2006/relationships" xmlns:p="http://schemas.openxmlformats.org/presentationml/2006/main">
  <p:tag name="PA" val="v4.3.1"/>
</p:tagLst>
</file>

<file path=ppt/tags/tag23.xml><?xml version="1.0" encoding="utf-8"?>
<p:tagLst xmlns:a="http://schemas.openxmlformats.org/drawingml/2006/main" xmlns:r="http://schemas.openxmlformats.org/officeDocument/2006/relationships" xmlns:p="http://schemas.openxmlformats.org/presentationml/2006/main">
  <p:tag name="PA" val="v4.3.1"/>
</p:tagLst>
</file>

<file path=ppt/tags/tag24.xml><?xml version="1.0" encoding="utf-8"?>
<p:tagLst xmlns:a="http://schemas.openxmlformats.org/drawingml/2006/main" xmlns:r="http://schemas.openxmlformats.org/officeDocument/2006/relationships" xmlns:p="http://schemas.openxmlformats.org/presentationml/2006/main">
  <p:tag name="PA" val="v4.3.1"/>
</p:tagLst>
</file>

<file path=ppt/tags/tag25.xml><?xml version="1.0" encoding="utf-8"?>
<p:tagLst xmlns:a="http://schemas.openxmlformats.org/drawingml/2006/main" xmlns:r="http://schemas.openxmlformats.org/officeDocument/2006/relationships" xmlns:p="http://schemas.openxmlformats.org/presentationml/2006/main">
  <p:tag name="PA" val="v4.3.1"/>
</p:tagLst>
</file>

<file path=ppt/tags/tag26.xml><?xml version="1.0" encoding="utf-8"?>
<p:tagLst xmlns:a="http://schemas.openxmlformats.org/drawingml/2006/main" xmlns:r="http://schemas.openxmlformats.org/officeDocument/2006/relationships" xmlns:p="http://schemas.openxmlformats.org/presentationml/2006/main">
  <p:tag name="PA" val="v4.2.3"/>
</p:tagLst>
</file>

<file path=ppt/tags/tag27.xml><?xml version="1.0" encoding="utf-8"?>
<p:tagLst xmlns:a="http://schemas.openxmlformats.org/drawingml/2006/main" xmlns:r="http://schemas.openxmlformats.org/officeDocument/2006/relationships" xmlns:p="http://schemas.openxmlformats.org/presentationml/2006/main">
  <p:tag name="PA" val="v4.2.4"/>
</p:tagLst>
</file>

<file path=ppt/tags/tag28.xml><?xml version="1.0" encoding="utf-8"?>
<p:tagLst xmlns:a="http://schemas.openxmlformats.org/drawingml/2006/main" xmlns:r="http://schemas.openxmlformats.org/officeDocument/2006/relationships" xmlns:p="http://schemas.openxmlformats.org/presentationml/2006/main">
  <p:tag name="PA" val="v4.2.4"/>
</p:tagLst>
</file>

<file path=ppt/tags/tag29.xml><?xml version="1.0" encoding="utf-8"?>
<p:tagLst xmlns:a="http://schemas.openxmlformats.org/drawingml/2006/main" xmlns:r="http://schemas.openxmlformats.org/officeDocument/2006/relationships" xmlns:p="http://schemas.openxmlformats.org/presentationml/2006/main">
  <p:tag name="PA" val="v4.2.4"/>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0.xml><?xml version="1.0" encoding="utf-8"?>
<p:tagLst xmlns:a="http://schemas.openxmlformats.org/drawingml/2006/main" xmlns:r="http://schemas.openxmlformats.org/officeDocument/2006/relationships" xmlns:p="http://schemas.openxmlformats.org/presentationml/2006/main">
  <p:tag name="PA" val="v4.2.4"/>
</p:tagLst>
</file>

<file path=ppt/tags/tag31.xml><?xml version="1.0" encoding="utf-8"?>
<p:tagLst xmlns:a="http://schemas.openxmlformats.org/drawingml/2006/main" xmlns:r="http://schemas.openxmlformats.org/officeDocument/2006/relationships" xmlns:p="http://schemas.openxmlformats.org/presentationml/2006/main">
  <p:tag name="PA" val="v4.2.4"/>
</p:tagLst>
</file>

<file path=ppt/tags/tag32.xml><?xml version="1.0" encoding="utf-8"?>
<p:tagLst xmlns:a="http://schemas.openxmlformats.org/drawingml/2006/main" xmlns:r="http://schemas.openxmlformats.org/officeDocument/2006/relationships" xmlns:p="http://schemas.openxmlformats.org/presentationml/2006/main">
  <p:tag name="PA" val="v4.2.4"/>
</p:tagLst>
</file>

<file path=ppt/tags/tag33.xml><?xml version="1.0" encoding="utf-8"?>
<p:tagLst xmlns:a="http://schemas.openxmlformats.org/drawingml/2006/main" xmlns:r="http://schemas.openxmlformats.org/officeDocument/2006/relationships" xmlns:p="http://schemas.openxmlformats.org/presentationml/2006/main">
  <p:tag name="PA" val="v4.2.4"/>
</p:tagLst>
</file>

<file path=ppt/tags/tag34.xml><?xml version="1.0" encoding="utf-8"?>
<p:tagLst xmlns:a="http://schemas.openxmlformats.org/drawingml/2006/main" xmlns:r="http://schemas.openxmlformats.org/officeDocument/2006/relationships" xmlns:p="http://schemas.openxmlformats.org/presentationml/2006/main">
  <p:tag name="PA" val="v4.2.4"/>
</p:tagLst>
</file>

<file path=ppt/tags/tag35.xml><?xml version="1.0" encoding="utf-8"?>
<p:tagLst xmlns:a="http://schemas.openxmlformats.org/drawingml/2006/main" xmlns:r="http://schemas.openxmlformats.org/officeDocument/2006/relationships" xmlns:p="http://schemas.openxmlformats.org/presentationml/2006/main">
  <p:tag name="PA" val="v4.2.4"/>
</p:tagLst>
</file>

<file path=ppt/tags/tag36.xml><?xml version="1.0" encoding="utf-8"?>
<p:tagLst xmlns:a="http://schemas.openxmlformats.org/drawingml/2006/main" xmlns:r="http://schemas.openxmlformats.org/officeDocument/2006/relationships" xmlns:p="http://schemas.openxmlformats.org/presentationml/2006/main">
  <p:tag name="PA" val="v4.2.4"/>
</p:tagLst>
</file>

<file path=ppt/tags/tag37.xml><?xml version="1.0" encoding="utf-8"?>
<p:tagLst xmlns:a="http://schemas.openxmlformats.org/drawingml/2006/main" xmlns:r="http://schemas.openxmlformats.org/officeDocument/2006/relationships" xmlns:p="http://schemas.openxmlformats.org/presentationml/2006/main">
  <p:tag name="PA" val="v4.2.4"/>
</p:tagLst>
</file>

<file path=ppt/tags/tag38.xml><?xml version="1.0" encoding="utf-8"?>
<p:tagLst xmlns:a="http://schemas.openxmlformats.org/drawingml/2006/main" xmlns:r="http://schemas.openxmlformats.org/officeDocument/2006/relationships" xmlns:p="http://schemas.openxmlformats.org/presentationml/2006/main">
  <p:tag name="PA" val="v4.2.4"/>
</p:tagLst>
</file>

<file path=ppt/tags/tag39.xml><?xml version="1.0" encoding="utf-8"?>
<p:tagLst xmlns:a="http://schemas.openxmlformats.org/drawingml/2006/main" xmlns:r="http://schemas.openxmlformats.org/officeDocument/2006/relationships" xmlns:p="http://schemas.openxmlformats.org/presentationml/2006/main">
  <p:tag name="PA" val="v4.2.4"/>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0.xml><?xml version="1.0" encoding="utf-8"?>
<p:tagLst xmlns:a="http://schemas.openxmlformats.org/drawingml/2006/main" xmlns:r="http://schemas.openxmlformats.org/officeDocument/2006/relationships" xmlns:p="http://schemas.openxmlformats.org/presentationml/2006/main">
  <p:tag name="PA" val="v4.2.4"/>
</p:tagLst>
</file>

<file path=ppt/tags/tag41.xml><?xml version="1.0" encoding="utf-8"?>
<p:tagLst xmlns:a="http://schemas.openxmlformats.org/drawingml/2006/main" xmlns:r="http://schemas.openxmlformats.org/officeDocument/2006/relationships" xmlns:p="http://schemas.openxmlformats.org/presentationml/2006/main">
  <p:tag name="PA" val="v4.2.4"/>
</p:tagLst>
</file>

<file path=ppt/tags/tag42.xml><?xml version="1.0" encoding="utf-8"?>
<p:tagLst xmlns:a="http://schemas.openxmlformats.org/drawingml/2006/main" xmlns:r="http://schemas.openxmlformats.org/officeDocument/2006/relationships" xmlns:p="http://schemas.openxmlformats.org/presentationml/2006/main">
  <p:tag name="PA" val="v4.2.4"/>
</p:tagLst>
</file>

<file path=ppt/tags/tag43.xml><?xml version="1.0" encoding="utf-8"?>
<p:tagLst xmlns:a="http://schemas.openxmlformats.org/drawingml/2006/main" xmlns:r="http://schemas.openxmlformats.org/officeDocument/2006/relationships" xmlns:p="http://schemas.openxmlformats.org/presentationml/2006/main">
  <p:tag name="PA" val="v4.2.4"/>
</p:tagLst>
</file>

<file path=ppt/tags/tag44.xml><?xml version="1.0" encoding="utf-8"?>
<p:tagLst xmlns:a="http://schemas.openxmlformats.org/drawingml/2006/main" xmlns:r="http://schemas.openxmlformats.org/officeDocument/2006/relationships" xmlns:p="http://schemas.openxmlformats.org/presentationml/2006/main">
  <p:tag name="PA" val="v4.2.4"/>
</p:tagLst>
</file>

<file path=ppt/tags/tag45.xml><?xml version="1.0" encoding="utf-8"?>
<p:tagLst xmlns:a="http://schemas.openxmlformats.org/drawingml/2006/main" xmlns:r="http://schemas.openxmlformats.org/officeDocument/2006/relationships" xmlns:p="http://schemas.openxmlformats.org/presentationml/2006/main">
  <p:tag name="PA" val="v4.2.4"/>
</p:tagLst>
</file>

<file path=ppt/tags/tag46.xml><?xml version="1.0" encoding="utf-8"?>
<p:tagLst xmlns:a="http://schemas.openxmlformats.org/drawingml/2006/main" xmlns:r="http://schemas.openxmlformats.org/officeDocument/2006/relationships" xmlns:p="http://schemas.openxmlformats.org/presentationml/2006/main">
  <p:tag name="PA" val="v4.2.4"/>
</p:tagLst>
</file>

<file path=ppt/tags/tag47.xml><?xml version="1.0" encoding="utf-8"?>
<p:tagLst xmlns:a="http://schemas.openxmlformats.org/drawingml/2006/main" xmlns:r="http://schemas.openxmlformats.org/officeDocument/2006/relationships" xmlns:p="http://schemas.openxmlformats.org/presentationml/2006/main">
  <p:tag name="PA" val="v4.2.4"/>
</p:tagLst>
</file>

<file path=ppt/tags/tag48.xml><?xml version="1.0" encoding="utf-8"?>
<p:tagLst xmlns:a="http://schemas.openxmlformats.org/drawingml/2006/main" xmlns:r="http://schemas.openxmlformats.org/officeDocument/2006/relationships" xmlns:p="http://schemas.openxmlformats.org/presentationml/2006/main">
  <p:tag name="PA" val="v4.2.4"/>
</p:tagLst>
</file>

<file path=ppt/tags/tag49.xml><?xml version="1.0" encoding="utf-8"?>
<p:tagLst xmlns:a="http://schemas.openxmlformats.org/drawingml/2006/main" xmlns:r="http://schemas.openxmlformats.org/officeDocument/2006/relationships" xmlns:p="http://schemas.openxmlformats.org/presentationml/2006/main">
  <p:tag name="PA" val="v4.2.4"/>
</p:tagLst>
</file>

<file path=ppt/tags/tag5.xml><?xml version="1.0" encoding="utf-8"?>
<p:tagLst xmlns:a="http://schemas.openxmlformats.org/drawingml/2006/main" xmlns:r="http://schemas.openxmlformats.org/officeDocument/2006/relationships" xmlns:p="http://schemas.openxmlformats.org/presentationml/2006/main">
  <p:tag name="PA" val="v4.2.3"/>
</p:tagLst>
</file>

<file path=ppt/tags/tag50.xml><?xml version="1.0" encoding="utf-8"?>
<p:tagLst xmlns:a="http://schemas.openxmlformats.org/drawingml/2006/main" xmlns:r="http://schemas.openxmlformats.org/officeDocument/2006/relationships" xmlns:p="http://schemas.openxmlformats.org/presentationml/2006/main">
  <p:tag name="PA" val="v4.2.4"/>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53.xml><?xml version="1.0" encoding="utf-8"?>
<p:tagLst xmlns:a="http://schemas.openxmlformats.org/drawingml/2006/main" xmlns:r="http://schemas.openxmlformats.org/officeDocument/2006/relationships" xmlns:p="http://schemas.openxmlformats.org/presentationml/2006/main">
  <p:tag name="PA" val="v4.2.4"/>
</p:tagLst>
</file>

<file path=ppt/tags/tag54.xml><?xml version="1.0" encoding="utf-8"?>
<p:tagLst xmlns:a="http://schemas.openxmlformats.org/drawingml/2006/main" xmlns:r="http://schemas.openxmlformats.org/officeDocument/2006/relationships" xmlns:p="http://schemas.openxmlformats.org/presentationml/2006/main">
  <p:tag name="PA" val="v4.2.4"/>
</p:tagLst>
</file>

<file path=ppt/tags/tag55.xml><?xml version="1.0" encoding="utf-8"?>
<p:tagLst xmlns:a="http://schemas.openxmlformats.org/drawingml/2006/main" xmlns:r="http://schemas.openxmlformats.org/officeDocument/2006/relationships" xmlns:p="http://schemas.openxmlformats.org/presentationml/2006/main">
  <p:tag name="PA" val="v4.2.4"/>
</p:tagLst>
</file>

<file path=ppt/tags/tag56.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PA" val="v4.3.1"/>
</p:tagLst>
</file>

<file path=ppt/tags/tag7.xml><?xml version="1.0" encoding="utf-8"?>
<p:tagLst xmlns:a="http://schemas.openxmlformats.org/drawingml/2006/main" xmlns:r="http://schemas.openxmlformats.org/officeDocument/2006/relationships" xmlns:p="http://schemas.openxmlformats.org/presentationml/2006/main">
  <p:tag name="PA" val="v4.3.1"/>
</p:tagLst>
</file>

<file path=ppt/tags/tag8.xml><?xml version="1.0" encoding="utf-8"?>
<p:tagLst xmlns:a="http://schemas.openxmlformats.org/drawingml/2006/main" xmlns:r="http://schemas.openxmlformats.org/officeDocument/2006/relationships" xmlns:p="http://schemas.openxmlformats.org/presentationml/2006/main">
  <p:tag name="PA" val="v4.3.1"/>
</p:tagLst>
</file>

<file path=ppt/tags/tag9.xml><?xml version="1.0" encoding="utf-8"?>
<p:tagLst xmlns:a="http://schemas.openxmlformats.org/drawingml/2006/main" xmlns:r="http://schemas.openxmlformats.org/officeDocument/2006/relationships" xmlns:p="http://schemas.openxmlformats.org/presentationml/2006/main">
  <p:tag name="PA" val="v4.3.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1183</Words>
  <Application>Microsoft Office PowerPoint</Application>
  <PresentationFormat>全屏显示(16:9)</PresentationFormat>
  <Paragraphs>123</Paragraphs>
  <Slides>16</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16</vt:i4>
      </vt:variant>
    </vt:vector>
  </HeadingPairs>
  <TitlesOfParts>
    <vt:vector size="24" baseType="lpstr">
      <vt:lpstr>华文行楷</vt:lpstr>
      <vt:lpstr>宋体</vt:lpstr>
      <vt:lpstr>微软雅黑</vt:lpstr>
      <vt:lpstr>Arial</vt:lpstr>
      <vt:lpstr>Calibri</vt:lpstr>
      <vt:lpstr>Times New Roman</vt:lpstr>
      <vt:lpstr>WWW.2PPT.COM
</vt:lpstr>
      <vt:lpstr>Equation</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2023-01-17T00:59:51Z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AD8A06BA905C42E499067E122D2D4076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