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347" r:id="rId2"/>
    <p:sldId id="282" r:id="rId3"/>
    <p:sldId id="284" r:id="rId4"/>
    <p:sldId id="285" r:id="rId5"/>
    <p:sldId id="286" r:id="rId6"/>
    <p:sldId id="287" r:id="rId7"/>
    <p:sldId id="289" r:id="rId8"/>
    <p:sldId id="312" r:id="rId9"/>
    <p:sldId id="313" r:id="rId10"/>
    <p:sldId id="292" r:id="rId11"/>
    <p:sldId id="278" r:id="rId12"/>
    <p:sldId id="279" r:id="rId13"/>
    <p:sldId id="344" r:id="rId14"/>
    <p:sldId id="346" r:id="rId15"/>
    <p:sldId id="263" r:id="rId16"/>
    <p:sldId id="314" r:id="rId17"/>
    <p:sldId id="315" r:id="rId18"/>
    <p:sldId id="294" r:id="rId19"/>
    <p:sldId id="296" r:id="rId20"/>
    <p:sldId id="297" r:id="rId21"/>
    <p:sldId id="335" r:id="rId22"/>
    <p:sldId id="276" r:id="rId23"/>
    <p:sldId id="275" r:id="rId24"/>
    <p:sldId id="272" r:id="rId25"/>
    <p:sldId id="348" r:id="rId26"/>
  </p:sldIdLst>
  <p:sldSz cx="9144000" cy="6858000" type="screen4x3"/>
  <p:notesSz cx="6858000" cy="9144000"/>
  <p:custDataLst>
    <p:tags r:id="rId28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9.wmf"/><Relationship Id="rId1" Type="http://schemas.openxmlformats.org/officeDocument/2006/relationships/image" Target="../media/image12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8467"/>
            <a:ext cx="9144000" cy="6858000"/>
          </a:xfrm>
          <a:prstGeom prst="rect">
            <a:avLst/>
          </a:prstGeom>
        </p:spPr>
      </p:pic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799210" y="2757593"/>
            <a:ext cx="7545579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标题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8467"/>
            <a:ext cx="9144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CB1F53-69AC-4A29-859D-28F9CE5FE821}" type="slidenum">
              <a:rPr lang="en-US" altLang="zh-CN" smtClean="0"/>
              <a:t>‹#›</a:t>
            </a:fld>
            <a:endParaRPr lang="en-US" altLang="zh-CN">
              <a:ea typeface="华文新魏" panose="02010800040101010101" pitchFamily="2" charset="-122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CN" altLang="en-US"/>
              <a:t>谢    谢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email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大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transition>
    <p:checker dir="vert"/>
  </p:transition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11.png"/><Relationship Id="rId9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5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4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GIF"/><Relationship Id="rId4" Type="http://schemas.openxmlformats.org/officeDocument/2006/relationships/slide" Target="slide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3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1325880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 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相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似三角形的性质</a:t>
            </a:r>
          </a:p>
        </p:txBody>
      </p:sp>
      <p:sp>
        <p:nvSpPr>
          <p:cNvPr id="3" name="矩形 2"/>
          <p:cNvSpPr/>
          <p:nvPr/>
        </p:nvSpPr>
        <p:spPr>
          <a:xfrm>
            <a:off x="257" y="5445224"/>
            <a:ext cx="9143743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NOTEPAD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28650" y="152400"/>
            <a:ext cx="88392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1276350" y="990600"/>
            <a:ext cx="75438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CC33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相似三角形周长的比等于相似比吗？</a:t>
            </a:r>
            <a:endParaRPr lang="zh-CN" altLang="en-US" sz="4000" b="1">
              <a:solidFill>
                <a:srgbClr val="CC3300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1428750" y="1600200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latin typeface="Times New Roman" panose="02020603050405020304" pitchFamily="18" charset="0"/>
                <a:ea typeface="楷体" panose="02010609060101010101" pitchFamily="49" charset="-122"/>
              </a:rPr>
              <a:t>已知：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1428750" y="2270125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latin typeface="Times New Roman" panose="02020603050405020304" pitchFamily="18" charset="0"/>
                <a:ea typeface="楷体" panose="02010609060101010101" pitchFamily="49" charset="-122"/>
              </a:rPr>
              <a:t>求证：</a:t>
            </a:r>
          </a:p>
        </p:txBody>
      </p:sp>
      <p:graphicFrame>
        <p:nvGraphicFramePr>
          <p:cNvPr id="60422" name="Object 6"/>
          <p:cNvGraphicFramePr/>
          <p:nvPr/>
        </p:nvGraphicFramePr>
        <p:xfrm>
          <a:off x="2190750" y="2114550"/>
          <a:ext cx="27495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r:id="rId5" imgW="1536065" imgH="393700" progId="Equation.3">
                  <p:embed/>
                </p:oleObj>
              </mc:Choice>
              <mc:Fallback>
                <p:oleObj r:id="rId5" imgW="1536065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190750" y="2114550"/>
                        <a:ext cx="274955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/>
          <p:nvPr/>
        </p:nvGrpSpPr>
        <p:grpSpPr>
          <a:xfrm>
            <a:off x="2038350" y="1524000"/>
            <a:ext cx="2743200" cy="500063"/>
            <a:chOff x="1008" y="960"/>
            <a:chExt cx="1728" cy="315"/>
          </a:xfrm>
        </p:grpSpPr>
        <p:graphicFrame>
          <p:nvGraphicFramePr>
            <p:cNvPr id="13319" name="Object 8"/>
            <p:cNvGraphicFramePr/>
            <p:nvPr/>
          </p:nvGraphicFramePr>
          <p:xfrm>
            <a:off x="1008" y="1008"/>
            <a:ext cx="1728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2" r:id="rId7" imgW="1395095" imgH="215900" progId="Equation.3">
                    <p:embed/>
                  </p:oleObj>
                </mc:Choice>
                <mc:Fallback>
                  <p:oleObj r:id="rId7" imgW="1395095" imgH="2159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008" y="1008"/>
                          <a:ext cx="1728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0" name="Text Box 9"/>
            <p:cNvSpPr txBox="1">
              <a:spLocks noChangeArrowheads="1"/>
            </p:cNvSpPr>
            <p:nvPr/>
          </p:nvSpPr>
          <p:spPr bwMode="auto">
            <a:xfrm>
              <a:off x="1728" y="960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∽△</a:t>
              </a:r>
            </a:p>
          </p:txBody>
        </p:sp>
        <p:sp>
          <p:nvSpPr>
            <p:cNvPr id="13321" name="Text Box 10"/>
            <p:cNvSpPr txBox="1">
              <a:spLocks noChangeArrowheads="1"/>
            </p:cNvSpPr>
            <p:nvPr/>
          </p:nvSpPr>
          <p:spPr bwMode="auto">
            <a:xfrm>
              <a:off x="1152" y="96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△</a:t>
              </a:r>
            </a:p>
          </p:txBody>
        </p:sp>
      </p:grp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1428750" y="3124200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latin typeface="Times New Roman" panose="02020603050405020304" pitchFamily="18" charset="0"/>
                <a:ea typeface="楷体" panose="02010609060101010101" pitchFamily="49" charset="-122"/>
              </a:rPr>
              <a:t>证明：</a:t>
            </a:r>
          </a:p>
        </p:txBody>
      </p:sp>
      <p:grpSp>
        <p:nvGrpSpPr>
          <p:cNvPr id="3" name="Group 12"/>
          <p:cNvGrpSpPr/>
          <p:nvPr/>
        </p:nvGrpSpPr>
        <p:grpSpPr>
          <a:xfrm>
            <a:off x="2190750" y="3081338"/>
            <a:ext cx="2819400" cy="500062"/>
            <a:chOff x="1104" y="1893"/>
            <a:chExt cx="1776" cy="315"/>
          </a:xfrm>
        </p:grpSpPr>
        <p:grpSp>
          <p:nvGrpSpPr>
            <p:cNvPr id="13324" name="Group 13"/>
            <p:cNvGrpSpPr/>
            <p:nvPr/>
          </p:nvGrpSpPr>
          <p:grpSpPr>
            <a:xfrm>
              <a:off x="1152" y="1893"/>
              <a:ext cx="1728" cy="315"/>
              <a:chOff x="1008" y="960"/>
              <a:chExt cx="1728" cy="315"/>
            </a:xfrm>
          </p:grpSpPr>
          <p:graphicFrame>
            <p:nvGraphicFramePr>
              <p:cNvPr id="13325" name="Object 14"/>
              <p:cNvGraphicFramePr/>
              <p:nvPr/>
            </p:nvGraphicFramePr>
            <p:xfrm>
              <a:off x="1008" y="1008"/>
              <a:ext cx="1728" cy="26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73" r:id="rId9" imgW="1395095" imgH="215900" progId="Equation.3">
                      <p:embed/>
                    </p:oleObj>
                  </mc:Choice>
                  <mc:Fallback>
                    <p:oleObj r:id="rId9" imgW="1395095" imgH="215900" progId="Equation.3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1008" y="1008"/>
                            <a:ext cx="1728" cy="26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3326" name="Text Box 15"/>
              <p:cNvSpPr txBox="1">
                <a:spLocks noChangeArrowheads="1"/>
              </p:cNvSpPr>
              <p:nvPr/>
            </p:nvSpPr>
            <p:spPr bwMode="auto">
              <a:xfrm>
                <a:off x="1728" y="960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rPr>
                  <a:t>∽△</a:t>
                </a:r>
              </a:p>
            </p:txBody>
          </p:sp>
          <p:sp>
            <p:nvSpPr>
              <p:cNvPr id="13327" name="Text Box 16"/>
              <p:cNvSpPr txBox="1">
                <a:spLocks noChangeArrowheads="1"/>
              </p:cNvSpPr>
              <p:nvPr/>
            </p:nvSpPr>
            <p:spPr bwMode="auto">
              <a:xfrm>
                <a:off x="1152" y="96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  <a:ea typeface="宋体" panose="02010600030101010101" pitchFamily="2" charset="-122"/>
                  </a:rPr>
                  <a:t>△</a:t>
                </a:r>
              </a:p>
            </p:txBody>
          </p:sp>
        </p:grpSp>
        <p:sp>
          <p:nvSpPr>
            <p:cNvPr id="13328" name="Text Box 17"/>
            <p:cNvSpPr txBox="1">
              <a:spLocks noChangeArrowheads="1"/>
            </p:cNvSpPr>
            <p:nvPr/>
          </p:nvSpPr>
          <p:spPr bwMode="auto">
            <a:xfrm>
              <a:off x="1104" y="1910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>
                  <a:latin typeface="Times New Roman" panose="02020603050405020304" pitchFamily="18" charset="0"/>
                  <a:ea typeface="华文中宋" panose="02010600040101010101" pitchFamily="2" charset="-122"/>
                </a:rPr>
                <a:t>∵</a:t>
              </a:r>
            </a:p>
          </p:txBody>
        </p:sp>
      </p:grpSp>
      <p:grpSp>
        <p:nvGrpSpPr>
          <p:cNvPr id="5" name="Group 18"/>
          <p:cNvGrpSpPr/>
          <p:nvPr/>
        </p:nvGrpSpPr>
        <p:grpSpPr>
          <a:xfrm>
            <a:off x="2190750" y="3775075"/>
            <a:ext cx="2686050" cy="720725"/>
            <a:chOff x="1104" y="1920"/>
            <a:chExt cx="1692" cy="454"/>
          </a:xfrm>
        </p:grpSpPr>
        <p:sp>
          <p:nvSpPr>
            <p:cNvPr id="13330" name="Text Box 19"/>
            <p:cNvSpPr txBox="1">
              <a:spLocks noChangeArrowheads="1"/>
            </p:cNvSpPr>
            <p:nvPr/>
          </p:nvSpPr>
          <p:spPr bwMode="auto">
            <a:xfrm>
              <a:off x="1104" y="2006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>
                  <a:latin typeface="Times New Roman" panose="02020603050405020304" pitchFamily="18" charset="0"/>
                  <a:ea typeface="华文中宋" panose="02010600040101010101" pitchFamily="2" charset="-122"/>
                </a:rPr>
                <a:t>∴</a:t>
              </a:r>
            </a:p>
          </p:txBody>
        </p:sp>
        <p:graphicFrame>
          <p:nvGraphicFramePr>
            <p:cNvPr id="13331" name="Object 20"/>
            <p:cNvGraphicFramePr/>
            <p:nvPr/>
          </p:nvGraphicFramePr>
          <p:xfrm>
            <a:off x="1344" y="1920"/>
            <a:ext cx="1452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4" r:id="rId10" imgW="1256665" imgH="393700" progId="Equation.3">
                    <p:embed/>
                  </p:oleObj>
                </mc:Choice>
                <mc:Fallback>
                  <p:oleObj r:id="rId10" imgW="1256665" imgH="3937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344" y="1920"/>
                          <a:ext cx="1452" cy="4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21"/>
          <p:cNvGrpSpPr/>
          <p:nvPr/>
        </p:nvGrpSpPr>
        <p:grpSpPr>
          <a:xfrm>
            <a:off x="2190750" y="4746625"/>
            <a:ext cx="3200400" cy="739775"/>
            <a:chOff x="1104" y="2352"/>
            <a:chExt cx="2016" cy="466"/>
          </a:xfrm>
        </p:grpSpPr>
        <p:sp>
          <p:nvSpPr>
            <p:cNvPr id="13333" name="Text Box 22"/>
            <p:cNvSpPr txBox="1">
              <a:spLocks noChangeArrowheads="1"/>
            </p:cNvSpPr>
            <p:nvPr/>
          </p:nvSpPr>
          <p:spPr bwMode="auto">
            <a:xfrm>
              <a:off x="1104" y="2438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>
                  <a:latin typeface="Times New Roman" panose="02020603050405020304" pitchFamily="18" charset="0"/>
                  <a:ea typeface="华文中宋" panose="02010600040101010101" pitchFamily="2" charset="-122"/>
                </a:rPr>
                <a:t>∴</a:t>
              </a:r>
            </a:p>
          </p:txBody>
        </p:sp>
        <p:graphicFrame>
          <p:nvGraphicFramePr>
            <p:cNvPr id="13334" name="Object 23"/>
            <p:cNvGraphicFramePr/>
            <p:nvPr/>
          </p:nvGraphicFramePr>
          <p:xfrm>
            <a:off x="1296" y="2352"/>
            <a:ext cx="1824" cy="4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5" r:id="rId12" imgW="1536065" imgH="393700" progId="Equation.3">
                    <p:embed/>
                  </p:oleObj>
                </mc:Choice>
                <mc:Fallback>
                  <p:oleObj r:id="rId12" imgW="1536065" imgH="3937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296" y="2352"/>
                          <a:ext cx="1824" cy="4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0440" name="Text Box 24"/>
          <p:cNvSpPr txBox="1">
            <a:spLocks noChangeArrowheads="1"/>
          </p:cNvSpPr>
          <p:nvPr/>
        </p:nvSpPr>
        <p:spPr bwMode="auto">
          <a:xfrm>
            <a:off x="4933950" y="3870325"/>
            <a:ext cx="327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i="1">
                <a:latin typeface="Times New Roman" panose="02020603050405020304" pitchFamily="18" charset="0"/>
                <a:ea typeface="楷体" panose="02010609060101010101" pitchFamily="49" charset="-122"/>
              </a:rPr>
              <a:t>(</a:t>
            </a:r>
            <a:r>
              <a:rPr lang="zh-CN" altLang="en-US" sz="2000" i="1">
                <a:latin typeface="Times New Roman" panose="02020603050405020304" pitchFamily="18" charset="0"/>
                <a:ea typeface="楷体" panose="02010609060101010101" pitchFamily="49" charset="-122"/>
              </a:rPr>
              <a:t>相似三角形对应边成比例</a:t>
            </a:r>
            <a:r>
              <a:rPr lang="en-US" altLang="zh-CN" sz="2000" i="1">
                <a:latin typeface="Times New Roman" panose="02020603050405020304" pitchFamily="18" charset="0"/>
                <a:ea typeface="楷体" panose="02010609060101010101" pitchFamily="49" charset="-122"/>
              </a:rPr>
              <a:t>)</a:t>
            </a:r>
          </a:p>
        </p:txBody>
      </p:sp>
      <p:sp>
        <p:nvSpPr>
          <p:cNvPr id="60441" name="Text Box 25"/>
          <p:cNvSpPr txBox="1">
            <a:spLocks noChangeArrowheads="1"/>
          </p:cNvSpPr>
          <p:nvPr/>
        </p:nvSpPr>
        <p:spPr bwMode="auto">
          <a:xfrm>
            <a:off x="5391150" y="4860925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i="1">
                <a:latin typeface="Times New Roman" panose="02020603050405020304" pitchFamily="18" charset="0"/>
                <a:ea typeface="楷体" panose="02010609060101010101" pitchFamily="49" charset="-122"/>
              </a:rPr>
              <a:t>(</a:t>
            </a:r>
            <a:r>
              <a:rPr lang="zh-CN" altLang="en-US" sz="2000" i="1">
                <a:latin typeface="Times New Roman" panose="02020603050405020304" pitchFamily="18" charset="0"/>
                <a:ea typeface="楷体" panose="02010609060101010101" pitchFamily="49" charset="-122"/>
              </a:rPr>
              <a:t>等比性质</a:t>
            </a:r>
            <a:r>
              <a:rPr lang="en-US" altLang="zh-CN" sz="2000" i="1">
                <a:latin typeface="Times New Roman" panose="02020603050405020304" pitchFamily="18" charset="0"/>
                <a:ea typeface="楷体" panose="02010609060101010101" pitchFamily="49" charset="-122"/>
              </a:rPr>
              <a:t>)</a:t>
            </a:r>
          </a:p>
        </p:txBody>
      </p:sp>
      <p:grpSp>
        <p:nvGrpSpPr>
          <p:cNvPr id="13337" name="Group 26"/>
          <p:cNvGrpSpPr/>
          <p:nvPr/>
        </p:nvGrpSpPr>
        <p:grpSpPr>
          <a:xfrm>
            <a:off x="4933950" y="1447800"/>
            <a:ext cx="2057400" cy="1747838"/>
            <a:chOff x="1344" y="1296"/>
            <a:chExt cx="1680" cy="1364"/>
          </a:xfrm>
        </p:grpSpPr>
        <p:sp>
          <p:nvSpPr>
            <p:cNvPr id="13338" name="AutoShape 27"/>
            <p:cNvSpPr>
              <a:spLocks noChangeArrowheads="1"/>
            </p:cNvSpPr>
            <p:nvPr/>
          </p:nvSpPr>
          <p:spPr bwMode="auto">
            <a:xfrm>
              <a:off x="1584" y="1536"/>
              <a:ext cx="1152" cy="912"/>
            </a:xfrm>
            <a:prstGeom prst="triangle">
              <a:avLst>
                <a:gd name="adj" fmla="val 7942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3339" name="Text Box 28"/>
            <p:cNvSpPr txBox="1">
              <a:spLocks noChangeArrowheads="1"/>
            </p:cNvSpPr>
            <p:nvPr/>
          </p:nvSpPr>
          <p:spPr bwMode="auto">
            <a:xfrm>
              <a:off x="2402" y="1296"/>
              <a:ext cx="286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3340" name="Text Box 29"/>
            <p:cNvSpPr txBox="1">
              <a:spLocks noChangeArrowheads="1"/>
            </p:cNvSpPr>
            <p:nvPr/>
          </p:nvSpPr>
          <p:spPr bwMode="auto">
            <a:xfrm>
              <a:off x="2736" y="2303"/>
              <a:ext cx="288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13341" name="Text Box 30"/>
            <p:cNvSpPr txBox="1">
              <a:spLocks noChangeArrowheads="1"/>
            </p:cNvSpPr>
            <p:nvPr/>
          </p:nvSpPr>
          <p:spPr bwMode="auto">
            <a:xfrm>
              <a:off x="1344" y="2303"/>
              <a:ext cx="288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</p:grpSp>
      <p:grpSp>
        <p:nvGrpSpPr>
          <p:cNvPr id="13342" name="Group 31"/>
          <p:cNvGrpSpPr/>
          <p:nvPr/>
        </p:nvGrpSpPr>
        <p:grpSpPr>
          <a:xfrm>
            <a:off x="7067550" y="1666875"/>
            <a:ext cx="2286000" cy="1457325"/>
            <a:chOff x="3072" y="1584"/>
            <a:chExt cx="1488" cy="1050"/>
          </a:xfrm>
        </p:grpSpPr>
        <p:sp>
          <p:nvSpPr>
            <p:cNvPr id="13343" name="AutoShape 32"/>
            <p:cNvSpPr>
              <a:spLocks noChangeArrowheads="1"/>
            </p:cNvSpPr>
            <p:nvPr/>
          </p:nvSpPr>
          <p:spPr bwMode="auto">
            <a:xfrm>
              <a:off x="3312" y="1824"/>
              <a:ext cx="720" cy="624"/>
            </a:xfrm>
            <a:prstGeom prst="triangle">
              <a:avLst>
                <a:gd name="adj" fmla="val 7942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3344" name="Text Box 33"/>
            <p:cNvSpPr txBox="1">
              <a:spLocks noChangeArrowheads="1"/>
            </p:cNvSpPr>
            <p:nvPr/>
          </p:nvSpPr>
          <p:spPr bwMode="auto">
            <a:xfrm>
              <a:off x="3072" y="2303"/>
              <a:ext cx="52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B′</a:t>
              </a:r>
            </a:p>
          </p:txBody>
        </p:sp>
        <p:sp>
          <p:nvSpPr>
            <p:cNvPr id="13345" name="Text Box 34"/>
            <p:cNvSpPr txBox="1">
              <a:spLocks noChangeArrowheads="1"/>
            </p:cNvSpPr>
            <p:nvPr/>
          </p:nvSpPr>
          <p:spPr bwMode="auto">
            <a:xfrm>
              <a:off x="3791" y="1584"/>
              <a:ext cx="529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A′</a:t>
              </a:r>
            </a:p>
          </p:txBody>
        </p:sp>
        <p:sp>
          <p:nvSpPr>
            <p:cNvPr id="13346" name="Text Box 35"/>
            <p:cNvSpPr txBox="1">
              <a:spLocks noChangeArrowheads="1"/>
            </p:cNvSpPr>
            <p:nvPr/>
          </p:nvSpPr>
          <p:spPr bwMode="auto">
            <a:xfrm>
              <a:off x="4032" y="2304"/>
              <a:ext cx="52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C′</a:t>
              </a: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7" grpId="0"/>
      <p:bldP spid="60440" grpId="0"/>
      <p:bldP spid="604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2"/>
          <p:cNvSpPr>
            <a:spLocks noChangeArrowheads="1"/>
          </p:cNvSpPr>
          <p:nvPr/>
        </p:nvSpPr>
        <p:spPr bwMode="auto">
          <a:xfrm>
            <a:off x="6477000" y="76200"/>
            <a:ext cx="2362200" cy="1143000"/>
          </a:xfrm>
          <a:prstGeom prst="wedgeEllipseCallout">
            <a:avLst>
              <a:gd name="adj1" fmla="val -76880"/>
              <a:gd name="adj2" fmla="val 40694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endParaRPr lang="zh-CN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6934200" y="3810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做一做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381000" y="655637"/>
            <a:ext cx="55591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楷体" panose="02010609060101010101" pitchFamily="49" charset="-122"/>
              </a:rPr>
              <a:t>       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如下图⑴、⑵、⑶分别是边长为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、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、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的等边三角形，它们都相似。</a:t>
            </a:r>
          </a:p>
        </p:txBody>
      </p:sp>
      <p:grpSp>
        <p:nvGrpSpPr>
          <p:cNvPr id="14340" name="Group 5"/>
          <p:cNvGrpSpPr/>
          <p:nvPr/>
        </p:nvGrpSpPr>
        <p:grpSpPr>
          <a:xfrm>
            <a:off x="838200" y="2057400"/>
            <a:ext cx="1600200" cy="1447800"/>
            <a:chOff x="528" y="1248"/>
            <a:chExt cx="1008" cy="912"/>
          </a:xfrm>
        </p:grpSpPr>
        <p:sp>
          <p:nvSpPr>
            <p:cNvPr id="14341" name="AutoShape 6"/>
            <p:cNvSpPr>
              <a:spLocks noChangeArrowheads="1"/>
            </p:cNvSpPr>
            <p:nvPr/>
          </p:nvSpPr>
          <p:spPr bwMode="auto">
            <a:xfrm>
              <a:off x="528" y="1680"/>
              <a:ext cx="576" cy="4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4342" name="Text Box 7"/>
            <p:cNvSpPr txBox="1">
              <a:spLocks noChangeArrowheads="1"/>
            </p:cNvSpPr>
            <p:nvPr/>
          </p:nvSpPr>
          <p:spPr bwMode="auto">
            <a:xfrm>
              <a:off x="672" y="1248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⑴</a:t>
              </a:r>
            </a:p>
          </p:txBody>
        </p:sp>
      </p:grpSp>
      <p:grpSp>
        <p:nvGrpSpPr>
          <p:cNvPr id="14343" name="Group 8"/>
          <p:cNvGrpSpPr/>
          <p:nvPr/>
        </p:nvGrpSpPr>
        <p:grpSpPr>
          <a:xfrm>
            <a:off x="2743200" y="1524000"/>
            <a:ext cx="1828800" cy="2057400"/>
            <a:chOff x="1728" y="960"/>
            <a:chExt cx="1152" cy="1296"/>
          </a:xfrm>
        </p:grpSpPr>
        <p:grpSp>
          <p:nvGrpSpPr>
            <p:cNvPr id="14344" name="Group 9"/>
            <p:cNvGrpSpPr/>
            <p:nvPr/>
          </p:nvGrpSpPr>
          <p:grpSpPr>
            <a:xfrm>
              <a:off x="1728" y="1296"/>
              <a:ext cx="1152" cy="960"/>
              <a:chOff x="1440" y="1968"/>
              <a:chExt cx="1152" cy="960"/>
            </a:xfrm>
          </p:grpSpPr>
          <p:sp>
            <p:nvSpPr>
              <p:cNvPr id="14345" name="AutoShape 10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576" cy="4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14346" name="AutoShape 11"/>
              <p:cNvSpPr>
                <a:spLocks noChangeArrowheads="1"/>
              </p:cNvSpPr>
              <p:nvPr/>
            </p:nvSpPr>
            <p:spPr bwMode="auto">
              <a:xfrm>
                <a:off x="1728" y="1968"/>
                <a:ext cx="576" cy="48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14347" name="AutoShape 12"/>
              <p:cNvSpPr>
                <a:spLocks noChangeArrowheads="1"/>
              </p:cNvSpPr>
              <p:nvPr/>
            </p:nvSpPr>
            <p:spPr bwMode="auto">
              <a:xfrm>
                <a:off x="2016" y="2448"/>
                <a:ext cx="576" cy="4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4348" name="Text Box 13"/>
            <p:cNvSpPr txBox="1">
              <a:spLocks noChangeArrowheads="1"/>
            </p:cNvSpPr>
            <p:nvPr/>
          </p:nvSpPr>
          <p:spPr bwMode="auto">
            <a:xfrm>
              <a:off x="2160" y="960"/>
              <a:ext cx="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⑵</a:t>
              </a:r>
            </a:p>
          </p:txBody>
        </p:sp>
      </p:grpSp>
      <p:grpSp>
        <p:nvGrpSpPr>
          <p:cNvPr id="14349" name="Group 14"/>
          <p:cNvGrpSpPr/>
          <p:nvPr/>
        </p:nvGrpSpPr>
        <p:grpSpPr>
          <a:xfrm>
            <a:off x="5257800" y="1066800"/>
            <a:ext cx="2743200" cy="2667000"/>
            <a:chOff x="3312" y="912"/>
            <a:chExt cx="1728" cy="1680"/>
          </a:xfrm>
        </p:grpSpPr>
        <p:grpSp>
          <p:nvGrpSpPr>
            <p:cNvPr id="14350" name="Group 15"/>
            <p:cNvGrpSpPr/>
            <p:nvPr/>
          </p:nvGrpSpPr>
          <p:grpSpPr>
            <a:xfrm>
              <a:off x="3312" y="1152"/>
              <a:ext cx="1728" cy="1440"/>
              <a:chOff x="2256" y="1872"/>
              <a:chExt cx="1728" cy="1440"/>
            </a:xfrm>
          </p:grpSpPr>
          <p:sp>
            <p:nvSpPr>
              <p:cNvPr id="14351" name="AutoShape 16"/>
              <p:cNvSpPr>
                <a:spLocks noChangeArrowheads="1"/>
              </p:cNvSpPr>
              <p:nvPr/>
            </p:nvSpPr>
            <p:spPr bwMode="auto">
              <a:xfrm>
                <a:off x="2832" y="1872"/>
                <a:ext cx="576" cy="48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14352" name="AutoShape 17"/>
              <p:cNvSpPr>
                <a:spLocks noChangeArrowheads="1"/>
              </p:cNvSpPr>
              <p:nvPr/>
            </p:nvSpPr>
            <p:spPr bwMode="auto">
              <a:xfrm>
                <a:off x="2256" y="2832"/>
                <a:ext cx="576" cy="4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14353" name="AutoShape 18"/>
              <p:cNvSpPr>
                <a:spLocks noChangeArrowheads="1"/>
              </p:cNvSpPr>
              <p:nvPr/>
            </p:nvSpPr>
            <p:spPr bwMode="auto">
              <a:xfrm>
                <a:off x="2832" y="2832"/>
                <a:ext cx="576" cy="4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14354" name="AutoShape 19"/>
              <p:cNvSpPr>
                <a:spLocks noChangeArrowheads="1"/>
              </p:cNvSpPr>
              <p:nvPr/>
            </p:nvSpPr>
            <p:spPr bwMode="auto">
              <a:xfrm>
                <a:off x="3408" y="2832"/>
                <a:ext cx="576" cy="4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14355" name="AutoShape 20"/>
              <p:cNvSpPr>
                <a:spLocks noChangeArrowheads="1"/>
              </p:cNvSpPr>
              <p:nvPr/>
            </p:nvSpPr>
            <p:spPr bwMode="auto">
              <a:xfrm>
                <a:off x="2544" y="2352"/>
                <a:ext cx="576" cy="4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14356" name="AutoShape 21"/>
              <p:cNvSpPr>
                <a:spLocks noChangeArrowheads="1"/>
              </p:cNvSpPr>
              <p:nvPr/>
            </p:nvSpPr>
            <p:spPr bwMode="auto">
              <a:xfrm>
                <a:off x="3120" y="2352"/>
                <a:ext cx="576" cy="4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4357" name="Text Box 22"/>
            <p:cNvSpPr txBox="1">
              <a:spLocks noChangeArrowheads="1"/>
            </p:cNvSpPr>
            <p:nvPr/>
          </p:nvSpPr>
          <p:spPr bwMode="auto">
            <a:xfrm>
              <a:off x="4032" y="912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⑶</a:t>
              </a:r>
            </a:p>
          </p:txBody>
        </p:sp>
      </p:grpSp>
      <p:sp>
        <p:nvSpPr>
          <p:cNvPr id="14358" name="Text Box 23"/>
          <p:cNvSpPr txBox="1">
            <a:spLocks noChangeArrowheads="1"/>
          </p:cNvSpPr>
          <p:nvPr/>
        </p:nvSpPr>
        <p:spPr bwMode="auto">
          <a:xfrm>
            <a:off x="1295400" y="3733800"/>
            <a:ext cx="45720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楷体" panose="02010609060101010101" pitchFamily="49" charset="-122"/>
              </a:rPr>
              <a:t>⑵</a:t>
            </a:r>
            <a:r>
              <a:rPr lang="zh-CN" altLang="en-US" sz="2400" dirty="0">
                <a:latin typeface="Times New Roman" panose="02020603050405020304" pitchFamily="18" charset="0"/>
                <a:ea typeface="楷体" panose="02010609060101010101" pitchFamily="49" charset="-122"/>
              </a:rPr>
              <a:t>与⑴的相似比</a:t>
            </a:r>
            <a:r>
              <a:rPr lang="en-US" altLang="zh-CN" sz="2400" dirty="0">
                <a:latin typeface="Times New Roman" panose="02020603050405020304" pitchFamily="18" charset="0"/>
                <a:ea typeface="楷体" panose="02010609060101010101" pitchFamily="49" charset="-122"/>
              </a:rPr>
              <a:t>=</a:t>
            </a:r>
            <a:r>
              <a:rPr lang="zh-CN" altLang="en-US" sz="2400" dirty="0">
                <a:latin typeface="Times New Roman" panose="02020603050405020304" pitchFamily="18" charset="0"/>
                <a:ea typeface="楷体" panose="02010609060101010101" pitchFamily="49" charset="-122"/>
              </a:rPr>
              <a:t>（               ）</a:t>
            </a:r>
          </a:p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  <a:ea typeface="楷体" panose="02010609060101010101" pitchFamily="49" charset="-122"/>
              </a:rPr>
              <a:t>⑵与⑴的面积比</a:t>
            </a:r>
            <a:r>
              <a:rPr lang="en-US" altLang="zh-CN" sz="2400" dirty="0">
                <a:latin typeface="Times New Roman" panose="02020603050405020304" pitchFamily="18" charset="0"/>
                <a:ea typeface="楷体" panose="02010609060101010101" pitchFamily="49" charset="-122"/>
              </a:rPr>
              <a:t>=</a:t>
            </a:r>
            <a:r>
              <a:rPr lang="zh-CN" altLang="en-US" sz="2400" dirty="0">
                <a:latin typeface="Times New Roman" panose="02020603050405020304" pitchFamily="18" charset="0"/>
                <a:ea typeface="楷体" panose="02010609060101010101" pitchFamily="49" charset="-122"/>
              </a:rPr>
              <a:t>（               ）</a:t>
            </a:r>
          </a:p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  <a:ea typeface="楷体" panose="02010609060101010101" pitchFamily="49" charset="-122"/>
              </a:rPr>
              <a:t>⑶与⑴的相似比</a:t>
            </a:r>
            <a:r>
              <a:rPr lang="en-US" altLang="zh-CN" sz="2400" dirty="0">
                <a:latin typeface="Times New Roman" panose="02020603050405020304" pitchFamily="18" charset="0"/>
                <a:ea typeface="楷体" panose="02010609060101010101" pitchFamily="49" charset="-122"/>
              </a:rPr>
              <a:t>=</a:t>
            </a:r>
            <a:r>
              <a:rPr lang="zh-CN" altLang="en-US" sz="2400" dirty="0">
                <a:latin typeface="Times New Roman" panose="02020603050405020304" pitchFamily="18" charset="0"/>
                <a:ea typeface="楷体" panose="02010609060101010101" pitchFamily="49" charset="-122"/>
              </a:rPr>
              <a:t>（               ）</a:t>
            </a:r>
          </a:p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  <a:ea typeface="楷体" panose="02010609060101010101" pitchFamily="49" charset="-122"/>
              </a:rPr>
              <a:t>⑶与⑴的面积比</a:t>
            </a:r>
            <a:r>
              <a:rPr lang="en-US" altLang="zh-CN" sz="2400" dirty="0">
                <a:latin typeface="Times New Roman" panose="02020603050405020304" pitchFamily="18" charset="0"/>
                <a:ea typeface="楷体" panose="02010609060101010101" pitchFamily="49" charset="-122"/>
              </a:rPr>
              <a:t>=</a:t>
            </a:r>
            <a:r>
              <a:rPr lang="zh-CN" altLang="en-US" sz="2400" dirty="0">
                <a:latin typeface="Times New Roman" panose="02020603050405020304" pitchFamily="18" charset="0"/>
                <a:ea typeface="楷体" panose="02010609060101010101" pitchFamily="49" charset="-122"/>
              </a:rPr>
              <a:t>（               ）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762000" y="5867400"/>
            <a:ext cx="553819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楷体" panose="02010609060101010101" pitchFamily="49" charset="-122"/>
              </a:rPr>
              <a:t>        </a:t>
            </a:r>
            <a:r>
              <a:rPr lang="zh-CN" altLang="en-US" sz="2400" dirty="0">
                <a:latin typeface="Times New Roman" panose="02020603050405020304" pitchFamily="18" charset="0"/>
                <a:ea typeface="楷体" panose="02010609060101010101" pitchFamily="49" charset="-122"/>
              </a:rPr>
              <a:t>由此我们可以得到什么结论？</a:t>
            </a: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362419" y="63246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  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对等边三角形而言，面积比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=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相似比的平方。</a:t>
            </a: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4114800" y="36576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2:1</a:t>
            </a: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4141788" y="4191000"/>
            <a:ext cx="658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4:1</a:t>
            </a:r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4114800" y="47244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3:1</a:t>
            </a:r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4114800" y="5257800"/>
            <a:ext cx="121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9:1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6" grpId="0"/>
      <p:bldP spid="38937" grpId="0"/>
      <p:bldP spid="38938" grpId="0"/>
      <p:bldP spid="38939" grpId="0"/>
      <p:bldP spid="38940" grpId="0"/>
      <p:bldP spid="389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ChangeArrowheads="1"/>
          </p:cNvSpPr>
          <p:nvPr/>
        </p:nvSpPr>
        <p:spPr bwMode="auto">
          <a:xfrm rot="-7542824">
            <a:off x="708025" y="-190500"/>
            <a:ext cx="2743200" cy="2819400"/>
          </a:xfrm>
          <a:prstGeom prst="cloudCallout">
            <a:avLst>
              <a:gd name="adj1" fmla="val -90625"/>
              <a:gd name="adj2" fmla="val 1570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vert="eaVert"/>
          <a:lstStyle/>
          <a:p>
            <a:pPr algn="ctr"/>
            <a:endParaRPr lang="zh-CN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-180975" y="765175"/>
            <a:ext cx="38862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</a:rPr>
              <a:t> 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动动你聪明的</a:t>
            </a:r>
          </a:p>
          <a:p>
            <a:pPr algn="ctr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脑子，想一想</a:t>
            </a:r>
          </a:p>
          <a:p>
            <a:pPr>
              <a:spcBef>
                <a:spcPct val="50000"/>
              </a:spcBef>
            </a:pP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4251325" y="2209800"/>
            <a:ext cx="4191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</a:rPr>
              <a:t>        </a:t>
            </a:r>
            <a:r>
              <a:rPr lang="zh-CN" altLang="en-US" sz="2800" b="1">
                <a:solidFill>
                  <a:srgbClr val="FF99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上述结论是否适用于一般的相似三角形？</a:t>
            </a:r>
          </a:p>
        </p:txBody>
      </p:sp>
      <p:grpSp>
        <p:nvGrpSpPr>
          <p:cNvPr id="2" name="Group 5"/>
          <p:cNvGrpSpPr/>
          <p:nvPr/>
        </p:nvGrpSpPr>
        <p:grpSpPr>
          <a:xfrm>
            <a:off x="4022725" y="76200"/>
            <a:ext cx="2057400" cy="1901825"/>
            <a:chOff x="2688" y="816"/>
            <a:chExt cx="1440" cy="1200"/>
          </a:xfrm>
        </p:grpSpPr>
        <p:grpSp>
          <p:nvGrpSpPr>
            <p:cNvPr id="15365" name="Group 6"/>
            <p:cNvGrpSpPr/>
            <p:nvPr/>
          </p:nvGrpSpPr>
          <p:grpSpPr>
            <a:xfrm>
              <a:off x="2880" y="1056"/>
              <a:ext cx="1008" cy="816"/>
              <a:chOff x="2880" y="1056"/>
              <a:chExt cx="1008" cy="816"/>
            </a:xfrm>
          </p:grpSpPr>
          <p:sp>
            <p:nvSpPr>
              <p:cNvPr id="15366" name="Line 7"/>
              <p:cNvSpPr>
                <a:spLocks noChangeShapeType="1"/>
              </p:cNvSpPr>
              <p:nvPr/>
            </p:nvSpPr>
            <p:spPr bwMode="auto">
              <a:xfrm flipH="1">
                <a:off x="2880" y="1056"/>
                <a:ext cx="768" cy="81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67" name="Line 8"/>
              <p:cNvSpPr>
                <a:spLocks noChangeShapeType="1"/>
              </p:cNvSpPr>
              <p:nvPr/>
            </p:nvSpPr>
            <p:spPr bwMode="auto">
              <a:xfrm>
                <a:off x="2880" y="1872"/>
                <a:ext cx="100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68" name="Line 9"/>
              <p:cNvSpPr>
                <a:spLocks noChangeShapeType="1"/>
              </p:cNvSpPr>
              <p:nvPr/>
            </p:nvSpPr>
            <p:spPr bwMode="auto">
              <a:xfrm flipH="1" flipV="1">
                <a:off x="3648" y="1056"/>
                <a:ext cx="240" cy="81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5369" name="Rectangle 10"/>
            <p:cNvSpPr>
              <a:spLocks noChangeArrowheads="1"/>
            </p:cNvSpPr>
            <p:nvPr/>
          </p:nvSpPr>
          <p:spPr bwMode="auto">
            <a:xfrm>
              <a:off x="3538" y="816"/>
              <a:ext cx="3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A </a:t>
              </a:r>
            </a:p>
          </p:txBody>
        </p:sp>
        <p:sp>
          <p:nvSpPr>
            <p:cNvPr id="15370" name="Text Box 11"/>
            <p:cNvSpPr txBox="1">
              <a:spLocks noChangeArrowheads="1"/>
            </p:cNvSpPr>
            <p:nvPr/>
          </p:nvSpPr>
          <p:spPr bwMode="auto">
            <a:xfrm>
              <a:off x="2688" y="172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5371" name="Text Box 12"/>
            <p:cNvSpPr txBox="1">
              <a:spLocks noChangeArrowheads="1"/>
            </p:cNvSpPr>
            <p:nvPr/>
          </p:nvSpPr>
          <p:spPr bwMode="auto">
            <a:xfrm>
              <a:off x="3888" y="172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</a:p>
          </p:txBody>
        </p:sp>
      </p:grpSp>
      <p:sp>
        <p:nvSpPr>
          <p:cNvPr id="39949" name="Line 13"/>
          <p:cNvSpPr>
            <a:spLocks noChangeShapeType="1"/>
          </p:cNvSpPr>
          <p:nvPr/>
        </p:nvSpPr>
        <p:spPr bwMode="auto">
          <a:xfrm flipH="1">
            <a:off x="5394325" y="457200"/>
            <a:ext cx="0" cy="1295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" name="Group 14"/>
          <p:cNvGrpSpPr/>
          <p:nvPr/>
        </p:nvGrpSpPr>
        <p:grpSpPr>
          <a:xfrm>
            <a:off x="6918325" y="152400"/>
            <a:ext cx="2368550" cy="1676400"/>
            <a:chOff x="4161" y="864"/>
            <a:chExt cx="1492" cy="1056"/>
          </a:xfrm>
        </p:grpSpPr>
        <p:grpSp>
          <p:nvGrpSpPr>
            <p:cNvPr id="15374" name="Group 15"/>
            <p:cNvGrpSpPr/>
            <p:nvPr/>
          </p:nvGrpSpPr>
          <p:grpSpPr>
            <a:xfrm>
              <a:off x="4416" y="1104"/>
              <a:ext cx="816" cy="672"/>
              <a:chOff x="4416" y="1104"/>
              <a:chExt cx="816" cy="672"/>
            </a:xfrm>
          </p:grpSpPr>
          <p:sp>
            <p:nvSpPr>
              <p:cNvPr id="15375" name="Line 16"/>
              <p:cNvSpPr>
                <a:spLocks noChangeShapeType="1"/>
              </p:cNvSpPr>
              <p:nvPr/>
            </p:nvSpPr>
            <p:spPr bwMode="auto">
              <a:xfrm flipH="1">
                <a:off x="4416" y="1104"/>
                <a:ext cx="624" cy="6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76" name="Line 17"/>
              <p:cNvSpPr>
                <a:spLocks noChangeShapeType="1"/>
              </p:cNvSpPr>
              <p:nvPr/>
            </p:nvSpPr>
            <p:spPr bwMode="auto">
              <a:xfrm>
                <a:off x="4416" y="1776"/>
                <a:ext cx="8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77" name="Line 18"/>
              <p:cNvSpPr>
                <a:spLocks noChangeShapeType="1"/>
              </p:cNvSpPr>
              <p:nvPr/>
            </p:nvSpPr>
            <p:spPr bwMode="auto">
              <a:xfrm flipH="1" flipV="1">
                <a:off x="5040" y="1104"/>
                <a:ext cx="192" cy="6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5378" name="Rectangle 19"/>
            <p:cNvSpPr>
              <a:spLocks noChangeArrowheads="1"/>
            </p:cNvSpPr>
            <p:nvPr/>
          </p:nvSpPr>
          <p:spPr bwMode="auto">
            <a:xfrm>
              <a:off x="4929" y="864"/>
              <a:ext cx="4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A′</a:t>
              </a:r>
            </a:p>
          </p:txBody>
        </p:sp>
        <p:sp>
          <p:nvSpPr>
            <p:cNvPr id="15379" name="Rectangle 20"/>
            <p:cNvSpPr>
              <a:spLocks noChangeArrowheads="1"/>
            </p:cNvSpPr>
            <p:nvPr/>
          </p:nvSpPr>
          <p:spPr bwMode="auto">
            <a:xfrm>
              <a:off x="4161" y="1632"/>
              <a:ext cx="4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B′</a:t>
              </a:r>
            </a:p>
          </p:txBody>
        </p:sp>
        <p:sp>
          <p:nvSpPr>
            <p:cNvPr id="15380" name="Rectangle 21"/>
            <p:cNvSpPr>
              <a:spLocks noChangeArrowheads="1"/>
            </p:cNvSpPr>
            <p:nvPr/>
          </p:nvSpPr>
          <p:spPr bwMode="auto">
            <a:xfrm>
              <a:off x="5217" y="1632"/>
              <a:ext cx="4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C′</a:t>
              </a:r>
            </a:p>
          </p:txBody>
        </p:sp>
      </p:grpSp>
      <p:sp>
        <p:nvSpPr>
          <p:cNvPr id="39958" name="Line 22"/>
          <p:cNvSpPr>
            <a:spLocks noChangeShapeType="1"/>
          </p:cNvSpPr>
          <p:nvPr/>
        </p:nvSpPr>
        <p:spPr bwMode="auto">
          <a:xfrm flipH="1">
            <a:off x="8289925" y="533400"/>
            <a:ext cx="0" cy="1066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6" name="Group 23"/>
          <p:cNvGrpSpPr/>
          <p:nvPr/>
        </p:nvGrpSpPr>
        <p:grpSpPr>
          <a:xfrm>
            <a:off x="8289925" y="1447800"/>
            <a:ext cx="152400" cy="152400"/>
            <a:chOff x="2160" y="2640"/>
            <a:chExt cx="96" cy="96"/>
          </a:xfrm>
        </p:grpSpPr>
        <p:sp>
          <p:nvSpPr>
            <p:cNvPr id="15383" name="Line 24"/>
            <p:cNvSpPr>
              <a:spLocks noChangeShapeType="1"/>
            </p:cNvSpPr>
            <p:nvPr/>
          </p:nvSpPr>
          <p:spPr bwMode="auto">
            <a:xfrm>
              <a:off x="2160" y="2640"/>
              <a:ext cx="9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4" name="Line 25"/>
            <p:cNvSpPr>
              <a:spLocks noChangeShapeType="1"/>
            </p:cNvSpPr>
            <p:nvPr/>
          </p:nvSpPr>
          <p:spPr bwMode="auto">
            <a:xfrm flipH="1">
              <a:off x="2256" y="2640"/>
              <a:ext cx="0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" name="Group 26"/>
          <p:cNvGrpSpPr/>
          <p:nvPr/>
        </p:nvGrpSpPr>
        <p:grpSpPr>
          <a:xfrm>
            <a:off x="5394325" y="1600200"/>
            <a:ext cx="152400" cy="152400"/>
            <a:chOff x="2160" y="2640"/>
            <a:chExt cx="96" cy="96"/>
          </a:xfrm>
        </p:grpSpPr>
        <p:sp>
          <p:nvSpPr>
            <p:cNvPr id="15386" name="Line 27"/>
            <p:cNvSpPr>
              <a:spLocks noChangeShapeType="1"/>
            </p:cNvSpPr>
            <p:nvPr/>
          </p:nvSpPr>
          <p:spPr bwMode="auto">
            <a:xfrm>
              <a:off x="2160" y="2640"/>
              <a:ext cx="9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7" name="Line 28"/>
            <p:cNvSpPr>
              <a:spLocks noChangeShapeType="1"/>
            </p:cNvSpPr>
            <p:nvPr/>
          </p:nvSpPr>
          <p:spPr bwMode="auto">
            <a:xfrm flipH="1">
              <a:off x="2256" y="2640"/>
              <a:ext cx="0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5241925" y="1752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</a:rPr>
              <a:t>D</a:t>
            </a:r>
          </a:p>
        </p:txBody>
      </p:sp>
      <p:sp>
        <p:nvSpPr>
          <p:cNvPr id="39966" name="Rectangle 30"/>
          <p:cNvSpPr>
            <a:spLocks noChangeArrowheads="1"/>
          </p:cNvSpPr>
          <p:nvPr/>
        </p:nvSpPr>
        <p:spPr bwMode="auto">
          <a:xfrm>
            <a:off x="8113713" y="1600200"/>
            <a:ext cx="709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</a:rPr>
              <a:t>D′</a:t>
            </a:r>
          </a:p>
        </p:txBody>
      </p:sp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941388" y="31432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  <a:ea typeface="楷体" panose="02010609060101010101" pitchFamily="49" charset="-122"/>
              </a:rPr>
              <a:t>证明：</a:t>
            </a:r>
          </a:p>
        </p:txBody>
      </p:sp>
      <p:graphicFrame>
        <p:nvGraphicFramePr>
          <p:cNvPr id="39968" name="Object 32"/>
          <p:cNvGraphicFramePr/>
          <p:nvPr/>
        </p:nvGraphicFramePr>
        <p:xfrm>
          <a:off x="1431925" y="3984625"/>
          <a:ext cx="3733800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r:id="rId4" imgW="2233930" imgH="761365" progId="Equation.3">
                  <p:embed/>
                </p:oleObj>
              </mc:Choice>
              <mc:Fallback>
                <p:oleObj r:id="rId4" imgW="2233930" imgH="76136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431925" y="3984625"/>
                        <a:ext cx="3733800" cy="127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33"/>
          <p:cNvGrpSpPr/>
          <p:nvPr/>
        </p:nvGrpSpPr>
        <p:grpSpPr>
          <a:xfrm>
            <a:off x="1127125" y="5257800"/>
            <a:ext cx="2895600" cy="457200"/>
            <a:chOff x="1008" y="960"/>
            <a:chExt cx="1728" cy="315"/>
          </a:xfrm>
        </p:grpSpPr>
        <p:graphicFrame>
          <p:nvGraphicFramePr>
            <p:cNvPr id="15393" name="Object 34"/>
            <p:cNvGraphicFramePr/>
            <p:nvPr/>
          </p:nvGraphicFramePr>
          <p:xfrm>
            <a:off x="1008" y="1008"/>
            <a:ext cx="1728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6" r:id="rId6" imgW="1395095" imgH="215900" progId="Equation.3">
                    <p:embed/>
                  </p:oleObj>
                </mc:Choice>
                <mc:Fallback>
                  <p:oleObj r:id="rId6" imgW="1395095" imgH="2159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008" y="1008"/>
                          <a:ext cx="1728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94" name="Text Box 35"/>
            <p:cNvSpPr txBox="1">
              <a:spLocks noChangeArrowheads="1"/>
            </p:cNvSpPr>
            <p:nvPr/>
          </p:nvSpPr>
          <p:spPr bwMode="auto">
            <a:xfrm>
              <a:off x="1728" y="960"/>
              <a:ext cx="528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∽ △</a:t>
              </a:r>
            </a:p>
          </p:txBody>
        </p:sp>
        <p:sp>
          <p:nvSpPr>
            <p:cNvPr id="15395" name="Text Box 36"/>
            <p:cNvSpPr txBox="1">
              <a:spLocks noChangeArrowheads="1"/>
            </p:cNvSpPr>
            <p:nvPr/>
          </p:nvSpPr>
          <p:spPr bwMode="auto">
            <a:xfrm>
              <a:off x="1152" y="960"/>
              <a:ext cx="288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△</a:t>
              </a:r>
            </a:p>
          </p:txBody>
        </p:sp>
      </p:grpSp>
      <p:graphicFrame>
        <p:nvGraphicFramePr>
          <p:cNvPr id="39973" name="Object 37"/>
          <p:cNvGraphicFramePr/>
          <p:nvPr/>
        </p:nvGraphicFramePr>
        <p:xfrm>
          <a:off x="1403350" y="5805488"/>
          <a:ext cx="32004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r:id="rId8" imgW="1878965" imgH="393700" progId="Equation.3">
                  <p:embed/>
                </p:oleObj>
              </mc:Choice>
              <mc:Fallback>
                <p:oleObj r:id="rId8" imgW="1878965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403350" y="5805488"/>
                        <a:ext cx="32004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38"/>
          <p:cNvGrpSpPr/>
          <p:nvPr/>
        </p:nvGrpSpPr>
        <p:grpSpPr>
          <a:xfrm>
            <a:off x="1692275" y="3141663"/>
            <a:ext cx="5065713" cy="1004887"/>
            <a:chOff x="1293" y="261"/>
            <a:chExt cx="3191" cy="633"/>
          </a:xfrm>
        </p:grpSpPr>
        <p:sp>
          <p:nvSpPr>
            <p:cNvPr id="15398" name="Text Box 39"/>
            <p:cNvSpPr txBox="1">
              <a:spLocks noChangeArrowheads="1"/>
            </p:cNvSpPr>
            <p:nvPr/>
          </p:nvSpPr>
          <p:spPr bwMode="auto">
            <a:xfrm>
              <a:off x="1293" y="261"/>
              <a:ext cx="3191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>
                  <a:latin typeface="Times New Roman" panose="02020603050405020304" pitchFamily="18" charset="0"/>
                  <a:ea typeface="华文中宋" panose="02010600040101010101" pitchFamily="2" charset="-122"/>
                </a:rPr>
                <a:t>分别过</a:t>
              </a:r>
              <a:r>
                <a:rPr lang="en-US" altLang="zh-CN" sz="2400">
                  <a:latin typeface="Times New Roman" panose="02020603050405020304" pitchFamily="18" charset="0"/>
                  <a:ea typeface="华文中宋" panose="02010600040101010101" pitchFamily="2" charset="-122"/>
                </a:rPr>
                <a:t>A</a:t>
              </a:r>
              <a:r>
                <a:rPr lang="zh-CN" altLang="en-US" sz="2400">
                  <a:latin typeface="Times New Roman" panose="02020603050405020304" pitchFamily="18" charset="0"/>
                  <a:ea typeface="华文中宋" panose="02010600040101010101" pitchFamily="2" charset="-122"/>
                </a:rPr>
                <a:t>、</a:t>
              </a:r>
              <a:r>
                <a:rPr lang="en-US" altLang="zh-CN" sz="2400">
                  <a:latin typeface="Times New Roman" panose="02020603050405020304" pitchFamily="18" charset="0"/>
                  <a:ea typeface="华文中宋" panose="02010600040101010101" pitchFamily="2" charset="-122"/>
                </a:rPr>
                <a:t>A′</a:t>
              </a:r>
              <a:r>
                <a:rPr lang="zh-CN" altLang="en-US" sz="2400">
                  <a:latin typeface="Times New Roman" panose="02020603050405020304" pitchFamily="18" charset="0"/>
                  <a:ea typeface="华文中宋" panose="02010600040101010101" pitchFamily="2" charset="-122"/>
                </a:rPr>
                <a:t>，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2400">
                  <a:latin typeface="Times New Roman" panose="02020603050405020304" pitchFamily="18" charset="0"/>
                  <a:ea typeface="华文中宋" panose="02010600040101010101" pitchFamily="2" charset="-122"/>
                </a:rPr>
                <a:t>作</a:t>
              </a:r>
              <a:r>
                <a:rPr lang="en-US" altLang="zh-CN" sz="2400">
                  <a:latin typeface="Times New Roman" panose="02020603050405020304" pitchFamily="18" charset="0"/>
                  <a:ea typeface="华文中宋" panose="02010600040101010101" pitchFamily="2" charset="-122"/>
                </a:rPr>
                <a:t>AD⊥BC</a:t>
              </a:r>
              <a:r>
                <a:rPr lang="zh-CN" altLang="en-US" sz="2400">
                  <a:latin typeface="Times New Roman" panose="02020603050405020304" pitchFamily="18" charset="0"/>
                  <a:ea typeface="华文中宋" panose="02010600040101010101" pitchFamily="2" charset="-122"/>
                </a:rPr>
                <a:t>于</a:t>
              </a:r>
              <a:r>
                <a:rPr lang="en-US" altLang="zh-CN" sz="2400">
                  <a:latin typeface="Times New Roman" panose="02020603050405020304" pitchFamily="18" charset="0"/>
                  <a:ea typeface="华文中宋" panose="02010600040101010101" pitchFamily="2" charset="-122"/>
                </a:rPr>
                <a:t>D</a:t>
              </a:r>
              <a:r>
                <a:rPr lang="zh-CN" altLang="en-US" sz="2400">
                  <a:latin typeface="Times New Roman" panose="02020603050405020304" pitchFamily="18" charset="0"/>
                  <a:ea typeface="华文中宋" panose="02010600040101010101" pitchFamily="2" charset="-122"/>
                </a:rPr>
                <a:t>，</a:t>
              </a:r>
            </a:p>
          </p:txBody>
        </p:sp>
        <p:graphicFrame>
          <p:nvGraphicFramePr>
            <p:cNvPr id="15399" name="Object 40"/>
            <p:cNvGraphicFramePr/>
            <p:nvPr/>
          </p:nvGraphicFramePr>
          <p:xfrm>
            <a:off x="2496" y="288"/>
            <a:ext cx="1344" cy="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r:id="rId10" imgW="1205230" imgH="203200" progId="Equation.3">
                    <p:embed/>
                  </p:oleObj>
                </mc:Choice>
                <mc:Fallback>
                  <p:oleObj r:id="rId10" imgW="1205230" imgH="2032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496" y="288"/>
                          <a:ext cx="1344" cy="2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9977" name="Object 41"/>
          <p:cNvGraphicFramePr/>
          <p:nvPr/>
        </p:nvGraphicFramePr>
        <p:xfrm>
          <a:off x="5724525" y="3429000"/>
          <a:ext cx="3230563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r:id="rId12" imgW="1803400" imgH="457200" progId="Equation.3">
                  <p:embed/>
                </p:oleObj>
              </mc:Choice>
              <mc:Fallback>
                <p:oleObj r:id="rId12" imgW="1803400" imgH="457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724525" y="3429000"/>
                        <a:ext cx="3230563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78" name="Text Box 42"/>
          <p:cNvSpPr txBox="1">
            <a:spLocks noChangeArrowheads="1"/>
          </p:cNvSpPr>
          <p:nvPr/>
        </p:nvSpPr>
        <p:spPr bwMode="auto">
          <a:xfrm>
            <a:off x="898525" y="5257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</a:rPr>
              <a:t>∵</a:t>
            </a:r>
          </a:p>
        </p:txBody>
      </p:sp>
      <p:sp>
        <p:nvSpPr>
          <p:cNvPr id="39979" name="Text Box 43"/>
          <p:cNvSpPr txBox="1">
            <a:spLocks noChangeArrowheads="1"/>
          </p:cNvSpPr>
          <p:nvPr/>
        </p:nvSpPr>
        <p:spPr bwMode="auto">
          <a:xfrm>
            <a:off x="898525" y="43434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</a:rPr>
              <a:t>∴</a:t>
            </a:r>
          </a:p>
        </p:txBody>
      </p:sp>
      <p:sp>
        <p:nvSpPr>
          <p:cNvPr id="39980" name="Text Box 44"/>
          <p:cNvSpPr txBox="1">
            <a:spLocks noChangeArrowheads="1"/>
          </p:cNvSpPr>
          <p:nvPr/>
        </p:nvSpPr>
        <p:spPr bwMode="auto">
          <a:xfrm>
            <a:off x="974725" y="5943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</a:rPr>
              <a:t>∴</a:t>
            </a:r>
          </a:p>
        </p:txBody>
      </p:sp>
      <p:sp>
        <p:nvSpPr>
          <p:cNvPr id="39981" name="Text Box 45"/>
          <p:cNvSpPr txBox="1">
            <a:spLocks noChangeArrowheads="1"/>
          </p:cNvSpPr>
          <p:nvPr/>
        </p:nvSpPr>
        <p:spPr bwMode="auto">
          <a:xfrm>
            <a:off x="5148263" y="36449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</a:rPr>
              <a:t>∴</a:t>
            </a:r>
          </a:p>
        </p:txBody>
      </p:sp>
      <p:sp>
        <p:nvSpPr>
          <p:cNvPr id="39982" name="Text Box 46"/>
          <p:cNvSpPr txBox="1">
            <a:spLocks noChangeArrowheads="1"/>
          </p:cNvSpPr>
          <p:nvPr/>
        </p:nvSpPr>
        <p:spPr bwMode="auto">
          <a:xfrm>
            <a:off x="5241925" y="4814888"/>
            <a:ext cx="388620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    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结论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3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相似三角形的面积比为相似比的平方。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9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39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9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39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9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9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8" dur="500"/>
                                        <p:tgtEl>
                                          <p:spTgt spid="39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39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5" grpId="0"/>
      <p:bldP spid="39966" grpId="0"/>
      <p:bldP spid="39967" grpId="0"/>
      <p:bldP spid="39978" grpId="0"/>
      <p:bldP spid="39979" grpId="0"/>
      <p:bldP spid="39980" grpId="0"/>
      <p:bldP spid="39981" grpId="0"/>
      <p:bldP spid="399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LIN_001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1052513"/>
            <a:ext cx="9202738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9444" name="Text Box 4"/>
          <p:cNvSpPr txBox="1">
            <a:spLocks noChangeArrowheads="1"/>
          </p:cNvSpPr>
          <p:nvPr/>
        </p:nvSpPr>
        <p:spPr bwMode="auto">
          <a:xfrm>
            <a:off x="1042988" y="1095405"/>
            <a:ext cx="532765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3600" dirty="0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对应高的比</a:t>
            </a:r>
          </a:p>
          <a:p>
            <a:pPr>
              <a:lnSpc>
                <a:spcPct val="200000"/>
              </a:lnSpc>
            </a:pPr>
            <a:r>
              <a:rPr lang="zh-CN" altLang="en-US" sz="3600" dirty="0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对应中线的比</a:t>
            </a:r>
          </a:p>
          <a:p>
            <a:pPr>
              <a:lnSpc>
                <a:spcPct val="200000"/>
              </a:lnSpc>
            </a:pPr>
            <a:r>
              <a:rPr lang="zh-CN" altLang="en-US" sz="3600" dirty="0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对应角平分线的比 </a:t>
            </a:r>
          </a:p>
          <a:p>
            <a:pPr>
              <a:lnSpc>
                <a:spcPct val="200000"/>
              </a:lnSpc>
            </a:pPr>
            <a:r>
              <a:rPr lang="zh-CN" altLang="en-US" sz="3600" dirty="0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周长的比</a:t>
            </a:r>
            <a:r>
              <a:rPr lang="zh-CN" altLang="en-US" sz="3600" dirty="0">
                <a:solidFill>
                  <a:srgbClr val="A5002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               </a:t>
            </a:r>
            <a:endParaRPr lang="en-US" altLang="zh-CN" sz="3600" dirty="0">
              <a:solidFill>
                <a:srgbClr val="FF0000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0" y="1412875"/>
            <a:ext cx="747713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相</a:t>
            </a:r>
          </a:p>
          <a:p>
            <a:r>
              <a:rPr lang="zh-CN" altLang="en-US" sz="440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似</a:t>
            </a:r>
          </a:p>
          <a:p>
            <a:r>
              <a:rPr lang="zh-CN" altLang="en-US" sz="440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三</a:t>
            </a:r>
          </a:p>
          <a:p>
            <a:r>
              <a:rPr lang="zh-CN" altLang="en-US" sz="440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角</a:t>
            </a:r>
          </a:p>
          <a:p>
            <a:r>
              <a:rPr lang="zh-CN" altLang="en-US" sz="440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形</a:t>
            </a:r>
          </a:p>
        </p:txBody>
      </p:sp>
      <p:sp>
        <p:nvSpPr>
          <p:cNvPr id="189446" name="Rectangle 6"/>
          <p:cNvSpPr>
            <a:spLocks noChangeArrowheads="1"/>
          </p:cNvSpPr>
          <p:nvPr/>
        </p:nvSpPr>
        <p:spPr bwMode="auto">
          <a:xfrm>
            <a:off x="5868144" y="2924175"/>
            <a:ext cx="274721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3600" dirty="0">
                <a:solidFill>
                  <a:srgbClr val="0000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等于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相似比</a:t>
            </a:r>
            <a:r>
              <a:rPr lang="en-US" altLang="zh-CN" sz="3600" dirty="0">
                <a:solidFill>
                  <a:srgbClr val="A50021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.</a:t>
            </a:r>
          </a:p>
        </p:txBody>
      </p:sp>
      <p:sp>
        <p:nvSpPr>
          <p:cNvPr id="189447" name="AutoShape 7"/>
          <p:cNvSpPr/>
          <p:nvPr/>
        </p:nvSpPr>
        <p:spPr bwMode="auto">
          <a:xfrm>
            <a:off x="684213" y="1557338"/>
            <a:ext cx="360362" cy="3816350"/>
          </a:xfrm>
          <a:prstGeom prst="leftBrace">
            <a:avLst>
              <a:gd name="adj1" fmla="val 88008"/>
              <a:gd name="adj2" fmla="val 50000"/>
            </a:avLst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latin typeface="华文楷体" panose="0201060004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9448" name="AutoShape 8"/>
          <p:cNvSpPr/>
          <p:nvPr/>
        </p:nvSpPr>
        <p:spPr bwMode="auto">
          <a:xfrm flipH="1" flipV="1">
            <a:off x="5580063" y="1773238"/>
            <a:ext cx="215900" cy="3168650"/>
          </a:xfrm>
          <a:prstGeom prst="leftBrace">
            <a:avLst>
              <a:gd name="adj1" fmla="val 121964"/>
              <a:gd name="adj2" fmla="val 50000"/>
            </a:avLst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latin typeface="华文楷体" panose="0201060004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9450" name="Rectangle 10"/>
          <p:cNvSpPr>
            <a:spLocks noChangeArrowheads="1"/>
          </p:cNvSpPr>
          <p:nvPr/>
        </p:nvSpPr>
        <p:spPr bwMode="auto">
          <a:xfrm>
            <a:off x="635794" y="5490665"/>
            <a:ext cx="79311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面积的比等于</a:t>
            </a:r>
            <a:r>
              <a:rPr lang="zh-CN" alt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相似比的平方</a:t>
            </a:r>
          </a:p>
        </p:txBody>
      </p:sp>
      <p:sp>
        <p:nvSpPr>
          <p:cNvPr id="16392" name="Text Box 11"/>
          <p:cNvSpPr txBox="1">
            <a:spLocks noChangeArrowheads="1"/>
          </p:cNvSpPr>
          <p:nvPr/>
        </p:nvSpPr>
        <p:spPr bwMode="auto">
          <a:xfrm>
            <a:off x="250825" y="0"/>
            <a:ext cx="755967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u="sng">
                <a:solidFill>
                  <a:srgbClr val="8EB4E3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感悟与反思：</a:t>
            </a:r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相似三角形的性质</a:t>
            </a:r>
          </a:p>
        </p:txBody>
      </p:sp>
      <p:pic>
        <p:nvPicPr>
          <p:cNvPr id="16393" name="Picture 12" descr="左开门箭头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596188" y="6237288"/>
            <a:ext cx="38893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9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9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89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89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9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9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9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9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9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9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9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6" grpId="0"/>
      <p:bldP spid="189447" grpId="0" animBg="1"/>
      <p:bldP spid="189448" grpId="0" animBg="1"/>
      <p:bldP spid="1894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7"/>
          <p:cNvSpPr>
            <a:spLocks noChangeArrowheads="1"/>
          </p:cNvSpPr>
          <p:nvPr/>
        </p:nvSpPr>
        <p:spPr bwMode="auto">
          <a:xfrm>
            <a:off x="684213" y="1500188"/>
            <a:ext cx="79184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楷体" panose="02010609060101010101" pitchFamily="49" charset="-122"/>
              </a:rPr>
              <a:t>  如图，四边形</a:t>
            </a:r>
            <a:r>
              <a:rPr lang="en-US" altLang="zh-CN" sz="2400" i="1" dirty="0">
                <a:latin typeface="Times New Roman" panose="02020603050405020304" pitchFamily="18" charset="0"/>
                <a:ea typeface="楷体" panose="02010609060101010101" pitchFamily="49" charset="-122"/>
              </a:rPr>
              <a:t>ABCD</a:t>
            </a:r>
            <a:r>
              <a:rPr lang="zh-CN" altLang="en-US" sz="2400" dirty="0">
                <a:latin typeface="Times New Roman" panose="02020603050405020304" pitchFamily="18" charset="0"/>
                <a:ea typeface="楷体" panose="02010609060101010101" pitchFamily="49" charset="-122"/>
              </a:rPr>
              <a:t>相似于四边形</a:t>
            </a:r>
            <a:r>
              <a:rPr lang="en-US" altLang="zh-CN" sz="2400" i="1" dirty="0"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  <a:r>
              <a:rPr lang="en-US" altLang="zh-CN" sz="2400" dirty="0">
                <a:latin typeface="Times New Roman" panose="02020603050405020304" pitchFamily="18" charset="0"/>
                <a:ea typeface="楷体" panose="02010609060101010101" pitchFamily="49" charset="-122"/>
              </a:rPr>
              <a:t>′</a:t>
            </a:r>
            <a:r>
              <a:rPr lang="en-US" altLang="zh-CN" sz="2400" i="1" dirty="0">
                <a:latin typeface="Times New Roman" panose="02020603050405020304" pitchFamily="18" charset="0"/>
                <a:ea typeface="楷体" panose="02010609060101010101" pitchFamily="49" charset="-122"/>
              </a:rPr>
              <a:t>B</a:t>
            </a:r>
            <a:r>
              <a:rPr lang="en-US" altLang="zh-CN" sz="2400" dirty="0">
                <a:latin typeface="Times New Roman" panose="02020603050405020304" pitchFamily="18" charset="0"/>
                <a:ea typeface="楷体" panose="02010609060101010101" pitchFamily="49" charset="-122"/>
              </a:rPr>
              <a:t>′</a:t>
            </a:r>
            <a:r>
              <a:rPr lang="en-US" altLang="zh-CN" sz="2400" i="1" dirty="0">
                <a:latin typeface="Times New Roman" panose="02020603050405020304" pitchFamily="18" charset="0"/>
                <a:ea typeface="楷体" panose="02010609060101010101" pitchFamily="49" charset="-122"/>
              </a:rPr>
              <a:t>C</a:t>
            </a:r>
            <a:r>
              <a:rPr lang="en-US" altLang="zh-CN" sz="2400" dirty="0">
                <a:latin typeface="Times New Roman" panose="02020603050405020304" pitchFamily="18" charset="0"/>
                <a:ea typeface="楷体" panose="02010609060101010101" pitchFamily="49" charset="-122"/>
              </a:rPr>
              <a:t>′</a:t>
            </a:r>
            <a:r>
              <a:rPr lang="en-US" altLang="zh-CN" sz="2400" i="1" dirty="0">
                <a:latin typeface="Times New Roman" panose="02020603050405020304" pitchFamily="18" charset="0"/>
                <a:ea typeface="楷体" panose="02010609060101010101" pitchFamily="49" charset="-122"/>
              </a:rPr>
              <a:t>D</a:t>
            </a:r>
            <a:r>
              <a:rPr lang="en-US" altLang="zh-CN" sz="2400" dirty="0">
                <a:latin typeface="Times New Roman" panose="02020603050405020304" pitchFamily="18" charset="0"/>
                <a:ea typeface="楷体" panose="02010609060101010101" pitchFamily="49" charset="-122"/>
              </a:rPr>
              <a:t>′</a:t>
            </a:r>
            <a:r>
              <a:rPr lang="zh-CN" altLang="en-US" sz="2400" dirty="0">
                <a:latin typeface="Times New Roman" panose="02020603050405020304" pitchFamily="18" charset="0"/>
                <a:ea typeface="楷体" panose="02010609060101010101" pitchFamily="49" charset="-122"/>
              </a:rPr>
              <a:t>，相似比为</a:t>
            </a:r>
            <a:r>
              <a:rPr lang="en-US" altLang="zh-CN" sz="2400" i="1" dirty="0">
                <a:latin typeface="Times New Roman" panose="02020603050405020304" pitchFamily="18" charset="0"/>
                <a:ea typeface="楷体" panose="02010609060101010101" pitchFamily="49" charset="-122"/>
              </a:rPr>
              <a:t>k</a:t>
            </a:r>
            <a:r>
              <a:rPr lang="zh-CN" altLang="en-US" sz="2400" baseline="-25000" dirty="0">
                <a:latin typeface="Times New Roman" panose="02020603050405020304" pitchFamily="18" charset="0"/>
                <a:ea typeface="楷体" panose="02010609060101010101" pitchFamily="49" charset="-122"/>
              </a:rPr>
              <a:t>，</a:t>
            </a:r>
            <a:r>
              <a:rPr lang="zh-CN" altLang="en-US" sz="2400" dirty="0">
                <a:latin typeface="Times New Roman" panose="02020603050405020304" pitchFamily="18" charset="0"/>
                <a:ea typeface="楷体" panose="02010609060101010101" pitchFamily="49" charset="-122"/>
              </a:rPr>
              <a:t>它们面积的比是多少？</a:t>
            </a:r>
          </a:p>
        </p:txBody>
      </p:sp>
      <p:sp>
        <p:nvSpPr>
          <p:cNvPr id="38915" name="Rectangle 37"/>
          <p:cNvSpPr>
            <a:spLocks noChangeArrowheads="1"/>
          </p:cNvSpPr>
          <p:nvPr/>
        </p:nvSpPr>
        <p:spPr bwMode="auto">
          <a:xfrm>
            <a:off x="1352389" y="5124450"/>
            <a:ext cx="62865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相似多边形面积比等于相似比的平方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.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38916" name="任意多边形 3"/>
          <p:cNvSpPr>
            <a:spLocks noChangeArrowheads="1"/>
          </p:cNvSpPr>
          <p:nvPr/>
        </p:nvSpPr>
        <p:spPr bwMode="auto">
          <a:xfrm>
            <a:off x="2071688" y="3603625"/>
            <a:ext cx="1695450" cy="1133475"/>
          </a:xfrm>
          <a:custGeom>
            <a:avLst/>
            <a:gdLst>
              <a:gd name="T0" fmla="*/ 412955 w 1696064"/>
              <a:gd name="T1" fmla="*/ 0 h 1135626"/>
              <a:gd name="T2" fmla="*/ 0 w 1696064"/>
              <a:gd name="T3" fmla="*/ 943897 h 1135626"/>
              <a:gd name="T4" fmla="*/ 1238864 w 1696064"/>
              <a:gd name="T5" fmla="*/ 1135626 h 1135626"/>
              <a:gd name="T6" fmla="*/ 1696064 w 1696064"/>
              <a:gd name="T7" fmla="*/ 457200 h 1135626"/>
              <a:gd name="T8" fmla="*/ 412955 w 1696064"/>
              <a:gd name="T9" fmla="*/ 0 h 11356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96064" h="1135626">
                <a:moveTo>
                  <a:pt x="412955" y="0"/>
                </a:moveTo>
                <a:lnTo>
                  <a:pt x="0" y="943897"/>
                </a:lnTo>
                <a:lnTo>
                  <a:pt x="1238864" y="1135626"/>
                </a:lnTo>
                <a:lnTo>
                  <a:pt x="1696064" y="457200"/>
                </a:lnTo>
                <a:lnTo>
                  <a:pt x="412955" y="0"/>
                </a:lnTo>
                <a:close/>
              </a:path>
            </a:pathLst>
          </a:custGeom>
          <a:noFill/>
          <a:ln w="25400">
            <a:solidFill>
              <a:srgbClr val="FF33CC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17" name="任意多边形 4"/>
          <p:cNvSpPr>
            <a:spLocks noChangeArrowheads="1"/>
          </p:cNvSpPr>
          <p:nvPr/>
        </p:nvSpPr>
        <p:spPr bwMode="auto">
          <a:xfrm>
            <a:off x="4929188" y="3095625"/>
            <a:ext cx="2214562" cy="1714500"/>
          </a:xfrm>
          <a:custGeom>
            <a:avLst/>
            <a:gdLst>
              <a:gd name="T0" fmla="*/ 412955 w 1696064"/>
              <a:gd name="T1" fmla="*/ 0 h 1135626"/>
              <a:gd name="T2" fmla="*/ 0 w 1696064"/>
              <a:gd name="T3" fmla="*/ 943897 h 1135626"/>
              <a:gd name="T4" fmla="*/ 1238864 w 1696064"/>
              <a:gd name="T5" fmla="*/ 1135626 h 1135626"/>
              <a:gd name="T6" fmla="*/ 1696064 w 1696064"/>
              <a:gd name="T7" fmla="*/ 457200 h 1135626"/>
              <a:gd name="T8" fmla="*/ 412955 w 1696064"/>
              <a:gd name="T9" fmla="*/ 0 h 11356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96064" h="1135626">
                <a:moveTo>
                  <a:pt x="412955" y="0"/>
                </a:moveTo>
                <a:lnTo>
                  <a:pt x="0" y="943897"/>
                </a:lnTo>
                <a:lnTo>
                  <a:pt x="1238864" y="1135626"/>
                </a:lnTo>
                <a:lnTo>
                  <a:pt x="1696064" y="457200"/>
                </a:lnTo>
                <a:lnTo>
                  <a:pt x="412955" y="0"/>
                </a:lnTo>
                <a:close/>
              </a:path>
            </a:pathLst>
          </a:custGeom>
          <a:noFill/>
          <a:ln w="25400">
            <a:solidFill>
              <a:srgbClr val="FF33CC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18" name="TextBox 7"/>
          <p:cNvSpPr txBox="1">
            <a:spLocks noChangeArrowheads="1"/>
          </p:cNvSpPr>
          <p:nvPr/>
        </p:nvSpPr>
        <p:spPr bwMode="auto">
          <a:xfrm>
            <a:off x="2214563" y="3238500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  <a:endParaRPr lang="zh-CN" altLang="en-US" sz="2400" i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8919" name="TextBox 8"/>
          <p:cNvSpPr txBox="1">
            <a:spLocks noChangeArrowheads="1"/>
          </p:cNvSpPr>
          <p:nvPr/>
        </p:nvSpPr>
        <p:spPr bwMode="auto">
          <a:xfrm>
            <a:off x="1643063" y="4308475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latin typeface="Times New Roman" panose="02020603050405020304" pitchFamily="18" charset="0"/>
                <a:ea typeface="楷体" panose="02010609060101010101" pitchFamily="49" charset="-122"/>
              </a:rPr>
              <a:t>B</a:t>
            </a:r>
            <a:endParaRPr lang="zh-CN" altLang="en-US" sz="2400" i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8920" name="TextBox 9"/>
          <p:cNvSpPr txBox="1">
            <a:spLocks noChangeArrowheads="1"/>
          </p:cNvSpPr>
          <p:nvPr/>
        </p:nvSpPr>
        <p:spPr bwMode="auto">
          <a:xfrm>
            <a:off x="3286125" y="466725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latin typeface="Times New Roman" panose="02020603050405020304" pitchFamily="18" charset="0"/>
                <a:ea typeface="楷体" panose="02010609060101010101" pitchFamily="49" charset="-122"/>
              </a:rPr>
              <a:t>C</a:t>
            </a:r>
            <a:endParaRPr lang="zh-CN" altLang="en-US" sz="2400" i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8921" name="TextBox 10"/>
          <p:cNvSpPr txBox="1">
            <a:spLocks noChangeArrowheads="1"/>
          </p:cNvSpPr>
          <p:nvPr/>
        </p:nvSpPr>
        <p:spPr bwMode="auto">
          <a:xfrm>
            <a:off x="5000625" y="2809875"/>
            <a:ext cx="67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latin typeface="Times New Roman" panose="02020603050405020304" pitchFamily="18" charset="0"/>
                <a:ea typeface="楷体" panose="02010609060101010101" pitchFamily="49" charset="-122"/>
              </a:rPr>
              <a:t>A′</a:t>
            </a:r>
            <a:endParaRPr lang="zh-CN" altLang="en-US" sz="2400" i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8922" name="TextBox 11"/>
          <p:cNvSpPr txBox="1">
            <a:spLocks noChangeArrowheads="1"/>
          </p:cNvSpPr>
          <p:nvPr/>
        </p:nvSpPr>
        <p:spPr bwMode="auto">
          <a:xfrm>
            <a:off x="4429125" y="4308475"/>
            <a:ext cx="67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latin typeface="Times New Roman" panose="02020603050405020304" pitchFamily="18" charset="0"/>
                <a:ea typeface="楷体" panose="02010609060101010101" pitchFamily="49" charset="-122"/>
              </a:rPr>
              <a:t>B′</a:t>
            </a:r>
            <a:endParaRPr lang="zh-CN" altLang="en-US" sz="2400" i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8923" name="TextBox 12"/>
          <p:cNvSpPr txBox="1">
            <a:spLocks noChangeArrowheads="1"/>
          </p:cNvSpPr>
          <p:nvPr/>
        </p:nvSpPr>
        <p:spPr bwMode="auto">
          <a:xfrm>
            <a:off x="6500813" y="4737100"/>
            <a:ext cx="693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latin typeface="Times New Roman" panose="02020603050405020304" pitchFamily="18" charset="0"/>
                <a:ea typeface="楷体" panose="02010609060101010101" pitchFamily="49" charset="-122"/>
              </a:rPr>
              <a:t>C′</a:t>
            </a:r>
            <a:endParaRPr lang="zh-CN" altLang="en-US" sz="2400" i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cxnSp>
        <p:nvCxnSpPr>
          <p:cNvPr id="38924" name="直接连接符 14"/>
          <p:cNvCxnSpPr>
            <a:cxnSpLocks noChangeShapeType="1"/>
          </p:cNvCxnSpPr>
          <p:nvPr/>
        </p:nvCxnSpPr>
        <p:spPr bwMode="auto">
          <a:xfrm rot="16200000" flipH="1">
            <a:off x="2329657" y="3780631"/>
            <a:ext cx="1111250" cy="798513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25" name="直接连接符 16"/>
          <p:cNvCxnSpPr>
            <a:cxnSpLocks noChangeShapeType="1"/>
          </p:cNvCxnSpPr>
          <p:nvPr/>
        </p:nvCxnSpPr>
        <p:spPr bwMode="auto">
          <a:xfrm rot="16200000" flipH="1">
            <a:off x="5151438" y="3414712"/>
            <a:ext cx="1714500" cy="1076325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26" name="TextBox 18"/>
          <p:cNvSpPr txBox="1">
            <a:spLocks noChangeArrowheads="1"/>
          </p:cNvSpPr>
          <p:nvPr/>
        </p:nvSpPr>
        <p:spPr bwMode="auto">
          <a:xfrm>
            <a:off x="3786188" y="3667125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latin typeface="Times New Roman" panose="02020603050405020304" pitchFamily="18" charset="0"/>
                <a:ea typeface="楷体" panose="02010609060101010101" pitchFamily="49" charset="-122"/>
              </a:rPr>
              <a:t>D</a:t>
            </a:r>
            <a:endParaRPr lang="zh-CN" altLang="en-US" sz="2400" i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8927" name="TextBox 19"/>
          <p:cNvSpPr txBox="1">
            <a:spLocks noChangeArrowheads="1"/>
          </p:cNvSpPr>
          <p:nvPr/>
        </p:nvSpPr>
        <p:spPr bwMode="auto">
          <a:xfrm>
            <a:off x="7072313" y="3381375"/>
            <a:ext cx="71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latin typeface="Times New Roman" panose="02020603050405020304" pitchFamily="18" charset="0"/>
                <a:ea typeface="楷体" panose="02010609060101010101" pitchFamily="49" charset="-122"/>
              </a:rPr>
              <a:t>D′</a:t>
            </a:r>
            <a:endParaRPr lang="zh-CN" altLang="en-US" sz="2400" i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23" name="圆角矩形 31"/>
          <p:cNvSpPr>
            <a:spLocks noChangeArrowheads="1"/>
          </p:cNvSpPr>
          <p:nvPr/>
        </p:nvSpPr>
        <p:spPr bwMode="auto">
          <a:xfrm>
            <a:off x="755650" y="836613"/>
            <a:ext cx="1584325" cy="5048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Times New Roman" panose="02020603050405020304" pitchFamily="2" charset="-122"/>
                <a:ea typeface="楷体" panose="02010609060101010101" pitchFamily="49" charset="-122"/>
                <a:sym typeface="微软雅黑" panose="020B0503020204020204" pitchFamily="34" charset="-122"/>
              </a:rPr>
              <a:t>延伸探究</a:t>
            </a:r>
            <a:r>
              <a:rPr lang="en-US" altLang="zh-CN" sz="2400" b="1">
                <a:latin typeface="Times New Roman" panose="02020603050405020304" pitchFamily="2" charset="-122"/>
                <a:ea typeface="楷体" panose="02010609060101010101" pitchFamily="49" charset="-122"/>
                <a:sym typeface="微软雅黑" panose="020B0503020204020204" pitchFamily="34" charset="-122"/>
              </a:rPr>
              <a:t>:</a:t>
            </a:r>
            <a:endParaRPr lang="zh-CN" altLang="en-US" sz="2400"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320800" y="5834063"/>
            <a:ext cx="71929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Times New Roman" panose="02020603050405020304"/>
                <a:ea typeface="楷体" panose="02010609060101010101" pitchFamily="49" charset="-122"/>
              </a:rPr>
              <a:t>同样我们可以得出：相似多边形的周长比等于相似比</a:t>
            </a:r>
          </a:p>
        </p:txBody>
      </p:sp>
      <p:sp>
        <p:nvSpPr>
          <p:cNvPr id="17425" name="文本框 2"/>
          <p:cNvSpPr txBox="1">
            <a:spLocks noChangeArrowheads="1"/>
          </p:cNvSpPr>
          <p:nvPr/>
        </p:nvSpPr>
        <p:spPr bwMode="auto">
          <a:xfrm>
            <a:off x="8437563" y="4346575"/>
            <a:ext cx="3095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/>
      <p:bldP spid="38918" grpId="0"/>
      <p:bldP spid="38919" grpId="0"/>
      <p:bldP spid="38920" grpId="0"/>
      <p:bldP spid="38921" grpId="0"/>
      <p:bldP spid="38922" grpId="0"/>
      <p:bldP spid="38923" grpId="0"/>
      <p:bldP spid="38926" grpId="0"/>
      <p:bldP spid="38927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ChangeArrowheads="1"/>
          </p:cNvSpPr>
          <p:nvPr/>
        </p:nvSpPr>
        <p:spPr bwMode="auto">
          <a:xfrm>
            <a:off x="647700" y="2076450"/>
            <a:ext cx="8135938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2800">
                <a:latin typeface="Times New Roman" panose="02020603050405020304"/>
                <a:ea typeface="楷体" panose="02010609060101010101" pitchFamily="49" charset="-122"/>
              </a:rPr>
              <a:t>1</a:t>
            </a:r>
            <a:r>
              <a:rPr lang="zh-CN" altLang="en-US" sz="2800">
                <a:latin typeface="Times New Roman" panose="02020603050405020304"/>
                <a:ea typeface="楷体" panose="02010609060101010101" pitchFamily="49" charset="-122"/>
              </a:rPr>
              <a:t>．如果两个三角形相似，相似比为</a:t>
            </a:r>
            <a:r>
              <a:rPr lang="en-US" altLang="zh-CN" sz="2800">
                <a:latin typeface="Times New Roman" panose="02020603050405020304"/>
                <a:ea typeface="楷体" panose="02010609060101010101" pitchFamily="49" charset="-122"/>
              </a:rPr>
              <a:t>3∶5</a:t>
            </a:r>
            <a:r>
              <a:rPr lang="zh-CN" altLang="en-US" sz="2800">
                <a:latin typeface="Times New Roman" panose="02020603050405020304"/>
                <a:ea typeface="楷体" panose="02010609060101010101" pitchFamily="49" charset="-122"/>
              </a:rPr>
              <a:t>，那么对应角的角平分线的比等于多少？</a:t>
            </a:r>
          </a:p>
          <a:p>
            <a:endParaRPr lang="en-US" altLang="zh-CN" sz="2800">
              <a:ea typeface="宋体" panose="02010600030101010101" pitchFamily="2" charset="-122"/>
            </a:endParaRPr>
          </a:p>
          <a:p>
            <a:r>
              <a:rPr lang="en-US" altLang="zh-CN" sz="2800">
                <a:latin typeface="Times New Roman" panose="02020603050405020304"/>
                <a:ea typeface="楷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/>
                <a:ea typeface="楷体" panose="02010609060101010101" pitchFamily="49" charset="-122"/>
              </a:rPr>
              <a:t>．相似三角形对应边的比为</a:t>
            </a:r>
            <a:r>
              <a:rPr lang="en-US" altLang="zh-CN" sz="2800">
                <a:latin typeface="Times New Roman" panose="02020603050405020304"/>
                <a:ea typeface="楷体" panose="02010609060101010101" pitchFamily="49" charset="-122"/>
              </a:rPr>
              <a:t>2:5</a:t>
            </a:r>
            <a:r>
              <a:rPr lang="zh-CN" altLang="en-US" sz="2800">
                <a:latin typeface="Times New Roman" panose="02020603050405020304"/>
                <a:ea typeface="楷体" panose="02010609060101010101" pitchFamily="49" charset="-122"/>
              </a:rPr>
              <a:t>，那么相似比为</a:t>
            </a:r>
            <a:r>
              <a:rPr lang="en-US" altLang="zh-CN" sz="2800">
                <a:latin typeface="Times New Roman" panose="02020603050405020304"/>
                <a:ea typeface="楷体" panose="02010609060101010101" pitchFamily="49" charset="-122"/>
              </a:rPr>
              <a:t>______</a:t>
            </a:r>
            <a:r>
              <a:rPr lang="zh-CN" altLang="en-US" sz="2800">
                <a:latin typeface="Times New Roman" panose="02020603050405020304"/>
                <a:ea typeface="楷体" panose="02010609060101010101" pitchFamily="49" charset="-122"/>
              </a:rPr>
              <a:t>，对应角的角平分线的比为</a:t>
            </a:r>
            <a:r>
              <a:rPr lang="en-US" altLang="zh-CN" sz="2800">
                <a:latin typeface="Times New Roman" panose="02020603050405020304"/>
                <a:ea typeface="楷体" panose="02010609060101010101" pitchFamily="49" charset="-122"/>
              </a:rPr>
              <a:t>______</a:t>
            </a:r>
            <a:r>
              <a:rPr lang="zh-CN" altLang="en-US" sz="2800">
                <a:latin typeface="Times New Roman" panose="02020603050405020304"/>
                <a:ea typeface="楷体" panose="02010609060101010101" pitchFamily="49" charset="-122"/>
              </a:rPr>
              <a:t>，周长的比为</a:t>
            </a:r>
            <a:r>
              <a:rPr lang="en-US" altLang="zh-CN" sz="2800">
                <a:latin typeface="Times New Roman" panose="02020603050405020304"/>
                <a:ea typeface="楷体" panose="02010609060101010101" pitchFamily="49" charset="-122"/>
              </a:rPr>
              <a:t>______</a:t>
            </a:r>
            <a:r>
              <a:rPr lang="zh-CN" altLang="en-US" sz="2800">
                <a:latin typeface="Times New Roman" panose="02020603050405020304"/>
                <a:ea typeface="楷体" panose="02010609060101010101" pitchFamily="49" charset="-122"/>
              </a:rPr>
              <a:t>，面积的比为</a:t>
            </a:r>
            <a:r>
              <a:rPr lang="en-US" altLang="zh-CN" sz="2800">
                <a:latin typeface="Times New Roman" panose="02020603050405020304"/>
                <a:ea typeface="楷体" panose="02010609060101010101" pitchFamily="49" charset="-122"/>
              </a:rPr>
              <a:t>______</a:t>
            </a:r>
            <a:r>
              <a:rPr lang="zh-CN" altLang="en-US" sz="2800">
                <a:latin typeface="Times New Roman" panose="02020603050405020304"/>
                <a:ea typeface="楷体" panose="02010609060101010101" pitchFamily="49" charset="-122"/>
              </a:rPr>
              <a:t>．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795963" y="2511425"/>
            <a:ext cx="1257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FF0000"/>
                </a:solidFill>
                <a:latin typeface="Times New Roman" panose="02020603050405020304"/>
                <a:ea typeface="楷体" panose="02010609060101010101" pitchFamily="49" charset="-122"/>
              </a:rPr>
              <a:t>3∶5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55650" y="3644900"/>
            <a:ext cx="8905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FF0000"/>
                </a:solidFill>
                <a:latin typeface="Times New Roman" panose="02020603050405020304"/>
                <a:ea typeface="楷体" panose="02010609060101010101" pitchFamily="49" charset="-122"/>
              </a:rPr>
              <a:t>2:5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264275" y="3644900"/>
            <a:ext cx="8905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FF0000"/>
                </a:solidFill>
                <a:latin typeface="Times New Roman" panose="02020603050405020304"/>
                <a:ea typeface="楷体" panose="02010609060101010101" pitchFamily="49" charset="-122"/>
              </a:rPr>
              <a:t>2:5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170488" y="4076700"/>
            <a:ext cx="19446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FF0000"/>
                </a:solidFill>
                <a:latin typeface="Times New Roman" panose="02020603050405020304"/>
                <a:ea typeface="楷体" panose="02010609060101010101" pitchFamily="49" charset="-122"/>
              </a:rPr>
              <a:t>4:25</a:t>
            </a:r>
          </a:p>
        </p:txBody>
      </p:sp>
      <p:sp>
        <p:nvSpPr>
          <p:cNvPr id="18438" name="Text Box 9"/>
          <p:cNvSpPr txBox="1">
            <a:spLocks noChangeArrowheads="1"/>
          </p:cNvSpPr>
          <p:nvPr/>
        </p:nvSpPr>
        <p:spPr bwMode="auto">
          <a:xfrm>
            <a:off x="720725" y="5175250"/>
            <a:ext cx="81724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2" charset="-122"/>
                <a:ea typeface="楷体" panose="02010609060101010101" pitchFamily="49" charset="-122"/>
              </a:rPr>
              <a:t>3</a:t>
            </a:r>
            <a:r>
              <a:rPr lang="zh-CN" altLang="en-US" sz="2800">
                <a:latin typeface="Times New Roman" panose="02020603050405020304" pitchFamily="2" charset="-122"/>
                <a:ea typeface="楷体" panose="02010609060101010101" pitchFamily="49" charset="-122"/>
              </a:rPr>
              <a:t>、若两个三角形面积之比为</a:t>
            </a:r>
            <a:r>
              <a:rPr lang="en-US" altLang="zh-CN" sz="2800">
                <a:latin typeface="Times New Roman" panose="02020603050405020304" pitchFamily="2" charset="-122"/>
                <a:ea typeface="楷体" panose="02010609060101010101" pitchFamily="49" charset="-122"/>
              </a:rPr>
              <a:t>16:9</a:t>
            </a:r>
            <a:r>
              <a:rPr lang="zh-CN" altLang="en-US" sz="2800">
                <a:latin typeface="Times New Roman" panose="02020603050405020304" pitchFamily="2" charset="-122"/>
                <a:ea typeface="楷体" panose="02010609060101010101" pitchFamily="49" charset="-122"/>
              </a:rPr>
              <a:t>，则它们的对高之比为</a:t>
            </a:r>
            <a:r>
              <a:rPr lang="en-US" altLang="zh-CN" sz="2800">
                <a:latin typeface="Times New Roman" panose="02020603050405020304" pitchFamily="2" charset="-122"/>
                <a:ea typeface="楷体" panose="02010609060101010101" pitchFamily="49" charset="-122"/>
              </a:rPr>
              <a:t>_____</a:t>
            </a:r>
            <a:r>
              <a:rPr lang="zh-CN" altLang="en-US" sz="2800">
                <a:latin typeface="Times New Roman" panose="02020603050405020304" pitchFamily="2" charset="-122"/>
                <a:ea typeface="楷体" panose="02010609060101010101" pitchFamily="49" charset="-122"/>
              </a:rPr>
              <a:t>，对应中线之比为</a:t>
            </a:r>
            <a:r>
              <a:rPr lang="en-US" altLang="zh-CN" sz="2800">
                <a:latin typeface="Times New Roman" panose="02020603050405020304" pitchFamily="2" charset="-122"/>
                <a:ea typeface="楷体" panose="02010609060101010101" pitchFamily="49" charset="-122"/>
              </a:rPr>
              <a:t>_____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798638" y="5464175"/>
            <a:ext cx="15128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4 : 3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616575" y="5464175"/>
            <a:ext cx="15128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4 : 3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1946275" y="4005263"/>
            <a:ext cx="8905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FF0000"/>
                </a:solidFill>
                <a:latin typeface="Times New Roman" panose="02020603050405020304"/>
                <a:ea typeface="楷体" panose="02010609060101010101" pitchFamily="49" charset="-122"/>
              </a:rPr>
              <a:t>2:5</a:t>
            </a:r>
          </a:p>
        </p:txBody>
      </p:sp>
      <p:sp>
        <p:nvSpPr>
          <p:cNvPr id="18442" name="WordArt 13"/>
          <p:cNvSpPr>
            <a:spLocks noChangeArrowheads="1" noChangeShapeType="1" noTextEdit="1"/>
          </p:cNvSpPr>
          <p:nvPr/>
        </p:nvSpPr>
        <p:spPr bwMode="auto">
          <a:xfrm>
            <a:off x="2195513" y="549275"/>
            <a:ext cx="4608512" cy="10953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zh-CN" altLang="en-US" sz="3600" b="1" kern="10">
                <a:ln w="12700">
                  <a:solidFill>
                    <a:srgbClr val="B2B2B2"/>
                  </a:solidFill>
                  <a:rou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Times New Roman" panose="02020603050405020304" pitchFamily="2" charset="-122"/>
                <a:ea typeface="楷体" panose="02010609060101010101" pitchFamily="49" charset="-122"/>
              </a:rPr>
              <a:t>小试牛刀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  <p:bldP spid="9223" grpId="0"/>
      <p:bldP spid="9224" grpId="0"/>
      <p:bldP spid="9226" grpId="0"/>
      <p:bldP spid="9227" grpId="0"/>
      <p:bldP spid="92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79375"/>
            <a:ext cx="9144000" cy="659765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en-US" altLang="zh-CN" sz="36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1.</a:t>
            </a:r>
            <a:r>
              <a:rPr lang="zh-CN" altLang="en-US" sz="3600" b="1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如图</a:t>
            </a:r>
            <a:r>
              <a:rPr lang="en-US" altLang="zh-CN" sz="3600" b="1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,</a:t>
            </a:r>
            <a:r>
              <a:rPr lang="zh-CN" altLang="en-US" sz="3600" b="1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在△</a:t>
            </a:r>
            <a:r>
              <a:rPr lang="en-US" altLang="zh-CN" sz="3600" b="1">
                <a:solidFill>
                  <a:srgbClr val="00B050"/>
                </a:solidFill>
                <a:latin typeface="Times New Roman" panose="02020603050405020304"/>
                <a:ea typeface="楷体" panose="02010609060101010101" pitchFamily="49" charset="-122"/>
              </a:rPr>
              <a:t>ABC</a:t>
            </a:r>
            <a:r>
              <a:rPr lang="zh-CN" altLang="en-US" sz="3600" b="1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中</a:t>
            </a:r>
            <a:r>
              <a:rPr lang="en-US" altLang="zh-CN" sz="3600" b="1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,AD:DB=1:2,DE∥BC,</a:t>
            </a:r>
            <a:r>
              <a:rPr lang="zh-CN" altLang="en-US" sz="3600" b="1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若△</a:t>
            </a:r>
            <a:r>
              <a:rPr lang="en-US" altLang="zh-CN" sz="3600" b="1">
                <a:solidFill>
                  <a:srgbClr val="00B050"/>
                </a:solidFill>
                <a:latin typeface="Times New Roman" panose="02020603050405020304"/>
                <a:ea typeface="楷体" panose="02010609060101010101" pitchFamily="49" charset="-122"/>
              </a:rPr>
              <a:t>ABC</a:t>
            </a:r>
            <a:r>
              <a:rPr lang="zh-CN" altLang="en-US" sz="3600" b="1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的面积为</a:t>
            </a:r>
            <a:r>
              <a:rPr lang="en-US" altLang="zh-CN" sz="3600" b="1">
                <a:solidFill>
                  <a:srgbClr val="00B050"/>
                </a:solidFill>
                <a:latin typeface="Times New Roman" panose="02020603050405020304"/>
                <a:ea typeface="楷体" panose="02010609060101010101" pitchFamily="49" charset="-122"/>
              </a:rPr>
              <a:t>9,</a:t>
            </a:r>
            <a:r>
              <a:rPr lang="zh-CN" altLang="en-US" sz="3600" b="1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则</a:t>
            </a:r>
            <a:r>
              <a:rPr lang="en-US" altLang="zh-CN" sz="3600" b="1">
                <a:solidFill>
                  <a:srgbClr val="00B050"/>
                </a:solidFill>
                <a:latin typeface="Times New Roman" panose="02020603050405020304"/>
                <a:ea typeface="楷体" panose="02010609060101010101" pitchFamily="49" charset="-122"/>
              </a:rPr>
              <a:t>S</a:t>
            </a:r>
            <a:r>
              <a:rPr lang="zh-CN" altLang="en-US" sz="3600" b="1" baseline="-2500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四边形</a:t>
            </a:r>
            <a:r>
              <a:rPr lang="en-US" altLang="zh-CN" sz="3600" b="1" baseline="-2500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DBCE=</a:t>
            </a:r>
            <a:r>
              <a:rPr lang="zh-CN" altLang="en-US" sz="3600" b="1" baseline="-2500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（   ）</a:t>
            </a:r>
          </a:p>
        </p:txBody>
      </p:sp>
      <p:grpSp>
        <p:nvGrpSpPr>
          <p:cNvPr id="19458" name="Group 10"/>
          <p:cNvGrpSpPr/>
          <p:nvPr/>
        </p:nvGrpSpPr>
        <p:grpSpPr>
          <a:xfrm>
            <a:off x="2730500" y="2198688"/>
            <a:ext cx="5441950" cy="3535362"/>
            <a:chOff x="1111" y="1117"/>
            <a:chExt cx="4037" cy="2767"/>
          </a:xfrm>
        </p:grpSpPr>
        <p:sp>
          <p:nvSpPr>
            <p:cNvPr id="19459" name="Line 5"/>
            <p:cNvSpPr>
              <a:spLocks noChangeShapeType="1"/>
            </p:cNvSpPr>
            <p:nvPr/>
          </p:nvSpPr>
          <p:spPr bwMode="auto">
            <a:xfrm>
              <a:off x="1111" y="3884"/>
              <a:ext cx="403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9460" name="Group 9"/>
            <p:cNvGrpSpPr/>
            <p:nvPr/>
          </p:nvGrpSpPr>
          <p:grpSpPr>
            <a:xfrm>
              <a:off x="1111" y="1117"/>
              <a:ext cx="4037" cy="2767"/>
              <a:chOff x="1111" y="1117"/>
              <a:chExt cx="4037" cy="2767"/>
            </a:xfrm>
          </p:grpSpPr>
          <p:sp>
            <p:nvSpPr>
              <p:cNvPr id="19461" name="Line 4"/>
              <p:cNvSpPr>
                <a:spLocks noChangeShapeType="1"/>
              </p:cNvSpPr>
              <p:nvPr/>
            </p:nvSpPr>
            <p:spPr bwMode="auto">
              <a:xfrm flipH="1">
                <a:off x="1111" y="1117"/>
                <a:ext cx="3130" cy="2767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2" name="Line 6"/>
              <p:cNvSpPr>
                <a:spLocks noChangeShapeType="1"/>
              </p:cNvSpPr>
              <p:nvPr/>
            </p:nvSpPr>
            <p:spPr bwMode="auto">
              <a:xfrm>
                <a:off x="4241" y="1117"/>
                <a:ext cx="907" cy="2767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3" name="Line 8"/>
              <p:cNvSpPr>
                <a:spLocks noChangeShapeType="1"/>
              </p:cNvSpPr>
              <p:nvPr/>
            </p:nvSpPr>
            <p:spPr bwMode="auto">
              <a:xfrm>
                <a:off x="3016" y="2205"/>
                <a:ext cx="158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9464" name="Text Box 11"/>
          <p:cNvSpPr txBox="1">
            <a:spLocks noChangeArrowheads="1"/>
          </p:cNvSpPr>
          <p:nvPr/>
        </p:nvSpPr>
        <p:spPr bwMode="auto">
          <a:xfrm>
            <a:off x="6877050" y="1700213"/>
            <a:ext cx="587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rgbClr val="0000CC"/>
                </a:solidFill>
                <a:latin typeface="Times New Roman" panose="02020603050405020304"/>
                <a:ea typeface="楷体" panose="02010609060101010101" pitchFamily="49" charset="-122"/>
              </a:rPr>
              <a:t>A</a:t>
            </a:r>
          </a:p>
        </p:txBody>
      </p:sp>
      <p:sp>
        <p:nvSpPr>
          <p:cNvPr id="19465" name="Text Box 12"/>
          <p:cNvSpPr txBox="1">
            <a:spLocks noChangeArrowheads="1"/>
          </p:cNvSpPr>
          <p:nvPr/>
        </p:nvSpPr>
        <p:spPr bwMode="auto">
          <a:xfrm>
            <a:off x="1614488" y="5734050"/>
            <a:ext cx="587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rgbClr val="0000CC"/>
                </a:solidFill>
                <a:latin typeface="Times New Roman" panose="02020603050405020304"/>
                <a:ea typeface="楷体" panose="02010609060101010101" pitchFamily="49" charset="-122"/>
              </a:rPr>
              <a:t>B</a:t>
            </a:r>
          </a:p>
        </p:txBody>
      </p:sp>
      <p:sp>
        <p:nvSpPr>
          <p:cNvPr id="19466" name="Text Box 13"/>
          <p:cNvSpPr txBox="1">
            <a:spLocks noChangeArrowheads="1"/>
          </p:cNvSpPr>
          <p:nvPr/>
        </p:nvSpPr>
        <p:spPr bwMode="auto">
          <a:xfrm>
            <a:off x="8172450" y="5734050"/>
            <a:ext cx="587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rgbClr val="0000CC"/>
                </a:solidFill>
                <a:latin typeface="Times New Roman" panose="02020603050405020304"/>
                <a:ea typeface="楷体" panose="02010609060101010101" pitchFamily="49" charset="-122"/>
              </a:rPr>
              <a:t>C</a:t>
            </a:r>
          </a:p>
        </p:txBody>
      </p:sp>
      <p:sp>
        <p:nvSpPr>
          <p:cNvPr id="19467" name="Text Box 14"/>
          <p:cNvSpPr txBox="1">
            <a:spLocks noChangeArrowheads="1"/>
          </p:cNvSpPr>
          <p:nvPr/>
        </p:nvSpPr>
        <p:spPr bwMode="auto">
          <a:xfrm>
            <a:off x="4567238" y="3068638"/>
            <a:ext cx="587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rgbClr val="0000CC"/>
                </a:solidFill>
                <a:latin typeface="Times New Roman" panose="02020603050405020304"/>
                <a:ea typeface="楷体" panose="02010609060101010101" pitchFamily="49" charset="-122"/>
              </a:rPr>
              <a:t>D</a:t>
            </a:r>
          </a:p>
        </p:txBody>
      </p:sp>
      <p:sp>
        <p:nvSpPr>
          <p:cNvPr id="19468" name="Text Box 15"/>
          <p:cNvSpPr txBox="1">
            <a:spLocks noChangeArrowheads="1"/>
          </p:cNvSpPr>
          <p:nvPr/>
        </p:nvSpPr>
        <p:spPr bwMode="auto">
          <a:xfrm>
            <a:off x="7451725" y="3357563"/>
            <a:ext cx="5572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rgbClr val="0000CC"/>
                </a:solidFill>
                <a:latin typeface="Times New Roman" panose="02020603050405020304"/>
                <a:ea typeface="楷体" panose="02010609060101010101" pitchFamily="49" charset="-122"/>
              </a:rPr>
              <a:t>E</a:t>
            </a:r>
          </a:p>
        </p:txBody>
      </p:sp>
      <p:sp>
        <p:nvSpPr>
          <p:cNvPr id="19469" name="文本框 1"/>
          <p:cNvSpPr txBox="1">
            <a:spLocks noChangeArrowheads="1"/>
          </p:cNvSpPr>
          <p:nvPr/>
        </p:nvSpPr>
        <p:spPr bwMode="auto">
          <a:xfrm>
            <a:off x="496888" y="79375"/>
            <a:ext cx="297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>
                <a:solidFill>
                  <a:srgbClr val="C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大显身手：</a:t>
            </a:r>
          </a:p>
        </p:txBody>
      </p:sp>
    </p:spTree>
  </p:cSld>
  <p:clrMapOvr>
    <a:masterClrMapping/>
  </p:clrMapOvr>
  <p:transition>
    <p:checke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74675" y="165100"/>
            <a:ext cx="8569325" cy="68580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400" b="1">
                <a:latin typeface="Times New Roman" panose="02020603050405020304" pitchFamily="2" charset="-122"/>
                <a:ea typeface="楷体" panose="02010609060101010101" pitchFamily="49" charset="-122"/>
              </a:rPr>
              <a:t>2.</a:t>
            </a:r>
            <a:r>
              <a:rPr lang="zh-CN" altLang="en-US" sz="4000" b="1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如图，</a:t>
            </a:r>
            <a:r>
              <a:rPr lang="zh-CN" altLang="en-US" sz="4400" b="1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在　 </a:t>
            </a:r>
            <a:r>
              <a:rPr lang="en-US" altLang="zh-CN" sz="4400" b="1">
                <a:solidFill>
                  <a:srgbClr val="00B050"/>
                </a:solidFill>
                <a:latin typeface="Times New Roman" panose="02020603050405020304"/>
                <a:ea typeface="楷体" panose="02010609060101010101" pitchFamily="49" charset="-122"/>
              </a:rPr>
              <a:t>ABCD</a:t>
            </a:r>
            <a:r>
              <a:rPr lang="zh-CN" altLang="en-US" sz="4400" b="1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中，</a:t>
            </a:r>
            <a:r>
              <a:rPr lang="en-US" altLang="zh-CN" sz="4400" b="1">
                <a:solidFill>
                  <a:srgbClr val="00B050"/>
                </a:solidFill>
                <a:latin typeface="Times New Roman" panose="02020603050405020304"/>
                <a:ea typeface="楷体" panose="02010609060101010101" pitchFamily="49" charset="-122"/>
              </a:rPr>
              <a:t>E</a:t>
            </a:r>
            <a:r>
              <a:rPr lang="zh-CN" altLang="en-US" sz="4400" b="1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为</a:t>
            </a:r>
            <a:r>
              <a:rPr lang="en-US" altLang="zh-CN" sz="4400" b="1">
                <a:solidFill>
                  <a:srgbClr val="00B050"/>
                </a:solidFill>
                <a:latin typeface="Times New Roman" panose="02020603050405020304"/>
                <a:ea typeface="楷体" panose="02010609060101010101" pitchFamily="49" charset="-122"/>
              </a:rPr>
              <a:t>AB</a:t>
            </a:r>
            <a:r>
              <a:rPr lang="zh-CN" altLang="en-US" sz="4400" b="1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延长线上一点，</a:t>
            </a:r>
            <a:r>
              <a:rPr lang="en-US" altLang="zh-CN" sz="4400" b="1">
                <a:solidFill>
                  <a:srgbClr val="00B050"/>
                </a:solidFill>
                <a:latin typeface="Times New Roman" panose="02020603050405020304"/>
                <a:ea typeface="楷体" panose="02010609060101010101" pitchFamily="49" charset="-122"/>
              </a:rPr>
              <a:t>AB:AE=2:5,</a:t>
            </a:r>
            <a:r>
              <a:rPr lang="zh-CN" altLang="en-US" sz="4400" b="1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若</a:t>
            </a:r>
            <a:r>
              <a:rPr lang="en-US" altLang="zh-CN" sz="4400" b="1">
                <a:solidFill>
                  <a:srgbClr val="00B050"/>
                </a:solidFill>
                <a:latin typeface="Times New Roman" panose="02020603050405020304"/>
                <a:ea typeface="楷体" panose="02010609060101010101" pitchFamily="49" charset="-122"/>
              </a:rPr>
              <a:t>S</a:t>
            </a:r>
            <a:r>
              <a:rPr lang="en-US" altLang="zh-CN" sz="4400" b="1" baseline="-25000">
                <a:solidFill>
                  <a:srgbClr val="00B050"/>
                </a:solidFill>
                <a:latin typeface="Times New Roman" panose="02020603050405020304"/>
                <a:ea typeface="楷体" panose="02010609060101010101" pitchFamily="49" charset="-122"/>
              </a:rPr>
              <a:t>△DFC</a:t>
            </a:r>
            <a:r>
              <a:rPr lang="en-US" altLang="zh-CN" sz="4400" b="1">
                <a:solidFill>
                  <a:srgbClr val="00B050"/>
                </a:solidFill>
                <a:latin typeface="Times New Roman" panose="02020603050405020304"/>
                <a:ea typeface="楷体" panose="02010609060101010101" pitchFamily="49" charset="-122"/>
              </a:rPr>
              <a:t>=12cm</a:t>
            </a:r>
            <a:r>
              <a:rPr lang="en-US" altLang="zh-CN" sz="4400" b="1" baseline="30000">
                <a:solidFill>
                  <a:srgbClr val="00B050"/>
                </a:solidFill>
                <a:latin typeface="Times New Roman" panose="02020603050405020304"/>
                <a:ea typeface="楷体" panose="02010609060101010101" pitchFamily="49" charset="-122"/>
              </a:rPr>
              <a:t>2</a:t>
            </a:r>
            <a:r>
              <a:rPr lang="zh-CN" altLang="en-US" sz="4400" b="1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，则</a:t>
            </a:r>
            <a:r>
              <a:rPr lang="en-US" altLang="zh-CN" sz="4400" b="1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S</a:t>
            </a:r>
            <a:r>
              <a:rPr lang="en-US" altLang="zh-CN" sz="4400" b="1" baseline="-2500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△EFB=(   )</a:t>
            </a:r>
          </a:p>
        </p:txBody>
      </p:sp>
      <p:sp>
        <p:nvSpPr>
          <p:cNvPr id="20482" name="AutoShape 6"/>
          <p:cNvSpPr>
            <a:spLocks noChangeArrowheads="1"/>
          </p:cNvSpPr>
          <p:nvPr/>
        </p:nvSpPr>
        <p:spPr bwMode="auto">
          <a:xfrm>
            <a:off x="3635375" y="260350"/>
            <a:ext cx="576263" cy="266700"/>
          </a:xfrm>
          <a:prstGeom prst="parallelogram">
            <a:avLst>
              <a:gd name="adj" fmla="val 54018"/>
            </a:avLst>
          </a:prstGeom>
          <a:solidFill>
            <a:schemeClr val="bg1"/>
          </a:solidFill>
          <a:ln w="5715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0483" name="Group 15"/>
          <p:cNvGrpSpPr/>
          <p:nvPr/>
        </p:nvGrpSpPr>
        <p:grpSpPr>
          <a:xfrm>
            <a:off x="1098550" y="2276475"/>
            <a:ext cx="7489825" cy="3746500"/>
            <a:chOff x="521" y="1434"/>
            <a:chExt cx="4718" cy="2360"/>
          </a:xfrm>
        </p:grpSpPr>
        <p:sp>
          <p:nvSpPr>
            <p:cNvPr id="20484" name="Line 9"/>
            <p:cNvSpPr>
              <a:spLocks noChangeShapeType="1"/>
            </p:cNvSpPr>
            <p:nvPr/>
          </p:nvSpPr>
          <p:spPr bwMode="auto">
            <a:xfrm>
              <a:off x="521" y="3793"/>
              <a:ext cx="471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0485" name="Group 14"/>
            <p:cNvGrpSpPr/>
            <p:nvPr/>
          </p:nvGrpSpPr>
          <p:grpSpPr>
            <a:xfrm>
              <a:off x="521" y="1434"/>
              <a:ext cx="4718" cy="2360"/>
              <a:chOff x="521" y="1434"/>
              <a:chExt cx="4718" cy="2360"/>
            </a:xfrm>
          </p:grpSpPr>
          <p:sp>
            <p:nvSpPr>
              <p:cNvPr id="20486" name="Line 8"/>
              <p:cNvSpPr>
                <a:spLocks noChangeShapeType="1"/>
              </p:cNvSpPr>
              <p:nvPr/>
            </p:nvSpPr>
            <p:spPr bwMode="auto">
              <a:xfrm flipH="1">
                <a:off x="521" y="1434"/>
                <a:ext cx="1951" cy="236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487" name="Line 10"/>
              <p:cNvSpPr>
                <a:spLocks noChangeShapeType="1"/>
              </p:cNvSpPr>
              <p:nvPr/>
            </p:nvSpPr>
            <p:spPr bwMode="auto">
              <a:xfrm>
                <a:off x="2472" y="1434"/>
                <a:ext cx="1497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488" name="Line 11"/>
              <p:cNvSpPr>
                <a:spLocks noChangeShapeType="1"/>
              </p:cNvSpPr>
              <p:nvPr/>
            </p:nvSpPr>
            <p:spPr bwMode="auto">
              <a:xfrm flipH="1">
                <a:off x="2245" y="1434"/>
                <a:ext cx="1724" cy="2359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489" name="Line 13"/>
              <p:cNvSpPr>
                <a:spLocks noChangeShapeType="1"/>
              </p:cNvSpPr>
              <p:nvPr/>
            </p:nvSpPr>
            <p:spPr bwMode="auto">
              <a:xfrm>
                <a:off x="2472" y="1434"/>
                <a:ext cx="2767" cy="2359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0490" name="Text Box 16"/>
          <p:cNvSpPr txBox="1">
            <a:spLocks noChangeArrowheads="1"/>
          </p:cNvSpPr>
          <p:nvPr/>
        </p:nvSpPr>
        <p:spPr bwMode="auto">
          <a:xfrm>
            <a:off x="3475038" y="1989138"/>
            <a:ext cx="587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rgbClr val="0000CC"/>
                </a:solidFill>
                <a:latin typeface="Times New Roman" panose="02020603050405020304"/>
                <a:ea typeface="楷体" panose="02010609060101010101" pitchFamily="49" charset="-122"/>
              </a:rPr>
              <a:t>D</a:t>
            </a:r>
          </a:p>
        </p:txBody>
      </p:sp>
      <p:sp>
        <p:nvSpPr>
          <p:cNvPr id="20491" name="Text Box 17"/>
          <p:cNvSpPr txBox="1">
            <a:spLocks noChangeArrowheads="1"/>
          </p:cNvSpPr>
          <p:nvPr/>
        </p:nvSpPr>
        <p:spPr bwMode="auto">
          <a:xfrm>
            <a:off x="954088" y="6096000"/>
            <a:ext cx="587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rgbClr val="0000CC"/>
                </a:solidFill>
                <a:latin typeface="Times New Roman" panose="02020603050405020304"/>
                <a:ea typeface="楷体" panose="02010609060101010101" pitchFamily="49" charset="-122"/>
              </a:rPr>
              <a:t>A</a:t>
            </a:r>
          </a:p>
        </p:txBody>
      </p:sp>
      <p:sp>
        <p:nvSpPr>
          <p:cNvPr id="20492" name="Text Box 18"/>
          <p:cNvSpPr txBox="1">
            <a:spLocks noChangeArrowheads="1"/>
          </p:cNvSpPr>
          <p:nvPr/>
        </p:nvSpPr>
        <p:spPr bwMode="auto">
          <a:xfrm>
            <a:off x="3617913" y="6096000"/>
            <a:ext cx="587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rgbClr val="0000CC"/>
                </a:solidFill>
                <a:latin typeface="Times New Roman" panose="02020603050405020304"/>
                <a:ea typeface="楷体" panose="02010609060101010101" pitchFamily="49" charset="-122"/>
              </a:rPr>
              <a:t>B</a:t>
            </a:r>
          </a:p>
        </p:txBody>
      </p:sp>
      <p:sp>
        <p:nvSpPr>
          <p:cNvPr id="20493" name="Text Box 19"/>
          <p:cNvSpPr txBox="1">
            <a:spLocks noChangeArrowheads="1"/>
          </p:cNvSpPr>
          <p:nvPr/>
        </p:nvSpPr>
        <p:spPr bwMode="auto">
          <a:xfrm>
            <a:off x="6570663" y="2205038"/>
            <a:ext cx="587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rgbClr val="0000CC"/>
                </a:solidFill>
                <a:latin typeface="Times New Roman" panose="02020603050405020304"/>
                <a:ea typeface="楷体" panose="02010609060101010101" pitchFamily="49" charset="-122"/>
              </a:rPr>
              <a:t>C</a:t>
            </a:r>
          </a:p>
        </p:txBody>
      </p:sp>
      <p:sp>
        <p:nvSpPr>
          <p:cNvPr id="20494" name="Text Box 20"/>
          <p:cNvSpPr txBox="1">
            <a:spLocks noChangeArrowheads="1"/>
          </p:cNvSpPr>
          <p:nvPr/>
        </p:nvSpPr>
        <p:spPr bwMode="auto">
          <a:xfrm>
            <a:off x="8586788" y="5445125"/>
            <a:ext cx="5572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rgbClr val="0000CC"/>
                </a:solidFill>
                <a:latin typeface="Times New Roman" panose="02020603050405020304"/>
                <a:ea typeface="楷体" panose="02010609060101010101" pitchFamily="49" charset="-122"/>
              </a:rPr>
              <a:t>E</a:t>
            </a:r>
          </a:p>
        </p:txBody>
      </p:sp>
      <p:sp>
        <p:nvSpPr>
          <p:cNvPr id="20495" name="Text Box 21"/>
          <p:cNvSpPr txBox="1">
            <a:spLocks noChangeArrowheads="1"/>
          </p:cNvSpPr>
          <p:nvPr/>
        </p:nvSpPr>
        <p:spPr bwMode="auto">
          <a:xfrm>
            <a:off x="4770438" y="3213100"/>
            <a:ext cx="5254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rgbClr val="0000CC"/>
                </a:solidFill>
                <a:latin typeface="Times New Roman" panose="02020603050405020304"/>
                <a:ea typeface="楷体" panose="02010609060101010101" pitchFamily="49" charset="-122"/>
              </a:rPr>
              <a:t>F</a:t>
            </a:r>
          </a:p>
        </p:txBody>
      </p:sp>
    </p:spTree>
  </p:cSld>
  <p:clrMapOvr>
    <a:masterClrMapping/>
  </p:clrMapOvr>
  <p:transition>
    <p:checke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4284663" cy="558958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6699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3.</a:t>
            </a:r>
            <a:r>
              <a:rPr lang="zh-CN" altLang="en-US" b="1">
                <a:solidFill>
                  <a:srgbClr val="6699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已知</a:t>
            </a:r>
            <a:r>
              <a:rPr lang="en-US" altLang="zh-CN" b="1">
                <a:solidFill>
                  <a:srgbClr val="6699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:</a:t>
            </a:r>
            <a:r>
              <a:rPr lang="zh-CN" altLang="en-US" b="1">
                <a:solidFill>
                  <a:srgbClr val="6699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梯形</a:t>
            </a:r>
            <a:r>
              <a:rPr lang="en-US" altLang="zh-CN" b="1">
                <a:solidFill>
                  <a:srgbClr val="6699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ABCD</a:t>
            </a:r>
            <a:r>
              <a:rPr lang="zh-CN" altLang="en-US" b="1">
                <a:solidFill>
                  <a:srgbClr val="6699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中</a:t>
            </a:r>
            <a:r>
              <a:rPr lang="en-US" altLang="zh-CN" b="1">
                <a:solidFill>
                  <a:srgbClr val="6699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,AD∥</a:t>
            </a:r>
            <a:r>
              <a:rPr lang="en-US" altLang="zh-CN">
                <a:solidFill>
                  <a:srgbClr val="669900"/>
                </a:solidFill>
                <a:latin typeface="Times New Roman" panose="02020603050405020304"/>
                <a:ea typeface="楷体" panose="02010609060101010101" pitchFamily="49" charset="-122"/>
              </a:rPr>
              <a:t>BC,</a:t>
            </a:r>
            <a:r>
              <a:rPr lang="en-US" altLang="zh-CN" b="1">
                <a:solidFill>
                  <a:srgbClr val="6699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AD=36,BC=60cm,</a:t>
            </a:r>
            <a:r>
              <a:rPr lang="zh-CN" altLang="en-US" b="1">
                <a:solidFill>
                  <a:srgbClr val="6699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延长两腰</a:t>
            </a:r>
            <a:r>
              <a:rPr lang="en-US" altLang="zh-CN" b="1">
                <a:solidFill>
                  <a:srgbClr val="6699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BA,CD</a:t>
            </a:r>
            <a:r>
              <a:rPr lang="zh-CN" altLang="en-US" b="1">
                <a:solidFill>
                  <a:srgbClr val="6699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交于点</a:t>
            </a:r>
            <a:r>
              <a:rPr lang="en-US" altLang="zh-CN" b="1">
                <a:solidFill>
                  <a:srgbClr val="6699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O,OF⊥</a:t>
            </a:r>
            <a:r>
              <a:rPr lang="en-US" altLang="zh-CN">
                <a:solidFill>
                  <a:srgbClr val="669900"/>
                </a:solidFill>
                <a:latin typeface="Times New Roman" panose="02020603050405020304"/>
                <a:ea typeface="楷体" panose="02010609060101010101" pitchFamily="49" charset="-122"/>
              </a:rPr>
              <a:t>BC,</a:t>
            </a:r>
            <a:r>
              <a:rPr lang="zh-CN" altLang="en-US">
                <a:solidFill>
                  <a:srgbClr val="669900"/>
                </a:solidFill>
                <a:latin typeface="Times New Roman" panose="02020603050405020304"/>
                <a:ea typeface="楷体" panose="02010609060101010101" pitchFamily="49" charset="-122"/>
              </a:rPr>
              <a:t>交</a:t>
            </a:r>
            <a:r>
              <a:rPr lang="en-US" altLang="zh-CN">
                <a:solidFill>
                  <a:srgbClr val="669900"/>
                </a:solidFill>
                <a:latin typeface="Times New Roman" panose="02020603050405020304"/>
                <a:ea typeface="楷体" panose="02010609060101010101" pitchFamily="49" charset="-122"/>
              </a:rPr>
              <a:t>AD</a:t>
            </a:r>
            <a:r>
              <a:rPr lang="zh-CN" altLang="en-US">
                <a:solidFill>
                  <a:srgbClr val="669900"/>
                </a:solidFill>
                <a:latin typeface="Times New Roman" panose="02020603050405020304"/>
                <a:ea typeface="楷体" panose="02010609060101010101" pitchFamily="49" charset="-122"/>
              </a:rPr>
              <a:t>于</a:t>
            </a:r>
            <a:r>
              <a:rPr lang="en-US" altLang="zh-CN">
                <a:solidFill>
                  <a:srgbClr val="669900"/>
                </a:solidFill>
                <a:latin typeface="Times New Roman" panose="02020603050405020304"/>
                <a:ea typeface="楷体" panose="02010609060101010101" pitchFamily="49" charset="-122"/>
              </a:rPr>
              <a:t>E,EF=32</a:t>
            </a:r>
            <a:r>
              <a:rPr lang="en-US" altLang="zh-CN" b="1">
                <a:solidFill>
                  <a:srgbClr val="6699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cm,</a:t>
            </a:r>
            <a:r>
              <a:rPr lang="zh-CN" altLang="en-US" b="1">
                <a:solidFill>
                  <a:srgbClr val="6699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则</a:t>
            </a:r>
            <a:r>
              <a:rPr lang="en-US" altLang="zh-CN" b="1">
                <a:solidFill>
                  <a:srgbClr val="6699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OF=_______.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3333CC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  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CN" b="1">
              <a:solidFill>
                <a:srgbClr val="3333CC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 flipH="1">
            <a:off x="6084888" y="1412875"/>
            <a:ext cx="5032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260AD0"/>
                </a:solidFill>
                <a:latin typeface="Times New Roman" panose="02020603050405020304"/>
                <a:ea typeface="楷体" panose="02010609060101010101" pitchFamily="49" charset="-122"/>
              </a:rPr>
              <a:t>A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5148263" y="2924175"/>
            <a:ext cx="3603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260AD0"/>
                </a:solidFill>
                <a:latin typeface="Times New Roman" panose="02020603050405020304"/>
                <a:ea typeface="楷体" panose="02010609060101010101" pitchFamily="49" charset="-122"/>
              </a:rPr>
              <a:t>B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8101013" y="2924175"/>
            <a:ext cx="504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260AD0"/>
                </a:solidFill>
                <a:latin typeface="Times New Roman" panose="02020603050405020304"/>
                <a:ea typeface="楷体" panose="02010609060101010101" pitchFamily="49" charset="-122"/>
              </a:rPr>
              <a:t>C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7885113" y="1484313"/>
            <a:ext cx="504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260AD0"/>
                </a:solidFill>
                <a:latin typeface="Times New Roman" panose="02020603050405020304"/>
                <a:ea typeface="楷体" panose="02010609060101010101" pitchFamily="49" charset="-122"/>
              </a:rPr>
              <a:t>D</a:t>
            </a:r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6443663" y="1916113"/>
            <a:ext cx="1368425" cy="0"/>
          </a:xfrm>
          <a:prstGeom prst="line">
            <a:avLst/>
          </a:prstGeom>
          <a:noFill/>
          <a:ln w="31750">
            <a:solidFill>
              <a:srgbClr val="FF33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5508625" y="2997200"/>
            <a:ext cx="2592388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V="1">
            <a:off x="5508625" y="620713"/>
            <a:ext cx="1943100" cy="2376487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>
            <a:off x="7451725" y="620713"/>
            <a:ext cx="649288" cy="2376487"/>
          </a:xfrm>
          <a:prstGeom prst="line">
            <a:avLst/>
          </a:prstGeom>
          <a:noFill/>
          <a:ln w="34925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H="1">
            <a:off x="7451725" y="620713"/>
            <a:ext cx="0" cy="2376487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7019925" y="1700213"/>
            <a:ext cx="7921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E</a:t>
            </a:r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7164388" y="2997200"/>
            <a:ext cx="7921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F</a:t>
            </a: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7451725" y="2781300"/>
            <a:ext cx="144463" cy="2159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7524750" y="260350"/>
            <a:ext cx="43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/>
                <a:ea typeface="楷体" panose="02010609060101010101" pitchFamily="49" charset="-122"/>
              </a:rPr>
              <a:t>O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2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62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uiExpand="1" build="p"/>
      <p:bldP spid="62467" grpId="0"/>
      <p:bldP spid="62468" grpId="0"/>
      <p:bldP spid="62469" grpId="0"/>
      <p:bldP spid="62470" grpId="0"/>
      <p:bldP spid="62476" grpId="0"/>
      <p:bldP spid="62477" grpId="0"/>
      <p:bldP spid="62478" grpId="0" animBg="1"/>
      <p:bldP spid="6247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571500" y="1071563"/>
            <a:ext cx="87852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小王有一块三角形余料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ABC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，它的边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BC=60cm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，高线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AD=40cm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，要把它加工成正方形零件，使正方形的一边在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BC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上，其余两个顶点分别在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AB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，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AC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上。</a:t>
            </a:r>
            <a:endParaRPr lang="en-US" altLang="zh-CN" sz="36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6563" name="Oval 3"/>
          <p:cNvSpPr>
            <a:spLocks noChangeArrowheads="1"/>
          </p:cNvSpPr>
          <p:nvPr/>
        </p:nvSpPr>
        <p:spPr bwMode="auto">
          <a:xfrm>
            <a:off x="571500" y="0"/>
            <a:ext cx="3846513" cy="1128713"/>
          </a:xfrm>
          <a:prstGeom prst="ellipse">
            <a:avLst/>
          </a:prstGeom>
          <a:solidFill>
            <a:srgbClr val="F0EEAE"/>
          </a:solidFill>
          <a:ln w="9525">
            <a:noFill/>
            <a:rou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zh-CN" altLang="en-US" sz="4800" b="1" i="1">
                <a:solidFill>
                  <a:srgbClr val="FF0066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挑战自我</a:t>
            </a:r>
          </a:p>
        </p:txBody>
      </p:sp>
      <p:grpSp>
        <p:nvGrpSpPr>
          <p:cNvPr id="22531" name="Group 4"/>
          <p:cNvGrpSpPr/>
          <p:nvPr/>
        </p:nvGrpSpPr>
        <p:grpSpPr>
          <a:xfrm>
            <a:off x="5624513" y="3429000"/>
            <a:ext cx="3627437" cy="2776538"/>
            <a:chOff x="3198" y="2251"/>
            <a:chExt cx="2285" cy="1749"/>
          </a:xfrm>
        </p:grpSpPr>
        <p:sp>
          <p:nvSpPr>
            <p:cNvPr id="22532" name="Line 5"/>
            <p:cNvSpPr>
              <a:spLocks noChangeShapeType="1"/>
            </p:cNvSpPr>
            <p:nvPr/>
          </p:nvSpPr>
          <p:spPr bwMode="auto">
            <a:xfrm flipH="1">
              <a:off x="3379" y="2478"/>
              <a:ext cx="998" cy="1315"/>
            </a:xfrm>
            <a:prstGeom prst="line">
              <a:avLst/>
            </a:prstGeom>
            <a:noFill/>
            <a:ln w="2540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3" name="Line 6"/>
            <p:cNvSpPr>
              <a:spLocks noChangeShapeType="1"/>
            </p:cNvSpPr>
            <p:nvPr/>
          </p:nvSpPr>
          <p:spPr bwMode="auto">
            <a:xfrm flipV="1">
              <a:off x="3379" y="3768"/>
              <a:ext cx="1757" cy="0"/>
            </a:xfrm>
            <a:prstGeom prst="line">
              <a:avLst/>
            </a:prstGeom>
            <a:noFill/>
            <a:ln w="2540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4" name="Line 7"/>
            <p:cNvSpPr>
              <a:spLocks noChangeShapeType="1"/>
            </p:cNvSpPr>
            <p:nvPr/>
          </p:nvSpPr>
          <p:spPr bwMode="auto">
            <a:xfrm>
              <a:off x="4367" y="2478"/>
              <a:ext cx="736" cy="1297"/>
            </a:xfrm>
            <a:prstGeom prst="line">
              <a:avLst/>
            </a:prstGeom>
            <a:noFill/>
            <a:ln w="2540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5" name="Text Box 8"/>
            <p:cNvSpPr txBox="1">
              <a:spLocks noChangeArrowheads="1"/>
            </p:cNvSpPr>
            <p:nvPr/>
          </p:nvSpPr>
          <p:spPr bwMode="auto">
            <a:xfrm>
              <a:off x="4286" y="2251"/>
              <a:ext cx="3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22536" name="Text Box 9"/>
            <p:cNvSpPr txBox="1">
              <a:spLocks noChangeArrowheads="1"/>
            </p:cNvSpPr>
            <p:nvPr/>
          </p:nvSpPr>
          <p:spPr bwMode="auto">
            <a:xfrm>
              <a:off x="3198" y="3543"/>
              <a:ext cx="3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22537" name="Text Box 10"/>
            <p:cNvSpPr txBox="1">
              <a:spLocks noChangeArrowheads="1"/>
            </p:cNvSpPr>
            <p:nvPr/>
          </p:nvSpPr>
          <p:spPr bwMode="auto">
            <a:xfrm>
              <a:off x="5103" y="3600"/>
              <a:ext cx="3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22538" name="Text Box 11"/>
            <p:cNvSpPr txBox="1">
              <a:spLocks noChangeArrowheads="1"/>
            </p:cNvSpPr>
            <p:nvPr/>
          </p:nvSpPr>
          <p:spPr bwMode="auto">
            <a:xfrm>
              <a:off x="3767" y="2869"/>
              <a:ext cx="3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S</a:t>
              </a:r>
            </a:p>
          </p:txBody>
        </p:sp>
        <p:sp>
          <p:nvSpPr>
            <p:cNvPr id="22539" name="Text Box 12"/>
            <p:cNvSpPr txBox="1">
              <a:spLocks noChangeArrowheads="1"/>
            </p:cNvSpPr>
            <p:nvPr/>
          </p:nvSpPr>
          <p:spPr bwMode="auto">
            <a:xfrm>
              <a:off x="4649" y="2869"/>
              <a:ext cx="3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R</a:t>
              </a:r>
            </a:p>
          </p:txBody>
        </p:sp>
        <p:sp>
          <p:nvSpPr>
            <p:cNvPr id="22540" name="Rectangle 13"/>
            <p:cNvSpPr>
              <a:spLocks noChangeArrowheads="1"/>
            </p:cNvSpPr>
            <p:nvPr/>
          </p:nvSpPr>
          <p:spPr bwMode="auto">
            <a:xfrm>
              <a:off x="3935" y="3094"/>
              <a:ext cx="759" cy="674"/>
            </a:xfrm>
            <a:prstGeom prst="rect">
              <a:avLst/>
            </a:prstGeom>
            <a:noFill/>
            <a:ln w="254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2541" name="Line 14"/>
            <p:cNvSpPr>
              <a:spLocks noChangeShapeType="1"/>
            </p:cNvSpPr>
            <p:nvPr/>
          </p:nvSpPr>
          <p:spPr bwMode="auto">
            <a:xfrm flipH="1">
              <a:off x="4377" y="2478"/>
              <a:ext cx="0" cy="1285"/>
            </a:xfrm>
            <a:prstGeom prst="line">
              <a:avLst/>
            </a:prstGeom>
            <a:noFill/>
            <a:ln w="2540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2" name="Text Box 15"/>
            <p:cNvSpPr txBox="1">
              <a:spLocks noChangeArrowheads="1"/>
            </p:cNvSpPr>
            <p:nvPr/>
          </p:nvSpPr>
          <p:spPr bwMode="auto">
            <a:xfrm>
              <a:off x="4332" y="2840"/>
              <a:ext cx="3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</a:p>
          </p:txBody>
        </p:sp>
        <p:sp>
          <p:nvSpPr>
            <p:cNvPr id="22543" name="Text Box 16"/>
            <p:cNvSpPr txBox="1">
              <a:spLocks noChangeArrowheads="1"/>
            </p:cNvSpPr>
            <p:nvPr/>
          </p:nvSpPr>
          <p:spPr bwMode="auto">
            <a:xfrm>
              <a:off x="3833" y="3712"/>
              <a:ext cx="3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P</a:t>
              </a:r>
            </a:p>
          </p:txBody>
        </p:sp>
        <p:sp>
          <p:nvSpPr>
            <p:cNvPr id="22544" name="Text Box 17"/>
            <p:cNvSpPr txBox="1">
              <a:spLocks noChangeArrowheads="1"/>
            </p:cNvSpPr>
            <p:nvPr/>
          </p:nvSpPr>
          <p:spPr bwMode="auto">
            <a:xfrm>
              <a:off x="4273" y="3712"/>
              <a:ext cx="3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22545" name="Text Box 18"/>
            <p:cNvSpPr txBox="1">
              <a:spLocks noChangeArrowheads="1"/>
            </p:cNvSpPr>
            <p:nvPr/>
          </p:nvSpPr>
          <p:spPr bwMode="auto">
            <a:xfrm>
              <a:off x="4604" y="3712"/>
              <a:ext cx="3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Q</a:t>
              </a:r>
            </a:p>
          </p:txBody>
        </p:sp>
        <p:sp>
          <p:nvSpPr>
            <p:cNvPr id="22546" name="Line 19"/>
            <p:cNvSpPr>
              <a:spLocks noChangeShapeType="1"/>
            </p:cNvSpPr>
            <p:nvPr/>
          </p:nvSpPr>
          <p:spPr bwMode="auto">
            <a:xfrm flipH="1">
              <a:off x="4241" y="3656"/>
              <a:ext cx="127" cy="0"/>
            </a:xfrm>
            <a:prstGeom prst="line">
              <a:avLst/>
            </a:prstGeom>
            <a:noFill/>
            <a:ln w="2540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7" name="Line 20"/>
            <p:cNvSpPr>
              <a:spLocks noChangeShapeType="1"/>
            </p:cNvSpPr>
            <p:nvPr/>
          </p:nvSpPr>
          <p:spPr bwMode="auto">
            <a:xfrm flipH="1">
              <a:off x="4241" y="3656"/>
              <a:ext cx="0" cy="112"/>
            </a:xfrm>
            <a:prstGeom prst="line">
              <a:avLst/>
            </a:prstGeom>
            <a:noFill/>
            <a:ln w="2540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6581" name="Text Box 21"/>
          <p:cNvSpPr txBox="1">
            <a:spLocks noChangeArrowheads="1"/>
          </p:cNvSpPr>
          <p:nvPr/>
        </p:nvSpPr>
        <p:spPr bwMode="auto">
          <a:xfrm>
            <a:off x="500063" y="3500438"/>
            <a:ext cx="69262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（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1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） </a:t>
            </a:r>
            <a:r>
              <a:rPr lang="zh-CN" altLang="en-US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△</a:t>
            </a:r>
            <a:r>
              <a:rPr lang="zh-CN" altLang="en-US" b="1">
                <a:latin typeface="Times New Roman" panose="02020603050405020304" pitchFamily="2" charset="-122"/>
                <a:ea typeface="楷体" panose="02010609060101010101" pitchFamily="49" charset="-122"/>
              </a:rPr>
              <a:t> 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ASR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与</a:t>
            </a:r>
            <a:r>
              <a:rPr lang="zh-CN" altLang="en-US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△</a:t>
            </a:r>
            <a:r>
              <a:rPr lang="zh-CN" altLang="en-US" b="1">
                <a:latin typeface="Times New Roman" panose="02020603050405020304" pitchFamily="2" charset="-122"/>
                <a:ea typeface="楷体" panose="02010609060101010101" pitchFamily="49" charset="-122"/>
              </a:rPr>
              <a:t> 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ABC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相似吗？为什么？</a:t>
            </a:r>
          </a:p>
        </p:txBody>
      </p:sp>
      <p:sp>
        <p:nvSpPr>
          <p:cNvPr id="66582" name="Text Box 22"/>
          <p:cNvSpPr txBox="1">
            <a:spLocks noChangeArrowheads="1"/>
          </p:cNvSpPr>
          <p:nvPr/>
        </p:nvSpPr>
        <p:spPr bwMode="auto">
          <a:xfrm>
            <a:off x="428625" y="4143375"/>
            <a:ext cx="59229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（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2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）求正方形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SPQR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的面积。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81" grpId="0"/>
      <p:bldP spid="665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2" descr="LIN_001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-31062" y="980728"/>
            <a:ext cx="9202738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2893907" y="6622"/>
            <a:ext cx="3352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学习目标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263525" y="2060848"/>
            <a:ext cx="8675688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1.</a:t>
            </a:r>
            <a:r>
              <a:rPr lang="zh-CN" altLang="en-US" sz="3200" b="1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在理解相似三角形基本性质的基础上，掌握相似三角形对应中线、对应高线、对应角平</a:t>
            </a:r>
            <a:r>
              <a:rPr lang="zh-CN" altLang="en-US" sz="3200" b="1" dirty="0">
                <a:solidFill>
                  <a:srgbClr val="00B05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/>
            </a:r>
            <a:br>
              <a:rPr lang="zh-CN" altLang="en-US" sz="3200" b="1" dirty="0">
                <a:solidFill>
                  <a:srgbClr val="00B05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</a:br>
            <a:r>
              <a:rPr lang="zh-CN" altLang="en-US" sz="3200" b="1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分线的比等于相似比，周长的比等于相似比，面积的比等于相似比的平方。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2.</a:t>
            </a:r>
            <a:r>
              <a:rPr lang="zh-CN" altLang="en-US" sz="3200" b="1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通过实践体会相似三角形的性质，会用性质解决相关的问题。</a:t>
            </a:r>
          </a:p>
        </p:txBody>
      </p:sp>
    </p:spTree>
  </p:cSld>
  <p:clrMapOvr>
    <a:masterClrMapping/>
  </p:clrMapOvr>
  <p:transition>
    <p:checke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928688"/>
            <a:ext cx="6516688" cy="20161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(1)△ASR</a:t>
            </a: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与△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ABC</a:t>
            </a: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相似吗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?</a:t>
            </a: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为什么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(2)</a:t>
            </a: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求正方形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PQRS</a:t>
            </a: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的面积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.</a:t>
            </a:r>
            <a:endParaRPr lang="en-US" altLang="zh-CN" sz="2600">
              <a:latin typeface="楷体_GB2312" pitchFamily="49" charset="-122"/>
              <a:ea typeface="楷体_GB2312" pitchFamily="49" charset="-12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分析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:(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  <a:sym typeface="Wingdings" panose="05000000000000000000" pitchFamily="2" charset="2"/>
              </a:rPr>
              <a:t>1) 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△ASR∽△ABC.</a:t>
            </a: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理由是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: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4500563"/>
            <a:ext cx="5651500" cy="457200"/>
          </a:xfrm>
        </p:spPr>
        <p:txBody>
          <a:bodyPr rtlCol="0">
            <a:normAutofit/>
          </a:bodyPr>
          <a:lstStyle/>
          <a:p>
            <a:pPr fontAlgn="auto">
              <a:spcAft>
                <a:spcPct val="0"/>
              </a:spcAft>
              <a:buFont typeface="Wingdings" panose="05000000000000000000" pitchFamily="2" charset="2"/>
              <a:buNone/>
              <a:defRPr/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(2)</a:t>
            </a:r>
            <a:r>
              <a:rPr altLang="en-US" sz="2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由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(1)</a:t>
            </a:r>
            <a:r>
              <a:rPr altLang="en-US" sz="2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可知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, △ASR∽△ABC.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1214438" y="2857500"/>
            <a:ext cx="4032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四边形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PQRS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是正方形</a:t>
            </a:r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>
            <a:off x="4572000" y="3143250"/>
            <a:ext cx="533400" cy="0"/>
          </a:xfrm>
          <a:prstGeom prst="line">
            <a:avLst/>
          </a:prstGeom>
          <a:noFill/>
          <a:ln w="57150" cap="sq">
            <a:solidFill>
              <a:srgbClr val="0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1357313" y="3286125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RS∥BC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2714625" y="3357563"/>
            <a:ext cx="609600" cy="533400"/>
            <a:chOff x="1680" y="2976"/>
            <a:chExt cx="384" cy="336"/>
          </a:xfrm>
        </p:grpSpPr>
        <p:sp>
          <p:nvSpPr>
            <p:cNvPr id="23559" name="Line 8"/>
            <p:cNvSpPr>
              <a:spLocks noChangeShapeType="1"/>
            </p:cNvSpPr>
            <p:nvPr/>
          </p:nvSpPr>
          <p:spPr bwMode="auto">
            <a:xfrm>
              <a:off x="1680" y="3120"/>
              <a:ext cx="336" cy="0"/>
            </a:xfrm>
            <a:prstGeom prst="line">
              <a:avLst/>
            </a:prstGeom>
            <a:noFill/>
            <a:ln w="57150" cap="sq">
              <a:solidFill>
                <a:srgbClr val="00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0" name="AutoShape 9"/>
            <p:cNvSpPr/>
            <p:nvPr/>
          </p:nvSpPr>
          <p:spPr bwMode="auto">
            <a:xfrm>
              <a:off x="2016" y="2976"/>
              <a:ext cx="48" cy="336"/>
            </a:xfrm>
            <a:prstGeom prst="leftBrace">
              <a:avLst>
                <a:gd name="adj1" fmla="val 58042"/>
                <a:gd name="adj2" fmla="val 50000"/>
              </a:avLst>
            </a:prstGeom>
            <a:noFill/>
            <a:ln w="2540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panose="02010600030101010101" pitchFamily="2" charset="-122"/>
              </a:endParaRPr>
            </a:p>
          </p:txBody>
        </p:sp>
      </p:grp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3214688" y="3143250"/>
            <a:ext cx="1930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∠ASR= ∠B</a:t>
            </a:r>
          </a:p>
          <a:p>
            <a:pPr eaLnBrk="0" hangingPunct="0"/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∠ARS= ∠C</a:t>
            </a:r>
          </a:p>
        </p:txBody>
      </p:sp>
      <p:grpSp>
        <p:nvGrpSpPr>
          <p:cNvPr id="3" name="Group 11"/>
          <p:cNvGrpSpPr/>
          <p:nvPr/>
        </p:nvGrpSpPr>
        <p:grpSpPr>
          <a:xfrm>
            <a:off x="5143500" y="3214688"/>
            <a:ext cx="609600" cy="609600"/>
            <a:chOff x="2976" y="2976"/>
            <a:chExt cx="384" cy="384"/>
          </a:xfrm>
        </p:grpSpPr>
        <p:sp>
          <p:nvSpPr>
            <p:cNvPr id="23563" name="AutoShape 12"/>
            <p:cNvSpPr/>
            <p:nvPr/>
          </p:nvSpPr>
          <p:spPr bwMode="auto">
            <a:xfrm>
              <a:off x="2976" y="2976"/>
              <a:ext cx="48" cy="384"/>
            </a:xfrm>
            <a:prstGeom prst="rightBrace">
              <a:avLst>
                <a:gd name="adj1" fmla="val 66333"/>
                <a:gd name="adj2" fmla="val 50000"/>
              </a:avLst>
            </a:prstGeom>
            <a:noFill/>
            <a:ln w="2540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3564" name="Line 13"/>
            <p:cNvSpPr>
              <a:spLocks noChangeShapeType="1"/>
            </p:cNvSpPr>
            <p:nvPr/>
          </p:nvSpPr>
          <p:spPr bwMode="auto">
            <a:xfrm>
              <a:off x="3024" y="3168"/>
              <a:ext cx="336" cy="0"/>
            </a:xfrm>
            <a:prstGeom prst="line">
              <a:avLst/>
            </a:prstGeom>
            <a:noFill/>
            <a:ln w="57150" cap="sq">
              <a:solidFill>
                <a:srgbClr val="00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1143000" y="4000500"/>
            <a:ext cx="327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△ASR∽△ABC.</a:t>
            </a:r>
          </a:p>
        </p:txBody>
      </p:sp>
      <p:graphicFrame>
        <p:nvGraphicFramePr>
          <p:cNvPr id="67599" name="Object 15"/>
          <p:cNvGraphicFramePr/>
          <p:nvPr/>
        </p:nvGraphicFramePr>
        <p:xfrm>
          <a:off x="1857375" y="5000625"/>
          <a:ext cx="1944688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r:id="rId4" imgW="1028700" imgH="558800" progId="Equation.3">
                  <p:embed/>
                </p:oleObj>
              </mc:Choice>
              <mc:Fallback>
                <p:oleObj r:id="rId4" imgW="1028700" imgH="558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857375" y="5000625"/>
                        <a:ext cx="1944688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7" name="Text Box 16"/>
          <p:cNvSpPr txBox="1">
            <a:spLocks noChangeArrowheads="1"/>
          </p:cNvSpPr>
          <p:nvPr/>
        </p:nvSpPr>
        <p:spPr bwMode="auto">
          <a:xfrm>
            <a:off x="6362700" y="51054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5899150" y="2924175"/>
            <a:ext cx="38163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设正方形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PQRS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的边长为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x cm, 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则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AE=(40-x)cm,</a:t>
            </a:r>
          </a:p>
        </p:txBody>
      </p:sp>
      <p:graphicFrame>
        <p:nvGraphicFramePr>
          <p:cNvPr id="67602" name="Object 18"/>
          <p:cNvGraphicFramePr/>
          <p:nvPr/>
        </p:nvGraphicFramePr>
        <p:xfrm>
          <a:off x="6367463" y="3789363"/>
          <a:ext cx="2736850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r:id="rId6" imgW="1358900" imgH="558800" progId="Equation.3">
                  <p:embed/>
                </p:oleObj>
              </mc:Choice>
              <mc:Fallback>
                <p:oleObj r:id="rId6" imgW="1358900" imgH="558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367463" y="3789363"/>
                        <a:ext cx="2736850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03" name="Text Box 19"/>
          <p:cNvSpPr txBox="1">
            <a:spLocks noChangeArrowheads="1"/>
          </p:cNvSpPr>
          <p:nvPr/>
        </p:nvSpPr>
        <p:spPr bwMode="auto">
          <a:xfrm>
            <a:off x="6080125" y="4797425"/>
            <a:ext cx="31242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解得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,x=24.</a:t>
            </a:r>
          </a:p>
          <a:p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所以正方形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PQRS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的面积为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576cm</a:t>
            </a:r>
            <a:r>
              <a:rPr lang="en-US" altLang="zh-CN" sz="2800" b="1" baseline="30000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2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.</a:t>
            </a:r>
          </a:p>
        </p:txBody>
      </p:sp>
      <p:sp>
        <p:nvSpPr>
          <p:cNvPr id="67604" name="Line 20"/>
          <p:cNvSpPr>
            <a:spLocks noChangeShapeType="1"/>
          </p:cNvSpPr>
          <p:nvPr/>
        </p:nvSpPr>
        <p:spPr bwMode="auto">
          <a:xfrm>
            <a:off x="1214438" y="5357813"/>
            <a:ext cx="533400" cy="0"/>
          </a:xfrm>
          <a:prstGeom prst="line">
            <a:avLst/>
          </a:prstGeom>
          <a:noFill/>
          <a:ln w="57150" cap="sq">
            <a:solidFill>
              <a:srgbClr val="0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7605" name="Rectangle 21"/>
          <p:cNvSpPr>
            <a:spLocks noChangeArrowheads="1"/>
          </p:cNvSpPr>
          <p:nvPr/>
        </p:nvSpPr>
        <p:spPr bwMode="auto">
          <a:xfrm>
            <a:off x="3630613" y="5229225"/>
            <a:ext cx="23622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新魏" panose="0201080004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(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相似三角形对应高的比等于相似比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)</a:t>
            </a:r>
          </a:p>
        </p:txBody>
      </p:sp>
      <p:sp>
        <p:nvSpPr>
          <p:cNvPr id="67606" name="Oval 22"/>
          <p:cNvSpPr>
            <a:spLocks noChangeArrowheads="1"/>
          </p:cNvSpPr>
          <p:nvPr/>
        </p:nvSpPr>
        <p:spPr bwMode="auto">
          <a:xfrm>
            <a:off x="1214438" y="0"/>
            <a:ext cx="4162425" cy="1041400"/>
          </a:xfrm>
          <a:prstGeom prst="ellipse">
            <a:avLst/>
          </a:prstGeom>
          <a:solidFill>
            <a:srgbClr val="F0EEAE"/>
          </a:solidFill>
          <a:ln w="9525">
            <a:noFill/>
            <a:rou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spAutoFit/>
          </a:bodyPr>
          <a:lstStyle/>
          <a:p>
            <a:pPr algn="ctr">
              <a:buFontTx/>
              <a:buNone/>
              <a:defRPr/>
            </a:pPr>
            <a:r>
              <a:rPr lang="zh-CN" altLang="en-US" sz="4400" b="1" i="1">
                <a:solidFill>
                  <a:srgbClr val="CC3399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例 </a:t>
            </a:r>
            <a:r>
              <a:rPr lang="zh-CN" altLang="en-US" sz="4400" b="1" i="1">
                <a:solidFill>
                  <a:srgbClr val="66FF66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题 </a:t>
            </a:r>
            <a:r>
              <a:rPr lang="zh-CN" altLang="en-US" sz="4400" b="1" i="1">
                <a:solidFill>
                  <a:srgbClr val="00FFFF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解</a:t>
            </a:r>
            <a:r>
              <a:rPr lang="zh-CN" altLang="en-US" sz="4400" b="1" i="1">
                <a:solidFill>
                  <a:srgbClr val="66FF66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 </a:t>
            </a:r>
            <a:r>
              <a:rPr lang="zh-CN" altLang="en-US" sz="4400" b="1" i="1">
                <a:solidFill>
                  <a:srgbClr val="CC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析</a:t>
            </a:r>
          </a:p>
        </p:txBody>
      </p:sp>
      <p:grpSp>
        <p:nvGrpSpPr>
          <p:cNvPr id="23574" name="Group 23"/>
          <p:cNvGrpSpPr/>
          <p:nvPr/>
        </p:nvGrpSpPr>
        <p:grpSpPr>
          <a:xfrm>
            <a:off x="6088063" y="0"/>
            <a:ext cx="3627437" cy="2776538"/>
            <a:chOff x="3198" y="2251"/>
            <a:chExt cx="2285" cy="1749"/>
          </a:xfrm>
        </p:grpSpPr>
        <p:sp>
          <p:nvSpPr>
            <p:cNvPr id="23575" name="Line 24"/>
            <p:cNvSpPr>
              <a:spLocks noChangeShapeType="1"/>
            </p:cNvSpPr>
            <p:nvPr/>
          </p:nvSpPr>
          <p:spPr bwMode="auto">
            <a:xfrm flipH="1">
              <a:off x="3379" y="2478"/>
              <a:ext cx="998" cy="1315"/>
            </a:xfrm>
            <a:prstGeom prst="line">
              <a:avLst/>
            </a:prstGeom>
            <a:noFill/>
            <a:ln w="2540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6" name="Line 25"/>
            <p:cNvSpPr>
              <a:spLocks noChangeShapeType="1"/>
            </p:cNvSpPr>
            <p:nvPr/>
          </p:nvSpPr>
          <p:spPr bwMode="auto">
            <a:xfrm flipV="1">
              <a:off x="3379" y="3768"/>
              <a:ext cx="1757" cy="0"/>
            </a:xfrm>
            <a:prstGeom prst="line">
              <a:avLst/>
            </a:prstGeom>
            <a:noFill/>
            <a:ln w="2540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7" name="Line 26"/>
            <p:cNvSpPr>
              <a:spLocks noChangeShapeType="1"/>
            </p:cNvSpPr>
            <p:nvPr/>
          </p:nvSpPr>
          <p:spPr bwMode="auto">
            <a:xfrm>
              <a:off x="4367" y="2478"/>
              <a:ext cx="736" cy="1297"/>
            </a:xfrm>
            <a:prstGeom prst="line">
              <a:avLst/>
            </a:prstGeom>
            <a:noFill/>
            <a:ln w="2540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8" name="Text Box 27"/>
            <p:cNvSpPr txBox="1">
              <a:spLocks noChangeArrowheads="1"/>
            </p:cNvSpPr>
            <p:nvPr/>
          </p:nvSpPr>
          <p:spPr bwMode="auto">
            <a:xfrm>
              <a:off x="4286" y="2251"/>
              <a:ext cx="3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23579" name="Text Box 28"/>
            <p:cNvSpPr txBox="1">
              <a:spLocks noChangeArrowheads="1"/>
            </p:cNvSpPr>
            <p:nvPr/>
          </p:nvSpPr>
          <p:spPr bwMode="auto">
            <a:xfrm>
              <a:off x="3198" y="3543"/>
              <a:ext cx="3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23580" name="Text Box 29"/>
            <p:cNvSpPr txBox="1">
              <a:spLocks noChangeArrowheads="1"/>
            </p:cNvSpPr>
            <p:nvPr/>
          </p:nvSpPr>
          <p:spPr bwMode="auto">
            <a:xfrm>
              <a:off x="5103" y="3600"/>
              <a:ext cx="3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23581" name="Text Box 30"/>
            <p:cNvSpPr txBox="1">
              <a:spLocks noChangeArrowheads="1"/>
            </p:cNvSpPr>
            <p:nvPr/>
          </p:nvSpPr>
          <p:spPr bwMode="auto">
            <a:xfrm>
              <a:off x="3767" y="2869"/>
              <a:ext cx="3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S</a:t>
              </a:r>
            </a:p>
          </p:txBody>
        </p:sp>
        <p:sp>
          <p:nvSpPr>
            <p:cNvPr id="23582" name="Text Box 31"/>
            <p:cNvSpPr txBox="1">
              <a:spLocks noChangeArrowheads="1"/>
            </p:cNvSpPr>
            <p:nvPr/>
          </p:nvSpPr>
          <p:spPr bwMode="auto">
            <a:xfrm>
              <a:off x="4649" y="2869"/>
              <a:ext cx="3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R</a:t>
              </a:r>
            </a:p>
          </p:txBody>
        </p:sp>
        <p:sp>
          <p:nvSpPr>
            <p:cNvPr id="23583" name="Rectangle 32"/>
            <p:cNvSpPr>
              <a:spLocks noChangeArrowheads="1"/>
            </p:cNvSpPr>
            <p:nvPr/>
          </p:nvSpPr>
          <p:spPr bwMode="auto">
            <a:xfrm>
              <a:off x="3935" y="3094"/>
              <a:ext cx="759" cy="674"/>
            </a:xfrm>
            <a:prstGeom prst="rect">
              <a:avLst/>
            </a:prstGeom>
            <a:noFill/>
            <a:ln w="254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3584" name="Line 33"/>
            <p:cNvSpPr>
              <a:spLocks noChangeShapeType="1"/>
            </p:cNvSpPr>
            <p:nvPr/>
          </p:nvSpPr>
          <p:spPr bwMode="auto">
            <a:xfrm flipH="1">
              <a:off x="4377" y="2478"/>
              <a:ext cx="0" cy="1285"/>
            </a:xfrm>
            <a:prstGeom prst="line">
              <a:avLst/>
            </a:prstGeom>
            <a:noFill/>
            <a:ln w="2540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85" name="Text Box 34"/>
            <p:cNvSpPr txBox="1">
              <a:spLocks noChangeArrowheads="1"/>
            </p:cNvSpPr>
            <p:nvPr/>
          </p:nvSpPr>
          <p:spPr bwMode="auto">
            <a:xfrm>
              <a:off x="4332" y="2840"/>
              <a:ext cx="3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</a:p>
          </p:txBody>
        </p:sp>
        <p:sp>
          <p:nvSpPr>
            <p:cNvPr id="23586" name="Text Box 35"/>
            <p:cNvSpPr txBox="1">
              <a:spLocks noChangeArrowheads="1"/>
            </p:cNvSpPr>
            <p:nvPr/>
          </p:nvSpPr>
          <p:spPr bwMode="auto">
            <a:xfrm>
              <a:off x="3833" y="3712"/>
              <a:ext cx="3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P</a:t>
              </a:r>
            </a:p>
          </p:txBody>
        </p:sp>
        <p:sp>
          <p:nvSpPr>
            <p:cNvPr id="23587" name="Text Box 36"/>
            <p:cNvSpPr txBox="1">
              <a:spLocks noChangeArrowheads="1"/>
            </p:cNvSpPr>
            <p:nvPr/>
          </p:nvSpPr>
          <p:spPr bwMode="auto">
            <a:xfrm>
              <a:off x="4273" y="3712"/>
              <a:ext cx="3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23588" name="Text Box 37"/>
            <p:cNvSpPr txBox="1">
              <a:spLocks noChangeArrowheads="1"/>
            </p:cNvSpPr>
            <p:nvPr/>
          </p:nvSpPr>
          <p:spPr bwMode="auto">
            <a:xfrm>
              <a:off x="4604" y="3712"/>
              <a:ext cx="3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Q</a:t>
              </a:r>
            </a:p>
          </p:txBody>
        </p:sp>
        <p:sp>
          <p:nvSpPr>
            <p:cNvPr id="23589" name="Line 38"/>
            <p:cNvSpPr>
              <a:spLocks noChangeShapeType="1"/>
            </p:cNvSpPr>
            <p:nvPr/>
          </p:nvSpPr>
          <p:spPr bwMode="auto">
            <a:xfrm flipH="1">
              <a:off x="4241" y="3656"/>
              <a:ext cx="127" cy="0"/>
            </a:xfrm>
            <a:prstGeom prst="line">
              <a:avLst/>
            </a:prstGeom>
            <a:noFill/>
            <a:ln w="2540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90" name="Line 39"/>
            <p:cNvSpPr>
              <a:spLocks noChangeShapeType="1"/>
            </p:cNvSpPr>
            <p:nvPr/>
          </p:nvSpPr>
          <p:spPr bwMode="auto">
            <a:xfrm flipH="1">
              <a:off x="4241" y="3656"/>
              <a:ext cx="0" cy="112"/>
            </a:xfrm>
            <a:prstGeom prst="line">
              <a:avLst/>
            </a:prstGeom>
            <a:noFill/>
            <a:ln w="25400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3591" name="Text Box 40"/>
          <p:cNvSpPr txBox="1">
            <a:spLocks noChangeArrowheads="1"/>
          </p:cNvSpPr>
          <p:nvPr/>
        </p:nvSpPr>
        <p:spPr bwMode="auto">
          <a:xfrm>
            <a:off x="7500938" y="1428750"/>
            <a:ext cx="546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66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40</a:t>
            </a:r>
          </a:p>
        </p:txBody>
      </p:sp>
      <p:sp>
        <p:nvSpPr>
          <p:cNvPr id="23592" name="Text Box 41"/>
          <p:cNvSpPr txBox="1">
            <a:spLocks noChangeArrowheads="1"/>
          </p:cNvSpPr>
          <p:nvPr/>
        </p:nvSpPr>
        <p:spPr bwMode="auto">
          <a:xfrm>
            <a:off x="7286625" y="2428875"/>
            <a:ext cx="546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66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60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7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7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5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6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67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5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7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7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  <p:bldP spid="67598" grpId="0"/>
      <p:bldP spid="67601" grpId="0"/>
      <p:bldP spid="67603" grpId="0"/>
      <p:bldP spid="6760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9" name="文本框 4148"/>
          <p:cNvSpPr txBox="1">
            <a:spLocks noChangeArrowheads="1"/>
          </p:cNvSpPr>
          <p:nvPr/>
        </p:nvSpPr>
        <p:spPr bwMode="auto">
          <a:xfrm>
            <a:off x="304800" y="1663700"/>
            <a:ext cx="8077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FF"/>
                </a:solidFill>
                <a:latin typeface="Times New Roman" panose="02020603050405020304"/>
                <a:ea typeface="楷体" panose="02010609060101010101" pitchFamily="49" charset="-122"/>
              </a:rPr>
              <a:t>（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/>
                <a:ea typeface="楷体" panose="02010609060101010101" pitchFamily="49" charset="-122"/>
              </a:rPr>
              <a:t>1</a:t>
            </a:r>
            <a:r>
              <a:rPr lang="zh-CN" altLang="en-US" sz="2800" b="1">
                <a:solidFill>
                  <a:srgbClr val="FF00FF"/>
                </a:solidFill>
                <a:latin typeface="Times New Roman" panose="02020603050405020304"/>
                <a:ea typeface="楷体" panose="02010609060101010101" pitchFamily="49" charset="-122"/>
              </a:rPr>
              <a:t>）如果把正方形的零件改变为加工矩形零件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/>
                <a:ea typeface="楷体" panose="02010609060101010101" pitchFamily="49" charset="-122"/>
              </a:rPr>
              <a:t>,</a:t>
            </a:r>
            <a:r>
              <a:rPr lang="zh-CN" altLang="en-US" sz="2800" b="1">
                <a:solidFill>
                  <a:srgbClr val="FF00FF"/>
                </a:solidFill>
                <a:latin typeface="Times New Roman" panose="02020603050405020304"/>
                <a:ea typeface="楷体" panose="02010609060101010101" pitchFamily="49" charset="-122"/>
              </a:rPr>
              <a:t>设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/>
                <a:ea typeface="楷体" panose="02010609060101010101" pitchFamily="49" charset="-122"/>
              </a:rPr>
              <a:t>DP=x</a:t>
            </a:r>
            <a:r>
              <a:rPr lang="zh-CN" altLang="en-US" sz="2800" b="1">
                <a:solidFill>
                  <a:srgbClr val="FF00FF"/>
                </a:solidFill>
                <a:latin typeface="Times New Roman" panose="02020603050405020304"/>
                <a:ea typeface="楷体" panose="02010609060101010101" pitchFamily="49" charset="-122"/>
              </a:rPr>
              <a:t>，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/>
                <a:ea typeface="楷体" panose="02010609060101010101" pitchFamily="49" charset="-122"/>
              </a:rPr>
              <a:t>DE=y</a:t>
            </a:r>
            <a:r>
              <a:rPr lang="zh-CN" altLang="en-US" sz="2800" b="1">
                <a:solidFill>
                  <a:srgbClr val="FF00FF"/>
                </a:solidFill>
                <a:latin typeface="Times New Roman" panose="02020603050405020304"/>
                <a:ea typeface="楷体" panose="02010609060101010101" pitchFamily="49" charset="-122"/>
              </a:rPr>
              <a:t>，写出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/>
                <a:ea typeface="楷体" panose="02010609060101010101" pitchFamily="49" charset="-122"/>
              </a:rPr>
              <a:t>y</a:t>
            </a:r>
            <a:r>
              <a:rPr lang="zh-CN" altLang="en-US" sz="2800" b="1">
                <a:solidFill>
                  <a:srgbClr val="FF00FF"/>
                </a:solidFill>
                <a:latin typeface="Times New Roman" panose="02020603050405020304"/>
                <a:ea typeface="楷体" panose="02010609060101010101" pitchFamily="49" charset="-122"/>
              </a:rPr>
              <a:t>与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/>
                <a:ea typeface="楷体" panose="02010609060101010101" pitchFamily="49" charset="-122"/>
              </a:rPr>
              <a:t>x</a:t>
            </a:r>
            <a:r>
              <a:rPr lang="zh-CN" altLang="en-US" sz="2800" b="1">
                <a:solidFill>
                  <a:srgbClr val="FF00FF"/>
                </a:solidFill>
                <a:latin typeface="Times New Roman" panose="02020603050405020304"/>
                <a:ea typeface="楷体" panose="02010609060101010101" pitchFamily="49" charset="-122"/>
              </a:rPr>
              <a:t>之间的函数关系式，试确定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/>
                <a:ea typeface="楷体" panose="02010609060101010101" pitchFamily="49" charset="-122"/>
              </a:rPr>
              <a:t>x</a:t>
            </a:r>
            <a:r>
              <a:rPr lang="zh-CN" altLang="en-US" sz="2800" b="1">
                <a:solidFill>
                  <a:srgbClr val="FF00FF"/>
                </a:solidFill>
                <a:latin typeface="Times New Roman" panose="02020603050405020304"/>
                <a:ea typeface="楷体" panose="02010609060101010101" pitchFamily="49" charset="-122"/>
              </a:rPr>
              <a:t>的取值范围。</a:t>
            </a:r>
            <a:r>
              <a:rPr lang="zh-CN" altLang="en-US">
                <a:solidFill>
                  <a:srgbClr val="333300"/>
                </a:solidFill>
                <a:latin typeface="Times New Roman" panose="02020603050405020304"/>
                <a:ea typeface="楷体" panose="02010609060101010101" pitchFamily="49" charset="-122"/>
              </a:rPr>
              <a:t> </a:t>
            </a:r>
          </a:p>
        </p:txBody>
      </p:sp>
      <p:sp>
        <p:nvSpPr>
          <p:cNvPr id="24578" name="动作按钮: 自定义 4152"/>
          <p:cNvSpPr>
            <a:spLocks noChangeArrowheads="1"/>
          </p:cNvSpPr>
          <p:nvPr/>
        </p:nvSpPr>
        <p:spPr bwMode="auto">
          <a:xfrm>
            <a:off x="8077200" y="6096000"/>
            <a:ext cx="609600" cy="533400"/>
          </a:xfrm>
          <a:prstGeom prst="actionButtonBlank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4148" name="矩形 4147"/>
          <p:cNvSpPr>
            <a:spLocks noChangeArrowheads="1"/>
          </p:cNvSpPr>
          <p:nvPr/>
        </p:nvSpPr>
        <p:spPr bwMode="auto">
          <a:xfrm>
            <a:off x="5867400" y="4572000"/>
            <a:ext cx="1828800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4147" name="矩形 4146"/>
          <p:cNvSpPr>
            <a:spLocks noChangeArrowheads="1"/>
          </p:cNvSpPr>
          <p:nvPr/>
        </p:nvSpPr>
        <p:spPr bwMode="auto">
          <a:xfrm>
            <a:off x="6096000" y="4267200"/>
            <a:ext cx="1295400" cy="12065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4581" name="直接连接符 4099"/>
          <p:cNvSpPr>
            <a:spLocks noChangeShapeType="1"/>
          </p:cNvSpPr>
          <p:nvPr/>
        </p:nvSpPr>
        <p:spPr bwMode="auto">
          <a:xfrm>
            <a:off x="5257800" y="54864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2" name="直接连接符 4100"/>
          <p:cNvSpPr>
            <a:spLocks noChangeShapeType="1"/>
          </p:cNvSpPr>
          <p:nvPr/>
        </p:nvSpPr>
        <p:spPr bwMode="auto">
          <a:xfrm flipH="1">
            <a:off x="5257800" y="3581400"/>
            <a:ext cx="1295400" cy="1905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3" name="直接连接符 4101"/>
          <p:cNvSpPr>
            <a:spLocks noChangeShapeType="1"/>
          </p:cNvSpPr>
          <p:nvPr/>
        </p:nvSpPr>
        <p:spPr bwMode="auto">
          <a:xfrm>
            <a:off x="6553200" y="3581400"/>
            <a:ext cx="2286000" cy="1905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4" name="直接连接符 4105"/>
          <p:cNvSpPr>
            <a:spLocks noChangeShapeType="1"/>
          </p:cNvSpPr>
          <p:nvPr/>
        </p:nvSpPr>
        <p:spPr bwMode="auto">
          <a:xfrm flipH="1">
            <a:off x="6553200" y="3581400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5" name="直接连接符 4106"/>
          <p:cNvSpPr>
            <a:spLocks noChangeShapeType="1"/>
          </p:cNvSpPr>
          <p:nvPr/>
        </p:nvSpPr>
        <p:spPr bwMode="auto">
          <a:xfrm>
            <a:off x="6553200" y="5334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6" name="直接连接符 4107"/>
          <p:cNvSpPr>
            <a:spLocks noChangeShapeType="1"/>
          </p:cNvSpPr>
          <p:nvPr/>
        </p:nvSpPr>
        <p:spPr bwMode="auto">
          <a:xfrm flipH="1">
            <a:off x="6629400" y="5334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7" name="文本框 4109"/>
          <p:cNvSpPr txBox="1">
            <a:spLocks noChangeArrowheads="1"/>
          </p:cNvSpPr>
          <p:nvPr/>
        </p:nvSpPr>
        <p:spPr bwMode="auto">
          <a:xfrm>
            <a:off x="5638800" y="54864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800" b="1">
                <a:latin typeface="Times New Roman" panose="02020603050405020304" pitchFamily="18" charset="0"/>
                <a:ea typeface="楷体" panose="02010609060101010101" pitchFamily="49" charset="-122"/>
              </a:rPr>
              <a:t>P</a:t>
            </a:r>
          </a:p>
        </p:txBody>
      </p:sp>
      <p:sp>
        <p:nvSpPr>
          <p:cNvPr id="24588" name="文本框 4111"/>
          <p:cNvSpPr txBox="1">
            <a:spLocks noChangeArrowheads="1"/>
          </p:cNvSpPr>
          <p:nvPr/>
        </p:nvSpPr>
        <p:spPr bwMode="auto">
          <a:xfrm>
            <a:off x="8610600" y="54864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800" b="1">
                <a:latin typeface="Times New Roman" panose="02020603050405020304" pitchFamily="18" charset="0"/>
                <a:ea typeface="楷体" panose="02010609060101010101" pitchFamily="49" charset="-122"/>
              </a:rPr>
              <a:t>B</a:t>
            </a:r>
          </a:p>
        </p:txBody>
      </p:sp>
      <p:sp>
        <p:nvSpPr>
          <p:cNvPr id="24589" name="直接连接符 4114"/>
          <p:cNvSpPr>
            <a:spLocks noChangeShapeType="1"/>
          </p:cNvSpPr>
          <p:nvPr/>
        </p:nvSpPr>
        <p:spPr bwMode="auto">
          <a:xfrm>
            <a:off x="6400800" y="3733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90" name="直接连接符 4116"/>
          <p:cNvSpPr>
            <a:spLocks noChangeShapeType="1"/>
          </p:cNvSpPr>
          <p:nvPr/>
        </p:nvSpPr>
        <p:spPr bwMode="auto">
          <a:xfrm flipV="1">
            <a:off x="6629400" y="3733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91" name="矩形 4118"/>
          <p:cNvSpPr>
            <a:spLocks noChangeArrowheads="1"/>
          </p:cNvSpPr>
          <p:nvPr/>
        </p:nvSpPr>
        <p:spPr bwMode="auto">
          <a:xfrm>
            <a:off x="4841875" y="5418138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/>
                <a:ea typeface="楷体" panose="02010609060101010101" pitchFamily="49" charset="-122"/>
              </a:rPr>
              <a:t>A</a:t>
            </a:r>
          </a:p>
        </p:txBody>
      </p:sp>
      <p:sp>
        <p:nvSpPr>
          <p:cNvPr id="24592" name="矩形 4119"/>
          <p:cNvSpPr>
            <a:spLocks noChangeArrowheads="1"/>
          </p:cNvSpPr>
          <p:nvPr/>
        </p:nvSpPr>
        <p:spPr bwMode="auto">
          <a:xfrm>
            <a:off x="6400800" y="30480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/>
                <a:ea typeface="楷体" panose="02010609060101010101" pitchFamily="49" charset="-122"/>
              </a:rPr>
              <a:t>C</a:t>
            </a:r>
          </a:p>
        </p:txBody>
      </p:sp>
      <p:sp>
        <p:nvSpPr>
          <p:cNvPr id="24593" name="矩形 4120"/>
          <p:cNvSpPr>
            <a:spLocks noChangeArrowheads="1"/>
          </p:cNvSpPr>
          <p:nvPr/>
        </p:nvSpPr>
        <p:spPr bwMode="auto">
          <a:xfrm>
            <a:off x="5486400" y="40386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/>
                <a:ea typeface="楷体" panose="02010609060101010101" pitchFamily="49" charset="-122"/>
              </a:rPr>
              <a:t>D</a:t>
            </a:r>
          </a:p>
        </p:txBody>
      </p:sp>
      <p:sp>
        <p:nvSpPr>
          <p:cNvPr id="24594" name="矩形 4121"/>
          <p:cNvSpPr>
            <a:spLocks noChangeArrowheads="1"/>
          </p:cNvSpPr>
          <p:nvPr/>
        </p:nvSpPr>
        <p:spPr bwMode="auto">
          <a:xfrm>
            <a:off x="7543800" y="4038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Times New Roman" panose="02020603050405020304"/>
                <a:ea typeface="楷体" panose="02010609060101010101" pitchFamily="49" charset="-122"/>
              </a:rPr>
              <a:t>E</a:t>
            </a:r>
          </a:p>
        </p:txBody>
      </p:sp>
      <p:sp>
        <p:nvSpPr>
          <p:cNvPr id="24595" name="矩形 4122"/>
          <p:cNvSpPr>
            <a:spLocks noChangeArrowheads="1"/>
          </p:cNvSpPr>
          <p:nvPr/>
        </p:nvSpPr>
        <p:spPr bwMode="auto">
          <a:xfrm>
            <a:off x="7467600" y="5486400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/>
                <a:ea typeface="楷体" panose="02010609060101010101" pitchFamily="49" charset="-122"/>
              </a:rPr>
              <a:t>F</a:t>
            </a:r>
          </a:p>
        </p:txBody>
      </p:sp>
      <p:sp>
        <p:nvSpPr>
          <p:cNvPr id="24596" name="矩形 4123"/>
          <p:cNvSpPr>
            <a:spLocks noChangeArrowheads="1"/>
          </p:cNvSpPr>
          <p:nvPr/>
        </p:nvSpPr>
        <p:spPr bwMode="auto">
          <a:xfrm>
            <a:off x="6629400" y="4191000"/>
            <a:ext cx="481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/>
                <a:ea typeface="楷体" panose="02010609060101010101" pitchFamily="49" charset="-122"/>
              </a:rPr>
              <a:t>M</a:t>
            </a:r>
          </a:p>
        </p:txBody>
      </p:sp>
      <p:sp>
        <p:nvSpPr>
          <p:cNvPr id="24597" name="矩形 4124"/>
          <p:cNvSpPr>
            <a:spLocks noChangeArrowheads="1"/>
          </p:cNvSpPr>
          <p:nvPr/>
        </p:nvSpPr>
        <p:spPr bwMode="auto">
          <a:xfrm>
            <a:off x="6477000" y="54864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/>
                <a:ea typeface="楷体" panose="02010609060101010101" pitchFamily="49" charset="-122"/>
              </a:rPr>
              <a:t>N</a:t>
            </a:r>
          </a:p>
        </p:txBody>
      </p:sp>
      <p:sp>
        <p:nvSpPr>
          <p:cNvPr id="24598" name="矩形 4125"/>
          <p:cNvSpPr>
            <a:spLocks noChangeArrowheads="1"/>
          </p:cNvSpPr>
          <p:nvPr/>
        </p:nvSpPr>
        <p:spPr bwMode="auto">
          <a:xfrm>
            <a:off x="179388" y="549275"/>
            <a:ext cx="8610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 b="1">
                <a:solidFill>
                  <a:srgbClr val="0000CC"/>
                </a:solidFill>
                <a:latin typeface="Times New Roman" panose="02020603050405020304"/>
                <a:ea typeface="楷体" panose="02010609060101010101" pitchFamily="49" charset="-122"/>
              </a:rPr>
              <a:t>  如图，</a:t>
            </a:r>
            <a:r>
              <a:rPr lang="en-US" altLang="zh-CN" sz="2400" b="1">
                <a:solidFill>
                  <a:srgbClr val="0000CC"/>
                </a:solidFill>
                <a:latin typeface="Times New Roman" panose="02020603050405020304"/>
                <a:ea typeface="楷体" panose="02010609060101010101" pitchFamily="49" charset="-122"/>
              </a:rPr>
              <a:t>△ABC</a:t>
            </a:r>
            <a:r>
              <a:rPr lang="zh-CN" altLang="en-US" sz="2400" b="1">
                <a:solidFill>
                  <a:srgbClr val="0000CC"/>
                </a:solidFill>
                <a:latin typeface="Times New Roman" panose="02020603050405020304"/>
                <a:ea typeface="楷体" panose="02010609060101010101" pitchFamily="49" charset="-122"/>
              </a:rPr>
              <a:t>是一 块余料，边</a:t>
            </a:r>
            <a:r>
              <a:rPr lang="en-US" altLang="zh-CN" sz="2400" b="1">
                <a:solidFill>
                  <a:srgbClr val="0000CC"/>
                </a:solidFill>
                <a:latin typeface="Times New Roman" panose="02020603050405020304"/>
                <a:ea typeface="楷体" panose="02010609060101010101" pitchFamily="49" charset="-122"/>
              </a:rPr>
              <a:t>AB=90</a:t>
            </a:r>
            <a:r>
              <a:rPr lang="zh-CN" altLang="en-US" sz="2400" b="1">
                <a:solidFill>
                  <a:srgbClr val="0000CC"/>
                </a:solidFill>
                <a:latin typeface="Times New Roman" panose="02020603050405020304"/>
                <a:ea typeface="楷体" panose="02010609060101010101" pitchFamily="49" charset="-122"/>
              </a:rPr>
              <a:t>厘米，高</a:t>
            </a:r>
            <a:r>
              <a:rPr lang="en-US" altLang="zh-CN" sz="2400" b="1">
                <a:solidFill>
                  <a:srgbClr val="0000CC"/>
                </a:solidFill>
                <a:latin typeface="Times New Roman" panose="02020603050405020304"/>
                <a:ea typeface="楷体" panose="02010609060101010101" pitchFamily="49" charset="-122"/>
              </a:rPr>
              <a:t>CN=60</a:t>
            </a:r>
            <a:r>
              <a:rPr lang="zh-CN" altLang="en-US" sz="2400" b="1">
                <a:solidFill>
                  <a:srgbClr val="0000CC"/>
                </a:solidFill>
                <a:latin typeface="Times New Roman" panose="02020603050405020304"/>
                <a:ea typeface="楷体" panose="02010609060101010101" pitchFamily="49" charset="-122"/>
              </a:rPr>
              <a:t>厘米，要把它加工成正方形零件，使正方形  的一边在</a:t>
            </a:r>
            <a:r>
              <a:rPr lang="en-US" altLang="zh-CN" sz="2400" b="1">
                <a:solidFill>
                  <a:srgbClr val="0000CC"/>
                </a:solidFill>
                <a:latin typeface="Times New Roman" panose="02020603050405020304"/>
                <a:ea typeface="楷体" panose="02010609060101010101" pitchFamily="49" charset="-122"/>
              </a:rPr>
              <a:t>AB</a:t>
            </a:r>
            <a:r>
              <a:rPr lang="zh-CN" altLang="en-US" sz="2400" b="1">
                <a:solidFill>
                  <a:srgbClr val="0000CC"/>
                </a:solidFill>
                <a:latin typeface="Times New Roman" panose="02020603050405020304"/>
                <a:ea typeface="楷体" panose="02010609060101010101" pitchFamily="49" charset="-122"/>
              </a:rPr>
              <a:t>上，其余两个顶点分别在</a:t>
            </a:r>
            <a:r>
              <a:rPr lang="en-US" altLang="zh-CN" sz="2400" b="1">
                <a:solidFill>
                  <a:srgbClr val="0000CC"/>
                </a:solidFill>
                <a:latin typeface="Times New Roman" panose="02020603050405020304"/>
                <a:ea typeface="楷体" panose="02010609060101010101" pitchFamily="49" charset="-122"/>
              </a:rPr>
              <a:t>BC</a:t>
            </a:r>
            <a:r>
              <a:rPr lang="zh-CN" altLang="en-US" sz="2400" b="1">
                <a:solidFill>
                  <a:srgbClr val="0000CC"/>
                </a:solidFill>
                <a:latin typeface="Times New Roman" panose="02020603050405020304"/>
                <a:ea typeface="楷体" panose="02010609060101010101" pitchFamily="49" charset="-122"/>
              </a:rPr>
              <a:t>、</a:t>
            </a:r>
            <a:r>
              <a:rPr lang="en-US" altLang="zh-CN" sz="2400" b="1">
                <a:solidFill>
                  <a:srgbClr val="0000CC"/>
                </a:solidFill>
                <a:latin typeface="Times New Roman" panose="02020603050405020304"/>
                <a:ea typeface="楷体" panose="02010609060101010101" pitchFamily="49" charset="-122"/>
              </a:rPr>
              <a:t>AC</a:t>
            </a:r>
            <a:r>
              <a:rPr lang="zh-CN" altLang="en-US" sz="2400" b="1">
                <a:solidFill>
                  <a:srgbClr val="0000CC"/>
                </a:solidFill>
                <a:latin typeface="Times New Roman" panose="02020603050405020304"/>
                <a:ea typeface="楷体" panose="02010609060101010101" pitchFamily="49" charset="-122"/>
              </a:rPr>
              <a:t>上         </a:t>
            </a:r>
          </a:p>
        </p:txBody>
      </p:sp>
      <p:sp>
        <p:nvSpPr>
          <p:cNvPr id="4150" name="文本框 4149"/>
          <p:cNvSpPr txBox="1">
            <a:spLocks noChangeArrowheads="1"/>
          </p:cNvSpPr>
          <p:nvPr/>
        </p:nvSpPr>
        <p:spPr bwMode="auto">
          <a:xfrm>
            <a:off x="381000" y="2882900"/>
            <a:ext cx="5257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336699"/>
                </a:solidFill>
                <a:latin typeface="Times New Roman" panose="02020603050405020304"/>
                <a:ea typeface="楷体" panose="02010609060101010101" pitchFamily="49" charset="-122"/>
              </a:rPr>
              <a:t>(2)</a:t>
            </a:r>
            <a:r>
              <a:rPr lang="zh-CN" altLang="en-US" sz="2800" b="1">
                <a:solidFill>
                  <a:srgbClr val="336699"/>
                </a:solidFill>
                <a:latin typeface="Times New Roman" panose="02020603050405020304"/>
                <a:ea typeface="楷体" panose="02010609060101010101" pitchFamily="49" charset="-122"/>
              </a:rPr>
              <a:t>当</a:t>
            </a:r>
            <a:r>
              <a:rPr lang="en-US" altLang="zh-CN" sz="2800" b="1">
                <a:solidFill>
                  <a:srgbClr val="336699"/>
                </a:solidFill>
                <a:latin typeface="Times New Roman" panose="02020603050405020304"/>
                <a:ea typeface="楷体" panose="02010609060101010101" pitchFamily="49" charset="-122"/>
              </a:rPr>
              <a:t>DE</a:t>
            </a:r>
            <a:r>
              <a:rPr lang="zh-CN" altLang="en-US" sz="2800" b="1">
                <a:solidFill>
                  <a:srgbClr val="336699"/>
                </a:solidFill>
                <a:latin typeface="Times New Roman" panose="02020603050405020304"/>
                <a:ea typeface="楷体" panose="02010609060101010101" pitchFamily="49" charset="-122"/>
              </a:rPr>
              <a:t>是</a:t>
            </a:r>
            <a:r>
              <a:rPr lang="en-US" altLang="zh-CN" sz="2800" b="1">
                <a:solidFill>
                  <a:srgbClr val="336699"/>
                </a:solidFill>
                <a:latin typeface="Times New Roman" panose="02020603050405020304"/>
                <a:ea typeface="楷体" panose="02010609060101010101" pitchFamily="49" charset="-122"/>
              </a:rPr>
              <a:t>DP</a:t>
            </a:r>
            <a:r>
              <a:rPr lang="zh-CN" altLang="en-US" sz="2800" b="1">
                <a:solidFill>
                  <a:srgbClr val="336699"/>
                </a:solidFill>
                <a:latin typeface="Times New Roman" panose="02020603050405020304"/>
                <a:ea typeface="楷体" panose="02010609060101010101" pitchFamily="49" charset="-122"/>
              </a:rPr>
              <a:t>的</a:t>
            </a:r>
            <a:r>
              <a:rPr lang="en-US" altLang="zh-CN" sz="2800" b="1">
                <a:solidFill>
                  <a:srgbClr val="336699"/>
                </a:solidFill>
                <a:latin typeface="Times New Roman" panose="02020603050405020304"/>
                <a:ea typeface="楷体" panose="02010609060101010101" pitchFamily="49" charset="-122"/>
              </a:rPr>
              <a:t>1.5</a:t>
            </a:r>
            <a:r>
              <a:rPr lang="zh-CN" altLang="en-US" sz="2800" b="1">
                <a:solidFill>
                  <a:srgbClr val="336699"/>
                </a:solidFill>
                <a:latin typeface="Times New Roman" panose="02020603050405020304"/>
                <a:ea typeface="楷体" panose="02010609060101010101" pitchFamily="49" charset="-122"/>
              </a:rPr>
              <a:t>倍时恰好符合要求，求此时零件的面积是多少</a:t>
            </a:r>
            <a:r>
              <a:rPr lang="en-US" altLang="zh-CN" sz="2800" b="1">
                <a:solidFill>
                  <a:srgbClr val="336699"/>
                </a:solidFill>
                <a:latin typeface="Times New Roman" panose="02020603050405020304"/>
                <a:ea typeface="楷体" panose="02010609060101010101" pitchFamily="49" charset="-122"/>
              </a:rPr>
              <a:t>? </a:t>
            </a:r>
          </a:p>
        </p:txBody>
      </p:sp>
      <p:sp>
        <p:nvSpPr>
          <p:cNvPr id="4151" name="文本框 4150"/>
          <p:cNvSpPr txBox="1">
            <a:spLocks noChangeArrowheads="1"/>
          </p:cNvSpPr>
          <p:nvPr/>
        </p:nvSpPr>
        <p:spPr bwMode="auto">
          <a:xfrm>
            <a:off x="304800" y="4203700"/>
            <a:ext cx="46482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B050"/>
                </a:solidFill>
                <a:latin typeface="Times New Roman" panose="02020603050405020304"/>
                <a:ea typeface="楷体" panose="02010609060101010101" pitchFamily="49" charset="-122"/>
              </a:rPr>
              <a:t>(3)</a:t>
            </a:r>
            <a:r>
              <a:rPr lang="zh-CN" altLang="en-US" sz="2800" b="1">
                <a:solidFill>
                  <a:srgbClr val="00B050"/>
                </a:solidFill>
                <a:latin typeface="Times New Roman" panose="02020603050405020304"/>
                <a:ea typeface="楷体" panose="02010609060101010101" pitchFamily="49" charset="-122"/>
              </a:rPr>
              <a:t>在问题</a:t>
            </a:r>
            <a:r>
              <a:rPr lang="en-US" altLang="zh-CN" sz="2800" b="1">
                <a:solidFill>
                  <a:srgbClr val="00B050"/>
                </a:solidFill>
                <a:latin typeface="Times New Roman" panose="02020603050405020304"/>
                <a:ea typeface="楷体" panose="02010609060101010101" pitchFamily="49" charset="-122"/>
              </a:rPr>
              <a:t>(2)</a:t>
            </a:r>
            <a:r>
              <a:rPr lang="zh-CN" altLang="en-US" sz="2800" b="1">
                <a:solidFill>
                  <a:srgbClr val="00B050"/>
                </a:solidFill>
                <a:latin typeface="Times New Roman" panose="02020603050405020304"/>
                <a:ea typeface="楷体" panose="02010609060101010101" pitchFamily="49" charset="-122"/>
              </a:rPr>
              <a:t>中，具体操作时，发现在</a:t>
            </a:r>
            <a:r>
              <a:rPr lang="en-US" altLang="zh-CN" sz="2800" b="1">
                <a:solidFill>
                  <a:srgbClr val="00B050"/>
                </a:solidFill>
                <a:latin typeface="Times New Roman" panose="02020603050405020304"/>
                <a:ea typeface="楷体" panose="02010609060101010101" pitchFamily="49" charset="-122"/>
              </a:rPr>
              <a:t>AB</a:t>
            </a:r>
            <a:r>
              <a:rPr lang="zh-CN" altLang="en-US" sz="2800" b="1">
                <a:solidFill>
                  <a:srgbClr val="00B050"/>
                </a:solidFill>
                <a:latin typeface="Times New Roman" panose="02020603050405020304"/>
                <a:ea typeface="楷体" panose="02010609060101010101" pitchFamily="49" charset="-122"/>
              </a:rPr>
              <a:t>线段上离</a:t>
            </a:r>
            <a:r>
              <a:rPr lang="en-US" altLang="zh-CN" sz="2800" b="1">
                <a:solidFill>
                  <a:srgbClr val="00B050"/>
                </a:solidFill>
                <a:latin typeface="Times New Roman" panose="02020603050405020304"/>
                <a:ea typeface="楷体" panose="02010609060101010101" pitchFamily="49" charset="-122"/>
              </a:rPr>
              <a:t>B</a:t>
            </a:r>
            <a:r>
              <a:rPr lang="zh-CN" altLang="en-US" sz="2800" b="1">
                <a:solidFill>
                  <a:srgbClr val="00B050"/>
                </a:solidFill>
                <a:latin typeface="Times New Roman" panose="02020603050405020304"/>
                <a:ea typeface="楷体" panose="02010609060101010101" pitchFamily="49" charset="-122"/>
              </a:rPr>
              <a:t>点</a:t>
            </a:r>
            <a:r>
              <a:rPr lang="en-US" altLang="zh-CN" sz="2800" b="1">
                <a:solidFill>
                  <a:srgbClr val="00B050"/>
                </a:solidFill>
                <a:latin typeface="Times New Roman" panose="02020603050405020304"/>
                <a:ea typeface="楷体" panose="02010609060101010101" pitchFamily="49" charset="-122"/>
              </a:rPr>
              <a:t>34cm</a:t>
            </a:r>
            <a:r>
              <a:rPr lang="zh-CN" altLang="en-US" sz="2800" b="1">
                <a:solidFill>
                  <a:srgbClr val="00B050"/>
                </a:solidFill>
                <a:latin typeface="Times New Roman" panose="02020603050405020304"/>
                <a:ea typeface="楷体" panose="02010609060101010101" pitchFamily="49" charset="-122"/>
              </a:rPr>
              <a:t>处有一蛀虫洞，请你确定一下，它是否影响余料的使用，说明理由。（量得</a:t>
            </a:r>
            <a:r>
              <a:rPr lang="en-US" altLang="zh-CN" sz="2800" b="1">
                <a:solidFill>
                  <a:srgbClr val="00B050"/>
                </a:solidFill>
                <a:latin typeface="Times New Roman" panose="02020603050405020304"/>
                <a:ea typeface="楷体" panose="02010609060101010101" pitchFamily="49" charset="-122"/>
              </a:rPr>
              <a:t>BN=70cm</a:t>
            </a:r>
            <a:r>
              <a:rPr lang="zh-CN" altLang="en-US" sz="2800" b="1">
                <a:solidFill>
                  <a:srgbClr val="00B050"/>
                </a:solidFill>
                <a:latin typeface="Times New Roman" panose="02020603050405020304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24601" name="文本框 25625"/>
          <p:cNvSpPr txBox="1">
            <a:spLocks noChangeArrowheads="1"/>
          </p:cNvSpPr>
          <p:nvPr/>
        </p:nvSpPr>
        <p:spPr bwMode="auto">
          <a:xfrm>
            <a:off x="468313" y="188913"/>
            <a:ext cx="170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/>
                <a:ea typeface="楷体" panose="02010609060101010101" pitchFamily="49" charset="-122"/>
              </a:rPr>
              <a:t>变式训练：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9" grpId="0"/>
      <p:bldP spid="4150" grpId="0"/>
      <p:bldP spid="415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/>
          <p:cNvSpPr txBox="1">
            <a:spLocks noChangeArrowheads="1"/>
          </p:cNvSpPr>
          <p:nvPr/>
        </p:nvSpPr>
        <p:spPr bwMode="auto">
          <a:xfrm>
            <a:off x="500063" y="142875"/>
            <a:ext cx="7935912" cy="575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CC0099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自我测试</a:t>
            </a:r>
            <a:endParaRPr lang="zh-CN" altLang="en-US" sz="3200" b="1" dirty="0">
              <a:solidFill>
                <a:srgbClr val="CC0099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1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、两个矩形相似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,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它们的对角线之比是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1:3,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那么</a:t>
            </a:r>
          </a:p>
          <a:p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  它们的相似比是</a:t>
            </a:r>
            <a:r>
              <a:rPr lang="zh-CN" altLang="en-US" sz="2800" b="1" u="sng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   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,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周长比是</a:t>
            </a:r>
            <a:r>
              <a:rPr lang="zh-CN" altLang="en-US" sz="2800" b="1" u="sng" dirty="0">
                <a:solidFill>
                  <a:srgbClr val="00B05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 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,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面积比是</a:t>
            </a:r>
            <a:r>
              <a:rPr lang="zh-CN" altLang="en-US" sz="2800" b="1" u="sng" dirty="0">
                <a:solidFill>
                  <a:srgbClr val="00B05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</a:t>
            </a:r>
            <a:r>
              <a:rPr lang="en-US" altLang="zh-CN" sz="2800" b="1" u="sng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.</a:t>
            </a:r>
            <a:endParaRPr lang="en-US" altLang="zh-CN" sz="2800" b="1" dirty="0">
              <a:solidFill>
                <a:srgbClr val="00B050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2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、若两个相似三角形的相似比是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3:5,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其中第一</a:t>
            </a:r>
          </a:p>
          <a:p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   个三角形的周长为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21cm,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则第二个三角形的</a:t>
            </a:r>
          </a:p>
          <a:p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   周长为</a:t>
            </a:r>
            <a:r>
              <a:rPr lang="zh-CN" altLang="en-US" sz="2800" b="1" u="sng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           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cm.</a:t>
            </a:r>
          </a:p>
          <a:p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3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、如果把一个三角形每条边的长都扩大为原来</a:t>
            </a:r>
          </a:p>
          <a:p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 的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5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倍，那么它的周长扩大为原来的</a:t>
            </a:r>
            <a:r>
              <a:rPr lang="zh-CN" altLang="en-US" sz="2800" b="1" u="sng" dirty="0">
                <a:solidFill>
                  <a:srgbClr val="00B05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       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倍，</a:t>
            </a:r>
          </a:p>
          <a:p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 而面积扩大为原来的</a:t>
            </a:r>
            <a:r>
              <a:rPr lang="zh-CN" altLang="en-US" sz="2800" b="1" u="sng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      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倍。</a:t>
            </a:r>
            <a:endParaRPr lang="zh-CN" altLang="en-US" sz="2800" b="1" dirty="0">
              <a:solidFill>
                <a:srgbClr val="00B050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4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、如图，已知△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ABC∽△ADE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，</a:t>
            </a:r>
          </a:p>
          <a:p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 且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BC=2DE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，则△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ADE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与四</a:t>
            </a:r>
          </a:p>
          <a:p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 边形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BCDE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的面积比为（   ）</a:t>
            </a:r>
            <a:endParaRPr lang="zh-CN" altLang="en-US" sz="2800" b="1" dirty="0">
              <a:solidFill>
                <a:srgbClr val="00B050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(A)1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2   (B)1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3    (C)1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；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4     (D)1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5 </a:t>
            </a:r>
          </a:p>
        </p:txBody>
      </p:sp>
      <p:grpSp>
        <p:nvGrpSpPr>
          <p:cNvPr id="25602" name="Group 4"/>
          <p:cNvGrpSpPr/>
          <p:nvPr/>
        </p:nvGrpSpPr>
        <p:grpSpPr>
          <a:xfrm>
            <a:off x="7092950" y="4365625"/>
            <a:ext cx="1309688" cy="1454150"/>
            <a:chOff x="7020" y="4560"/>
            <a:chExt cx="1620" cy="1404"/>
          </a:xfrm>
        </p:grpSpPr>
        <p:sp>
          <p:nvSpPr>
            <p:cNvPr id="25603" name="Line 5"/>
            <p:cNvSpPr>
              <a:spLocks noChangeShapeType="1"/>
            </p:cNvSpPr>
            <p:nvPr/>
          </p:nvSpPr>
          <p:spPr bwMode="auto">
            <a:xfrm>
              <a:off x="7020" y="5964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5604" name="Group 6"/>
            <p:cNvGrpSpPr/>
            <p:nvPr/>
          </p:nvGrpSpPr>
          <p:grpSpPr>
            <a:xfrm>
              <a:off x="7020" y="4560"/>
              <a:ext cx="1620" cy="1404"/>
              <a:chOff x="7020" y="4560"/>
              <a:chExt cx="1620" cy="1404"/>
            </a:xfrm>
          </p:grpSpPr>
          <p:sp>
            <p:nvSpPr>
              <p:cNvPr id="25605" name="Line 7"/>
              <p:cNvSpPr>
                <a:spLocks noChangeShapeType="1"/>
              </p:cNvSpPr>
              <p:nvPr/>
            </p:nvSpPr>
            <p:spPr bwMode="auto">
              <a:xfrm flipH="1">
                <a:off x="7020" y="4560"/>
                <a:ext cx="900" cy="140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6" name="Line 8"/>
              <p:cNvSpPr>
                <a:spLocks noChangeShapeType="1"/>
              </p:cNvSpPr>
              <p:nvPr/>
            </p:nvSpPr>
            <p:spPr bwMode="auto">
              <a:xfrm>
                <a:off x="7920" y="4560"/>
                <a:ext cx="720" cy="140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7" name="Line 9"/>
              <p:cNvSpPr>
                <a:spLocks noChangeShapeType="1"/>
              </p:cNvSpPr>
              <p:nvPr/>
            </p:nvSpPr>
            <p:spPr bwMode="auto">
              <a:xfrm flipV="1">
                <a:off x="7380" y="5340"/>
                <a:ext cx="900" cy="1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5608" name="Text Box 10"/>
          <p:cNvSpPr txBox="1">
            <a:spLocks noChangeArrowheads="1"/>
          </p:cNvSpPr>
          <p:nvPr/>
        </p:nvSpPr>
        <p:spPr bwMode="auto">
          <a:xfrm>
            <a:off x="7616825" y="4048125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Times New Roman" panose="02020603050405020304" pitchFamily="2" charset="-122"/>
                <a:ea typeface="楷体" panose="02010609060101010101" pitchFamily="49" charset="-122"/>
              </a:rPr>
              <a:t>A</a:t>
            </a:r>
          </a:p>
        </p:txBody>
      </p:sp>
      <p:sp>
        <p:nvSpPr>
          <p:cNvPr id="25609" name="Text Box 11"/>
          <p:cNvSpPr txBox="1">
            <a:spLocks noChangeArrowheads="1"/>
          </p:cNvSpPr>
          <p:nvPr/>
        </p:nvSpPr>
        <p:spPr bwMode="auto">
          <a:xfrm>
            <a:off x="6784975" y="5541963"/>
            <a:ext cx="415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Times New Roman" panose="02020603050405020304" pitchFamily="2" charset="-122"/>
                <a:ea typeface="楷体" panose="02010609060101010101" pitchFamily="49" charset="-122"/>
              </a:rPr>
              <a:t>B</a:t>
            </a:r>
          </a:p>
        </p:txBody>
      </p:sp>
      <p:sp>
        <p:nvSpPr>
          <p:cNvPr id="25610" name="Text Box 12"/>
          <p:cNvSpPr txBox="1">
            <a:spLocks noChangeArrowheads="1"/>
          </p:cNvSpPr>
          <p:nvPr/>
        </p:nvSpPr>
        <p:spPr bwMode="auto">
          <a:xfrm>
            <a:off x="8324850" y="54737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Times New Roman" panose="02020603050405020304" pitchFamily="2" charset="-122"/>
                <a:ea typeface="楷体" panose="02010609060101010101" pitchFamily="49" charset="-122"/>
              </a:rPr>
              <a:t>C</a:t>
            </a:r>
          </a:p>
        </p:txBody>
      </p:sp>
      <p:sp>
        <p:nvSpPr>
          <p:cNvPr id="25611" name="Text Box 13"/>
          <p:cNvSpPr txBox="1">
            <a:spLocks noChangeArrowheads="1"/>
          </p:cNvSpPr>
          <p:nvPr/>
        </p:nvSpPr>
        <p:spPr bwMode="auto">
          <a:xfrm>
            <a:off x="8094663" y="4849813"/>
            <a:ext cx="436562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Times New Roman" panose="02020603050405020304" pitchFamily="2" charset="-122"/>
                <a:ea typeface="楷体" panose="02010609060101010101" pitchFamily="49" charset="-122"/>
              </a:rPr>
              <a:t>D</a:t>
            </a:r>
          </a:p>
        </p:txBody>
      </p:sp>
      <p:sp>
        <p:nvSpPr>
          <p:cNvPr id="25612" name="Text Box 14"/>
          <p:cNvSpPr txBox="1">
            <a:spLocks noChangeArrowheads="1"/>
          </p:cNvSpPr>
          <p:nvPr/>
        </p:nvSpPr>
        <p:spPr bwMode="auto">
          <a:xfrm>
            <a:off x="7016750" y="5057775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Times New Roman" panose="02020603050405020304" pitchFamily="2" charset="-122"/>
                <a:ea typeface="楷体" panose="02010609060101010101" pitchFamily="49" charset="-122"/>
              </a:rPr>
              <a:t>E</a:t>
            </a:r>
          </a:p>
        </p:txBody>
      </p:sp>
    </p:spTree>
  </p:cSld>
  <p:clrMapOvr>
    <a:masterClrMapping/>
  </p:clrMapOvr>
  <p:transition>
    <p:checke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t12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427538" y="2565400"/>
            <a:ext cx="41910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626" name="Group 3"/>
          <p:cNvGrpSpPr/>
          <p:nvPr/>
        </p:nvGrpSpPr>
        <p:grpSpPr>
          <a:xfrm>
            <a:off x="1116013" y="2924175"/>
            <a:ext cx="3122612" cy="1554163"/>
            <a:chOff x="703" y="1842"/>
            <a:chExt cx="1967" cy="979"/>
          </a:xfrm>
        </p:grpSpPr>
        <p:sp>
          <p:nvSpPr>
            <p:cNvPr id="26627" name="Text Box 4"/>
            <p:cNvSpPr txBox="1">
              <a:spLocks noChangeArrowheads="1"/>
            </p:cNvSpPr>
            <p:nvPr/>
          </p:nvSpPr>
          <p:spPr bwMode="auto">
            <a:xfrm>
              <a:off x="703" y="1842"/>
              <a:ext cx="1652" cy="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b="1">
                  <a:solidFill>
                    <a:srgbClr val="000099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rPr>
                <a:t>知识象一艘船</a:t>
              </a:r>
            </a:p>
            <a:p>
              <a:r>
                <a:rPr lang="zh-CN" altLang="en-US" sz="3200" b="1">
                  <a:solidFill>
                    <a:srgbClr val="000099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rPr>
                <a:t>让它载着我们</a:t>
              </a:r>
            </a:p>
            <a:p>
              <a:r>
                <a:rPr lang="zh-CN" altLang="en-US" sz="3200" b="1">
                  <a:solidFill>
                    <a:srgbClr val="000099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rPr>
                <a:t>驶向理想的</a:t>
              </a:r>
              <a:endParaRPr lang="zh-CN" altLang="en-US" sz="3600" b="1">
                <a:solidFill>
                  <a:srgbClr val="000099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6628" name="Text Box 5"/>
            <p:cNvSpPr txBox="1">
              <a:spLocks noChangeArrowheads="1"/>
            </p:cNvSpPr>
            <p:nvPr/>
          </p:nvSpPr>
          <p:spPr bwMode="auto">
            <a:xfrm>
              <a:off x="1898" y="2351"/>
              <a:ext cx="7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>
                  <a:solidFill>
                    <a:srgbClr val="000099"/>
                  </a:solidFill>
                  <a:ea typeface="宋体" panose="02010600030101010101" pitchFamily="2" charset="-122"/>
                </a:rPr>
                <a:t> ……</a:t>
              </a:r>
            </a:p>
          </p:txBody>
        </p:sp>
      </p:grp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042988" y="836613"/>
            <a:ext cx="5976937" cy="914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/>
                <a:ea typeface="楷体" panose="02010609060101010101" pitchFamily="49" charset="-122"/>
              </a:rPr>
              <a:t>你今天努力了吗？</a:t>
            </a:r>
          </a:p>
        </p:txBody>
      </p:sp>
    </p:spTree>
  </p:cSld>
  <p:clrMapOvr>
    <a:masterClrMapping/>
  </p:clrMapOvr>
  <p:transition>
    <p:checke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536" y="692696"/>
            <a:ext cx="7772400" cy="4114800"/>
          </a:xfrm>
        </p:spPr>
        <p:txBody>
          <a:bodyPr/>
          <a:lstStyle/>
          <a:p>
            <a:r>
              <a:rPr lang="zh-CN" altLang="en-US" dirty="0">
                <a:latin typeface="Times New Roman" panose="02020603050405020304"/>
                <a:ea typeface="楷体" panose="02010609060101010101" pitchFamily="49" charset="-122"/>
              </a:rPr>
              <a:t>今天我们学习相似三角形哪些性质？</a:t>
            </a:r>
          </a:p>
        </p:txBody>
      </p:sp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1285875" y="1643063"/>
            <a:ext cx="7385050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  <a:ea typeface="楷体" panose="02010609060101010101" pitchFamily="49" charset="-122"/>
              </a:rPr>
              <a:t>1</a:t>
            </a:r>
            <a:r>
              <a:rPr lang="zh-CN" altLang="en-US" sz="2800" dirty="0">
                <a:latin typeface="Times New Roman" panose="02020603050405020304" pitchFamily="18" charset="0"/>
                <a:ea typeface="楷体" panose="02010609060101010101" pitchFamily="49" charset="-122"/>
              </a:rPr>
              <a:t>、相似三角形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对应高的比</a:t>
            </a:r>
            <a:r>
              <a:rPr lang="zh-CN" altLang="en-US" sz="2800" dirty="0">
                <a:latin typeface="Times New Roman" panose="02020603050405020304" pitchFamily="18" charset="0"/>
                <a:ea typeface="楷体" panose="02010609060101010101" pitchFamily="49" charset="-122"/>
              </a:rPr>
              <a:t>等于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相似比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  </a:t>
            </a:r>
            <a:r>
              <a:rPr lang="zh-CN" altLang="en-US" sz="2800" dirty="0">
                <a:latin typeface="Times New Roman" panose="02020603050405020304" pitchFamily="18" charset="0"/>
                <a:ea typeface="楷体" panose="02010609060101010101" pitchFamily="49" charset="-122"/>
              </a:rPr>
              <a:t>相似三角形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对应中线的比</a:t>
            </a:r>
            <a:r>
              <a:rPr lang="zh-CN" altLang="en-US" sz="2800" dirty="0">
                <a:latin typeface="Times New Roman" panose="02020603050405020304" pitchFamily="18" charset="0"/>
                <a:ea typeface="楷体" panose="02010609060101010101" pitchFamily="49" charset="-122"/>
              </a:rPr>
              <a:t>等于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相似比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,</a:t>
            </a:r>
            <a:endParaRPr lang="en-US" altLang="zh-CN" sz="2800" dirty="0">
              <a:latin typeface="Times New Roman" panose="02020603050405020304" pitchFamily="18" charset="0"/>
              <a:ea typeface="华文行楷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  <a:ea typeface="楷体" panose="02010609060101010101" pitchFamily="49" charset="-122"/>
              </a:rPr>
              <a:t>     </a:t>
            </a:r>
            <a:r>
              <a:rPr lang="zh-CN" altLang="en-US" sz="2800" dirty="0">
                <a:latin typeface="Times New Roman" panose="02020603050405020304" pitchFamily="18" charset="0"/>
                <a:ea typeface="楷体" panose="02010609060101010101" pitchFamily="49" charset="-122"/>
              </a:rPr>
              <a:t>相似三角形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对应角平分线</a:t>
            </a:r>
            <a:r>
              <a:rPr lang="zh-CN" altLang="en-US" sz="2800" dirty="0">
                <a:solidFill>
                  <a:srgbClr val="FF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的比</a:t>
            </a:r>
            <a:r>
              <a:rPr lang="zh-CN" altLang="en-US" sz="2800" dirty="0">
                <a:latin typeface="Times New Roman" panose="02020603050405020304" pitchFamily="18" charset="0"/>
                <a:ea typeface="楷体" panose="02010609060101010101" pitchFamily="49" charset="-122"/>
              </a:rPr>
              <a:t>等于</a:t>
            </a:r>
            <a:r>
              <a:rPr lang="zh-CN" altLang="en-US" sz="2800" dirty="0">
                <a:solidFill>
                  <a:srgbClr val="FF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相似比</a:t>
            </a:r>
            <a:r>
              <a:rPr lang="zh-CN" altLang="en-US" sz="2800" dirty="0">
                <a:latin typeface="Times New Roman" panose="02020603050405020304" pitchFamily="18" charset="0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286010" y="4077072"/>
            <a:ext cx="70294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ea typeface="楷体" panose="02010609060101010101" pitchFamily="49" charset="-122"/>
              </a:rPr>
              <a:t>2</a:t>
            </a:r>
            <a:r>
              <a:rPr lang="zh-CN" altLang="en-US" sz="2800" dirty="0">
                <a:latin typeface="Times New Roman" panose="02020603050405020304" pitchFamily="18" charset="0"/>
                <a:ea typeface="楷体" panose="02010609060101010101" pitchFamily="49" charset="-122"/>
              </a:rPr>
              <a:t>、相似三角形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周长的比</a:t>
            </a:r>
            <a:r>
              <a:rPr lang="zh-CN" altLang="en-US" sz="2800" dirty="0">
                <a:latin typeface="Times New Roman" panose="02020603050405020304" pitchFamily="18" charset="0"/>
                <a:ea typeface="楷体" panose="02010609060101010101" pitchFamily="49" charset="-122"/>
              </a:rPr>
              <a:t>等于</a:t>
            </a:r>
            <a:r>
              <a:rPr lang="zh-CN" altLang="en-US" sz="2800" dirty="0">
                <a:solidFill>
                  <a:srgbClr val="FF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相似比</a:t>
            </a:r>
            <a:r>
              <a:rPr lang="zh-CN" altLang="en-US" sz="2800" dirty="0">
                <a:latin typeface="Times New Roman" panose="02020603050405020304" pitchFamily="18" charset="0"/>
                <a:ea typeface="楷体" panose="02010609060101010101" pitchFamily="49" charset="-122"/>
              </a:rPr>
              <a:t>，</a:t>
            </a:r>
          </a:p>
          <a:p>
            <a:r>
              <a:rPr lang="zh-CN" altLang="en-US" sz="2800" dirty="0">
                <a:latin typeface="Times New Roman" panose="02020603050405020304" pitchFamily="18" charset="0"/>
                <a:ea typeface="楷体" panose="02010609060101010101" pitchFamily="49" charset="-122"/>
              </a:rPr>
              <a:t>     相似三角形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面积的比</a:t>
            </a:r>
            <a:r>
              <a:rPr lang="zh-CN" altLang="en-US" sz="2800" dirty="0">
                <a:latin typeface="Times New Roman" panose="02020603050405020304" pitchFamily="18" charset="0"/>
                <a:ea typeface="楷体" panose="02010609060101010101" pitchFamily="49" charset="-122"/>
              </a:rPr>
              <a:t>等于</a:t>
            </a:r>
            <a:r>
              <a:rPr lang="zh-CN" altLang="en-US" sz="2800" dirty="0">
                <a:solidFill>
                  <a:srgbClr val="FF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相似比的平方</a:t>
            </a:r>
            <a:r>
              <a:rPr lang="zh-CN" altLang="en-US" sz="2800" dirty="0">
                <a:latin typeface="Times New Roman" panose="02020603050405020304" pitchFamily="18" charset="0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/>
              <a:t>谢    谢</a:t>
            </a:r>
          </a:p>
        </p:txBody>
      </p:sp>
      <p:pic>
        <p:nvPicPr>
          <p:cNvPr id="3" name="New picture" hidden="1"/>
          <p:cNvPicPr/>
          <p:nvPr/>
        </p:nvPicPr>
        <p:blipFill>
          <a:blip r:embed="rId2"/>
          <a:stretch>
            <a:fillRect/>
          </a:stretch>
        </p:blipFill>
        <p:spPr>
          <a:xfrm>
            <a:off x="10248900" y="11277600"/>
            <a:ext cx="254000" cy="355600"/>
          </a:xfrm>
          <a:prstGeom prst="cube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539750" y="765175"/>
            <a:ext cx="777716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回忆全等三角形的性质</a:t>
            </a:r>
            <a:r>
              <a:rPr lang="en-US" altLang="zh-CN" sz="3200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   </a:t>
            </a:r>
            <a:r>
              <a:rPr lang="zh-CN" altLang="en-US" sz="3200" dirty="0">
                <a:solidFill>
                  <a:srgbClr val="00B05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两个全等三角形具有哪些性质</a:t>
            </a:r>
            <a:r>
              <a:rPr lang="en-US" altLang="zh-CN" dirty="0">
                <a:solidFill>
                  <a:srgbClr val="00B050"/>
                </a:solidFill>
                <a:latin typeface="Times New Roman" panose="02020603050405020304"/>
                <a:ea typeface="楷体" panose="02010609060101010101" pitchFamily="49" charset="-122"/>
              </a:rPr>
              <a:t>?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851275" y="0"/>
            <a:ext cx="316706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>
                <a:solidFill>
                  <a:srgbClr val="DF2B07"/>
                </a:solidFill>
                <a:latin typeface="Times New Roman" panose="02020603050405020304"/>
                <a:ea typeface="楷体" panose="02010609060101010101" pitchFamily="49" charset="-122"/>
              </a:rPr>
              <a:t>往事新忆</a:t>
            </a:r>
          </a:p>
        </p:txBody>
      </p:sp>
      <p:pic>
        <p:nvPicPr>
          <p:cNvPr id="45060" name="Picture 4" descr="j0285926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7092950" y="0"/>
            <a:ext cx="1827213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116013" y="2276475"/>
            <a:ext cx="5976937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DF2B07"/>
                </a:solidFill>
                <a:latin typeface="Times New Roman" panose="02020603050405020304"/>
                <a:ea typeface="楷体" panose="02010609060101010101" pitchFamily="49" charset="-122"/>
              </a:rPr>
              <a:t>全等三角形的</a:t>
            </a:r>
          </a:p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DF2B07"/>
                </a:solidFill>
                <a:latin typeface="Times New Roman" panose="02020603050405020304"/>
                <a:ea typeface="楷体" panose="02010609060101010101" pitchFamily="49" charset="-122"/>
              </a:rPr>
              <a:t>①对应角相等</a:t>
            </a:r>
          </a:p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DF2B07"/>
                </a:solidFill>
                <a:latin typeface="Times New Roman" panose="02020603050405020304"/>
                <a:ea typeface="楷体" panose="02010609060101010101" pitchFamily="49" charset="-122"/>
              </a:rPr>
              <a:t>②对应边相等</a:t>
            </a:r>
          </a:p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DF2B07"/>
                </a:solidFill>
                <a:latin typeface="Times New Roman" panose="02020603050405020304"/>
                <a:ea typeface="楷体" panose="02010609060101010101" pitchFamily="49" charset="-122"/>
              </a:rPr>
              <a:t>③对应高相等</a:t>
            </a:r>
          </a:p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DF2B07"/>
                </a:solidFill>
                <a:latin typeface="Times New Roman" panose="02020603050405020304"/>
                <a:ea typeface="楷体" panose="02010609060101010101" pitchFamily="49" charset="-122"/>
              </a:rPr>
              <a:t>④对应中线相等</a:t>
            </a:r>
          </a:p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DF2B07"/>
                </a:solidFill>
                <a:latin typeface="Times New Roman" panose="02020603050405020304"/>
                <a:ea typeface="楷体" panose="02010609060101010101" pitchFamily="49" charset="-122"/>
              </a:rPr>
              <a:t>⑤对应角平分线相等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5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5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5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60438"/>
            <a:ext cx="6062663" cy="1325562"/>
          </a:xfrm>
        </p:spPr>
        <p:txBody>
          <a:bodyPr/>
          <a:lstStyle/>
          <a:p>
            <a:r>
              <a:rPr lang="zh-CN" altLang="en-US" sz="4800">
                <a:solidFill>
                  <a:schemeClr val="accent2"/>
                </a:solidFill>
                <a:latin typeface="Times New Roman" panose="02020603050405020304"/>
                <a:ea typeface="楷体" panose="02010609060101010101" pitchFamily="49" charset="-122"/>
              </a:rPr>
              <a:t>新知猜想</a:t>
            </a:r>
          </a:p>
        </p:txBody>
      </p:sp>
      <p:sp>
        <p:nvSpPr>
          <p:cNvPr id="51204" name="Rectangle 4"/>
          <p:cNvSpPr>
            <a:spLocks noGrp="1"/>
          </p:cNvSpPr>
          <p:nvPr>
            <p:ph idx="4294967295"/>
          </p:nvPr>
        </p:nvSpPr>
        <p:spPr>
          <a:xfrm>
            <a:off x="15727" y="2204864"/>
            <a:ext cx="8892480" cy="823912"/>
          </a:xfrm>
        </p:spPr>
        <p:txBody>
          <a:bodyPr/>
          <a:lstStyle/>
          <a:p>
            <a:pPr marL="0" indent="0" fontAlgn="auto">
              <a:buFont typeface="Arial" panose="020B0604020202020204" pitchFamily="34" charset="0"/>
              <a:buNone/>
            </a:pPr>
            <a:r>
              <a:rPr lang="zh-CN" altLang="en-US" sz="2400" noProof="1">
                <a:latin typeface="Times New Roman" panose="02020603050405020304" pitchFamily="2" charset="-122"/>
                <a:ea typeface="楷体" panose="02010609060101010101" pitchFamily="49" charset="-122"/>
              </a:rPr>
              <a:t>展开想象的翅膀</a:t>
            </a:r>
            <a:r>
              <a:rPr lang="en-US" altLang="zh-CN" sz="2400" noProof="1">
                <a:latin typeface="Times New Roman" panose="02020603050405020304" pitchFamily="2" charset="-122"/>
                <a:ea typeface="楷体" panose="02010609060101010101" pitchFamily="49" charset="-122"/>
              </a:rPr>
              <a:t>:</a:t>
            </a:r>
          </a:p>
          <a:p>
            <a:pPr fontAlgn="auto"/>
            <a:r>
              <a:rPr lang="zh-CN" altLang="en-US" sz="2400" noProof="1">
                <a:latin typeface="Times New Roman" panose="02020603050405020304" pitchFamily="2" charset="-122"/>
                <a:ea typeface="楷体" panose="02010609060101010101" pitchFamily="49" charset="-122"/>
              </a:rPr>
              <a:t>相似三角形的对应角、对应边、</a:t>
            </a:r>
          </a:p>
          <a:p>
            <a:pPr fontAlgn="auto"/>
            <a:r>
              <a:rPr lang="zh-CN" altLang="en-US" sz="2400" noProof="1">
                <a:latin typeface="Times New Roman" panose="02020603050405020304" pitchFamily="2" charset="-122"/>
                <a:ea typeface="楷体" panose="02010609060101010101" pitchFamily="49" charset="-122"/>
              </a:rPr>
              <a:t>对应高、对应中线及对应角平分线</a:t>
            </a:r>
          </a:p>
          <a:p>
            <a:pPr fontAlgn="auto"/>
            <a:r>
              <a:rPr lang="zh-CN" altLang="en-US" sz="2400" noProof="1">
                <a:latin typeface="Times New Roman" panose="02020603050405020304" pitchFamily="2" charset="-122"/>
                <a:ea typeface="楷体" panose="02010609060101010101" pitchFamily="49" charset="-122"/>
              </a:rPr>
              <a:t>有何关系？</a:t>
            </a:r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611560" y="4293096"/>
            <a:ext cx="7993063" cy="23034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85389"/>
              </a:avLst>
            </a:prstTxWarp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zh-CN" altLang="en-US" sz="3600" dirty="0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 pitchFamily="2" charset="-122"/>
                <a:ea typeface="楷体" panose="02010609060101010101" pitchFamily="49" charset="-122"/>
              </a:rPr>
              <a:t>相似三角形的性质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/>
      <p:bldP spid="5120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5815" y="404664"/>
            <a:ext cx="8280920" cy="1325562"/>
          </a:xfrm>
        </p:spPr>
        <p:txBody>
          <a:bodyPr rtlCol="0">
            <a:normAutofit/>
          </a:bodyPr>
          <a:lstStyle/>
          <a:p>
            <a:pPr fontAlgn="auto">
              <a:spcAft>
                <a:spcPct val="0"/>
              </a:spcAft>
              <a:defRPr/>
            </a:pPr>
            <a:r>
              <a:rPr altLang="en-US" sz="2800" b="1" dirty="0" err="1">
                <a:solidFill>
                  <a:srgbClr val="3333CC"/>
                </a:solidFill>
                <a:latin typeface="Times New Roman" panose="02020603050405020304"/>
                <a:ea typeface="楷体" panose="02010609060101010101" pitchFamily="49" charset="-122"/>
              </a:rPr>
              <a:t>根据相似三角形的定义我们可以知道哪些性质</a:t>
            </a:r>
            <a:r>
              <a:rPr altLang="en-US" sz="2800" b="1" dirty="0">
                <a:solidFill>
                  <a:srgbClr val="3333CC"/>
                </a:solidFill>
                <a:latin typeface="Times New Roman" panose="02020603050405020304"/>
                <a:ea typeface="楷体" panose="02010609060101010101" pitchFamily="49" charset="-122"/>
              </a:rPr>
              <a:t>？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71475" y="1916832"/>
            <a:ext cx="8229600" cy="633413"/>
          </a:xfrm>
        </p:spPr>
        <p:txBody>
          <a:bodyPr/>
          <a:lstStyle/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/>
                <a:ea typeface="楷体" panose="02010609060101010101" pitchFamily="49" charset="-122"/>
              </a:rPr>
              <a:t>对应角相等，对应边成比例</a:t>
            </a:r>
            <a:r>
              <a:rPr lang="zh-CN" altLang="en-US" sz="1900" dirty="0">
                <a:latin typeface="Times New Roman" panose="02020603050405020304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814388" y="2725738"/>
            <a:ext cx="7343775" cy="256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00FF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J</a:t>
            </a:r>
            <a:r>
              <a:rPr lang="zh-CN" altLang="en-US" sz="3600" dirty="0">
                <a:solidFill>
                  <a:srgbClr val="00FF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我们把相似三角形对应边的比值称为相似比</a:t>
            </a:r>
          </a:p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rgbClr val="00FF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猜想</a:t>
            </a:r>
            <a:r>
              <a:rPr lang="en-US" altLang="zh-CN" sz="3600" dirty="0">
                <a:solidFill>
                  <a:srgbClr val="00FF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EQ</a:t>
            </a:r>
            <a:r>
              <a:rPr lang="zh-CN" altLang="en-US" sz="3600" dirty="0">
                <a:solidFill>
                  <a:srgbClr val="00FF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相似三角形对应高的比是否等于相似比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3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3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  <p:bldP spid="52228" grpId="0"/>
      <p:bldP spid="5222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03913" y="5589588"/>
            <a:ext cx="3240087" cy="790575"/>
          </a:xfrm>
        </p:spPr>
        <p:txBody>
          <a:bodyPr/>
          <a:lstStyle/>
          <a:p>
            <a:r>
              <a:rPr lang="zh-CN" altLang="en-US" sz="3500" b="1">
                <a:solidFill>
                  <a:srgbClr val="FF0000"/>
                </a:solidFill>
                <a:latin typeface="Times New Roman" panose="02020603050405020304"/>
                <a:ea typeface="楷体" panose="02010609060101010101" pitchFamily="49" charset="-122"/>
              </a:rPr>
              <a:t>信不信不由你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88913"/>
            <a:ext cx="5220072" cy="4498975"/>
          </a:xfrm>
        </p:spPr>
        <p:txBody>
          <a:bodyPr/>
          <a:lstStyle/>
          <a:p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已知：如图，△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ABC∽ △A</a:t>
            </a:r>
            <a:r>
              <a:rPr lang="en-US" altLang="en-US" b="1" dirty="0">
                <a:latin typeface="Times New Roman" panose="02020603050405020304"/>
                <a:ea typeface="楷体" panose="02010609060101010101" pitchFamily="49" charset="-122"/>
              </a:rPr>
              <a:t>′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B</a:t>
            </a:r>
            <a:r>
              <a:rPr lang="en-US" altLang="en-US" b="1" dirty="0">
                <a:latin typeface="Times New Roman" panose="02020603050405020304"/>
                <a:ea typeface="楷体" panose="02010609060101010101" pitchFamily="49" charset="-122"/>
              </a:rPr>
              <a:t>′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C</a:t>
            </a:r>
            <a:r>
              <a:rPr lang="en-US" altLang="en-US" b="1" dirty="0">
                <a:latin typeface="Times New Roman" panose="02020603050405020304"/>
                <a:ea typeface="楷体" panose="02010609060101010101" pitchFamily="49" charset="-122"/>
              </a:rPr>
              <a:t>′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, △ABC</a:t>
            </a: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与 △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A</a:t>
            </a:r>
            <a:r>
              <a:rPr lang="en-US" altLang="en-US" b="1" dirty="0">
                <a:latin typeface="Times New Roman" panose="02020603050405020304"/>
                <a:ea typeface="楷体" panose="02010609060101010101" pitchFamily="49" charset="-122"/>
              </a:rPr>
              <a:t>′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B</a:t>
            </a:r>
            <a:r>
              <a:rPr lang="en-US" altLang="en-US" b="1" dirty="0">
                <a:latin typeface="Times New Roman" panose="02020603050405020304"/>
                <a:ea typeface="楷体" panose="02010609060101010101" pitchFamily="49" charset="-122"/>
              </a:rPr>
              <a:t>′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C</a:t>
            </a:r>
            <a:r>
              <a:rPr lang="en-US" altLang="en-US" b="1" dirty="0">
                <a:latin typeface="Times New Roman" panose="02020603050405020304"/>
                <a:ea typeface="楷体" panose="02010609060101010101" pitchFamily="49" charset="-122"/>
              </a:rPr>
              <a:t>′</a:t>
            </a: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的相似比是</a:t>
            </a:r>
            <a:r>
              <a:rPr lang="en-US" altLang="zh-CN" sz="3600" b="1" dirty="0" err="1">
                <a:solidFill>
                  <a:schemeClr val="accent2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k,AD</a:t>
            </a: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、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A</a:t>
            </a:r>
            <a:r>
              <a:rPr lang="en-US" altLang="en-US" b="1" dirty="0">
                <a:latin typeface="Times New Roman" panose="02020603050405020304"/>
                <a:ea typeface="楷体" panose="02010609060101010101" pitchFamily="49" charset="-122"/>
              </a:rPr>
              <a:t>′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D</a:t>
            </a:r>
            <a:r>
              <a:rPr lang="en-US" altLang="en-US" b="1" dirty="0">
                <a:latin typeface="Times New Roman" panose="02020603050405020304"/>
                <a:ea typeface="楷体" panose="02010609060101010101" pitchFamily="49" charset="-122"/>
              </a:rPr>
              <a:t>′</a:t>
            </a: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是对应高。</a:t>
            </a:r>
          </a:p>
          <a:p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求证：</a:t>
            </a:r>
          </a:p>
          <a:p>
            <a:endParaRPr lang="en-US" altLang="zh-CN" sz="3600" b="1" dirty="0">
              <a:solidFill>
                <a:schemeClr val="accent2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graphicFrame>
        <p:nvGraphicFramePr>
          <p:cNvPr id="53252" name="Object 4"/>
          <p:cNvGraphicFramePr>
            <a:graphicFrameLocks noGrp="1"/>
          </p:cNvGraphicFramePr>
          <p:nvPr>
            <p:ph sz="quarter" idx="4294967295"/>
          </p:nvPr>
        </p:nvGraphicFramePr>
        <p:xfrm>
          <a:off x="0" y="2949575"/>
          <a:ext cx="1179513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r:id="rId4" imgW="584200" imgH="393700" progId="Equation.3">
                  <p:embed/>
                </p:oleObj>
              </mc:Choice>
              <mc:Fallback>
                <p:oleObj r:id="rId4" imgW="584200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0" y="2949575"/>
                        <a:ext cx="1179513" cy="795338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68" name="Object 20"/>
          <p:cNvGraphicFramePr>
            <a:graphicFrameLocks noGrp="1"/>
          </p:cNvGraphicFramePr>
          <p:nvPr>
            <p:ph sz="quarter" idx="4294967295"/>
          </p:nvPr>
        </p:nvGraphicFramePr>
        <p:xfrm>
          <a:off x="0" y="6072188"/>
          <a:ext cx="1155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r:id="rId6" imgW="1155065" imgH="393700" progId="Equation.3">
                  <p:embed/>
                </p:oleObj>
              </mc:Choice>
              <mc:Fallback>
                <p:oleObj r:id="rId6" imgW="1155065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0" y="6072188"/>
                        <a:ext cx="1155700" cy="393700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21" name="Group 27"/>
          <p:cNvGrpSpPr/>
          <p:nvPr/>
        </p:nvGrpSpPr>
        <p:grpSpPr>
          <a:xfrm>
            <a:off x="5851525" y="2620963"/>
            <a:ext cx="3041650" cy="2392362"/>
            <a:chOff x="3651" y="1696"/>
            <a:chExt cx="1916" cy="1507"/>
          </a:xfrm>
        </p:grpSpPr>
        <p:sp>
          <p:nvSpPr>
            <p:cNvPr id="9222" name="AutoShape 6"/>
            <p:cNvSpPr>
              <a:spLocks noChangeArrowheads="1"/>
            </p:cNvSpPr>
            <p:nvPr/>
          </p:nvSpPr>
          <p:spPr bwMode="auto">
            <a:xfrm>
              <a:off x="3833" y="1979"/>
              <a:ext cx="1633" cy="861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28575">
              <a:solidFill>
                <a:srgbClr val="FF00FF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ea typeface="宋体" panose="02010600030101010101" pitchFamily="2" charset="-122"/>
              </a:endParaRPr>
            </a:p>
          </p:txBody>
        </p:sp>
        <p:grpSp>
          <p:nvGrpSpPr>
            <p:cNvPr id="9223" name="Group 26"/>
            <p:cNvGrpSpPr/>
            <p:nvPr/>
          </p:nvGrpSpPr>
          <p:grpSpPr>
            <a:xfrm>
              <a:off x="3651" y="1696"/>
              <a:ext cx="1916" cy="1507"/>
              <a:chOff x="3651" y="1706"/>
              <a:chExt cx="1916" cy="1507"/>
            </a:xfrm>
          </p:grpSpPr>
          <p:grpSp>
            <p:nvGrpSpPr>
              <p:cNvPr id="9224" name="Group 25"/>
              <p:cNvGrpSpPr/>
              <p:nvPr/>
            </p:nvGrpSpPr>
            <p:grpSpPr>
              <a:xfrm>
                <a:off x="3651" y="1706"/>
                <a:ext cx="1916" cy="1507"/>
                <a:chOff x="3651" y="1706"/>
                <a:chExt cx="1916" cy="1507"/>
              </a:xfrm>
            </p:grpSpPr>
            <p:sp>
              <p:nvSpPr>
                <p:cNvPr id="922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651" y="2840"/>
                  <a:ext cx="31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800">
                      <a:solidFill>
                        <a:schemeClr val="accent2"/>
                      </a:solidFill>
                      <a:ea typeface="宋体" panose="02010600030101010101" pitchFamily="2" charset="-122"/>
                    </a:rPr>
                    <a:t>B’</a:t>
                  </a:r>
                </a:p>
              </p:txBody>
            </p:sp>
            <p:sp>
              <p:nvSpPr>
                <p:cNvPr id="9226" name="Rectangle 11"/>
                <p:cNvSpPr>
                  <a:spLocks noChangeArrowheads="1"/>
                </p:cNvSpPr>
                <p:nvPr/>
              </p:nvSpPr>
              <p:spPr bwMode="auto">
                <a:xfrm>
                  <a:off x="4468" y="1706"/>
                  <a:ext cx="315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800">
                      <a:solidFill>
                        <a:schemeClr val="accent2"/>
                      </a:solidFill>
                      <a:ea typeface="宋体" panose="02010600030101010101" pitchFamily="2" charset="-122"/>
                    </a:rPr>
                    <a:t>A’</a:t>
                  </a:r>
                </a:p>
              </p:txBody>
            </p:sp>
            <p:sp>
              <p:nvSpPr>
                <p:cNvPr id="9227" name="Rectangle 12"/>
                <p:cNvSpPr>
                  <a:spLocks noChangeArrowheads="1"/>
                </p:cNvSpPr>
                <p:nvPr/>
              </p:nvSpPr>
              <p:spPr bwMode="auto">
                <a:xfrm>
                  <a:off x="5239" y="2795"/>
                  <a:ext cx="32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800">
                      <a:solidFill>
                        <a:schemeClr val="accent2"/>
                      </a:solidFill>
                      <a:ea typeface="宋体" panose="02010600030101010101" pitchFamily="2" charset="-122"/>
                    </a:rPr>
                    <a:t>C’</a:t>
                  </a:r>
                </a:p>
              </p:txBody>
            </p:sp>
            <p:sp>
              <p:nvSpPr>
                <p:cNvPr id="9228" name="Rectangle 15"/>
                <p:cNvSpPr>
                  <a:spLocks noChangeArrowheads="1"/>
                </p:cNvSpPr>
                <p:nvPr/>
              </p:nvSpPr>
              <p:spPr bwMode="auto">
                <a:xfrm>
                  <a:off x="4513" y="2886"/>
                  <a:ext cx="32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800">
                      <a:solidFill>
                        <a:schemeClr val="accent2"/>
                      </a:solidFill>
                      <a:ea typeface="宋体" panose="02010600030101010101" pitchFamily="2" charset="-122"/>
                    </a:rPr>
                    <a:t>D’</a:t>
                  </a:r>
                </a:p>
              </p:txBody>
            </p:sp>
            <p:sp>
              <p:nvSpPr>
                <p:cNvPr id="9229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4649" y="2024"/>
                  <a:ext cx="0" cy="817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tailEnd type="diamond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9230" name="Rectangle 17"/>
              <p:cNvSpPr>
                <a:spLocks noChangeArrowheads="1"/>
              </p:cNvSpPr>
              <p:nvPr/>
            </p:nvSpPr>
            <p:spPr bwMode="auto">
              <a:xfrm>
                <a:off x="4649" y="2750"/>
                <a:ext cx="91" cy="91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rgbClr val="FF00FF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9231" name="Group 24"/>
          <p:cNvGrpSpPr/>
          <p:nvPr/>
        </p:nvGrpSpPr>
        <p:grpSpPr>
          <a:xfrm>
            <a:off x="5508625" y="461963"/>
            <a:ext cx="3384550" cy="2390775"/>
            <a:chOff x="3470" y="436"/>
            <a:chExt cx="2132" cy="1506"/>
          </a:xfrm>
        </p:grpSpPr>
        <p:sp>
          <p:nvSpPr>
            <p:cNvPr id="9232" name="AutoShape 5"/>
            <p:cNvSpPr>
              <a:spLocks noChangeArrowheads="1"/>
            </p:cNvSpPr>
            <p:nvPr/>
          </p:nvSpPr>
          <p:spPr bwMode="auto">
            <a:xfrm>
              <a:off x="3696" y="618"/>
              <a:ext cx="1860" cy="99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28575">
              <a:solidFill>
                <a:srgbClr val="FF00FF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ea typeface="宋体" panose="02010600030101010101" pitchFamily="2" charset="-122"/>
              </a:endParaRPr>
            </a:p>
          </p:txBody>
        </p:sp>
        <p:grpSp>
          <p:nvGrpSpPr>
            <p:cNvPr id="9233" name="Group 23"/>
            <p:cNvGrpSpPr/>
            <p:nvPr/>
          </p:nvGrpSpPr>
          <p:grpSpPr>
            <a:xfrm>
              <a:off x="3470" y="436"/>
              <a:ext cx="2132" cy="1506"/>
              <a:chOff x="3469" y="391"/>
              <a:chExt cx="2132" cy="1506"/>
            </a:xfrm>
          </p:grpSpPr>
          <p:sp>
            <p:nvSpPr>
              <p:cNvPr id="9234" name="Text Box 7"/>
              <p:cNvSpPr txBox="1">
                <a:spLocks noChangeArrowheads="1"/>
              </p:cNvSpPr>
              <p:nvPr/>
            </p:nvSpPr>
            <p:spPr bwMode="auto">
              <a:xfrm>
                <a:off x="4513" y="391"/>
                <a:ext cx="22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solidFill>
                      <a:schemeClr val="accent2"/>
                    </a:solidFill>
                    <a:ea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9235" name="Text Box 8"/>
              <p:cNvSpPr txBox="1">
                <a:spLocks noChangeArrowheads="1"/>
              </p:cNvSpPr>
              <p:nvPr/>
            </p:nvSpPr>
            <p:spPr bwMode="auto">
              <a:xfrm>
                <a:off x="3469" y="1570"/>
                <a:ext cx="31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>
                    <a:solidFill>
                      <a:schemeClr val="accent2"/>
                    </a:solidFill>
                    <a:ea typeface="宋体" panose="02010600030101010101" pitchFamily="2" charset="-122"/>
                  </a:rPr>
                  <a:t>B</a:t>
                </a:r>
              </a:p>
            </p:txBody>
          </p:sp>
          <p:sp>
            <p:nvSpPr>
              <p:cNvPr id="9236" name="Text Box 9"/>
              <p:cNvSpPr txBox="1">
                <a:spLocks noChangeArrowheads="1"/>
              </p:cNvSpPr>
              <p:nvPr/>
            </p:nvSpPr>
            <p:spPr bwMode="auto">
              <a:xfrm>
                <a:off x="5375" y="1570"/>
                <a:ext cx="22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>
                    <a:solidFill>
                      <a:schemeClr val="accent2"/>
                    </a:solidFill>
                    <a:ea typeface="宋体" panose="02010600030101010101" pitchFamily="2" charset="-122"/>
                  </a:rPr>
                  <a:t>C</a:t>
                </a:r>
              </a:p>
            </p:txBody>
          </p:sp>
          <p:sp>
            <p:nvSpPr>
              <p:cNvPr id="9237" name="Line 13"/>
              <p:cNvSpPr>
                <a:spLocks noChangeShapeType="1"/>
              </p:cNvSpPr>
              <p:nvPr/>
            </p:nvSpPr>
            <p:spPr bwMode="auto">
              <a:xfrm flipH="1">
                <a:off x="4604" y="618"/>
                <a:ext cx="0" cy="99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tailEnd type="diamond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8" name="Text Box 14"/>
              <p:cNvSpPr txBox="1">
                <a:spLocks noChangeArrowheads="1"/>
              </p:cNvSpPr>
              <p:nvPr/>
            </p:nvSpPr>
            <p:spPr bwMode="auto">
              <a:xfrm>
                <a:off x="4422" y="1570"/>
                <a:ext cx="36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>
                    <a:solidFill>
                      <a:schemeClr val="accent2"/>
                    </a:solidFill>
                    <a:ea typeface="宋体" panose="02010600030101010101" pitchFamily="2" charset="-122"/>
                  </a:rPr>
                  <a:t>D</a:t>
                </a:r>
              </a:p>
            </p:txBody>
          </p:sp>
          <p:sp>
            <p:nvSpPr>
              <p:cNvPr id="9239" name="Rectangle 18"/>
              <p:cNvSpPr>
                <a:spLocks noChangeArrowheads="1"/>
              </p:cNvSpPr>
              <p:nvPr/>
            </p:nvSpPr>
            <p:spPr bwMode="auto">
              <a:xfrm>
                <a:off x="4604" y="1525"/>
                <a:ext cx="91" cy="91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rgbClr val="FF00FF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642938" y="3714750"/>
            <a:ext cx="4248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CC3399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证明：</a:t>
            </a:r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571500" y="3357563"/>
            <a:ext cx="5834063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zh-CN" sz="2800" b="1" dirty="0">
              <a:solidFill>
                <a:srgbClr val="CC3399"/>
              </a:solidFill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CC3399"/>
                </a:solidFill>
                <a:latin typeface="Times New Roman" panose="02020603050405020304"/>
                <a:ea typeface="楷体" panose="02010609060101010101" pitchFamily="49" charset="-122"/>
              </a:rPr>
              <a:t>         ∵△ABC∽△A </a:t>
            </a:r>
            <a:r>
              <a:rPr lang="en-US" altLang="en-US" b="1" dirty="0">
                <a:latin typeface="Times New Roman" panose="02020603050405020304"/>
                <a:ea typeface="楷体" panose="02010609060101010101" pitchFamily="49" charset="-122"/>
              </a:rPr>
              <a:t>′</a:t>
            </a:r>
            <a:r>
              <a:rPr lang="en-US" altLang="zh-CN" dirty="0">
                <a:latin typeface="Times New Roman" panose="02020603050405020304"/>
                <a:ea typeface="楷体" panose="02010609060101010101" pitchFamily="49" charset="-122"/>
              </a:rPr>
              <a:t> </a:t>
            </a:r>
            <a:r>
              <a:rPr lang="en-US" altLang="zh-CN" sz="2800" b="1" dirty="0">
                <a:solidFill>
                  <a:srgbClr val="CC3399"/>
                </a:solidFill>
                <a:latin typeface="Times New Roman" panose="02020603050405020304"/>
                <a:ea typeface="楷体" panose="02010609060101010101" pitchFamily="49" charset="-122"/>
              </a:rPr>
              <a:t>B </a:t>
            </a:r>
            <a:r>
              <a:rPr lang="en-US" altLang="en-US" b="1" dirty="0">
                <a:latin typeface="Times New Roman" panose="02020603050405020304"/>
                <a:ea typeface="楷体" panose="02010609060101010101" pitchFamily="49" charset="-122"/>
              </a:rPr>
              <a:t>′</a:t>
            </a:r>
            <a:r>
              <a:rPr lang="en-US" altLang="zh-CN" dirty="0">
                <a:latin typeface="Times New Roman" panose="02020603050405020304"/>
                <a:ea typeface="楷体" panose="02010609060101010101" pitchFamily="49" charset="-122"/>
              </a:rPr>
              <a:t> </a:t>
            </a:r>
            <a:r>
              <a:rPr lang="en-US" altLang="zh-CN" sz="2800" b="1" dirty="0">
                <a:solidFill>
                  <a:srgbClr val="CC3399"/>
                </a:solidFill>
                <a:latin typeface="Times New Roman" panose="02020603050405020304"/>
                <a:ea typeface="楷体" panose="02010609060101010101" pitchFamily="49" charset="-122"/>
              </a:rPr>
              <a:t>C </a:t>
            </a:r>
            <a:r>
              <a:rPr lang="en-US" altLang="en-US" b="1" dirty="0">
                <a:latin typeface="Times New Roman" panose="02020603050405020304"/>
                <a:ea typeface="楷体" panose="02010609060101010101" pitchFamily="49" charset="-122"/>
              </a:rPr>
              <a:t>′</a:t>
            </a:r>
            <a:endParaRPr lang="en-US" altLang="zh-CN" sz="2800" b="1" dirty="0">
              <a:solidFill>
                <a:srgbClr val="CC3399"/>
              </a:solidFill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CC3399"/>
                </a:solidFill>
                <a:latin typeface="Times New Roman" panose="02020603050405020304"/>
                <a:ea typeface="楷体" panose="02010609060101010101" pitchFamily="49" charset="-122"/>
              </a:rPr>
              <a:t>∴∠B= ∠B </a:t>
            </a:r>
            <a:r>
              <a:rPr lang="en-US" altLang="en-US" b="1" dirty="0">
                <a:latin typeface="Times New Roman" panose="02020603050405020304"/>
                <a:ea typeface="楷体" panose="02010609060101010101" pitchFamily="49" charset="-122"/>
              </a:rPr>
              <a:t>′</a:t>
            </a:r>
            <a:endParaRPr lang="en-US" altLang="zh-CN" sz="2800" b="1" dirty="0">
              <a:solidFill>
                <a:srgbClr val="CC3399"/>
              </a:solidFill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2800" dirty="0">
              <a:ea typeface="宋体" panose="02010600030101010101" pitchFamily="2" charset="-122"/>
            </a:endParaRPr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500063" y="4721225"/>
            <a:ext cx="5184775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b="1" dirty="0">
                <a:solidFill>
                  <a:srgbClr val="CC3399"/>
                </a:solidFill>
                <a:latin typeface="Times New Roman" panose="02020603050405020304"/>
                <a:ea typeface="楷体" panose="02010609060101010101" pitchFamily="49" charset="-122"/>
              </a:rPr>
              <a:t>∵ </a:t>
            </a:r>
            <a:r>
              <a:rPr lang="en-US" altLang="zh-CN" b="1" dirty="0">
                <a:solidFill>
                  <a:schemeClr val="accent2"/>
                </a:solidFill>
                <a:latin typeface="Times New Roman" panose="02020603050405020304"/>
                <a:ea typeface="楷体" panose="02010609060101010101" pitchFamily="49" charset="-122"/>
              </a:rPr>
              <a:t>AD</a:t>
            </a:r>
            <a:r>
              <a:rPr lang="zh-CN" altLang="en-US" b="1" dirty="0">
                <a:solidFill>
                  <a:schemeClr val="accent2"/>
                </a:solidFill>
                <a:latin typeface="Times New Roman" panose="02020603050405020304"/>
                <a:ea typeface="楷体" panose="02010609060101010101" pitchFamily="49" charset="-122"/>
              </a:rPr>
              <a:t>、</a:t>
            </a:r>
            <a:r>
              <a:rPr lang="en-US" altLang="zh-CN" b="1" dirty="0">
                <a:solidFill>
                  <a:schemeClr val="accent2"/>
                </a:solidFill>
                <a:latin typeface="Times New Roman" panose="02020603050405020304"/>
                <a:ea typeface="楷体" panose="02010609060101010101" pitchFamily="49" charset="-122"/>
              </a:rPr>
              <a:t>A</a:t>
            </a:r>
            <a:r>
              <a:rPr lang="en-US" altLang="en-US" b="1" dirty="0">
                <a:latin typeface="Times New Roman" panose="02020603050405020304"/>
                <a:ea typeface="楷体" panose="02010609060101010101" pitchFamily="49" charset="-122"/>
              </a:rPr>
              <a:t>′</a:t>
            </a:r>
            <a:r>
              <a:rPr lang="en-US" altLang="zh-CN" b="1" dirty="0">
                <a:solidFill>
                  <a:schemeClr val="accent2"/>
                </a:solidFill>
                <a:latin typeface="Times New Roman" panose="02020603050405020304"/>
                <a:ea typeface="楷体" panose="02010609060101010101" pitchFamily="49" charset="-122"/>
              </a:rPr>
              <a:t>D</a:t>
            </a:r>
            <a:r>
              <a:rPr lang="en-US" altLang="en-US" b="1" dirty="0">
                <a:latin typeface="Times New Roman" panose="02020603050405020304"/>
                <a:ea typeface="楷体" panose="02010609060101010101" pitchFamily="49" charset="-122"/>
              </a:rPr>
              <a:t>′</a:t>
            </a:r>
            <a:r>
              <a:rPr lang="zh-CN" altLang="en-US" b="1" dirty="0">
                <a:latin typeface="Times New Roman" panose="02020603050405020304"/>
                <a:ea typeface="楷体" panose="02010609060101010101" pitchFamily="49" charset="-122"/>
              </a:rPr>
              <a:t>分别</a:t>
            </a:r>
            <a:r>
              <a:rPr lang="zh-CN" altLang="en-US" b="1" dirty="0">
                <a:solidFill>
                  <a:schemeClr val="accent2"/>
                </a:solidFill>
                <a:latin typeface="Times New Roman" panose="02020603050405020304"/>
                <a:ea typeface="楷体" panose="02010609060101010101" pitchFamily="49" charset="-122"/>
              </a:rPr>
              <a:t>是△</a:t>
            </a:r>
            <a:r>
              <a:rPr lang="en-US" altLang="zh-CN" b="1" dirty="0">
                <a:solidFill>
                  <a:schemeClr val="accent2"/>
                </a:solidFill>
                <a:latin typeface="Times New Roman" panose="02020603050405020304"/>
                <a:ea typeface="楷体" panose="02010609060101010101" pitchFamily="49" charset="-122"/>
              </a:rPr>
              <a:t>ABC</a:t>
            </a:r>
            <a:r>
              <a:rPr lang="zh-CN" altLang="en-US" b="1" dirty="0">
                <a:solidFill>
                  <a:schemeClr val="accent2"/>
                </a:solidFill>
                <a:latin typeface="Times New Roman" panose="02020603050405020304"/>
                <a:ea typeface="楷体" panose="02010609060101010101" pitchFamily="49" charset="-122"/>
              </a:rPr>
              <a:t>与 △</a:t>
            </a:r>
            <a:r>
              <a:rPr lang="en-US" altLang="zh-CN" b="1" dirty="0">
                <a:solidFill>
                  <a:schemeClr val="accent2"/>
                </a:solidFill>
                <a:latin typeface="Times New Roman" panose="02020603050405020304"/>
                <a:ea typeface="楷体" panose="02010609060101010101" pitchFamily="49" charset="-122"/>
              </a:rPr>
              <a:t>A</a:t>
            </a:r>
            <a:r>
              <a:rPr lang="en-US" altLang="en-US" b="1" dirty="0">
                <a:latin typeface="Times New Roman" panose="02020603050405020304"/>
                <a:ea typeface="楷体" panose="02010609060101010101" pitchFamily="49" charset="-122"/>
              </a:rPr>
              <a:t>′</a:t>
            </a:r>
            <a:r>
              <a:rPr lang="en-US" altLang="zh-CN" b="1" dirty="0">
                <a:solidFill>
                  <a:schemeClr val="accent2"/>
                </a:solidFill>
                <a:latin typeface="Times New Roman" panose="02020603050405020304"/>
                <a:ea typeface="楷体" panose="02010609060101010101" pitchFamily="49" charset="-122"/>
              </a:rPr>
              <a:t>B</a:t>
            </a:r>
            <a:r>
              <a:rPr lang="en-US" altLang="en-US" b="1" dirty="0">
                <a:latin typeface="Times New Roman" panose="02020603050405020304"/>
                <a:ea typeface="楷体" panose="02010609060101010101" pitchFamily="49" charset="-122"/>
              </a:rPr>
              <a:t>′</a:t>
            </a:r>
            <a:r>
              <a:rPr lang="en-US" altLang="zh-CN" b="1" dirty="0">
                <a:solidFill>
                  <a:schemeClr val="accent2"/>
                </a:solidFill>
                <a:latin typeface="Times New Roman" panose="02020603050405020304"/>
                <a:ea typeface="楷体" panose="02010609060101010101" pitchFamily="49" charset="-122"/>
              </a:rPr>
              <a:t>C</a:t>
            </a:r>
            <a:r>
              <a:rPr lang="en-US" altLang="en-US" b="1" dirty="0">
                <a:latin typeface="Times New Roman" panose="02020603050405020304"/>
                <a:ea typeface="楷体" panose="02010609060101010101" pitchFamily="49" charset="-122"/>
              </a:rPr>
              <a:t>′</a:t>
            </a:r>
            <a:r>
              <a:rPr lang="zh-CN" altLang="en-US" b="1" dirty="0">
                <a:solidFill>
                  <a:schemeClr val="accent2"/>
                </a:solidFill>
                <a:latin typeface="Times New Roman" panose="02020603050405020304"/>
                <a:ea typeface="楷体" panose="02010609060101010101" pitchFamily="49" charset="-122"/>
              </a:rPr>
              <a:t>的高</a:t>
            </a:r>
            <a:endParaRPr lang="zh-CN" altLang="en-US" sz="2000" b="1" dirty="0">
              <a:solidFill>
                <a:srgbClr val="CC3399"/>
              </a:solidFill>
              <a:ea typeface="宋体" panose="02010600030101010101" pitchFamily="2" charset="-122"/>
            </a:endParaRPr>
          </a:p>
          <a:p>
            <a:r>
              <a:rPr lang="zh-CN" altLang="en-US" sz="2000" b="1" dirty="0">
                <a:solidFill>
                  <a:srgbClr val="CC3399"/>
                </a:solidFill>
                <a:latin typeface="Times New Roman" panose="02020603050405020304"/>
                <a:ea typeface="楷体" panose="02010609060101010101" pitchFamily="49" charset="-122"/>
              </a:rPr>
              <a:t>∴</a:t>
            </a:r>
            <a:r>
              <a:rPr lang="zh-CN" altLang="en-US" sz="2800" b="1" dirty="0">
                <a:solidFill>
                  <a:srgbClr val="CC3399"/>
                </a:solidFill>
                <a:latin typeface="Times New Roman" panose="02020603050405020304"/>
                <a:ea typeface="楷体" panose="02010609060101010101" pitchFamily="49" charset="-122"/>
              </a:rPr>
              <a:t>∠</a:t>
            </a:r>
            <a:r>
              <a:rPr lang="en-US" altLang="zh-CN" sz="2800" b="1" dirty="0">
                <a:solidFill>
                  <a:srgbClr val="CC3399"/>
                </a:solidFill>
                <a:latin typeface="Times New Roman" panose="02020603050405020304"/>
                <a:ea typeface="楷体" panose="02010609060101010101" pitchFamily="49" charset="-122"/>
              </a:rPr>
              <a:t>ADB=∠A</a:t>
            </a:r>
            <a:r>
              <a:rPr lang="en-US" altLang="en-US" b="1" dirty="0">
                <a:latin typeface="Times New Roman" panose="02020603050405020304"/>
                <a:ea typeface="楷体" panose="02010609060101010101" pitchFamily="49" charset="-122"/>
              </a:rPr>
              <a:t>′</a:t>
            </a:r>
            <a:r>
              <a:rPr lang="en-US" altLang="zh-CN" sz="2800" b="1" dirty="0">
                <a:solidFill>
                  <a:srgbClr val="CC3399"/>
                </a:solidFill>
                <a:latin typeface="Times New Roman" panose="02020603050405020304"/>
                <a:ea typeface="楷体" panose="02010609060101010101" pitchFamily="49" charset="-122"/>
              </a:rPr>
              <a:t>D</a:t>
            </a:r>
            <a:r>
              <a:rPr lang="en-US" altLang="en-US" sz="2800" b="1" dirty="0">
                <a:latin typeface="Times New Roman" panose="02020603050405020304"/>
                <a:ea typeface="楷体" panose="02010609060101010101" pitchFamily="49" charset="-122"/>
              </a:rPr>
              <a:t>′</a:t>
            </a:r>
            <a:r>
              <a:rPr lang="en-US" altLang="zh-CN" sz="2800" b="1" dirty="0">
                <a:solidFill>
                  <a:srgbClr val="CC3399"/>
                </a:solidFill>
                <a:latin typeface="Times New Roman" panose="02020603050405020304"/>
                <a:ea typeface="楷体" panose="02010609060101010101" pitchFamily="49" charset="-122"/>
              </a:rPr>
              <a:t>B</a:t>
            </a:r>
            <a:r>
              <a:rPr lang="en-US" altLang="en-US" b="1" dirty="0">
                <a:latin typeface="Times New Roman" panose="02020603050405020304"/>
                <a:ea typeface="楷体" panose="02010609060101010101" pitchFamily="49" charset="-122"/>
              </a:rPr>
              <a:t>′</a:t>
            </a:r>
            <a:r>
              <a:rPr lang="en-US" altLang="zh-CN" sz="2800" b="1" dirty="0">
                <a:solidFill>
                  <a:srgbClr val="CC3399"/>
                </a:solidFill>
                <a:latin typeface="Times New Roman" panose="02020603050405020304"/>
                <a:ea typeface="楷体" panose="02010609060101010101" pitchFamily="49" charset="-122"/>
              </a:rPr>
              <a:t>=90</a:t>
            </a:r>
            <a:r>
              <a:rPr lang="en-US" altLang="zh-CN" sz="2800" b="1" baseline="30000" dirty="0">
                <a:solidFill>
                  <a:srgbClr val="CC3399"/>
                </a:solidFill>
                <a:latin typeface="Times New Roman" panose="02020603050405020304"/>
                <a:ea typeface="楷体" panose="02010609060101010101" pitchFamily="49" charset="-122"/>
              </a:rPr>
              <a:t>O</a:t>
            </a:r>
            <a:endParaRPr lang="en-US" altLang="zh-CN" sz="2800" b="1" dirty="0">
              <a:solidFill>
                <a:srgbClr val="CC3399"/>
              </a:solidFill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CC3399"/>
                </a:solidFill>
                <a:latin typeface="Times New Roman" panose="02020603050405020304"/>
                <a:ea typeface="楷体" panose="02010609060101010101" pitchFamily="49" charset="-122"/>
              </a:rPr>
              <a:t> ∴ △ABD∽△A </a:t>
            </a:r>
            <a:r>
              <a:rPr lang="en-US" altLang="en-US" b="1" dirty="0">
                <a:latin typeface="Times New Roman" panose="02020603050405020304"/>
                <a:ea typeface="楷体" panose="02010609060101010101" pitchFamily="49" charset="-122"/>
              </a:rPr>
              <a:t>′</a:t>
            </a:r>
            <a:r>
              <a:rPr lang="en-US" altLang="zh-CN" dirty="0">
                <a:latin typeface="Times New Roman" panose="02020603050405020304"/>
                <a:ea typeface="楷体" panose="02010609060101010101" pitchFamily="49" charset="-122"/>
              </a:rPr>
              <a:t> </a:t>
            </a:r>
            <a:r>
              <a:rPr lang="en-US" altLang="zh-CN" sz="2800" b="1" dirty="0">
                <a:solidFill>
                  <a:srgbClr val="CC3399"/>
                </a:solidFill>
                <a:latin typeface="Times New Roman" panose="02020603050405020304"/>
                <a:ea typeface="楷体" panose="02010609060101010101" pitchFamily="49" charset="-122"/>
              </a:rPr>
              <a:t>B </a:t>
            </a:r>
            <a:r>
              <a:rPr lang="en-US" altLang="en-US" b="1" dirty="0">
                <a:latin typeface="Times New Roman" panose="02020603050405020304"/>
                <a:ea typeface="楷体" panose="02010609060101010101" pitchFamily="49" charset="-122"/>
              </a:rPr>
              <a:t>′</a:t>
            </a:r>
            <a:r>
              <a:rPr lang="en-US" altLang="zh-CN" dirty="0">
                <a:latin typeface="Times New Roman" panose="02020603050405020304"/>
                <a:ea typeface="楷体" panose="02010609060101010101" pitchFamily="49" charset="-122"/>
              </a:rPr>
              <a:t> </a:t>
            </a:r>
            <a:r>
              <a:rPr lang="en-US" altLang="zh-CN" sz="2800" b="1" dirty="0">
                <a:solidFill>
                  <a:srgbClr val="CC3399"/>
                </a:solidFill>
                <a:latin typeface="Times New Roman" panose="02020603050405020304"/>
                <a:ea typeface="楷体" panose="02010609060101010101" pitchFamily="49" charset="-122"/>
              </a:rPr>
              <a:t>D </a:t>
            </a:r>
            <a:r>
              <a:rPr lang="en-US" altLang="en-US" b="1" dirty="0">
                <a:latin typeface="Times New Roman" panose="02020603050405020304"/>
                <a:ea typeface="楷体" panose="02010609060101010101" pitchFamily="49" charset="-122"/>
              </a:rPr>
              <a:t>′</a:t>
            </a:r>
            <a:endParaRPr lang="en-US" altLang="zh-CN" sz="2800" b="1" dirty="0">
              <a:solidFill>
                <a:srgbClr val="CC3399"/>
              </a:solidFill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2800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3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3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3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3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3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3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3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3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53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3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53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0" grpId="1"/>
      <p:bldP spid="532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2" descr="j0157763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6516688" y="4149725"/>
            <a:ext cx="2295525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3" descr="j0157763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539750" y="2997200"/>
            <a:ext cx="3159125" cy="368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Rectangle 4"/>
          <p:cNvSpPr>
            <a:spLocks noGrp="1" noChangeArrowheads="1"/>
          </p:cNvSpPr>
          <p:nvPr>
            <p:ph idx="4294967295"/>
          </p:nvPr>
        </p:nvSpPr>
        <p:spPr>
          <a:xfrm>
            <a:off x="603250" y="285750"/>
            <a:ext cx="8540750" cy="1108075"/>
          </a:xfrm>
        </p:spPr>
        <p:txBody>
          <a:bodyPr/>
          <a:lstStyle/>
          <a:p>
            <a:r>
              <a:rPr lang="zh-CN" altLang="en-US" sz="6600" b="1" dirty="0">
                <a:solidFill>
                  <a:srgbClr val="CC3399"/>
                </a:solidFill>
                <a:latin typeface="Times New Roman" panose="02020603050405020304"/>
                <a:ea typeface="楷体" panose="02010609060101010101" pitchFamily="49" charset="-122"/>
              </a:rPr>
              <a:t>我也做一做：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468313" y="1844675"/>
            <a:ext cx="7848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/>
                <a:ea typeface="楷体" panose="02010609060101010101" pitchFamily="49" charset="-122"/>
              </a:rPr>
              <a:t>A</a:t>
            </a: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/>
                <a:ea typeface="楷体" panose="02010609060101010101" pitchFamily="49" charset="-122"/>
              </a:rPr>
              <a:t>组，求证：相似三角形对应中线的比等于相似比。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539750" y="3357563"/>
            <a:ext cx="80645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B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2" charset="-122"/>
                <a:ea typeface="楷体" panose="02010609060101010101" pitchFamily="49" charset="-122"/>
              </a:rPr>
              <a:t>组，求证：相似三角形对应角平分线的比等于相似比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build="p"/>
      <p:bldP spid="55302" grpId="0"/>
      <p:bldP spid="553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2" charset="-122"/>
              </a:rPr>
              <a:t>2.</a:t>
            </a:r>
            <a:r>
              <a:rPr lang="zh-CN" altLang="en-US" sz="3600" b="1" dirty="0">
                <a:latin typeface="Times New Roman" panose="02020603050405020304" pitchFamily="2" charset="-122"/>
              </a:rPr>
              <a:t>如图</a:t>
            </a:r>
            <a:r>
              <a:rPr lang="en-US" altLang="zh-CN" sz="3600" b="1" dirty="0">
                <a:latin typeface="Times New Roman" panose="02020603050405020304" pitchFamily="2" charset="-122"/>
              </a:rPr>
              <a:t>,△ABC∽ △ A′B</a:t>
            </a:r>
            <a:r>
              <a:rPr lang="en-US" altLang="en-US" sz="3600" b="1" dirty="0">
                <a:latin typeface="Times New Roman" panose="02020603050405020304"/>
                <a:ea typeface="楷体" panose="02010609060101010101" pitchFamily="49" charset="-122"/>
              </a:rPr>
              <a:t>′</a:t>
            </a:r>
            <a:r>
              <a:rPr lang="en-US" altLang="zh-CN" sz="3600" b="1" dirty="0">
                <a:latin typeface="Times New Roman" panose="02020603050405020304"/>
                <a:ea typeface="楷体" panose="02010609060101010101" pitchFamily="49" charset="-122"/>
              </a:rPr>
              <a:t>C′,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/>
                <a:ea typeface="楷体" panose="02010609060101010101" pitchFamily="49" charset="-122"/>
              </a:rPr>
              <a:t>  </a:t>
            </a:r>
            <a:r>
              <a:rPr lang="zh-CN" altLang="en-US" sz="3600" b="1" dirty="0">
                <a:latin typeface="Times New Roman" panose="02020603050405020304"/>
              </a:rPr>
              <a:t>相似比为</a:t>
            </a:r>
            <a:r>
              <a:rPr lang="en-US" altLang="zh-CN" sz="3600" b="1" dirty="0">
                <a:latin typeface="Times New Roman" panose="02020603050405020304"/>
                <a:ea typeface="楷体" panose="02010609060101010101" pitchFamily="49" charset="-122"/>
              </a:rPr>
              <a:t>K,  AD</a:t>
            </a:r>
            <a:r>
              <a:rPr lang="zh-CN" altLang="en-US" sz="3600" b="1" dirty="0">
                <a:latin typeface="Times New Roman" panose="02020603050405020304"/>
                <a:ea typeface="楷体" panose="02010609060101010101" pitchFamily="49" charset="-122"/>
              </a:rPr>
              <a:t>、</a:t>
            </a:r>
            <a:r>
              <a:rPr lang="en-US" altLang="zh-CN" sz="3600" b="1" dirty="0">
                <a:latin typeface="Times New Roman" panose="02020603050405020304"/>
                <a:ea typeface="楷体" panose="02010609060101010101" pitchFamily="49" charset="-122"/>
              </a:rPr>
              <a:t>A′D′</a:t>
            </a:r>
            <a:r>
              <a:rPr lang="zh-CN" altLang="en-US" sz="3600" b="1" dirty="0">
                <a:latin typeface="Times New Roman" panose="02020603050405020304"/>
              </a:rPr>
              <a:t>分别为                          △</a:t>
            </a:r>
            <a:r>
              <a:rPr lang="en-US" altLang="zh-CN" sz="3600" b="1" dirty="0">
                <a:latin typeface="Times New Roman" panose="02020603050405020304"/>
                <a:ea typeface="楷体" panose="02010609060101010101" pitchFamily="49" charset="-122"/>
              </a:rPr>
              <a:t>ABC</a:t>
            </a:r>
            <a:r>
              <a:rPr lang="zh-CN" altLang="en-US" sz="3600" b="1" dirty="0">
                <a:latin typeface="Times New Roman" panose="02020603050405020304"/>
              </a:rPr>
              <a:t>和△ </a:t>
            </a:r>
            <a:r>
              <a:rPr lang="en-US" altLang="zh-CN" sz="3600" b="1" dirty="0">
                <a:latin typeface="Times New Roman" panose="02020603050405020304"/>
                <a:ea typeface="楷体" panose="02010609060101010101" pitchFamily="49" charset="-122"/>
              </a:rPr>
              <a:t>A′B</a:t>
            </a:r>
            <a:r>
              <a:rPr lang="en-US" altLang="en-US" sz="3600" b="1" dirty="0">
                <a:latin typeface="Times New Roman" panose="02020603050405020304"/>
                <a:ea typeface="楷体" panose="02010609060101010101" pitchFamily="49" charset="-122"/>
              </a:rPr>
              <a:t>′</a:t>
            </a:r>
            <a:r>
              <a:rPr lang="en-US" altLang="zh-CN" sz="3600" b="1" dirty="0">
                <a:latin typeface="Times New Roman" panose="02020603050405020304"/>
                <a:ea typeface="楷体" panose="02010609060101010101" pitchFamily="49" charset="-122"/>
              </a:rPr>
              <a:t>C′</a:t>
            </a:r>
            <a:r>
              <a:rPr lang="zh-CN" altLang="en-US" sz="3600" b="1" dirty="0">
                <a:latin typeface="Times New Roman" panose="02020603050405020304"/>
              </a:rPr>
              <a:t>的中线，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/>
              </a:rPr>
              <a:t> 求证：</a:t>
            </a:r>
            <a:r>
              <a:rPr lang="en-US" altLang="zh-CN" sz="3600" b="1" dirty="0">
                <a:latin typeface="Times New Roman" panose="02020603050405020304"/>
                <a:ea typeface="楷体" panose="02010609060101010101" pitchFamily="49" charset="-122"/>
              </a:rPr>
              <a:t>AD: A′D′=K</a:t>
            </a:r>
          </a:p>
          <a:p>
            <a:endParaRPr lang="en-US" altLang="zh-CN" sz="2000" dirty="0"/>
          </a:p>
        </p:txBody>
      </p:sp>
      <p:grpSp>
        <p:nvGrpSpPr>
          <p:cNvPr id="11266" name="Group 30"/>
          <p:cNvGrpSpPr/>
          <p:nvPr/>
        </p:nvGrpSpPr>
        <p:grpSpPr>
          <a:xfrm>
            <a:off x="935038" y="2492375"/>
            <a:ext cx="8780462" cy="4146550"/>
            <a:chOff x="229" y="1570"/>
            <a:chExt cx="5531" cy="2612"/>
          </a:xfrm>
        </p:grpSpPr>
        <p:sp>
          <p:nvSpPr>
            <p:cNvPr id="11267" name="Text Box 23"/>
            <p:cNvSpPr txBox="1">
              <a:spLocks noChangeArrowheads="1"/>
            </p:cNvSpPr>
            <p:nvPr/>
          </p:nvSpPr>
          <p:spPr bwMode="auto">
            <a:xfrm>
              <a:off x="5037" y="3339"/>
              <a:ext cx="72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4400" b="1">
                  <a:solidFill>
                    <a:srgbClr val="0000CC"/>
                  </a:solidFill>
                  <a:ea typeface="宋体" panose="02010600030101010101" pitchFamily="2" charset="-122"/>
                </a:rPr>
                <a:t>C′</a:t>
              </a:r>
            </a:p>
          </p:txBody>
        </p:sp>
        <p:grpSp>
          <p:nvGrpSpPr>
            <p:cNvPr id="11268" name="Group 29"/>
            <p:cNvGrpSpPr/>
            <p:nvPr/>
          </p:nvGrpSpPr>
          <p:grpSpPr>
            <a:xfrm>
              <a:off x="229" y="1570"/>
              <a:ext cx="5081" cy="2612"/>
              <a:chOff x="229" y="1570"/>
              <a:chExt cx="5081" cy="2612"/>
            </a:xfrm>
          </p:grpSpPr>
          <p:grpSp>
            <p:nvGrpSpPr>
              <p:cNvPr id="11269" name="Group 28"/>
              <p:cNvGrpSpPr/>
              <p:nvPr/>
            </p:nvGrpSpPr>
            <p:grpSpPr>
              <a:xfrm>
                <a:off x="320" y="1933"/>
                <a:ext cx="2903" cy="1815"/>
                <a:chOff x="320" y="1933"/>
                <a:chExt cx="2903" cy="1815"/>
              </a:xfrm>
            </p:grpSpPr>
            <p:sp>
              <p:nvSpPr>
                <p:cNvPr id="11270" name="Line 9"/>
                <p:cNvSpPr>
                  <a:spLocks noChangeShapeType="1"/>
                </p:cNvSpPr>
                <p:nvPr/>
              </p:nvSpPr>
              <p:spPr bwMode="auto">
                <a:xfrm>
                  <a:off x="320" y="3747"/>
                  <a:ext cx="2903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1271" name="Group 27"/>
                <p:cNvGrpSpPr/>
                <p:nvPr/>
              </p:nvGrpSpPr>
              <p:grpSpPr>
                <a:xfrm>
                  <a:off x="320" y="1933"/>
                  <a:ext cx="2903" cy="1815"/>
                  <a:chOff x="320" y="1933"/>
                  <a:chExt cx="2903" cy="1815"/>
                </a:xfrm>
              </p:grpSpPr>
              <p:sp>
                <p:nvSpPr>
                  <p:cNvPr id="11272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1499" y="1933"/>
                    <a:ext cx="1724" cy="1814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273" name="Line 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20" y="1933"/>
                    <a:ext cx="1179" cy="1814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274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499" y="1933"/>
                    <a:ext cx="292" cy="1815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1275" name="Group 26"/>
              <p:cNvGrpSpPr/>
              <p:nvPr/>
            </p:nvGrpSpPr>
            <p:grpSpPr>
              <a:xfrm>
                <a:off x="3314" y="1842"/>
                <a:ext cx="1996" cy="1452"/>
                <a:chOff x="3314" y="1842"/>
                <a:chExt cx="1996" cy="1452"/>
              </a:xfrm>
            </p:grpSpPr>
            <p:sp>
              <p:nvSpPr>
                <p:cNvPr id="11276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314" y="1842"/>
                  <a:ext cx="811" cy="145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1277" name="Group 25"/>
                <p:cNvGrpSpPr/>
                <p:nvPr/>
              </p:nvGrpSpPr>
              <p:grpSpPr>
                <a:xfrm>
                  <a:off x="3314" y="1842"/>
                  <a:ext cx="1996" cy="1452"/>
                  <a:chOff x="3314" y="1842"/>
                  <a:chExt cx="1996" cy="1452"/>
                </a:xfrm>
              </p:grpSpPr>
              <p:sp>
                <p:nvSpPr>
                  <p:cNvPr id="11278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4125" y="1842"/>
                    <a:ext cx="1185" cy="1452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279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314" y="3294"/>
                    <a:ext cx="1996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280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4125" y="1842"/>
                    <a:ext cx="252" cy="1452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11281" name="Text Box 17"/>
              <p:cNvSpPr txBox="1">
                <a:spLocks noChangeArrowheads="1"/>
              </p:cNvSpPr>
              <p:nvPr/>
            </p:nvSpPr>
            <p:spPr bwMode="auto">
              <a:xfrm>
                <a:off x="930" y="1752"/>
                <a:ext cx="37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4400" b="1"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11282" name="Text Box 18"/>
              <p:cNvSpPr txBox="1">
                <a:spLocks noChangeArrowheads="1"/>
              </p:cNvSpPr>
              <p:nvPr/>
            </p:nvSpPr>
            <p:spPr bwMode="auto">
              <a:xfrm>
                <a:off x="229" y="3702"/>
                <a:ext cx="37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4400" b="1"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11283" name="Text Box 19"/>
              <p:cNvSpPr txBox="1">
                <a:spLocks noChangeArrowheads="1"/>
              </p:cNvSpPr>
              <p:nvPr/>
            </p:nvSpPr>
            <p:spPr bwMode="auto">
              <a:xfrm>
                <a:off x="2996" y="3702"/>
                <a:ext cx="37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4400" b="1">
                    <a:ea typeface="黑体" panose="02010609060101010101" pitchFamily="49" charset="-122"/>
                  </a:rPr>
                  <a:t>C</a:t>
                </a:r>
              </a:p>
            </p:txBody>
          </p:sp>
          <p:sp>
            <p:nvSpPr>
              <p:cNvPr id="11284" name="Text Box 20"/>
              <p:cNvSpPr txBox="1">
                <a:spLocks noChangeArrowheads="1"/>
              </p:cNvSpPr>
              <p:nvPr/>
            </p:nvSpPr>
            <p:spPr bwMode="auto">
              <a:xfrm>
                <a:off x="1408" y="3702"/>
                <a:ext cx="37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4400" b="1">
                    <a:ea typeface="黑体" panose="02010609060101010101" pitchFamily="49" charset="-122"/>
                  </a:rPr>
                  <a:t>D</a:t>
                </a:r>
              </a:p>
            </p:txBody>
          </p:sp>
          <p:sp>
            <p:nvSpPr>
              <p:cNvPr id="11285" name="Text Box 21"/>
              <p:cNvSpPr txBox="1">
                <a:spLocks noChangeArrowheads="1"/>
              </p:cNvSpPr>
              <p:nvPr/>
            </p:nvSpPr>
            <p:spPr bwMode="auto">
              <a:xfrm>
                <a:off x="4221" y="1570"/>
                <a:ext cx="723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4400" b="1">
                    <a:solidFill>
                      <a:srgbClr val="0000CC"/>
                    </a:solidFill>
                    <a:ea typeface="宋体" panose="02010600030101010101" pitchFamily="2" charset="-122"/>
                  </a:rPr>
                  <a:t>A′</a:t>
                </a:r>
              </a:p>
            </p:txBody>
          </p:sp>
          <p:sp>
            <p:nvSpPr>
              <p:cNvPr id="11286" name="Text Box 22"/>
              <p:cNvSpPr txBox="1">
                <a:spLocks noChangeArrowheads="1"/>
              </p:cNvSpPr>
              <p:nvPr/>
            </p:nvSpPr>
            <p:spPr bwMode="auto">
              <a:xfrm>
                <a:off x="3223" y="3339"/>
                <a:ext cx="723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4400" b="1">
                    <a:solidFill>
                      <a:srgbClr val="0000CC"/>
                    </a:solidFill>
                    <a:ea typeface="宋体" panose="02010600030101010101" pitchFamily="2" charset="-122"/>
                  </a:rPr>
                  <a:t>B′</a:t>
                </a:r>
              </a:p>
            </p:txBody>
          </p:sp>
          <p:sp>
            <p:nvSpPr>
              <p:cNvPr id="11287" name="Text Box 24"/>
              <p:cNvSpPr txBox="1">
                <a:spLocks noChangeArrowheads="1"/>
              </p:cNvSpPr>
              <p:nvPr/>
            </p:nvSpPr>
            <p:spPr bwMode="auto">
              <a:xfrm>
                <a:off x="3949" y="3339"/>
                <a:ext cx="816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4400" b="1">
                    <a:solidFill>
                      <a:srgbClr val="0000CC"/>
                    </a:solidFill>
                    <a:ea typeface="宋体" panose="02010600030101010101" pitchFamily="2" charset="-122"/>
                  </a:rPr>
                  <a:t>D′</a:t>
                </a:r>
              </a:p>
            </p:txBody>
          </p:sp>
        </p:grpSp>
      </p:grpSp>
    </p:spTree>
  </p:cSld>
  <p:clrMapOvr>
    <a:masterClrMapping/>
  </p:clrMapOvr>
  <p:transition>
    <p:checke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2" charset="-122"/>
              </a:rPr>
              <a:t> 3.</a:t>
            </a:r>
            <a:r>
              <a:rPr lang="zh-CN" altLang="en-US" sz="3200" b="1" dirty="0">
                <a:latin typeface="Times New Roman" panose="02020603050405020304" pitchFamily="2" charset="-122"/>
              </a:rPr>
              <a:t>如图</a:t>
            </a:r>
            <a:r>
              <a:rPr lang="en-US" altLang="zh-CN" sz="3200" b="1" dirty="0">
                <a:latin typeface="Times New Roman" panose="02020603050405020304" pitchFamily="2" charset="-122"/>
              </a:rPr>
              <a:t>,△ABC∽ △ A′B</a:t>
            </a:r>
            <a:r>
              <a:rPr lang="en-US" altLang="en-US" sz="3200" b="1" dirty="0">
                <a:latin typeface="Times New Roman" panose="02020603050405020304"/>
                <a:ea typeface="楷体" panose="02010609060101010101" pitchFamily="49" charset="-122"/>
              </a:rPr>
              <a:t>′</a:t>
            </a:r>
            <a:r>
              <a:rPr lang="en-US" altLang="zh-CN" sz="3200" b="1" dirty="0">
                <a:latin typeface="Times New Roman" panose="02020603050405020304"/>
                <a:ea typeface="楷体" panose="02010609060101010101" pitchFamily="49" charset="-122"/>
              </a:rPr>
              <a:t>C′,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/>
                <a:ea typeface="楷体" panose="02010609060101010101" pitchFamily="49" charset="-122"/>
              </a:rPr>
              <a:t>  </a:t>
            </a:r>
            <a:r>
              <a:rPr lang="zh-CN" altLang="en-US" sz="3200" b="1" dirty="0">
                <a:latin typeface="Times New Roman" panose="02020603050405020304"/>
              </a:rPr>
              <a:t>相似比为</a:t>
            </a:r>
            <a:r>
              <a:rPr lang="en-US" altLang="zh-CN" sz="3200" b="1" dirty="0">
                <a:latin typeface="Times New Roman" panose="02020603050405020304"/>
                <a:ea typeface="楷体" panose="02010609060101010101" pitchFamily="49" charset="-122"/>
              </a:rPr>
              <a:t>K,  AD</a:t>
            </a:r>
            <a:r>
              <a:rPr lang="zh-CN" altLang="en-US" sz="3200" b="1" dirty="0">
                <a:latin typeface="Times New Roman" panose="02020603050405020304"/>
                <a:ea typeface="楷体" panose="02010609060101010101" pitchFamily="49" charset="-122"/>
              </a:rPr>
              <a:t>、</a:t>
            </a:r>
            <a:r>
              <a:rPr lang="en-US" altLang="zh-CN" sz="3200" b="1" dirty="0">
                <a:latin typeface="Times New Roman" panose="02020603050405020304"/>
                <a:ea typeface="楷体" panose="02010609060101010101" pitchFamily="49" charset="-122"/>
              </a:rPr>
              <a:t>A′D′</a:t>
            </a:r>
            <a:r>
              <a:rPr lang="zh-CN" altLang="en-US" sz="3200" b="1" dirty="0">
                <a:latin typeface="Times New Roman" panose="02020603050405020304"/>
              </a:rPr>
              <a:t>分别为                          △</a:t>
            </a:r>
            <a:r>
              <a:rPr lang="en-US" altLang="zh-CN" sz="3200" b="1" dirty="0">
                <a:latin typeface="Times New Roman" panose="02020603050405020304"/>
                <a:ea typeface="楷体" panose="02010609060101010101" pitchFamily="49" charset="-122"/>
              </a:rPr>
              <a:t>ABC</a:t>
            </a:r>
            <a:r>
              <a:rPr lang="zh-CN" altLang="en-US" sz="3200" b="1" dirty="0">
                <a:latin typeface="Times New Roman" panose="02020603050405020304"/>
              </a:rPr>
              <a:t>和△ </a:t>
            </a:r>
            <a:r>
              <a:rPr lang="en-US" altLang="zh-CN" sz="3200" b="1" dirty="0">
                <a:latin typeface="Times New Roman" panose="02020603050405020304"/>
                <a:ea typeface="楷体" panose="02010609060101010101" pitchFamily="49" charset="-122"/>
              </a:rPr>
              <a:t>A′B</a:t>
            </a:r>
            <a:r>
              <a:rPr lang="en-US" altLang="en-US" sz="3200" b="1" dirty="0">
                <a:latin typeface="Times New Roman" panose="02020603050405020304"/>
                <a:ea typeface="楷体" panose="02010609060101010101" pitchFamily="49" charset="-122"/>
              </a:rPr>
              <a:t>′</a:t>
            </a:r>
            <a:r>
              <a:rPr lang="en-US" altLang="zh-CN" sz="3200" b="1" dirty="0">
                <a:latin typeface="Times New Roman" panose="02020603050405020304"/>
                <a:ea typeface="楷体" panose="02010609060101010101" pitchFamily="49" charset="-122"/>
              </a:rPr>
              <a:t>C′</a:t>
            </a:r>
            <a:r>
              <a:rPr lang="zh-CN" altLang="en-US" sz="3200" b="1" dirty="0">
                <a:latin typeface="Times New Roman" panose="02020603050405020304"/>
              </a:rPr>
              <a:t>的角平分线，求证：</a:t>
            </a:r>
            <a:r>
              <a:rPr lang="en-US" altLang="zh-CN" sz="3200" b="1" dirty="0">
                <a:latin typeface="Times New Roman" panose="02020603050405020304"/>
                <a:ea typeface="楷体" panose="02010609060101010101" pitchFamily="49" charset="-122"/>
              </a:rPr>
              <a:t>AD: A′D′=K</a:t>
            </a:r>
          </a:p>
        </p:txBody>
      </p:sp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7429500" y="28527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2291" name="Group 26"/>
          <p:cNvGrpSpPr/>
          <p:nvPr/>
        </p:nvGrpSpPr>
        <p:grpSpPr>
          <a:xfrm>
            <a:off x="649288" y="2819400"/>
            <a:ext cx="4979987" cy="3819525"/>
            <a:chOff x="229" y="1776"/>
            <a:chExt cx="3137" cy="2406"/>
          </a:xfrm>
        </p:grpSpPr>
        <p:sp>
          <p:nvSpPr>
            <p:cNvPr id="12292" name="Line 6"/>
            <p:cNvSpPr>
              <a:spLocks noChangeShapeType="1"/>
            </p:cNvSpPr>
            <p:nvPr/>
          </p:nvSpPr>
          <p:spPr bwMode="auto">
            <a:xfrm>
              <a:off x="1499" y="1933"/>
              <a:ext cx="1724" cy="181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3" name="Line 8"/>
            <p:cNvSpPr>
              <a:spLocks noChangeShapeType="1"/>
            </p:cNvSpPr>
            <p:nvPr/>
          </p:nvSpPr>
          <p:spPr bwMode="auto">
            <a:xfrm flipH="1">
              <a:off x="320" y="1933"/>
              <a:ext cx="1179" cy="181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4" name="Line 9"/>
            <p:cNvSpPr>
              <a:spLocks noChangeShapeType="1"/>
            </p:cNvSpPr>
            <p:nvPr/>
          </p:nvSpPr>
          <p:spPr bwMode="auto">
            <a:xfrm>
              <a:off x="320" y="3747"/>
              <a:ext cx="290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5" name="Line 10"/>
            <p:cNvSpPr>
              <a:spLocks noChangeShapeType="1"/>
            </p:cNvSpPr>
            <p:nvPr/>
          </p:nvSpPr>
          <p:spPr bwMode="auto">
            <a:xfrm>
              <a:off x="1499" y="1933"/>
              <a:ext cx="111" cy="181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6" name="Text Box 17"/>
            <p:cNvSpPr txBox="1">
              <a:spLocks noChangeArrowheads="1"/>
            </p:cNvSpPr>
            <p:nvPr/>
          </p:nvSpPr>
          <p:spPr bwMode="auto">
            <a:xfrm>
              <a:off x="1046" y="1776"/>
              <a:ext cx="37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4400" b="1"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12297" name="Text Box 18"/>
            <p:cNvSpPr txBox="1">
              <a:spLocks noChangeArrowheads="1"/>
            </p:cNvSpPr>
            <p:nvPr/>
          </p:nvSpPr>
          <p:spPr bwMode="auto">
            <a:xfrm>
              <a:off x="229" y="3702"/>
              <a:ext cx="37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4400" b="1"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12298" name="Text Box 19"/>
            <p:cNvSpPr txBox="1">
              <a:spLocks noChangeArrowheads="1"/>
            </p:cNvSpPr>
            <p:nvPr/>
          </p:nvSpPr>
          <p:spPr bwMode="auto">
            <a:xfrm>
              <a:off x="2996" y="3702"/>
              <a:ext cx="37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4400" b="1"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12299" name="Text Box 20"/>
            <p:cNvSpPr txBox="1">
              <a:spLocks noChangeArrowheads="1"/>
            </p:cNvSpPr>
            <p:nvPr/>
          </p:nvSpPr>
          <p:spPr bwMode="auto">
            <a:xfrm>
              <a:off x="1408" y="3702"/>
              <a:ext cx="37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4400" b="1">
                  <a:ea typeface="黑体" panose="02010609060101010101" pitchFamily="49" charset="-122"/>
                </a:rPr>
                <a:t>D</a:t>
              </a:r>
            </a:p>
          </p:txBody>
        </p:sp>
      </p:grpSp>
      <p:sp>
        <p:nvSpPr>
          <p:cNvPr id="12300" name="Text Box 22"/>
          <p:cNvSpPr txBox="1">
            <a:spLocks noChangeArrowheads="1"/>
          </p:cNvSpPr>
          <p:nvPr/>
        </p:nvSpPr>
        <p:spPr bwMode="auto">
          <a:xfrm>
            <a:off x="5402263" y="5300663"/>
            <a:ext cx="11477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rgbClr val="0000CC"/>
                </a:solidFill>
                <a:latin typeface="Times New Roman" panose="02020603050405020304"/>
                <a:ea typeface="楷体" panose="02010609060101010101" pitchFamily="49" charset="-122"/>
              </a:rPr>
              <a:t>B′</a:t>
            </a:r>
          </a:p>
        </p:txBody>
      </p:sp>
      <p:grpSp>
        <p:nvGrpSpPr>
          <p:cNvPr id="12301" name="Group 25"/>
          <p:cNvGrpSpPr/>
          <p:nvPr/>
        </p:nvGrpSpPr>
        <p:grpSpPr>
          <a:xfrm>
            <a:off x="5546725" y="2349500"/>
            <a:ext cx="3883025" cy="3570288"/>
            <a:chOff x="3314" y="1570"/>
            <a:chExt cx="2446" cy="2249"/>
          </a:xfrm>
        </p:grpSpPr>
        <p:sp>
          <p:nvSpPr>
            <p:cNvPr id="12302" name="Line 12"/>
            <p:cNvSpPr>
              <a:spLocks noChangeShapeType="1"/>
            </p:cNvSpPr>
            <p:nvPr/>
          </p:nvSpPr>
          <p:spPr bwMode="auto">
            <a:xfrm>
              <a:off x="4125" y="1842"/>
              <a:ext cx="1185" cy="14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3" name="Line 14"/>
            <p:cNvSpPr>
              <a:spLocks noChangeShapeType="1"/>
            </p:cNvSpPr>
            <p:nvPr/>
          </p:nvSpPr>
          <p:spPr bwMode="auto">
            <a:xfrm flipH="1">
              <a:off x="3314" y="1842"/>
              <a:ext cx="811" cy="14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4" name="Line 15"/>
            <p:cNvSpPr>
              <a:spLocks noChangeShapeType="1"/>
            </p:cNvSpPr>
            <p:nvPr/>
          </p:nvSpPr>
          <p:spPr bwMode="auto">
            <a:xfrm>
              <a:off x="3314" y="3294"/>
              <a:ext cx="19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5" name="Line 16"/>
            <p:cNvSpPr>
              <a:spLocks noChangeShapeType="1"/>
            </p:cNvSpPr>
            <p:nvPr/>
          </p:nvSpPr>
          <p:spPr bwMode="auto">
            <a:xfrm>
              <a:off x="4125" y="1842"/>
              <a:ext cx="116" cy="14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6" name="Text Box 21"/>
            <p:cNvSpPr txBox="1">
              <a:spLocks noChangeArrowheads="1"/>
            </p:cNvSpPr>
            <p:nvPr/>
          </p:nvSpPr>
          <p:spPr bwMode="auto">
            <a:xfrm>
              <a:off x="4221" y="1570"/>
              <a:ext cx="72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4400" b="1">
                  <a:solidFill>
                    <a:srgbClr val="0000CC"/>
                  </a:solidFill>
                  <a:ea typeface="宋体" panose="02010600030101010101" pitchFamily="2" charset="-122"/>
                </a:rPr>
                <a:t>A′</a:t>
              </a:r>
            </a:p>
          </p:txBody>
        </p:sp>
        <p:sp>
          <p:nvSpPr>
            <p:cNvPr id="12307" name="Text Box 23"/>
            <p:cNvSpPr txBox="1">
              <a:spLocks noChangeArrowheads="1"/>
            </p:cNvSpPr>
            <p:nvPr/>
          </p:nvSpPr>
          <p:spPr bwMode="auto">
            <a:xfrm>
              <a:off x="5037" y="3339"/>
              <a:ext cx="72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4400" b="1">
                  <a:solidFill>
                    <a:srgbClr val="0000CC"/>
                  </a:solidFill>
                  <a:ea typeface="宋体" panose="02010600030101010101" pitchFamily="2" charset="-122"/>
                </a:rPr>
                <a:t>C′</a:t>
              </a:r>
            </a:p>
          </p:txBody>
        </p:sp>
        <p:sp>
          <p:nvSpPr>
            <p:cNvPr id="12308" name="Text Box 24"/>
            <p:cNvSpPr txBox="1">
              <a:spLocks noChangeArrowheads="1"/>
            </p:cNvSpPr>
            <p:nvPr/>
          </p:nvSpPr>
          <p:spPr bwMode="auto">
            <a:xfrm>
              <a:off x="3949" y="3339"/>
              <a:ext cx="81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4400" b="1">
                  <a:solidFill>
                    <a:srgbClr val="0000CC"/>
                  </a:solidFill>
                  <a:ea typeface="宋体" panose="02010600030101010101" pitchFamily="2" charset="-122"/>
                </a:rPr>
                <a:t>D′</a:t>
              </a:r>
            </a:p>
          </p:txBody>
        </p:sp>
      </p:grpSp>
    </p:spTree>
  </p:cSld>
  <p:clrMapOvr>
    <a:masterClrMapping/>
  </p:clrMapOvr>
  <p:transition>
    <p:checker dir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</Template>
  <TotalTime>0</TotalTime>
  <Words>1459</Words>
  <Application>Microsoft Office PowerPoint</Application>
  <PresentationFormat>全屏显示(4:3)</PresentationFormat>
  <Paragraphs>263</Paragraphs>
  <Slides>25</Slides>
  <Notes>23</Notes>
  <HiddenSlides>0</HiddenSlides>
  <MMClips>0</MMClips>
  <ScaleCrop>false</ScaleCrop>
  <HeadingPairs>
    <vt:vector size="8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4" baseType="lpstr">
      <vt:lpstr>等线</vt:lpstr>
      <vt:lpstr>方正姚体</vt:lpstr>
      <vt:lpstr>黑体</vt:lpstr>
      <vt:lpstr>华文行楷</vt:lpstr>
      <vt:lpstr>华文楷体</vt:lpstr>
      <vt:lpstr>华文新魏</vt:lpstr>
      <vt:lpstr>华文中宋</vt:lpstr>
      <vt:lpstr>楷体</vt:lpstr>
      <vt:lpstr>楷体_GB2312</vt:lpstr>
      <vt:lpstr>隶书</vt:lpstr>
      <vt:lpstr>宋体</vt:lpstr>
      <vt:lpstr>微软雅黑</vt:lpstr>
      <vt:lpstr>Arial</vt:lpstr>
      <vt:lpstr>Calibri Light</vt:lpstr>
      <vt:lpstr>Times New Roman</vt:lpstr>
      <vt:lpstr>Verdana</vt:lpstr>
      <vt:lpstr>Wingdings</vt:lpstr>
      <vt:lpstr>WWW.2PPT.COM</vt:lpstr>
      <vt:lpstr>Equation.3</vt:lpstr>
      <vt:lpstr>1.3  相似三角形的性质</vt:lpstr>
      <vt:lpstr>PowerPoint 演示文稿</vt:lpstr>
      <vt:lpstr>PowerPoint 演示文稿</vt:lpstr>
      <vt:lpstr>新知猜想</vt:lpstr>
      <vt:lpstr>根据相似三角形的定义我们可以知道哪些性质？</vt:lpstr>
      <vt:lpstr>信不信不由你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2020-08-10T00:32:00Z</dcterms:created>
  <dcterms:modified xsi:type="dcterms:W3CDTF">2023-01-17T00:59:58Z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2B207BAD55C84071B2CC24F439634B44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