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handoutMasterIdLst>
    <p:handoutMasterId r:id="rId22"/>
  </p:handoutMasterIdLst>
  <p:sldIdLst>
    <p:sldId id="257" r:id="rId3"/>
    <p:sldId id="256" r:id="rId4"/>
    <p:sldId id="258" r:id="rId5"/>
    <p:sldId id="259" r:id="rId6"/>
    <p:sldId id="260" r:id="rId7"/>
    <p:sldId id="261" r:id="rId8"/>
    <p:sldId id="266" r:id="rId9"/>
    <p:sldId id="262" r:id="rId10"/>
    <p:sldId id="263" r:id="rId11"/>
    <p:sldId id="264" r:id="rId12"/>
    <p:sldId id="267" r:id="rId13"/>
    <p:sldId id="269" r:id="rId14"/>
    <p:sldId id="270" r:id="rId15"/>
    <p:sldId id="271" r:id="rId16"/>
    <p:sldId id="272" r:id="rId17"/>
    <p:sldId id="265" r:id="rId18"/>
    <p:sldId id="273" r:id="rId19"/>
    <p:sldId id="27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B9"/>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5" autoAdjust="0"/>
    <p:restoredTop sz="96314" autoAdjust="0"/>
  </p:normalViewPr>
  <p:slideViewPr>
    <p:cSldViewPr snapToGrid="0">
      <p:cViewPr>
        <p:scale>
          <a:sx n="75" d="100"/>
          <a:sy n="75" d="100"/>
        </p:scale>
        <p:origin x="-1896" y="-8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7E397-9B8C-4244-90A0-D7C68BFB4DC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7EE27-F174-462C-A8D8-7A78A2FA7A0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ECED4B5-741C-494E-A077-8CCB6FE59B8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20D068-E99A-4034-B083-A455EE9FE9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ECED4B5-741C-494E-A077-8CCB6FE59B8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20D068-E99A-4034-B083-A455EE9FE9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ECED4B5-741C-494E-A077-8CCB6FE59B8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20D068-E99A-4034-B083-A455EE9FE9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ECED4B5-741C-494E-A077-8CCB6FE59B8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20D068-E99A-4034-B083-A455EE9FE9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ECED4B5-741C-494E-A077-8CCB6FE59B8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20D068-E99A-4034-B083-A455EE9FE9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ECED4B5-741C-494E-A077-8CCB6FE59B8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20D068-E99A-4034-B083-A455EE9FE9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ECED4B5-741C-494E-A077-8CCB6FE59B8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20D068-E99A-4034-B083-A455EE9FE9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ECED4B5-741C-494E-A077-8CCB6FE59B8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20D068-E99A-4034-B083-A455EE9FE9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ECED4B5-741C-494E-A077-8CCB6FE59B8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20D068-E99A-4034-B083-A455EE9FE90F}" type="slidenum">
              <a:rPr lang="zh-CN" altLang="en-US" smtClean="0"/>
              <a:t>‹#›</a:t>
            </a:fld>
            <a:endParaRPr lang="zh-CN" altLang="en-US"/>
          </a:p>
        </p:txBody>
      </p:sp>
      <p:sp>
        <p:nvSpPr>
          <p:cNvPr id="11" name="TextBox 10"/>
          <p:cNvSpPr txBox="1"/>
          <p:nvPr userDrawn="1"/>
        </p:nvSpPr>
        <p:spPr>
          <a:xfrm>
            <a:off x="1907704" y="21912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ECED4B5-741C-494E-A077-8CCB6FE59B8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20D068-E99A-4034-B083-A455EE9FE90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ED4B5-741C-494E-A077-8CCB6FE59B8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0D068-E99A-4034-B083-A455EE9FE90F}" type="slidenum">
              <a:rPr lang="zh-CN" altLang="en-US" smtClean="0"/>
              <a:t>‹#›</a:t>
            </a:fld>
            <a:endParaRPr lang="zh-CN" altLang="en-US"/>
          </a:p>
        </p:txBody>
      </p:sp>
      <p:sp>
        <p:nvSpPr>
          <p:cNvPr id="7" name="矩形 6"/>
          <p:cNvSpPr/>
          <p:nvPr userDrawn="1"/>
        </p:nvSpPr>
        <p:spPr>
          <a:xfrm>
            <a:off x="365760" y="272098"/>
            <a:ext cx="11501120" cy="6400800"/>
          </a:xfrm>
          <a:prstGeom prst="rect">
            <a:avLst/>
          </a:prstGeom>
          <a:solidFill>
            <a:srgbClr val="CB0000"/>
          </a:solidFill>
          <a:ln w="28575">
            <a:solidFill>
              <a:srgbClr val="FFF7B9"/>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1.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1.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774" y="0"/>
            <a:ext cx="11125199"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27" y="1095160"/>
            <a:ext cx="12192000" cy="4973324"/>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9432433" y="2230"/>
            <a:ext cx="2771416" cy="2246939"/>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51103" y="169836"/>
            <a:ext cx="2694991" cy="2184977"/>
          </a:xfrm>
          <a:prstGeom prst="rect">
            <a:avLst/>
          </a:prstGeom>
        </p:spPr>
      </p:pic>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43888" y="680831"/>
            <a:ext cx="7180991" cy="5246583"/>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32013" y="2078633"/>
            <a:ext cx="7207951" cy="3432357"/>
          </a:xfrm>
          <a:prstGeom prst="rect">
            <a:avLst/>
          </a:prstGeom>
        </p:spPr>
      </p:pic>
      <p:sp>
        <p:nvSpPr>
          <p:cNvPr id="23" name="文本框 22"/>
          <p:cNvSpPr txBox="1"/>
          <p:nvPr/>
        </p:nvSpPr>
        <p:spPr>
          <a:xfrm>
            <a:off x="2979540" y="5445009"/>
            <a:ext cx="6312898" cy="707886"/>
          </a:xfrm>
          <a:prstGeom prst="rect">
            <a:avLst/>
          </a:prstGeom>
          <a:noFill/>
        </p:spPr>
        <p:txBody>
          <a:bodyPr wrap="square" rtlCol="0">
            <a:spAutoFit/>
          </a:bodyPr>
          <a:lstStyle/>
          <a:p>
            <a:pPr algn="ctr"/>
            <a:r>
              <a:rPr lang="en-US" altLang="zh-CN" sz="4000" spc="600" dirty="0">
                <a:solidFill>
                  <a:srgbClr val="FFF7B9"/>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2021</a:t>
            </a:r>
            <a:r>
              <a:rPr lang="zh-CN" altLang="en-US" sz="4000" spc="600" dirty="0">
                <a:solidFill>
                  <a:srgbClr val="FFF7B9"/>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开门</a:t>
            </a:r>
            <a:r>
              <a:rPr lang="zh-CN" altLang="en-US" sz="4000" spc="600" dirty="0" smtClean="0">
                <a:solidFill>
                  <a:srgbClr val="FFF7B9"/>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红</a:t>
            </a:r>
            <a:r>
              <a:rPr lang="zh-CN" altLang="en-US" sz="4000" spc="600" dirty="0">
                <a:solidFill>
                  <a:srgbClr val="FFF7B9"/>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公司</a:t>
            </a:r>
            <a:r>
              <a:rPr lang="zh-CN" altLang="en-US" sz="4000" spc="600" dirty="0" smtClean="0">
                <a:solidFill>
                  <a:srgbClr val="FFF7B9"/>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rPr>
              <a:t>年会</a:t>
            </a:r>
            <a:endParaRPr lang="zh-CN" altLang="en-US" sz="4000" spc="600" dirty="0">
              <a:solidFill>
                <a:srgbClr val="FFF7B9"/>
              </a:solidFill>
              <a:effectLst>
                <a:outerShdw blurRad="38100" dist="38100" dir="2700000" algn="tl">
                  <a:srgbClr val="000000">
                    <a:alpha val="43137"/>
                  </a:srgbClr>
                </a:outerShdw>
              </a:effectLst>
              <a:latin typeface="方正正黑简体" panose="02000000000000000000" pitchFamily="2" charset="-122"/>
              <a:ea typeface="方正正黑简体" panose="02000000000000000000" pitchFamily="2" charset="-122"/>
              <a:cs typeface="+mn-ea"/>
              <a:sym typeface="+mn-lt"/>
            </a:endParaRPr>
          </a:p>
        </p:txBody>
      </p:sp>
      <p:pic>
        <p:nvPicPr>
          <p:cNvPr id="11"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4000"/>
                            </p:stCondLst>
                            <p:childTnLst>
                              <p:par>
                                <p:cTn id="35" presetID="16" presetClass="entr" presetSubtype="21"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par>
                                <p:cTn id="42" presetID="22" presetClass="entr" presetSubtype="1"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917" y="323779"/>
            <a:ext cx="1475313" cy="2011449"/>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9" y="200633"/>
            <a:ext cx="1475313" cy="2011449"/>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541008" y="1721812"/>
            <a:ext cx="5967412" cy="3978274"/>
          </a:xfrm>
          <a:prstGeom prst="rect">
            <a:avLst/>
          </a:prstGeom>
          <a:solidFill>
            <a:srgbClr val="FFFFFF">
              <a:shade val="85000"/>
            </a:srgbClr>
          </a:solidFill>
          <a:ln w="190500" cap="sq">
            <a:solidFill>
              <a:srgbClr val="FFF7B9"/>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3301" y="2840248"/>
            <a:ext cx="4205457" cy="4205457"/>
          </a:xfrm>
          <a:prstGeom prst="rect">
            <a:avLst/>
          </a:prstGeom>
        </p:spPr>
      </p:pic>
      <p:sp>
        <p:nvSpPr>
          <p:cNvPr id="6" name="文本框 5"/>
          <p:cNvSpPr txBox="1"/>
          <p:nvPr/>
        </p:nvSpPr>
        <p:spPr>
          <a:xfrm>
            <a:off x="8072707" y="1818123"/>
            <a:ext cx="886697" cy="3785652"/>
          </a:xfrm>
          <a:prstGeom prst="rect">
            <a:avLst/>
          </a:prstGeom>
          <a:noFill/>
        </p:spPr>
        <p:txBody>
          <a:bodyPr wrap="square" rtlCol="0">
            <a:spAutoFit/>
          </a:bodyPr>
          <a:lstStyle/>
          <a:p>
            <a:r>
              <a:rPr lang="zh-CN" altLang="en-US" sz="6000" dirty="0">
                <a:solidFill>
                  <a:srgbClr val="FFF7B9"/>
                </a:solidFill>
                <a:effectLst>
                  <a:outerShdw blurRad="38100" dist="38100" dir="2700000" algn="tl">
                    <a:srgbClr val="000000">
                      <a:alpha val="43137"/>
                    </a:srgbClr>
                  </a:outerShdw>
                </a:effectLst>
                <a:cs typeface="+mn-ea"/>
                <a:sym typeface="+mn-lt"/>
              </a:rPr>
              <a:t>员工风采</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917" y="323779"/>
            <a:ext cx="1475313" cy="2011449"/>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9" y="200633"/>
            <a:ext cx="1475313" cy="2011449"/>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712472" y="1626495"/>
            <a:ext cx="5967412" cy="3977280"/>
          </a:xfrm>
          <a:prstGeom prst="rect">
            <a:avLst/>
          </a:prstGeom>
          <a:solidFill>
            <a:srgbClr val="FFFFFF">
              <a:shade val="85000"/>
            </a:srgbClr>
          </a:solidFill>
          <a:ln w="190500" cap="sq">
            <a:solidFill>
              <a:srgbClr val="FFF7B9"/>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46978" y="3353346"/>
            <a:ext cx="3620780" cy="3620780"/>
          </a:xfrm>
          <a:prstGeom prst="rect">
            <a:avLst/>
          </a:prstGeom>
        </p:spPr>
      </p:pic>
      <p:sp>
        <p:nvSpPr>
          <p:cNvPr id="6" name="文本框 5"/>
          <p:cNvSpPr txBox="1"/>
          <p:nvPr/>
        </p:nvSpPr>
        <p:spPr>
          <a:xfrm>
            <a:off x="3093156" y="1636049"/>
            <a:ext cx="886697" cy="3785652"/>
          </a:xfrm>
          <a:prstGeom prst="rect">
            <a:avLst/>
          </a:prstGeom>
          <a:noFill/>
        </p:spPr>
        <p:txBody>
          <a:bodyPr wrap="square" rtlCol="0">
            <a:spAutoFit/>
          </a:bodyPr>
          <a:lstStyle/>
          <a:p>
            <a:r>
              <a:rPr lang="zh-CN" altLang="en-US" sz="6000" dirty="0">
                <a:solidFill>
                  <a:srgbClr val="FFF7B9"/>
                </a:solidFill>
                <a:effectLst>
                  <a:outerShdw blurRad="38100" dist="38100" dir="2700000" algn="tl">
                    <a:srgbClr val="000000">
                      <a:alpha val="43137"/>
                    </a:srgbClr>
                  </a:outerShdw>
                </a:effectLst>
                <a:cs typeface="+mn-ea"/>
                <a:sym typeface="+mn-lt"/>
              </a:rPr>
              <a:t>员工风采</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52" y="1329503"/>
            <a:ext cx="8008358" cy="4589725"/>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917" y="323779"/>
            <a:ext cx="1475313" cy="2011449"/>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709" y="200633"/>
            <a:ext cx="1475313" cy="2011449"/>
          </a:xfrm>
          <a:prstGeom prst="rect">
            <a:avLst/>
          </a:prstGeom>
        </p:spPr>
      </p:pic>
      <p:sp>
        <p:nvSpPr>
          <p:cNvPr id="6" name="文本框 5"/>
          <p:cNvSpPr txBox="1"/>
          <p:nvPr/>
        </p:nvSpPr>
        <p:spPr>
          <a:xfrm>
            <a:off x="3024776" y="2226651"/>
            <a:ext cx="4456760" cy="923330"/>
          </a:xfrm>
          <a:prstGeom prst="rect">
            <a:avLst/>
          </a:prstGeom>
          <a:noFill/>
        </p:spPr>
        <p:txBody>
          <a:bodyPr wrap="square" rtlCol="0">
            <a:spAutoFit/>
          </a:bodyPr>
          <a:lstStyle/>
          <a:p>
            <a:r>
              <a:rPr lang="zh-CN" altLang="en-US" sz="5400" dirty="0">
                <a:solidFill>
                  <a:srgbClr val="FFF7B9"/>
                </a:solidFill>
                <a:effectLst>
                  <a:outerShdw blurRad="38100" dist="38100" dir="2700000" algn="tl">
                    <a:srgbClr val="000000">
                      <a:alpha val="43137"/>
                    </a:srgbClr>
                  </a:outerShdw>
                </a:effectLst>
                <a:cs typeface="+mn-ea"/>
                <a:sym typeface="+mn-lt"/>
              </a:rPr>
              <a:t>舞蹈表演</a:t>
            </a:r>
          </a:p>
        </p:txBody>
      </p:sp>
      <p:sp>
        <p:nvSpPr>
          <p:cNvPr id="7" name="文本框 6"/>
          <p:cNvSpPr txBox="1"/>
          <p:nvPr/>
        </p:nvSpPr>
        <p:spPr>
          <a:xfrm>
            <a:off x="1830976" y="3149981"/>
            <a:ext cx="6044260" cy="1446550"/>
          </a:xfrm>
          <a:prstGeom prst="rect">
            <a:avLst/>
          </a:prstGeom>
          <a:noFill/>
        </p:spPr>
        <p:txBody>
          <a:bodyPr wrap="square" rtlCol="0">
            <a:spAutoFit/>
          </a:bodyPr>
          <a:lstStyle/>
          <a:p>
            <a:r>
              <a:rPr lang="zh-CN" altLang="en-US" sz="8800" dirty="0">
                <a:solidFill>
                  <a:srgbClr val="FFF7B9"/>
                </a:solidFill>
                <a:effectLst>
                  <a:outerShdw blurRad="38100" dist="38100" dir="2700000" algn="tl">
                    <a:srgbClr val="000000">
                      <a:alpha val="43137"/>
                    </a:srgbClr>
                  </a:outerShdw>
                </a:effectLst>
                <a:cs typeface="+mn-ea"/>
                <a:sym typeface="+mn-lt"/>
              </a:rPr>
              <a:t>爱拼才会赢</a:t>
            </a:r>
          </a:p>
        </p:txBody>
      </p:sp>
      <p:sp>
        <p:nvSpPr>
          <p:cNvPr id="8" name="文本框 7"/>
          <p:cNvSpPr txBox="1"/>
          <p:nvPr/>
        </p:nvSpPr>
        <p:spPr>
          <a:xfrm>
            <a:off x="3145286" y="4621062"/>
            <a:ext cx="3028368" cy="523220"/>
          </a:xfrm>
          <a:prstGeom prst="rect">
            <a:avLst/>
          </a:prstGeom>
          <a:noFill/>
        </p:spPr>
        <p:txBody>
          <a:bodyPr wrap="square" rtlCol="0">
            <a:spAutoFit/>
          </a:bodyPr>
          <a:lstStyle/>
          <a:p>
            <a:r>
              <a:rPr lang="zh-CN" altLang="en-US" sz="2800" dirty="0">
                <a:solidFill>
                  <a:srgbClr val="FFF7B9"/>
                </a:solidFill>
                <a:effectLst>
                  <a:outerShdw blurRad="38100" dist="38100" dir="2700000" algn="tl">
                    <a:srgbClr val="000000">
                      <a:alpha val="43137"/>
                    </a:srgbClr>
                  </a:outerShdw>
                </a:effectLst>
                <a:cs typeface="+mn-ea"/>
                <a:sym typeface="+mn-lt"/>
              </a:rPr>
              <a:t>表演者：小熊猫</a:t>
            </a: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2801" y="3275854"/>
            <a:ext cx="3772244" cy="37722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52" y="1329503"/>
            <a:ext cx="8008358" cy="4589725"/>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917" y="323779"/>
            <a:ext cx="1475313" cy="2011449"/>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709" y="200633"/>
            <a:ext cx="1475313" cy="2011449"/>
          </a:xfrm>
          <a:prstGeom prst="rect">
            <a:avLst/>
          </a:prstGeom>
        </p:spPr>
      </p:pic>
      <p:sp>
        <p:nvSpPr>
          <p:cNvPr id="6" name="文本框 5"/>
          <p:cNvSpPr txBox="1"/>
          <p:nvPr/>
        </p:nvSpPr>
        <p:spPr>
          <a:xfrm>
            <a:off x="3418476" y="2145197"/>
            <a:ext cx="4456760" cy="923330"/>
          </a:xfrm>
          <a:prstGeom prst="rect">
            <a:avLst/>
          </a:prstGeom>
          <a:noFill/>
        </p:spPr>
        <p:txBody>
          <a:bodyPr wrap="square" rtlCol="0">
            <a:spAutoFit/>
          </a:bodyPr>
          <a:lstStyle/>
          <a:p>
            <a:r>
              <a:rPr lang="zh-CN" altLang="en-US" sz="5400" dirty="0">
                <a:solidFill>
                  <a:srgbClr val="FFF7B9"/>
                </a:solidFill>
                <a:effectLst>
                  <a:outerShdw blurRad="38100" dist="38100" dir="2700000" algn="tl">
                    <a:srgbClr val="000000">
                      <a:alpha val="43137"/>
                    </a:srgbClr>
                  </a:outerShdw>
                </a:effectLst>
                <a:cs typeface="+mn-ea"/>
                <a:sym typeface="+mn-lt"/>
              </a:rPr>
              <a:t>歌曲表演</a:t>
            </a:r>
          </a:p>
        </p:txBody>
      </p:sp>
      <p:sp>
        <p:nvSpPr>
          <p:cNvPr id="7" name="文本框 6"/>
          <p:cNvSpPr txBox="1"/>
          <p:nvPr/>
        </p:nvSpPr>
        <p:spPr>
          <a:xfrm>
            <a:off x="1830976" y="3149981"/>
            <a:ext cx="6044260" cy="1446550"/>
          </a:xfrm>
          <a:prstGeom prst="rect">
            <a:avLst/>
          </a:prstGeom>
          <a:noFill/>
        </p:spPr>
        <p:txBody>
          <a:bodyPr wrap="square" rtlCol="0">
            <a:spAutoFit/>
          </a:bodyPr>
          <a:lstStyle/>
          <a:p>
            <a:pPr algn="dist"/>
            <a:r>
              <a:rPr lang="zh-CN" altLang="en-US" sz="8800" dirty="0">
                <a:solidFill>
                  <a:srgbClr val="FFF7B9"/>
                </a:solidFill>
                <a:effectLst>
                  <a:outerShdw blurRad="38100" dist="38100" dir="2700000" algn="tl">
                    <a:srgbClr val="000000">
                      <a:alpha val="43137"/>
                    </a:srgbClr>
                  </a:outerShdw>
                </a:effectLst>
                <a:cs typeface="+mn-ea"/>
                <a:sym typeface="+mn-lt"/>
              </a:rPr>
              <a:t>风雨彩虹</a:t>
            </a:r>
          </a:p>
        </p:txBody>
      </p:sp>
      <p:sp>
        <p:nvSpPr>
          <p:cNvPr id="8" name="文本框 7"/>
          <p:cNvSpPr txBox="1"/>
          <p:nvPr/>
        </p:nvSpPr>
        <p:spPr>
          <a:xfrm>
            <a:off x="3145286" y="4621062"/>
            <a:ext cx="3028368" cy="523220"/>
          </a:xfrm>
          <a:prstGeom prst="rect">
            <a:avLst/>
          </a:prstGeom>
          <a:noFill/>
        </p:spPr>
        <p:txBody>
          <a:bodyPr wrap="square" rtlCol="0">
            <a:spAutoFit/>
          </a:bodyPr>
          <a:lstStyle/>
          <a:p>
            <a:r>
              <a:rPr lang="zh-CN" altLang="en-US" sz="2800" dirty="0">
                <a:solidFill>
                  <a:srgbClr val="FFF7B9"/>
                </a:solidFill>
                <a:effectLst>
                  <a:outerShdw blurRad="38100" dist="38100" dir="2700000" algn="tl">
                    <a:srgbClr val="000000">
                      <a:alpha val="43137"/>
                    </a:srgbClr>
                  </a:outerShdw>
                </a:effectLst>
                <a:cs typeface="+mn-ea"/>
                <a:sym typeface="+mn-lt"/>
              </a:rPr>
              <a:t>表演者：小熊猫</a:t>
            </a: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362801" y="3275854"/>
            <a:ext cx="3772244" cy="37722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52" y="1329503"/>
            <a:ext cx="8008358" cy="4589725"/>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917" y="323779"/>
            <a:ext cx="1475313" cy="2011449"/>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709" y="200633"/>
            <a:ext cx="1475313" cy="2011449"/>
          </a:xfrm>
          <a:prstGeom prst="rect">
            <a:avLst/>
          </a:prstGeom>
        </p:spPr>
      </p:pic>
      <p:sp>
        <p:nvSpPr>
          <p:cNvPr id="6" name="文本框 5"/>
          <p:cNvSpPr txBox="1"/>
          <p:nvPr/>
        </p:nvSpPr>
        <p:spPr>
          <a:xfrm>
            <a:off x="3418476" y="2145197"/>
            <a:ext cx="4456760" cy="923330"/>
          </a:xfrm>
          <a:prstGeom prst="rect">
            <a:avLst/>
          </a:prstGeom>
          <a:noFill/>
        </p:spPr>
        <p:txBody>
          <a:bodyPr wrap="square" rtlCol="0">
            <a:spAutoFit/>
          </a:bodyPr>
          <a:lstStyle/>
          <a:p>
            <a:r>
              <a:rPr lang="zh-CN" altLang="en-US" sz="5400" dirty="0">
                <a:solidFill>
                  <a:srgbClr val="FFF7B9"/>
                </a:solidFill>
                <a:effectLst>
                  <a:outerShdw blurRad="38100" dist="38100" dir="2700000" algn="tl">
                    <a:srgbClr val="000000">
                      <a:alpha val="43137"/>
                    </a:srgbClr>
                  </a:outerShdw>
                </a:effectLst>
                <a:cs typeface="+mn-ea"/>
                <a:sym typeface="+mn-lt"/>
              </a:rPr>
              <a:t>歌曲表演</a:t>
            </a:r>
          </a:p>
        </p:txBody>
      </p:sp>
      <p:sp>
        <p:nvSpPr>
          <p:cNvPr id="7" name="文本框 6"/>
          <p:cNvSpPr txBox="1"/>
          <p:nvPr/>
        </p:nvSpPr>
        <p:spPr>
          <a:xfrm>
            <a:off x="1830976" y="3149981"/>
            <a:ext cx="6044260" cy="1446550"/>
          </a:xfrm>
          <a:prstGeom prst="rect">
            <a:avLst/>
          </a:prstGeom>
          <a:noFill/>
        </p:spPr>
        <p:txBody>
          <a:bodyPr wrap="square" rtlCol="0">
            <a:spAutoFit/>
          </a:bodyPr>
          <a:lstStyle/>
          <a:p>
            <a:pPr algn="dist"/>
            <a:r>
              <a:rPr lang="zh-CN" altLang="en-US" sz="8800" dirty="0">
                <a:solidFill>
                  <a:srgbClr val="FFF7B9"/>
                </a:solidFill>
                <a:effectLst>
                  <a:outerShdw blurRad="38100" dist="38100" dir="2700000" algn="tl">
                    <a:srgbClr val="000000">
                      <a:alpha val="43137"/>
                    </a:srgbClr>
                  </a:outerShdw>
                </a:effectLst>
                <a:cs typeface="+mn-ea"/>
                <a:sym typeface="+mn-lt"/>
              </a:rPr>
              <a:t>明天过后</a:t>
            </a:r>
          </a:p>
        </p:txBody>
      </p:sp>
      <p:sp>
        <p:nvSpPr>
          <p:cNvPr id="8" name="文本框 7"/>
          <p:cNvSpPr txBox="1"/>
          <p:nvPr/>
        </p:nvSpPr>
        <p:spPr>
          <a:xfrm>
            <a:off x="3145286" y="4621062"/>
            <a:ext cx="3028368" cy="523220"/>
          </a:xfrm>
          <a:prstGeom prst="rect">
            <a:avLst/>
          </a:prstGeom>
          <a:noFill/>
        </p:spPr>
        <p:txBody>
          <a:bodyPr wrap="square" rtlCol="0">
            <a:spAutoFit/>
          </a:bodyPr>
          <a:lstStyle/>
          <a:p>
            <a:r>
              <a:rPr lang="zh-CN" altLang="en-US" sz="2800" dirty="0">
                <a:solidFill>
                  <a:srgbClr val="FFF7B9"/>
                </a:solidFill>
                <a:effectLst>
                  <a:outerShdw blurRad="38100" dist="38100" dir="2700000" algn="tl">
                    <a:srgbClr val="000000">
                      <a:alpha val="43137"/>
                    </a:srgbClr>
                  </a:outerShdw>
                </a:effectLst>
                <a:cs typeface="+mn-ea"/>
                <a:sym typeface="+mn-lt"/>
              </a:rPr>
              <a:t>表演者：小熊猫</a:t>
            </a: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362801" y="3275854"/>
            <a:ext cx="3772244" cy="37722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52" y="1329503"/>
            <a:ext cx="8008358" cy="4589725"/>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917" y="323779"/>
            <a:ext cx="1475313" cy="2011449"/>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709" y="200633"/>
            <a:ext cx="1475313" cy="2011449"/>
          </a:xfrm>
          <a:prstGeom prst="rect">
            <a:avLst/>
          </a:prstGeom>
        </p:spPr>
      </p:pic>
      <p:sp>
        <p:nvSpPr>
          <p:cNvPr id="6" name="文本框 5"/>
          <p:cNvSpPr txBox="1"/>
          <p:nvPr/>
        </p:nvSpPr>
        <p:spPr>
          <a:xfrm>
            <a:off x="3418476" y="2145197"/>
            <a:ext cx="4456760" cy="923330"/>
          </a:xfrm>
          <a:prstGeom prst="rect">
            <a:avLst/>
          </a:prstGeom>
          <a:noFill/>
        </p:spPr>
        <p:txBody>
          <a:bodyPr wrap="square" rtlCol="0">
            <a:spAutoFit/>
          </a:bodyPr>
          <a:lstStyle/>
          <a:p>
            <a:r>
              <a:rPr lang="zh-CN" altLang="en-US" sz="5400" dirty="0">
                <a:solidFill>
                  <a:srgbClr val="FFF7B9"/>
                </a:solidFill>
                <a:effectLst>
                  <a:outerShdw blurRad="38100" dist="38100" dir="2700000" algn="tl">
                    <a:srgbClr val="000000">
                      <a:alpha val="43137"/>
                    </a:srgbClr>
                  </a:outerShdw>
                </a:effectLst>
                <a:cs typeface="+mn-ea"/>
                <a:sym typeface="+mn-lt"/>
              </a:rPr>
              <a:t>歌曲表演</a:t>
            </a:r>
          </a:p>
        </p:txBody>
      </p:sp>
      <p:sp>
        <p:nvSpPr>
          <p:cNvPr id="7" name="文本框 6"/>
          <p:cNvSpPr txBox="1"/>
          <p:nvPr/>
        </p:nvSpPr>
        <p:spPr>
          <a:xfrm>
            <a:off x="1830976" y="3149981"/>
            <a:ext cx="6044260" cy="1446550"/>
          </a:xfrm>
          <a:prstGeom prst="rect">
            <a:avLst/>
          </a:prstGeom>
          <a:noFill/>
        </p:spPr>
        <p:txBody>
          <a:bodyPr wrap="square" rtlCol="0">
            <a:spAutoFit/>
          </a:bodyPr>
          <a:lstStyle/>
          <a:p>
            <a:pPr algn="dist"/>
            <a:r>
              <a:rPr lang="zh-CN" altLang="en-US" sz="8800" dirty="0">
                <a:solidFill>
                  <a:srgbClr val="FFF7B9"/>
                </a:solidFill>
                <a:effectLst>
                  <a:outerShdw blurRad="38100" dist="38100" dir="2700000" algn="tl">
                    <a:srgbClr val="000000">
                      <a:alpha val="43137"/>
                    </a:srgbClr>
                  </a:outerShdw>
                </a:effectLst>
                <a:cs typeface="+mn-ea"/>
                <a:sym typeface="+mn-lt"/>
              </a:rPr>
              <a:t>爱的奉献</a:t>
            </a:r>
          </a:p>
        </p:txBody>
      </p:sp>
      <p:sp>
        <p:nvSpPr>
          <p:cNvPr id="8" name="文本框 7"/>
          <p:cNvSpPr txBox="1"/>
          <p:nvPr/>
        </p:nvSpPr>
        <p:spPr>
          <a:xfrm>
            <a:off x="3145286" y="4621062"/>
            <a:ext cx="3028368" cy="523220"/>
          </a:xfrm>
          <a:prstGeom prst="rect">
            <a:avLst/>
          </a:prstGeom>
          <a:noFill/>
        </p:spPr>
        <p:txBody>
          <a:bodyPr wrap="square" rtlCol="0">
            <a:spAutoFit/>
          </a:bodyPr>
          <a:lstStyle/>
          <a:p>
            <a:r>
              <a:rPr lang="zh-CN" altLang="en-US" sz="2800" dirty="0">
                <a:solidFill>
                  <a:srgbClr val="FFF7B9"/>
                </a:solidFill>
                <a:effectLst>
                  <a:outerShdw blurRad="38100" dist="38100" dir="2700000" algn="tl">
                    <a:srgbClr val="000000">
                      <a:alpha val="43137"/>
                    </a:srgbClr>
                  </a:outerShdw>
                </a:effectLst>
                <a:cs typeface="+mn-ea"/>
                <a:sym typeface="+mn-lt"/>
              </a:rPr>
              <a:t>表演者：小熊猫</a:t>
            </a: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362801" y="3275854"/>
            <a:ext cx="3772244" cy="37722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3511" y="1219553"/>
            <a:ext cx="4882860" cy="1985058"/>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917" y="323779"/>
            <a:ext cx="1475313" cy="2011449"/>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709" y="200633"/>
            <a:ext cx="1475313" cy="2011449"/>
          </a:xfrm>
          <a:prstGeom prst="rect">
            <a:avLst/>
          </a:prstGeom>
        </p:spPr>
      </p:pic>
      <p:sp>
        <p:nvSpPr>
          <p:cNvPr id="6" name="文本框 5"/>
          <p:cNvSpPr txBox="1"/>
          <p:nvPr/>
        </p:nvSpPr>
        <p:spPr>
          <a:xfrm>
            <a:off x="1536309" y="3254482"/>
            <a:ext cx="9437264" cy="1938992"/>
          </a:xfrm>
          <a:prstGeom prst="rect">
            <a:avLst/>
          </a:prstGeom>
          <a:noFill/>
        </p:spPr>
        <p:txBody>
          <a:bodyPr wrap="square" rtlCol="0">
            <a:spAutoFit/>
          </a:bodyPr>
          <a:lstStyle/>
          <a:p>
            <a:pPr algn="ctr">
              <a:lnSpc>
                <a:spcPct val="150000"/>
              </a:lnSpc>
            </a:pPr>
            <a:r>
              <a:rPr lang="zh-CN" altLang="en-US" sz="2000" dirty="0">
                <a:solidFill>
                  <a:srgbClr val="FFF7B9"/>
                </a:solidFill>
                <a:cs typeface="+mn-ea"/>
                <a:sym typeface="+mn-lt"/>
              </a:rPr>
              <a:t>律回春晖渐，万象始更新。我们告别成绩斐然的</a:t>
            </a:r>
            <a:r>
              <a:rPr lang="en-US" altLang="zh-CN" sz="2000" dirty="0">
                <a:solidFill>
                  <a:srgbClr val="FFF7B9"/>
                </a:solidFill>
                <a:cs typeface="+mn-ea"/>
                <a:sym typeface="+mn-lt"/>
              </a:rPr>
              <a:t>20XX</a:t>
            </a:r>
            <a:r>
              <a:rPr lang="zh-CN" altLang="en-US" sz="2000" dirty="0">
                <a:solidFill>
                  <a:srgbClr val="FFF7B9"/>
                </a:solidFill>
                <a:cs typeface="+mn-ea"/>
                <a:sym typeface="+mn-lt"/>
              </a:rPr>
              <a:t>，迎来了充满希望的</a:t>
            </a:r>
            <a:r>
              <a:rPr lang="en-US" altLang="zh-CN" sz="2000" dirty="0">
                <a:solidFill>
                  <a:srgbClr val="FFF7B9"/>
                </a:solidFill>
                <a:cs typeface="+mn-ea"/>
                <a:sym typeface="+mn-lt"/>
              </a:rPr>
              <a:t>20XX</a:t>
            </a:r>
            <a:r>
              <a:rPr lang="zh-CN" altLang="en-US" sz="2000" dirty="0">
                <a:solidFill>
                  <a:srgbClr val="FFF7B9"/>
                </a:solidFill>
                <a:cs typeface="+mn-ea"/>
                <a:sym typeface="+mn-lt"/>
              </a:rPr>
              <a:t>。无论明天路上多少荆棘坎坷，让我们伴随悠扬的新年钟声，携起手来，少一些埋怨多一些行动，坚定信心振奋精神扎实苦干。发挥我们所在的智慧和能量，奉献我们所以的激情和才华。在谱公司个和人发展的新篇章。</a:t>
            </a:r>
          </a:p>
        </p:txBody>
      </p:sp>
      <p:sp>
        <p:nvSpPr>
          <p:cNvPr id="7" name="文本框 6"/>
          <p:cNvSpPr txBox="1"/>
          <p:nvPr/>
        </p:nvSpPr>
        <p:spPr>
          <a:xfrm>
            <a:off x="4583159" y="1858139"/>
            <a:ext cx="3343564" cy="707886"/>
          </a:xfrm>
          <a:prstGeom prst="rect">
            <a:avLst/>
          </a:prstGeom>
          <a:noFill/>
        </p:spPr>
        <p:txBody>
          <a:bodyPr wrap="square" rtlCol="0">
            <a:spAutoFit/>
          </a:bodyPr>
          <a:lstStyle/>
          <a:p>
            <a:r>
              <a:rPr lang="zh-CN" altLang="en-US" sz="4000" dirty="0">
                <a:solidFill>
                  <a:srgbClr val="FF0000"/>
                </a:solidFill>
                <a:cs typeface="+mn-ea"/>
                <a:sym typeface="+mn-lt"/>
              </a:rPr>
              <a:t>公司领导致辞</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917" y="323779"/>
            <a:ext cx="1475313" cy="2011449"/>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9" y="200633"/>
            <a:ext cx="1475313" cy="2011449"/>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8218" y="655397"/>
            <a:ext cx="6406724" cy="3660985"/>
          </a:xfrm>
          <a:prstGeom prst="rect">
            <a:avLst/>
          </a:prstGeom>
        </p:spPr>
      </p:pic>
      <p:sp>
        <p:nvSpPr>
          <p:cNvPr id="7" name="文本框 6"/>
          <p:cNvSpPr txBox="1"/>
          <p:nvPr/>
        </p:nvSpPr>
        <p:spPr>
          <a:xfrm>
            <a:off x="4478988" y="2974863"/>
            <a:ext cx="3343564" cy="707886"/>
          </a:xfrm>
          <a:prstGeom prst="rect">
            <a:avLst/>
          </a:prstGeom>
          <a:noFill/>
        </p:spPr>
        <p:txBody>
          <a:bodyPr wrap="square" rtlCol="0">
            <a:spAutoFit/>
          </a:bodyPr>
          <a:lstStyle/>
          <a:p>
            <a:pPr algn="ctr"/>
            <a:r>
              <a:rPr lang="zh-CN" altLang="en-US" sz="4000" dirty="0">
                <a:solidFill>
                  <a:srgbClr val="FFF7B9"/>
                </a:solidFill>
                <a:effectLst>
                  <a:outerShdw blurRad="38100" dist="38100" dir="2700000" algn="tl">
                    <a:srgbClr val="000000">
                      <a:alpha val="43137"/>
                    </a:srgbClr>
                  </a:outerShdw>
                </a:effectLst>
                <a:cs typeface="+mn-ea"/>
                <a:sym typeface="+mn-lt"/>
              </a:rPr>
              <a:t>新年寄语</a:t>
            </a:r>
          </a:p>
        </p:txBody>
      </p:sp>
      <p:sp>
        <p:nvSpPr>
          <p:cNvPr id="6" name="文本框 5"/>
          <p:cNvSpPr txBox="1"/>
          <p:nvPr/>
        </p:nvSpPr>
        <p:spPr>
          <a:xfrm>
            <a:off x="832203" y="4182728"/>
            <a:ext cx="10637134" cy="1338828"/>
          </a:xfrm>
          <a:prstGeom prst="rect">
            <a:avLst/>
          </a:prstGeom>
          <a:noFill/>
        </p:spPr>
        <p:txBody>
          <a:bodyPr wrap="square" rtlCol="0">
            <a:spAutoFit/>
          </a:bodyPr>
          <a:lstStyle/>
          <a:p>
            <a:pPr algn="ctr">
              <a:lnSpc>
                <a:spcPct val="150000"/>
              </a:lnSpc>
            </a:pPr>
            <a:r>
              <a:rPr lang="zh-CN" altLang="en-US" dirty="0">
                <a:solidFill>
                  <a:srgbClr val="FFF7B9"/>
                </a:solidFill>
                <a:cs typeface="+mn-ea"/>
                <a:sym typeface="+mn-lt"/>
              </a:rPr>
              <a:t>律回春晖渐，万象始更新。我们告别成绩斐然的</a:t>
            </a:r>
            <a:r>
              <a:rPr lang="en-US" altLang="zh-CN" dirty="0">
                <a:solidFill>
                  <a:srgbClr val="FFF7B9"/>
                </a:solidFill>
                <a:cs typeface="+mn-ea"/>
                <a:sym typeface="+mn-lt"/>
              </a:rPr>
              <a:t>20XX</a:t>
            </a:r>
            <a:r>
              <a:rPr lang="zh-CN" altLang="en-US" dirty="0">
                <a:solidFill>
                  <a:srgbClr val="FFF7B9"/>
                </a:solidFill>
                <a:cs typeface="+mn-ea"/>
                <a:sym typeface="+mn-lt"/>
              </a:rPr>
              <a:t>，迎来了充满希望的</a:t>
            </a:r>
            <a:r>
              <a:rPr lang="en-US" altLang="zh-CN" dirty="0">
                <a:solidFill>
                  <a:srgbClr val="FFF7B9"/>
                </a:solidFill>
                <a:cs typeface="+mn-ea"/>
                <a:sym typeface="+mn-lt"/>
              </a:rPr>
              <a:t>20XX</a:t>
            </a:r>
            <a:r>
              <a:rPr lang="zh-CN" altLang="en-US" dirty="0">
                <a:solidFill>
                  <a:srgbClr val="FFF7B9"/>
                </a:solidFill>
                <a:cs typeface="+mn-ea"/>
                <a:sym typeface="+mn-lt"/>
              </a:rPr>
              <a:t>。无论明天路上多少荆棘坎坷，让我们伴随悠扬的新年钟声，携起手来，少一些埋怨多一些行动，坚定信心振奋精神扎实苦干。发挥我们所在的智慧和能量，奉献我们所以的激情和才华。在谱公司个和人发展的新篇章。</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500"/>
                                        <p:tgtEl>
                                          <p:spTgt spid="4"/>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774" y="0"/>
            <a:ext cx="11125199" cy="6858000"/>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27" y="1095160"/>
            <a:ext cx="12192000" cy="4973324"/>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9432433" y="2230"/>
            <a:ext cx="2771416" cy="2246939"/>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51103" y="169836"/>
            <a:ext cx="2694991" cy="2184977"/>
          </a:xfrm>
          <a:prstGeom prst="rect">
            <a:avLst/>
          </a:prstGeom>
        </p:spPr>
      </p:pic>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43888" y="680831"/>
            <a:ext cx="7180991" cy="5246583"/>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32013" y="2078633"/>
            <a:ext cx="7207951" cy="3432357"/>
          </a:xfrm>
          <a:prstGeom prst="rect">
            <a:avLst/>
          </a:prstGeom>
        </p:spPr>
      </p:pic>
      <p:sp>
        <p:nvSpPr>
          <p:cNvPr id="23" name="文本框 22"/>
          <p:cNvSpPr txBox="1"/>
          <p:nvPr/>
        </p:nvSpPr>
        <p:spPr>
          <a:xfrm>
            <a:off x="2979540" y="5445009"/>
            <a:ext cx="6312898" cy="584775"/>
          </a:xfrm>
          <a:prstGeom prst="rect">
            <a:avLst/>
          </a:prstGeom>
          <a:noFill/>
        </p:spPr>
        <p:txBody>
          <a:bodyPr wrap="square" rtlCol="0">
            <a:spAutoFit/>
          </a:bodyPr>
          <a:lstStyle/>
          <a:p>
            <a:pPr algn="ctr"/>
            <a:r>
              <a:rPr lang="en-US" altLang="zh-CN" sz="3200" b="1" spc="600" dirty="0">
                <a:solidFill>
                  <a:srgbClr val="FFF7B9"/>
                </a:solidFill>
                <a:effectLst>
                  <a:outerShdw blurRad="38100" dist="38100" dir="2700000" algn="tl">
                    <a:srgbClr val="000000">
                      <a:alpha val="43137"/>
                    </a:srgbClr>
                  </a:outerShdw>
                </a:effectLst>
                <a:cs typeface="+mn-ea"/>
                <a:sym typeface="+mn-lt"/>
              </a:rPr>
              <a:t>2021</a:t>
            </a:r>
            <a:r>
              <a:rPr lang="zh-CN" altLang="en-US" sz="3200" b="1" spc="600" dirty="0">
                <a:solidFill>
                  <a:srgbClr val="FFF7B9"/>
                </a:solidFill>
                <a:effectLst>
                  <a:outerShdw blurRad="38100" dist="38100" dir="2700000" algn="tl">
                    <a:srgbClr val="000000">
                      <a:alpha val="43137"/>
                    </a:srgbClr>
                  </a:outerShdw>
                </a:effectLst>
                <a:cs typeface="+mn-ea"/>
                <a:sym typeface="+mn-lt"/>
              </a:rPr>
              <a:t>开门红庆典年会</a:t>
            </a:r>
            <a:r>
              <a:rPr lang="en-US" altLang="zh-CN" sz="3200" b="1" spc="600" dirty="0">
                <a:solidFill>
                  <a:srgbClr val="FFF7B9"/>
                </a:solidFill>
                <a:effectLst>
                  <a:outerShdw blurRad="38100" dist="38100" dir="2700000" algn="tl">
                    <a:srgbClr val="000000">
                      <a:alpha val="43137"/>
                    </a:srgbClr>
                  </a:outerShdw>
                </a:effectLst>
                <a:cs typeface="+mn-ea"/>
                <a:sym typeface="+mn-lt"/>
              </a:rPr>
              <a:t>PPT</a:t>
            </a:r>
            <a:endParaRPr lang="zh-CN" altLang="en-US" sz="3200" b="1" spc="600" dirty="0">
              <a:solidFill>
                <a:srgbClr val="FFF7B9"/>
              </a:solidFill>
              <a:effectLst>
                <a:outerShdw blurRad="38100" dist="38100" dir="2700000" algn="tl">
                  <a:srgbClr val="000000">
                    <a:alpha val="43137"/>
                  </a:srgbClr>
                </a:outerShdw>
              </a:effectLst>
              <a:cs typeface="+mn-ea"/>
              <a:sym typeface="+mn-lt"/>
            </a:endParaRPr>
          </a:p>
        </p:txBody>
      </p:sp>
      <p:pic>
        <p:nvPicPr>
          <p:cNvPr id="11"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4000"/>
                            </p:stCondLst>
                            <p:childTnLst>
                              <p:par>
                                <p:cTn id="35" presetID="16" presetClass="entr" presetSubtype="21"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par>
                                <p:cTn id="42" presetID="22" presetClass="entr" presetSubtype="1"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sp>
        <p:nvSpPr>
          <p:cNvPr id="24" name="文本框 23"/>
          <p:cNvSpPr txBox="1"/>
          <p:nvPr/>
        </p:nvSpPr>
        <p:spPr>
          <a:xfrm>
            <a:off x="1729179" y="2099040"/>
            <a:ext cx="7981822" cy="2862322"/>
          </a:xfrm>
          <a:prstGeom prst="rect">
            <a:avLst/>
          </a:prstGeom>
          <a:noFill/>
        </p:spPr>
        <p:txBody>
          <a:bodyPr wrap="square" rtlCol="0">
            <a:spAutoFit/>
          </a:bodyPr>
          <a:lstStyle/>
          <a:p>
            <a:pPr algn="ctr">
              <a:lnSpc>
                <a:spcPct val="150000"/>
              </a:lnSpc>
            </a:pPr>
            <a:r>
              <a:rPr lang="zh-CN" altLang="en-US" sz="2000" b="1" dirty="0">
                <a:solidFill>
                  <a:srgbClr val="FFF7B9"/>
                </a:solidFill>
                <a:cs typeface="+mn-ea"/>
                <a:sym typeface="+mn-lt"/>
              </a:rPr>
              <a:t>          回顾这一年的工作，在取得成绩的同时，我们也找到了工作中的不足和问题，主要反应于</a:t>
            </a:r>
            <a:r>
              <a:rPr lang="en-US" altLang="zh-CN" sz="2000" b="1" dirty="0">
                <a:solidFill>
                  <a:srgbClr val="FFF7B9"/>
                </a:solidFill>
                <a:cs typeface="+mn-ea"/>
                <a:sym typeface="+mn-lt"/>
              </a:rPr>
              <a:t>XX</a:t>
            </a:r>
            <a:r>
              <a:rPr lang="zh-CN" altLang="en-US" sz="2000" b="1" dirty="0">
                <a:solidFill>
                  <a:srgbClr val="FFF7B9"/>
                </a:solidFill>
                <a:cs typeface="+mn-ea"/>
                <a:sym typeface="+mn-lt"/>
              </a:rPr>
              <a:t>及</a:t>
            </a:r>
            <a:r>
              <a:rPr lang="en-US" altLang="zh-CN" sz="2000" b="1" dirty="0">
                <a:solidFill>
                  <a:srgbClr val="FFF7B9"/>
                </a:solidFill>
                <a:cs typeface="+mn-ea"/>
                <a:sym typeface="+mn-lt"/>
              </a:rPr>
              <a:t>XX</a:t>
            </a:r>
            <a:r>
              <a:rPr lang="zh-CN" altLang="en-US" sz="2000" b="1" dirty="0">
                <a:solidFill>
                  <a:srgbClr val="FFF7B9"/>
                </a:solidFill>
                <a:cs typeface="+mn-ea"/>
                <a:sym typeface="+mn-lt"/>
              </a:rPr>
              <a:t>的风格、定型还有待进一步探索，尤其是网上的公司产品库充分体现我们</a:t>
            </a:r>
            <a:r>
              <a:rPr lang="en-US" altLang="zh-CN" sz="2000" b="1" dirty="0">
                <a:solidFill>
                  <a:srgbClr val="FFF7B9"/>
                </a:solidFill>
                <a:cs typeface="+mn-ea"/>
                <a:sym typeface="+mn-lt"/>
              </a:rPr>
              <a:t>XXXX</a:t>
            </a:r>
            <a:r>
              <a:rPr lang="zh-CN" altLang="en-US" sz="2000" b="1" dirty="0">
                <a:solidFill>
                  <a:srgbClr val="FFF7B9"/>
                </a:solidFill>
                <a:cs typeface="+mn-ea"/>
                <a:sym typeface="+mn-lt"/>
              </a:rPr>
              <a:t>和我们这个平台能为客户提供良好的商机和快捷方便的信息功能发挥。希望新的一年，我们将继续努力，力争各项工作更上一个台阶。</a:t>
            </a:r>
            <a:r>
              <a:rPr lang="en-US" altLang="zh-CN" sz="2000" b="1" dirty="0">
                <a:solidFill>
                  <a:srgbClr val="FFF7B9"/>
                </a:solidFill>
                <a:cs typeface="+mn-ea"/>
                <a:sym typeface="+mn-lt"/>
              </a:rPr>
              <a:t>2021</a:t>
            </a:r>
            <a:r>
              <a:rPr lang="zh-CN" altLang="en-US" sz="2000" b="1" dirty="0">
                <a:solidFill>
                  <a:srgbClr val="FFF7B9"/>
                </a:solidFill>
                <a:cs typeface="+mn-ea"/>
                <a:sym typeface="+mn-lt"/>
              </a:rPr>
              <a:t>我们所向披靡，</a:t>
            </a:r>
            <a:r>
              <a:rPr lang="en-US" altLang="zh-CN" sz="2000" b="1" dirty="0">
                <a:solidFill>
                  <a:srgbClr val="FFF7B9"/>
                </a:solidFill>
                <a:cs typeface="+mn-ea"/>
                <a:sym typeface="+mn-lt"/>
              </a:rPr>
              <a:t>2021</a:t>
            </a:r>
            <a:r>
              <a:rPr lang="zh-CN" altLang="en-US" sz="2000" b="1" dirty="0">
                <a:solidFill>
                  <a:srgbClr val="FFF7B9"/>
                </a:solidFill>
                <a:cs typeface="+mn-ea"/>
                <a:sym typeface="+mn-lt"/>
              </a:rPr>
              <a:t>我们勇往直前。</a:t>
            </a:r>
          </a:p>
        </p:txBody>
      </p:sp>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888544" y="3719000"/>
            <a:ext cx="3303455" cy="3303455"/>
          </a:xfrm>
          <a:prstGeom prst="rect">
            <a:avLst/>
          </a:prstGeom>
        </p:spPr>
      </p:pic>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12" y="4421478"/>
            <a:ext cx="2436522" cy="2436522"/>
          </a:xfrm>
          <a:prstGeom prst="rect">
            <a:avLst/>
          </a:prstGeom>
        </p:spPr>
      </p:pic>
      <p:sp>
        <p:nvSpPr>
          <p:cNvPr id="29" name="文本框 28"/>
          <p:cNvSpPr txBox="1"/>
          <p:nvPr/>
        </p:nvSpPr>
        <p:spPr>
          <a:xfrm>
            <a:off x="1779101" y="1200843"/>
            <a:ext cx="7981822" cy="825419"/>
          </a:xfrm>
          <a:prstGeom prst="rect">
            <a:avLst/>
          </a:prstGeom>
          <a:noFill/>
        </p:spPr>
        <p:txBody>
          <a:bodyPr wrap="square" rtlCol="0">
            <a:spAutoFit/>
          </a:bodyPr>
          <a:lstStyle/>
          <a:p>
            <a:pPr algn="ctr">
              <a:lnSpc>
                <a:spcPct val="150000"/>
              </a:lnSpc>
            </a:pPr>
            <a:r>
              <a:rPr lang="zh-CN" altLang="en-US" sz="3600" b="1" dirty="0">
                <a:solidFill>
                  <a:srgbClr val="FFF7B9"/>
                </a:solidFill>
                <a:cs typeface="+mn-ea"/>
                <a:sym typeface="+mn-lt"/>
              </a:rPr>
              <a:t>回首</a:t>
            </a:r>
            <a:r>
              <a:rPr lang="en-US" altLang="zh-CN" sz="3600" b="1" dirty="0">
                <a:solidFill>
                  <a:srgbClr val="FFF7B9"/>
                </a:solidFill>
                <a:cs typeface="+mn-ea"/>
                <a:sym typeface="+mn-lt"/>
              </a:rPr>
              <a:t>2020</a:t>
            </a:r>
            <a:r>
              <a:rPr lang="zh-CN" altLang="en-US" sz="3600" b="1" dirty="0">
                <a:solidFill>
                  <a:srgbClr val="FFF7B9"/>
                </a:solidFill>
                <a:cs typeface="+mn-ea"/>
                <a:sym typeface="+mn-lt"/>
              </a:rPr>
              <a:t>年</a:t>
            </a: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0399" y="240521"/>
            <a:ext cx="3911600" cy="289848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 y="240521"/>
            <a:ext cx="3911600" cy="289848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917" y="323779"/>
            <a:ext cx="1475313" cy="2011449"/>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9" y="200633"/>
            <a:ext cx="1475313" cy="2011449"/>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15111" y="3159889"/>
            <a:ext cx="3698111" cy="3698111"/>
          </a:xfrm>
          <a:prstGeom prst="rect">
            <a:avLst/>
          </a:prstGeom>
        </p:spPr>
      </p:pic>
      <p:sp>
        <p:nvSpPr>
          <p:cNvPr id="10" name="文本框 9"/>
          <p:cNvSpPr txBox="1"/>
          <p:nvPr/>
        </p:nvSpPr>
        <p:spPr>
          <a:xfrm>
            <a:off x="4502314" y="2073418"/>
            <a:ext cx="8146471" cy="1569660"/>
          </a:xfrm>
          <a:prstGeom prst="rect">
            <a:avLst/>
          </a:prstGeom>
          <a:noFill/>
        </p:spPr>
        <p:txBody>
          <a:bodyPr wrap="square" rtlCol="0">
            <a:spAutoFit/>
          </a:bodyPr>
          <a:lstStyle/>
          <a:p>
            <a:r>
              <a:rPr lang="zh-CN" altLang="en-US" sz="9600" dirty="0">
                <a:solidFill>
                  <a:srgbClr val="FFF7B9"/>
                </a:solidFill>
                <a:effectLst>
                  <a:outerShdw blurRad="38100" dist="38100" dir="2700000" algn="tl" rotWithShape="0">
                    <a:srgbClr val="000000">
                      <a:alpha val="43137"/>
                    </a:srgbClr>
                  </a:outerShdw>
                </a:effectLst>
                <a:cs typeface="+mn-ea"/>
                <a:sym typeface="+mn-lt"/>
              </a:rPr>
              <a:t>回首</a:t>
            </a:r>
            <a:r>
              <a:rPr lang="en-US" altLang="zh-CN" sz="9600" dirty="0">
                <a:solidFill>
                  <a:srgbClr val="FFF7B9"/>
                </a:solidFill>
                <a:effectLst>
                  <a:outerShdw blurRad="38100" dist="38100" dir="2700000" algn="tl" rotWithShape="0">
                    <a:srgbClr val="000000">
                      <a:alpha val="43137"/>
                    </a:srgbClr>
                  </a:outerShdw>
                </a:effectLst>
                <a:cs typeface="+mn-ea"/>
                <a:sym typeface="+mn-lt"/>
              </a:rPr>
              <a:t>2020</a:t>
            </a:r>
            <a:endParaRPr lang="zh-CN" altLang="en-US" sz="9600" dirty="0">
              <a:solidFill>
                <a:srgbClr val="FFF7B9"/>
              </a:solidFill>
              <a:effectLst>
                <a:outerShdw blurRad="38100" dist="38100" dir="2700000" algn="tl" rotWithShape="0">
                  <a:srgbClr val="000000">
                    <a:alpha val="43137"/>
                  </a:srgbClr>
                </a:outerShdw>
              </a:effectLst>
              <a:cs typeface="+mn-ea"/>
              <a:sym typeface="+mn-lt"/>
            </a:endParaRPr>
          </a:p>
        </p:txBody>
      </p:sp>
      <p:sp>
        <p:nvSpPr>
          <p:cNvPr id="12" name="文本框 11"/>
          <p:cNvSpPr txBox="1"/>
          <p:nvPr/>
        </p:nvSpPr>
        <p:spPr>
          <a:xfrm rot="21587908">
            <a:off x="3675375" y="3786552"/>
            <a:ext cx="8654471" cy="1015663"/>
          </a:xfrm>
          <a:prstGeom prst="rect">
            <a:avLst/>
          </a:prstGeom>
          <a:noFill/>
        </p:spPr>
        <p:txBody>
          <a:bodyPr wrap="square" rtlCol="0">
            <a:spAutoFit/>
          </a:bodyPr>
          <a:lstStyle/>
          <a:p>
            <a:r>
              <a:rPr lang="zh-CN" altLang="en-US" sz="6000" dirty="0">
                <a:solidFill>
                  <a:srgbClr val="FFF7B9"/>
                </a:solidFill>
                <a:effectLst>
                  <a:outerShdw blurRad="38100" dist="38100" dir="2700000" algn="tl">
                    <a:srgbClr val="000000">
                      <a:alpha val="43137"/>
                    </a:srgbClr>
                  </a:outerShdw>
                </a:effectLst>
                <a:cs typeface="+mn-ea"/>
                <a:sym typeface="+mn-lt"/>
              </a:rPr>
              <a:t>我们取得了卓越的成绩！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917" y="323779"/>
            <a:ext cx="1475313" cy="2011449"/>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9" y="200633"/>
            <a:ext cx="1475313" cy="2011449"/>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flipH="1">
            <a:off x="8297098" y="3231261"/>
            <a:ext cx="3698111" cy="3698111"/>
          </a:xfrm>
          <a:prstGeom prst="rect">
            <a:avLst/>
          </a:prstGeom>
        </p:spPr>
      </p:pic>
      <p:sp>
        <p:nvSpPr>
          <p:cNvPr id="13" name="文本框 12"/>
          <p:cNvSpPr txBox="1"/>
          <p:nvPr/>
        </p:nvSpPr>
        <p:spPr>
          <a:xfrm rot="21153047">
            <a:off x="1884327" y="1555294"/>
            <a:ext cx="7177178" cy="1569660"/>
          </a:xfrm>
          <a:prstGeom prst="rect">
            <a:avLst/>
          </a:prstGeom>
          <a:noFill/>
        </p:spPr>
        <p:txBody>
          <a:bodyPr wrap="square" rtlCol="0">
            <a:spAutoFit/>
          </a:bodyPr>
          <a:lstStyle/>
          <a:p>
            <a:r>
              <a:rPr lang="zh-CN" altLang="en-US" sz="9600" dirty="0">
                <a:solidFill>
                  <a:srgbClr val="FFF7B9"/>
                </a:solidFill>
                <a:effectLst>
                  <a:outerShdw blurRad="38100" dist="38100" dir="2700000" algn="tl" rotWithShape="0">
                    <a:srgbClr val="000000">
                      <a:alpha val="43137"/>
                    </a:srgbClr>
                  </a:outerShdw>
                </a:effectLst>
                <a:cs typeface="+mn-ea"/>
                <a:sym typeface="+mn-lt"/>
              </a:rPr>
              <a:t>展望</a:t>
            </a:r>
            <a:r>
              <a:rPr lang="en-US" altLang="zh-CN" sz="9600" dirty="0">
                <a:solidFill>
                  <a:srgbClr val="FFF7B9"/>
                </a:solidFill>
                <a:effectLst>
                  <a:outerShdw blurRad="38100" dist="38100" dir="2700000" algn="tl" rotWithShape="0">
                    <a:srgbClr val="000000">
                      <a:alpha val="43137"/>
                    </a:srgbClr>
                  </a:outerShdw>
                </a:effectLst>
                <a:cs typeface="+mn-ea"/>
                <a:sym typeface="+mn-lt"/>
              </a:rPr>
              <a:t>2021</a:t>
            </a:r>
            <a:r>
              <a:rPr lang="zh-CN" altLang="en-US" sz="9600" dirty="0">
                <a:solidFill>
                  <a:srgbClr val="FFF7B9"/>
                </a:solidFill>
                <a:effectLst>
                  <a:outerShdw blurRad="38100" dist="38100" dir="2700000" algn="tl" rotWithShape="0">
                    <a:srgbClr val="000000">
                      <a:alpha val="43137"/>
                    </a:srgbClr>
                  </a:outerShdw>
                </a:effectLst>
                <a:cs typeface="+mn-ea"/>
                <a:sym typeface="+mn-lt"/>
              </a:rPr>
              <a:t>年</a:t>
            </a:r>
          </a:p>
        </p:txBody>
      </p:sp>
      <p:sp>
        <p:nvSpPr>
          <p:cNvPr id="14" name="文本框 13"/>
          <p:cNvSpPr txBox="1"/>
          <p:nvPr/>
        </p:nvSpPr>
        <p:spPr>
          <a:xfrm rot="21153047">
            <a:off x="764416" y="3007767"/>
            <a:ext cx="10136397" cy="1015663"/>
          </a:xfrm>
          <a:prstGeom prst="rect">
            <a:avLst/>
          </a:prstGeom>
          <a:noFill/>
        </p:spPr>
        <p:txBody>
          <a:bodyPr wrap="square" rtlCol="0">
            <a:spAutoFit/>
          </a:bodyPr>
          <a:lstStyle/>
          <a:p>
            <a:r>
              <a:rPr lang="zh-CN" altLang="en-US" sz="6000" dirty="0">
                <a:solidFill>
                  <a:srgbClr val="FFF7B9"/>
                </a:solidFill>
                <a:effectLst>
                  <a:outerShdw blurRad="38100" dist="38100" dir="2700000" algn="tl">
                    <a:srgbClr val="000000">
                      <a:alpha val="43137"/>
                    </a:srgbClr>
                  </a:outerShdw>
                </a:effectLst>
                <a:cs typeface="+mn-ea"/>
                <a:sym typeface="+mn-lt"/>
              </a:rPr>
              <a:t>我们将开拓创新 与时俱进！</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917" y="323779"/>
            <a:ext cx="1475313" cy="2011449"/>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9" y="200633"/>
            <a:ext cx="1475313" cy="2011449"/>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flipH="1">
            <a:off x="196790" y="3159889"/>
            <a:ext cx="3698111" cy="3698111"/>
          </a:xfrm>
          <a:prstGeom prst="rect">
            <a:avLst/>
          </a:prstGeom>
        </p:spPr>
      </p:pic>
      <p:sp>
        <p:nvSpPr>
          <p:cNvPr id="10" name="文本框 9"/>
          <p:cNvSpPr txBox="1"/>
          <p:nvPr/>
        </p:nvSpPr>
        <p:spPr>
          <a:xfrm rot="21208732">
            <a:off x="1668635" y="1571854"/>
            <a:ext cx="7638473" cy="1200329"/>
          </a:xfrm>
          <a:prstGeom prst="rect">
            <a:avLst/>
          </a:prstGeom>
          <a:noFill/>
        </p:spPr>
        <p:txBody>
          <a:bodyPr wrap="square" rtlCol="0">
            <a:spAutoFit/>
          </a:bodyPr>
          <a:lstStyle/>
          <a:p>
            <a:r>
              <a:rPr lang="zh-CN" altLang="en-US" sz="7200" dirty="0">
                <a:solidFill>
                  <a:srgbClr val="FFF7B9"/>
                </a:solidFill>
                <a:effectLst>
                  <a:outerShdw blurRad="12700" dist="25400" dir="8100000" algn="tr" rotWithShape="0">
                    <a:srgbClr val="5E4A30"/>
                  </a:outerShdw>
                </a:effectLst>
                <a:cs typeface="+mn-ea"/>
                <a:sym typeface="+mn-lt"/>
              </a:rPr>
              <a:t>携手奋进</a:t>
            </a:r>
          </a:p>
        </p:txBody>
      </p:sp>
      <p:sp>
        <p:nvSpPr>
          <p:cNvPr id="12" name="文本框 11"/>
          <p:cNvSpPr txBox="1"/>
          <p:nvPr/>
        </p:nvSpPr>
        <p:spPr>
          <a:xfrm rot="21208732">
            <a:off x="5584761" y="1363793"/>
            <a:ext cx="7638473" cy="1200329"/>
          </a:xfrm>
          <a:prstGeom prst="rect">
            <a:avLst/>
          </a:prstGeom>
          <a:noFill/>
        </p:spPr>
        <p:txBody>
          <a:bodyPr wrap="square" rtlCol="0">
            <a:spAutoFit/>
          </a:bodyPr>
          <a:lstStyle/>
          <a:p>
            <a:r>
              <a:rPr lang="zh-CN" altLang="en-US" sz="7200" dirty="0">
                <a:solidFill>
                  <a:srgbClr val="FFF7B9"/>
                </a:solidFill>
                <a:effectLst>
                  <a:outerShdw blurRad="12700" dist="25400" dir="8100000" algn="tr" rotWithShape="0">
                    <a:srgbClr val="5E4A30"/>
                  </a:outerShdw>
                </a:effectLst>
                <a:cs typeface="+mn-ea"/>
                <a:sym typeface="+mn-lt"/>
              </a:rPr>
              <a:t>再创辉煌</a:t>
            </a:r>
          </a:p>
        </p:txBody>
      </p:sp>
      <p:sp>
        <p:nvSpPr>
          <p:cNvPr id="15" name="文本框 14"/>
          <p:cNvSpPr txBox="1"/>
          <p:nvPr/>
        </p:nvSpPr>
        <p:spPr>
          <a:xfrm rot="21179255">
            <a:off x="3533464" y="3399563"/>
            <a:ext cx="7638473" cy="1200329"/>
          </a:xfrm>
          <a:prstGeom prst="rect">
            <a:avLst/>
          </a:prstGeom>
          <a:noFill/>
        </p:spPr>
        <p:txBody>
          <a:bodyPr wrap="square" rtlCol="0">
            <a:spAutoFit/>
          </a:bodyPr>
          <a:lstStyle/>
          <a:p>
            <a:r>
              <a:rPr lang="zh-CN" altLang="en-US" sz="7200" dirty="0">
                <a:solidFill>
                  <a:srgbClr val="FFF7B9"/>
                </a:solidFill>
                <a:effectLst>
                  <a:outerShdw blurRad="12700" dist="25400" dir="8100000" algn="tr" rotWithShape="0">
                    <a:srgbClr val="5E4A30"/>
                  </a:outerShdw>
                </a:effectLst>
                <a:cs typeface="+mn-ea"/>
                <a:sym typeface="+mn-lt"/>
              </a:rPr>
              <a:t>同心同梦</a:t>
            </a:r>
          </a:p>
        </p:txBody>
      </p:sp>
      <p:sp>
        <p:nvSpPr>
          <p:cNvPr id="16" name="文本框 15"/>
          <p:cNvSpPr txBox="1"/>
          <p:nvPr/>
        </p:nvSpPr>
        <p:spPr>
          <a:xfrm rot="21179255">
            <a:off x="7397403" y="3351256"/>
            <a:ext cx="7638473" cy="1200329"/>
          </a:xfrm>
          <a:prstGeom prst="rect">
            <a:avLst/>
          </a:prstGeom>
          <a:noFill/>
        </p:spPr>
        <p:txBody>
          <a:bodyPr wrap="square" rtlCol="0">
            <a:spAutoFit/>
          </a:bodyPr>
          <a:lstStyle/>
          <a:p>
            <a:r>
              <a:rPr lang="zh-CN" altLang="en-US" sz="7200" dirty="0">
                <a:solidFill>
                  <a:srgbClr val="FFF7B9"/>
                </a:solidFill>
                <a:effectLst>
                  <a:outerShdw blurRad="12700" dist="25400" dir="8100000" algn="tr" rotWithShape="0">
                    <a:srgbClr val="5E4A30"/>
                  </a:outerShdw>
                </a:effectLst>
                <a:cs typeface="+mn-ea"/>
                <a:sym typeface="+mn-lt"/>
              </a:rPr>
              <a:t>努力奋斗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917" y="323779"/>
            <a:ext cx="1475313" cy="2011449"/>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9" y="200633"/>
            <a:ext cx="1475313" cy="2011449"/>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flipH="1">
            <a:off x="0" y="3794324"/>
            <a:ext cx="3255467" cy="3092257"/>
          </a:xfrm>
          <a:prstGeom prst="rect">
            <a:avLst/>
          </a:prstGeom>
        </p:spPr>
      </p:pic>
      <p:sp>
        <p:nvSpPr>
          <p:cNvPr id="10" name="文本框 9"/>
          <p:cNvSpPr txBox="1"/>
          <p:nvPr/>
        </p:nvSpPr>
        <p:spPr>
          <a:xfrm>
            <a:off x="2898439" y="1686484"/>
            <a:ext cx="6432417" cy="923330"/>
          </a:xfrm>
          <a:prstGeom prst="rect">
            <a:avLst/>
          </a:prstGeom>
          <a:noFill/>
        </p:spPr>
        <p:txBody>
          <a:bodyPr wrap="square" rtlCol="0">
            <a:spAutoFit/>
          </a:bodyPr>
          <a:lstStyle/>
          <a:p>
            <a:pPr algn="ctr"/>
            <a:r>
              <a:rPr lang="zh-CN" altLang="en-US" sz="5400" dirty="0">
                <a:solidFill>
                  <a:srgbClr val="FFF7B9"/>
                </a:solidFill>
                <a:effectLst>
                  <a:outerShdw blurRad="38100" dist="38100" dir="2700000" algn="tl">
                    <a:srgbClr val="000000">
                      <a:alpha val="43137"/>
                    </a:srgbClr>
                  </a:outerShdw>
                </a:effectLst>
                <a:cs typeface="+mn-ea"/>
                <a:sym typeface="+mn-lt"/>
              </a:rPr>
              <a:t>感恩相伴 梦想同行</a:t>
            </a:r>
          </a:p>
        </p:txBody>
      </p:sp>
      <p:sp>
        <p:nvSpPr>
          <p:cNvPr id="12" name="文本框 11"/>
          <p:cNvSpPr txBox="1"/>
          <p:nvPr/>
        </p:nvSpPr>
        <p:spPr>
          <a:xfrm>
            <a:off x="1072718" y="2745541"/>
            <a:ext cx="9919504" cy="1107996"/>
          </a:xfrm>
          <a:prstGeom prst="rect">
            <a:avLst/>
          </a:prstGeom>
          <a:noFill/>
        </p:spPr>
        <p:txBody>
          <a:bodyPr wrap="square" rtlCol="0">
            <a:spAutoFit/>
          </a:bodyPr>
          <a:lstStyle/>
          <a:p>
            <a:pPr algn="ctr"/>
            <a:r>
              <a:rPr lang="en-US" altLang="zh-CN" sz="6600" dirty="0">
                <a:solidFill>
                  <a:srgbClr val="FFF7B9"/>
                </a:solidFill>
                <a:effectLst>
                  <a:outerShdw blurRad="38100" dist="38100" dir="2700000" algn="tl">
                    <a:srgbClr val="000000">
                      <a:alpha val="43137"/>
                    </a:srgbClr>
                  </a:outerShdw>
                </a:effectLst>
                <a:cs typeface="+mn-ea"/>
                <a:sym typeface="+mn-lt"/>
              </a:rPr>
              <a:t>2021</a:t>
            </a:r>
            <a:r>
              <a:rPr lang="zh-CN" altLang="en-US" sz="6600" dirty="0">
                <a:solidFill>
                  <a:srgbClr val="FFF7B9"/>
                </a:solidFill>
                <a:effectLst>
                  <a:outerShdw blurRad="38100" dist="38100" dir="2700000" algn="tl">
                    <a:srgbClr val="000000">
                      <a:alpha val="43137"/>
                    </a:srgbClr>
                  </a:outerShdw>
                </a:effectLst>
                <a:cs typeface="+mn-ea"/>
                <a:sym typeface="+mn-lt"/>
              </a:rPr>
              <a:t>年袖手同行努力奋进</a:t>
            </a: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9144000" y="3794324"/>
            <a:ext cx="3255467" cy="3092257"/>
          </a:xfrm>
          <a:prstGeom prst="rect">
            <a:avLst/>
          </a:prstGeom>
        </p:spPr>
      </p:pic>
      <p:sp>
        <p:nvSpPr>
          <p:cNvPr id="16" name="文本框 15"/>
          <p:cNvSpPr txBox="1"/>
          <p:nvPr/>
        </p:nvSpPr>
        <p:spPr>
          <a:xfrm>
            <a:off x="2849493" y="4265189"/>
            <a:ext cx="6432417" cy="923330"/>
          </a:xfrm>
          <a:prstGeom prst="rect">
            <a:avLst/>
          </a:prstGeom>
          <a:noFill/>
        </p:spPr>
        <p:txBody>
          <a:bodyPr wrap="square" rtlCol="0">
            <a:spAutoFit/>
          </a:bodyPr>
          <a:lstStyle/>
          <a:p>
            <a:pPr algn="ctr"/>
            <a:r>
              <a:rPr lang="zh-CN" altLang="en-US" sz="5400" dirty="0">
                <a:solidFill>
                  <a:srgbClr val="FFF7B9"/>
                </a:solidFill>
                <a:effectLst>
                  <a:outerShdw blurRad="38100" dist="38100" dir="2700000" algn="tl">
                    <a:srgbClr val="000000">
                      <a:alpha val="43137"/>
                    </a:srgbClr>
                  </a:outerShdw>
                </a:effectLst>
                <a:cs typeface="+mn-ea"/>
                <a:sym typeface="+mn-lt"/>
              </a:rPr>
              <a:t>不忘初衷方得始终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917" y="323779"/>
            <a:ext cx="1475313" cy="2011449"/>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9" y="200633"/>
            <a:ext cx="1475313" cy="2011449"/>
          </a:xfrm>
          <a:prstGeom prst="rect">
            <a:avLst/>
          </a:prstGeom>
        </p:spPr>
      </p:pic>
      <p:sp>
        <p:nvSpPr>
          <p:cNvPr id="6" name="文本框 5"/>
          <p:cNvSpPr txBox="1"/>
          <p:nvPr/>
        </p:nvSpPr>
        <p:spPr>
          <a:xfrm>
            <a:off x="5359208" y="1465390"/>
            <a:ext cx="4456760" cy="1107996"/>
          </a:xfrm>
          <a:prstGeom prst="rect">
            <a:avLst/>
          </a:prstGeom>
          <a:noFill/>
        </p:spPr>
        <p:txBody>
          <a:bodyPr wrap="square" rtlCol="0">
            <a:spAutoFit/>
          </a:bodyPr>
          <a:lstStyle/>
          <a:p>
            <a:r>
              <a:rPr lang="zh-CN" altLang="en-US" sz="6600" dirty="0">
                <a:solidFill>
                  <a:srgbClr val="FFF7B9"/>
                </a:solidFill>
                <a:effectLst>
                  <a:outerShdw blurRad="38100" dist="38100" dir="2700000" algn="tl">
                    <a:srgbClr val="000000">
                      <a:alpha val="43137"/>
                    </a:srgbClr>
                  </a:outerShdw>
                </a:effectLst>
                <a:cs typeface="+mn-ea"/>
                <a:sym typeface="+mn-lt"/>
              </a:rPr>
              <a:t>最佳奉献奖</a:t>
            </a:r>
          </a:p>
        </p:txBody>
      </p:sp>
      <p:sp>
        <p:nvSpPr>
          <p:cNvPr id="7" name="文本框 6"/>
          <p:cNvSpPr txBox="1"/>
          <p:nvPr/>
        </p:nvSpPr>
        <p:spPr>
          <a:xfrm>
            <a:off x="4718499" y="2754408"/>
            <a:ext cx="5860739" cy="2400657"/>
          </a:xfrm>
          <a:prstGeom prst="rect">
            <a:avLst/>
          </a:prstGeom>
          <a:noFill/>
        </p:spPr>
        <p:txBody>
          <a:bodyPr wrap="square" rtlCol="0">
            <a:spAutoFit/>
          </a:bodyPr>
          <a:lstStyle/>
          <a:p>
            <a:pPr>
              <a:lnSpc>
                <a:spcPct val="150000"/>
              </a:lnSpc>
            </a:pPr>
            <a:r>
              <a:rPr lang="zh-CN" altLang="en-US" sz="2000" dirty="0">
                <a:solidFill>
                  <a:srgbClr val="FFF7B9"/>
                </a:solidFill>
                <a:effectLst>
                  <a:outerShdw blurRad="38100" dist="38100" dir="2700000" algn="tl">
                    <a:srgbClr val="000000">
                      <a:alpha val="43137"/>
                    </a:srgbClr>
                  </a:outerShdw>
                </a:effectLst>
                <a:cs typeface="+mn-ea"/>
                <a:sym typeface="+mn-lt"/>
              </a:rPr>
              <a:t>在公司大家庭中，有无私奉献的职业同仁，有默默无闻的生产能手，有敢于创新的技术人才，有兢兢业业的工程尖兵，他们没有豪言壮语，他们没有丰功伟绩，但他们用行动，告诉我们什么是主人翁精神，任劳任怨，不计得失。</a:t>
            </a:r>
          </a:p>
        </p:txBody>
      </p:sp>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0575" r="13963"/>
          <a:stretch>
            <a:fillRect/>
          </a:stretch>
        </p:blipFill>
        <p:spPr>
          <a:xfrm>
            <a:off x="1143269" y="913002"/>
            <a:ext cx="3399864" cy="523174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917" y="323779"/>
            <a:ext cx="1475313" cy="2011449"/>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9" y="200633"/>
            <a:ext cx="1475313" cy="2011449"/>
          </a:xfrm>
          <a:prstGeom prst="rect">
            <a:avLst/>
          </a:prstGeom>
        </p:spPr>
      </p:pic>
      <p:sp>
        <p:nvSpPr>
          <p:cNvPr id="13" name="文本框 12"/>
          <p:cNvSpPr txBox="1"/>
          <p:nvPr/>
        </p:nvSpPr>
        <p:spPr>
          <a:xfrm>
            <a:off x="5495178" y="1695895"/>
            <a:ext cx="4456760" cy="1107996"/>
          </a:xfrm>
          <a:prstGeom prst="rect">
            <a:avLst/>
          </a:prstGeom>
          <a:noFill/>
        </p:spPr>
        <p:txBody>
          <a:bodyPr wrap="square" rtlCol="0">
            <a:spAutoFit/>
          </a:bodyPr>
          <a:lstStyle/>
          <a:p>
            <a:r>
              <a:rPr lang="zh-CN" altLang="en-US" sz="6600" dirty="0">
                <a:solidFill>
                  <a:srgbClr val="FFF7B9"/>
                </a:solidFill>
                <a:effectLst>
                  <a:outerShdw blurRad="38100" dist="38100" dir="2700000" algn="tl">
                    <a:srgbClr val="000000">
                      <a:alpha val="43137"/>
                    </a:srgbClr>
                  </a:outerShdw>
                </a:effectLst>
                <a:cs typeface="+mn-ea"/>
                <a:sym typeface="+mn-lt"/>
              </a:rPr>
              <a:t>最佳团队奖</a:t>
            </a:r>
          </a:p>
        </p:txBody>
      </p:sp>
      <p:sp>
        <p:nvSpPr>
          <p:cNvPr id="14" name="文本框 13"/>
          <p:cNvSpPr txBox="1"/>
          <p:nvPr/>
        </p:nvSpPr>
        <p:spPr>
          <a:xfrm>
            <a:off x="4980847" y="2934411"/>
            <a:ext cx="5860739" cy="1938992"/>
          </a:xfrm>
          <a:prstGeom prst="rect">
            <a:avLst/>
          </a:prstGeom>
          <a:noFill/>
        </p:spPr>
        <p:txBody>
          <a:bodyPr wrap="square" rtlCol="0">
            <a:spAutoFit/>
          </a:bodyPr>
          <a:lstStyle/>
          <a:p>
            <a:pPr>
              <a:lnSpc>
                <a:spcPct val="150000"/>
              </a:lnSpc>
            </a:pPr>
            <a:r>
              <a:rPr lang="zh-CN" altLang="en-US" sz="2000" dirty="0">
                <a:solidFill>
                  <a:srgbClr val="FFF7B9"/>
                </a:solidFill>
                <a:effectLst>
                  <a:outerShdw blurRad="38100" dist="38100" dir="2700000" algn="tl">
                    <a:srgbClr val="000000">
                      <a:alpha val="43137"/>
                    </a:srgbClr>
                  </a:outerShdw>
                </a:effectLst>
                <a:cs typeface="+mn-ea"/>
                <a:sym typeface="+mn-lt"/>
              </a:rPr>
              <a:t>具备大局意识、服务意识和协调意识的团队才是优秀的团队。他们具有较高的团队精神，相互团结，相互支持，相互帮助，团队成员之间配合默契，依靠团队的力量，出色完成各项工作需求和生产指标。</a:t>
            </a: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rcRect l="6676" r="6676"/>
          <a:stretch>
            <a:fillRect/>
          </a:stretch>
        </p:blipFill>
        <p:spPr>
          <a:xfrm>
            <a:off x="1091365" y="813127"/>
            <a:ext cx="3399864" cy="523174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40453"/>
            <a:ext cx="12192000" cy="1517548"/>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917" y="323779"/>
            <a:ext cx="1475313" cy="2011449"/>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90" y="0"/>
            <a:ext cx="11798419" cy="1717297"/>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09" y="200633"/>
            <a:ext cx="1475313" cy="2011449"/>
          </a:xfrm>
          <a:prstGeom prst="rect">
            <a:avLst/>
          </a:prstGeom>
        </p:spPr>
      </p:pic>
      <p:sp>
        <p:nvSpPr>
          <p:cNvPr id="6" name="文本框 5"/>
          <p:cNvSpPr txBox="1"/>
          <p:nvPr/>
        </p:nvSpPr>
        <p:spPr>
          <a:xfrm>
            <a:off x="5525510" y="1684821"/>
            <a:ext cx="4456760" cy="1107996"/>
          </a:xfrm>
          <a:prstGeom prst="rect">
            <a:avLst/>
          </a:prstGeom>
          <a:noFill/>
        </p:spPr>
        <p:txBody>
          <a:bodyPr wrap="square" rtlCol="0">
            <a:spAutoFit/>
          </a:bodyPr>
          <a:lstStyle/>
          <a:p>
            <a:r>
              <a:rPr lang="zh-CN" altLang="en-US" sz="6600" dirty="0">
                <a:solidFill>
                  <a:srgbClr val="FFF7B9"/>
                </a:solidFill>
                <a:cs typeface="+mn-ea"/>
                <a:sym typeface="+mn-lt"/>
              </a:rPr>
              <a:t>最佳敬业奖</a:t>
            </a:r>
          </a:p>
        </p:txBody>
      </p:sp>
      <p:sp>
        <p:nvSpPr>
          <p:cNvPr id="7" name="文本框 6"/>
          <p:cNvSpPr txBox="1"/>
          <p:nvPr/>
        </p:nvSpPr>
        <p:spPr>
          <a:xfrm>
            <a:off x="4979648" y="2792817"/>
            <a:ext cx="5860739" cy="2400657"/>
          </a:xfrm>
          <a:prstGeom prst="rect">
            <a:avLst/>
          </a:prstGeom>
          <a:noFill/>
        </p:spPr>
        <p:txBody>
          <a:bodyPr wrap="square" rtlCol="0">
            <a:spAutoFit/>
          </a:bodyPr>
          <a:lstStyle/>
          <a:p>
            <a:pPr>
              <a:lnSpc>
                <a:spcPct val="150000"/>
              </a:lnSpc>
            </a:pPr>
            <a:r>
              <a:rPr lang="zh-CN" altLang="en-US" sz="2000" dirty="0">
                <a:solidFill>
                  <a:srgbClr val="FFF7B9"/>
                </a:solidFill>
                <a:cs typeface="+mn-ea"/>
                <a:sym typeface="+mn-lt"/>
              </a:rPr>
              <a:t>勤恳敬业，任劳任怨，从来没有对安排的工作有任何怨言，哪怕是最琐碎的事情，从来没有工作时间和休息时间的界限，耐心细致主动与大家沟通，急大家之所急，想市场之所想，勤于职责，为团队提供了坚实的后盾。</a:t>
            </a:r>
          </a:p>
        </p:txBody>
      </p:sp>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2274" r="-829"/>
          <a:stretch>
            <a:fillRect/>
          </a:stretch>
        </p:blipFill>
        <p:spPr>
          <a:xfrm>
            <a:off x="1091365" y="1719136"/>
            <a:ext cx="3227466" cy="42455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fxpaljs">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538</Words>
  <Application>Microsoft Office PowerPoint</Application>
  <PresentationFormat>宽屏</PresentationFormat>
  <Paragraphs>39</Paragraphs>
  <Slides>18</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18</vt:i4>
      </vt:variant>
    </vt:vector>
  </HeadingPairs>
  <TitlesOfParts>
    <vt:vector size="25" baseType="lpstr">
      <vt:lpstr>方正正黑简体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2022-03-09T02:31:53Z</dcterms:created>
  <dcterms:modified xsi:type="dcterms:W3CDTF">2023-01-10T07:02:37Z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DB7F0585AF154001B0B78D997AFE8119</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