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57" r:id="rId2"/>
    <p:sldId id="257" r:id="rId3"/>
    <p:sldId id="330" r:id="rId4"/>
    <p:sldId id="329" r:id="rId5"/>
    <p:sldId id="260" r:id="rId6"/>
    <p:sldId id="271" r:id="rId7"/>
    <p:sldId id="261" r:id="rId8"/>
    <p:sldId id="262" r:id="rId9"/>
    <p:sldId id="272" r:id="rId10"/>
    <p:sldId id="273" r:id="rId11"/>
    <p:sldId id="264" r:id="rId12"/>
    <p:sldId id="338" r:id="rId13"/>
    <p:sldId id="341" r:id="rId14"/>
    <p:sldId id="265" r:id="rId15"/>
    <p:sldId id="274" r:id="rId16"/>
    <p:sldId id="280" r:id="rId17"/>
    <p:sldId id="267" r:id="rId18"/>
    <p:sldId id="269" r:id="rId19"/>
    <p:sldId id="339" r:id="rId20"/>
    <p:sldId id="340" r:id="rId21"/>
    <p:sldId id="334" r:id="rId22"/>
    <p:sldId id="270" r:id="rId23"/>
    <p:sldId id="335" r:id="rId24"/>
    <p:sldId id="275" r:id="rId25"/>
    <p:sldId id="277" r:id="rId26"/>
    <p:sldId id="284" r:id="rId27"/>
    <p:sldId id="285" r:id="rId28"/>
    <p:sldId id="342" r:id="rId29"/>
    <p:sldId id="343" r:id="rId30"/>
    <p:sldId id="344" r:id="rId31"/>
    <p:sldId id="345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283" r:id="rId40"/>
    <p:sldId id="286" r:id="rId41"/>
    <p:sldId id="287" r:id="rId42"/>
    <p:sldId id="337" r:id="rId43"/>
    <p:sldId id="288" r:id="rId44"/>
    <p:sldId id="289" r:id="rId45"/>
    <p:sldId id="331" r:id="rId46"/>
    <p:sldId id="332" r:id="rId47"/>
    <p:sldId id="333" r:id="rId4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9900CC"/>
    <a:srgbClr val="6600FF"/>
    <a:srgbClr val="800080"/>
    <a:srgbClr val="009900"/>
    <a:srgbClr val="FF3399"/>
    <a:srgbClr val="10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8" autoAdjust="0"/>
    <p:restoredTop sz="9466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AA8EFE-4E32-4865-998D-AB2F91386C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1C50F-9EC7-4604-98D8-76BFE5F792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1C50F-9EC7-4604-98D8-76BFE5F792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5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203986-0626-43F8-9CC4-4CEAEC2F3FDF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731838"/>
            <a:ext cx="20955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1341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31838"/>
            <a:ext cx="8382000" cy="55927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 descr="1E30B24DF5504ffa81280EE83C842D38# #矩形 8"/>
          <p:cNvSpPr>
            <a:spLocks noGrp="1" noChangeArrowheads="1"/>
          </p:cNvSpPr>
          <p:nvPr>
            <p:ph type="ftr" sz="quarter" idx="10"/>
          </p:nvPr>
        </p:nvSpPr>
        <p:spPr>
          <a:xfrm>
            <a:off x="4355976" y="6578302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4704B2D67C6F48068C7A7B7F16B351FF# #矩形 1"/>
          <p:cNvSpPr>
            <a:spLocks noChangeArrowheads="1"/>
          </p:cNvSpPr>
          <p:nvPr userDrawn="1"/>
        </p:nvSpPr>
        <p:spPr bwMode="auto">
          <a:xfrm>
            <a:off x="1588" y="6477000"/>
            <a:ext cx="9142412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19" name="Rectangle 3" descr="FB4F72F35D2542e3B0D90B55347DB92E# #矩形 2"/>
          <p:cNvSpPr>
            <a:spLocks noChangeArrowheads="1"/>
          </p:cNvSpPr>
          <p:nvPr userDrawn="1"/>
        </p:nvSpPr>
        <p:spPr bwMode="auto">
          <a:xfrm>
            <a:off x="7077075" y="0"/>
            <a:ext cx="2066925" cy="838200"/>
          </a:xfrm>
          <a:prstGeom prst="rect">
            <a:avLst/>
          </a:prstGeom>
          <a:solidFill>
            <a:srgbClr val="EC7A24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z="2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20" name="Rectangle 4" descr="02A0C96336ED42e7A0AF0EB1273C9CCB# #矩形 3"/>
          <p:cNvSpPr>
            <a:spLocks noChangeArrowheads="1"/>
          </p:cNvSpPr>
          <p:nvPr userDrawn="1"/>
        </p:nvSpPr>
        <p:spPr bwMode="auto">
          <a:xfrm>
            <a:off x="2716213" y="0"/>
            <a:ext cx="2138362" cy="838200"/>
          </a:xfrm>
          <a:prstGeom prst="rect">
            <a:avLst/>
          </a:prstGeom>
          <a:solidFill>
            <a:srgbClr val="A8D02A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221" name="Group 5"/>
          <p:cNvGrpSpPr/>
          <p:nvPr userDrawn="1"/>
        </p:nvGrpSpPr>
        <p:grpSpPr bwMode="auto">
          <a:xfrm>
            <a:off x="0" y="685800"/>
            <a:ext cx="9144000" cy="609600"/>
            <a:chOff x="0" y="432"/>
            <a:chExt cx="5760" cy="384"/>
          </a:xfrm>
        </p:grpSpPr>
        <p:sp>
          <p:nvSpPr>
            <p:cNvPr id="9230" name="Rectangle 6"/>
            <p:cNvSpPr>
              <a:spLocks noChangeArrowheads="1"/>
            </p:cNvSpPr>
            <p:nvPr userDrawn="1"/>
          </p:nvSpPr>
          <p:spPr bwMode="auto">
            <a:xfrm>
              <a:off x="0" y="432"/>
              <a:ext cx="5760" cy="96"/>
            </a:xfrm>
            <a:prstGeom prst="rect">
              <a:avLst/>
            </a:prstGeom>
            <a:solidFill>
              <a:srgbClr val="DE5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en-US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31" name="Rectangle 7"/>
            <p:cNvSpPr>
              <a:spLocks noChangeArrowheads="1"/>
            </p:cNvSpPr>
            <p:nvPr userDrawn="1"/>
          </p:nvSpPr>
          <p:spPr bwMode="auto">
            <a:xfrm>
              <a:off x="362" y="528"/>
              <a:ext cx="5398" cy="288"/>
            </a:xfrm>
            <a:prstGeom prst="rect">
              <a:avLst/>
            </a:prstGeom>
            <a:solidFill>
              <a:srgbClr val="DE5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en-US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222" name="Rectangle 8" descr="092072B2457A427384D97EDB8D8767FD# #矩形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4" name="Rectangle 11" descr="C8D0290D51FF496eB654962D067C8047# #矩形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1838"/>
            <a:ext cx="815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12" name="Rectangle 12" descr="853914FF10D8479aB0112C7946232C10# #矩形 13"/>
          <p:cNvSpPr>
            <a:spLocks noChangeArrowheads="1"/>
          </p:cNvSpPr>
          <p:nvPr userDrawn="1"/>
        </p:nvSpPr>
        <p:spPr bwMode="auto">
          <a:xfrm>
            <a:off x="569913" y="0"/>
            <a:ext cx="2068512" cy="685800"/>
          </a:xfrm>
          <a:prstGeom prst="rect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13" name="Rectangle 13" descr="6A6A5DE46BFF41e892D5D47DBE3699BB# #矩形 14"/>
          <p:cNvSpPr>
            <a:spLocks noChangeArrowheads="1"/>
          </p:cNvSpPr>
          <p:nvPr userDrawn="1"/>
        </p:nvSpPr>
        <p:spPr bwMode="auto">
          <a:xfrm>
            <a:off x="4924425" y="0"/>
            <a:ext cx="2090738" cy="690563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14" name="Rectangle 14" descr="6A6A5DE46BFF41e892D5D47DBE3699BB# #矩形 14"/>
          <p:cNvSpPr>
            <a:spLocks noChangeArrowheads="1"/>
          </p:cNvSpPr>
          <p:nvPr userDrawn="1"/>
        </p:nvSpPr>
        <p:spPr bwMode="auto">
          <a:xfrm>
            <a:off x="4922838" y="0"/>
            <a:ext cx="2090737" cy="690563"/>
          </a:xfrm>
          <a:prstGeom prst="rect">
            <a:avLst/>
          </a:prstGeom>
          <a:blipFill dpi="0" rotWithShape="1">
            <a:blip r:embed="rId16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15" name="Rectangle 15" descr="853914FF10D8479aB0112C7946232C10# #矩形 13"/>
          <p:cNvSpPr>
            <a:spLocks noChangeArrowheads="1"/>
          </p:cNvSpPr>
          <p:nvPr userDrawn="1"/>
        </p:nvSpPr>
        <p:spPr bwMode="auto">
          <a:xfrm>
            <a:off x="568325" y="0"/>
            <a:ext cx="2068513" cy="685800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2" grpId="1" animBg="1"/>
      <p:bldP spid="153613" grpId="0" animBg="1"/>
      <p:bldP spid="153613" grpId="1" animBg="1"/>
      <p:bldP spid="153614" grpId="0" animBg="1"/>
      <p:bldP spid="153615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0&amp;tn=baiduimagedetail&amp;word=%C5%A3%B0%C7&amp;in=23930&amp;cl=2&amp;cm=1&amp;sc=0&amp;lm=-1&amp;pn=5&amp;rn=1&amp;di=6257214060&amp;ln=2000&amp;fr=&amp;ic=0&amp;s=0&amp;se=1" TargetMode="External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hyperlink" Target="http://image.baidu.com/i?ct=503316480&amp;z=0&amp;tn=baiduimagedetail&amp;word=%BD%C8%D7%D3&amp;in=913&amp;cl=2&amp;cm=1&amp;sc=0&amp;lm=-1&amp;pn=27&amp;rn=1&amp;di=1528737570&amp;ln=2000&amp;fr=&amp;ic=0&amp;s=0&amp;se=1" TargetMode="External"/><Relationship Id="rId9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&#28857;&#38169;&#33756;&#30340;&#23604;&#23596;-Sulantra%20&#39640;&#28165;.flv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hyperlink" Target="http://image.baidu.com/i?ct=503316480&amp;z=0&amp;tn=baiduimagedetail&amp;word=%CC%AB%D1%F4&amp;in=26936&amp;cl=2&amp;cm=1&amp;sc=0&amp;lm=-1&amp;pn=4&amp;r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0&amp;tn=baiduimagedetail&amp;word=%CC%AB%D1%F4%C2%E4%C9%BD&amp;in=25009&amp;cl=2&amp;cm=1&amp;sc=0&amp;lm=-1&amp;pn=17&amp;rn=1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://image.baidu.com/i?ct=503316480&amp;z=0&amp;tn=baiduimagedetail&amp;word=%D0%A1%C4%D6%D6%D3&amp;in=1612&amp;cl=2&amp;cm=1&amp;sc=0&amp;lm=-1&amp;pn=270&amp;rn=1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5" y="25649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kern="10" dirty="0" smtClean="0">
                <a:ln w="12700">
                  <a:noFill/>
                  <a:round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Unit 8 Let’s have both</a:t>
            </a:r>
            <a:endParaRPr lang="zh-CN" altLang="en-US" sz="5400" b="1" kern="10" dirty="0">
              <a:ln w="12700">
                <a:noFill/>
                <a:round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5289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水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50913"/>
            <a:ext cx="7345362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19475" y="188913"/>
            <a:ext cx="3165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4400" b="1"/>
              <a:t>dumplings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51275" y="260350"/>
            <a:ext cx="1614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salad</a:t>
            </a:r>
          </a:p>
        </p:txBody>
      </p:sp>
      <p:pic>
        <p:nvPicPr>
          <p:cNvPr id="114691" name="Picture 3" descr="2840041_09231500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25538"/>
            <a:ext cx="7273925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inging-fish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338263"/>
            <a:ext cx="51784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05088" y="5021263"/>
            <a:ext cx="37449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7200" b="1" i="1">
                <a:solidFill>
                  <a:srgbClr val="000000"/>
                </a:solidFill>
                <a:latin typeface="Times New Roman" panose="02020603050405020304" pitchFamily="18" charset="0"/>
              </a:rPr>
              <a:t>fish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33375"/>
            <a:ext cx="38893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62325" y="4581525"/>
            <a:ext cx="374491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8800" b="1" i="1">
                <a:solidFill>
                  <a:srgbClr val="000000"/>
                </a:solidFill>
                <a:latin typeface="Times New Roman" panose="02020603050405020304" pitchFamily="18" charset="0"/>
              </a:rPr>
              <a:t>eggs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708400" y="333375"/>
            <a:ext cx="1519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soup</a:t>
            </a:r>
          </a:p>
        </p:txBody>
      </p:sp>
      <p:pic>
        <p:nvPicPr>
          <p:cNvPr id="117763" name="Picture 3" descr="20089210559377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271588"/>
            <a:ext cx="67691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63938" y="198438"/>
            <a:ext cx="3270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5400" b="1"/>
              <a:t>fried rice </a:t>
            </a:r>
          </a:p>
        </p:txBody>
      </p:sp>
      <p:pic>
        <p:nvPicPr>
          <p:cNvPr id="118787" name="Picture 8" descr="200811417131873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268413"/>
            <a:ext cx="802798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1419729_23022804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96975"/>
            <a:ext cx="8189913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68538" y="333375"/>
            <a:ext cx="4603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5400"/>
              <a:t>Steamed buns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32138" y="427038"/>
            <a:ext cx="2889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5400" b="1"/>
              <a:t>pudding</a:t>
            </a:r>
          </a:p>
        </p:txBody>
      </p:sp>
      <p:pic>
        <p:nvPicPr>
          <p:cNvPr id="120835" name="Picture 3" descr="1209389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57338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3013302_21590307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88913"/>
            <a:ext cx="64293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08625" y="692150"/>
            <a:ext cx="334645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5400" b="1"/>
              <a:t>beefsteak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549275"/>
            <a:ext cx="48244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58888" y="4868863"/>
            <a:ext cx="54435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7200" b="1" i="1">
                <a:solidFill>
                  <a:srgbClr val="0000FF"/>
                </a:solidFill>
              </a:rPr>
              <a:t>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9030" y="1124744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Teaching Objectives</a:t>
            </a:r>
            <a:r>
              <a:rPr lang="zh-CN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：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3092450"/>
            <a:ext cx="820896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altLang="zh-C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1.</a:t>
            </a: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了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解中西方饮食方式和习惯的差异。</a:t>
            </a:r>
          </a:p>
          <a:p>
            <a:pPr marL="342900" indent="-342900" algn="l">
              <a:defRPr/>
            </a:pP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l"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训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练阅读理解能力。</a:t>
            </a:r>
          </a:p>
        </p:txBody>
      </p:sp>
      <p:pic>
        <p:nvPicPr>
          <p:cNvPr id="105476" name="Picture 5" descr="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5876925"/>
            <a:ext cx="55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hiffon_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052513"/>
            <a:ext cx="4176713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4213" y="4267200"/>
            <a:ext cx="2466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8000" b="1">
                <a:solidFill>
                  <a:srgbClr val="3B812F"/>
                </a:solidFill>
              </a:rPr>
              <a:t>cake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11483017196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7202487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979613" y="260350"/>
            <a:ext cx="650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5400" b="1"/>
              <a:t>Fried bread stick     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100_4465748_7_U1205P622T1D37524F27DT20090330113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554355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588125" y="2298700"/>
            <a:ext cx="2203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5400" b="1"/>
              <a:t>coffee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5" descr="豆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5499100" cy="70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096000" y="2420938"/>
            <a:ext cx="3048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5400" b="1"/>
              <a:t>Soybean </a:t>
            </a:r>
          </a:p>
          <a:p>
            <a:r>
              <a:rPr lang="en-US" altLang="zh-CN" sz="5400" b="1"/>
              <a:t>milk</a:t>
            </a:r>
            <a:br>
              <a:rPr lang="en-US" altLang="zh-CN" sz="5400" b="1"/>
            </a:br>
            <a:endParaRPr lang="en-US" altLang="zh-CN"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68538" y="476250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3600" b="1"/>
              <a:t>Beijing roast duck </a:t>
            </a:r>
          </a:p>
        </p:txBody>
      </p:sp>
      <p:pic>
        <p:nvPicPr>
          <p:cNvPr id="129027" name="Picture 6" descr="sd2008042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127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95513" y="692150"/>
            <a:ext cx="5589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Barbecue pork buns</a:t>
            </a:r>
          </a:p>
        </p:txBody>
      </p:sp>
      <p:pic>
        <p:nvPicPr>
          <p:cNvPr id="131075" name="Picture 3" descr="200882113223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648017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 descr="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5949950"/>
            <a:ext cx="55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WordArt 4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8989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Western food</a:t>
            </a:r>
            <a:endParaRPr lang="zh-CN" altLang="en-US" sz="48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32099" name="Picture 5" descr="200873116494469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2781300"/>
            <a:ext cx="2159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6" descr="3009648_16381103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268413"/>
            <a:ext cx="25193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7" descr="162_171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013325"/>
            <a:ext cx="23034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8" descr="20090527510021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1628775"/>
            <a:ext cx="2519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9" descr="u=345284086,1501178236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692150"/>
            <a:ext cx="1722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10" descr="2008032003115985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4581525"/>
            <a:ext cx="2232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11" descr="120938955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321310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2" descr="20089210559377_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2500" y="4076700"/>
            <a:ext cx="27352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4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432425" cy="82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Chinese traditional food</a:t>
            </a:r>
            <a:endParaRPr lang="zh-CN" alt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33123" name="Picture 5" descr="wb06031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628775"/>
            <a:ext cx="2232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6" descr="01300000113855120841524949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229225"/>
            <a:ext cx="22320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7" descr="u=1849380828,529563967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060575"/>
            <a:ext cx="22320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8" descr="200811417131873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363" y="2060575"/>
            <a:ext cx="21605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9" descr="1419729_230228049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4221163"/>
            <a:ext cx="23050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10" descr="20095261716481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5213" y="1412875"/>
            <a:ext cx="17287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11" descr="2008821132236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3284538"/>
            <a:ext cx="197961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0" name="Picture 12" descr="2006721-222029-xieru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3800" y="4292600"/>
            <a:ext cx="20875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1" name="Picture 13" descr="sd2008042102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3429000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2" name="Picture 14" descr="200941310283390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64388" y="5013325"/>
            <a:ext cx="19796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1609725" y="836613"/>
            <a:ext cx="5688013" cy="1943100"/>
            <a:chOff x="0" y="0"/>
            <a:chExt cx="3810" cy="1451"/>
          </a:xfrm>
        </p:grpSpPr>
        <p:pic>
          <p:nvPicPr>
            <p:cNvPr id="134148" name="Picture 5" descr="sweet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1"/>
              <a:ext cx="1950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49" name="Picture 6" descr="dietquiz_chocola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6" y="0"/>
              <a:ext cx="1814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24075" y="4508500"/>
            <a:ext cx="58324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</a:rPr>
              <a:t>chocolate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8"/>
          <p:cNvGrpSpPr>
            <a:grpSpLocks noChangeAspect="1"/>
          </p:cNvGrpSpPr>
          <p:nvPr/>
        </p:nvGrpSpPr>
        <p:grpSpPr bwMode="auto">
          <a:xfrm>
            <a:off x="1847850" y="876300"/>
            <a:ext cx="5113338" cy="1819275"/>
            <a:chOff x="0" y="0"/>
            <a:chExt cx="3795" cy="1633"/>
          </a:xfrm>
        </p:grpSpPr>
        <p:pic>
          <p:nvPicPr>
            <p:cNvPr id="135172" name="Picture 9" descr="pksp1"/>
            <p:cNvPicPr>
              <a:picLocks noChangeAspect="1" noChangeArrowheads="1"/>
            </p:cNvPicPr>
            <p:nvPr/>
          </p:nvPicPr>
          <p:blipFill>
            <a:blip r:embed="rId2" cstate="email"/>
            <a:srcRect l="18668" t="6264" r="18301" b="10081"/>
            <a:stretch>
              <a:fillRect/>
            </a:stretch>
          </p:blipFill>
          <p:spPr bwMode="auto">
            <a:xfrm>
              <a:off x="0" y="0"/>
              <a:ext cx="1543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3" name="Picture 10" descr="potato chip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7" y="136"/>
              <a:ext cx="2208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476375" y="3213100"/>
            <a:ext cx="70564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potato chips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635375" y="333375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5400" b="1"/>
              <a:t>pizza</a:t>
            </a:r>
          </a:p>
        </p:txBody>
      </p:sp>
      <p:pic>
        <p:nvPicPr>
          <p:cNvPr id="106499" name="Picture 3" descr="20080320031159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08125"/>
            <a:ext cx="7488237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808038" y="55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36195" name="Picture 29" descr="Potato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341438"/>
            <a:ext cx="5392738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2538413" y="4941888"/>
            <a:ext cx="433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solidFill>
                  <a:srgbClr val="0066FF"/>
                </a:solidFill>
              </a:rPr>
              <a:t>potato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4"/>
          <p:cNvSpPr txBox="1">
            <a:spLocks noChangeArrowheads="1"/>
          </p:cNvSpPr>
          <p:nvPr/>
        </p:nvSpPr>
        <p:spPr bwMode="auto">
          <a:xfrm>
            <a:off x="808038" y="55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137219" name="Picture 76" descr="图片90"/>
          <p:cNvPicPr>
            <a:picLocks noChangeAspect="1" noChangeArrowheads="1"/>
          </p:cNvPicPr>
          <p:nvPr/>
        </p:nvPicPr>
        <p:blipFill>
          <a:blip r:embed="rId2" cstate="email"/>
          <a:srcRect l="15384" r="15327"/>
          <a:stretch>
            <a:fillRect/>
          </a:stretch>
        </p:blipFill>
        <p:spPr bwMode="auto">
          <a:xfrm>
            <a:off x="2627313" y="1196975"/>
            <a:ext cx="4176712" cy="40560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2339975" y="5373688"/>
            <a:ext cx="4356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600" b="1">
                <a:solidFill>
                  <a:srgbClr val="0066FF"/>
                </a:solidFill>
              </a:rPr>
              <a:t>tomato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 descr="092072B2457A427384D97EDB8D8767FD# #矩形 7"/>
          <p:cNvSpPr>
            <a:spLocks noGrp="1" noChangeArrowheads="1"/>
          </p:cNvSpPr>
          <p:nvPr>
            <p:ph idx="1"/>
          </p:nvPr>
        </p:nvSpPr>
        <p:spPr>
          <a:xfrm>
            <a:off x="1828800" y="685800"/>
            <a:ext cx="4038600" cy="5334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altLang="zh-CN" sz="4000" b="1" smtClean="0">
                <a:latin typeface="Arial" panose="020B0604020202020204" pitchFamily="34" charset="0"/>
              </a:rPr>
              <a:t>Starters 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38244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8245" name="AutoShape 4"/>
          <p:cNvSpPr>
            <a:spLocks noChangeArrowheads="1"/>
          </p:cNvSpPr>
          <p:nvPr/>
        </p:nvSpPr>
        <p:spPr bwMode="auto">
          <a:xfrm>
            <a:off x="7391400" y="0"/>
            <a:ext cx="1371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762000" y="1676400"/>
            <a:ext cx="2552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9CBD21"/>
              </a:buClr>
              <a:buFont typeface="Wingdings" panose="05000000000000000000" pitchFamily="2" charset="2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1382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7" descr="009KUD79DC0821A275F28C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90800"/>
            <a:ext cx="2971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8" name="Text Box 8"/>
          <p:cNvSpPr txBox="1">
            <a:spLocks noChangeArrowheads="1"/>
          </p:cNvSpPr>
          <p:nvPr/>
        </p:nvSpPr>
        <p:spPr bwMode="auto">
          <a:xfrm rot="960939">
            <a:off x="838200" y="5334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 Black" panose="020B0A04020102020204" pitchFamily="34" charset="0"/>
              </a:rPr>
              <a:t>soup  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3276600" y="38862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 Black" panose="020B0A04020102020204" pitchFamily="34" charset="0"/>
              </a:rPr>
              <a:t>vegetable  salad </a:t>
            </a:r>
          </a:p>
        </p:txBody>
      </p:sp>
      <p:pic>
        <p:nvPicPr>
          <p:cNvPr id="138251" name="Picture 11" descr="00DJ3K6B63DFEBCEFA4A6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438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2" name="Text Box 12"/>
          <p:cNvSpPr txBox="1">
            <a:spLocks noChangeArrowheads="1"/>
          </p:cNvSpPr>
          <p:nvPr/>
        </p:nvSpPr>
        <p:spPr bwMode="auto">
          <a:xfrm rot="9927864" flipV="1">
            <a:off x="67818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 Black" panose="020B0A04020102020204" pitchFamily="34" charset="0"/>
              </a:rPr>
              <a:t>cold meat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8" grpId="0"/>
      <p:bldP spid="250889" grpId="0"/>
      <p:bldP spid="2508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 descr="092072B2457A427384D97EDB8D8767FD# #矩形 7"/>
          <p:cNvSpPr>
            <a:spLocks noGrp="1" noChangeArrowheads="1"/>
          </p:cNvSpPr>
          <p:nvPr>
            <p:ph idx="1"/>
          </p:nvPr>
        </p:nvSpPr>
        <p:spPr>
          <a:xfrm>
            <a:off x="1066800" y="685800"/>
            <a:ext cx="7315200" cy="9906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altLang="zh-CN" sz="4000" b="1" smtClean="0">
                <a:latin typeface="Arial" panose="020B0604020202020204" pitchFamily="34" charset="0"/>
              </a:rPr>
              <a:t>Main courses  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39268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9269" name="AutoShape 4"/>
          <p:cNvSpPr>
            <a:spLocks noChangeArrowheads="1"/>
          </p:cNvSpPr>
          <p:nvPr/>
        </p:nvSpPr>
        <p:spPr bwMode="auto">
          <a:xfrm>
            <a:off x="73914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762000" y="1676400"/>
            <a:ext cx="2552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9CBD21"/>
              </a:buClr>
              <a:buFont typeface="Wingdings" panose="05000000000000000000" pitchFamily="2" charset="2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139271" name="Picture 6" descr="nood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3716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7" descr="牛排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3813" y="1371600"/>
            <a:ext cx="2770187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Picture 8" descr="house-fried-ric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40386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81000" y="4191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Arial Black" panose="020B0A04020102020204" pitchFamily="34" charset="0"/>
              </a:rPr>
              <a:t>noodles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3962400" y="3429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fried rice</a:t>
            </a: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6629400" y="43434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Arial Black" panose="020B0A04020102020204" pitchFamily="34" charset="0"/>
              </a:rPr>
              <a:t>roast beef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/>
      <p:bldP spid="252938" grpId="0"/>
      <p:bldP spid="252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 descr="092072B2457A427384D97EDB8D8767FD# #矩形 7"/>
          <p:cNvSpPr>
            <a:spLocks noGrp="1" noChangeArrowheads="1"/>
          </p:cNvSpPr>
          <p:nvPr>
            <p:ph idx="1"/>
          </p:nvPr>
        </p:nvSpPr>
        <p:spPr>
          <a:xfrm>
            <a:off x="1066800" y="685800"/>
            <a:ext cx="7315200" cy="9906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altLang="zh-CN" sz="4000" b="1" smtClean="0">
                <a:latin typeface="Arial" panose="020B0604020202020204" pitchFamily="34" charset="0"/>
              </a:rPr>
              <a:t>Desserts   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40292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0293" name="AutoShape 4"/>
          <p:cNvSpPr>
            <a:spLocks noChangeArrowheads="1"/>
          </p:cNvSpPr>
          <p:nvPr/>
        </p:nvSpPr>
        <p:spPr bwMode="auto">
          <a:xfrm>
            <a:off x="73914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40294" name="Rectangle 5"/>
          <p:cNvSpPr>
            <a:spLocks noChangeArrowheads="1"/>
          </p:cNvSpPr>
          <p:nvPr/>
        </p:nvSpPr>
        <p:spPr bwMode="auto">
          <a:xfrm>
            <a:off x="762000" y="1676400"/>
            <a:ext cx="2552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9CBD21"/>
              </a:buClr>
              <a:buFont typeface="Wingdings" panose="05000000000000000000" pitchFamily="2" charset="2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140295" name="Picture 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6400"/>
            <a:ext cx="2743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7" descr="4499633_134515170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524000"/>
            <a:ext cx="2514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04800" y="3886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chocolate 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6248400" y="3733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ice cream </a:t>
            </a:r>
          </a:p>
        </p:txBody>
      </p:sp>
      <p:pic>
        <p:nvPicPr>
          <p:cNvPr id="140299" name="Picture 11" descr="1238516989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3581400"/>
            <a:ext cx="2895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3581400" y="5562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pudding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4" grpId="0"/>
      <p:bldP spid="254985" grpId="0"/>
      <p:bldP spid="2549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 descr="092072B2457A427384D97EDB8D8767FD# #矩形 7"/>
          <p:cNvSpPr>
            <a:spLocks noGrp="1" noChangeArrowheads="1"/>
          </p:cNvSpPr>
          <p:nvPr>
            <p:ph idx="1"/>
          </p:nvPr>
        </p:nvSpPr>
        <p:spPr>
          <a:xfrm>
            <a:off x="-1295400" y="685800"/>
            <a:ext cx="9982200" cy="9906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altLang="zh-CN" sz="4000" b="1" smtClean="0">
                <a:latin typeface="Arial" panose="020B0604020202020204" pitchFamily="34" charset="0"/>
              </a:rPr>
              <a:t>                      Drinks    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4131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1317" name="AutoShape 4"/>
          <p:cNvSpPr>
            <a:spLocks noChangeArrowheads="1"/>
          </p:cNvSpPr>
          <p:nvPr/>
        </p:nvSpPr>
        <p:spPr bwMode="auto">
          <a:xfrm>
            <a:off x="73914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762000" y="1676400"/>
            <a:ext cx="2552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9CBD21"/>
              </a:buClr>
              <a:buFont typeface="Wingdings" panose="05000000000000000000" pitchFamily="2" charset="2"/>
              <a:buNone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141319" name="Picture 6" descr="咖啡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1447800"/>
            <a:ext cx="24304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8" descr="啤酒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71800"/>
            <a:ext cx="2001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1" name="AutoShape 9" descr="橙汁3"/>
          <p:cNvSpPr>
            <a:spLocks noChangeArrowheads="1"/>
          </p:cNvSpPr>
          <p:nvPr/>
        </p:nvSpPr>
        <p:spPr bwMode="auto">
          <a:xfrm>
            <a:off x="0" y="2743200"/>
            <a:ext cx="2819400" cy="29718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7239000" y="5638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beer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685800" y="5715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juice</a:t>
            </a:r>
          </a:p>
        </p:txBody>
      </p:sp>
      <p:sp>
        <p:nvSpPr>
          <p:cNvPr id="256014" name="Text Box 14"/>
          <p:cNvSpPr txBox="1">
            <a:spLocks noChangeArrowheads="1"/>
          </p:cNvSpPr>
          <p:nvPr/>
        </p:nvSpPr>
        <p:spPr bwMode="auto">
          <a:xfrm>
            <a:off x="4038600" y="4114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 Black" panose="020B0A04020102020204" pitchFamily="34" charset="0"/>
              </a:rPr>
              <a:t>coffee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2" grpId="0"/>
      <p:bldP spid="256013" grpId="0"/>
      <p:bldP spid="2560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108" name="Group 84"/>
          <p:cNvGraphicFramePr>
            <a:graphicFrameLocks noGrp="1"/>
          </p:cNvGraphicFramePr>
          <p:nvPr>
            <p:ph/>
          </p:nvPr>
        </p:nvGraphicFramePr>
        <p:xfrm>
          <a:off x="304800" y="1371600"/>
          <a:ext cx="8610600" cy="4649788"/>
        </p:xfrm>
        <a:graphic>
          <a:graphicData uri="http://schemas.openxmlformats.org/drawingml/2006/table">
            <a:tbl>
              <a:tblPr/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Starters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Main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Desserts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Drinks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vegetable salad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potato salad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ox-tail soup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tomato soup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creamed mushroom soup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cold meat and sausage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hamburger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sandwich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pizza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noodles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fried rice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roast beef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fish cutlet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chicken curry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ham and eggs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ice cream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chocolate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pudding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jelly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coke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 coffee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  wine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  juice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   beer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73914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42341" name="Text Box 12"/>
          <p:cNvSpPr txBox="1">
            <a:spLocks noChangeArrowheads="1"/>
          </p:cNvSpPr>
          <p:nvPr/>
        </p:nvSpPr>
        <p:spPr bwMode="auto">
          <a:xfrm>
            <a:off x="533400" y="685800"/>
            <a:ext cx="6477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>
                <a:solidFill>
                  <a:srgbClr val="000000"/>
                </a:solidFill>
                <a:latin typeface="Arial Black" panose="020B0A04020102020204" pitchFamily="34" charset="0"/>
              </a:rPr>
              <a:t>Put the 25 words in the right groups. </a:t>
            </a:r>
            <a:endParaRPr lang="en-US" altLang="zh-CN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l" eaLnBrk="1" hangingPunct="1"/>
            <a:endParaRPr lang="en-US" altLang="zh-CN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l" eaLnBrk="1" hangingPunct="1"/>
            <a:endParaRPr lang="en-US" altLang="zh-CN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l" eaLnBrk="1" hangingPunct="1"/>
            <a:endParaRPr lang="en-US" altLang="zh-CN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l" eaLnBrk="1" hangingPunct="1"/>
            <a:endParaRPr lang="en-US" altLang="zh-CN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 descr="C8D0290D51FF496eB654962D067C8047# #矩形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Take Customer</a:t>
            </a:r>
            <a:r>
              <a:rPr lang="en-US" altLang="zh-CN" smtClean="0">
                <a:latin typeface="Arial" panose="020B0604020202020204" pitchFamily="34" charset="0"/>
              </a:rPr>
              <a:t>’</a:t>
            </a:r>
            <a:r>
              <a:rPr lang="en-US" altLang="zh-CN" smtClean="0"/>
              <a:t>s Order</a:t>
            </a:r>
            <a:r>
              <a:rPr lang="en-US" altLang="zh-CN" sz="2800" smtClean="0"/>
              <a:t> 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Qingdao  Industry &amp;  Trade Vocational School</a:t>
            </a:r>
          </a:p>
        </p:txBody>
      </p:sp>
      <p:sp>
        <p:nvSpPr>
          <p:cNvPr id="143364" name="AutoShap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4676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66" name="Picture 9" descr="2568508_image00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AutoShape 9"/>
          <p:cNvSpPr>
            <a:spLocks noChangeArrowheads="1"/>
          </p:cNvSpPr>
          <p:nvPr/>
        </p:nvSpPr>
        <p:spPr bwMode="auto">
          <a:xfrm>
            <a:off x="7467600" y="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Unit 8</a:t>
            </a:r>
          </a:p>
        </p:txBody>
      </p:sp>
      <p:sp>
        <p:nvSpPr>
          <p:cNvPr id="144389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en-US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4390" name="Oval 11"/>
          <p:cNvSpPr>
            <a:spLocks noChangeArrowheads="1"/>
          </p:cNvSpPr>
          <p:nvPr/>
        </p:nvSpPr>
        <p:spPr bwMode="auto">
          <a:xfrm>
            <a:off x="5486400" y="4114800"/>
            <a:ext cx="1828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>
                <a:solidFill>
                  <a:srgbClr val="FF3300"/>
                </a:solidFill>
                <a:latin typeface="Arial Black" panose="020B0A04020102020204" pitchFamily="34" charset="0"/>
              </a:rPr>
              <a:t>Desserts</a:t>
            </a:r>
          </a:p>
        </p:txBody>
      </p:sp>
      <p:pic>
        <p:nvPicPr>
          <p:cNvPr id="144391" name="Picture 12" descr="1238516989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4724400"/>
            <a:ext cx="121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2" name="Text Box 13"/>
          <p:cNvSpPr txBox="1">
            <a:spLocks noChangeArrowheads="1"/>
          </p:cNvSpPr>
          <p:nvPr/>
        </p:nvSpPr>
        <p:spPr bwMode="auto">
          <a:xfrm>
            <a:off x="5105400" y="6858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latin typeface="Arial Black" panose="020B0A04020102020204" pitchFamily="34" charset="0"/>
              </a:rPr>
              <a:t>pudding</a:t>
            </a:r>
          </a:p>
        </p:txBody>
      </p:sp>
      <p:sp>
        <p:nvSpPr>
          <p:cNvPr id="144393" name="Rectangle 14"/>
          <p:cNvSpPr>
            <a:spLocks noChangeArrowheads="1"/>
          </p:cNvSpPr>
          <p:nvPr/>
        </p:nvSpPr>
        <p:spPr bwMode="auto">
          <a:xfrm>
            <a:off x="4648200" y="55626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1200">
                <a:solidFill>
                  <a:srgbClr val="33CC33"/>
                </a:solidFill>
                <a:latin typeface="Arial Black" panose="020B0A04020102020204" pitchFamily="34" charset="0"/>
              </a:rPr>
              <a:t>pudding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4716463" cy="11430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Comic Sans MS" panose="030F0702030302020204" pitchFamily="66" charset="0"/>
              </a:rPr>
              <a:t>---- What would you like 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145411" name="AutoShape 3"/>
          <p:cNvSpPr/>
          <p:nvPr/>
        </p:nvSpPr>
        <p:spPr bwMode="auto">
          <a:xfrm>
            <a:off x="4859338" y="692150"/>
            <a:ext cx="431800" cy="4679950"/>
          </a:xfrm>
          <a:prstGeom prst="leftBrace">
            <a:avLst>
              <a:gd name="adj1" fmla="val 9031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435600" y="476250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9900"/>
                </a:solidFill>
                <a:latin typeface="Comic Sans MS" panose="030F0702030302020204" pitchFamily="66" charset="0"/>
              </a:rPr>
              <a:t>breakfast</a:t>
            </a:r>
          </a:p>
        </p:txBody>
      </p:sp>
      <p:pic>
        <p:nvPicPr>
          <p:cNvPr id="29701" name="Picture 5" descr="u=2501162732,2525307055&amp;gp=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048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08625" y="2708275"/>
            <a:ext cx="1296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lunch</a:t>
            </a:r>
          </a:p>
        </p:txBody>
      </p:sp>
      <p:pic>
        <p:nvPicPr>
          <p:cNvPr id="29703" name="Picture 7" descr="u=1890493329,2804444168&amp;gp=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2420938"/>
            <a:ext cx="11144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508625" y="4941888"/>
            <a:ext cx="1441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dinner</a:t>
            </a:r>
          </a:p>
        </p:txBody>
      </p:sp>
      <p:pic>
        <p:nvPicPr>
          <p:cNvPr id="29705" name="Picture 9" descr="u=2172049003,3746427419&amp;gp=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4652963"/>
            <a:ext cx="1323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23850" y="3789363"/>
            <a:ext cx="3743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---- I’d like….</a:t>
            </a:r>
          </a:p>
        </p:txBody>
      </p:sp>
      <p:pic>
        <p:nvPicPr>
          <p:cNvPr id="145419" name="Picture 11" descr="1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88350" y="5949950"/>
            <a:ext cx="55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84839609b80e162c85a6679cadd21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129462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492500" y="198438"/>
            <a:ext cx="3527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5400" b="1"/>
              <a:t>noodles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WordArt 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5530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Different ways of eating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32786" name="Picture 18" descr="200962959503033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268413"/>
            <a:ext cx="32829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9" descr="3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73238"/>
            <a:ext cx="540067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WordArt 21"/>
          <p:cNvSpPr>
            <a:spLocks noChangeArrowheads="1" noChangeShapeType="1" noTextEdit="1"/>
          </p:cNvSpPr>
          <p:nvPr/>
        </p:nvSpPr>
        <p:spPr bwMode="auto">
          <a:xfrm>
            <a:off x="2268538" y="2205038"/>
            <a:ext cx="2087562" cy="782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chopsticks</a:t>
            </a:r>
            <a:endParaRPr lang="zh-CN" alt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2790" name="WordArt 22"/>
          <p:cNvSpPr>
            <a:spLocks noChangeArrowheads="1" noChangeShapeType="1" noTextEdit="1"/>
          </p:cNvSpPr>
          <p:nvPr/>
        </p:nvSpPr>
        <p:spPr bwMode="auto">
          <a:xfrm>
            <a:off x="5364163" y="3789363"/>
            <a:ext cx="1095375" cy="781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gradFill rotWithShape="1">
                  <a:gsLst>
                    <a:gs pos="0">
                      <a:srgbClr val="F9A5E9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Folk</a:t>
            </a:r>
            <a:endParaRPr lang="zh-CN" altLang="en-US" sz="4400" b="1" kern="10">
              <a:gradFill rotWithShape="1">
                <a:gsLst>
                  <a:gs pos="0">
                    <a:srgbClr val="F9A5E9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2791" name="WordArt 23"/>
          <p:cNvSpPr>
            <a:spLocks noChangeArrowheads="1" noChangeShapeType="1" noTextEdit="1"/>
          </p:cNvSpPr>
          <p:nvPr/>
        </p:nvSpPr>
        <p:spPr bwMode="auto">
          <a:xfrm>
            <a:off x="7524750" y="3068638"/>
            <a:ext cx="1095375" cy="638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knife</a:t>
            </a:r>
            <a:endParaRPr lang="zh-CN" alt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90" grpId="0" animBg="1"/>
      <p:bldP spid="327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WordArt 4"/>
          <p:cNvSpPr>
            <a:spLocks noChangeArrowheads="1" noChangeShapeType="1" noTextEdit="1"/>
          </p:cNvSpPr>
          <p:nvPr/>
        </p:nvSpPr>
        <p:spPr bwMode="auto">
          <a:xfrm>
            <a:off x="1043608" y="1989138"/>
            <a:ext cx="7272807" cy="175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new words and phrases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07270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CN" sz="3600" dirty="0" smtClean="0">
                <a:latin typeface="Comic Sans MS" panose="030F0702030302020204" pitchFamily="66" charset="0"/>
              </a:rPr>
              <a:t> differ       [‘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difə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   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不同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dirty="0" smtClean="0"/>
              <a:t>      </a:t>
            </a:r>
            <a:r>
              <a:rPr lang="zh-CN" altLang="en-US" dirty="0" smtClean="0">
                <a:latin typeface="Comic Sans MS" panose="030F0702030302020204" pitchFamily="66" charset="0"/>
              </a:rPr>
              <a:t>意见不一。 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  </a:t>
            </a:r>
            <a:r>
              <a:rPr lang="en-US" altLang="zh-CN" dirty="0" smtClean="0">
                <a:latin typeface="Comic Sans MS" panose="030F0702030302020204" pitchFamily="66" charset="0"/>
              </a:rPr>
              <a:t>Opinions differ.   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dirty="0" smtClean="0">
                <a:solidFill>
                  <a:srgbClr val="1076BC"/>
                </a:solidFill>
              </a:rPr>
              <a:t>      </a:t>
            </a:r>
            <a:r>
              <a:rPr lang="en-US" altLang="zh-CN" b="1" dirty="0" smtClean="0">
                <a:solidFill>
                  <a:srgbClr val="1076BC"/>
                </a:solidFill>
                <a:latin typeface="Comic Sans MS" panose="030F0702030302020204" pitchFamily="66" charset="0"/>
              </a:rPr>
              <a:t>different           adj.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b="1" dirty="0" smtClean="0">
                <a:solidFill>
                  <a:srgbClr val="1076BC"/>
                </a:solidFill>
                <a:latin typeface="Comic Sans MS" panose="030F0702030302020204" pitchFamily="66" charset="0"/>
              </a:rPr>
              <a:t>    difference          n.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2. saying         [‘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seiiŋ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  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说法，谚语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 名言 </a:t>
            </a:r>
          </a:p>
          <a:p>
            <a:pPr marL="609600" indent="-609600" eaLnBrk="1" hangingPunct="1">
              <a:buFontTx/>
              <a:buNone/>
            </a:pPr>
            <a:r>
              <a:rPr lang="zh-CN" altLang="en-US" b="1" dirty="0" smtClean="0">
                <a:latin typeface="Comic Sans MS" panose="030F0702030302020204" pitchFamily="66" charset="0"/>
              </a:rPr>
              <a:t>    </a:t>
            </a:r>
            <a:r>
              <a:rPr lang="en-US" altLang="zh-CN" dirty="0" smtClean="0">
                <a:latin typeface="Comic Sans MS" panose="030F0702030302020204" pitchFamily="66" charset="0"/>
              </a:rPr>
              <a:t>a wise </a:t>
            </a:r>
            <a:r>
              <a:rPr lang="en-US" altLang="zh-CN" i="1" dirty="0" smtClean="0">
                <a:latin typeface="Comic Sans MS" panose="030F0702030302020204" pitchFamily="66" charset="0"/>
              </a:rPr>
              <a:t>saying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727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3. consider   [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kən‘sidə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 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认为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我认为能被邀请参加晚宴是很大的荣幸。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 </a:t>
            </a:r>
            <a:r>
              <a:rPr lang="en-US" altLang="zh-CN" dirty="0" smtClean="0">
                <a:latin typeface="Comic Sans MS" panose="030F0702030302020204" pitchFamily="66" charset="0"/>
              </a:rPr>
              <a:t>I </a:t>
            </a:r>
            <a:r>
              <a:rPr lang="en-US" altLang="zh-CN" i="1" dirty="0" smtClean="0">
                <a:latin typeface="Comic Sans MS" panose="030F0702030302020204" pitchFamily="66" charset="0"/>
              </a:rPr>
              <a:t>consider</a:t>
            </a:r>
            <a:r>
              <a:rPr lang="en-US" altLang="zh-CN" dirty="0" smtClean="0">
                <a:latin typeface="Comic Sans MS" panose="030F0702030302020204" pitchFamily="66" charset="0"/>
              </a:rPr>
              <a:t> it a great honor to be invited to dinner.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1200" dirty="0" smtClean="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4. rudeness     ['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ru:dnis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   n.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    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粗鲁，无礼</a:t>
            </a:r>
            <a:r>
              <a:rPr lang="zh-CN" altLang="en-US" dirty="0" smtClean="0">
                <a:latin typeface="Comic Sans MS" panose="030F0702030302020204" pitchFamily="66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b="1" dirty="0" smtClean="0">
                <a:solidFill>
                  <a:srgbClr val="1076BC"/>
                </a:solidFill>
                <a:latin typeface="Comic Sans MS" panose="030F0702030302020204" pitchFamily="66" charset="0"/>
              </a:rPr>
              <a:t>rude   adj.</a:t>
            </a:r>
            <a:r>
              <a:rPr lang="en-US" altLang="zh-CN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1400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5. Relaxing      [</a:t>
            </a:r>
            <a:r>
              <a:rPr lang="en-US" altLang="zh-CN" dirty="0" err="1" smtClean="0">
                <a:latin typeface="Comic Sans MS" panose="030F0702030302020204" pitchFamily="66" charset="0"/>
              </a:rPr>
              <a:t>ri‘læksiŋ</a:t>
            </a:r>
            <a:r>
              <a:rPr lang="en-US" altLang="zh-CN" dirty="0" smtClean="0">
                <a:latin typeface="Comic Sans MS" panose="030F0702030302020204" pitchFamily="66" charset="0"/>
              </a:rPr>
              <a:t>]    adj.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1076BC"/>
                </a:solidFill>
                <a:latin typeface="Comic Sans MS" panose="030F0702030302020204" pitchFamily="66" charset="0"/>
              </a:rPr>
              <a:t>   relax    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236612"/>
            <a:ext cx="8964488" cy="536074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6. peaceful   [‘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pi:sfəl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安宁的，和平的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中国是一个爱好和平的国家。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</a:t>
            </a:r>
            <a:r>
              <a:rPr lang="en-US" altLang="zh-CN" dirty="0" smtClean="0">
                <a:latin typeface="Comic Sans MS" panose="030F0702030302020204" pitchFamily="66" charset="0"/>
              </a:rPr>
              <a:t>China is a </a:t>
            </a:r>
            <a:r>
              <a:rPr lang="en-US" altLang="zh-CN" i="1" dirty="0" smtClean="0">
                <a:latin typeface="Comic Sans MS" panose="030F0702030302020204" pitchFamily="66" charset="0"/>
              </a:rPr>
              <a:t>peaceful</a:t>
            </a:r>
            <a:r>
              <a:rPr lang="en-US" altLang="zh-CN" dirty="0" smtClean="0">
                <a:latin typeface="Comic Sans MS" panose="030F0702030302020204" pitchFamily="66" charset="0"/>
              </a:rPr>
              <a:t> country. 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1400" dirty="0" smtClean="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7. air      [</a:t>
            </a:r>
            <a:r>
              <a:rPr lang="en-US" altLang="zh-CN" sz="3600" dirty="0" err="1" smtClean="0">
                <a:latin typeface="Comic Sans MS" panose="030F0702030302020204" pitchFamily="66" charset="0"/>
              </a:rPr>
              <a:t>ɛə</a:t>
            </a:r>
            <a:r>
              <a:rPr lang="en-US" altLang="zh-CN" sz="3600" dirty="0" smtClean="0">
                <a:latin typeface="Comic Sans MS" panose="030F0702030302020204" pitchFamily="66" charset="0"/>
              </a:rPr>
              <a:t>]            </a:t>
            </a:r>
            <a:r>
              <a:rPr lang="zh-CN" altLang="en-US" sz="3600" dirty="0" smtClean="0">
                <a:latin typeface="Comic Sans MS" panose="030F0702030302020204" pitchFamily="66" charset="0"/>
              </a:rPr>
              <a:t>气氛</a:t>
            </a:r>
            <a:r>
              <a:rPr lang="zh-CN" altLang="en-US" dirty="0" smtClean="0">
                <a:latin typeface="Comic Sans MS" panose="030F0702030302020204" pitchFamily="66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 有种浪漫气氛。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latin typeface="Comic Sans MS" panose="030F0702030302020204" pitchFamily="66" charset="0"/>
              </a:rPr>
              <a:t>   </a:t>
            </a:r>
            <a:r>
              <a:rPr lang="en-US" altLang="zh-CN" dirty="0" smtClean="0">
                <a:latin typeface="Comic Sans MS" panose="030F0702030302020204" pitchFamily="66" charset="0"/>
              </a:rPr>
              <a:t>There is romance in the air.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3600" dirty="0" smtClean="0">
                <a:latin typeface="Comic Sans MS" panose="030F0702030302020204" pitchFamily="66" charset="0"/>
              </a:rPr>
              <a:t>8. be regarded as  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被认为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她被看作是这里最好的医生。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latin typeface="Comic Sans MS" panose="030F0702030302020204" pitchFamily="66" charset="0"/>
              </a:rPr>
              <a:t>   </a:t>
            </a:r>
            <a:r>
              <a:rPr lang="en-US" altLang="zh-CN" dirty="0" smtClean="0">
                <a:latin typeface="Comic Sans MS" panose="030F0702030302020204" pitchFamily="66" charset="0"/>
              </a:rPr>
              <a:t>She is regarded as the best doctor.</a:t>
            </a:r>
            <a:endParaRPr lang="en-US" altLang="zh-CN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150532" name="Picture 3" descr="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6913" y="5949950"/>
            <a:ext cx="55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404664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美国人的饮食文化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57463" y="2867025"/>
            <a:ext cx="3330575" cy="3187700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Juice</a:t>
            </a:r>
          </a:p>
          <a:p>
            <a:pPr eaLnBrk="1" hangingPunct="1"/>
            <a:r>
              <a:rPr lang="en-US" altLang="zh-CN" sz="3600" dirty="0" smtClean="0"/>
              <a:t>Eggs</a:t>
            </a:r>
          </a:p>
          <a:p>
            <a:pPr eaLnBrk="1" hangingPunct="1"/>
            <a:r>
              <a:rPr lang="en-US" altLang="zh-CN" sz="3600" dirty="0" smtClean="0"/>
              <a:t>Milk</a:t>
            </a:r>
          </a:p>
          <a:p>
            <a:pPr eaLnBrk="1" hangingPunct="1"/>
            <a:r>
              <a:rPr lang="en-US" altLang="zh-CN" sz="3600" dirty="0" smtClean="0"/>
              <a:t>Bread</a:t>
            </a:r>
          </a:p>
          <a:p>
            <a:pPr eaLnBrk="1" hangingPunct="1"/>
            <a:endParaRPr lang="en-US" altLang="zh-CN" sz="3600" dirty="0" smtClean="0"/>
          </a:p>
        </p:txBody>
      </p:sp>
      <p:sp>
        <p:nvSpPr>
          <p:cNvPr id="151556" name="WordArt 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2376488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gradFill rotWithShape="1">
                  <a:gsLst>
                    <a:gs pos="0">
                      <a:srgbClr val="FF3300"/>
                    </a:gs>
                    <a:gs pos="100000">
                      <a:srgbClr val="FF33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Breakfast</a:t>
            </a:r>
            <a:endParaRPr lang="zh-CN" altLang="en-US" sz="3600" b="1" kern="10" dirty="0">
              <a:gradFill rotWithShape="1">
                <a:gsLst>
                  <a:gs pos="0">
                    <a:srgbClr val="FF3300"/>
                  </a:gs>
                  <a:gs pos="100000">
                    <a:srgbClr val="FF3399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798638"/>
            <a:ext cx="85407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3600" dirty="0" smtClean="0"/>
              <a:t>12:00-14:00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3600" dirty="0" smtClean="0"/>
              <a:t>Pizza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dirty="0" smtClean="0"/>
              <a:t>Hot dog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dirty="0" smtClean="0"/>
              <a:t>Hamburger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dirty="0" smtClean="0"/>
              <a:t>Drink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600" dirty="0" smtClean="0"/>
          </a:p>
        </p:txBody>
      </p:sp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1331913" y="1340123"/>
            <a:ext cx="2376487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Lunch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3399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6300788" y="1341438"/>
            <a:ext cx="2286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随便又简单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8540750" cy="727075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 begin at 6:00</a:t>
            </a:r>
          </a:p>
        </p:txBody>
      </p:sp>
      <p:sp>
        <p:nvSpPr>
          <p:cNvPr id="153603" name="WordArt 3"/>
          <p:cNvSpPr>
            <a:spLocks noChangeArrowheads="1" noChangeShapeType="1" noTextEdit="1"/>
          </p:cNvSpPr>
          <p:nvPr/>
        </p:nvSpPr>
        <p:spPr bwMode="auto">
          <a:xfrm>
            <a:off x="2124075" y="836712"/>
            <a:ext cx="2376488" cy="7904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Dinner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84996" name="Rectangle 4"/>
          <p:cNvSpPr>
            <a:spLocks noRot="1" noChangeArrowheads="1"/>
          </p:cNvSpPr>
          <p:nvPr/>
        </p:nvSpPr>
        <p:spPr bwMode="auto">
          <a:xfrm>
            <a:off x="971550" y="2636838"/>
            <a:ext cx="4967288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4000" dirty="0"/>
              <a:t>Soup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4000" dirty="0"/>
              <a:t>Main course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4000" dirty="0"/>
              <a:t>Vegetable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4000" dirty="0"/>
              <a:t>Dessert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altLang="zh-CN" sz="4000" dirty="0"/>
              <a:t>Drink</a:t>
            </a:r>
          </a:p>
          <a:p>
            <a:pPr marL="342900" indent="-342900" algn="l">
              <a:spcBef>
                <a:spcPct val="20000"/>
              </a:spcBef>
            </a:pPr>
            <a:endParaRPr lang="en-US" altLang="zh-CN" sz="4000" dirty="0"/>
          </a:p>
        </p:txBody>
      </p:sp>
      <p:pic>
        <p:nvPicPr>
          <p:cNvPr id="153605" name="Picture 5" descr="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5949950"/>
            <a:ext cx="55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  <p:bldP spid="849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3009648_16381103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92150"/>
            <a:ext cx="864076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32138" y="549275"/>
            <a:ext cx="341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Sandwiches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wb06031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69119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132138" y="549275"/>
            <a:ext cx="2606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Egg tarts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32138" y="549275"/>
            <a:ext cx="3103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hamburger</a:t>
            </a:r>
          </a:p>
        </p:txBody>
      </p:sp>
      <p:pic>
        <p:nvPicPr>
          <p:cNvPr id="110595" name="Picture 3" descr="200873116494469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7561262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19475" y="404813"/>
            <a:ext cx="1644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pasta</a:t>
            </a:r>
          </a:p>
        </p:txBody>
      </p:sp>
      <p:pic>
        <p:nvPicPr>
          <p:cNvPr id="111619" name="Picture 3" descr="162_171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74882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43213" y="549275"/>
            <a:ext cx="366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b="1"/>
              <a:t>Rice noodles</a:t>
            </a:r>
          </a:p>
        </p:txBody>
      </p:sp>
      <p:pic>
        <p:nvPicPr>
          <p:cNvPr id="112643" name="Picture 3" descr="01300000113855120841524949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66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WWW.2PPT.COM">
  <a:themeElements>
    <a:clrScheme name="1_Default Design 1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E06917"/>
      </a:accent1>
      <a:accent2>
        <a:srgbClr val="FCBD31"/>
      </a:accent2>
      <a:accent3>
        <a:srgbClr val="FFFFFF"/>
      </a:accent3>
      <a:accent4>
        <a:srgbClr val="000000"/>
      </a:accent4>
      <a:accent5>
        <a:srgbClr val="EDB9AB"/>
      </a:accent5>
      <a:accent6>
        <a:srgbClr val="E4AB2B"/>
      </a:accent6>
      <a:hlink>
        <a:srgbClr val="9CBD21"/>
      </a:hlink>
      <a:folHlink>
        <a:srgbClr val="826898"/>
      </a:folHlink>
    </a:clrScheme>
    <a:fontScheme name="1_Default Design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全屏显示(4:3)</PresentationFormat>
  <Paragraphs>165</Paragraphs>
  <Slides>47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WWW.2PPT.COM</vt:lpstr>
      <vt:lpstr>PowerPoint 演示文稿</vt:lpstr>
      <vt:lpstr>Teaching Objectives：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Take Customer’s Order </vt:lpstr>
      <vt:lpstr>PowerPoint 演示文稿</vt:lpstr>
      <vt:lpstr>---- What would you like for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美国人的饮食文化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2010-04-13T14:32:00Z</dcterms:created>
  <dcterms:modified xsi:type="dcterms:W3CDTF">2023-01-17T01:00:27Z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9DC19D3FD8774455BBF7F59E9C34708A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