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9" r:id="rId2"/>
    <p:sldId id="260" r:id="rId3"/>
    <p:sldId id="262" r:id="rId4"/>
    <p:sldId id="264" r:id="rId5"/>
    <p:sldId id="306" r:id="rId6"/>
    <p:sldId id="358" r:id="rId7"/>
    <p:sldId id="370" r:id="rId8"/>
    <p:sldId id="308" r:id="rId9"/>
    <p:sldId id="371" r:id="rId10"/>
    <p:sldId id="369" r:id="rId11"/>
    <p:sldId id="273" r:id="rId12"/>
    <p:sldId id="372" r:id="rId13"/>
    <p:sldId id="363" r:id="rId14"/>
  </p:sldIdLst>
  <p:sldSz cx="9144000" cy="6858000" type="screen4x3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46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1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A26B5-3AA9-445F-8496-C827A92C6DE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85B2C-1958-41C9-80BF-328F681FA53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20A76AF-CC31-44FC-8D19-4EAB48060C72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12BC88-DDDC-4604-BC19-A6202B098CA7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1EA4-6C5D-4952-925C-B581246473CD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56DD4-4480-4CCA-98A7-E3DA0081B636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18B5F7A-89E1-4B62-8214-D5BDCBFB2C49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09A5D45-1402-4673-B29D-11AD3DED2FB4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77995-DB03-48AC-B951-7452FBEDFED4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1332A8-4FB3-4BD4-A0F8-3C7B45923CE9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89A1-F5BE-4824-973D-A72FF4E3A92B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9D72684-D6CC-4EAA-9A2B-8C697CF99FCF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C18ED41-339B-46F4-849D-B3996382264C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8158590-4D5B-4081-803F-FE41418C080E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70A3F02-42DE-419D-A616-99D7F305B84D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A87EF46-0ED5-4A27-9A8A-A8B71E560FD4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altLang="zh-CN"/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5" name="文本占位符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D3B3-6BBE-4C20-9FFE-A47408CF8EA5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A35495-084B-4206-BD9F-3DCBB59375B4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0D7AF-C59D-4D66-8FCD-80F63503050D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A61932-11C4-4285-9214-C878D5287DCE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14BA-E6FC-49D1-BD86-C29333D25533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2EC5C9-8617-46E4-828C-C681090FDAA1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2D8ABA8-090E-4B5D-933C-C6B7B69195D6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144665D-6C10-40D9-A99D-D414344CB4AC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altLang="zh-CN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82FAC60-D855-482F-9080-DFF47318EDEF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DCD555-B58D-40F0-9994-E35EF9FCBC03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 panose="05000000000000000000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 panose="05020102010507070707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 panose="05000000000000000000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 panose="05000000000000000000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 panose="05000000000000000000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5"/>
          <p:cNvSpPr>
            <a:spLocks noChangeArrowheads="1"/>
          </p:cNvSpPr>
          <p:nvPr/>
        </p:nvSpPr>
        <p:spPr bwMode="auto">
          <a:xfrm>
            <a:off x="1" y="2295180"/>
            <a:ext cx="9144000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US" altLang="zh-CN" sz="6000" b="1" dirty="0" smtClean="0">
                <a:latin typeface="Mongolian Baiti" panose="03000500000000000000" pitchFamily="66" charset="0"/>
                <a:ea typeface="微软雅黑" panose="020B0503020204020204" pitchFamily="34" charset="-122"/>
                <a:cs typeface="Mongolian Baiti" panose="03000500000000000000" pitchFamily="66" charset="0"/>
              </a:rPr>
              <a:t>Let’s </a:t>
            </a:r>
            <a:r>
              <a:rPr lang="en-US" altLang="zh-CN" sz="6000" b="1" dirty="0">
                <a:latin typeface="Mongolian Baiti" panose="03000500000000000000" pitchFamily="66" charset="0"/>
                <a:ea typeface="微软雅黑" panose="020B0503020204020204" pitchFamily="34" charset="-122"/>
                <a:cs typeface="Mongolian Baiti" panose="03000500000000000000" pitchFamily="66" charset="0"/>
              </a:rPr>
              <a:t>Learn Geography!</a:t>
            </a:r>
          </a:p>
        </p:txBody>
      </p:sp>
      <p:sp>
        <p:nvSpPr>
          <p:cNvPr id="6148" name="文本框 5"/>
          <p:cNvSpPr txBox="1">
            <a:spLocks noChangeArrowheads="1"/>
          </p:cNvSpPr>
          <p:nvPr/>
        </p:nvSpPr>
        <p:spPr bwMode="auto">
          <a:xfrm>
            <a:off x="592371" y="630052"/>
            <a:ext cx="5626894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Unit 7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Know Our World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924755" y="5478853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44128" y="1093788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活学活用 </a:t>
            </a:r>
          </a:p>
        </p:txBody>
      </p:sp>
      <p:pic>
        <p:nvPicPr>
          <p:cNvPr id="15362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9581" y="1244600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矩形 7"/>
          <p:cNvSpPr>
            <a:spLocks noChangeArrowheads="1"/>
          </p:cNvSpPr>
          <p:nvPr/>
        </p:nvSpPr>
        <p:spPr bwMode="auto">
          <a:xfrm>
            <a:off x="3393281" y="3617914"/>
            <a:ext cx="93487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266700" eaLnBrk="0" hangingPunct="0"/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623" y="1646238"/>
            <a:ext cx="8611790" cy="390023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—The woman with glasses over there looks like our English      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teacher.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—It can't be her. She ________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A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has gone abroad 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B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has been abroad  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C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has gone to abroad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D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went abroad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89723" y="3095626"/>
            <a:ext cx="132516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37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Let’s Learn Geography!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0050" y="1508125"/>
            <a:ext cx="8343900" cy="13031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●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I can‘t wait to go!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我迫不及待地想去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(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旅游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Arial" panose="020B0604020202020204" pitchFamily="34" charset="0"/>
              </a:rPr>
              <a:t>)!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00050" y="2798764"/>
            <a:ext cx="8634413" cy="27922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</a:rPr>
              <a:t>can't wait </a:t>
            </a:r>
            <a:r>
              <a:rPr lang="zh-CN" altLang="en-US" sz="2400" b="1" dirty="0">
                <a:latin typeface="Times New Roman" panose="02020603050405020304" pitchFamily="18" charset="0"/>
              </a:rPr>
              <a:t>意为“等不及，迫不及待”，可以和</a:t>
            </a:r>
            <a:r>
              <a:rPr lang="en-US" altLang="zh-CN" sz="2400" b="1" dirty="0">
                <a:latin typeface="Times New Roman" panose="02020603050405020304" pitchFamily="18" charset="0"/>
              </a:rPr>
              <a:t>can hardly wait </a:t>
            </a:r>
            <a:r>
              <a:rPr lang="zh-CN" altLang="en-US" sz="2400" b="1" dirty="0">
                <a:latin typeface="Times New Roman" panose="02020603050405020304" pitchFamily="18" charset="0"/>
              </a:rPr>
              <a:t>互换，常用于</a:t>
            </a:r>
            <a:r>
              <a:rPr lang="en-US" altLang="zh-CN" sz="2400" b="1" dirty="0">
                <a:latin typeface="Times New Roman" panose="02020603050405020304" pitchFamily="18" charset="0"/>
              </a:rPr>
              <a:t>can't wait for 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sth</a:t>
            </a:r>
            <a:r>
              <a:rPr lang="en-US" altLang="zh-CN" sz="2400" b="1" dirty="0">
                <a:latin typeface="Times New Roman" panose="02020603050405020304" pitchFamily="18" charset="0"/>
              </a:rPr>
              <a:t>.</a:t>
            </a:r>
            <a:r>
              <a:rPr lang="zh-CN" altLang="en-US" sz="2400" b="1" dirty="0">
                <a:latin typeface="Times New Roman" panose="02020603050405020304" pitchFamily="18" charset="0"/>
              </a:rPr>
              <a:t>或</a:t>
            </a:r>
            <a:r>
              <a:rPr lang="en-US" altLang="zh-CN" sz="2400" b="1" dirty="0">
                <a:latin typeface="Times New Roman" panose="02020603050405020304" pitchFamily="18" charset="0"/>
              </a:rPr>
              <a:t>can't wait ________ 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sth</a:t>
            </a:r>
            <a:r>
              <a:rPr lang="en-US" altLang="zh-CN" sz="2400" b="1" dirty="0">
                <a:latin typeface="Times New Roman" panose="02020603050405020304" pitchFamily="18" charset="0"/>
              </a:rPr>
              <a:t>.</a:t>
            </a:r>
            <a:r>
              <a:rPr lang="zh-CN" altLang="en-US" sz="2400" b="1" dirty="0">
                <a:latin typeface="Times New Roman" panose="02020603050405020304" pitchFamily="18" charset="0"/>
              </a:rPr>
              <a:t>。例如：</a:t>
            </a:r>
            <a:endParaRPr lang="en-US" altLang="zh-CN" sz="2400" b="1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I can't wait for the summer.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我急切地等待夏天的到来。</a:t>
            </a:r>
          </a:p>
        </p:txBody>
      </p:sp>
      <p:pic>
        <p:nvPicPr>
          <p:cNvPr id="16387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" y="1157288"/>
            <a:ext cx="63104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723900" y="1023938"/>
            <a:ext cx="142218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</a:rPr>
              <a:t>句型透视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7023498" y="3729038"/>
            <a:ext cx="812006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to do</a:t>
            </a: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37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Let’s Learn Geography!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55198" y="2159217"/>
            <a:ext cx="8496300" cy="2031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en-US" altLang="zh-CN" sz="2400" b="1" kern="100" dirty="0"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I can't wait to know the result of the exam.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我迫不及待地想知道考试结果。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I can't wait to tell him the good news.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我迫不及待地要告诉他这个好消息。</a:t>
            </a: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37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Let’s Learn Geography!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44128" y="1093788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活学活用 </a:t>
            </a:r>
          </a:p>
        </p:txBody>
      </p:sp>
      <p:pic>
        <p:nvPicPr>
          <p:cNvPr id="18434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9581" y="1244600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矩形 7"/>
          <p:cNvSpPr>
            <a:spLocks noChangeArrowheads="1"/>
          </p:cNvSpPr>
          <p:nvPr/>
        </p:nvSpPr>
        <p:spPr bwMode="auto">
          <a:xfrm>
            <a:off x="3393281" y="3617914"/>
            <a:ext cx="93487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266700" eaLnBrk="0" hangingPunct="0"/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7669" y="1933576"/>
            <a:ext cx="8611791" cy="2031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The child can't wait ________ these present boxes.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A. open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　　　</a:t>
            </a: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B. opened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C. to open  	D. </a:t>
            </a:r>
            <a:r>
              <a:rPr lang="en-US" altLang="zh-CN" sz="2800" b="1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opening </a:t>
            </a:r>
            <a:endParaRPr lang="en-US" altLang="zh-CN" sz="2800" b="1" kern="100" dirty="0"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59844" y="2005013"/>
            <a:ext cx="2750344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37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Let’s Learn Geography!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88" name="Group 20"/>
          <p:cNvGraphicFramePr>
            <a:graphicFrameLocks noGrp="1"/>
          </p:cNvGraphicFramePr>
          <p:nvPr/>
        </p:nvGraphicFramePr>
        <p:xfrm>
          <a:off x="369094" y="1720850"/>
          <a:ext cx="8189119" cy="4924425"/>
        </p:xfrm>
        <a:graphic>
          <a:graphicData uri="http://schemas.openxmlformats.org/drawingml/2006/table">
            <a:tbl>
              <a:tblPr/>
              <a:tblGrid>
                <a:gridCol w="653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5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4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单词闯关</a:t>
                      </a:r>
                      <a:endParaRPr kumimoji="0" lang="zh-CN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人口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2. 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到国外；在国外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3. 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日本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________→________ (n.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日语，日本人，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adj.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日语的，日本人的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4. Antarctica ________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5. 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岛；岛屿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6. 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太平洋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的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)________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3436144" y="2633663"/>
            <a:ext cx="11200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abroad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844279" y="1930401"/>
            <a:ext cx="191430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population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9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Lesson 37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Let’s Learn Geography!</a:t>
            </a:r>
          </a:p>
        </p:txBody>
      </p:sp>
      <p:grpSp>
        <p:nvGrpSpPr>
          <p:cNvPr id="7180" name="组合 2"/>
          <p:cNvGrpSpPr/>
          <p:nvPr/>
        </p:nvGrpSpPr>
        <p:grpSpPr bwMode="auto">
          <a:xfrm>
            <a:off x="86916" y="1044576"/>
            <a:ext cx="2708672" cy="676275"/>
            <a:chOff x="183" y="1646"/>
            <a:chExt cx="4986" cy="1063"/>
          </a:xfrm>
        </p:grpSpPr>
        <p:pic>
          <p:nvPicPr>
            <p:cNvPr id="7185" name="图片 15" descr="图标-0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83" y="1646"/>
              <a:ext cx="4986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文本框 18"/>
            <p:cNvSpPr txBox="1"/>
            <p:nvPr/>
          </p:nvSpPr>
          <p:spPr>
            <a:xfrm>
              <a:off x="461" y="1766"/>
              <a:ext cx="4306" cy="82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</a:p>
          </p:txBody>
        </p: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164556" y="3263901"/>
            <a:ext cx="346120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Japan	           Japanese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2746772" y="4640263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南极洲　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638425" y="5403851"/>
            <a:ext cx="128112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island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2795588" y="6080126"/>
            <a:ext cx="107112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Pacific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11" name="Group 19"/>
          <p:cNvGraphicFramePr>
            <a:graphicFrameLocks noGrp="1"/>
          </p:cNvGraphicFramePr>
          <p:nvPr/>
        </p:nvGraphicFramePr>
        <p:xfrm>
          <a:off x="419100" y="1041400"/>
          <a:ext cx="8305800" cy="5534025"/>
        </p:xfrm>
        <a:graphic>
          <a:graphicData uri="http://schemas.openxmlformats.org/drawingml/2006/table">
            <a:tbl>
              <a:tblPr/>
              <a:tblGrid>
                <a:gridCol w="1163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2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34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短语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互译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1.one day 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2.be abroad  ____________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3.have been to sp. 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4.have gone to sp. 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5.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名胜古迹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____________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6. 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了解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7.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世界人口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___________________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8.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等不及要做某事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______________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3138488" y="1265238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某一天　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983831" y="2611438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去过某地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987279" y="1816100"/>
            <a:ext cx="20403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在国外　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520679" y="3149600"/>
            <a:ext cx="20403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去了某地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974181" y="3938588"/>
            <a:ext cx="269259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places of interest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711054" y="4681538"/>
            <a:ext cx="169790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 about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2990851" y="5284788"/>
            <a:ext cx="40687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population of the world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3812382" y="6015038"/>
            <a:ext cx="28360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can't wait to do sth. </a:t>
            </a:r>
          </a:p>
        </p:txBody>
      </p:sp>
      <p:sp>
        <p:nvSpPr>
          <p:cNvPr id="8209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37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Let’s Learn Geography!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8" grpId="0"/>
      <p:bldP spid="9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30" name="Group 14"/>
          <p:cNvGraphicFramePr>
            <a:graphicFrameLocks noGrp="1"/>
          </p:cNvGraphicFramePr>
          <p:nvPr/>
        </p:nvGraphicFramePr>
        <p:xfrm>
          <a:off x="427435" y="1028700"/>
          <a:ext cx="8468916" cy="5121275"/>
        </p:xfrm>
        <a:graphic>
          <a:graphicData uri="http://schemas.openxmlformats.org/drawingml/2006/table">
            <a:tbl>
              <a:tblPr/>
              <a:tblGrid>
                <a:gridCol w="575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3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21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我认为旅游是学习地理的一种好方式。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I think travelling is ________ ________ ________ ________ learn geography.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我和詹妮去过中国两次。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Jenny and I ________ ________ ________ China twice.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我迫不及待地想去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旅游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)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！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I ________ ________ _______ go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！</a:t>
                      </a:r>
                    </a:p>
                  </a:txBody>
                  <a:tcPr marL="51435" marR="514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955225" y="2100085"/>
            <a:ext cx="587225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 		good 	       way 	    to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858691" y="3733801"/>
            <a:ext cx="439496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have 	        been 	         to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39478" y="5076826"/>
            <a:ext cx="4518422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can’t 		wait 	        to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8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37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Let’s Learn Geography!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pic>
        <p:nvPicPr>
          <p:cNvPr id="10243" name="图片 4" descr="图标-0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341" y="893764"/>
            <a:ext cx="3323034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28663" y="1650097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</a:rPr>
              <a:t>词汇点睛</a:t>
            </a:r>
            <a:r>
              <a:rPr lang="zh-CN" altLang="en-US" sz="24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" name="矩形 6"/>
          <p:cNvSpPr/>
          <p:nvPr/>
        </p:nvSpPr>
        <p:spPr>
          <a:xfrm>
            <a:off x="523875" y="1074739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</a:p>
        </p:txBody>
      </p:sp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327423" y="2322424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7" name="Picture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3875" y="1784350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04813" y="2157413"/>
            <a:ext cx="8328422" cy="6568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1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n. 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人口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404813" y="3135779"/>
            <a:ext cx="8739187" cy="193899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0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观察</a:t>
            </a:r>
            <a:r>
              <a:rPr lang="en-US" altLang="zh-CN" sz="20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Recently, we have learned about the population of the world.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最近，我们了解了世界人口。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At the beginning of the twentieth century, the world's population was about 1.7  billion. </a:t>
            </a:r>
            <a:r>
              <a:rPr lang="zh-CN" altLang="en-US" sz="2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在</a:t>
            </a:r>
            <a:r>
              <a:rPr lang="en-US" altLang="zh-CN" sz="2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20</a:t>
            </a:r>
            <a:r>
              <a:rPr lang="zh-CN" altLang="en-US" sz="2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世纪初，全世界的人口大约是</a:t>
            </a:r>
            <a:r>
              <a:rPr lang="en-US" altLang="zh-CN" sz="2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17</a:t>
            </a:r>
            <a:r>
              <a:rPr lang="zh-CN" altLang="en-US" sz="2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亿。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00050" y="5541968"/>
            <a:ext cx="8333185" cy="957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0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探究</a:t>
            </a:r>
            <a:r>
              <a:rPr lang="en-US" altLang="zh-CN" sz="20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population </a:t>
            </a:r>
            <a:r>
              <a:rPr lang="zh-CN" altLang="en-US" sz="2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常与定冠词</a:t>
            </a:r>
            <a:r>
              <a:rPr lang="en-US" altLang="zh-CN" sz="2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</a:t>
            </a:r>
            <a:r>
              <a:rPr lang="zh-CN" altLang="en-US" sz="2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连用，作主语时，谓语动词常用第三人称</a:t>
            </a:r>
            <a:r>
              <a:rPr lang="en-US" altLang="zh-CN" sz="2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</a:t>
            </a:r>
            <a:r>
              <a:rPr lang="zh-CN" altLang="en-US" sz="20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形式。</a:t>
            </a: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4572000" y="5505451"/>
            <a:ext cx="1302544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1277083" y="5892436"/>
            <a:ext cx="1302544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单数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0253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37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Let’s Learn Geography!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7" grpId="0"/>
      <p:bldP spid="13" grpId="0"/>
      <p:bldP spid="15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338138" y="1447926"/>
            <a:ext cx="8496300" cy="39002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(1)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当主语表示“人口的百分之几、几分之几”时，谓语动词用复数形式。</a:t>
            </a:r>
            <a:endParaRPr lang="en-US" altLang="zh-CN" sz="2400" b="1" kern="100" dirty="0"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(2)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有时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population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可用作可数名词，其前可用不定冠词。</a:t>
            </a:r>
            <a:endParaRPr lang="en-US" altLang="zh-CN" sz="2400" b="1" kern="100" dirty="0"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(3)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表示人口的“多”或“少”，不用“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much”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或“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little”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修饰，而要用“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large/big”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或“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small”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修饰。</a:t>
            </a:r>
            <a:endParaRPr lang="en-US" altLang="zh-CN" sz="2400" b="1" kern="100" dirty="0"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(4)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询问某国、某地有多少人口时，用句式“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What's the population of…”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。</a:t>
            </a:r>
            <a:endParaRPr lang="en-US" altLang="zh-CN" sz="2400" b="1" kern="100" dirty="0"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37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Let’s Learn Geography!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344091" y="1810368"/>
            <a:ext cx="8496300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en-US" altLang="zh-CN" sz="2400" b="1" kern="100" dirty="0"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(5)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表示“某地有多少人口”有两种表达方式：①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The population of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＋某地＋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is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＋数词；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②某地＋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has a population of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＋数词。</a:t>
            </a: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37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Let’s Learn Geography!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623888" y="1476481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A6AD"/>
                </a:solidFill>
                <a:latin typeface="Times New Roman" panose="02020603050405020304" pitchFamily="18" charset="0"/>
              </a:rPr>
              <a:t>活学活用 </a:t>
            </a:r>
          </a:p>
        </p:txBody>
      </p:sp>
      <p:pic>
        <p:nvPicPr>
          <p:cNvPr id="13314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9341" y="1627293"/>
            <a:ext cx="6310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矩形 7"/>
          <p:cNvSpPr>
            <a:spLocks noChangeArrowheads="1"/>
          </p:cNvSpPr>
          <p:nvPr/>
        </p:nvSpPr>
        <p:spPr bwMode="auto">
          <a:xfrm>
            <a:off x="3393281" y="4092682"/>
            <a:ext cx="934871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indent="266700" eaLnBrk="0" hangingPunct="0"/>
            <a:r>
              <a:rPr lang="en-US" altLang="zh-CN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623" y="2121006"/>
            <a:ext cx="8611790" cy="39039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(1)The population of China is much ________ than that of 	 	  England.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   A. larger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　　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B. largest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   C. more  		D. large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(2)________ the population of China?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  A. How many 	         B. How much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	  C. What’s  		D. What're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18510" y="2225781"/>
            <a:ext cx="1415653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9" name="TextBox 6"/>
          <p:cNvSpPr txBox="1"/>
          <p:nvPr/>
        </p:nvSpPr>
        <p:spPr>
          <a:xfrm>
            <a:off x="1129904" y="4932469"/>
            <a:ext cx="105846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61214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Lesson 37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Let’s Learn Geography!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28663" y="965092"/>
            <a:ext cx="149912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solidFill>
                  <a:srgbClr val="00A6AD"/>
                </a:solidFill>
                <a:latin typeface="Times New Roman" panose="02020603050405020304" pitchFamily="18" charset="0"/>
              </a:rPr>
              <a:t>词汇点睛</a:t>
            </a:r>
            <a:r>
              <a:rPr lang="zh-CN" altLang="en-US" sz="2400" b="1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327423" y="2322424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41" name="Picture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3875" y="1098550"/>
            <a:ext cx="63104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04813" y="1354138"/>
            <a:ext cx="8328422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2</a:t>
            </a:r>
            <a:r>
              <a:rPr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abroad adv. </a:t>
            </a:r>
            <a:r>
              <a:rPr lang="zh-CN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到国外；在国外</a:t>
            </a:r>
            <a:endParaRPr lang="zh-CN" altLang="en-US" sz="3000" dirty="0">
              <a:latin typeface="Times New Roman" panose="02020603050405020304" pitchFamily="18" charset="0"/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404813" y="2325735"/>
            <a:ext cx="8334375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Have you ever been abroad, Danny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？丹尼，你曾经去过国外吗？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He worked abroad for many years.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他在国外工作了许多年。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00050" y="4209324"/>
            <a:ext cx="8333185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>
                <a:solidFill>
                  <a:srgbClr val="F1A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abroad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是副词，意为“到国外；在国外”。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be abroad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意为“在国外”；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go abroad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意为“出国”。需要注意的是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abroad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前面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________(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能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/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不能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用冠词，也不能与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in, to, at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等介词连用，但可与</a:t>
            </a:r>
            <a:r>
              <a:rPr lang="en-US" altLang="zh-CN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from</a:t>
            </a:r>
            <a:r>
              <a:rPr lang="zh-CN" altLang="en-US" sz="24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连用。</a:t>
            </a: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788194" y="5432426"/>
            <a:ext cx="130373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不能</a:t>
            </a: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4346" name="Rectangle 5"/>
          <p:cNvSpPr>
            <a:spLocks noChangeArrowheads="1"/>
          </p:cNvSpPr>
          <p:nvPr/>
        </p:nvSpPr>
        <p:spPr bwMode="auto">
          <a:xfrm>
            <a:off x="673894" y="160486"/>
            <a:ext cx="699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Lesson 37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Let’s Learn Geography!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7" grpId="0"/>
      <p:bldP spid="13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中性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性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中性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731</Words>
  <Application>Microsoft Office PowerPoint</Application>
  <PresentationFormat>全屏显示(4:3)</PresentationFormat>
  <Paragraphs>120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6" baseType="lpstr">
      <vt:lpstr>华文仿宋</vt:lpstr>
      <vt:lpstr>华文新魏</vt:lpstr>
      <vt:lpstr>宋体</vt:lpstr>
      <vt:lpstr>微软雅黑</vt:lpstr>
      <vt:lpstr>Arial</vt:lpstr>
      <vt:lpstr>Calibri</vt:lpstr>
      <vt:lpstr>Courier New</vt:lpstr>
      <vt:lpstr>Mongolian Baiti</vt:lpstr>
      <vt:lpstr>Times New Roman</vt:lpstr>
      <vt:lpstr>Tw Cen MT</vt:lpstr>
      <vt:lpstr>Wingdings</vt:lpstr>
      <vt:lpstr>Wingdings 2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2023-01-17T01:00:46Z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19E96DEF844F44148F5F5C0A3581C8BC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