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4EF56-5D4F-41E1-A231-DAD1A72573B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A8835-B768-4CD4-A645-6B1DD34388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9.wmf"/><Relationship Id="rId2" Type="http://schemas.openxmlformats.org/officeDocument/2006/relationships/tags" Target="../tags/tag30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31.wmf"/><Relationship Id="rId5" Type="http://schemas.openxmlformats.org/officeDocument/2006/relationships/image" Target="../media/image32.png"/><Relationship Id="rId10" Type="http://schemas.openxmlformats.org/officeDocument/2006/relationships/oleObject" Target="../embeddings/oleObject23.bin"/><Relationship Id="rId4" Type="http://schemas.openxmlformats.org/officeDocument/2006/relationships/image" Target="../media/image2.png"/><Relationship Id="rId9" Type="http://schemas.openxmlformats.org/officeDocument/2006/relationships/image" Target="../media/image3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tags" Target="../tags/tag32.xml"/><Relationship Id="rId7" Type="http://schemas.openxmlformats.org/officeDocument/2006/relationships/image" Target="../media/image35.wmf"/><Relationship Id="rId2" Type="http://schemas.openxmlformats.org/officeDocument/2006/relationships/tags" Target="../tags/tag3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.png"/><Relationship Id="rId11" Type="http://schemas.openxmlformats.org/officeDocument/2006/relationships/oleObject" Target="../embeddings/oleObject26.bin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6.png"/><Relationship Id="rId4" Type="http://schemas.openxmlformats.org/officeDocument/2006/relationships/tags" Target="../tags/tag33.xml"/><Relationship Id="rId9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6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9" Type="http://schemas.openxmlformats.org/officeDocument/2006/relationships/image" Target="../media/image3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slideLayout" Target="../slideLayouts/slideLayout7.xml"/><Relationship Id="rId18" Type="http://schemas.openxmlformats.org/officeDocument/2006/relationships/image" Target="../media/image4.wmf"/><Relationship Id="rId3" Type="http://schemas.openxmlformats.org/officeDocument/2006/relationships/tags" Target="../tags/tag6.xml"/><Relationship Id="rId21" Type="http://schemas.openxmlformats.org/officeDocument/2006/relationships/image" Target="../media/image7.jpe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oleObject" Target="../embeddings/oleObject2.bin"/><Relationship Id="rId2" Type="http://schemas.openxmlformats.org/officeDocument/2006/relationships/tags" Target="../tags/tag5.xml"/><Relationship Id="rId16" Type="http://schemas.openxmlformats.org/officeDocument/2006/relationships/image" Target="../media/image3.wmf"/><Relationship Id="rId20" Type="http://schemas.openxmlformats.org/officeDocument/2006/relationships/image" Target="../media/image6.jpeg"/><Relationship Id="rId1" Type="http://schemas.openxmlformats.org/officeDocument/2006/relationships/vmlDrawing" Target="../drawings/vmlDrawing1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oleObject" Target="../embeddings/oleObject1.bin"/><Relationship Id="rId10" Type="http://schemas.openxmlformats.org/officeDocument/2006/relationships/tags" Target="../tags/tag13.xml"/><Relationship Id="rId19" Type="http://schemas.openxmlformats.org/officeDocument/2006/relationships/image" Target="../media/image5.jpe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image" Target="../media/image2.png"/><Relationship Id="rId22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tags" Target="../tags/tag17.xml"/><Relationship Id="rId7" Type="http://schemas.openxmlformats.org/officeDocument/2006/relationships/oleObject" Target="../embeddings/oleObject3.bin"/><Relationship Id="rId2" Type="http://schemas.openxmlformats.org/officeDocument/2006/relationships/tags" Target="../tags/tag1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png"/><Relationship Id="rId5" Type="http://schemas.openxmlformats.org/officeDocument/2006/relationships/tags" Target="../tags/tag19.xml"/><Relationship Id="rId10" Type="http://schemas.openxmlformats.org/officeDocument/2006/relationships/image" Target="../media/image10.wmf"/><Relationship Id="rId4" Type="http://schemas.openxmlformats.org/officeDocument/2006/relationships/tags" Target="../tags/tag18.xml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13.wmf"/><Relationship Id="rId18" Type="http://schemas.openxmlformats.org/officeDocument/2006/relationships/image" Target="../media/image15.wmf"/><Relationship Id="rId26" Type="http://schemas.openxmlformats.org/officeDocument/2006/relationships/oleObject" Target="../embeddings/oleObject14.bin"/><Relationship Id="rId3" Type="http://schemas.openxmlformats.org/officeDocument/2006/relationships/tags" Target="../tags/tag22.xml"/><Relationship Id="rId21" Type="http://schemas.openxmlformats.org/officeDocument/2006/relationships/oleObject" Target="../embeddings/oleObject12.bin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7.bin"/><Relationship Id="rId17" Type="http://schemas.openxmlformats.org/officeDocument/2006/relationships/oleObject" Target="../embeddings/oleObject10.bin"/><Relationship Id="rId25" Type="http://schemas.openxmlformats.org/officeDocument/2006/relationships/image" Target="../media/image21.png"/><Relationship Id="rId2" Type="http://schemas.openxmlformats.org/officeDocument/2006/relationships/tags" Target="../tags/tag21.xml"/><Relationship Id="rId16" Type="http://schemas.openxmlformats.org/officeDocument/2006/relationships/oleObject" Target="../embeddings/oleObject9.bin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6" Type="http://schemas.openxmlformats.org/officeDocument/2006/relationships/tags" Target="../tags/tag25.xml"/><Relationship Id="rId11" Type="http://schemas.openxmlformats.org/officeDocument/2006/relationships/image" Target="../media/image12.wmf"/><Relationship Id="rId24" Type="http://schemas.openxmlformats.org/officeDocument/2006/relationships/image" Target="../media/image18.wmf"/><Relationship Id="rId5" Type="http://schemas.openxmlformats.org/officeDocument/2006/relationships/tags" Target="../tags/tag24.xml"/><Relationship Id="rId15" Type="http://schemas.openxmlformats.org/officeDocument/2006/relationships/image" Target="../media/image14.wmf"/><Relationship Id="rId23" Type="http://schemas.openxmlformats.org/officeDocument/2006/relationships/oleObject" Target="../embeddings/oleObject13.bin"/><Relationship Id="rId10" Type="http://schemas.openxmlformats.org/officeDocument/2006/relationships/oleObject" Target="../embeddings/oleObject6.bin"/><Relationship Id="rId19" Type="http://schemas.openxmlformats.org/officeDocument/2006/relationships/oleObject" Target="../embeddings/oleObject11.bin"/><Relationship Id="rId4" Type="http://schemas.openxmlformats.org/officeDocument/2006/relationships/tags" Target="../tags/tag23.xml"/><Relationship Id="rId9" Type="http://schemas.openxmlformats.org/officeDocument/2006/relationships/image" Target="../media/image2.png"/><Relationship Id="rId14" Type="http://schemas.openxmlformats.org/officeDocument/2006/relationships/oleObject" Target="../embeddings/oleObject8.bin"/><Relationship Id="rId22" Type="http://schemas.openxmlformats.org/officeDocument/2006/relationships/image" Target="../media/image17.wmf"/><Relationship Id="rId27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8.bin"/><Relationship Id="rId2" Type="http://schemas.openxmlformats.org/officeDocument/2006/relationships/tags" Target="../tags/tag2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11" Type="http://schemas.openxmlformats.org/officeDocument/2006/relationships/image" Target="../media/image27.png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6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 noChangeArrowheads="1"/>
          </p:cNvSpPr>
          <p:nvPr>
            <p:ph type="ctrTitle"/>
          </p:nvPr>
        </p:nvSpPr>
        <p:spPr>
          <a:xfrm>
            <a:off x="3581400" y="2800350"/>
            <a:ext cx="1922462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年级下册</a:t>
            </a:r>
          </a:p>
        </p:txBody>
      </p:sp>
      <p:sp>
        <p:nvSpPr>
          <p:cNvPr id="9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123950"/>
            <a:ext cx="9144000" cy="12192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2.6   </a:t>
            </a:r>
            <a:r>
              <a:rPr lang="zh-CN" altLang="en-US" sz="3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一元一次不等式组</a:t>
            </a:r>
            <a:endParaRPr lang="en-US" altLang="zh-CN" sz="36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0957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3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350621" y="742950"/>
            <a:ext cx="84123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小宝和爸爸、妈妈三人在操场上玩跷跷板，爸爸体重为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72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千克，坐在跷跷板的一端，体重只有妈妈一半的小宝和妈妈一同坐在跷跷板的另一端，这时，爸爸的脚仍然着地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后来，小宝借来一副质量为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千克的哑铃，加在他和妈妈坐的一端，结果小宝和妈妈的脚着地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猜猜小宝的体重约有多少千克？ 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精确到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千克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50000"/>
              </a:lnSpc>
            </a:pPr>
            <a:endParaRPr lang="en-US" altLang="zh-CN" sz="1600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：设小宝的体重是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千克，则妈妈的体重是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千克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依题意，得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</a:p>
          <a:p>
            <a:pPr indent="457200">
              <a:lnSpc>
                <a:spcPct val="150000"/>
              </a:lnSpc>
            </a:pPr>
            <a:endParaRPr lang="en-US" altLang="zh-CN" sz="1600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这个不等式组，得  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22&lt;x&lt;24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因此，小宝的体重约有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23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千克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600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914400" y="3028952"/>
          <a:ext cx="2590800" cy="612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5" imgW="46329600" imgH="10972800" progId="Equation.DSMT4">
                  <p:embed/>
                </p:oleObj>
              </mc:Choice>
              <mc:Fallback>
                <p:oleObj name="Equation" r:id="rId5" imgW="46329600" imgH="10972800" progId="Equation.DSMT4">
                  <p:embed/>
                  <p:pic>
                    <p:nvPicPr>
                      <p:cNvPr id="0" name="图片 8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28952"/>
                        <a:ext cx="2590800" cy="6126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09600" y="690080"/>
            <a:ext cx="792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不等式组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的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所有整数解的和为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3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如果不等式组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有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一个整数解，那么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的取值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范围是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3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组                    的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解集在数轴上表示正确的是（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）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0469" y="3447464"/>
            <a:ext cx="5378826" cy="609600"/>
          </a:xfrm>
          <a:prstGeom prst="rect">
            <a:avLst/>
          </a:prstGeom>
        </p:spPr>
      </p:pic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839476" y="977544"/>
          <a:ext cx="1144336" cy="603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6" imgW="862965" imgH="457200" progId="Equation.DSMT4">
                  <p:embed/>
                </p:oleObj>
              </mc:Choice>
              <mc:Fallback>
                <p:oleObj name="Equation" r:id="rId6" imgW="862965" imgH="457200" progId="Equation.DSMT4">
                  <p:embed/>
                  <p:pic>
                    <p:nvPicPr>
                      <p:cNvPr id="0" name="图片 9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476" y="977544"/>
                        <a:ext cx="1144336" cy="6036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2350862" y="1803763"/>
          <a:ext cx="766280" cy="623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8" imgW="558800" imgH="457200" progId="Equation.DSMT4">
                  <p:embed/>
                </p:oleObj>
              </mc:Choice>
              <mc:Fallback>
                <p:oleObj name="Equation" r:id="rId8" imgW="558800" imgH="457200" progId="Equation.DSMT4">
                  <p:embed/>
                  <p:pic>
                    <p:nvPicPr>
                      <p:cNvPr id="0" name="图片 9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0862" y="1803763"/>
                        <a:ext cx="766280" cy="6234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1891812" y="2608510"/>
          <a:ext cx="1092000" cy="57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10" imgW="862965" imgH="457200" progId="Equation.DSMT4">
                  <p:embed/>
                </p:oleObj>
              </mc:Choice>
              <mc:Fallback>
                <p:oleObj name="Equation" r:id="rId10" imgW="862965" imgH="457200" progId="Equation.DSMT4">
                  <p:embed/>
                  <p:pic>
                    <p:nvPicPr>
                      <p:cNvPr id="0" name="图片 9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1812" y="2608510"/>
                        <a:ext cx="1092000" cy="57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/>
        </p:nvSpPr>
        <p:spPr>
          <a:xfrm>
            <a:off x="5029200" y="1025432"/>
            <a:ext cx="1066800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781800" y="1803761"/>
            <a:ext cx="1066800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6≤m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72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802495" y="2642594"/>
            <a:ext cx="1066800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5012" y="688106"/>
            <a:ext cx="86203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若关于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的不等式组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个整数解，则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的值可以是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．－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用每分钟可抽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吨的抽水机抽河水管道里积存的污水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估计积存的污水在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1200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吨到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1500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吨之间，那么大约要用多少时间才能将污水抽完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解：设需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分钟才能将污水抽完，依题意，得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1200≤30x≤1500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解这个不等式组，得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40≤x≤50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大约需用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分钟至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分钟才能将污水抽完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743200" y="688107"/>
          <a:ext cx="763448" cy="531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3" imgW="15849600" imgH="10972800" progId="Equation.DSMT4">
                  <p:embed/>
                </p:oleObj>
              </mc:Choice>
              <mc:Fallback>
                <p:oleObj name="Equation" r:id="rId3" imgW="15849600" imgH="10972800" progId="Equation.DSMT4">
                  <p:embed/>
                  <p:pic>
                    <p:nvPicPr>
                      <p:cNvPr id="0" name="图片 10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688107"/>
                        <a:ext cx="763448" cy="5310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6400800" y="699737"/>
            <a:ext cx="1066800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组合 5"/>
          <p:cNvGrpSpPr/>
          <p:nvPr/>
        </p:nvGrpSpPr>
        <p:grpSpPr>
          <a:xfrm>
            <a:off x="457200" y="726549"/>
            <a:ext cx="8153400" cy="959662"/>
            <a:chOff x="304800" y="700978"/>
            <a:chExt cx="8153400" cy="959662"/>
          </a:xfrm>
        </p:grpSpPr>
        <p:sp>
          <p:nvSpPr>
            <p:cNvPr id="7" name="PA_文本框 5"/>
            <p:cNvSpPr txBox="1"/>
            <p:nvPr>
              <p:custDataLst>
                <p:tags r:id="rId3"/>
              </p:custDataLst>
            </p:nvPr>
          </p:nvSpPr>
          <p:spPr>
            <a:xfrm>
              <a:off x="304800" y="819150"/>
              <a:ext cx="81534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6.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解不等式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组                           把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解集表示在数轴上，并求出不等式组的整数解．</a:t>
              </a:r>
            </a:p>
          </p:txBody>
        </p:sp>
        <p:pic>
          <p:nvPicPr>
            <p:cNvPr id="8" name="PA_图片 2" descr="学科网(www.zxxk.com)--教育资源门户，提供试卷、教案、课件、论文、素材及各类教学资源下载，还有大量而丰富的教学相关资讯！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1851806" y="700978"/>
              <a:ext cx="1384967" cy="959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文本框 8"/>
          <p:cNvSpPr txBox="1"/>
          <p:nvPr/>
        </p:nvSpPr>
        <p:spPr>
          <a:xfrm>
            <a:off x="1371601" y="1710943"/>
            <a:ext cx="388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解：由①得，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≥  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由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②得，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故此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不等式组的解集为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≤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在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数轴上表示为：</a:t>
            </a: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3110428" y="1776695"/>
          <a:ext cx="331556" cy="48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8" imgW="6705600" imgH="9753600" progId="Equation.DSMT4">
                  <p:embed/>
                </p:oleObj>
              </mc:Choice>
              <mc:Fallback>
                <p:oleObj name="Equation" r:id="rId8" imgW="6705600" imgH="9753600" progId="Equation.DSMT4">
                  <p:embed/>
                  <p:pic>
                    <p:nvPicPr>
                      <p:cNvPr id="0" name="图片 1126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10428" y="1776695"/>
                        <a:ext cx="331556" cy="482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图片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15339" y="3465269"/>
            <a:ext cx="2682376" cy="613764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521837" y="4239385"/>
            <a:ext cx="4800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故不等式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组的整数解为：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4149010" y="2550809"/>
          <a:ext cx="331556" cy="48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11" imgW="6705600" imgH="9753600" progId="Equation.DSMT4">
                  <p:embed/>
                </p:oleObj>
              </mc:Choice>
              <mc:Fallback>
                <p:oleObj name="Equation" r:id="rId11" imgW="6705600" imgH="9753600" progId="Equation.DSMT4">
                  <p:embed/>
                  <p:pic>
                    <p:nvPicPr>
                      <p:cNvPr id="0" name="图片 1127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49010" y="2550809"/>
                        <a:ext cx="331556" cy="482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-42824" y="185530"/>
            <a:ext cx="2137227" cy="515210"/>
            <a:chOff x="445652" y="218396"/>
            <a:chExt cx="2136260" cy="518604"/>
          </a:xfrm>
        </p:grpSpPr>
        <p:sp>
          <p:nvSpPr>
            <p:cNvPr id="3" name="PA_文本框 6"/>
            <p:cNvSpPr txBox="1"/>
            <p:nvPr>
              <p:custDataLst>
                <p:tags r:id="rId4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PA_文本框 6"/>
          <p:cNvSpPr txBox="1"/>
          <p:nvPr>
            <p:custDataLst>
              <p:tags r:id="rId2"/>
            </p:custDataLst>
          </p:nvPr>
        </p:nvSpPr>
        <p:spPr>
          <a:xfrm>
            <a:off x="2362203" y="768521"/>
            <a:ext cx="327490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说说你本堂课的收获与困惑</a:t>
            </a:r>
            <a:r>
              <a:rPr lang="en-US" altLang="zh-CN" dirty="0" smtClean="0">
                <a:latin typeface="+mn-ea"/>
              </a:rPr>
              <a:t>.</a:t>
            </a:r>
            <a:endParaRPr lang="zh-CN" altLang="en-US" dirty="0">
              <a:latin typeface="+mn-ea"/>
            </a:endParaRPr>
          </a:p>
        </p:txBody>
      </p:sp>
      <p:sp>
        <p:nvSpPr>
          <p:cNvPr id="8" name="[动画大师]_PA_文本框 5"/>
          <p:cNvSpPr txBox="1"/>
          <p:nvPr>
            <p:custDataLst>
              <p:tags r:id="rId3"/>
            </p:custDataLst>
          </p:nvPr>
        </p:nvSpPr>
        <p:spPr>
          <a:xfrm>
            <a:off x="1600200" y="1352552"/>
            <a:ext cx="5105400" cy="3000821"/>
          </a:xfrm>
          <a:prstGeom prst="rect">
            <a:avLst/>
          </a:prstGeom>
          <a:blipFill dpi="0" rotWithShape="1">
            <a:blip r:embed="rId9" cstate="email">
              <a:alphaModFix amt="13000"/>
            </a:blip>
            <a:srcRect/>
            <a:stretch>
              <a:fillRect/>
            </a:stretch>
          </a:blip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一元一次不等式（组）解决实际问题的步骤： 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⑴审题，找出不等关系；   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⑵设未知数；   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⑶列出不等式（组）；   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⑷求出不等式（组）的解集； 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⑸找出符合题意的值；      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⑹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作答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20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0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矩形 16"/>
          <p:cNvSpPr/>
          <p:nvPr/>
        </p:nvSpPr>
        <p:spPr>
          <a:xfrm>
            <a:off x="1357793" y="1019443"/>
            <a:ext cx="687181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0" name="PA_矩形 6"/>
          <p:cNvSpPr/>
          <p:nvPr>
            <p:custDataLst>
              <p:tags r:id="rId1"/>
            </p:custDataLst>
          </p:nvPr>
        </p:nvSpPr>
        <p:spPr>
          <a:xfrm>
            <a:off x="1505092" y="2495552"/>
            <a:ext cx="6724508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1" name="燕尾形箭头 20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22" name="圆角矩形 21"/>
          <p:cNvSpPr/>
          <p:nvPr>
            <p:custDataLst>
              <p:tags r:id="rId3"/>
            </p:custDataLst>
          </p:nvPr>
        </p:nvSpPr>
        <p:spPr bwMode="auto">
          <a:xfrm>
            <a:off x="1066800" y="1097249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圆角矩形 22"/>
          <p:cNvSpPr/>
          <p:nvPr>
            <p:custDataLst>
              <p:tags r:id="rId4"/>
            </p:custDataLst>
          </p:nvPr>
        </p:nvSpPr>
        <p:spPr bwMode="auto">
          <a:xfrm>
            <a:off x="1107169" y="2603704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295404" y="1162247"/>
            <a:ext cx="64680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熟练掌握解一元一次不等式组方法及在数轴上表示其解集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406668" y="2631414"/>
            <a:ext cx="47607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运用一元一次不等式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解决实际问题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6"/>
            <p:cNvSpPr txBox="1"/>
            <p:nvPr>
              <p:custDataLst>
                <p:tags r:id="rId10"/>
              </p:custDataLst>
            </p:nvPr>
          </p:nvSpPr>
          <p:spPr bwMode="auto">
            <a:xfrm>
              <a:off x="1105755" y="272294"/>
              <a:ext cx="142154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dirty="0"/>
                <a:t>前</a:t>
              </a:r>
              <a:r>
                <a:rPr lang="zh-CN" altLang="en-US" sz="2400" b="1" dirty="0" smtClean="0"/>
                <a:t>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12"/>
              </p:custDataLst>
            </p:nvPr>
          </p:nvPicPr>
          <p:blipFill>
            <a:blip r:embed="rId1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组合 5"/>
          <p:cNvGrpSpPr/>
          <p:nvPr/>
        </p:nvGrpSpPr>
        <p:grpSpPr>
          <a:xfrm>
            <a:off x="677019" y="904644"/>
            <a:ext cx="7628785" cy="2886306"/>
            <a:chOff x="677015" y="679387"/>
            <a:chExt cx="7628785" cy="2886306"/>
          </a:xfrm>
        </p:grpSpPr>
        <p:sp>
          <p:nvSpPr>
            <p:cNvPr id="7" name="PA_文本框 19"/>
            <p:cNvSpPr txBox="1"/>
            <p:nvPr>
              <p:custDataLst>
                <p:tags r:id="rId3"/>
              </p:custDataLst>
            </p:nvPr>
          </p:nvSpPr>
          <p:spPr>
            <a:xfrm>
              <a:off x="677015" y="679387"/>
              <a:ext cx="7628785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50000"/>
                </a:lnSpc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1. 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若关于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x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的一元一次不等式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组                    有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解，则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m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的取值范围为（ 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） 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250000"/>
                </a:lnSpc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m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＜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-6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m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≤-6      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m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＞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-6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   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m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≥-6  </a:t>
              </a:r>
              <a:endPara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250000"/>
                </a:lnSpc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2. 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不等式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组                             的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解集表示在数轴上，正确的是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（  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） </a:t>
              </a:r>
            </a:p>
            <a:p>
              <a:pPr>
                <a:lnSpc>
                  <a:spcPct val="250000"/>
                </a:lnSpc>
              </a:pP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      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                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 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                    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  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               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 </a:t>
              </a:r>
              <a:endPara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8" name="PA_Object 4"/>
            <p:cNvGraphicFramePr>
              <a:graphicFrameLocks noChangeAspect="1"/>
            </p:cNvGraphicFramePr>
            <p:nvPr>
              <p:custDataLst>
                <p:tags r:id="rId4"/>
              </p:custDataLst>
            </p:nvPr>
          </p:nvGraphicFramePr>
          <p:xfrm>
            <a:off x="3859539" y="804394"/>
            <a:ext cx="1155701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Equation" r:id="rId15" imgW="862965" imgH="457200" progId="Equation.DSMT4">
                    <p:embed/>
                  </p:oleObj>
                </mc:Choice>
                <mc:Fallback>
                  <p:oleObj name="Equation" r:id="rId15" imgW="862965" imgH="457200" progId="Equation.DSMT4">
                    <p:embed/>
                    <p:pic>
                      <p:nvPicPr>
                        <p:cNvPr id="0" name="图片 10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9539" y="804394"/>
                          <a:ext cx="1155701" cy="6096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PA_Object 8"/>
            <p:cNvGraphicFramePr>
              <a:graphicFrameLocks noChangeAspect="1"/>
            </p:cNvGraphicFramePr>
            <p:nvPr>
              <p:custDataLst>
                <p:tags r:id="rId5"/>
              </p:custDataLst>
            </p:nvPr>
          </p:nvGraphicFramePr>
          <p:xfrm>
            <a:off x="1960562" y="2281787"/>
            <a:ext cx="1447800" cy="5559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Equation" r:id="rId17" imgW="1193800" imgH="457200" progId="Equation.DSMT4">
                    <p:embed/>
                  </p:oleObj>
                </mc:Choice>
                <mc:Fallback>
                  <p:oleObj name="Equation" r:id="rId17" imgW="1193800" imgH="457200" progId="Equation.DSMT4">
                    <p:embed/>
                    <p:pic>
                      <p:nvPicPr>
                        <p:cNvPr id="0" name="图片 10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0562" y="2281787"/>
                          <a:ext cx="1447800" cy="55595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0" name="PA_图片 11" descr="C:\05D74A51\file5345.files\17180546535ab48180a7db63.09859045.jpe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1143000" y="3062456"/>
              <a:ext cx="817562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A_图片 12" descr="C:\05D74A51\file5345.files\1033346725ab48180a7ddc0.04580115.jpeg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3124200" y="3028947"/>
              <a:ext cx="838200" cy="512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A_图片 13" descr="C:\05D74A51\file5345.files\15269566755ab48180a7dfe3.84256377.jpeg"/>
            <p:cNvPicPr>
              <a:picLocks noChangeAspect="1" noChangeArrowheads="1"/>
            </p:cNvPicPr>
            <p:nvPr>
              <p:custDataLst>
                <p:tags r:id="rId8"/>
              </p:custDataLst>
            </p:nvPr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5027556" y="2980898"/>
              <a:ext cx="828675" cy="436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A_图片 14" descr="C:\05D74A51\file5345.files\6527605245ab48180a7e1e0.25675327.jpeg"/>
            <p:cNvPicPr>
              <a:picLocks noChangeAspect="1" noChangeArrowheads="1"/>
            </p:cNvPicPr>
            <p:nvPr>
              <p:custDataLst>
                <p:tags r:id="rId9"/>
              </p:custDataLst>
            </p:nvPr>
          </p:nvPicPr>
          <p:blipFill>
            <a:blip r:embed="rId22"/>
            <a:srcRect/>
            <a:stretch>
              <a:fillRect/>
            </a:stretch>
          </p:blipFill>
          <p:spPr bwMode="auto">
            <a:xfrm>
              <a:off x="6770557" y="3007373"/>
              <a:ext cx="817562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矩形 13"/>
          <p:cNvSpPr/>
          <p:nvPr/>
        </p:nvSpPr>
        <p:spPr>
          <a:xfrm>
            <a:off x="7543804" y="1095292"/>
            <a:ext cx="596899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880893" y="2464130"/>
            <a:ext cx="596899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011023" y="1123952"/>
            <a:ext cx="676138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不等式组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的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整数解共有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 </a:t>
            </a:r>
          </a:p>
          <a:p>
            <a:pPr>
              <a:lnSpc>
                <a:spcPct val="2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</a:t>
            </a:r>
          </a:p>
          <a:p>
            <a:pPr>
              <a:lnSpc>
                <a:spcPct val="2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                  有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解，则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的取值范围是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2248393" y="1242243"/>
          <a:ext cx="1152960" cy="683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7" imgW="774065" imgH="457200" progId="Equation.DSMT4">
                  <p:embed/>
                </p:oleObj>
              </mc:Choice>
              <mc:Fallback>
                <p:oleObj name="Equation" r:id="rId7" imgW="774065" imgH="457200" progId="Equation.DSMT4">
                  <p:embed/>
                  <p:pic>
                    <p:nvPicPr>
                      <p:cNvPr id="0" name="图片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8393" y="1242243"/>
                        <a:ext cx="1152960" cy="6832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202199" y="2556868"/>
          <a:ext cx="997897" cy="736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9" imgW="622300" imgH="457200" progId="Equation.DSMT4">
                  <p:embed/>
                </p:oleObj>
              </mc:Choice>
              <mc:Fallback>
                <p:oleObj name="Equation" r:id="rId9" imgW="622300" imgH="457200" progId="Equation.DSMT4">
                  <p:embed/>
                  <p:pic>
                    <p:nvPicPr>
                      <p:cNvPr id="0" name="图片 2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2199" y="2556868"/>
                        <a:ext cx="997897" cy="7369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4953004" y="1378121"/>
            <a:ext cx="596899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638801" y="2671406"/>
            <a:ext cx="911659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1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2" name="PA_文本框 6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2154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dirty="0"/>
                <a:t>前</a:t>
              </a:r>
              <a:r>
                <a:rPr lang="zh-CN" altLang="en-US" sz="2400" b="1" dirty="0" smtClean="0"/>
                <a:t>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3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91355" y="97155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   </a:t>
            </a: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什么条件下，长度为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3cm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7cm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 err="1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xcm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的三条线段可以围成一个三角形？你能列出不等式组吗？解集呢</a:t>
            </a: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sz="1600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：根据题意得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indent="457200">
              <a:lnSpc>
                <a:spcPct val="150000"/>
              </a:lnSpc>
            </a:pPr>
            <a:endParaRPr lang="en-US" altLang="zh-CN" sz="1600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不等式得  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应满足大于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4cm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且小于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10cm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的线段，能与长度为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3cm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7cm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的线段围成三角形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sz="1600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958471" y="2531175"/>
          <a:ext cx="16605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31699200" imgH="10972800" progId="Equation.DSMT4">
                  <p:embed/>
                </p:oleObj>
              </mc:Choice>
              <mc:Fallback>
                <p:oleObj name="Equation" r:id="rId5" imgW="31699200" imgH="10972800" progId="Equation.DSMT4">
                  <p:embed/>
                  <p:pic>
                    <p:nvPicPr>
                      <p:cNvPr id="0" name="图片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471" y="2531175"/>
                        <a:ext cx="1660525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76404" y="3422904"/>
            <a:ext cx="1952381" cy="590476"/>
          </a:xfrm>
          <a:prstGeom prst="rect">
            <a:avLst/>
          </a:prstGeom>
        </p:spPr>
      </p:pic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274417" y="688108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</a:t>
            </a:r>
            <a:endParaRPr lang="en-US" altLang="zh-CN" sz="1600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 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解不等式组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                                        </a:t>
            </a: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altLang="zh-CN" sz="1600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endParaRPr lang="en-US" altLang="zh-CN" sz="1600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616978" y="974649"/>
            <a:ext cx="4336755" cy="756000"/>
            <a:chOff x="2806845" y="964270"/>
            <a:chExt cx="4336755" cy="756000"/>
          </a:xfrm>
        </p:grpSpPr>
        <p:graphicFrame>
          <p:nvGraphicFramePr>
            <p:cNvPr id="9" name="PA_Object 8" descr="学科网(www.zxxk.com)--教育资源门户，提供试卷、教案、课件、论文、素材及各类教学资源下载，还有大量而丰富的教学相关资讯！"/>
            <p:cNvGraphicFramePr>
              <a:graphicFrameLocks noChangeAspect="1"/>
            </p:cNvGraphicFramePr>
            <p:nvPr>
              <p:custDataLst>
                <p:tags r:id="rId3"/>
              </p:custDataLst>
            </p:nvPr>
          </p:nvGraphicFramePr>
          <p:xfrm>
            <a:off x="2806845" y="964270"/>
            <a:ext cx="1309500" cy="64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5" name="Equation" r:id="rId10" imgW="927735" imgH="457200" progId="Equation.DSMT4">
                    <p:embed/>
                  </p:oleObj>
                </mc:Choice>
                <mc:Fallback>
                  <p:oleObj name="Equation" r:id="rId10" imgW="927735" imgH="457200" progId="Equation.DSMT4">
                    <p:embed/>
                    <p:pic>
                      <p:nvPicPr>
                        <p:cNvPr id="0" name="图片 41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6845" y="964270"/>
                          <a:ext cx="1309500" cy="648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PA_Object 10" descr="学科网(www.zxxk.com)--教育资源门户，提供试卷、教案、课件、论文、素材及各类教学资源下载，还有大量而丰富的教学相关资讯！"/>
            <p:cNvGraphicFramePr>
              <a:graphicFrameLocks noChangeAspect="1"/>
            </p:cNvGraphicFramePr>
            <p:nvPr>
              <p:custDataLst>
                <p:tags r:id="rId4"/>
              </p:custDataLst>
            </p:nvPr>
          </p:nvGraphicFramePr>
          <p:xfrm>
            <a:off x="5334000" y="964270"/>
            <a:ext cx="1297612" cy="75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6" name="Equation" r:id="rId12" imgW="1092200" imgH="635000" progId="Equation.DSMT4">
                    <p:embed/>
                  </p:oleObj>
                </mc:Choice>
                <mc:Fallback>
                  <p:oleObj name="Equation" r:id="rId12" imgW="1092200" imgH="635000" progId="Equation.DSMT4">
                    <p:embed/>
                    <p:pic>
                      <p:nvPicPr>
                        <p:cNvPr id="0" name="图片 41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4000" y="964270"/>
                          <a:ext cx="1297612" cy="756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PA_Object 12" descr="学科网(www.zxxk.com)--教育资源门户，提供试卷、教案、课件、论文、素材及各类教学资源下载，还有大量而丰富的教学相关资讯！"/>
            <p:cNvGraphicFramePr>
              <a:graphicFrameLocks noChangeAspect="1"/>
            </p:cNvGraphicFramePr>
            <p:nvPr>
              <p:custDataLst>
                <p:tags r:id="rId5"/>
              </p:custDataLst>
            </p:nvPr>
          </p:nvGraphicFramePr>
          <p:xfrm>
            <a:off x="4341150" y="1000270"/>
            <a:ext cx="285600" cy="61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7" name="Equation" r:id="rId14" imgW="203200" imgH="431800" progId="Equation.DSMT4">
                    <p:embed/>
                  </p:oleObj>
                </mc:Choice>
                <mc:Fallback>
                  <p:oleObj name="Equation" r:id="rId14" imgW="203200" imgH="431800" progId="Equation.DSMT4">
                    <p:embed/>
                    <p:pic>
                      <p:nvPicPr>
                        <p:cNvPr id="0" name="图片 41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1150" y="1000270"/>
                          <a:ext cx="285600" cy="612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PA_Object 13" descr="学科网(www.zxxk.com)--教育资源门户，提供试卷、教案、课件、论文、素材及各类教学资源下载，还有大量而丰富的教学相关资讯！"/>
            <p:cNvGraphicFramePr>
              <a:graphicFrameLocks noChangeAspect="1"/>
            </p:cNvGraphicFramePr>
            <p:nvPr>
              <p:custDataLst>
                <p:tags r:id="rId6"/>
              </p:custDataLst>
            </p:nvPr>
          </p:nvGraphicFramePr>
          <p:xfrm>
            <a:off x="6858000" y="964270"/>
            <a:ext cx="285600" cy="61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8" name="Equation" r:id="rId16" imgW="203200" imgH="431800" progId="Equation.DSMT4">
                    <p:embed/>
                  </p:oleObj>
                </mc:Choice>
                <mc:Fallback>
                  <p:oleObj name="Equation" r:id="rId16" imgW="203200" imgH="431800" progId="Equation.DSMT4">
                    <p:embed/>
                    <p:pic>
                      <p:nvPicPr>
                        <p:cNvPr id="0" name="图片 41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0" y="964270"/>
                          <a:ext cx="285600" cy="612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文本框 12"/>
          <p:cNvSpPr txBox="1"/>
          <p:nvPr/>
        </p:nvSpPr>
        <p:spPr>
          <a:xfrm>
            <a:off x="810137" y="1858123"/>
            <a:ext cx="36641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）解不等式①，得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 </a:t>
            </a: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解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不等式②，得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 </a:t>
            </a: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在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同一条数 轴上表示不等式①②的解集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如图：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altLang="zh-CN" sz="1600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，原不等式组的解集是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 </a:t>
            </a:r>
          </a:p>
        </p:txBody>
      </p:sp>
      <p:graphicFrame>
        <p:nvGraphicFramePr>
          <p:cNvPr id="14" name="对象 13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3516544" y="1888437"/>
          <a:ext cx="166687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17" imgW="3352800" imgH="9753600" progId="Equation.DSMT4">
                  <p:embed/>
                </p:oleObj>
              </mc:Choice>
              <mc:Fallback>
                <p:oleObj name="Equation" r:id="rId17" imgW="3352800" imgH="9753600" progId="Equation.DSMT4">
                  <p:embed/>
                  <p:pic>
                    <p:nvPicPr>
                      <p:cNvPr id="0" name="图片 4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544" y="1888437"/>
                        <a:ext cx="166687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2877899" y="2190831"/>
          <a:ext cx="18097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19" imgW="3657600" imgH="9753600" progId="Equation.DSMT4">
                  <p:embed/>
                </p:oleObj>
              </mc:Choice>
              <mc:Fallback>
                <p:oleObj name="Equation" r:id="rId19" imgW="3657600" imgH="9753600" progId="Equation.DSMT4">
                  <p:embed/>
                  <p:pic>
                    <p:nvPicPr>
                      <p:cNvPr id="0" name="图片 4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7899" y="2190831"/>
                        <a:ext cx="180975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3581404" y="4068765"/>
          <a:ext cx="18097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21" imgW="3657600" imgH="9753600" progId="Equation.DSMT4">
                  <p:embed/>
                </p:oleObj>
              </mc:Choice>
              <mc:Fallback>
                <p:oleObj name="Equation" r:id="rId21" imgW="3657600" imgH="9753600" progId="Equation.DSMT4">
                  <p:embed/>
                  <p:pic>
                    <p:nvPicPr>
                      <p:cNvPr id="0" name="图片 4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4" y="4068765"/>
                        <a:ext cx="180975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文本框 16"/>
          <p:cNvSpPr txBox="1"/>
          <p:nvPr/>
        </p:nvSpPr>
        <p:spPr>
          <a:xfrm>
            <a:off x="4785356" y="1938491"/>
            <a:ext cx="38263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）解不等式①，得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endParaRPr lang="en-US" altLang="zh-CN" sz="1600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不等式②，得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x≤4.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在同一条数轴上表示不等式①②的解集，如图：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altLang="zh-CN" sz="1600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，原不等式组的解集为 ＜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x≤4.</a:t>
            </a:r>
          </a:p>
        </p:txBody>
      </p:sp>
      <p:graphicFrame>
        <p:nvGraphicFramePr>
          <p:cNvPr id="18" name="对象 17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7097335" y="1948737"/>
          <a:ext cx="166687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23" imgW="3352800" imgH="9753600" progId="Equation.DSMT4">
                  <p:embed/>
                </p:oleObj>
              </mc:Choice>
              <mc:Fallback>
                <p:oleObj name="Equation" r:id="rId23" imgW="3352800" imgH="9753600" progId="Equation.DSMT4">
                  <p:embed/>
                  <p:pic>
                    <p:nvPicPr>
                      <p:cNvPr id="0" name="图片 4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7335" y="1948737"/>
                        <a:ext cx="166687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图片 18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5958548" y="3586845"/>
            <a:ext cx="1704762" cy="409524"/>
          </a:xfrm>
          <a:prstGeom prst="rect">
            <a:avLst/>
          </a:prstGeom>
        </p:spPr>
      </p:pic>
      <p:graphicFrame>
        <p:nvGraphicFramePr>
          <p:cNvPr id="20" name="对象 19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7285040" y="4143451"/>
          <a:ext cx="166687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26" imgW="3352800" imgH="9753600" progId="Equation.DSMT4">
                  <p:embed/>
                </p:oleObj>
              </mc:Choice>
              <mc:Fallback>
                <p:oleObj name="Equation" r:id="rId26" imgW="3352800" imgH="9753600" progId="Equation.DSMT4">
                  <p:embed/>
                  <p:pic>
                    <p:nvPicPr>
                      <p:cNvPr id="0" name="图片 4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5040" y="4143451"/>
                        <a:ext cx="166687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375502" y="795465"/>
            <a:ext cx="85398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：一个人的头发大约有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万根到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万根，每根头发每天大约生长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0.32mm.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小颖的头发现在大约有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10cm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长，那么大约经过多长时间，她的头发才能生长到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16cm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28cm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91712" y="2153205"/>
            <a:ext cx="70996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解：设大约经过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天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依题意，得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indent="457200">
              <a:lnSpc>
                <a:spcPct val="150000"/>
              </a:lnSpc>
            </a:pPr>
            <a:endParaRPr lang="en-US" altLang="zh-CN" sz="1600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这个不等式组，得 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187.5≤x≤562.5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因此，大约需要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188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天到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563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天，小颖的头发才能生长到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16cm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28cm.</a:t>
            </a: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830613" y="2686605"/>
          <a:ext cx="34718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55473600" imgH="10972800" progId="Equation.DSMT4">
                  <p:embed/>
                </p:oleObj>
              </mc:Choice>
              <mc:Fallback>
                <p:oleObj name="Equation" r:id="rId5" imgW="55473600" imgH="10972800" progId="Equation.DSMT4">
                  <p:embed/>
                  <p:pic>
                    <p:nvPicPr>
                      <p:cNvPr id="0" name="图片 5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613" y="2686605"/>
                        <a:ext cx="3471863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381000" y="688107"/>
            <a:ext cx="8382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：用若干辆载重量为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 t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的汽车运一批货物，若每辆汽车只装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4t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，则剩下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20t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货物，若每辆车装满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 t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，则最后一辆汽车不空也不满，请问有多少辆汽车运这批货物？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97537" y="2114552"/>
            <a:ext cx="59794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解：设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辆汽车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依题意，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</a:t>
            </a:r>
            <a:endParaRPr lang="en-US" altLang="zh-CN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endParaRPr lang="zh-CN" altLang="en-US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解这个不等式组，得 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因为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只能取整数，所以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x=6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，即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辆汽车运这批货物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079617" y="2702653"/>
          <a:ext cx="2946433" cy="667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5" imgW="48463200" imgH="10972800" progId="Equation.DSMT4">
                  <p:embed/>
                </p:oleObj>
              </mc:Choice>
              <mc:Fallback>
                <p:oleObj name="Equation" r:id="rId5" imgW="48463200" imgH="10972800" progId="Equation.DSMT4">
                  <p:embed/>
                  <p:pic>
                    <p:nvPicPr>
                      <p:cNvPr id="0" name="图片 6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617" y="2702653"/>
                        <a:ext cx="2946433" cy="6671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3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990600" y="853028"/>
            <a:ext cx="3581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解下列不等式组： </a:t>
            </a:r>
          </a:p>
        </p:txBody>
      </p:sp>
      <p:graphicFrame>
        <p:nvGraphicFramePr>
          <p:cNvPr id="7" name="对象 6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3276600" y="776826"/>
          <a:ext cx="1026000" cy="68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5" imgW="685800" imgH="457200" progId="Equation.DSMT4">
                  <p:embed/>
                </p:oleObj>
              </mc:Choice>
              <mc:Fallback>
                <p:oleObj name="Equation" r:id="rId5" imgW="685800" imgH="457200" progId="Equation.DSMT4">
                  <p:embed/>
                  <p:pic>
                    <p:nvPicPr>
                      <p:cNvPr id="0" name="图片 7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776826"/>
                        <a:ext cx="1026000" cy="68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990604" y="1657352"/>
            <a:ext cx="72048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endParaRPr lang="en-US" altLang="zh-CN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endParaRPr lang="zh-CN" altLang="en-US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解不等式①，得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         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解不等式②，得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在同一数轴上表示不等式①②的解集，如图：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，原不等式组无解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9" name="对象 8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621688" y="1597338"/>
          <a:ext cx="14065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7" imgW="20421600" imgH="10972800" progId="Equation.DSMT4">
                  <p:embed/>
                </p:oleObj>
              </mc:Choice>
              <mc:Fallback>
                <p:oleObj name="Equation" r:id="rId7" imgW="20421600" imgH="10972800" progId="Equation.DSMT4">
                  <p:embed/>
                  <p:pic>
                    <p:nvPicPr>
                      <p:cNvPr id="0" name="图片 7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1688" y="1597338"/>
                        <a:ext cx="1406525" cy="755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3260838" y="1657352"/>
          <a:ext cx="296625" cy="63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9" imgW="4876800" imgH="10363200" progId="Equation.DSMT4">
                  <p:embed/>
                </p:oleObj>
              </mc:Choice>
              <mc:Fallback>
                <p:oleObj name="Equation" r:id="rId9" imgW="4876800" imgH="10363200" progId="Equation.DSMT4">
                  <p:embed/>
                  <p:pic>
                    <p:nvPicPr>
                      <p:cNvPr id="0" name="图片 7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838" y="1657352"/>
                        <a:ext cx="296625" cy="635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图片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38800" y="3257552"/>
            <a:ext cx="2786634" cy="57332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950</Words>
  <Application>Microsoft Office PowerPoint</Application>
  <PresentationFormat>全屏显示(16:9)</PresentationFormat>
  <Paragraphs>111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八年级下册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2023-01-17T01:00:52Z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13872C32AF62471BA9B0FC0D6DA53135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