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3" r:id="rId2"/>
    <p:sldId id="264" r:id="rId3"/>
    <p:sldId id="274" r:id="rId4"/>
    <p:sldId id="269" r:id="rId5"/>
    <p:sldId id="270" r:id="rId6"/>
    <p:sldId id="271" r:id="rId7"/>
    <p:sldId id="275" r:id="rId8"/>
    <p:sldId id="277" r:id="rId9"/>
    <p:sldId id="273" r:id="rId10"/>
    <p:sldId id="276" r:id="rId11"/>
    <p:sldId id="272" r:id="rId12"/>
    <p:sldId id="278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63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4F767-08B1-4EAA-AFCE-01288256202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AD7AA-EFAF-47CE-9599-A40265771C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AD7AA-EFAF-47CE-9599-A40265771C3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AD7AA-EFAF-47CE-9599-A40265771C3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F749-4139-4007-8C5A-78E92F215F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5274-F770-4263-BAD2-AA1354D866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F749-4139-4007-8C5A-78E92F215F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5274-F770-4263-BAD2-AA1354D866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F749-4139-4007-8C5A-78E92F215F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5274-F770-4263-BAD2-AA1354D866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F749-4139-4007-8C5A-78E92F215F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5274-F770-4263-BAD2-AA1354D866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F749-4139-4007-8C5A-78E92F215F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5274-F770-4263-BAD2-AA1354D866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3" b="6393"/>
          <a:stretch>
            <a:fillRect/>
          </a:stretch>
        </p:blipFill>
        <p:spPr>
          <a:xfrm>
            <a:off x="0" y="-294969"/>
            <a:ext cx="12192000" cy="7167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3" b="6393"/>
          <a:stretch>
            <a:fillRect/>
          </a:stretch>
        </p:blipFill>
        <p:spPr>
          <a:xfrm>
            <a:off x="0" y="-294969"/>
            <a:ext cx="12192000" cy="7167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F749-4139-4007-8C5A-78E92F215F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5274-F770-4263-BAD2-AA1354D866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F749-4139-4007-8C5A-78E92F215F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5274-F770-4263-BAD2-AA1354D866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F749-4139-4007-8C5A-78E92F215F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5274-F770-4263-BAD2-AA1354D866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F749-4139-4007-8C5A-78E92F215F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5274-F770-4263-BAD2-AA1354D866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1F749-4139-4007-8C5A-78E92F215F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65274-F770-4263-BAD2-AA1354D866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19349" y="1869664"/>
            <a:ext cx="7410451" cy="28384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33330" y="2934947"/>
            <a:ext cx="6838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世界那么大而我只去过东南亚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987578" y="451400"/>
            <a:ext cx="2216847" cy="2216846"/>
            <a:chOff x="2212729" y="333593"/>
            <a:chExt cx="4393218" cy="439321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Freeform 5"/>
            <p:cNvSpPr/>
            <p:nvPr/>
          </p:nvSpPr>
          <p:spPr bwMode="auto">
            <a:xfrm>
              <a:off x="2212730" y="333593"/>
              <a:ext cx="4393217" cy="4393217"/>
            </a:xfrm>
            <a:custGeom>
              <a:avLst/>
              <a:gdLst>
                <a:gd name="T0" fmla="*/ 1580 w 1582"/>
                <a:gd name="T1" fmla="*/ 832 h 1582"/>
                <a:gd name="T2" fmla="*/ 1566 w 1582"/>
                <a:gd name="T3" fmla="*/ 952 h 1582"/>
                <a:gd name="T4" fmla="*/ 1534 w 1582"/>
                <a:gd name="T5" fmla="*/ 1064 h 1582"/>
                <a:gd name="T6" fmla="*/ 1486 w 1582"/>
                <a:gd name="T7" fmla="*/ 1168 h 1582"/>
                <a:gd name="T8" fmla="*/ 1424 w 1582"/>
                <a:gd name="T9" fmla="*/ 1266 h 1582"/>
                <a:gd name="T10" fmla="*/ 1350 w 1582"/>
                <a:gd name="T11" fmla="*/ 1352 h 1582"/>
                <a:gd name="T12" fmla="*/ 1264 w 1582"/>
                <a:gd name="T13" fmla="*/ 1426 h 1582"/>
                <a:gd name="T14" fmla="*/ 1168 w 1582"/>
                <a:gd name="T15" fmla="*/ 1488 h 1582"/>
                <a:gd name="T16" fmla="*/ 1062 w 1582"/>
                <a:gd name="T17" fmla="*/ 1534 h 1582"/>
                <a:gd name="T18" fmla="*/ 950 w 1582"/>
                <a:gd name="T19" fmla="*/ 1566 h 1582"/>
                <a:gd name="T20" fmla="*/ 832 w 1582"/>
                <a:gd name="T21" fmla="*/ 1582 h 1582"/>
                <a:gd name="T22" fmla="*/ 750 w 1582"/>
                <a:gd name="T23" fmla="*/ 1582 h 1582"/>
                <a:gd name="T24" fmla="*/ 632 w 1582"/>
                <a:gd name="T25" fmla="*/ 1566 h 1582"/>
                <a:gd name="T26" fmla="*/ 518 w 1582"/>
                <a:gd name="T27" fmla="*/ 1534 h 1582"/>
                <a:gd name="T28" fmla="*/ 414 w 1582"/>
                <a:gd name="T29" fmla="*/ 1488 h 1582"/>
                <a:gd name="T30" fmla="*/ 318 w 1582"/>
                <a:gd name="T31" fmla="*/ 1426 h 1582"/>
                <a:gd name="T32" fmla="*/ 232 w 1582"/>
                <a:gd name="T33" fmla="*/ 1352 h 1582"/>
                <a:gd name="T34" fmla="*/ 156 w 1582"/>
                <a:gd name="T35" fmla="*/ 1266 h 1582"/>
                <a:gd name="T36" fmla="*/ 96 w 1582"/>
                <a:gd name="T37" fmla="*/ 1168 h 1582"/>
                <a:gd name="T38" fmla="*/ 48 w 1582"/>
                <a:gd name="T39" fmla="*/ 1064 h 1582"/>
                <a:gd name="T40" fmla="*/ 16 w 1582"/>
                <a:gd name="T41" fmla="*/ 952 h 1582"/>
                <a:gd name="T42" fmla="*/ 0 w 1582"/>
                <a:gd name="T43" fmla="*/ 832 h 1582"/>
                <a:gd name="T44" fmla="*/ 0 w 1582"/>
                <a:gd name="T45" fmla="*/ 752 h 1582"/>
                <a:gd name="T46" fmla="*/ 16 w 1582"/>
                <a:gd name="T47" fmla="*/ 632 h 1582"/>
                <a:gd name="T48" fmla="*/ 48 w 1582"/>
                <a:gd name="T49" fmla="*/ 520 h 1582"/>
                <a:gd name="T50" fmla="*/ 96 w 1582"/>
                <a:gd name="T51" fmla="*/ 414 h 1582"/>
                <a:gd name="T52" fmla="*/ 156 w 1582"/>
                <a:gd name="T53" fmla="*/ 318 h 1582"/>
                <a:gd name="T54" fmla="*/ 232 w 1582"/>
                <a:gd name="T55" fmla="*/ 232 h 1582"/>
                <a:gd name="T56" fmla="*/ 318 w 1582"/>
                <a:gd name="T57" fmla="*/ 158 h 1582"/>
                <a:gd name="T58" fmla="*/ 414 w 1582"/>
                <a:gd name="T59" fmla="*/ 96 h 1582"/>
                <a:gd name="T60" fmla="*/ 518 w 1582"/>
                <a:gd name="T61" fmla="*/ 48 h 1582"/>
                <a:gd name="T62" fmla="*/ 632 w 1582"/>
                <a:gd name="T63" fmla="*/ 16 h 1582"/>
                <a:gd name="T64" fmla="*/ 750 w 1582"/>
                <a:gd name="T65" fmla="*/ 2 h 1582"/>
                <a:gd name="T66" fmla="*/ 832 w 1582"/>
                <a:gd name="T67" fmla="*/ 2 h 1582"/>
                <a:gd name="T68" fmla="*/ 950 w 1582"/>
                <a:gd name="T69" fmla="*/ 16 h 1582"/>
                <a:gd name="T70" fmla="*/ 1062 w 1582"/>
                <a:gd name="T71" fmla="*/ 48 h 1582"/>
                <a:gd name="T72" fmla="*/ 1168 w 1582"/>
                <a:gd name="T73" fmla="*/ 96 h 1582"/>
                <a:gd name="T74" fmla="*/ 1264 w 1582"/>
                <a:gd name="T75" fmla="*/ 158 h 1582"/>
                <a:gd name="T76" fmla="*/ 1350 w 1582"/>
                <a:gd name="T77" fmla="*/ 232 h 1582"/>
                <a:gd name="T78" fmla="*/ 1424 w 1582"/>
                <a:gd name="T79" fmla="*/ 318 h 1582"/>
                <a:gd name="T80" fmla="*/ 1486 w 1582"/>
                <a:gd name="T81" fmla="*/ 414 h 1582"/>
                <a:gd name="T82" fmla="*/ 1534 w 1582"/>
                <a:gd name="T83" fmla="*/ 520 h 1582"/>
                <a:gd name="T84" fmla="*/ 1566 w 1582"/>
                <a:gd name="T85" fmla="*/ 632 h 1582"/>
                <a:gd name="T86" fmla="*/ 1580 w 1582"/>
                <a:gd name="T87" fmla="*/ 752 h 1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82" h="1582">
                  <a:moveTo>
                    <a:pt x="1582" y="792"/>
                  </a:moveTo>
                  <a:lnTo>
                    <a:pt x="1582" y="792"/>
                  </a:lnTo>
                  <a:lnTo>
                    <a:pt x="1580" y="832"/>
                  </a:lnTo>
                  <a:lnTo>
                    <a:pt x="1578" y="872"/>
                  </a:lnTo>
                  <a:lnTo>
                    <a:pt x="1572" y="912"/>
                  </a:lnTo>
                  <a:lnTo>
                    <a:pt x="1566" y="952"/>
                  </a:lnTo>
                  <a:lnTo>
                    <a:pt x="1556" y="990"/>
                  </a:lnTo>
                  <a:lnTo>
                    <a:pt x="1546" y="1028"/>
                  </a:lnTo>
                  <a:lnTo>
                    <a:pt x="1534" y="1064"/>
                  </a:lnTo>
                  <a:lnTo>
                    <a:pt x="1520" y="1100"/>
                  </a:lnTo>
                  <a:lnTo>
                    <a:pt x="1504" y="1134"/>
                  </a:lnTo>
                  <a:lnTo>
                    <a:pt x="1486" y="1168"/>
                  </a:lnTo>
                  <a:lnTo>
                    <a:pt x="1468" y="1202"/>
                  </a:lnTo>
                  <a:lnTo>
                    <a:pt x="1446" y="1234"/>
                  </a:lnTo>
                  <a:lnTo>
                    <a:pt x="1424" y="1266"/>
                  </a:lnTo>
                  <a:lnTo>
                    <a:pt x="1402" y="1294"/>
                  </a:lnTo>
                  <a:lnTo>
                    <a:pt x="1376" y="1324"/>
                  </a:lnTo>
                  <a:lnTo>
                    <a:pt x="1350" y="1352"/>
                  </a:lnTo>
                  <a:lnTo>
                    <a:pt x="1322" y="1378"/>
                  </a:lnTo>
                  <a:lnTo>
                    <a:pt x="1294" y="1402"/>
                  </a:lnTo>
                  <a:lnTo>
                    <a:pt x="1264" y="1426"/>
                  </a:lnTo>
                  <a:lnTo>
                    <a:pt x="1234" y="1448"/>
                  </a:lnTo>
                  <a:lnTo>
                    <a:pt x="1200" y="1468"/>
                  </a:lnTo>
                  <a:lnTo>
                    <a:pt x="1168" y="1488"/>
                  </a:lnTo>
                  <a:lnTo>
                    <a:pt x="1134" y="1504"/>
                  </a:lnTo>
                  <a:lnTo>
                    <a:pt x="1098" y="1520"/>
                  </a:lnTo>
                  <a:lnTo>
                    <a:pt x="1062" y="1534"/>
                  </a:lnTo>
                  <a:lnTo>
                    <a:pt x="1026" y="1548"/>
                  </a:lnTo>
                  <a:lnTo>
                    <a:pt x="988" y="1558"/>
                  </a:lnTo>
                  <a:lnTo>
                    <a:pt x="950" y="1566"/>
                  </a:lnTo>
                  <a:lnTo>
                    <a:pt x="912" y="1574"/>
                  </a:lnTo>
                  <a:lnTo>
                    <a:pt x="872" y="1578"/>
                  </a:lnTo>
                  <a:lnTo>
                    <a:pt x="832" y="1582"/>
                  </a:lnTo>
                  <a:lnTo>
                    <a:pt x="790" y="1582"/>
                  </a:lnTo>
                  <a:lnTo>
                    <a:pt x="790" y="1582"/>
                  </a:lnTo>
                  <a:lnTo>
                    <a:pt x="750" y="1582"/>
                  </a:lnTo>
                  <a:lnTo>
                    <a:pt x="710" y="1578"/>
                  </a:lnTo>
                  <a:lnTo>
                    <a:pt x="670" y="1574"/>
                  </a:lnTo>
                  <a:lnTo>
                    <a:pt x="632" y="1566"/>
                  </a:lnTo>
                  <a:lnTo>
                    <a:pt x="594" y="1558"/>
                  </a:lnTo>
                  <a:lnTo>
                    <a:pt x="556" y="1548"/>
                  </a:lnTo>
                  <a:lnTo>
                    <a:pt x="518" y="1534"/>
                  </a:lnTo>
                  <a:lnTo>
                    <a:pt x="482" y="1520"/>
                  </a:lnTo>
                  <a:lnTo>
                    <a:pt x="448" y="1504"/>
                  </a:lnTo>
                  <a:lnTo>
                    <a:pt x="414" y="1488"/>
                  </a:lnTo>
                  <a:lnTo>
                    <a:pt x="380" y="1468"/>
                  </a:lnTo>
                  <a:lnTo>
                    <a:pt x="348" y="1448"/>
                  </a:lnTo>
                  <a:lnTo>
                    <a:pt x="318" y="1426"/>
                  </a:lnTo>
                  <a:lnTo>
                    <a:pt x="288" y="1402"/>
                  </a:lnTo>
                  <a:lnTo>
                    <a:pt x="258" y="1378"/>
                  </a:lnTo>
                  <a:lnTo>
                    <a:pt x="232" y="1352"/>
                  </a:lnTo>
                  <a:lnTo>
                    <a:pt x="206" y="1324"/>
                  </a:lnTo>
                  <a:lnTo>
                    <a:pt x="180" y="1294"/>
                  </a:lnTo>
                  <a:lnTo>
                    <a:pt x="156" y="1266"/>
                  </a:lnTo>
                  <a:lnTo>
                    <a:pt x="134" y="1234"/>
                  </a:lnTo>
                  <a:lnTo>
                    <a:pt x="114" y="1202"/>
                  </a:lnTo>
                  <a:lnTo>
                    <a:pt x="96" y="1168"/>
                  </a:lnTo>
                  <a:lnTo>
                    <a:pt x="78" y="1134"/>
                  </a:lnTo>
                  <a:lnTo>
                    <a:pt x="62" y="1100"/>
                  </a:lnTo>
                  <a:lnTo>
                    <a:pt x="48" y="1064"/>
                  </a:lnTo>
                  <a:lnTo>
                    <a:pt x="36" y="1028"/>
                  </a:lnTo>
                  <a:lnTo>
                    <a:pt x="24" y="990"/>
                  </a:lnTo>
                  <a:lnTo>
                    <a:pt x="16" y="952"/>
                  </a:lnTo>
                  <a:lnTo>
                    <a:pt x="8" y="912"/>
                  </a:lnTo>
                  <a:lnTo>
                    <a:pt x="4" y="872"/>
                  </a:lnTo>
                  <a:lnTo>
                    <a:pt x="0" y="832"/>
                  </a:lnTo>
                  <a:lnTo>
                    <a:pt x="0" y="792"/>
                  </a:lnTo>
                  <a:lnTo>
                    <a:pt x="0" y="792"/>
                  </a:lnTo>
                  <a:lnTo>
                    <a:pt x="0" y="752"/>
                  </a:lnTo>
                  <a:lnTo>
                    <a:pt x="4" y="710"/>
                  </a:lnTo>
                  <a:lnTo>
                    <a:pt x="8" y="672"/>
                  </a:lnTo>
                  <a:lnTo>
                    <a:pt x="16" y="632"/>
                  </a:lnTo>
                  <a:lnTo>
                    <a:pt x="24" y="594"/>
                  </a:lnTo>
                  <a:lnTo>
                    <a:pt x="36" y="556"/>
                  </a:lnTo>
                  <a:lnTo>
                    <a:pt x="48" y="520"/>
                  </a:lnTo>
                  <a:lnTo>
                    <a:pt x="62" y="484"/>
                  </a:lnTo>
                  <a:lnTo>
                    <a:pt x="78" y="448"/>
                  </a:lnTo>
                  <a:lnTo>
                    <a:pt x="96" y="414"/>
                  </a:lnTo>
                  <a:lnTo>
                    <a:pt x="114" y="382"/>
                  </a:lnTo>
                  <a:lnTo>
                    <a:pt x="134" y="350"/>
                  </a:lnTo>
                  <a:lnTo>
                    <a:pt x="156" y="318"/>
                  </a:lnTo>
                  <a:lnTo>
                    <a:pt x="180" y="288"/>
                  </a:lnTo>
                  <a:lnTo>
                    <a:pt x="206" y="260"/>
                  </a:lnTo>
                  <a:lnTo>
                    <a:pt x="232" y="232"/>
                  </a:lnTo>
                  <a:lnTo>
                    <a:pt x="258" y="206"/>
                  </a:lnTo>
                  <a:lnTo>
                    <a:pt x="288" y="182"/>
                  </a:lnTo>
                  <a:lnTo>
                    <a:pt x="318" y="158"/>
                  </a:lnTo>
                  <a:lnTo>
                    <a:pt x="348" y="136"/>
                  </a:lnTo>
                  <a:lnTo>
                    <a:pt x="380" y="116"/>
                  </a:lnTo>
                  <a:lnTo>
                    <a:pt x="414" y="96"/>
                  </a:lnTo>
                  <a:lnTo>
                    <a:pt x="448" y="78"/>
                  </a:lnTo>
                  <a:lnTo>
                    <a:pt x="482" y="62"/>
                  </a:lnTo>
                  <a:lnTo>
                    <a:pt x="518" y="48"/>
                  </a:lnTo>
                  <a:lnTo>
                    <a:pt x="556" y="36"/>
                  </a:lnTo>
                  <a:lnTo>
                    <a:pt x="594" y="26"/>
                  </a:lnTo>
                  <a:lnTo>
                    <a:pt x="632" y="16"/>
                  </a:lnTo>
                  <a:lnTo>
                    <a:pt x="670" y="10"/>
                  </a:lnTo>
                  <a:lnTo>
                    <a:pt x="710" y="4"/>
                  </a:lnTo>
                  <a:lnTo>
                    <a:pt x="750" y="2"/>
                  </a:lnTo>
                  <a:lnTo>
                    <a:pt x="790" y="0"/>
                  </a:lnTo>
                  <a:lnTo>
                    <a:pt x="790" y="0"/>
                  </a:lnTo>
                  <a:lnTo>
                    <a:pt x="832" y="2"/>
                  </a:lnTo>
                  <a:lnTo>
                    <a:pt x="872" y="4"/>
                  </a:lnTo>
                  <a:lnTo>
                    <a:pt x="912" y="10"/>
                  </a:lnTo>
                  <a:lnTo>
                    <a:pt x="950" y="16"/>
                  </a:lnTo>
                  <a:lnTo>
                    <a:pt x="988" y="26"/>
                  </a:lnTo>
                  <a:lnTo>
                    <a:pt x="1026" y="36"/>
                  </a:lnTo>
                  <a:lnTo>
                    <a:pt x="1062" y="48"/>
                  </a:lnTo>
                  <a:lnTo>
                    <a:pt x="1098" y="62"/>
                  </a:lnTo>
                  <a:lnTo>
                    <a:pt x="1134" y="78"/>
                  </a:lnTo>
                  <a:lnTo>
                    <a:pt x="1168" y="96"/>
                  </a:lnTo>
                  <a:lnTo>
                    <a:pt x="1200" y="116"/>
                  </a:lnTo>
                  <a:lnTo>
                    <a:pt x="1234" y="136"/>
                  </a:lnTo>
                  <a:lnTo>
                    <a:pt x="1264" y="158"/>
                  </a:lnTo>
                  <a:lnTo>
                    <a:pt x="1294" y="182"/>
                  </a:lnTo>
                  <a:lnTo>
                    <a:pt x="1322" y="206"/>
                  </a:lnTo>
                  <a:lnTo>
                    <a:pt x="1350" y="232"/>
                  </a:lnTo>
                  <a:lnTo>
                    <a:pt x="1376" y="260"/>
                  </a:lnTo>
                  <a:lnTo>
                    <a:pt x="1402" y="288"/>
                  </a:lnTo>
                  <a:lnTo>
                    <a:pt x="1424" y="318"/>
                  </a:lnTo>
                  <a:lnTo>
                    <a:pt x="1446" y="350"/>
                  </a:lnTo>
                  <a:lnTo>
                    <a:pt x="1468" y="382"/>
                  </a:lnTo>
                  <a:lnTo>
                    <a:pt x="1486" y="414"/>
                  </a:lnTo>
                  <a:lnTo>
                    <a:pt x="1504" y="448"/>
                  </a:lnTo>
                  <a:lnTo>
                    <a:pt x="1520" y="484"/>
                  </a:lnTo>
                  <a:lnTo>
                    <a:pt x="1534" y="520"/>
                  </a:lnTo>
                  <a:lnTo>
                    <a:pt x="1546" y="556"/>
                  </a:lnTo>
                  <a:lnTo>
                    <a:pt x="1556" y="594"/>
                  </a:lnTo>
                  <a:lnTo>
                    <a:pt x="1566" y="632"/>
                  </a:lnTo>
                  <a:lnTo>
                    <a:pt x="1572" y="672"/>
                  </a:lnTo>
                  <a:lnTo>
                    <a:pt x="1578" y="710"/>
                  </a:lnTo>
                  <a:lnTo>
                    <a:pt x="1580" y="752"/>
                  </a:lnTo>
                  <a:lnTo>
                    <a:pt x="1582" y="792"/>
                  </a:lnTo>
                  <a:lnTo>
                    <a:pt x="1582" y="792"/>
                  </a:lnTo>
                  <a:close/>
                </a:path>
              </a:pathLst>
            </a:custGeom>
            <a:solidFill>
              <a:srgbClr val="007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457200"/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6" name="组 2"/>
            <p:cNvGrpSpPr/>
            <p:nvPr/>
          </p:nvGrpSpPr>
          <p:grpSpPr>
            <a:xfrm>
              <a:off x="2212729" y="366249"/>
              <a:ext cx="4393218" cy="3752420"/>
              <a:chOff x="803259" y="222245"/>
              <a:chExt cx="2416128" cy="2063711"/>
            </a:xfrm>
          </p:grpSpPr>
          <p:sp>
            <p:nvSpPr>
              <p:cNvPr id="7" name="Freeform 179"/>
              <p:cNvSpPr/>
              <p:nvPr/>
            </p:nvSpPr>
            <p:spPr bwMode="auto">
              <a:xfrm>
                <a:off x="863583" y="1009630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180"/>
              <p:cNvSpPr/>
              <p:nvPr/>
            </p:nvSpPr>
            <p:spPr bwMode="auto">
              <a:xfrm>
                <a:off x="819134" y="1666843"/>
                <a:ext cx="15875" cy="4127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26"/>
                  </a:cxn>
                  <a:cxn ang="0">
                    <a:pos x="8" y="26"/>
                  </a:cxn>
                  <a:cxn ang="0">
                    <a:pos x="10" y="26"/>
                  </a:cxn>
                  <a:cxn ang="0">
                    <a:pos x="10" y="26"/>
                  </a:cxn>
                  <a:cxn ang="0">
                    <a:pos x="10" y="20"/>
                  </a:cxn>
                  <a:cxn ang="0">
                    <a:pos x="10" y="2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10" h="26">
                    <a:moveTo>
                      <a:pt x="6" y="2"/>
                    </a:move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181"/>
              <p:cNvSpPr/>
              <p:nvPr/>
            </p:nvSpPr>
            <p:spPr bwMode="auto">
              <a:xfrm>
                <a:off x="1165203" y="2279606"/>
                <a:ext cx="6350" cy="635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182"/>
              <p:cNvSpPr/>
              <p:nvPr/>
            </p:nvSpPr>
            <p:spPr bwMode="auto">
              <a:xfrm>
                <a:off x="2876494" y="568314"/>
                <a:ext cx="6350" cy="635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183"/>
              <p:cNvSpPr/>
              <p:nvPr/>
            </p:nvSpPr>
            <p:spPr bwMode="auto">
              <a:xfrm>
                <a:off x="1492221" y="374643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84"/>
              <p:cNvSpPr/>
              <p:nvPr/>
            </p:nvSpPr>
            <p:spPr bwMode="auto">
              <a:xfrm>
                <a:off x="895333" y="1241401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85"/>
              <p:cNvSpPr/>
              <p:nvPr/>
            </p:nvSpPr>
            <p:spPr bwMode="auto">
              <a:xfrm>
                <a:off x="1165203" y="2263731"/>
                <a:ext cx="12700" cy="1587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6" y="6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86"/>
              <p:cNvSpPr/>
              <p:nvPr/>
            </p:nvSpPr>
            <p:spPr bwMode="auto">
              <a:xfrm>
                <a:off x="1181077" y="527039"/>
                <a:ext cx="22225" cy="12700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6" y="8"/>
                  </a:cxn>
                  <a:cxn ang="0">
                    <a:pos x="12" y="8"/>
                  </a:cxn>
                  <a:cxn ang="0">
                    <a:pos x="12" y="8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10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8"/>
                  </a:cxn>
                  <a:cxn ang="0">
                    <a:pos x="6" y="8"/>
                  </a:cxn>
                </a:cxnLst>
                <a:rect l="0" t="0" r="r" b="b"/>
                <a:pathLst>
                  <a:path w="14" h="8">
                    <a:moveTo>
                      <a:pt x="6" y="8"/>
                    </a:moveTo>
                    <a:lnTo>
                      <a:pt x="6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87"/>
              <p:cNvSpPr/>
              <p:nvPr/>
            </p:nvSpPr>
            <p:spPr bwMode="auto">
              <a:xfrm>
                <a:off x="1190602" y="520690"/>
                <a:ext cx="3175" cy="317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88"/>
              <p:cNvSpPr/>
              <p:nvPr/>
            </p:nvSpPr>
            <p:spPr bwMode="auto">
              <a:xfrm>
                <a:off x="2463752" y="981056"/>
                <a:ext cx="111123" cy="171446"/>
              </a:xfrm>
              <a:custGeom>
                <a:avLst/>
                <a:gdLst/>
                <a:ahLst/>
                <a:cxnLst>
                  <a:cxn ang="0">
                    <a:pos x="62" y="52"/>
                  </a:cxn>
                  <a:cxn ang="0">
                    <a:pos x="54" y="62"/>
                  </a:cxn>
                  <a:cxn ang="0">
                    <a:pos x="52" y="56"/>
                  </a:cxn>
                  <a:cxn ang="0">
                    <a:pos x="50" y="52"/>
                  </a:cxn>
                  <a:cxn ang="0">
                    <a:pos x="50" y="44"/>
                  </a:cxn>
                  <a:cxn ang="0">
                    <a:pos x="40" y="42"/>
                  </a:cxn>
                  <a:cxn ang="0">
                    <a:pos x="36" y="30"/>
                  </a:cxn>
                  <a:cxn ang="0">
                    <a:pos x="32" y="26"/>
                  </a:cxn>
                  <a:cxn ang="0">
                    <a:pos x="42" y="26"/>
                  </a:cxn>
                  <a:cxn ang="0">
                    <a:pos x="38" y="24"/>
                  </a:cxn>
                  <a:cxn ang="0">
                    <a:pos x="40" y="18"/>
                  </a:cxn>
                  <a:cxn ang="0">
                    <a:pos x="56" y="18"/>
                  </a:cxn>
                  <a:cxn ang="0">
                    <a:pos x="52" y="16"/>
                  </a:cxn>
                  <a:cxn ang="0">
                    <a:pos x="54" y="6"/>
                  </a:cxn>
                  <a:cxn ang="0">
                    <a:pos x="54" y="2"/>
                  </a:cxn>
                  <a:cxn ang="0">
                    <a:pos x="46" y="2"/>
                  </a:cxn>
                  <a:cxn ang="0">
                    <a:pos x="40" y="0"/>
                  </a:cxn>
                  <a:cxn ang="0">
                    <a:pos x="28" y="6"/>
                  </a:cxn>
                  <a:cxn ang="0">
                    <a:pos x="18" y="10"/>
                  </a:cxn>
                  <a:cxn ang="0">
                    <a:pos x="16" y="12"/>
                  </a:cxn>
                  <a:cxn ang="0">
                    <a:pos x="8" y="14"/>
                  </a:cxn>
                  <a:cxn ang="0">
                    <a:pos x="4" y="22"/>
                  </a:cxn>
                  <a:cxn ang="0">
                    <a:pos x="0" y="28"/>
                  </a:cxn>
                  <a:cxn ang="0">
                    <a:pos x="6" y="36"/>
                  </a:cxn>
                  <a:cxn ang="0">
                    <a:pos x="8" y="34"/>
                  </a:cxn>
                  <a:cxn ang="0">
                    <a:pos x="8" y="44"/>
                  </a:cxn>
                  <a:cxn ang="0">
                    <a:pos x="8" y="46"/>
                  </a:cxn>
                  <a:cxn ang="0">
                    <a:pos x="14" y="54"/>
                  </a:cxn>
                  <a:cxn ang="0">
                    <a:pos x="20" y="60"/>
                  </a:cxn>
                  <a:cxn ang="0">
                    <a:pos x="24" y="66"/>
                  </a:cxn>
                  <a:cxn ang="0">
                    <a:pos x="32" y="70"/>
                  </a:cxn>
                  <a:cxn ang="0">
                    <a:pos x="32" y="70"/>
                  </a:cxn>
                  <a:cxn ang="0">
                    <a:pos x="24" y="80"/>
                  </a:cxn>
                  <a:cxn ang="0">
                    <a:pos x="22" y="84"/>
                  </a:cxn>
                  <a:cxn ang="0">
                    <a:pos x="20" y="82"/>
                  </a:cxn>
                  <a:cxn ang="0">
                    <a:pos x="18" y="90"/>
                  </a:cxn>
                  <a:cxn ang="0">
                    <a:pos x="28" y="102"/>
                  </a:cxn>
                  <a:cxn ang="0">
                    <a:pos x="46" y="108"/>
                  </a:cxn>
                  <a:cxn ang="0">
                    <a:pos x="62" y="106"/>
                  </a:cxn>
                  <a:cxn ang="0">
                    <a:pos x="62" y="94"/>
                  </a:cxn>
                  <a:cxn ang="0">
                    <a:pos x="62" y="84"/>
                  </a:cxn>
                  <a:cxn ang="0">
                    <a:pos x="58" y="80"/>
                  </a:cxn>
                  <a:cxn ang="0">
                    <a:pos x="56" y="78"/>
                  </a:cxn>
                  <a:cxn ang="0">
                    <a:pos x="60" y="78"/>
                  </a:cxn>
                  <a:cxn ang="0">
                    <a:pos x="58" y="76"/>
                  </a:cxn>
                  <a:cxn ang="0">
                    <a:pos x="54" y="74"/>
                  </a:cxn>
                  <a:cxn ang="0">
                    <a:pos x="56" y="66"/>
                  </a:cxn>
                  <a:cxn ang="0">
                    <a:pos x="60" y="64"/>
                  </a:cxn>
                  <a:cxn ang="0">
                    <a:pos x="60" y="68"/>
                  </a:cxn>
                  <a:cxn ang="0">
                    <a:pos x="64" y="66"/>
                  </a:cxn>
                  <a:cxn ang="0">
                    <a:pos x="66" y="64"/>
                  </a:cxn>
                  <a:cxn ang="0">
                    <a:pos x="70" y="64"/>
                  </a:cxn>
                  <a:cxn ang="0">
                    <a:pos x="64" y="58"/>
                  </a:cxn>
                </a:cxnLst>
                <a:rect l="0" t="0" r="r" b="b"/>
                <a:pathLst>
                  <a:path w="70" h="108">
                    <a:moveTo>
                      <a:pt x="64" y="58"/>
                    </a:moveTo>
                    <a:lnTo>
                      <a:pt x="64" y="58"/>
                    </a:lnTo>
                    <a:lnTo>
                      <a:pt x="62" y="52"/>
                    </a:lnTo>
                    <a:lnTo>
                      <a:pt x="62" y="52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62"/>
                    </a:lnTo>
                    <a:lnTo>
                      <a:pt x="54" y="62"/>
                    </a:lnTo>
                    <a:lnTo>
                      <a:pt x="54" y="62"/>
                    </a:lnTo>
                    <a:lnTo>
                      <a:pt x="50" y="58"/>
                    </a:lnTo>
                    <a:lnTo>
                      <a:pt x="50" y="58"/>
                    </a:lnTo>
                    <a:lnTo>
                      <a:pt x="52" y="56"/>
                    </a:lnTo>
                    <a:lnTo>
                      <a:pt x="52" y="56"/>
                    </a:lnTo>
                    <a:lnTo>
                      <a:pt x="50" y="56"/>
                    </a:lnTo>
                    <a:lnTo>
                      <a:pt x="50" y="56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0" y="44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42" y="42"/>
                    </a:lnTo>
                    <a:lnTo>
                      <a:pt x="40" y="42"/>
                    </a:lnTo>
                    <a:lnTo>
                      <a:pt x="40" y="42"/>
                    </a:lnTo>
                    <a:lnTo>
                      <a:pt x="38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0" y="28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6" y="26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56" y="18"/>
                    </a:lnTo>
                    <a:lnTo>
                      <a:pt x="56" y="18"/>
                    </a:lnTo>
                    <a:lnTo>
                      <a:pt x="56" y="18"/>
                    </a:lnTo>
                    <a:lnTo>
                      <a:pt x="56" y="18"/>
                    </a:lnTo>
                    <a:lnTo>
                      <a:pt x="54" y="18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6" y="1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2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2" y="24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6" y="32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6" y="38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26" y="68"/>
                    </a:lnTo>
                    <a:lnTo>
                      <a:pt x="28" y="68"/>
                    </a:lnTo>
                    <a:lnTo>
                      <a:pt x="30" y="68"/>
                    </a:lnTo>
                    <a:lnTo>
                      <a:pt x="32" y="70"/>
                    </a:lnTo>
                    <a:lnTo>
                      <a:pt x="32" y="70"/>
                    </a:lnTo>
                    <a:lnTo>
                      <a:pt x="32" y="70"/>
                    </a:lnTo>
                    <a:lnTo>
                      <a:pt x="32" y="70"/>
                    </a:lnTo>
                    <a:lnTo>
                      <a:pt x="32" y="70"/>
                    </a:lnTo>
                    <a:lnTo>
                      <a:pt x="26" y="70"/>
                    </a:lnTo>
                    <a:lnTo>
                      <a:pt x="24" y="72"/>
                    </a:lnTo>
                    <a:lnTo>
                      <a:pt x="24" y="76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2" y="82"/>
                    </a:lnTo>
                    <a:lnTo>
                      <a:pt x="22" y="82"/>
                    </a:lnTo>
                    <a:lnTo>
                      <a:pt x="22" y="84"/>
                    </a:lnTo>
                    <a:lnTo>
                      <a:pt x="22" y="84"/>
                    </a:lnTo>
                    <a:lnTo>
                      <a:pt x="20" y="84"/>
                    </a:lnTo>
                    <a:lnTo>
                      <a:pt x="20" y="84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8" y="90"/>
                    </a:lnTo>
                    <a:lnTo>
                      <a:pt x="18" y="94"/>
                    </a:lnTo>
                    <a:lnTo>
                      <a:pt x="18" y="98"/>
                    </a:lnTo>
                    <a:lnTo>
                      <a:pt x="18" y="98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32" y="106"/>
                    </a:lnTo>
                    <a:lnTo>
                      <a:pt x="38" y="108"/>
                    </a:lnTo>
                    <a:lnTo>
                      <a:pt x="46" y="108"/>
                    </a:lnTo>
                    <a:lnTo>
                      <a:pt x="54" y="108"/>
                    </a:lnTo>
                    <a:lnTo>
                      <a:pt x="54" y="108"/>
                    </a:lnTo>
                    <a:lnTo>
                      <a:pt x="58" y="108"/>
                    </a:lnTo>
                    <a:lnTo>
                      <a:pt x="62" y="106"/>
                    </a:lnTo>
                    <a:lnTo>
                      <a:pt x="62" y="106"/>
                    </a:lnTo>
                    <a:lnTo>
                      <a:pt x="62" y="104"/>
                    </a:lnTo>
                    <a:lnTo>
                      <a:pt x="62" y="100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90"/>
                    </a:lnTo>
                    <a:lnTo>
                      <a:pt x="62" y="90"/>
                    </a:lnTo>
                    <a:lnTo>
                      <a:pt x="62" y="84"/>
                    </a:lnTo>
                    <a:lnTo>
                      <a:pt x="62" y="84"/>
                    </a:lnTo>
                    <a:lnTo>
                      <a:pt x="60" y="80"/>
                    </a:lnTo>
                    <a:lnTo>
                      <a:pt x="60" y="80"/>
                    </a:lnTo>
                    <a:lnTo>
                      <a:pt x="58" y="80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6" y="78"/>
                    </a:lnTo>
                    <a:lnTo>
                      <a:pt x="56" y="78"/>
                    </a:lnTo>
                    <a:lnTo>
                      <a:pt x="60" y="78"/>
                    </a:lnTo>
                    <a:lnTo>
                      <a:pt x="60" y="78"/>
                    </a:lnTo>
                    <a:lnTo>
                      <a:pt x="60" y="78"/>
                    </a:lnTo>
                    <a:lnTo>
                      <a:pt x="58" y="76"/>
                    </a:lnTo>
                    <a:lnTo>
                      <a:pt x="58" y="76"/>
                    </a:lnTo>
                    <a:lnTo>
                      <a:pt x="58" y="76"/>
                    </a:lnTo>
                    <a:lnTo>
                      <a:pt x="58" y="76"/>
                    </a:lnTo>
                    <a:lnTo>
                      <a:pt x="60" y="74"/>
                    </a:lnTo>
                    <a:lnTo>
                      <a:pt x="60" y="74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2" y="68"/>
                    </a:lnTo>
                    <a:lnTo>
                      <a:pt x="54" y="62"/>
                    </a:lnTo>
                    <a:lnTo>
                      <a:pt x="54" y="62"/>
                    </a:lnTo>
                    <a:lnTo>
                      <a:pt x="56" y="66"/>
                    </a:lnTo>
                    <a:lnTo>
                      <a:pt x="56" y="66"/>
                    </a:lnTo>
                    <a:lnTo>
                      <a:pt x="58" y="66"/>
                    </a:lnTo>
                    <a:lnTo>
                      <a:pt x="58" y="66"/>
                    </a:lnTo>
                    <a:lnTo>
                      <a:pt x="60" y="64"/>
                    </a:lnTo>
                    <a:lnTo>
                      <a:pt x="60" y="64"/>
                    </a:lnTo>
                    <a:lnTo>
                      <a:pt x="60" y="64"/>
                    </a:lnTo>
                    <a:lnTo>
                      <a:pt x="60" y="64"/>
                    </a:lnTo>
                    <a:lnTo>
                      <a:pt x="60" y="68"/>
                    </a:lnTo>
                    <a:lnTo>
                      <a:pt x="60" y="68"/>
                    </a:lnTo>
                    <a:lnTo>
                      <a:pt x="62" y="68"/>
                    </a:lnTo>
                    <a:lnTo>
                      <a:pt x="62" y="68"/>
                    </a:lnTo>
                    <a:lnTo>
                      <a:pt x="64" y="66"/>
                    </a:lnTo>
                    <a:lnTo>
                      <a:pt x="64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4"/>
                    </a:lnTo>
                    <a:lnTo>
                      <a:pt x="66" y="64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70" y="64"/>
                    </a:lnTo>
                    <a:lnTo>
                      <a:pt x="70" y="64"/>
                    </a:lnTo>
                    <a:lnTo>
                      <a:pt x="66" y="60"/>
                    </a:lnTo>
                    <a:lnTo>
                      <a:pt x="64" y="58"/>
                    </a:lnTo>
                    <a:lnTo>
                      <a:pt x="64" y="58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89"/>
              <p:cNvSpPr/>
              <p:nvPr/>
            </p:nvSpPr>
            <p:spPr bwMode="auto">
              <a:xfrm>
                <a:off x="2184357" y="1073129"/>
                <a:ext cx="3175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90"/>
              <p:cNvSpPr/>
              <p:nvPr/>
            </p:nvSpPr>
            <p:spPr bwMode="auto">
              <a:xfrm>
                <a:off x="828659" y="1654143"/>
                <a:ext cx="44449" cy="44449"/>
              </a:xfrm>
              <a:custGeom>
                <a:avLst/>
                <a:gdLst/>
                <a:ahLst/>
                <a:cxnLst>
                  <a:cxn ang="0">
                    <a:pos x="10" y="20"/>
                  </a:cxn>
                  <a:cxn ang="0">
                    <a:pos x="10" y="20"/>
                  </a:cxn>
                  <a:cxn ang="0">
                    <a:pos x="12" y="20"/>
                  </a:cxn>
                  <a:cxn ang="0">
                    <a:pos x="12" y="20"/>
                  </a:cxn>
                  <a:cxn ang="0">
                    <a:pos x="14" y="20"/>
                  </a:cxn>
                  <a:cxn ang="0">
                    <a:pos x="14" y="22"/>
                  </a:cxn>
                  <a:cxn ang="0">
                    <a:pos x="14" y="22"/>
                  </a:cxn>
                  <a:cxn ang="0">
                    <a:pos x="16" y="20"/>
                  </a:cxn>
                  <a:cxn ang="0">
                    <a:pos x="16" y="20"/>
                  </a:cxn>
                  <a:cxn ang="0">
                    <a:pos x="16" y="18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22" y="18"/>
                  </a:cxn>
                  <a:cxn ang="0">
                    <a:pos x="28" y="16"/>
                  </a:cxn>
                  <a:cxn ang="0">
                    <a:pos x="28" y="16"/>
                  </a:cxn>
                  <a:cxn ang="0">
                    <a:pos x="26" y="12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26" y="6"/>
                  </a:cxn>
                  <a:cxn ang="0">
                    <a:pos x="28" y="8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28" y="6"/>
                  </a:cxn>
                  <a:cxn ang="0">
                    <a:pos x="26" y="4"/>
                  </a:cxn>
                  <a:cxn ang="0">
                    <a:pos x="26" y="4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2" y="2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0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8" y="10"/>
                  </a:cxn>
                  <a:cxn ang="0">
                    <a:pos x="10" y="14"/>
                  </a:cxn>
                  <a:cxn ang="0">
                    <a:pos x="10" y="14"/>
                  </a:cxn>
                  <a:cxn ang="0">
                    <a:pos x="6" y="14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2" y="12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6" y="24"/>
                  </a:cxn>
                  <a:cxn ang="0">
                    <a:pos x="10" y="20"/>
                  </a:cxn>
                  <a:cxn ang="0">
                    <a:pos x="10" y="20"/>
                  </a:cxn>
                </a:cxnLst>
                <a:rect l="0" t="0" r="r" b="b"/>
                <a:pathLst>
                  <a:path w="28" h="28">
                    <a:moveTo>
                      <a:pt x="10" y="20"/>
                    </a:moveTo>
                    <a:lnTo>
                      <a:pt x="10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4" y="20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18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22" y="18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10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6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4"/>
                    </a:lnTo>
                    <a:lnTo>
                      <a:pt x="10" y="20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91"/>
              <p:cNvSpPr/>
              <p:nvPr/>
            </p:nvSpPr>
            <p:spPr bwMode="auto">
              <a:xfrm>
                <a:off x="885808" y="1219176"/>
                <a:ext cx="1588" cy="31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92"/>
              <p:cNvSpPr>
                <a:spLocks noEditPoints="1"/>
              </p:cNvSpPr>
              <p:nvPr/>
            </p:nvSpPr>
            <p:spPr bwMode="auto">
              <a:xfrm>
                <a:off x="866758" y="222245"/>
                <a:ext cx="2076409" cy="1952588"/>
              </a:xfrm>
              <a:custGeom>
                <a:avLst/>
                <a:gdLst/>
                <a:ahLst/>
                <a:cxnLst>
                  <a:cxn ang="0">
                    <a:pos x="682" y="362"/>
                  </a:cxn>
                  <a:cxn ang="0">
                    <a:pos x="1060" y="138"/>
                  </a:cxn>
                  <a:cxn ang="0">
                    <a:pos x="1072" y="166"/>
                  </a:cxn>
                  <a:cxn ang="0">
                    <a:pos x="806" y="10"/>
                  </a:cxn>
                  <a:cxn ang="0">
                    <a:pos x="762" y="14"/>
                  </a:cxn>
                  <a:cxn ang="0">
                    <a:pos x="756" y="24"/>
                  </a:cxn>
                  <a:cxn ang="0">
                    <a:pos x="728" y="62"/>
                  </a:cxn>
                  <a:cxn ang="0">
                    <a:pos x="702" y="28"/>
                  </a:cxn>
                  <a:cxn ang="0">
                    <a:pos x="400" y="82"/>
                  </a:cxn>
                  <a:cxn ang="0">
                    <a:pos x="402" y="112"/>
                  </a:cxn>
                  <a:cxn ang="0">
                    <a:pos x="418" y="118"/>
                  </a:cxn>
                  <a:cxn ang="0">
                    <a:pos x="408" y="148"/>
                  </a:cxn>
                  <a:cxn ang="0">
                    <a:pos x="24" y="650"/>
                  </a:cxn>
                  <a:cxn ang="0">
                    <a:pos x="18" y="824"/>
                  </a:cxn>
                  <a:cxn ang="0">
                    <a:pos x="52" y="818"/>
                  </a:cxn>
                  <a:cxn ang="0">
                    <a:pos x="106" y="924"/>
                  </a:cxn>
                  <a:cxn ang="0">
                    <a:pos x="148" y="554"/>
                  </a:cxn>
                  <a:cxn ang="0">
                    <a:pos x="212" y="1028"/>
                  </a:cxn>
                  <a:cxn ang="0">
                    <a:pos x="196" y="536"/>
                  </a:cxn>
                  <a:cxn ang="0">
                    <a:pos x="200" y="492"/>
                  </a:cxn>
                  <a:cxn ang="0">
                    <a:pos x="220" y="526"/>
                  </a:cxn>
                  <a:cxn ang="0">
                    <a:pos x="886" y="600"/>
                  </a:cxn>
                  <a:cxn ang="0">
                    <a:pos x="812" y="598"/>
                  </a:cxn>
                  <a:cxn ang="0">
                    <a:pos x="734" y="582"/>
                  </a:cxn>
                  <a:cxn ang="0">
                    <a:pos x="676" y="534"/>
                  </a:cxn>
                  <a:cxn ang="0">
                    <a:pos x="678" y="564"/>
                  </a:cxn>
                  <a:cxn ang="0">
                    <a:pos x="576" y="346"/>
                  </a:cxn>
                  <a:cxn ang="0">
                    <a:pos x="590" y="392"/>
                  </a:cxn>
                  <a:cxn ang="0">
                    <a:pos x="600" y="438"/>
                  </a:cxn>
                  <a:cxn ang="0">
                    <a:pos x="576" y="432"/>
                  </a:cxn>
                  <a:cxn ang="0">
                    <a:pos x="574" y="392"/>
                  </a:cxn>
                  <a:cxn ang="0">
                    <a:pos x="550" y="370"/>
                  </a:cxn>
                  <a:cxn ang="0">
                    <a:pos x="526" y="410"/>
                  </a:cxn>
                  <a:cxn ang="0">
                    <a:pos x="536" y="386"/>
                  </a:cxn>
                  <a:cxn ang="0">
                    <a:pos x="514" y="424"/>
                  </a:cxn>
                  <a:cxn ang="0">
                    <a:pos x="416" y="256"/>
                  </a:cxn>
                  <a:cxn ang="0">
                    <a:pos x="418" y="252"/>
                  </a:cxn>
                  <a:cxn ang="0">
                    <a:pos x="468" y="242"/>
                  </a:cxn>
                  <a:cxn ang="0">
                    <a:pos x="674" y="888"/>
                  </a:cxn>
                  <a:cxn ang="0">
                    <a:pos x="988" y="1138"/>
                  </a:cxn>
                  <a:cxn ang="0">
                    <a:pos x="996" y="1056"/>
                  </a:cxn>
                  <a:cxn ang="0">
                    <a:pos x="1020" y="1036"/>
                  </a:cxn>
                  <a:cxn ang="0">
                    <a:pos x="1026" y="860"/>
                  </a:cxn>
                  <a:cxn ang="0">
                    <a:pos x="944" y="976"/>
                  </a:cxn>
                  <a:cxn ang="0">
                    <a:pos x="912" y="1082"/>
                  </a:cxn>
                  <a:cxn ang="0">
                    <a:pos x="880" y="1164"/>
                  </a:cxn>
                  <a:cxn ang="0">
                    <a:pos x="774" y="1230"/>
                  </a:cxn>
                  <a:cxn ang="0">
                    <a:pos x="732" y="1148"/>
                  </a:cxn>
                  <a:cxn ang="0">
                    <a:pos x="720" y="1008"/>
                  </a:cxn>
                  <a:cxn ang="0">
                    <a:pos x="678" y="924"/>
                  </a:cxn>
                  <a:cxn ang="0">
                    <a:pos x="674" y="876"/>
                  </a:cxn>
                  <a:cxn ang="0">
                    <a:pos x="576" y="872"/>
                  </a:cxn>
                  <a:cxn ang="0">
                    <a:pos x="484" y="834"/>
                  </a:cxn>
                  <a:cxn ang="0">
                    <a:pos x="456" y="790"/>
                  </a:cxn>
                  <a:cxn ang="0">
                    <a:pos x="486" y="682"/>
                  </a:cxn>
                  <a:cxn ang="0">
                    <a:pos x="576" y="598"/>
                  </a:cxn>
                  <a:cxn ang="0">
                    <a:pos x="670" y="584"/>
                  </a:cxn>
                  <a:cxn ang="0">
                    <a:pos x="718" y="624"/>
                  </a:cxn>
                  <a:cxn ang="0">
                    <a:pos x="816" y="632"/>
                  </a:cxn>
                  <a:cxn ang="0">
                    <a:pos x="896" y="670"/>
                  </a:cxn>
                  <a:cxn ang="0">
                    <a:pos x="946" y="786"/>
                  </a:cxn>
                  <a:cxn ang="0">
                    <a:pos x="1010" y="820"/>
                  </a:cxn>
                  <a:cxn ang="0">
                    <a:pos x="1292" y="838"/>
                  </a:cxn>
                </a:cxnLst>
                <a:rect l="0" t="0" r="r" b="b"/>
                <a:pathLst>
                  <a:path w="1308" h="1230">
                    <a:moveTo>
                      <a:pt x="702" y="378"/>
                    </a:moveTo>
                    <a:lnTo>
                      <a:pt x="702" y="378"/>
                    </a:lnTo>
                    <a:lnTo>
                      <a:pt x="702" y="378"/>
                    </a:lnTo>
                    <a:lnTo>
                      <a:pt x="702" y="378"/>
                    </a:lnTo>
                    <a:lnTo>
                      <a:pt x="704" y="380"/>
                    </a:lnTo>
                    <a:lnTo>
                      <a:pt x="706" y="382"/>
                    </a:lnTo>
                    <a:lnTo>
                      <a:pt x="706" y="382"/>
                    </a:lnTo>
                    <a:lnTo>
                      <a:pt x="708" y="376"/>
                    </a:lnTo>
                    <a:lnTo>
                      <a:pt x="708" y="376"/>
                    </a:lnTo>
                    <a:lnTo>
                      <a:pt x="710" y="376"/>
                    </a:lnTo>
                    <a:lnTo>
                      <a:pt x="710" y="376"/>
                    </a:lnTo>
                    <a:lnTo>
                      <a:pt x="710" y="380"/>
                    </a:lnTo>
                    <a:lnTo>
                      <a:pt x="708" y="384"/>
                    </a:lnTo>
                    <a:lnTo>
                      <a:pt x="708" y="384"/>
                    </a:lnTo>
                    <a:lnTo>
                      <a:pt x="708" y="384"/>
                    </a:lnTo>
                    <a:lnTo>
                      <a:pt x="708" y="384"/>
                    </a:lnTo>
                    <a:lnTo>
                      <a:pt x="710" y="384"/>
                    </a:lnTo>
                    <a:lnTo>
                      <a:pt x="710" y="384"/>
                    </a:lnTo>
                    <a:lnTo>
                      <a:pt x="710" y="386"/>
                    </a:lnTo>
                    <a:lnTo>
                      <a:pt x="710" y="386"/>
                    </a:lnTo>
                    <a:lnTo>
                      <a:pt x="708" y="388"/>
                    </a:lnTo>
                    <a:lnTo>
                      <a:pt x="706" y="388"/>
                    </a:lnTo>
                    <a:lnTo>
                      <a:pt x="706" y="388"/>
                    </a:lnTo>
                    <a:lnTo>
                      <a:pt x="704" y="386"/>
                    </a:lnTo>
                    <a:lnTo>
                      <a:pt x="704" y="386"/>
                    </a:lnTo>
                    <a:lnTo>
                      <a:pt x="702" y="386"/>
                    </a:lnTo>
                    <a:lnTo>
                      <a:pt x="700" y="386"/>
                    </a:lnTo>
                    <a:lnTo>
                      <a:pt x="700" y="386"/>
                    </a:lnTo>
                    <a:lnTo>
                      <a:pt x="698" y="382"/>
                    </a:lnTo>
                    <a:lnTo>
                      <a:pt x="700" y="380"/>
                    </a:lnTo>
                    <a:lnTo>
                      <a:pt x="702" y="378"/>
                    </a:lnTo>
                    <a:lnTo>
                      <a:pt x="702" y="378"/>
                    </a:lnTo>
                    <a:close/>
                    <a:moveTo>
                      <a:pt x="676" y="362"/>
                    </a:moveTo>
                    <a:lnTo>
                      <a:pt x="676" y="362"/>
                    </a:lnTo>
                    <a:lnTo>
                      <a:pt x="682" y="362"/>
                    </a:lnTo>
                    <a:lnTo>
                      <a:pt x="682" y="362"/>
                    </a:lnTo>
                    <a:lnTo>
                      <a:pt x="686" y="360"/>
                    </a:lnTo>
                    <a:lnTo>
                      <a:pt x="688" y="356"/>
                    </a:lnTo>
                    <a:lnTo>
                      <a:pt x="688" y="356"/>
                    </a:lnTo>
                    <a:lnTo>
                      <a:pt x="692" y="356"/>
                    </a:lnTo>
                    <a:lnTo>
                      <a:pt x="692" y="356"/>
                    </a:lnTo>
                    <a:lnTo>
                      <a:pt x="692" y="354"/>
                    </a:lnTo>
                    <a:lnTo>
                      <a:pt x="692" y="354"/>
                    </a:lnTo>
                    <a:lnTo>
                      <a:pt x="694" y="354"/>
                    </a:lnTo>
                    <a:lnTo>
                      <a:pt x="694" y="354"/>
                    </a:lnTo>
                    <a:lnTo>
                      <a:pt x="692" y="358"/>
                    </a:lnTo>
                    <a:lnTo>
                      <a:pt x="694" y="360"/>
                    </a:lnTo>
                    <a:lnTo>
                      <a:pt x="694" y="360"/>
                    </a:lnTo>
                    <a:lnTo>
                      <a:pt x="692" y="364"/>
                    </a:lnTo>
                    <a:lnTo>
                      <a:pt x="692" y="364"/>
                    </a:lnTo>
                    <a:lnTo>
                      <a:pt x="680" y="364"/>
                    </a:lnTo>
                    <a:lnTo>
                      <a:pt x="680" y="364"/>
                    </a:lnTo>
                    <a:lnTo>
                      <a:pt x="678" y="366"/>
                    </a:lnTo>
                    <a:lnTo>
                      <a:pt x="676" y="368"/>
                    </a:lnTo>
                    <a:lnTo>
                      <a:pt x="676" y="368"/>
                    </a:lnTo>
                    <a:lnTo>
                      <a:pt x="674" y="366"/>
                    </a:lnTo>
                    <a:lnTo>
                      <a:pt x="674" y="366"/>
                    </a:lnTo>
                    <a:lnTo>
                      <a:pt x="676" y="362"/>
                    </a:lnTo>
                    <a:lnTo>
                      <a:pt x="676" y="362"/>
                    </a:lnTo>
                    <a:close/>
                    <a:moveTo>
                      <a:pt x="1048" y="152"/>
                    </a:moveTo>
                    <a:lnTo>
                      <a:pt x="1048" y="152"/>
                    </a:lnTo>
                    <a:lnTo>
                      <a:pt x="1052" y="152"/>
                    </a:lnTo>
                    <a:lnTo>
                      <a:pt x="1054" y="152"/>
                    </a:lnTo>
                    <a:lnTo>
                      <a:pt x="1054" y="152"/>
                    </a:lnTo>
                    <a:lnTo>
                      <a:pt x="1058" y="148"/>
                    </a:lnTo>
                    <a:lnTo>
                      <a:pt x="1060" y="144"/>
                    </a:lnTo>
                    <a:lnTo>
                      <a:pt x="1060" y="144"/>
                    </a:lnTo>
                    <a:lnTo>
                      <a:pt x="1056" y="142"/>
                    </a:lnTo>
                    <a:lnTo>
                      <a:pt x="1056" y="142"/>
                    </a:lnTo>
                    <a:lnTo>
                      <a:pt x="1056" y="140"/>
                    </a:lnTo>
                    <a:lnTo>
                      <a:pt x="1056" y="140"/>
                    </a:lnTo>
                    <a:lnTo>
                      <a:pt x="1060" y="138"/>
                    </a:lnTo>
                    <a:lnTo>
                      <a:pt x="1064" y="134"/>
                    </a:lnTo>
                    <a:lnTo>
                      <a:pt x="1064" y="134"/>
                    </a:lnTo>
                    <a:lnTo>
                      <a:pt x="1070" y="134"/>
                    </a:lnTo>
                    <a:lnTo>
                      <a:pt x="1070" y="134"/>
                    </a:lnTo>
                    <a:lnTo>
                      <a:pt x="1076" y="132"/>
                    </a:lnTo>
                    <a:lnTo>
                      <a:pt x="1084" y="132"/>
                    </a:lnTo>
                    <a:lnTo>
                      <a:pt x="1084" y="132"/>
                    </a:lnTo>
                    <a:lnTo>
                      <a:pt x="1090" y="134"/>
                    </a:lnTo>
                    <a:lnTo>
                      <a:pt x="1090" y="134"/>
                    </a:lnTo>
                    <a:lnTo>
                      <a:pt x="1088" y="138"/>
                    </a:lnTo>
                    <a:lnTo>
                      <a:pt x="1084" y="142"/>
                    </a:lnTo>
                    <a:lnTo>
                      <a:pt x="1082" y="144"/>
                    </a:lnTo>
                    <a:lnTo>
                      <a:pt x="1080" y="152"/>
                    </a:lnTo>
                    <a:lnTo>
                      <a:pt x="1080" y="152"/>
                    </a:lnTo>
                    <a:lnTo>
                      <a:pt x="1084" y="160"/>
                    </a:lnTo>
                    <a:lnTo>
                      <a:pt x="1088" y="168"/>
                    </a:lnTo>
                    <a:lnTo>
                      <a:pt x="1088" y="168"/>
                    </a:lnTo>
                    <a:lnTo>
                      <a:pt x="1092" y="170"/>
                    </a:lnTo>
                    <a:lnTo>
                      <a:pt x="1096" y="172"/>
                    </a:lnTo>
                    <a:lnTo>
                      <a:pt x="1096" y="174"/>
                    </a:lnTo>
                    <a:lnTo>
                      <a:pt x="1096" y="174"/>
                    </a:lnTo>
                    <a:lnTo>
                      <a:pt x="1082" y="174"/>
                    </a:lnTo>
                    <a:lnTo>
                      <a:pt x="1082" y="174"/>
                    </a:lnTo>
                    <a:lnTo>
                      <a:pt x="1080" y="176"/>
                    </a:lnTo>
                    <a:lnTo>
                      <a:pt x="1076" y="176"/>
                    </a:lnTo>
                    <a:lnTo>
                      <a:pt x="1076" y="176"/>
                    </a:lnTo>
                    <a:lnTo>
                      <a:pt x="1074" y="172"/>
                    </a:lnTo>
                    <a:lnTo>
                      <a:pt x="1074" y="172"/>
                    </a:lnTo>
                    <a:lnTo>
                      <a:pt x="1066" y="172"/>
                    </a:lnTo>
                    <a:lnTo>
                      <a:pt x="1066" y="172"/>
                    </a:lnTo>
                    <a:lnTo>
                      <a:pt x="1066" y="170"/>
                    </a:lnTo>
                    <a:lnTo>
                      <a:pt x="1068" y="170"/>
                    </a:lnTo>
                    <a:lnTo>
                      <a:pt x="1070" y="168"/>
                    </a:lnTo>
                    <a:lnTo>
                      <a:pt x="1070" y="168"/>
                    </a:lnTo>
                    <a:lnTo>
                      <a:pt x="1072" y="166"/>
                    </a:lnTo>
                    <a:lnTo>
                      <a:pt x="1072" y="166"/>
                    </a:lnTo>
                    <a:lnTo>
                      <a:pt x="1064" y="162"/>
                    </a:lnTo>
                    <a:lnTo>
                      <a:pt x="1056" y="160"/>
                    </a:lnTo>
                    <a:lnTo>
                      <a:pt x="1056" y="160"/>
                    </a:lnTo>
                    <a:lnTo>
                      <a:pt x="1052" y="162"/>
                    </a:lnTo>
                    <a:lnTo>
                      <a:pt x="1050" y="162"/>
                    </a:lnTo>
                    <a:lnTo>
                      <a:pt x="1048" y="160"/>
                    </a:lnTo>
                    <a:lnTo>
                      <a:pt x="1048" y="160"/>
                    </a:lnTo>
                    <a:lnTo>
                      <a:pt x="1046" y="158"/>
                    </a:lnTo>
                    <a:lnTo>
                      <a:pt x="1046" y="158"/>
                    </a:lnTo>
                    <a:lnTo>
                      <a:pt x="1046" y="154"/>
                    </a:lnTo>
                    <a:lnTo>
                      <a:pt x="1048" y="152"/>
                    </a:lnTo>
                    <a:lnTo>
                      <a:pt x="1048" y="152"/>
                    </a:lnTo>
                    <a:close/>
                    <a:moveTo>
                      <a:pt x="762" y="14"/>
                    </a:moveTo>
                    <a:lnTo>
                      <a:pt x="762" y="14"/>
                    </a:lnTo>
                    <a:lnTo>
                      <a:pt x="764" y="10"/>
                    </a:lnTo>
                    <a:lnTo>
                      <a:pt x="766" y="8"/>
                    </a:lnTo>
                    <a:lnTo>
                      <a:pt x="766" y="8"/>
                    </a:lnTo>
                    <a:lnTo>
                      <a:pt x="774" y="0"/>
                    </a:lnTo>
                    <a:lnTo>
                      <a:pt x="774" y="0"/>
                    </a:lnTo>
                    <a:lnTo>
                      <a:pt x="780" y="6"/>
                    </a:lnTo>
                    <a:lnTo>
                      <a:pt x="780" y="6"/>
                    </a:lnTo>
                    <a:lnTo>
                      <a:pt x="782" y="6"/>
                    </a:lnTo>
                    <a:lnTo>
                      <a:pt x="786" y="6"/>
                    </a:lnTo>
                    <a:lnTo>
                      <a:pt x="790" y="6"/>
                    </a:lnTo>
                    <a:lnTo>
                      <a:pt x="794" y="10"/>
                    </a:lnTo>
                    <a:lnTo>
                      <a:pt x="794" y="10"/>
                    </a:lnTo>
                    <a:lnTo>
                      <a:pt x="794" y="8"/>
                    </a:lnTo>
                    <a:lnTo>
                      <a:pt x="794" y="8"/>
                    </a:lnTo>
                    <a:lnTo>
                      <a:pt x="798" y="4"/>
                    </a:lnTo>
                    <a:lnTo>
                      <a:pt x="800" y="2"/>
                    </a:lnTo>
                    <a:lnTo>
                      <a:pt x="802" y="0"/>
                    </a:lnTo>
                    <a:lnTo>
                      <a:pt x="802" y="0"/>
                    </a:lnTo>
                    <a:lnTo>
                      <a:pt x="802" y="4"/>
                    </a:lnTo>
                    <a:lnTo>
                      <a:pt x="802" y="10"/>
                    </a:lnTo>
                    <a:lnTo>
                      <a:pt x="806" y="10"/>
                    </a:lnTo>
                    <a:lnTo>
                      <a:pt x="806" y="10"/>
                    </a:lnTo>
                    <a:lnTo>
                      <a:pt x="808" y="6"/>
                    </a:lnTo>
                    <a:lnTo>
                      <a:pt x="814" y="4"/>
                    </a:lnTo>
                    <a:lnTo>
                      <a:pt x="814" y="4"/>
                    </a:lnTo>
                    <a:lnTo>
                      <a:pt x="816" y="4"/>
                    </a:lnTo>
                    <a:lnTo>
                      <a:pt x="816" y="4"/>
                    </a:lnTo>
                    <a:lnTo>
                      <a:pt x="818" y="8"/>
                    </a:lnTo>
                    <a:lnTo>
                      <a:pt x="818" y="8"/>
                    </a:lnTo>
                    <a:lnTo>
                      <a:pt x="824" y="8"/>
                    </a:lnTo>
                    <a:lnTo>
                      <a:pt x="830" y="8"/>
                    </a:lnTo>
                    <a:lnTo>
                      <a:pt x="830" y="8"/>
                    </a:lnTo>
                    <a:lnTo>
                      <a:pt x="836" y="10"/>
                    </a:lnTo>
                    <a:lnTo>
                      <a:pt x="836" y="10"/>
                    </a:lnTo>
                    <a:lnTo>
                      <a:pt x="838" y="12"/>
                    </a:lnTo>
                    <a:lnTo>
                      <a:pt x="838" y="12"/>
                    </a:lnTo>
                    <a:lnTo>
                      <a:pt x="836" y="14"/>
                    </a:lnTo>
                    <a:lnTo>
                      <a:pt x="836" y="14"/>
                    </a:lnTo>
                    <a:lnTo>
                      <a:pt x="828" y="20"/>
                    </a:lnTo>
                    <a:lnTo>
                      <a:pt x="828" y="20"/>
                    </a:lnTo>
                    <a:lnTo>
                      <a:pt x="820" y="24"/>
                    </a:lnTo>
                    <a:lnTo>
                      <a:pt x="820" y="24"/>
                    </a:lnTo>
                    <a:lnTo>
                      <a:pt x="814" y="26"/>
                    </a:lnTo>
                    <a:lnTo>
                      <a:pt x="814" y="26"/>
                    </a:lnTo>
                    <a:lnTo>
                      <a:pt x="808" y="28"/>
                    </a:lnTo>
                    <a:lnTo>
                      <a:pt x="808" y="28"/>
                    </a:lnTo>
                    <a:lnTo>
                      <a:pt x="784" y="28"/>
                    </a:lnTo>
                    <a:lnTo>
                      <a:pt x="784" y="24"/>
                    </a:lnTo>
                    <a:lnTo>
                      <a:pt x="784" y="24"/>
                    </a:lnTo>
                    <a:lnTo>
                      <a:pt x="790" y="22"/>
                    </a:lnTo>
                    <a:lnTo>
                      <a:pt x="792" y="16"/>
                    </a:lnTo>
                    <a:lnTo>
                      <a:pt x="792" y="16"/>
                    </a:lnTo>
                    <a:lnTo>
                      <a:pt x="792" y="16"/>
                    </a:lnTo>
                    <a:lnTo>
                      <a:pt x="774" y="16"/>
                    </a:lnTo>
                    <a:lnTo>
                      <a:pt x="768" y="16"/>
                    </a:lnTo>
                    <a:lnTo>
                      <a:pt x="760" y="14"/>
                    </a:lnTo>
                    <a:lnTo>
                      <a:pt x="760" y="14"/>
                    </a:lnTo>
                    <a:lnTo>
                      <a:pt x="762" y="14"/>
                    </a:lnTo>
                    <a:lnTo>
                      <a:pt x="762" y="14"/>
                    </a:lnTo>
                    <a:close/>
                    <a:moveTo>
                      <a:pt x="706" y="16"/>
                    </a:moveTo>
                    <a:lnTo>
                      <a:pt x="706" y="16"/>
                    </a:lnTo>
                    <a:lnTo>
                      <a:pt x="710" y="16"/>
                    </a:lnTo>
                    <a:lnTo>
                      <a:pt x="710" y="16"/>
                    </a:lnTo>
                    <a:lnTo>
                      <a:pt x="718" y="16"/>
                    </a:lnTo>
                    <a:lnTo>
                      <a:pt x="718" y="16"/>
                    </a:lnTo>
                    <a:lnTo>
                      <a:pt x="718" y="24"/>
                    </a:lnTo>
                    <a:lnTo>
                      <a:pt x="718" y="24"/>
                    </a:lnTo>
                    <a:lnTo>
                      <a:pt x="724" y="24"/>
                    </a:lnTo>
                    <a:lnTo>
                      <a:pt x="724" y="24"/>
                    </a:lnTo>
                    <a:lnTo>
                      <a:pt x="724" y="24"/>
                    </a:lnTo>
                    <a:lnTo>
                      <a:pt x="726" y="18"/>
                    </a:lnTo>
                    <a:lnTo>
                      <a:pt x="726" y="18"/>
                    </a:lnTo>
                    <a:lnTo>
                      <a:pt x="730" y="16"/>
                    </a:lnTo>
                    <a:lnTo>
                      <a:pt x="732" y="18"/>
                    </a:lnTo>
                    <a:lnTo>
                      <a:pt x="732" y="18"/>
                    </a:lnTo>
                    <a:lnTo>
                      <a:pt x="736" y="24"/>
                    </a:lnTo>
                    <a:lnTo>
                      <a:pt x="742" y="28"/>
                    </a:lnTo>
                    <a:lnTo>
                      <a:pt x="742" y="28"/>
                    </a:lnTo>
                    <a:lnTo>
                      <a:pt x="744" y="26"/>
                    </a:lnTo>
                    <a:lnTo>
                      <a:pt x="744" y="26"/>
                    </a:lnTo>
                    <a:lnTo>
                      <a:pt x="742" y="22"/>
                    </a:lnTo>
                    <a:lnTo>
                      <a:pt x="740" y="18"/>
                    </a:lnTo>
                    <a:lnTo>
                      <a:pt x="740" y="16"/>
                    </a:lnTo>
                    <a:lnTo>
                      <a:pt x="740" y="16"/>
                    </a:lnTo>
                    <a:lnTo>
                      <a:pt x="744" y="12"/>
                    </a:lnTo>
                    <a:lnTo>
                      <a:pt x="744" y="12"/>
                    </a:lnTo>
                    <a:lnTo>
                      <a:pt x="746" y="12"/>
                    </a:lnTo>
                    <a:lnTo>
                      <a:pt x="750" y="14"/>
                    </a:lnTo>
                    <a:lnTo>
                      <a:pt x="754" y="14"/>
                    </a:lnTo>
                    <a:lnTo>
                      <a:pt x="754" y="14"/>
                    </a:lnTo>
                    <a:lnTo>
                      <a:pt x="756" y="16"/>
                    </a:lnTo>
                    <a:lnTo>
                      <a:pt x="756" y="16"/>
                    </a:lnTo>
                    <a:lnTo>
                      <a:pt x="756" y="20"/>
                    </a:lnTo>
                    <a:lnTo>
                      <a:pt x="756" y="24"/>
                    </a:lnTo>
                    <a:lnTo>
                      <a:pt x="756" y="24"/>
                    </a:lnTo>
                    <a:lnTo>
                      <a:pt x="758" y="24"/>
                    </a:lnTo>
                    <a:lnTo>
                      <a:pt x="758" y="24"/>
                    </a:lnTo>
                    <a:lnTo>
                      <a:pt x="760" y="22"/>
                    </a:lnTo>
                    <a:lnTo>
                      <a:pt x="762" y="20"/>
                    </a:lnTo>
                    <a:lnTo>
                      <a:pt x="762" y="20"/>
                    </a:lnTo>
                    <a:lnTo>
                      <a:pt x="768" y="28"/>
                    </a:lnTo>
                    <a:lnTo>
                      <a:pt x="768" y="28"/>
                    </a:lnTo>
                    <a:lnTo>
                      <a:pt x="774" y="30"/>
                    </a:lnTo>
                    <a:lnTo>
                      <a:pt x="774" y="30"/>
                    </a:lnTo>
                    <a:lnTo>
                      <a:pt x="780" y="32"/>
                    </a:lnTo>
                    <a:lnTo>
                      <a:pt x="782" y="36"/>
                    </a:lnTo>
                    <a:lnTo>
                      <a:pt x="782" y="36"/>
                    </a:lnTo>
                    <a:lnTo>
                      <a:pt x="778" y="38"/>
                    </a:lnTo>
                    <a:lnTo>
                      <a:pt x="778" y="38"/>
                    </a:lnTo>
                    <a:lnTo>
                      <a:pt x="770" y="40"/>
                    </a:lnTo>
                    <a:lnTo>
                      <a:pt x="770" y="40"/>
                    </a:lnTo>
                    <a:lnTo>
                      <a:pt x="768" y="42"/>
                    </a:lnTo>
                    <a:lnTo>
                      <a:pt x="766" y="44"/>
                    </a:lnTo>
                    <a:lnTo>
                      <a:pt x="764" y="52"/>
                    </a:lnTo>
                    <a:lnTo>
                      <a:pt x="764" y="52"/>
                    </a:lnTo>
                    <a:lnTo>
                      <a:pt x="762" y="58"/>
                    </a:lnTo>
                    <a:lnTo>
                      <a:pt x="762" y="58"/>
                    </a:lnTo>
                    <a:lnTo>
                      <a:pt x="756" y="60"/>
                    </a:lnTo>
                    <a:lnTo>
                      <a:pt x="756" y="60"/>
                    </a:lnTo>
                    <a:lnTo>
                      <a:pt x="752" y="66"/>
                    </a:lnTo>
                    <a:lnTo>
                      <a:pt x="752" y="72"/>
                    </a:lnTo>
                    <a:lnTo>
                      <a:pt x="752" y="72"/>
                    </a:lnTo>
                    <a:lnTo>
                      <a:pt x="748" y="74"/>
                    </a:lnTo>
                    <a:lnTo>
                      <a:pt x="748" y="74"/>
                    </a:lnTo>
                    <a:lnTo>
                      <a:pt x="744" y="72"/>
                    </a:lnTo>
                    <a:lnTo>
                      <a:pt x="738" y="70"/>
                    </a:lnTo>
                    <a:lnTo>
                      <a:pt x="728" y="62"/>
                    </a:lnTo>
                    <a:lnTo>
                      <a:pt x="728" y="62"/>
                    </a:lnTo>
                    <a:lnTo>
                      <a:pt x="728" y="62"/>
                    </a:lnTo>
                    <a:lnTo>
                      <a:pt x="728" y="62"/>
                    </a:lnTo>
                    <a:lnTo>
                      <a:pt x="730" y="58"/>
                    </a:lnTo>
                    <a:lnTo>
                      <a:pt x="730" y="58"/>
                    </a:lnTo>
                    <a:lnTo>
                      <a:pt x="740" y="58"/>
                    </a:lnTo>
                    <a:lnTo>
                      <a:pt x="744" y="56"/>
                    </a:lnTo>
                    <a:lnTo>
                      <a:pt x="746" y="54"/>
                    </a:lnTo>
                    <a:lnTo>
                      <a:pt x="746" y="54"/>
                    </a:lnTo>
                    <a:lnTo>
                      <a:pt x="744" y="52"/>
                    </a:lnTo>
                    <a:lnTo>
                      <a:pt x="744" y="52"/>
                    </a:lnTo>
                    <a:lnTo>
                      <a:pt x="724" y="54"/>
                    </a:lnTo>
                    <a:lnTo>
                      <a:pt x="724" y="54"/>
                    </a:lnTo>
                    <a:lnTo>
                      <a:pt x="722" y="50"/>
                    </a:lnTo>
                    <a:lnTo>
                      <a:pt x="722" y="50"/>
                    </a:lnTo>
                    <a:lnTo>
                      <a:pt x="722" y="50"/>
                    </a:lnTo>
                    <a:lnTo>
                      <a:pt x="736" y="46"/>
                    </a:lnTo>
                    <a:lnTo>
                      <a:pt x="740" y="44"/>
                    </a:lnTo>
                    <a:lnTo>
                      <a:pt x="746" y="42"/>
                    </a:lnTo>
                    <a:lnTo>
                      <a:pt x="746" y="42"/>
                    </a:lnTo>
                    <a:lnTo>
                      <a:pt x="746" y="42"/>
                    </a:lnTo>
                    <a:lnTo>
                      <a:pt x="738" y="40"/>
                    </a:lnTo>
                    <a:lnTo>
                      <a:pt x="732" y="36"/>
                    </a:lnTo>
                    <a:lnTo>
                      <a:pt x="732" y="36"/>
                    </a:lnTo>
                    <a:lnTo>
                      <a:pt x="728" y="40"/>
                    </a:lnTo>
                    <a:lnTo>
                      <a:pt x="726" y="44"/>
                    </a:lnTo>
                    <a:lnTo>
                      <a:pt x="722" y="44"/>
                    </a:lnTo>
                    <a:lnTo>
                      <a:pt x="722" y="44"/>
                    </a:lnTo>
                    <a:lnTo>
                      <a:pt x="718" y="44"/>
                    </a:lnTo>
                    <a:lnTo>
                      <a:pt x="712" y="42"/>
                    </a:lnTo>
                    <a:lnTo>
                      <a:pt x="706" y="38"/>
                    </a:lnTo>
                    <a:lnTo>
                      <a:pt x="704" y="34"/>
                    </a:lnTo>
                    <a:lnTo>
                      <a:pt x="704" y="34"/>
                    </a:lnTo>
                    <a:lnTo>
                      <a:pt x="710" y="30"/>
                    </a:lnTo>
                    <a:lnTo>
                      <a:pt x="710" y="30"/>
                    </a:lnTo>
                    <a:lnTo>
                      <a:pt x="708" y="26"/>
                    </a:lnTo>
                    <a:lnTo>
                      <a:pt x="708" y="26"/>
                    </a:lnTo>
                    <a:lnTo>
                      <a:pt x="702" y="28"/>
                    </a:lnTo>
                    <a:lnTo>
                      <a:pt x="702" y="28"/>
                    </a:lnTo>
                    <a:lnTo>
                      <a:pt x="698" y="26"/>
                    </a:lnTo>
                    <a:lnTo>
                      <a:pt x="698" y="20"/>
                    </a:lnTo>
                    <a:lnTo>
                      <a:pt x="698" y="20"/>
                    </a:lnTo>
                    <a:lnTo>
                      <a:pt x="700" y="18"/>
                    </a:lnTo>
                    <a:lnTo>
                      <a:pt x="706" y="16"/>
                    </a:lnTo>
                    <a:lnTo>
                      <a:pt x="706" y="16"/>
                    </a:lnTo>
                    <a:close/>
                    <a:moveTo>
                      <a:pt x="404" y="92"/>
                    </a:moveTo>
                    <a:lnTo>
                      <a:pt x="404" y="92"/>
                    </a:lnTo>
                    <a:lnTo>
                      <a:pt x="402" y="94"/>
                    </a:lnTo>
                    <a:lnTo>
                      <a:pt x="402" y="94"/>
                    </a:lnTo>
                    <a:lnTo>
                      <a:pt x="398" y="94"/>
                    </a:lnTo>
                    <a:lnTo>
                      <a:pt x="396" y="92"/>
                    </a:lnTo>
                    <a:lnTo>
                      <a:pt x="396" y="92"/>
                    </a:lnTo>
                    <a:lnTo>
                      <a:pt x="398" y="90"/>
                    </a:lnTo>
                    <a:lnTo>
                      <a:pt x="400" y="88"/>
                    </a:lnTo>
                    <a:lnTo>
                      <a:pt x="400" y="88"/>
                    </a:lnTo>
                    <a:lnTo>
                      <a:pt x="404" y="88"/>
                    </a:lnTo>
                    <a:lnTo>
                      <a:pt x="406" y="90"/>
                    </a:lnTo>
                    <a:lnTo>
                      <a:pt x="406" y="90"/>
                    </a:lnTo>
                    <a:lnTo>
                      <a:pt x="404" y="92"/>
                    </a:lnTo>
                    <a:lnTo>
                      <a:pt x="404" y="92"/>
                    </a:lnTo>
                    <a:close/>
                    <a:moveTo>
                      <a:pt x="396" y="78"/>
                    </a:moveTo>
                    <a:lnTo>
                      <a:pt x="396" y="78"/>
                    </a:lnTo>
                    <a:lnTo>
                      <a:pt x="396" y="78"/>
                    </a:lnTo>
                    <a:lnTo>
                      <a:pt x="396" y="78"/>
                    </a:lnTo>
                    <a:lnTo>
                      <a:pt x="396" y="78"/>
                    </a:lnTo>
                    <a:lnTo>
                      <a:pt x="396" y="78"/>
                    </a:lnTo>
                    <a:close/>
                    <a:moveTo>
                      <a:pt x="400" y="82"/>
                    </a:moveTo>
                    <a:lnTo>
                      <a:pt x="400" y="82"/>
                    </a:lnTo>
                    <a:lnTo>
                      <a:pt x="396" y="82"/>
                    </a:lnTo>
                    <a:lnTo>
                      <a:pt x="396" y="78"/>
                    </a:lnTo>
                    <a:lnTo>
                      <a:pt x="396" y="78"/>
                    </a:lnTo>
                    <a:lnTo>
                      <a:pt x="398" y="80"/>
                    </a:lnTo>
                    <a:lnTo>
                      <a:pt x="398" y="80"/>
                    </a:lnTo>
                    <a:lnTo>
                      <a:pt x="400" y="80"/>
                    </a:lnTo>
                    <a:lnTo>
                      <a:pt x="400" y="82"/>
                    </a:lnTo>
                    <a:lnTo>
                      <a:pt x="400" y="82"/>
                    </a:lnTo>
                    <a:close/>
                    <a:moveTo>
                      <a:pt x="410" y="72"/>
                    </a:moveTo>
                    <a:lnTo>
                      <a:pt x="410" y="72"/>
                    </a:lnTo>
                    <a:lnTo>
                      <a:pt x="404" y="76"/>
                    </a:lnTo>
                    <a:lnTo>
                      <a:pt x="404" y="76"/>
                    </a:lnTo>
                    <a:lnTo>
                      <a:pt x="402" y="74"/>
                    </a:lnTo>
                    <a:lnTo>
                      <a:pt x="402" y="74"/>
                    </a:lnTo>
                    <a:lnTo>
                      <a:pt x="398" y="72"/>
                    </a:lnTo>
                    <a:lnTo>
                      <a:pt x="398" y="72"/>
                    </a:lnTo>
                    <a:lnTo>
                      <a:pt x="402" y="68"/>
                    </a:lnTo>
                    <a:lnTo>
                      <a:pt x="402" y="68"/>
                    </a:lnTo>
                    <a:lnTo>
                      <a:pt x="404" y="70"/>
                    </a:lnTo>
                    <a:lnTo>
                      <a:pt x="408" y="72"/>
                    </a:lnTo>
                    <a:lnTo>
                      <a:pt x="408" y="72"/>
                    </a:lnTo>
                    <a:lnTo>
                      <a:pt x="408" y="70"/>
                    </a:lnTo>
                    <a:lnTo>
                      <a:pt x="410" y="70"/>
                    </a:lnTo>
                    <a:lnTo>
                      <a:pt x="410" y="70"/>
                    </a:lnTo>
                    <a:lnTo>
                      <a:pt x="410" y="72"/>
                    </a:lnTo>
                    <a:lnTo>
                      <a:pt x="410" y="72"/>
                    </a:lnTo>
                    <a:close/>
                    <a:moveTo>
                      <a:pt x="388" y="114"/>
                    </a:moveTo>
                    <a:lnTo>
                      <a:pt x="388" y="114"/>
                    </a:lnTo>
                    <a:lnTo>
                      <a:pt x="390" y="110"/>
                    </a:lnTo>
                    <a:lnTo>
                      <a:pt x="390" y="110"/>
                    </a:lnTo>
                    <a:lnTo>
                      <a:pt x="394" y="110"/>
                    </a:lnTo>
                    <a:lnTo>
                      <a:pt x="394" y="110"/>
                    </a:lnTo>
                    <a:lnTo>
                      <a:pt x="396" y="110"/>
                    </a:lnTo>
                    <a:lnTo>
                      <a:pt x="398" y="112"/>
                    </a:lnTo>
                    <a:lnTo>
                      <a:pt x="398" y="112"/>
                    </a:lnTo>
                    <a:lnTo>
                      <a:pt x="388" y="114"/>
                    </a:lnTo>
                    <a:lnTo>
                      <a:pt x="388" y="114"/>
                    </a:lnTo>
                    <a:close/>
                    <a:moveTo>
                      <a:pt x="394" y="118"/>
                    </a:moveTo>
                    <a:lnTo>
                      <a:pt x="394" y="118"/>
                    </a:lnTo>
                    <a:lnTo>
                      <a:pt x="396" y="116"/>
                    </a:lnTo>
                    <a:lnTo>
                      <a:pt x="396" y="116"/>
                    </a:lnTo>
                    <a:lnTo>
                      <a:pt x="402" y="112"/>
                    </a:lnTo>
                    <a:lnTo>
                      <a:pt x="402" y="112"/>
                    </a:lnTo>
                    <a:lnTo>
                      <a:pt x="410" y="112"/>
                    </a:lnTo>
                    <a:lnTo>
                      <a:pt x="410" y="112"/>
                    </a:lnTo>
                    <a:lnTo>
                      <a:pt x="410" y="112"/>
                    </a:lnTo>
                    <a:lnTo>
                      <a:pt x="410" y="112"/>
                    </a:lnTo>
                    <a:lnTo>
                      <a:pt x="406" y="114"/>
                    </a:lnTo>
                    <a:lnTo>
                      <a:pt x="406" y="114"/>
                    </a:lnTo>
                    <a:lnTo>
                      <a:pt x="402" y="116"/>
                    </a:lnTo>
                    <a:lnTo>
                      <a:pt x="402" y="116"/>
                    </a:lnTo>
                    <a:lnTo>
                      <a:pt x="398" y="116"/>
                    </a:lnTo>
                    <a:lnTo>
                      <a:pt x="398" y="116"/>
                    </a:lnTo>
                    <a:lnTo>
                      <a:pt x="394" y="118"/>
                    </a:lnTo>
                    <a:lnTo>
                      <a:pt x="394" y="118"/>
                    </a:lnTo>
                    <a:lnTo>
                      <a:pt x="394" y="118"/>
                    </a:lnTo>
                    <a:lnTo>
                      <a:pt x="394" y="118"/>
                    </a:lnTo>
                    <a:close/>
                    <a:moveTo>
                      <a:pt x="420" y="122"/>
                    </a:moveTo>
                    <a:lnTo>
                      <a:pt x="420" y="122"/>
                    </a:lnTo>
                    <a:lnTo>
                      <a:pt x="418" y="124"/>
                    </a:lnTo>
                    <a:lnTo>
                      <a:pt x="418" y="124"/>
                    </a:lnTo>
                    <a:lnTo>
                      <a:pt x="416" y="122"/>
                    </a:lnTo>
                    <a:lnTo>
                      <a:pt x="416" y="122"/>
                    </a:lnTo>
                    <a:lnTo>
                      <a:pt x="414" y="122"/>
                    </a:lnTo>
                    <a:lnTo>
                      <a:pt x="414" y="122"/>
                    </a:lnTo>
                    <a:lnTo>
                      <a:pt x="406" y="122"/>
                    </a:lnTo>
                    <a:lnTo>
                      <a:pt x="400" y="122"/>
                    </a:lnTo>
                    <a:lnTo>
                      <a:pt x="400" y="122"/>
                    </a:lnTo>
                    <a:lnTo>
                      <a:pt x="398" y="120"/>
                    </a:lnTo>
                    <a:lnTo>
                      <a:pt x="396" y="118"/>
                    </a:lnTo>
                    <a:lnTo>
                      <a:pt x="396" y="118"/>
                    </a:lnTo>
                    <a:lnTo>
                      <a:pt x="404" y="116"/>
                    </a:lnTo>
                    <a:lnTo>
                      <a:pt x="404" y="116"/>
                    </a:lnTo>
                    <a:lnTo>
                      <a:pt x="410" y="116"/>
                    </a:lnTo>
                    <a:lnTo>
                      <a:pt x="416" y="118"/>
                    </a:lnTo>
                    <a:lnTo>
                      <a:pt x="416" y="118"/>
                    </a:lnTo>
                    <a:lnTo>
                      <a:pt x="418" y="118"/>
                    </a:lnTo>
                    <a:lnTo>
                      <a:pt x="418" y="118"/>
                    </a:lnTo>
                    <a:lnTo>
                      <a:pt x="418" y="118"/>
                    </a:lnTo>
                    <a:lnTo>
                      <a:pt x="418" y="118"/>
                    </a:lnTo>
                    <a:lnTo>
                      <a:pt x="418" y="118"/>
                    </a:lnTo>
                    <a:lnTo>
                      <a:pt x="418" y="118"/>
                    </a:lnTo>
                    <a:lnTo>
                      <a:pt x="414" y="120"/>
                    </a:lnTo>
                    <a:lnTo>
                      <a:pt x="414" y="120"/>
                    </a:lnTo>
                    <a:lnTo>
                      <a:pt x="416" y="122"/>
                    </a:lnTo>
                    <a:lnTo>
                      <a:pt x="420" y="122"/>
                    </a:lnTo>
                    <a:lnTo>
                      <a:pt x="420" y="122"/>
                    </a:lnTo>
                    <a:lnTo>
                      <a:pt x="420" y="122"/>
                    </a:lnTo>
                    <a:lnTo>
                      <a:pt x="420" y="122"/>
                    </a:lnTo>
                    <a:close/>
                    <a:moveTo>
                      <a:pt x="410" y="154"/>
                    </a:moveTo>
                    <a:lnTo>
                      <a:pt x="410" y="154"/>
                    </a:lnTo>
                    <a:lnTo>
                      <a:pt x="408" y="154"/>
                    </a:lnTo>
                    <a:lnTo>
                      <a:pt x="408" y="154"/>
                    </a:lnTo>
                    <a:lnTo>
                      <a:pt x="408" y="154"/>
                    </a:lnTo>
                    <a:lnTo>
                      <a:pt x="408" y="154"/>
                    </a:lnTo>
                    <a:lnTo>
                      <a:pt x="406" y="156"/>
                    </a:lnTo>
                    <a:lnTo>
                      <a:pt x="406" y="156"/>
                    </a:lnTo>
                    <a:lnTo>
                      <a:pt x="404" y="158"/>
                    </a:lnTo>
                    <a:lnTo>
                      <a:pt x="404" y="158"/>
                    </a:lnTo>
                    <a:lnTo>
                      <a:pt x="402" y="158"/>
                    </a:lnTo>
                    <a:lnTo>
                      <a:pt x="402" y="158"/>
                    </a:lnTo>
                    <a:lnTo>
                      <a:pt x="400" y="160"/>
                    </a:lnTo>
                    <a:lnTo>
                      <a:pt x="400" y="160"/>
                    </a:lnTo>
                    <a:lnTo>
                      <a:pt x="394" y="162"/>
                    </a:lnTo>
                    <a:lnTo>
                      <a:pt x="394" y="162"/>
                    </a:lnTo>
                    <a:lnTo>
                      <a:pt x="396" y="158"/>
                    </a:lnTo>
                    <a:lnTo>
                      <a:pt x="396" y="158"/>
                    </a:lnTo>
                    <a:lnTo>
                      <a:pt x="398" y="154"/>
                    </a:lnTo>
                    <a:lnTo>
                      <a:pt x="398" y="154"/>
                    </a:lnTo>
                    <a:lnTo>
                      <a:pt x="402" y="152"/>
                    </a:lnTo>
                    <a:lnTo>
                      <a:pt x="402" y="152"/>
                    </a:lnTo>
                    <a:lnTo>
                      <a:pt x="408" y="148"/>
                    </a:lnTo>
                    <a:lnTo>
                      <a:pt x="408" y="148"/>
                    </a:lnTo>
                    <a:lnTo>
                      <a:pt x="408" y="148"/>
                    </a:lnTo>
                    <a:lnTo>
                      <a:pt x="408" y="148"/>
                    </a:lnTo>
                    <a:lnTo>
                      <a:pt x="412" y="150"/>
                    </a:lnTo>
                    <a:lnTo>
                      <a:pt x="414" y="152"/>
                    </a:lnTo>
                    <a:lnTo>
                      <a:pt x="414" y="152"/>
                    </a:lnTo>
                    <a:lnTo>
                      <a:pt x="410" y="154"/>
                    </a:lnTo>
                    <a:lnTo>
                      <a:pt x="410" y="154"/>
                    </a:lnTo>
                    <a:close/>
                    <a:moveTo>
                      <a:pt x="208" y="208"/>
                    </a:moveTo>
                    <a:lnTo>
                      <a:pt x="208" y="208"/>
                    </a:lnTo>
                    <a:lnTo>
                      <a:pt x="208" y="210"/>
                    </a:lnTo>
                    <a:lnTo>
                      <a:pt x="206" y="212"/>
                    </a:lnTo>
                    <a:lnTo>
                      <a:pt x="206" y="212"/>
                    </a:lnTo>
                    <a:lnTo>
                      <a:pt x="206" y="212"/>
                    </a:lnTo>
                    <a:lnTo>
                      <a:pt x="206" y="212"/>
                    </a:lnTo>
                    <a:lnTo>
                      <a:pt x="204" y="212"/>
                    </a:lnTo>
                    <a:lnTo>
                      <a:pt x="204" y="210"/>
                    </a:lnTo>
                    <a:lnTo>
                      <a:pt x="208" y="208"/>
                    </a:lnTo>
                    <a:lnTo>
                      <a:pt x="208" y="208"/>
                    </a:lnTo>
                    <a:close/>
                    <a:moveTo>
                      <a:pt x="74" y="596"/>
                    </a:moveTo>
                    <a:lnTo>
                      <a:pt x="74" y="596"/>
                    </a:lnTo>
                    <a:lnTo>
                      <a:pt x="72" y="594"/>
                    </a:lnTo>
                    <a:lnTo>
                      <a:pt x="72" y="594"/>
                    </a:lnTo>
                    <a:lnTo>
                      <a:pt x="72" y="594"/>
                    </a:lnTo>
                    <a:lnTo>
                      <a:pt x="74" y="594"/>
                    </a:lnTo>
                    <a:lnTo>
                      <a:pt x="74" y="594"/>
                    </a:lnTo>
                    <a:lnTo>
                      <a:pt x="74" y="596"/>
                    </a:lnTo>
                    <a:lnTo>
                      <a:pt x="74" y="596"/>
                    </a:lnTo>
                    <a:lnTo>
                      <a:pt x="74" y="596"/>
                    </a:lnTo>
                    <a:close/>
                    <a:moveTo>
                      <a:pt x="74" y="596"/>
                    </a:moveTo>
                    <a:lnTo>
                      <a:pt x="74" y="596"/>
                    </a:lnTo>
                    <a:lnTo>
                      <a:pt x="74" y="596"/>
                    </a:lnTo>
                    <a:lnTo>
                      <a:pt x="74" y="596"/>
                    </a:lnTo>
                    <a:lnTo>
                      <a:pt x="74" y="596"/>
                    </a:lnTo>
                    <a:close/>
                    <a:moveTo>
                      <a:pt x="24" y="650"/>
                    </a:moveTo>
                    <a:lnTo>
                      <a:pt x="24" y="650"/>
                    </a:lnTo>
                    <a:lnTo>
                      <a:pt x="24" y="650"/>
                    </a:lnTo>
                    <a:lnTo>
                      <a:pt x="24" y="650"/>
                    </a:lnTo>
                    <a:lnTo>
                      <a:pt x="24" y="650"/>
                    </a:lnTo>
                    <a:close/>
                    <a:moveTo>
                      <a:pt x="24" y="652"/>
                    </a:moveTo>
                    <a:lnTo>
                      <a:pt x="24" y="652"/>
                    </a:lnTo>
                    <a:lnTo>
                      <a:pt x="24" y="652"/>
                    </a:lnTo>
                    <a:lnTo>
                      <a:pt x="24" y="652"/>
                    </a:lnTo>
                    <a:lnTo>
                      <a:pt x="24" y="650"/>
                    </a:lnTo>
                    <a:lnTo>
                      <a:pt x="24" y="650"/>
                    </a:lnTo>
                    <a:lnTo>
                      <a:pt x="24" y="652"/>
                    </a:lnTo>
                    <a:lnTo>
                      <a:pt x="24" y="652"/>
                    </a:lnTo>
                    <a:lnTo>
                      <a:pt x="24" y="652"/>
                    </a:lnTo>
                    <a:lnTo>
                      <a:pt x="24" y="652"/>
                    </a:lnTo>
                    <a:lnTo>
                      <a:pt x="24" y="652"/>
                    </a:lnTo>
                    <a:close/>
                    <a:moveTo>
                      <a:pt x="26" y="656"/>
                    </a:moveTo>
                    <a:lnTo>
                      <a:pt x="26" y="656"/>
                    </a:lnTo>
                    <a:lnTo>
                      <a:pt x="24" y="652"/>
                    </a:lnTo>
                    <a:lnTo>
                      <a:pt x="24" y="652"/>
                    </a:lnTo>
                    <a:lnTo>
                      <a:pt x="26" y="658"/>
                    </a:lnTo>
                    <a:lnTo>
                      <a:pt x="26" y="658"/>
                    </a:lnTo>
                    <a:lnTo>
                      <a:pt x="26" y="656"/>
                    </a:lnTo>
                    <a:lnTo>
                      <a:pt x="26" y="656"/>
                    </a:lnTo>
                    <a:close/>
                    <a:moveTo>
                      <a:pt x="18" y="824"/>
                    </a:moveTo>
                    <a:lnTo>
                      <a:pt x="18" y="824"/>
                    </a:lnTo>
                    <a:lnTo>
                      <a:pt x="14" y="824"/>
                    </a:lnTo>
                    <a:lnTo>
                      <a:pt x="14" y="824"/>
                    </a:lnTo>
                    <a:lnTo>
                      <a:pt x="12" y="824"/>
                    </a:lnTo>
                    <a:lnTo>
                      <a:pt x="10" y="824"/>
                    </a:lnTo>
                    <a:lnTo>
                      <a:pt x="10" y="824"/>
                    </a:lnTo>
                    <a:lnTo>
                      <a:pt x="4" y="824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2" y="818"/>
                    </a:lnTo>
                    <a:lnTo>
                      <a:pt x="2" y="818"/>
                    </a:lnTo>
                    <a:lnTo>
                      <a:pt x="12" y="820"/>
                    </a:lnTo>
                    <a:lnTo>
                      <a:pt x="16" y="822"/>
                    </a:lnTo>
                    <a:lnTo>
                      <a:pt x="18" y="824"/>
                    </a:lnTo>
                    <a:lnTo>
                      <a:pt x="18" y="824"/>
                    </a:lnTo>
                    <a:lnTo>
                      <a:pt x="18" y="824"/>
                    </a:lnTo>
                    <a:lnTo>
                      <a:pt x="18" y="824"/>
                    </a:lnTo>
                    <a:close/>
                    <a:moveTo>
                      <a:pt x="84" y="822"/>
                    </a:moveTo>
                    <a:lnTo>
                      <a:pt x="84" y="822"/>
                    </a:lnTo>
                    <a:lnTo>
                      <a:pt x="80" y="820"/>
                    </a:lnTo>
                    <a:lnTo>
                      <a:pt x="78" y="818"/>
                    </a:lnTo>
                    <a:lnTo>
                      <a:pt x="76" y="820"/>
                    </a:lnTo>
                    <a:lnTo>
                      <a:pt x="76" y="820"/>
                    </a:lnTo>
                    <a:lnTo>
                      <a:pt x="74" y="818"/>
                    </a:lnTo>
                    <a:lnTo>
                      <a:pt x="74" y="818"/>
                    </a:lnTo>
                    <a:lnTo>
                      <a:pt x="70" y="820"/>
                    </a:lnTo>
                    <a:lnTo>
                      <a:pt x="68" y="820"/>
                    </a:lnTo>
                    <a:lnTo>
                      <a:pt x="68" y="820"/>
                    </a:lnTo>
                    <a:lnTo>
                      <a:pt x="66" y="818"/>
                    </a:lnTo>
                    <a:lnTo>
                      <a:pt x="66" y="818"/>
                    </a:lnTo>
                    <a:lnTo>
                      <a:pt x="62" y="822"/>
                    </a:lnTo>
                    <a:lnTo>
                      <a:pt x="60" y="826"/>
                    </a:lnTo>
                    <a:lnTo>
                      <a:pt x="60" y="826"/>
                    </a:lnTo>
                    <a:lnTo>
                      <a:pt x="58" y="824"/>
                    </a:lnTo>
                    <a:lnTo>
                      <a:pt x="56" y="820"/>
                    </a:lnTo>
                    <a:lnTo>
                      <a:pt x="56" y="820"/>
                    </a:lnTo>
                    <a:lnTo>
                      <a:pt x="48" y="822"/>
                    </a:lnTo>
                    <a:lnTo>
                      <a:pt x="48" y="822"/>
                    </a:lnTo>
                    <a:lnTo>
                      <a:pt x="42" y="820"/>
                    </a:lnTo>
                    <a:lnTo>
                      <a:pt x="42" y="820"/>
                    </a:lnTo>
                    <a:lnTo>
                      <a:pt x="38" y="822"/>
                    </a:lnTo>
                    <a:lnTo>
                      <a:pt x="38" y="822"/>
                    </a:lnTo>
                    <a:lnTo>
                      <a:pt x="36" y="820"/>
                    </a:lnTo>
                    <a:lnTo>
                      <a:pt x="34" y="818"/>
                    </a:lnTo>
                    <a:lnTo>
                      <a:pt x="34" y="818"/>
                    </a:lnTo>
                    <a:lnTo>
                      <a:pt x="34" y="818"/>
                    </a:lnTo>
                    <a:lnTo>
                      <a:pt x="34" y="818"/>
                    </a:lnTo>
                    <a:lnTo>
                      <a:pt x="36" y="818"/>
                    </a:lnTo>
                    <a:lnTo>
                      <a:pt x="36" y="818"/>
                    </a:lnTo>
                    <a:lnTo>
                      <a:pt x="44" y="818"/>
                    </a:lnTo>
                    <a:lnTo>
                      <a:pt x="48" y="818"/>
                    </a:lnTo>
                    <a:lnTo>
                      <a:pt x="52" y="818"/>
                    </a:lnTo>
                    <a:lnTo>
                      <a:pt x="52" y="818"/>
                    </a:lnTo>
                    <a:lnTo>
                      <a:pt x="52" y="816"/>
                    </a:lnTo>
                    <a:lnTo>
                      <a:pt x="52" y="816"/>
                    </a:lnTo>
                    <a:lnTo>
                      <a:pt x="50" y="816"/>
                    </a:lnTo>
                    <a:lnTo>
                      <a:pt x="48" y="814"/>
                    </a:lnTo>
                    <a:lnTo>
                      <a:pt x="48" y="810"/>
                    </a:lnTo>
                    <a:lnTo>
                      <a:pt x="48" y="810"/>
                    </a:lnTo>
                    <a:lnTo>
                      <a:pt x="46" y="808"/>
                    </a:lnTo>
                    <a:lnTo>
                      <a:pt x="42" y="808"/>
                    </a:lnTo>
                    <a:lnTo>
                      <a:pt x="42" y="808"/>
                    </a:lnTo>
                    <a:lnTo>
                      <a:pt x="42" y="808"/>
                    </a:lnTo>
                    <a:lnTo>
                      <a:pt x="42" y="806"/>
                    </a:lnTo>
                    <a:lnTo>
                      <a:pt x="42" y="806"/>
                    </a:lnTo>
                    <a:lnTo>
                      <a:pt x="46" y="806"/>
                    </a:lnTo>
                    <a:lnTo>
                      <a:pt x="46" y="806"/>
                    </a:lnTo>
                    <a:lnTo>
                      <a:pt x="54" y="808"/>
                    </a:lnTo>
                    <a:lnTo>
                      <a:pt x="54" y="808"/>
                    </a:lnTo>
                    <a:lnTo>
                      <a:pt x="56" y="808"/>
                    </a:lnTo>
                    <a:lnTo>
                      <a:pt x="58" y="806"/>
                    </a:lnTo>
                    <a:lnTo>
                      <a:pt x="58" y="806"/>
                    </a:lnTo>
                    <a:lnTo>
                      <a:pt x="62" y="806"/>
                    </a:lnTo>
                    <a:lnTo>
                      <a:pt x="62" y="806"/>
                    </a:lnTo>
                    <a:lnTo>
                      <a:pt x="64" y="806"/>
                    </a:lnTo>
                    <a:lnTo>
                      <a:pt x="64" y="806"/>
                    </a:lnTo>
                    <a:lnTo>
                      <a:pt x="68" y="808"/>
                    </a:lnTo>
                    <a:lnTo>
                      <a:pt x="72" y="808"/>
                    </a:lnTo>
                    <a:lnTo>
                      <a:pt x="72" y="808"/>
                    </a:lnTo>
                    <a:lnTo>
                      <a:pt x="74" y="812"/>
                    </a:lnTo>
                    <a:lnTo>
                      <a:pt x="78" y="814"/>
                    </a:lnTo>
                    <a:lnTo>
                      <a:pt x="82" y="816"/>
                    </a:lnTo>
                    <a:lnTo>
                      <a:pt x="86" y="818"/>
                    </a:lnTo>
                    <a:lnTo>
                      <a:pt x="86" y="818"/>
                    </a:lnTo>
                    <a:lnTo>
                      <a:pt x="84" y="822"/>
                    </a:lnTo>
                    <a:lnTo>
                      <a:pt x="84" y="822"/>
                    </a:lnTo>
                    <a:close/>
                    <a:moveTo>
                      <a:pt x="106" y="924"/>
                    </a:moveTo>
                    <a:lnTo>
                      <a:pt x="106" y="924"/>
                    </a:lnTo>
                    <a:lnTo>
                      <a:pt x="104" y="926"/>
                    </a:lnTo>
                    <a:lnTo>
                      <a:pt x="104" y="930"/>
                    </a:lnTo>
                    <a:lnTo>
                      <a:pt x="104" y="930"/>
                    </a:lnTo>
                    <a:lnTo>
                      <a:pt x="98" y="930"/>
                    </a:lnTo>
                    <a:lnTo>
                      <a:pt x="98" y="930"/>
                    </a:lnTo>
                    <a:lnTo>
                      <a:pt x="98" y="930"/>
                    </a:lnTo>
                    <a:lnTo>
                      <a:pt x="98" y="930"/>
                    </a:lnTo>
                    <a:lnTo>
                      <a:pt x="98" y="930"/>
                    </a:lnTo>
                    <a:lnTo>
                      <a:pt x="100" y="928"/>
                    </a:lnTo>
                    <a:lnTo>
                      <a:pt x="100" y="928"/>
                    </a:lnTo>
                    <a:lnTo>
                      <a:pt x="100" y="926"/>
                    </a:lnTo>
                    <a:lnTo>
                      <a:pt x="100" y="926"/>
                    </a:lnTo>
                    <a:lnTo>
                      <a:pt x="98" y="926"/>
                    </a:lnTo>
                    <a:lnTo>
                      <a:pt x="98" y="926"/>
                    </a:lnTo>
                    <a:lnTo>
                      <a:pt x="100" y="924"/>
                    </a:lnTo>
                    <a:lnTo>
                      <a:pt x="100" y="924"/>
                    </a:lnTo>
                    <a:lnTo>
                      <a:pt x="104" y="924"/>
                    </a:lnTo>
                    <a:lnTo>
                      <a:pt x="106" y="924"/>
                    </a:lnTo>
                    <a:lnTo>
                      <a:pt x="106" y="924"/>
                    </a:lnTo>
                    <a:close/>
                    <a:moveTo>
                      <a:pt x="102" y="822"/>
                    </a:moveTo>
                    <a:lnTo>
                      <a:pt x="102" y="822"/>
                    </a:lnTo>
                    <a:lnTo>
                      <a:pt x="100" y="824"/>
                    </a:lnTo>
                    <a:lnTo>
                      <a:pt x="96" y="824"/>
                    </a:lnTo>
                    <a:lnTo>
                      <a:pt x="96" y="824"/>
                    </a:lnTo>
                    <a:lnTo>
                      <a:pt x="96" y="820"/>
                    </a:lnTo>
                    <a:lnTo>
                      <a:pt x="96" y="820"/>
                    </a:lnTo>
                    <a:lnTo>
                      <a:pt x="98" y="818"/>
                    </a:lnTo>
                    <a:lnTo>
                      <a:pt x="98" y="818"/>
                    </a:lnTo>
                    <a:lnTo>
                      <a:pt x="104" y="818"/>
                    </a:lnTo>
                    <a:lnTo>
                      <a:pt x="108" y="820"/>
                    </a:lnTo>
                    <a:lnTo>
                      <a:pt x="108" y="820"/>
                    </a:lnTo>
                    <a:lnTo>
                      <a:pt x="108" y="822"/>
                    </a:lnTo>
                    <a:lnTo>
                      <a:pt x="106" y="822"/>
                    </a:lnTo>
                    <a:lnTo>
                      <a:pt x="102" y="822"/>
                    </a:lnTo>
                    <a:lnTo>
                      <a:pt x="102" y="822"/>
                    </a:lnTo>
                    <a:close/>
                    <a:moveTo>
                      <a:pt x="148" y="554"/>
                    </a:moveTo>
                    <a:lnTo>
                      <a:pt x="148" y="554"/>
                    </a:lnTo>
                    <a:lnTo>
                      <a:pt x="148" y="550"/>
                    </a:lnTo>
                    <a:lnTo>
                      <a:pt x="150" y="546"/>
                    </a:lnTo>
                    <a:lnTo>
                      <a:pt x="154" y="540"/>
                    </a:lnTo>
                    <a:lnTo>
                      <a:pt x="154" y="540"/>
                    </a:lnTo>
                    <a:lnTo>
                      <a:pt x="158" y="544"/>
                    </a:lnTo>
                    <a:lnTo>
                      <a:pt x="158" y="544"/>
                    </a:lnTo>
                    <a:lnTo>
                      <a:pt x="154" y="550"/>
                    </a:lnTo>
                    <a:lnTo>
                      <a:pt x="154" y="550"/>
                    </a:lnTo>
                    <a:lnTo>
                      <a:pt x="152" y="552"/>
                    </a:lnTo>
                    <a:lnTo>
                      <a:pt x="150" y="554"/>
                    </a:lnTo>
                    <a:lnTo>
                      <a:pt x="150" y="554"/>
                    </a:lnTo>
                    <a:lnTo>
                      <a:pt x="152" y="554"/>
                    </a:lnTo>
                    <a:lnTo>
                      <a:pt x="152" y="554"/>
                    </a:lnTo>
                    <a:lnTo>
                      <a:pt x="156" y="550"/>
                    </a:lnTo>
                    <a:lnTo>
                      <a:pt x="158" y="550"/>
                    </a:lnTo>
                    <a:lnTo>
                      <a:pt x="162" y="552"/>
                    </a:lnTo>
                    <a:lnTo>
                      <a:pt x="162" y="552"/>
                    </a:lnTo>
                    <a:lnTo>
                      <a:pt x="160" y="556"/>
                    </a:lnTo>
                    <a:lnTo>
                      <a:pt x="154" y="556"/>
                    </a:lnTo>
                    <a:lnTo>
                      <a:pt x="150" y="556"/>
                    </a:lnTo>
                    <a:lnTo>
                      <a:pt x="148" y="554"/>
                    </a:lnTo>
                    <a:lnTo>
                      <a:pt x="148" y="554"/>
                    </a:lnTo>
                    <a:close/>
                    <a:moveTo>
                      <a:pt x="212" y="1028"/>
                    </a:moveTo>
                    <a:lnTo>
                      <a:pt x="212" y="1028"/>
                    </a:lnTo>
                    <a:lnTo>
                      <a:pt x="206" y="1032"/>
                    </a:lnTo>
                    <a:lnTo>
                      <a:pt x="196" y="1032"/>
                    </a:lnTo>
                    <a:lnTo>
                      <a:pt x="196" y="1032"/>
                    </a:lnTo>
                    <a:lnTo>
                      <a:pt x="196" y="1026"/>
                    </a:lnTo>
                    <a:lnTo>
                      <a:pt x="198" y="1018"/>
                    </a:lnTo>
                    <a:lnTo>
                      <a:pt x="198" y="1018"/>
                    </a:lnTo>
                    <a:lnTo>
                      <a:pt x="208" y="1020"/>
                    </a:lnTo>
                    <a:lnTo>
                      <a:pt x="214" y="1020"/>
                    </a:lnTo>
                    <a:lnTo>
                      <a:pt x="214" y="1020"/>
                    </a:lnTo>
                    <a:lnTo>
                      <a:pt x="212" y="1028"/>
                    </a:lnTo>
                    <a:lnTo>
                      <a:pt x="212" y="1028"/>
                    </a:lnTo>
                    <a:close/>
                    <a:moveTo>
                      <a:pt x="220" y="546"/>
                    </a:moveTo>
                    <a:lnTo>
                      <a:pt x="220" y="546"/>
                    </a:lnTo>
                    <a:lnTo>
                      <a:pt x="214" y="544"/>
                    </a:lnTo>
                    <a:lnTo>
                      <a:pt x="214" y="544"/>
                    </a:lnTo>
                    <a:lnTo>
                      <a:pt x="214" y="540"/>
                    </a:lnTo>
                    <a:lnTo>
                      <a:pt x="214" y="540"/>
                    </a:lnTo>
                    <a:lnTo>
                      <a:pt x="212" y="542"/>
                    </a:lnTo>
                    <a:lnTo>
                      <a:pt x="212" y="542"/>
                    </a:lnTo>
                    <a:lnTo>
                      <a:pt x="210" y="542"/>
                    </a:lnTo>
                    <a:lnTo>
                      <a:pt x="210" y="542"/>
                    </a:lnTo>
                    <a:lnTo>
                      <a:pt x="210" y="540"/>
                    </a:lnTo>
                    <a:lnTo>
                      <a:pt x="210" y="540"/>
                    </a:lnTo>
                    <a:lnTo>
                      <a:pt x="212" y="536"/>
                    </a:lnTo>
                    <a:lnTo>
                      <a:pt x="212" y="536"/>
                    </a:lnTo>
                    <a:lnTo>
                      <a:pt x="210" y="534"/>
                    </a:lnTo>
                    <a:lnTo>
                      <a:pt x="210" y="534"/>
                    </a:lnTo>
                    <a:lnTo>
                      <a:pt x="210" y="534"/>
                    </a:lnTo>
                    <a:lnTo>
                      <a:pt x="210" y="534"/>
                    </a:lnTo>
                    <a:lnTo>
                      <a:pt x="204" y="538"/>
                    </a:lnTo>
                    <a:lnTo>
                      <a:pt x="200" y="542"/>
                    </a:lnTo>
                    <a:lnTo>
                      <a:pt x="200" y="542"/>
                    </a:lnTo>
                    <a:lnTo>
                      <a:pt x="196" y="542"/>
                    </a:lnTo>
                    <a:lnTo>
                      <a:pt x="196" y="542"/>
                    </a:lnTo>
                    <a:lnTo>
                      <a:pt x="196" y="542"/>
                    </a:lnTo>
                    <a:lnTo>
                      <a:pt x="196" y="542"/>
                    </a:lnTo>
                    <a:lnTo>
                      <a:pt x="200" y="538"/>
                    </a:lnTo>
                    <a:lnTo>
                      <a:pt x="204" y="534"/>
                    </a:lnTo>
                    <a:lnTo>
                      <a:pt x="204" y="534"/>
                    </a:lnTo>
                    <a:lnTo>
                      <a:pt x="204" y="534"/>
                    </a:lnTo>
                    <a:lnTo>
                      <a:pt x="200" y="534"/>
                    </a:lnTo>
                    <a:lnTo>
                      <a:pt x="200" y="534"/>
                    </a:lnTo>
                    <a:lnTo>
                      <a:pt x="198" y="536"/>
                    </a:lnTo>
                    <a:lnTo>
                      <a:pt x="198" y="536"/>
                    </a:lnTo>
                    <a:lnTo>
                      <a:pt x="196" y="536"/>
                    </a:lnTo>
                    <a:lnTo>
                      <a:pt x="196" y="536"/>
                    </a:lnTo>
                    <a:lnTo>
                      <a:pt x="196" y="536"/>
                    </a:lnTo>
                    <a:lnTo>
                      <a:pt x="196" y="532"/>
                    </a:lnTo>
                    <a:lnTo>
                      <a:pt x="196" y="532"/>
                    </a:lnTo>
                    <a:lnTo>
                      <a:pt x="194" y="534"/>
                    </a:lnTo>
                    <a:lnTo>
                      <a:pt x="194" y="534"/>
                    </a:lnTo>
                    <a:lnTo>
                      <a:pt x="190" y="536"/>
                    </a:lnTo>
                    <a:lnTo>
                      <a:pt x="186" y="536"/>
                    </a:lnTo>
                    <a:lnTo>
                      <a:pt x="186" y="536"/>
                    </a:lnTo>
                    <a:lnTo>
                      <a:pt x="176" y="534"/>
                    </a:lnTo>
                    <a:lnTo>
                      <a:pt x="176" y="534"/>
                    </a:lnTo>
                    <a:lnTo>
                      <a:pt x="166" y="536"/>
                    </a:lnTo>
                    <a:lnTo>
                      <a:pt x="166" y="536"/>
                    </a:lnTo>
                    <a:lnTo>
                      <a:pt x="166" y="532"/>
                    </a:lnTo>
                    <a:lnTo>
                      <a:pt x="166" y="532"/>
                    </a:lnTo>
                    <a:lnTo>
                      <a:pt x="170" y="528"/>
                    </a:lnTo>
                    <a:lnTo>
                      <a:pt x="176" y="524"/>
                    </a:lnTo>
                    <a:lnTo>
                      <a:pt x="176" y="524"/>
                    </a:lnTo>
                    <a:lnTo>
                      <a:pt x="172" y="524"/>
                    </a:lnTo>
                    <a:lnTo>
                      <a:pt x="172" y="524"/>
                    </a:lnTo>
                    <a:lnTo>
                      <a:pt x="172" y="524"/>
                    </a:lnTo>
                    <a:lnTo>
                      <a:pt x="172" y="524"/>
                    </a:lnTo>
                    <a:lnTo>
                      <a:pt x="174" y="520"/>
                    </a:lnTo>
                    <a:lnTo>
                      <a:pt x="174" y="520"/>
                    </a:lnTo>
                    <a:lnTo>
                      <a:pt x="178" y="518"/>
                    </a:lnTo>
                    <a:lnTo>
                      <a:pt x="178" y="518"/>
                    </a:lnTo>
                    <a:lnTo>
                      <a:pt x="176" y="514"/>
                    </a:lnTo>
                    <a:lnTo>
                      <a:pt x="176" y="514"/>
                    </a:lnTo>
                    <a:lnTo>
                      <a:pt x="182" y="502"/>
                    </a:lnTo>
                    <a:lnTo>
                      <a:pt x="186" y="498"/>
                    </a:lnTo>
                    <a:lnTo>
                      <a:pt x="190" y="494"/>
                    </a:lnTo>
                    <a:lnTo>
                      <a:pt x="190" y="494"/>
                    </a:lnTo>
                    <a:lnTo>
                      <a:pt x="198" y="492"/>
                    </a:lnTo>
                    <a:lnTo>
                      <a:pt x="198" y="492"/>
                    </a:lnTo>
                    <a:lnTo>
                      <a:pt x="198" y="492"/>
                    </a:lnTo>
                    <a:lnTo>
                      <a:pt x="198" y="492"/>
                    </a:lnTo>
                    <a:lnTo>
                      <a:pt x="200" y="492"/>
                    </a:lnTo>
                    <a:lnTo>
                      <a:pt x="200" y="492"/>
                    </a:lnTo>
                    <a:lnTo>
                      <a:pt x="200" y="494"/>
                    </a:lnTo>
                    <a:lnTo>
                      <a:pt x="200" y="494"/>
                    </a:lnTo>
                    <a:lnTo>
                      <a:pt x="196" y="496"/>
                    </a:lnTo>
                    <a:lnTo>
                      <a:pt x="196" y="496"/>
                    </a:lnTo>
                    <a:lnTo>
                      <a:pt x="196" y="500"/>
                    </a:lnTo>
                    <a:lnTo>
                      <a:pt x="192" y="504"/>
                    </a:lnTo>
                    <a:lnTo>
                      <a:pt x="190" y="508"/>
                    </a:lnTo>
                    <a:lnTo>
                      <a:pt x="188" y="512"/>
                    </a:lnTo>
                    <a:lnTo>
                      <a:pt x="188" y="512"/>
                    </a:lnTo>
                    <a:lnTo>
                      <a:pt x="192" y="510"/>
                    </a:lnTo>
                    <a:lnTo>
                      <a:pt x="194" y="508"/>
                    </a:lnTo>
                    <a:lnTo>
                      <a:pt x="194" y="508"/>
                    </a:lnTo>
                    <a:lnTo>
                      <a:pt x="198" y="510"/>
                    </a:lnTo>
                    <a:lnTo>
                      <a:pt x="198" y="510"/>
                    </a:lnTo>
                    <a:lnTo>
                      <a:pt x="194" y="512"/>
                    </a:lnTo>
                    <a:lnTo>
                      <a:pt x="194" y="514"/>
                    </a:lnTo>
                    <a:lnTo>
                      <a:pt x="194" y="514"/>
                    </a:lnTo>
                    <a:lnTo>
                      <a:pt x="200" y="516"/>
                    </a:lnTo>
                    <a:lnTo>
                      <a:pt x="204" y="518"/>
                    </a:lnTo>
                    <a:lnTo>
                      <a:pt x="204" y="518"/>
                    </a:lnTo>
                    <a:lnTo>
                      <a:pt x="206" y="516"/>
                    </a:lnTo>
                    <a:lnTo>
                      <a:pt x="206" y="516"/>
                    </a:lnTo>
                    <a:lnTo>
                      <a:pt x="212" y="516"/>
                    </a:lnTo>
                    <a:lnTo>
                      <a:pt x="216" y="518"/>
                    </a:lnTo>
                    <a:lnTo>
                      <a:pt x="216" y="518"/>
                    </a:lnTo>
                    <a:lnTo>
                      <a:pt x="214" y="518"/>
                    </a:lnTo>
                    <a:lnTo>
                      <a:pt x="214" y="518"/>
                    </a:lnTo>
                    <a:lnTo>
                      <a:pt x="210" y="522"/>
                    </a:lnTo>
                    <a:lnTo>
                      <a:pt x="210" y="522"/>
                    </a:lnTo>
                    <a:lnTo>
                      <a:pt x="210" y="522"/>
                    </a:lnTo>
                    <a:lnTo>
                      <a:pt x="210" y="522"/>
                    </a:lnTo>
                    <a:lnTo>
                      <a:pt x="214" y="526"/>
                    </a:lnTo>
                    <a:lnTo>
                      <a:pt x="214" y="526"/>
                    </a:lnTo>
                    <a:lnTo>
                      <a:pt x="218" y="524"/>
                    </a:lnTo>
                    <a:lnTo>
                      <a:pt x="218" y="524"/>
                    </a:lnTo>
                    <a:lnTo>
                      <a:pt x="220" y="526"/>
                    </a:lnTo>
                    <a:lnTo>
                      <a:pt x="220" y="526"/>
                    </a:lnTo>
                    <a:lnTo>
                      <a:pt x="220" y="526"/>
                    </a:lnTo>
                    <a:lnTo>
                      <a:pt x="216" y="528"/>
                    </a:lnTo>
                    <a:lnTo>
                      <a:pt x="212" y="530"/>
                    </a:lnTo>
                    <a:lnTo>
                      <a:pt x="212" y="530"/>
                    </a:lnTo>
                    <a:lnTo>
                      <a:pt x="212" y="530"/>
                    </a:lnTo>
                    <a:lnTo>
                      <a:pt x="216" y="534"/>
                    </a:lnTo>
                    <a:lnTo>
                      <a:pt x="216" y="534"/>
                    </a:lnTo>
                    <a:lnTo>
                      <a:pt x="216" y="534"/>
                    </a:lnTo>
                    <a:lnTo>
                      <a:pt x="216" y="534"/>
                    </a:lnTo>
                    <a:lnTo>
                      <a:pt x="218" y="532"/>
                    </a:lnTo>
                    <a:lnTo>
                      <a:pt x="218" y="532"/>
                    </a:lnTo>
                    <a:lnTo>
                      <a:pt x="220" y="532"/>
                    </a:lnTo>
                    <a:lnTo>
                      <a:pt x="220" y="532"/>
                    </a:lnTo>
                    <a:lnTo>
                      <a:pt x="220" y="534"/>
                    </a:lnTo>
                    <a:lnTo>
                      <a:pt x="220" y="534"/>
                    </a:lnTo>
                    <a:lnTo>
                      <a:pt x="220" y="536"/>
                    </a:lnTo>
                    <a:lnTo>
                      <a:pt x="222" y="536"/>
                    </a:lnTo>
                    <a:lnTo>
                      <a:pt x="222" y="536"/>
                    </a:lnTo>
                    <a:lnTo>
                      <a:pt x="222" y="540"/>
                    </a:lnTo>
                    <a:lnTo>
                      <a:pt x="220" y="546"/>
                    </a:lnTo>
                    <a:lnTo>
                      <a:pt x="220" y="546"/>
                    </a:lnTo>
                    <a:close/>
                    <a:moveTo>
                      <a:pt x="266" y="350"/>
                    </a:moveTo>
                    <a:lnTo>
                      <a:pt x="266" y="350"/>
                    </a:lnTo>
                    <a:lnTo>
                      <a:pt x="266" y="350"/>
                    </a:lnTo>
                    <a:lnTo>
                      <a:pt x="266" y="350"/>
                    </a:lnTo>
                    <a:lnTo>
                      <a:pt x="268" y="348"/>
                    </a:lnTo>
                    <a:lnTo>
                      <a:pt x="268" y="348"/>
                    </a:lnTo>
                    <a:lnTo>
                      <a:pt x="270" y="348"/>
                    </a:lnTo>
                    <a:lnTo>
                      <a:pt x="270" y="348"/>
                    </a:lnTo>
                    <a:lnTo>
                      <a:pt x="270" y="348"/>
                    </a:lnTo>
                    <a:lnTo>
                      <a:pt x="270" y="348"/>
                    </a:lnTo>
                    <a:lnTo>
                      <a:pt x="266" y="350"/>
                    </a:lnTo>
                    <a:lnTo>
                      <a:pt x="266" y="350"/>
                    </a:lnTo>
                    <a:close/>
                    <a:moveTo>
                      <a:pt x="886" y="600"/>
                    </a:moveTo>
                    <a:lnTo>
                      <a:pt x="886" y="600"/>
                    </a:lnTo>
                    <a:lnTo>
                      <a:pt x="886" y="598"/>
                    </a:lnTo>
                    <a:lnTo>
                      <a:pt x="886" y="598"/>
                    </a:lnTo>
                    <a:lnTo>
                      <a:pt x="890" y="598"/>
                    </a:lnTo>
                    <a:lnTo>
                      <a:pt x="890" y="598"/>
                    </a:lnTo>
                    <a:lnTo>
                      <a:pt x="900" y="596"/>
                    </a:lnTo>
                    <a:lnTo>
                      <a:pt x="900" y="596"/>
                    </a:lnTo>
                    <a:lnTo>
                      <a:pt x="894" y="600"/>
                    </a:lnTo>
                    <a:lnTo>
                      <a:pt x="894" y="600"/>
                    </a:lnTo>
                    <a:lnTo>
                      <a:pt x="896" y="602"/>
                    </a:lnTo>
                    <a:lnTo>
                      <a:pt x="896" y="602"/>
                    </a:lnTo>
                    <a:lnTo>
                      <a:pt x="892" y="604"/>
                    </a:lnTo>
                    <a:lnTo>
                      <a:pt x="886" y="604"/>
                    </a:lnTo>
                    <a:lnTo>
                      <a:pt x="886" y="604"/>
                    </a:lnTo>
                    <a:lnTo>
                      <a:pt x="886" y="606"/>
                    </a:lnTo>
                    <a:lnTo>
                      <a:pt x="886" y="606"/>
                    </a:lnTo>
                    <a:lnTo>
                      <a:pt x="882" y="604"/>
                    </a:lnTo>
                    <a:lnTo>
                      <a:pt x="882" y="604"/>
                    </a:lnTo>
                    <a:lnTo>
                      <a:pt x="880" y="602"/>
                    </a:lnTo>
                    <a:lnTo>
                      <a:pt x="880" y="602"/>
                    </a:lnTo>
                    <a:lnTo>
                      <a:pt x="886" y="600"/>
                    </a:lnTo>
                    <a:lnTo>
                      <a:pt x="886" y="600"/>
                    </a:lnTo>
                    <a:close/>
                    <a:moveTo>
                      <a:pt x="806" y="596"/>
                    </a:moveTo>
                    <a:lnTo>
                      <a:pt x="806" y="596"/>
                    </a:lnTo>
                    <a:lnTo>
                      <a:pt x="806" y="596"/>
                    </a:lnTo>
                    <a:lnTo>
                      <a:pt x="806" y="596"/>
                    </a:lnTo>
                    <a:lnTo>
                      <a:pt x="806" y="596"/>
                    </a:lnTo>
                    <a:lnTo>
                      <a:pt x="806" y="596"/>
                    </a:lnTo>
                    <a:lnTo>
                      <a:pt x="810" y="598"/>
                    </a:lnTo>
                    <a:lnTo>
                      <a:pt x="810" y="598"/>
                    </a:lnTo>
                    <a:lnTo>
                      <a:pt x="810" y="596"/>
                    </a:lnTo>
                    <a:lnTo>
                      <a:pt x="810" y="596"/>
                    </a:lnTo>
                    <a:lnTo>
                      <a:pt x="810" y="596"/>
                    </a:lnTo>
                    <a:lnTo>
                      <a:pt x="810" y="596"/>
                    </a:lnTo>
                    <a:lnTo>
                      <a:pt x="810" y="598"/>
                    </a:lnTo>
                    <a:lnTo>
                      <a:pt x="810" y="598"/>
                    </a:lnTo>
                    <a:lnTo>
                      <a:pt x="812" y="598"/>
                    </a:lnTo>
                    <a:lnTo>
                      <a:pt x="812" y="598"/>
                    </a:lnTo>
                    <a:lnTo>
                      <a:pt x="818" y="598"/>
                    </a:lnTo>
                    <a:lnTo>
                      <a:pt x="818" y="598"/>
                    </a:lnTo>
                    <a:lnTo>
                      <a:pt x="824" y="600"/>
                    </a:lnTo>
                    <a:lnTo>
                      <a:pt x="824" y="600"/>
                    </a:lnTo>
                    <a:lnTo>
                      <a:pt x="824" y="600"/>
                    </a:lnTo>
                    <a:lnTo>
                      <a:pt x="824" y="600"/>
                    </a:lnTo>
                    <a:lnTo>
                      <a:pt x="824" y="600"/>
                    </a:lnTo>
                    <a:lnTo>
                      <a:pt x="824" y="600"/>
                    </a:lnTo>
                    <a:lnTo>
                      <a:pt x="824" y="602"/>
                    </a:lnTo>
                    <a:lnTo>
                      <a:pt x="824" y="602"/>
                    </a:lnTo>
                    <a:lnTo>
                      <a:pt x="830" y="600"/>
                    </a:lnTo>
                    <a:lnTo>
                      <a:pt x="830" y="600"/>
                    </a:lnTo>
                    <a:lnTo>
                      <a:pt x="828" y="602"/>
                    </a:lnTo>
                    <a:lnTo>
                      <a:pt x="828" y="602"/>
                    </a:lnTo>
                    <a:lnTo>
                      <a:pt x="816" y="602"/>
                    </a:lnTo>
                    <a:lnTo>
                      <a:pt x="816" y="602"/>
                    </a:lnTo>
                    <a:lnTo>
                      <a:pt x="816" y="602"/>
                    </a:lnTo>
                    <a:lnTo>
                      <a:pt x="806" y="600"/>
                    </a:lnTo>
                    <a:lnTo>
                      <a:pt x="806" y="600"/>
                    </a:lnTo>
                    <a:lnTo>
                      <a:pt x="806" y="596"/>
                    </a:lnTo>
                    <a:lnTo>
                      <a:pt x="806" y="596"/>
                    </a:lnTo>
                    <a:close/>
                    <a:moveTo>
                      <a:pt x="718" y="570"/>
                    </a:moveTo>
                    <a:lnTo>
                      <a:pt x="718" y="570"/>
                    </a:lnTo>
                    <a:lnTo>
                      <a:pt x="724" y="572"/>
                    </a:lnTo>
                    <a:lnTo>
                      <a:pt x="730" y="572"/>
                    </a:lnTo>
                    <a:lnTo>
                      <a:pt x="730" y="572"/>
                    </a:lnTo>
                    <a:lnTo>
                      <a:pt x="736" y="572"/>
                    </a:lnTo>
                    <a:lnTo>
                      <a:pt x="736" y="572"/>
                    </a:lnTo>
                    <a:lnTo>
                      <a:pt x="736" y="572"/>
                    </a:lnTo>
                    <a:lnTo>
                      <a:pt x="734" y="576"/>
                    </a:lnTo>
                    <a:lnTo>
                      <a:pt x="734" y="580"/>
                    </a:lnTo>
                    <a:lnTo>
                      <a:pt x="734" y="580"/>
                    </a:lnTo>
                    <a:lnTo>
                      <a:pt x="734" y="582"/>
                    </a:lnTo>
                    <a:lnTo>
                      <a:pt x="734" y="582"/>
                    </a:lnTo>
                    <a:lnTo>
                      <a:pt x="734" y="582"/>
                    </a:lnTo>
                    <a:lnTo>
                      <a:pt x="732" y="586"/>
                    </a:lnTo>
                    <a:lnTo>
                      <a:pt x="732" y="586"/>
                    </a:lnTo>
                    <a:lnTo>
                      <a:pt x="724" y="582"/>
                    </a:lnTo>
                    <a:lnTo>
                      <a:pt x="716" y="578"/>
                    </a:lnTo>
                    <a:lnTo>
                      <a:pt x="716" y="578"/>
                    </a:lnTo>
                    <a:lnTo>
                      <a:pt x="712" y="578"/>
                    </a:lnTo>
                    <a:lnTo>
                      <a:pt x="710" y="576"/>
                    </a:lnTo>
                    <a:lnTo>
                      <a:pt x="710" y="576"/>
                    </a:lnTo>
                    <a:lnTo>
                      <a:pt x="712" y="572"/>
                    </a:lnTo>
                    <a:lnTo>
                      <a:pt x="714" y="572"/>
                    </a:lnTo>
                    <a:lnTo>
                      <a:pt x="718" y="570"/>
                    </a:lnTo>
                    <a:lnTo>
                      <a:pt x="718" y="570"/>
                    </a:lnTo>
                    <a:close/>
                    <a:moveTo>
                      <a:pt x="676" y="528"/>
                    </a:moveTo>
                    <a:lnTo>
                      <a:pt x="676" y="528"/>
                    </a:lnTo>
                    <a:lnTo>
                      <a:pt x="682" y="524"/>
                    </a:lnTo>
                    <a:lnTo>
                      <a:pt x="682" y="524"/>
                    </a:lnTo>
                    <a:lnTo>
                      <a:pt x="682" y="522"/>
                    </a:lnTo>
                    <a:lnTo>
                      <a:pt x="682" y="522"/>
                    </a:lnTo>
                    <a:lnTo>
                      <a:pt x="684" y="522"/>
                    </a:lnTo>
                    <a:lnTo>
                      <a:pt x="684" y="522"/>
                    </a:lnTo>
                    <a:lnTo>
                      <a:pt x="684" y="522"/>
                    </a:lnTo>
                    <a:lnTo>
                      <a:pt x="684" y="522"/>
                    </a:lnTo>
                    <a:lnTo>
                      <a:pt x="684" y="532"/>
                    </a:lnTo>
                    <a:lnTo>
                      <a:pt x="684" y="536"/>
                    </a:lnTo>
                    <a:lnTo>
                      <a:pt x="682" y="538"/>
                    </a:lnTo>
                    <a:lnTo>
                      <a:pt x="682" y="538"/>
                    </a:lnTo>
                    <a:lnTo>
                      <a:pt x="680" y="538"/>
                    </a:lnTo>
                    <a:lnTo>
                      <a:pt x="680" y="538"/>
                    </a:lnTo>
                    <a:lnTo>
                      <a:pt x="680" y="538"/>
                    </a:lnTo>
                    <a:lnTo>
                      <a:pt x="678" y="538"/>
                    </a:lnTo>
                    <a:lnTo>
                      <a:pt x="678" y="538"/>
                    </a:lnTo>
                    <a:lnTo>
                      <a:pt x="678" y="536"/>
                    </a:lnTo>
                    <a:lnTo>
                      <a:pt x="678" y="536"/>
                    </a:lnTo>
                    <a:lnTo>
                      <a:pt x="678" y="536"/>
                    </a:lnTo>
                    <a:lnTo>
                      <a:pt x="678" y="536"/>
                    </a:lnTo>
                    <a:lnTo>
                      <a:pt x="676" y="534"/>
                    </a:lnTo>
                    <a:lnTo>
                      <a:pt x="676" y="534"/>
                    </a:lnTo>
                    <a:lnTo>
                      <a:pt x="678" y="534"/>
                    </a:lnTo>
                    <a:lnTo>
                      <a:pt x="678" y="534"/>
                    </a:lnTo>
                    <a:lnTo>
                      <a:pt x="678" y="534"/>
                    </a:lnTo>
                    <a:lnTo>
                      <a:pt x="678" y="534"/>
                    </a:lnTo>
                    <a:lnTo>
                      <a:pt x="678" y="534"/>
                    </a:lnTo>
                    <a:lnTo>
                      <a:pt x="676" y="532"/>
                    </a:lnTo>
                    <a:lnTo>
                      <a:pt x="676" y="532"/>
                    </a:lnTo>
                    <a:lnTo>
                      <a:pt x="678" y="532"/>
                    </a:lnTo>
                    <a:lnTo>
                      <a:pt x="678" y="532"/>
                    </a:lnTo>
                    <a:lnTo>
                      <a:pt x="676" y="530"/>
                    </a:lnTo>
                    <a:lnTo>
                      <a:pt x="676" y="530"/>
                    </a:lnTo>
                    <a:lnTo>
                      <a:pt x="676" y="530"/>
                    </a:lnTo>
                    <a:lnTo>
                      <a:pt x="676" y="530"/>
                    </a:lnTo>
                    <a:lnTo>
                      <a:pt x="676" y="528"/>
                    </a:lnTo>
                    <a:lnTo>
                      <a:pt x="676" y="528"/>
                    </a:lnTo>
                    <a:close/>
                    <a:moveTo>
                      <a:pt x="674" y="544"/>
                    </a:moveTo>
                    <a:lnTo>
                      <a:pt x="674" y="544"/>
                    </a:lnTo>
                    <a:lnTo>
                      <a:pt x="678" y="544"/>
                    </a:lnTo>
                    <a:lnTo>
                      <a:pt x="682" y="540"/>
                    </a:lnTo>
                    <a:lnTo>
                      <a:pt x="682" y="540"/>
                    </a:lnTo>
                    <a:lnTo>
                      <a:pt x="686" y="544"/>
                    </a:lnTo>
                    <a:lnTo>
                      <a:pt x="688" y="546"/>
                    </a:lnTo>
                    <a:lnTo>
                      <a:pt x="688" y="548"/>
                    </a:lnTo>
                    <a:lnTo>
                      <a:pt x="688" y="548"/>
                    </a:lnTo>
                    <a:lnTo>
                      <a:pt x="686" y="552"/>
                    </a:lnTo>
                    <a:lnTo>
                      <a:pt x="686" y="552"/>
                    </a:lnTo>
                    <a:lnTo>
                      <a:pt x="686" y="556"/>
                    </a:lnTo>
                    <a:lnTo>
                      <a:pt x="686" y="556"/>
                    </a:lnTo>
                    <a:lnTo>
                      <a:pt x="686" y="558"/>
                    </a:lnTo>
                    <a:lnTo>
                      <a:pt x="684" y="562"/>
                    </a:lnTo>
                    <a:lnTo>
                      <a:pt x="684" y="562"/>
                    </a:lnTo>
                    <a:lnTo>
                      <a:pt x="682" y="560"/>
                    </a:lnTo>
                    <a:lnTo>
                      <a:pt x="680" y="560"/>
                    </a:lnTo>
                    <a:lnTo>
                      <a:pt x="680" y="560"/>
                    </a:lnTo>
                    <a:lnTo>
                      <a:pt x="678" y="564"/>
                    </a:lnTo>
                    <a:lnTo>
                      <a:pt x="678" y="564"/>
                    </a:lnTo>
                    <a:lnTo>
                      <a:pt x="676" y="562"/>
                    </a:lnTo>
                    <a:lnTo>
                      <a:pt x="676" y="558"/>
                    </a:lnTo>
                    <a:lnTo>
                      <a:pt x="676" y="550"/>
                    </a:lnTo>
                    <a:lnTo>
                      <a:pt x="676" y="550"/>
                    </a:lnTo>
                    <a:lnTo>
                      <a:pt x="674" y="544"/>
                    </a:lnTo>
                    <a:lnTo>
                      <a:pt x="674" y="544"/>
                    </a:lnTo>
                    <a:lnTo>
                      <a:pt x="674" y="544"/>
                    </a:lnTo>
                    <a:lnTo>
                      <a:pt x="674" y="544"/>
                    </a:lnTo>
                    <a:close/>
                    <a:moveTo>
                      <a:pt x="554" y="360"/>
                    </a:moveTo>
                    <a:lnTo>
                      <a:pt x="554" y="360"/>
                    </a:lnTo>
                    <a:lnTo>
                      <a:pt x="556" y="358"/>
                    </a:lnTo>
                    <a:lnTo>
                      <a:pt x="556" y="358"/>
                    </a:lnTo>
                    <a:lnTo>
                      <a:pt x="554" y="356"/>
                    </a:lnTo>
                    <a:lnTo>
                      <a:pt x="554" y="356"/>
                    </a:lnTo>
                    <a:lnTo>
                      <a:pt x="556" y="354"/>
                    </a:lnTo>
                    <a:lnTo>
                      <a:pt x="556" y="354"/>
                    </a:lnTo>
                    <a:lnTo>
                      <a:pt x="558" y="354"/>
                    </a:lnTo>
                    <a:lnTo>
                      <a:pt x="558" y="354"/>
                    </a:lnTo>
                    <a:lnTo>
                      <a:pt x="556" y="350"/>
                    </a:lnTo>
                    <a:lnTo>
                      <a:pt x="556" y="350"/>
                    </a:lnTo>
                    <a:lnTo>
                      <a:pt x="560" y="350"/>
                    </a:lnTo>
                    <a:lnTo>
                      <a:pt x="560" y="350"/>
                    </a:lnTo>
                    <a:lnTo>
                      <a:pt x="558" y="346"/>
                    </a:lnTo>
                    <a:lnTo>
                      <a:pt x="558" y="346"/>
                    </a:lnTo>
                    <a:lnTo>
                      <a:pt x="560" y="344"/>
                    </a:lnTo>
                    <a:lnTo>
                      <a:pt x="560" y="344"/>
                    </a:lnTo>
                    <a:lnTo>
                      <a:pt x="564" y="346"/>
                    </a:lnTo>
                    <a:lnTo>
                      <a:pt x="564" y="346"/>
                    </a:lnTo>
                    <a:lnTo>
                      <a:pt x="570" y="346"/>
                    </a:lnTo>
                    <a:lnTo>
                      <a:pt x="572" y="344"/>
                    </a:lnTo>
                    <a:lnTo>
                      <a:pt x="576" y="344"/>
                    </a:lnTo>
                    <a:lnTo>
                      <a:pt x="576" y="344"/>
                    </a:lnTo>
                    <a:lnTo>
                      <a:pt x="576" y="346"/>
                    </a:lnTo>
                    <a:lnTo>
                      <a:pt x="576" y="346"/>
                    </a:lnTo>
                    <a:lnTo>
                      <a:pt x="576" y="346"/>
                    </a:lnTo>
                    <a:lnTo>
                      <a:pt x="574" y="350"/>
                    </a:lnTo>
                    <a:lnTo>
                      <a:pt x="570" y="350"/>
                    </a:lnTo>
                    <a:lnTo>
                      <a:pt x="568" y="352"/>
                    </a:lnTo>
                    <a:lnTo>
                      <a:pt x="566" y="356"/>
                    </a:lnTo>
                    <a:lnTo>
                      <a:pt x="566" y="356"/>
                    </a:lnTo>
                    <a:lnTo>
                      <a:pt x="566" y="356"/>
                    </a:lnTo>
                    <a:lnTo>
                      <a:pt x="566" y="356"/>
                    </a:lnTo>
                    <a:lnTo>
                      <a:pt x="576" y="356"/>
                    </a:lnTo>
                    <a:lnTo>
                      <a:pt x="582" y="356"/>
                    </a:lnTo>
                    <a:lnTo>
                      <a:pt x="586" y="358"/>
                    </a:lnTo>
                    <a:lnTo>
                      <a:pt x="586" y="358"/>
                    </a:lnTo>
                    <a:lnTo>
                      <a:pt x="586" y="360"/>
                    </a:lnTo>
                    <a:lnTo>
                      <a:pt x="586" y="360"/>
                    </a:lnTo>
                    <a:lnTo>
                      <a:pt x="582" y="366"/>
                    </a:lnTo>
                    <a:lnTo>
                      <a:pt x="580" y="370"/>
                    </a:lnTo>
                    <a:lnTo>
                      <a:pt x="576" y="372"/>
                    </a:lnTo>
                    <a:lnTo>
                      <a:pt x="576" y="372"/>
                    </a:lnTo>
                    <a:lnTo>
                      <a:pt x="576" y="372"/>
                    </a:lnTo>
                    <a:lnTo>
                      <a:pt x="576" y="372"/>
                    </a:lnTo>
                    <a:lnTo>
                      <a:pt x="578" y="374"/>
                    </a:lnTo>
                    <a:lnTo>
                      <a:pt x="578" y="374"/>
                    </a:lnTo>
                    <a:lnTo>
                      <a:pt x="578" y="374"/>
                    </a:lnTo>
                    <a:lnTo>
                      <a:pt x="578" y="374"/>
                    </a:lnTo>
                    <a:lnTo>
                      <a:pt x="574" y="376"/>
                    </a:lnTo>
                    <a:lnTo>
                      <a:pt x="570" y="376"/>
                    </a:lnTo>
                    <a:lnTo>
                      <a:pt x="570" y="376"/>
                    </a:lnTo>
                    <a:lnTo>
                      <a:pt x="570" y="376"/>
                    </a:lnTo>
                    <a:lnTo>
                      <a:pt x="570" y="376"/>
                    </a:lnTo>
                    <a:lnTo>
                      <a:pt x="574" y="378"/>
                    </a:lnTo>
                    <a:lnTo>
                      <a:pt x="578" y="376"/>
                    </a:lnTo>
                    <a:lnTo>
                      <a:pt x="578" y="376"/>
                    </a:lnTo>
                    <a:lnTo>
                      <a:pt x="584" y="380"/>
                    </a:lnTo>
                    <a:lnTo>
                      <a:pt x="588" y="382"/>
                    </a:lnTo>
                    <a:lnTo>
                      <a:pt x="588" y="382"/>
                    </a:lnTo>
                    <a:lnTo>
                      <a:pt x="590" y="388"/>
                    </a:lnTo>
                    <a:lnTo>
                      <a:pt x="590" y="392"/>
                    </a:lnTo>
                    <a:lnTo>
                      <a:pt x="590" y="392"/>
                    </a:lnTo>
                    <a:lnTo>
                      <a:pt x="592" y="392"/>
                    </a:lnTo>
                    <a:lnTo>
                      <a:pt x="596" y="394"/>
                    </a:lnTo>
                    <a:lnTo>
                      <a:pt x="596" y="394"/>
                    </a:lnTo>
                    <a:lnTo>
                      <a:pt x="600" y="398"/>
                    </a:lnTo>
                    <a:lnTo>
                      <a:pt x="600" y="398"/>
                    </a:lnTo>
                    <a:lnTo>
                      <a:pt x="600" y="404"/>
                    </a:lnTo>
                    <a:lnTo>
                      <a:pt x="600" y="404"/>
                    </a:lnTo>
                    <a:lnTo>
                      <a:pt x="604" y="408"/>
                    </a:lnTo>
                    <a:lnTo>
                      <a:pt x="604" y="410"/>
                    </a:lnTo>
                    <a:lnTo>
                      <a:pt x="602" y="414"/>
                    </a:lnTo>
                    <a:lnTo>
                      <a:pt x="602" y="414"/>
                    </a:lnTo>
                    <a:lnTo>
                      <a:pt x="606" y="414"/>
                    </a:lnTo>
                    <a:lnTo>
                      <a:pt x="606" y="414"/>
                    </a:lnTo>
                    <a:lnTo>
                      <a:pt x="608" y="412"/>
                    </a:lnTo>
                    <a:lnTo>
                      <a:pt x="612" y="414"/>
                    </a:lnTo>
                    <a:lnTo>
                      <a:pt x="616" y="416"/>
                    </a:lnTo>
                    <a:lnTo>
                      <a:pt x="616" y="416"/>
                    </a:lnTo>
                    <a:lnTo>
                      <a:pt x="616" y="420"/>
                    </a:lnTo>
                    <a:lnTo>
                      <a:pt x="616" y="420"/>
                    </a:lnTo>
                    <a:lnTo>
                      <a:pt x="612" y="426"/>
                    </a:lnTo>
                    <a:lnTo>
                      <a:pt x="606" y="430"/>
                    </a:lnTo>
                    <a:lnTo>
                      <a:pt x="606" y="430"/>
                    </a:lnTo>
                    <a:lnTo>
                      <a:pt x="606" y="430"/>
                    </a:lnTo>
                    <a:lnTo>
                      <a:pt x="614" y="430"/>
                    </a:lnTo>
                    <a:lnTo>
                      <a:pt x="614" y="430"/>
                    </a:lnTo>
                    <a:lnTo>
                      <a:pt x="614" y="434"/>
                    </a:lnTo>
                    <a:lnTo>
                      <a:pt x="614" y="434"/>
                    </a:lnTo>
                    <a:lnTo>
                      <a:pt x="612" y="434"/>
                    </a:lnTo>
                    <a:lnTo>
                      <a:pt x="610" y="436"/>
                    </a:lnTo>
                    <a:lnTo>
                      <a:pt x="610" y="436"/>
                    </a:lnTo>
                    <a:lnTo>
                      <a:pt x="608" y="436"/>
                    </a:lnTo>
                    <a:lnTo>
                      <a:pt x="604" y="438"/>
                    </a:lnTo>
                    <a:lnTo>
                      <a:pt x="604" y="438"/>
                    </a:lnTo>
                    <a:lnTo>
                      <a:pt x="600" y="438"/>
                    </a:lnTo>
                    <a:lnTo>
                      <a:pt x="600" y="438"/>
                    </a:lnTo>
                    <a:lnTo>
                      <a:pt x="596" y="438"/>
                    </a:lnTo>
                    <a:lnTo>
                      <a:pt x="596" y="438"/>
                    </a:lnTo>
                    <a:lnTo>
                      <a:pt x="592" y="438"/>
                    </a:lnTo>
                    <a:lnTo>
                      <a:pt x="592" y="438"/>
                    </a:lnTo>
                    <a:lnTo>
                      <a:pt x="586" y="438"/>
                    </a:lnTo>
                    <a:lnTo>
                      <a:pt x="586" y="438"/>
                    </a:lnTo>
                    <a:lnTo>
                      <a:pt x="586" y="440"/>
                    </a:lnTo>
                    <a:lnTo>
                      <a:pt x="586" y="440"/>
                    </a:lnTo>
                    <a:lnTo>
                      <a:pt x="580" y="438"/>
                    </a:lnTo>
                    <a:lnTo>
                      <a:pt x="572" y="440"/>
                    </a:lnTo>
                    <a:lnTo>
                      <a:pt x="572" y="440"/>
                    </a:lnTo>
                    <a:lnTo>
                      <a:pt x="572" y="442"/>
                    </a:lnTo>
                    <a:lnTo>
                      <a:pt x="570" y="444"/>
                    </a:lnTo>
                    <a:lnTo>
                      <a:pt x="566" y="442"/>
                    </a:lnTo>
                    <a:lnTo>
                      <a:pt x="566" y="442"/>
                    </a:lnTo>
                    <a:lnTo>
                      <a:pt x="566" y="442"/>
                    </a:lnTo>
                    <a:lnTo>
                      <a:pt x="564" y="442"/>
                    </a:lnTo>
                    <a:lnTo>
                      <a:pt x="564" y="442"/>
                    </a:lnTo>
                    <a:lnTo>
                      <a:pt x="558" y="446"/>
                    </a:lnTo>
                    <a:lnTo>
                      <a:pt x="558" y="446"/>
                    </a:lnTo>
                    <a:lnTo>
                      <a:pt x="556" y="446"/>
                    </a:lnTo>
                    <a:lnTo>
                      <a:pt x="556" y="446"/>
                    </a:lnTo>
                    <a:lnTo>
                      <a:pt x="552" y="444"/>
                    </a:lnTo>
                    <a:lnTo>
                      <a:pt x="552" y="444"/>
                    </a:lnTo>
                    <a:lnTo>
                      <a:pt x="554" y="444"/>
                    </a:lnTo>
                    <a:lnTo>
                      <a:pt x="554" y="444"/>
                    </a:lnTo>
                    <a:lnTo>
                      <a:pt x="560" y="440"/>
                    </a:lnTo>
                    <a:lnTo>
                      <a:pt x="562" y="438"/>
                    </a:lnTo>
                    <a:lnTo>
                      <a:pt x="564" y="434"/>
                    </a:lnTo>
                    <a:lnTo>
                      <a:pt x="564" y="434"/>
                    </a:lnTo>
                    <a:lnTo>
                      <a:pt x="566" y="434"/>
                    </a:lnTo>
                    <a:lnTo>
                      <a:pt x="566" y="432"/>
                    </a:lnTo>
                    <a:lnTo>
                      <a:pt x="566" y="432"/>
                    </a:lnTo>
                    <a:lnTo>
                      <a:pt x="572" y="432"/>
                    </a:lnTo>
                    <a:lnTo>
                      <a:pt x="576" y="432"/>
                    </a:lnTo>
                    <a:lnTo>
                      <a:pt x="576" y="432"/>
                    </a:lnTo>
                    <a:lnTo>
                      <a:pt x="578" y="430"/>
                    </a:lnTo>
                    <a:lnTo>
                      <a:pt x="578" y="428"/>
                    </a:lnTo>
                    <a:lnTo>
                      <a:pt x="578" y="428"/>
                    </a:lnTo>
                    <a:lnTo>
                      <a:pt x="574" y="430"/>
                    </a:lnTo>
                    <a:lnTo>
                      <a:pt x="572" y="430"/>
                    </a:lnTo>
                    <a:lnTo>
                      <a:pt x="572" y="430"/>
                    </a:lnTo>
                    <a:lnTo>
                      <a:pt x="568" y="428"/>
                    </a:lnTo>
                    <a:lnTo>
                      <a:pt x="568" y="428"/>
                    </a:lnTo>
                    <a:lnTo>
                      <a:pt x="560" y="426"/>
                    </a:lnTo>
                    <a:lnTo>
                      <a:pt x="560" y="426"/>
                    </a:lnTo>
                    <a:lnTo>
                      <a:pt x="558" y="424"/>
                    </a:lnTo>
                    <a:lnTo>
                      <a:pt x="558" y="424"/>
                    </a:lnTo>
                    <a:lnTo>
                      <a:pt x="558" y="424"/>
                    </a:lnTo>
                    <a:lnTo>
                      <a:pt x="558" y="424"/>
                    </a:lnTo>
                    <a:lnTo>
                      <a:pt x="562" y="422"/>
                    </a:lnTo>
                    <a:lnTo>
                      <a:pt x="568" y="418"/>
                    </a:lnTo>
                    <a:lnTo>
                      <a:pt x="568" y="418"/>
                    </a:lnTo>
                    <a:lnTo>
                      <a:pt x="568" y="414"/>
                    </a:lnTo>
                    <a:lnTo>
                      <a:pt x="568" y="414"/>
                    </a:lnTo>
                    <a:lnTo>
                      <a:pt x="564" y="414"/>
                    </a:lnTo>
                    <a:lnTo>
                      <a:pt x="564" y="414"/>
                    </a:lnTo>
                    <a:lnTo>
                      <a:pt x="564" y="414"/>
                    </a:lnTo>
                    <a:lnTo>
                      <a:pt x="566" y="410"/>
                    </a:lnTo>
                    <a:lnTo>
                      <a:pt x="568" y="410"/>
                    </a:lnTo>
                    <a:lnTo>
                      <a:pt x="578" y="408"/>
                    </a:lnTo>
                    <a:lnTo>
                      <a:pt x="578" y="408"/>
                    </a:lnTo>
                    <a:lnTo>
                      <a:pt x="578" y="408"/>
                    </a:lnTo>
                    <a:lnTo>
                      <a:pt x="576" y="404"/>
                    </a:lnTo>
                    <a:lnTo>
                      <a:pt x="578" y="398"/>
                    </a:lnTo>
                    <a:lnTo>
                      <a:pt x="578" y="398"/>
                    </a:lnTo>
                    <a:lnTo>
                      <a:pt x="578" y="398"/>
                    </a:lnTo>
                    <a:lnTo>
                      <a:pt x="574" y="398"/>
                    </a:lnTo>
                    <a:lnTo>
                      <a:pt x="574" y="398"/>
                    </a:lnTo>
                    <a:lnTo>
                      <a:pt x="572" y="396"/>
                    </a:lnTo>
                    <a:lnTo>
                      <a:pt x="572" y="396"/>
                    </a:lnTo>
                    <a:lnTo>
                      <a:pt x="574" y="392"/>
                    </a:lnTo>
                    <a:lnTo>
                      <a:pt x="576" y="390"/>
                    </a:lnTo>
                    <a:lnTo>
                      <a:pt x="576" y="390"/>
                    </a:lnTo>
                    <a:lnTo>
                      <a:pt x="572" y="390"/>
                    </a:lnTo>
                    <a:lnTo>
                      <a:pt x="568" y="390"/>
                    </a:lnTo>
                    <a:lnTo>
                      <a:pt x="568" y="390"/>
                    </a:lnTo>
                    <a:lnTo>
                      <a:pt x="564" y="390"/>
                    </a:lnTo>
                    <a:lnTo>
                      <a:pt x="564" y="390"/>
                    </a:lnTo>
                    <a:lnTo>
                      <a:pt x="564" y="392"/>
                    </a:lnTo>
                    <a:lnTo>
                      <a:pt x="564" y="392"/>
                    </a:lnTo>
                    <a:lnTo>
                      <a:pt x="558" y="390"/>
                    </a:lnTo>
                    <a:lnTo>
                      <a:pt x="558" y="390"/>
                    </a:lnTo>
                    <a:lnTo>
                      <a:pt x="560" y="386"/>
                    </a:lnTo>
                    <a:lnTo>
                      <a:pt x="562" y="382"/>
                    </a:lnTo>
                    <a:lnTo>
                      <a:pt x="562" y="382"/>
                    </a:lnTo>
                    <a:lnTo>
                      <a:pt x="560" y="380"/>
                    </a:lnTo>
                    <a:lnTo>
                      <a:pt x="560" y="378"/>
                    </a:lnTo>
                    <a:lnTo>
                      <a:pt x="560" y="378"/>
                    </a:lnTo>
                    <a:lnTo>
                      <a:pt x="562" y="376"/>
                    </a:lnTo>
                    <a:lnTo>
                      <a:pt x="562" y="376"/>
                    </a:lnTo>
                    <a:lnTo>
                      <a:pt x="562" y="374"/>
                    </a:lnTo>
                    <a:lnTo>
                      <a:pt x="562" y="374"/>
                    </a:lnTo>
                    <a:lnTo>
                      <a:pt x="562" y="374"/>
                    </a:lnTo>
                    <a:lnTo>
                      <a:pt x="554" y="380"/>
                    </a:lnTo>
                    <a:lnTo>
                      <a:pt x="554" y="378"/>
                    </a:lnTo>
                    <a:lnTo>
                      <a:pt x="554" y="378"/>
                    </a:lnTo>
                    <a:lnTo>
                      <a:pt x="554" y="376"/>
                    </a:lnTo>
                    <a:lnTo>
                      <a:pt x="556" y="374"/>
                    </a:lnTo>
                    <a:lnTo>
                      <a:pt x="558" y="370"/>
                    </a:lnTo>
                    <a:lnTo>
                      <a:pt x="558" y="370"/>
                    </a:lnTo>
                    <a:lnTo>
                      <a:pt x="556" y="368"/>
                    </a:lnTo>
                    <a:lnTo>
                      <a:pt x="556" y="368"/>
                    </a:lnTo>
                    <a:lnTo>
                      <a:pt x="554" y="368"/>
                    </a:lnTo>
                    <a:lnTo>
                      <a:pt x="554" y="368"/>
                    </a:lnTo>
                    <a:lnTo>
                      <a:pt x="552" y="370"/>
                    </a:lnTo>
                    <a:lnTo>
                      <a:pt x="552" y="370"/>
                    </a:lnTo>
                    <a:lnTo>
                      <a:pt x="550" y="370"/>
                    </a:lnTo>
                    <a:lnTo>
                      <a:pt x="550" y="370"/>
                    </a:lnTo>
                    <a:lnTo>
                      <a:pt x="554" y="364"/>
                    </a:lnTo>
                    <a:lnTo>
                      <a:pt x="554" y="364"/>
                    </a:lnTo>
                    <a:lnTo>
                      <a:pt x="554" y="360"/>
                    </a:lnTo>
                    <a:lnTo>
                      <a:pt x="554" y="360"/>
                    </a:lnTo>
                    <a:close/>
                    <a:moveTo>
                      <a:pt x="554" y="384"/>
                    </a:moveTo>
                    <a:lnTo>
                      <a:pt x="554" y="384"/>
                    </a:lnTo>
                    <a:lnTo>
                      <a:pt x="554" y="384"/>
                    </a:lnTo>
                    <a:lnTo>
                      <a:pt x="554" y="384"/>
                    </a:lnTo>
                    <a:lnTo>
                      <a:pt x="554" y="380"/>
                    </a:lnTo>
                    <a:lnTo>
                      <a:pt x="554" y="380"/>
                    </a:lnTo>
                    <a:lnTo>
                      <a:pt x="556" y="380"/>
                    </a:lnTo>
                    <a:lnTo>
                      <a:pt x="556" y="380"/>
                    </a:lnTo>
                    <a:lnTo>
                      <a:pt x="556" y="382"/>
                    </a:lnTo>
                    <a:lnTo>
                      <a:pt x="556" y="382"/>
                    </a:lnTo>
                    <a:lnTo>
                      <a:pt x="554" y="384"/>
                    </a:lnTo>
                    <a:lnTo>
                      <a:pt x="554" y="384"/>
                    </a:lnTo>
                    <a:close/>
                    <a:moveTo>
                      <a:pt x="512" y="420"/>
                    </a:moveTo>
                    <a:lnTo>
                      <a:pt x="512" y="420"/>
                    </a:lnTo>
                    <a:lnTo>
                      <a:pt x="518" y="420"/>
                    </a:lnTo>
                    <a:lnTo>
                      <a:pt x="518" y="420"/>
                    </a:lnTo>
                    <a:lnTo>
                      <a:pt x="520" y="418"/>
                    </a:lnTo>
                    <a:lnTo>
                      <a:pt x="520" y="418"/>
                    </a:lnTo>
                    <a:lnTo>
                      <a:pt x="522" y="416"/>
                    </a:lnTo>
                    <a:lnTo>
                      <a:pt x="524" y="416"/>
                    </a:lnTo>
                    <a:lnTo>
                      <a:pt x="524" y="416"/>
                    </a:lnTo>
                    <a:lnTo>
                      <a:pt x="520" y="416"/>
                    </a:lnTo>
                    <a:lnTo>
                      <a:pt x="520" y="416"/>
                    </a:lnTo>
                    <a:lnTo>
                      <a:pt x="520" y="416"/>
                    </a:lnTo>
                    <a:lnTo>
                      <a:pt x="520" y="416"/>
                    </a:lnTo>
                    <a:lnTo>
                      <a:pt x="522" y="414"/>
                    </a:lnTo>
                    <a:lnTo>
                      <a:pt x="522" y="414"/>
                    </a:lnTo>
                    <a:lnTo>
                      <a:pt x="522" y="412"/>
                    </a:lnTo>
                    <a:lnTo>
                      <a:pt x="522" y="412"/>
                    </a:lnTo>
                    <a:lnTo>
                      <a:pt x="522" y="410"/>
                    </a:lnTo>
                    <a:lnTo>
                      <a:pt x="526" y="410"/>
                    </a:lnTo>
                    <a:lnTo>
                      <a:pt x="526" y="410"/>
                    </a:lnTo>
                    <a:lnTo>
                      <a:pt x="526" y="408"/>
                    </a:lnTo>
                    <a:lnTo>
                      <a:pt x="526" y="408"/>
                    </a:lnTo>
                    <a:lnTo>
                      <a:pt x="520" y="408"/>
                    </a:lnTo>
                    <a:lnTo>
                      <a:pt x="516" y="408"/>
                    </a:lnTo>
                    <a:lnTo>
                      <a:pt x="516" y="408"/>
                    </a:lnTo>
                    <a:lnTo>
                      <a:pt x="516" y="406"/>
                    </a:lnTo>
                    <a:lnTo>
                      <a:pt x="516" y="406"/>
                    </a:lnTo>
                    <a:lnTo>
                      <a:pt x="516" y="404"/>
                    </a:lnTo>
                    <a:lnTo>
                      <a:pt x="516" y="404"/>
                    </a:lnTo>
                    <a:lnTo>
                      <a:pt x="518" y="404"/>
                    </a:lnTo>
                    <a:lnTo>
                      <a:pt x="518" y="404"/>
                    </a:lnTo>
                    <a:lnTo>
                      <a:pt x="518" y="402"/>
                    </a:lnTo>
                    <a:lnTo>
                      <a:pt x="520" y="402"/>
                    </a:lnTo>
                    <a:lnTo>
                      <a:pt x="518" y="402"/>
                    </a:lnTo>
                    <a:lnTo>
                      <a:pt x="518" y="402"/>
                    </a:lnTo>
                    <a:lnTo>
                      <a:pt x="518" y="400"/>
                    </a:lnTo>
                    <a:lnTo>
                      <a:pt x="516" y="400"/>
                    </a:lnTo>
                    <a:lnTo>
                      <a:pt x="516" y="400"/>
                    </a:lnTo>
                    <a:lnTo>
                      <a:pt x="516" y="400"/>
                    </a:lnTo>
                    <a:lnTo>
                      <a:pt x="518" y="396"/>
                    </a:lnTo>
                    <a:lnTo>
                      <a:pt x="518" y="396"/>
                    </a:lnTo>
                    <a:lnTo>
                      <a:pt x="528" y="398"/>
                    </a:lnTo>
                    <a:lnTo>
                      <a:pt x="528" y="398"/>
                    </a:lnTo>
                    <a:lnTo>
                      <a:pt x="528" y="396"/>
                    </a:lnTo>
                    <a:lnTo>
                      <a:pt x="528" y="396"/>
                    </a:lnTo>
                    <a:lnTo>
                      <a:pt x="530" y="394"/>
                    </a:lnTo>
                    <a:lnTo>
                      <a:pt x="532" y="392"/>
                    </a:lnTo>
                    <a:lnTo>
                      <a:pt x="526" y="392"/>
                    </a:lnTo>
                    <a:lnTo>
                      <a:pt x="526" y="392"/>
                    </a:lnTo>
                    <a:lnTo>
                      <a:pt x="528" y="392"/>
                    </a:lnTo>
                    <a:lnTo>
                      <a:pt x="528" y="392"/>
                    </a:lnTo>
                    <a:lnTo>
                      <a:pt x="530" y="392"/>
                    </a:lnTo>
                    <a:lnTo>
                      <a:pt x="530" y="392"/>
                    </a:lnTo>
                    <a:lnTo>
                      <a:pt x="532" y="386"/>
                    </a:lnTo>
                    <a:lnTo>
                      <a:pt x="536" y="386"/>
                    </a:lnTo>
                    <a:lnTo>
                      <a:pt x="536" y="386"/>
                    </a:lnTo>
                    <a:lnTo>
                      <a:pt x="538" y="386"/>
                    </a:lnTo>
                    <a:lnTo>
                      <a:pt x="540" y="388"/>
                    </a:lnTo>
                    <a:lnTo>
                      <a:pt x="540" y="388"/>
                    </a:lnTo>
                    <a:lnTo>
                      <a:pt x="546" y="386"/>
                    </a:lnTo>
                    <a:lnTo>
                      <a:pt x="552" y="386"/>
                    </a:lnTo>
                    <a:lnTo>
                      <a:pt x="552" y="386"/>
                    </a:lnTo>
                    <a:lnTo>
                      <a:pt x="554" y="396"/>
                    </a:lnTo>
                    <a:lnTo>
                      <a:pt x="554" y="396"/>
                    </a:lnTo>
                    <a:lnTo>
                      <a:pt x="552" y="400"/>
                    </a:lnTo>
                    <a:lnTo>
                      <a:pt x="548" y="402"/>
                    </a:lnTo>
                    <a:lnTo>
                      <a:pt x="548" y="402"/>
                    </a:lnTo>
                    <a:lnTo>
                      <a:pt x="550" y="408"/>
                    </a:lnTo>
                    <a:lnTo>
                      <a:pt x="550" y="414"/>
                    </a:lnTo>
                    <a:lnTo>
                      <a:pt x="550" y="414"/>
                    </a:lnTo>
                    <a:lnTo>
                      <a:pt x="550" y="418"/>
                    </a:lnTo>
                    <a:lnTo>
                      <a:pt x="548" y="420"/>
                    </a:lnTo>
                    <a:lnTo>
                      <a:pt x="548" y="420"/>
                    </a:lnTo>
                    <a:lnTo>
                      <a:pt x="544" y="422"/>
                    </a:lnTo>
                    <a:lnTo>
                      <a:pt x="544" y="422"/>
                    </a:lnTo>
                    <a:lnTo>
                      <a:pt x="542" y="422"/>
                    </a:lnTo>
                    <a:lnTo>
                      <a:pt x="542" y="422"/>
                    </a:lnTo>
                    <a:lnTo>
                      <a:pt x="536" y="422"/>
                    </a:lnTo>
                    <a:lnTo>
                      <a:pt x="536" y="422"/>
                    </a:lnTo>
                    <a:lnTo>
                      <a:pt x="530" y="428"/>
                    </a:lnTo>
                    <a:lnTo>
                      <a:pt x="530" y="428"/>
                    </a:lnTo>
                    <a:lnTo>
                      <a:pt x="526" y="428"/>
                    </a:lnTo>
                    <a:lnTo>
                      <a:pt x="526" y="428"/>
                    </a:lnTo>
                    <a:lnTo>
                      <a:pt x="518" y="430"/>
                    </a:lnTo>
                    <a:lnTo>
                      <a:pt x="518" y="430"/>
                    </a:lnTo>
                    <a:lnTo>
                      <a:pt x="518" y="426"/>
                    </a:lnTo>
                    <a:lnTo>
                      <a:pt x="518" y="426"/>
                    </a:lnTo>
                    <a:lnTo>
                      <a:pt x="514" y="426"/>
                    </a:lnTo>
                    <a:lnTo>
                      <a:pt x="514" y="426"/>
                    </a:lnTo>
                    <a:lnTo>
                      <a:pt x="514" y="424"/>
                    </a:lnTo>
                    <a:lnTo>
                      <a:pt x="514" y="424"/>
                    </a:lnTo>
                    <a:lnTo>
                      <a:pt x="516" y="422"/>
                    </a:lnTo>
                    <a:lnTo>
                      <a:pt x="516" y="422"/>
                    </a:lnTo>
                    <a:lnTo>
                      <a:pt x="516" y="422"/>
                    </a:lnTo>
                    <a:lnTo>
                      <a:pt x="512" y="422"/>
                    </a:lnTo>
                    <a:lnTo>
                      <a:pt x="512" y="422"/>
                    </a:lnTo>
                    <a:lnTo>
                      <a:pt x="512" y="420"/>
                    </a:lnTo>
                    <a:lnTo>
                      <a:pt x="512" y="420"/>
                    </a:lnTo>
                    <a:close/>
                    <a:moveTo>
                      <a:pt x="440" y="282"/>
                    </a:moveTo>
                    <a:lnTo>
                      <a:pt x="440" y="282"/>
                    </a:lnTo>
                    <a:lnTo>
                      <a:pt x="432" y="280"/>
                    </a:lnTo>
                    <a:lnTo>
                      <a:pt x="432" y="280"/>
                    </a:lnTo>
                    <a:lnTo>
                      <a:pt x="428" y="276"/>
                    </a:lnTo>
                    <a:lnTo>
                      <a:pt x="428" y="276"/>
                    </a:lnTo>
                    <a:lnTo>
                      <a:pt x="418" y="276"/>
                    </a:lnTo>
                    <a:lnTo>
                      <a:pt x="412" y="276"/>
                    </a:lnTo>
                    <a:lnTo>
                      <a:pt x="410" y="274"/>
                    </a:lnTo>
                    <a:lnTo>
                      <a:pt x="410" y="274"/>
                    </a:lnTo>
                    <a:lnTo>
                      <a:pt x="414" y="272"/>
                    </a:lnTo>
                    <a:lnTo>
                      <a:pt x="418" y="268"/>
                    </a:lnTo>
                    <a:lnTo>
                      <a:pt x="418" y="268"/>
                    </a:lnTo>
                    <a:lnTo>
                      <a:pt x="414" y="266"/>
                    </a:lnTo>
                    <a:lnTo>
                      <a:pt x="410" y="264"/>
                    </a:lnTo>
                    <a:lnTo>
                      <a:pt x="410" y="264"/>
                    </a:lnTo>
                    <a:lnTo>
                      <a:pt x="404" y="264"/>
                    </a:lnTo>
                    <a:lnTo>
                      <a:pt x="400" y="264"/>
                    </a:lnTo>
                    <a:lnTo>
                      <a:pt x="400" y="264"/>
                    </a:lnTo>
                    <a:lnTo>
                      <a:pt x="400" y="264"/>
                    </a:lnTo>
                    <a:lnTo>
                      <a:pt x="400" y="264"/>
                    </a:lnTo>
                    <a:lnTo>
                      <a:pt x="400" y="262"/>
                    </a:lnTo>
                    <a:lnTo>
                      <a:pt x="400" y="262"/>
                    </a:lnTo>
                    <a:lnTo>
                      <a:pt x="402" y="262"/>
                    </a:lnTo>
                    <a:lnTo>
                      <a:pt x="406" y="260"/>
                    </a:lnTo>
                    <a:lnTo>
                      <a:pt x="416" y="258"/>
                    </a:lnTo>
                    <a:lnTo>
                      <a:pt x="416" y="258"/>
                    </a:lnTo>
                    <a:lnTo>
                      <a:pt x="416" y="256"/>
                    </a:lnTo>
                    <a:lnTo>
                      <a:pt x="416" y="256"/>
                    </a:lnTo>
                    <a:lnTo>
                      <a:pt x="416" y="254"/>
                    </a:lnTo>
                    <a:lnTo>
                      <a:pt x="416" y="254"/>
                    </a:lnTo>
                    <a:lnTo>
                      <a:pt x="408" y="252"/>
                    </a:lnTo>
                    <a:lnTo>
                      <a:pt x="408" y="252"/>
                    </a:lnTo>
                    <a:lnTo>
                      <a:pt x="404" y="252"/>
                    </a:lnTo>
                    <a:lnTo>
                      <a:pt x="400" y="254"/>
                    </a:lnTo>
                    <a:lnTo>
                      <a:pt x="398" y="254"/>
                    </a:lnTo>
                    <a:lnTo>
                      <a:pt x="394" y="252"/>
                    </a:lnTo>
                    <a:lnTo>
                      <a:pt x="394" y="252"/>
                    </a:lnTo>
                    <a:lnTo>
                      <a:pt x="394" y="250"/>
                    </a:lnTo>
                    <a:lnTo>
                      <a:pt x="394" y="250"/>
                    </a:lnTo>
                    <a:lnTo>
                      <a:pt x="402" y="248"/>
                    </a:lnTo>
                    <a:lnTo>
                      <a:pt x="402" y="248"/>
                    </a:lnTo>
                    <a:lnTo>
                      <a:pt x="402" y="248"/>
                    </a:lnTo>
                    <a:lnTo>
                      <a:pt x="402" y="248"/>
                    </a:lnTo>
                    <a:lnTo>
                      <a:pt x="400" y="244"/>
                    </a:lnTo>
                    <a:lnTo>
                      <a:pt x="400" y="244"/>
                    </a:lnTo>
                    <a:lnTo>
                      <a:pt x="402" y="244"/>
                    </a:lnTo>
                    <a:lnTo>
                      <a:pt x="404" y="244"/>
                    </a:lnTo>
                    <a:lnTo>
                      <a:pt x="406" y="246"/>
                    </a:lnTo>
                    <a:lnTo>
                      <a:pt x="410" y="244"/>
                    </a:lnTo>
                    <a:lnTo>
                      <a:pt x="410" y="244"/>
                    </a:lnTo>
                    <a:lnTo>
                      <a:pt x="410" y="244"/>
                    </a:lnTo>
                    <a:lnTo>
                      <a:pt x="406" y="240"/>
                    </a:lnTo>
                    <a:lnTo>
                      <a:pt x="406" y="240"/>
                    </a:lnTo>
                    <a:lnTo>
                      <a:pt x="406" y="240"/>
                    </a:lnTo>
                    <a:lnTo>
                      <a:pt x="406" y="240"/>
                    </a:lnTo>
                    <a:lnTo>
                      <a:pt x="408" y="238"/>
                    </a:lnTo>
                    <a:lnTo>
                      <a:pt x="408" y="238"/>
                    </a:lnTo>
                    <a:lnTo>
                      <a:pt x="416" y="242"/>
                    </a:lnTo>
                    <a:lnTo>
                      <a:pt x="418" y="244"/>
                    </a:lnTo>
                    <a:lnTo>
                      <a:pt x="420" y="246"/>
                    </a:lnTo>
                    <a:lnTo>
                      <a:pt x="420" y="246"/>
                    </a:lnTo>
                    <a:lnTo>
                      <a:pt x="420" y="250"/>
                    </a:lnTo>
                    <a:lnTo>
                      <a:pt x="418" y="252"/>
                    </a:lnTo>
                    <a:lnTo>
                      <a:pt x="418" y="252"/>
                    </a:lnTo>
                    <a:lnTo>
                      <a:pt x="422" y="256"/>
                    </a:lnTo>
                    <a:lnTo>
                      <a:pt x="422" y="256"/>
                    </a:lnTo>
                    <a:lnTo>
                      <a:pt x="424" y="254"/>
                    </a:lnTo>
                    <a:lnTo>
                      <a:pt x="424" y="254"/>
                    </a:lnTo>
                    <a:lnTo>
                      <a:pt x="430" y="250"/>
                    </a:lnTo>
                    <a:lnTo>
                      <a:pt x="430" y="250"/>
                    </a:lnTo>
                    <a:lnTo>
                      <a:pt x="428" y="248"/>
                    </a:lnTo>
                    <a:lnTo>
                      <a:pt x="430" y="244"/>
                    </a:lnTo>
                    <a:lnTo>
                      <a:pt x="430" y="244"/>
                    </a:lnTo>
                    <a:lnTo>
                      <a:pt x="430" y="244"/>
                    </a:lnTo>
                    <a:lnTo>
                      <a:pt x="432" y="244"/>
                    </a:lnTo>
                    <a:lnTo>
                      <a:pt x="432" y="244"/>
                    </a:lnTo>
                    <a:lnTo>
                      <a:pt x="434" y="246"/>
                    </a:lnTo>
                    <a:lnTo>
                      <a:pt x="436" y="250"/>
                    </a:lnTo>
                    <a:lnTo>
                      <a:pt x="436" y="250"/>
                    </a:lnTo>
                    <a:lnTo>
                      <a:pt x="438" y="248"/>
                    </a:lnTo>
                    <a:lnTo>
                      <a:pt x="438" y="248"/>
                    </a:lnTo>
                    <a:lnTo>
                      <a:pt x="438" y="248"/>
                    </a:lnTo>
                    <a:lnTo>
                      <a:pt x="436" y="246"/>
                    </a:lnTo>
                    <a:lnTo>
                      <a:pt x="436" y="246"/>
                    </a:lnTo>
                    <a:lnTo>
                      <a:pt x="440" y="244"/>
                    </a:lnTo>
                    <a:lnTo>
                      <a:pt x="444" y="244"/>
                    </a:lnTo>
                    <a:lnTo>
                      <a:pt x="444" y="244"/>
                    </a:lnTo>
                    <a:lnTo>
                      <a:pt x="446" y="246"/>
                    </a:lnTo>
                    <a:lnTo>
                      <a:pt x="448" y="248"/>
                    </a:lnTo>
                    <a:lnTo>
                      <a:pt x="448" y="248"/>
                    </a:lnTo>
                    <a:lnTo>
                      <a:pt x="448" y="244"/>
                    </a:lnTo>
                    <a:lnTo>
                      <a:pt x="448" y="244"/>
                    </a:lnTo>
                    <a:lnTo>
                      <a:pt x="456" y="244"/>
                    </a:lnTo>
                    <a:lnTo>
                      <a:pt x="458" y="244"/>
                    </a:lnTo>
                    <a:lnTo>
                      <a:pt x="462" y="242"/>
                    </a:lnTo>
                    <a:lnTo>
                      <a:pt x="462" y="238"/>
                    </a:lnTo>
                    <a:lnTo>
                      <a:pt x="462" y="238"/>
                    </a:lnTo>
                    <a:lnTo>
                      <a:pt x="466" y="240"/>
                    </a:lnTo>
                    <a:lnTo>
                      <a:pt x="466" y="240"/>
                    </a:lnTo>
                    <a:lnTo>
                      <a:pt x="468" y="242"/>
                    </a:lnTo>
                    <a:lnTo>
                      <a:pt x="470" y="242"/>
                    </a:lnTo>
                    <a:lnTo>
                      <a:pt x="476" y="244"/>
                    </a:lnTo>
                    <a:lnTo>
                      <a:pt x="476" y="244"/>
                    </a:lnTo>
                    <a:lnTo>
                      <a:pt x="476" y="246"/>
                    </a:lnTo>
                    <a:lnTo>
                      <a:pt x="476" y="246"/>
                    </a:lnTo>
                    <a:lnTo>
                      <a:pt x="476" y="250"/>
                    </a:lnTo>
                    <a:lnTo>
                      <a:pt x="476" y="250"/>
                    </a:lnTo>
                    <a:lnTo>
                      <a:pt x="478" y="250"/>
                    </a:lnTo>
                    <a:lnTo>
                      <a:pt x="478" y="250"/>
                    </a:lnTo>
                    <a:lnTo>
                      <a:pt x="482" y="252"/>
                    </a:lnTo>
                    <a:lnTo>
                      <a:pt x="486" y="252"/>
                    </a:lnTo>
                    <a:lnTo>
                      <a:pt x="486" y="252"/>
                    </a:lnTo>
                    <a:lnTo>
                      <a:pt x="486" y="258"/>
                    </a:lnTo>
                    <a:lnTo>
                      <a:pt x="484" y="262"/>
                    </a:lnTo>
                    <a:lnTo>
                      <a:pt x="484" y="262"/>
                    </a:lnTo>
                    <a:lnTo>
                      <a:pt x="480" y="264"/>
                    </a:lnTo>
                    <a:lnTo>
                      <a:pt x="480" y="264"/>
                    </a:lnTo>
                    <a:lnTo>
                      <a:pt x="480" y="266"/>
                    </a:lnTo>
                    <a:lnTo>
                      <a:pt x="480" y="266"/>
                    </a:lnTo>
                    <a:lnTo>
                      <a:pt x="476" y="270"/>
                    </a:lnTo>
                    <a:lnTo>
                      <a:pt x="472" y="268"/>
                    </a:lnTo>
                    <a:lnTo>
                      <a:pt x="472" y="268"/>
                    </a:lnTo>
                    <a:lnTo>
                      <a:pt x="466" y="272"/>
                    </a:lnTo>
                    <a:lnTo>
                      <a:pt x="460" y="276"/>
                    </a:lnTo>
                    <a:lnTo>
                      <a:pt x="460" y="276"/>
                    </a:lnTo>
                    <a:lnTo>
                      <a:pt x="452" y="276"/>
                    </a:lnTo>
                    <a:lnTo>
                      <a:pt x="452" y="276"/>
                    </a:lnTo>
                    <a:lnTo>
                      <a:pt x="448" y="280"/>
                    </a:lnTo>
                    <a:lnTo>
                      <a:pt x="446" y="282"/>
                    </a:lnTo>
                    <a:lnTo>
                      <a:pt x="440" y="282"/>
                    </a:lnTo>
                    <a:lnTo>
                      <a:pt x="440" y="282"/>
                    </a:lnTo>
                    <a:close/>
                    <a:moveTo>
                      <a:pt x="676" y="890"/>
                    </a:moveTo>
                    <a:lnTo>
                      <a:pt x="676" y="890"/>
                    </a:lnTo>
                    <a:lnTo>
                      <a:pt x="674" y="890"/>
                    </a:lnTo>
                    <a:lnTo>
                      <a:pt x="674" y="888"/>
                    </a:lnTo>
                    <a:lnTo>
                      <a:pt x="674" y="888"/>
                    </a:lnTo>
                    <a:lnTo>
                      <a:pt x="676" y="884"/>
                    </a:lnTo>
                    <a:lnTo>
                      <a:pt x="676" y="884"/>
                    </a:lnTo>
                    <a:lnTo>
                      <a:pt x="680" y="886"/>
                    </a:lnTo>
                    <a:lnTo>
                      <a:pt x="680" y="886"/>
                    </a:lnTo>
                    <a:lnTo>
                      <a:pt x="678" y="888"/>
                    </a:lnTo>
                    <a:lnTo>
                      <a:pt x="676" y="890"/>
                    </a:lnTo>
                    <a:lnTo>
                      <a:pt x="676" y="890"/>
                    </a:lnTo>
                    <a:close/>
                    <a:moveTo>
                      <a:pt x="1034" y="1054"/>
                    </a:moveTo>
                    <a:lnTo>
                      <a:pt x="1034" y="1054"/>
                    </a:lnTo>
                    <a:lnTo>
                      <a:pt x="1032" y="1050"/>
                    </a:lnTo>
                    <a:lnTo>
                      <a:pt x="1032" y="1050"/>
                    </a:lnTo>
                    <a:lnTo>
                      <a:pt x="1032" y="1050"/>
                    </a:lnTo>
                    <a:lnTo>
                      <a:pt x="1032" y="1050"/>
                    </a:lnTo>
                    <a:lnTo>
                      <a:pt x="1030" y="1050"/>
                    </a:lnTo>
                    <a:lnTo>
                      <a:pt x="1030" y="1050"/>
                    </a:lnTo>
                    <a:lnTo>
                      <a:pt x="1030" y="1056"/>
                    </a:lnTo>
                    <a:lnTo>
                      <a:pt x="1032" y="1058"/>
                    </a:lnTo>
                    <a:lnTo>
                      <a:pt x="1032" y="1058"/>
                    </a:lnTo>
                    <a:lnTo>
                      <a:pt x="1030" y="1062"/>
                    </a:lnTo>
                    <a:lnTo>
                      <a:pt x="1028" y="1066"/>
                    </a:lnTo>
                    <a:lnTo>
                      <a:pt x="1028" y="1066"/>
                    </a:lnTo>
                    <a:lnTo>
                      <a:pt x="1028" y="1076"/>
                    </a:lnTo>
                    <a:lnTo>
                      <a:pt x="1028" y="1076"/>
                    </a:lnTo>
                    <a:lnTo>
                      <a:pt x="1014" y="1118"/>
                    </a:lnTo>
                    <a:lnTo>
                      <a:pt x="1014" y="1118"/>
                    </a:lnTo>
                    <a:lnTo>
                      <a:pt x="1012" y="1128"/>
                    </a:lnTo>
                    <a:lnTo>
                      <a:pt x="1010" y="1134"/>
                    </a:lnTo>
                    <a:lnTo>
                      <a:pt x="1006" y="1138"/>
                    </a:lnTo>
                    <a:lnTo>
                      <a:pt x="1006" y="1138"/>
                    </a:lnTo>
                    <a:lnTo>
                      <a:pt x="1000" y="1138"/>
                    </a:lnTo>
                    <a:lnTo>
                      <a:pt x="1000" y="1138"/>
                    </a:lnTo>
                    <a:lnTo>
                      <a:pt x="996" y="1140"/>
                    </a:lnTo>
                    <a:lnTo>
                      <a:pt x="992" y="1142"/>
                    </a:lnTo>
                    <a:lnTo>
                      <a:pt x="992" y="1142"/>
                    </a:lnTo>
                    <a:lnTo>
                      <a:pt x="990" y="1140"/>
                    </a:lnTo>
                    <a:lnTo>
                      <a:pt x="988" y="1138"/>
                    </a:lnTo>
                    <a:lnTo>
                      <a:pt x="984" y="1138"/>
                    </a:lnTo>
                    <a:lnTo>
                      <a:pt x="982" y="1136"/>
                    </a:lnTo>
                    <a:lnTo>
                      <a:pt x="982" y="1136"/>
                    </a:lnTo>
                    <a:lnTo>
                      <a:pt x="982" y="1132"/>
                    </a:lnTo>
                    <a:lnTo>
                      <a:pt x="982" y="1132"/>
                    </a:lnTo>
                    <a:lnTo>
                      <a:pt x="980" y="1130"/>
                    </a:lnTo>
                    <a:lnTo>
                      <a:pt x="980" y="1126"/>
                    </a:lnTo>
                    <a:lnTo>
                      <a:pt x="980" y="1126"/>
                    </a:lnTo>
                    <a:lnTo>
                      <a:pt x="980" y="1122"/>
                    </a:lnTo>
                    <a:lnTo>
                      <a:pt x="980" y="1122"/>
                    </a:lnTo>
                    <a:lnTo>
                      <a:pt x="976" y="1112"/>
                    </a:lnTo>
                    <a:lnTo>
                      <a:pt x="976" y="1112"/>
                    </a:lnTo>
                    <a:lnTo>
                      <a:pt x="976" y="1108"/>
                    </a:lnTo>
                    <a:lnTo>
                      <a:pt x="978" y="1104"/>
                    </a:lnTo>
                    <a:lnTo>
                      <a:pt x="978" y="1104"/>
                    </a:lnTo>
                    <a:lnTo>
                      <a:pt x="980" y="1102"/>
                    </a:lnTo>
                    <a:lnTo>
                      <a:pt x="980" y="1102"/>
                    </a:lnTo>
                    <a:lnTo>
                      <a:pt x="984" y="1096"/>
                    </a:lnTo>
                    <a:lnTo>
                      <a:pt x="986" y="1090"/>
                    </a:lnTo>
                    <a:lnTo>
                      <a:pt x="986" y="1086"/>
                    </a:lnTo>
                    <a:lnTo>
                      <a:pt x="986" y="1086"/>
                    </a:lnTo>
                    <a:lnTo>
                      <a:pt x="984" y="1082"/>
                    </a:lnTo>
                    <a:lnTo>
                      <a:pt x="984" y="1082"/>
                    </a:lnTo>
                    <a:lnTo>
                      <a:pt x="986" y="1080"/>
                    </a:lnTo>
                    <a:lnTo>
                      <a:pt x="986" y="1080"/>
                    </a:lnTo>
                    <a:lnTo>
                      <a:pt x="982" y="1074"/>
                    </a:lnTo>
                    <a:lnTo>
                      <a:pt x="982" y="1068"/>
                    </a:lnTo>
                    <a:lnTo>
                      <a:pt x="982" y="1068"/>
                    </a:lnTo>
                    <a:lnTo>
                      <a:pt x="984" y="1064"/>
                    </a:lnTo>
                    <a:lnTo>
                      <a:pt x="986" y="1058"/>
                    </a:lnTo>
                    <a:lnTo>
                      <a:pt x="986" y="1058"/>
                    </a:lnTo>
                    <a:lnTo>
                      <a:pt x="990" y="1058"/>
                    </a:lnTo>
                    <a:lnTo>
                      <a:pt x="990" y="1058"/>
                    </a:lnTo>
                    <a:lnTo>
                      <a:pt x="992" y="1056"/>
                    </a:lnTo>
                    <a:lnTo>
                      <a:pt x="992" y="1056"/>
                    </a:lnTo>
                    <a:lnTo>
                      <a:pt x="996" y="1056"/>
                    </a:lnTo>
                    <a:lnTo>
                      <a:pt x="996" y="1056"/>
                    </a:lnTo>
                    <a:lnTo>
                      <a:pt x="996" y="1054"/>
                    </a:lnTo>
                    <a:lnTo>
                      <a:pt x="996" y="1054"/>
                    </a:lnTo>
                    <a:lnTo>
                      <a:pt x="1000" y="1054"/>
                    </a:lnTo>
                    <a:lnTo>
                      <a:pt x="1002" y="1054"/>
                    </a:lnTo>
                    <a:lnTo>
                      <a:pt x="1002" y="1054"/>
                    </a:lnTo>
                    <a:lnTo>
                      <a:pt x="1002" y="1052"/>
                    </a:lnTo>
                    <a:lnTo>
                      <a:pt x="1002" y="1052"/>
                    </a:lnTo>
                    <a:lnTo>
                      <a:pt x="1006" y="1050"/>
                    </a:lnTo>
                    <a:lnTo>
                      <a:pt x="1006" y="1050"/>
                    </a:lnTo>
                    <a:lnTo>
                      <a:pt x="1008" y="1050"/>
                    </a:lnTo>
                    <a:lnTo>
                      <a:pt x="1008" y="1050"/>
                    </a:lnTo>
                    <a:lnTo>
                      <a:pt x="1010" y="1050"/>
                    </a:lnTo>
                    <a:lnTo>
                      <a:pt x="1010" y="1050"/>
                    </a:lnTo>
                    <a:lnTo>
                      <a:pt x="1008" y="1048"/>
                    </a:lnTo>
                    <a:lnTo>
                      <a:pt x="1008" y="1048"/>
                    </a:lnTo>
                    <a:lnTo>
                      <a:pt x="1012" y="1044"/>
                    </a:lnTo>
                    <a:lnTo>
                      <a:pt x="1012" y="1044"/>
                    </a:lnTo>
                    <a:lnTo>
                      <a:pt x="1012" y="1044"/>
                    </a:lnTo>
                    <a:lnTo>
                      <a:pt x="1012" y="1046"/>
                    </a:lnTo>
                    <a:lnTo>
                      <a:pt x="1012" y="1046"/>
                    </a:lnTo>
                    <a:lnTo>
                      <a:pt x="1014" y="1044"/>
                    </a:lnTo>
                    <a:lnTo>
                      <a:pt x="1014" y="1044"/>
                    </a:lnTo>
                    <a:lnTo>
                      <a:pt x="1014" y="1040"/>
                    </a:lnTo>
                    <a:lnTo>
                      <a:pt x="1014" y="1040"/>
                    </a:lnTo>
                    <a:lnTo>
                      <a:pt x="1014" y="1040"/>
                    </a:lnTo>
                    <a:lnTo>
                      <a:pt x="1014" y="1040"/>
                    </a:lnTo>
                    <a:lnTo>
                      <a:pt x="1016" y="1040"/>
                    </a:lnTo>
                    <a:lnTo>
                      <a:pt x="1016" y="1040"/>
                    </a:lnTo>
                    <a:lnTo>
                      <a:pt x="1016" y="1038"/>
                    </a:lnTo>
                    <a:lnTo>
                      <a:pt x="1016" y="1038"/>
                    </a:lnTo>
                    <a:lnTo>
                      <a:pt x="1016" y="1034"/>
                    </a:lnTo>
                    <a:lnTo>
                      <a:pt x="1016" y="1034"/>
                    </a:lnTo>
                    <a:lnTo>
                      <a:pt x="1018" y="1034"/>
                    </a:lnTo>
                    <a:lnTo>
                      <a:pt x="1018" y="1034"/>
                    </a:lnTo>
                    <a:lnTo>
                      <a:pt x="1020" y="1036"/>
                    </a:lnTo>
                    <a:lnTo>
                      <a:pt x="1020" y="1036"/>
                    </a:lnTo>
                    <a:lnTo>
                      <a:pt x="1020" y="1034"/>
                    </a:lnTo>
                    <a:lnTo>
                      <a:pt x="1022" y="1034"/>
                    </a:lnTo>
                    <a:lnTo>
                      <a:pt x="1022" y="1034"/>
                    </a:lnTo>
                    <a:lnTo>
                      <a:pt x="1024" y="1030"/>
                    </a:lnTo>
                    <a:lnTo>
                      <a:pt x="1024" y="1024"/>
                    </a:lnTo>
                    <a:lnTo>
                      <a:pt x="1024" y="1024"/>
                    </a:lnTo>
                    <a:lnTo>
                      <a:pt x="1026" y="1022"/>
                    </a:lnTo>
                    <a:lnTo>
                      <a:pt x="1028" y="1024"/>
                    </a:lnTo>
                    <a:lnTo>
                      <a:pt x="1028" y="1024"/>
                    </a:lnTo>
                    <a:lnTo>
                      <a:pt x="1030" y="1026"/>
                    </a:lnTo>
                    <a:lnTo>
                      <a:pt x="1032" y="1028"/>
                    </a:lnTo>
                    <a:lnTo>
                      <a:pt x="1032" y="1028"/>
                    </a:lnTo>
                    <a:lnTo>
                      <a:pt x="1034" y="1036"/>
                    </a:lnTo>
                    <a:lnTo>
                      <a:pt x="1036" y="1044"/>
                    </a:lnTo>
                    <a:lnTo>
                      <a:pt x="1036" y="1044"/>
                    </a:lnTo>
                    <a:lnTo>
                      <a:pt x="1038" y="1048"/>
                    </a:lnTo>
                    <a:lnTo>
                      <a:pt x="1038" y="1048"/>
                    </a:lnTo>
                    <a:lnTo>
                      <a:pt x="1036" y="1052"/>
                    </a:lnTo>
                    <a:lnTo>
                      <a:pt x="1034" y="1054"/>
                    </a:lnTo>
                    <a:lnTo>
                      <a:pt x="1034" y="1054"/>
                    </a:lnTo>
                    <a:close/>
                    <a:moveTo>
                      <a:pt x="1044" y="824"/>
                    </a:moveTo>
                    <a:lnTo>
                      <a:pt x="1044" y="824"/>
                    </a:lnTo>
                    <a:lnTo>
                      <a:pt x="1042" y="826"/>
                    </a:lnTo>
                    <a:lnTo>
                      <a:pt x="1040" y="828"/>
                    </a:lnTo>
                    <a:lnTo>
                      <a:pt x="1040" y="828"/>
                    </a:lnTo>
                    <a:lnTo>
                      <a:pt x="1040" y="836"/>
                    </a:lnTo>
                    <a:lnTo>
                      <a:pt x="1040" y="836"/>
                    </a:lnTo>
                    <a:lnTo>
                      <a:pt x="1036" y="844"/>
                    </a:lnTo>
                    <a:lnTo>
                      <a:pt x="1036" y="844"/>
                    </a:lnTo>
                    <a:lnTo>
                      <a:pt x="1032" y="848"/>
                    </a:lnTo>
                    <a:lnTo>
                      <a:pt x="1032" y="848"/>
                    </a:lnTo>
                    <a:lnTo>
                      <a:pt x="1032" y="850"/>
                    </a:lnTo>
                    <a:lnTo>
                      <a:pt x="1032" y="850"/>
                    </a:lnTo>
                    <a:lnTo>
                      <a:pt x="1026" y="860"/>
                    </a:lnTo>
                    <a:lnTo>
                      <a:pt x="1026" y="860"/>
                    </a:lnTo>
                    <a:lnTo>
                      <a:pt x="1024" y="864"/>
                    </a:lnTo>
                    <a:lnTo>
                      <a:pt x="1024" y="864"/>
                    </a:lnTo>
                    <a:lnTo>
                      <a:pt x="1022" y="870"/>
                    </a:lnTo>
                    <a:lnTo>
                      <a:pt x="1018" y="876"/>
                    </a:lnTo>
                    <a:lnTo>
                      <a:pt x="1008" y="884"/>
                    </a:lnTo>
                    <a:lnTo>
                      <a:pt x="1008" y="884"/>
                    </a:lnTo>
                    <a:lnTo>
                      <a:pt x="1002" y="894"/>
                    </a:lnTo>
                    <a:lnTo>
                      <a:pt x="1002" y="894"/>
                    </a:lnTo>
                    <a:lnTo>
                      <a:pt x="980" y="910"/>
                    </a:lnTo>
                    <a:lnTo>
                      <a:pt x="980" y="910"/>
                    </a:lnTo>
                    <a:lnTo>
                      <a:pt x="960" y="930"/>
                    </a:lnTo>
                    <a:lnTo>
                      <a:pt x="960" y="930"/>
                    </a:lnTo>
                    <a:lnTo>
                      <a:pt x="960" y="932"/>
                    </a:lnTo>
                    <a:lnTo>
                      <a:pt x="960" y="932"/>
                    </a:lnTo>
                    <a:lnTo>
                      <a:pt x="958" y="934"/>
                    </a:lnTo>
                    <a:lnTo>
                      <a:pt x="956" y="934"/>
                    </a:lnTo>
                    <a:lnTo>
                      <a:pt x="956" y="934"/>
                    </a:lnTo>
                    <a:lnTo>
                      <a:pt x="954" y="936"/>
                    </a:lnTo>
                    <a:lnTo>
                      <a:pt x="954" y="938"/>
                    </a:lnTo>
                    <a:lnTo>
                      <a:pt x="950" y="940"/>
                    </a:lnTo>
                    <a:lnTo>
                      <a:pt x="950" y="940"/>
                    </a:lnTo>
                    <a:lnTo>
                      <a:pt x="948" y="944"/>
                    </a:lnTo>
                    <a:lnTo>
                      <a:pt x="948" y="946"/>
                    </a:lnTo>
                    <a:lnTo>
                      <a:pt x="944" y="950"/>
                    </a:lnTo>
                    <a:lnTo>
                      <a:pt x="944" y="950"/>
                    </a:lnTo>
                    <a:lnTo>
                      <a:pt x="944" y="954"/>
                    </a:lnTo>
                    <a:lnTo>
                      <a:pt x="944" y="956"/>
                    </a:lnTo>
                    <a:lnTo>
                      <a:pt x="944" y="956"/>
                    </a:lnTo>
                    <a:lnTo>
                      <a:pt x="940" y="958"/>
                    </a:lnTo>
                    <a:lnTo>
                      <a:pt x="940" y="958"/>
                    </a:lnTo>
                    <a:lnTo>
                      <a:pt x="938" y="964"/>
                    </a:lnTo>
                    <a:lnTo>
                      <a:pt x="938" y="970"/>
                    </a:lnTo>
                    <a:lnTo>
                      <a:pt x="938" y="970"/>
                    </a:lnTo>
                    <a:lnTo>
                      <a:pt x="940" y="974"/>
                    </a:lnTo>
                    <a:lnTo>
                      <a:pt x="944" y="976"/>
                    </a:lnTo>
                    <a:lnTo>
                      <a:pt x="944" y="976"/>
                    </a:lnTo>
                    <a:lnTo>
                      <a:pt x="940" y="984"/>
                    </a:lnTo>
                    <a:lnTo>
                      <a:pt x="940" y="984"/>
                    </a:lnTo>
                    <a:lnTo>
                      <a:pt x="942" y="986"/>
                    </a:lnTo>
                    <a:lnTo>
                      <a:pt x="942" y="986"/>
                    </a:lnTo>
                    <a:lnTo>
                      <a:pt x="942" y="994"/>
                    </a:lnTo>
                    <a:lnTo>
                      <a:pt x="944" y="1002"/>
                    </a:lnTo>
                    <a:lnTo>
                      <a:pt x="944" y="1002"/>
                    </a:lnTo>
                    <a:lnTo>
                      <a:pt x="950" y="1006"/>
                    </a:lnTo>
                    <a:lnTo>
                      <a:pt x="952" y="1010"/>
                    </a:lnTo>
                    <a:lnTo>
                      <a:pt x="952" y="1010"/>
                    </a:lnTo>
                    <a:lnTo>
                      <a:pt x="950" y="1014"/>
                    </a:lnTo>
                    <a:lnTo>
                      <a:pt x="950" y="1014"/>
                    </a:lnTo>
                    <a:lnTo>
                      <a:pt x="952" y="1020"/>
                    </a:lnTo>
                    <a:lnTo>
                      <a:pt x="952" y="1026"/>
                    </a:lnTo>
                    <a:lnTo>
                      <a:pt x="952" y="1026"/>
                    </a:lnTo>
                    <a:lnTo>
                      <a:pt x="950" y="1028"/>
                    </a:lnTo>
                    <a:lnTo>
                      <a:pt x="950" y="1028"/>
                    </a:lnTo>
                    <a:lnTo>
                      <a:pt x="952" y="1034"/>
                    </a:lnTo>
                    <a:lnTo>
                      <a:pt x="952" y="1042"/>
                    </a:lnTo>
                    <a:lnTo>
                      <a:pt x="952" y="1042"/>
                    </a:lnTo>
                    <a:lnTo>
                      <a:pt x="954" y="1042"/>
                    </a:lnTo>
                    <a:lnTo>
                      <a:pt x="954" y="1042"/>
                    </a:lnTo>
                    <a:lnTo>
                      <a:pt x="954" y="1044"/>
                    </a:lnTo>
                    <a:lnTo>
                      <a:pt x="954" y="1044"/>
                    </a:lnTo>
                    <a:lnTo>
                      <a:pt x="952" y="1048"/>
                    </a:lnTo>
                    <a:lnTo>
                      <a:pt x="952" y="1048"/>
                    </a:lnTo>
                    <a:lnTo>
                      <a:pt x="952" y="1050"/>
                    </a:lnTo>
                    <a:lnTo>
                      <a:pt x="952" y="1050"/>
                    </a:lnTo>
                    <a:lnTo>
                      <a:pt x="948" y="1056"/>
                    </a:lnTo>
                    <a:lnTo>
                      <a:pt x="942" y="1062"/>
                    </a:lnTo>
                    <a:lnTo>
                      <a:pt x="942" y="1062"/>
                    </a:lnTo>
                    <a:lnTo>
                      <a:pt x="934" y="1066"/>
                    </a:lnTo>
                    <a:lnTo>
                      <a:pt x="924" y="1070"/>
                    </a:lnTo>
                    <a:lnTo>
                      <a:pt x="924" y="1070"/>
                    </a:lnTo>
                    <a:lnTo>
                      <a:pt x="918" y="1076"/>
                    </a:lnTo>
                    <a:lnTo>
                      <a:pt x="912" y="1082"/>
                    </a:lnTo>
                    <a:lnTo>
                      <a:pt x="912" y="1082"/>
                    </a:lnTo>
                    <a:lnTo>
                      <a:pt x="902" y="1090"/>
                    </a:lnTo>
                    <a:lnTo>
                      <a:pt x="902" y="1096"/>
                    </a:lnTo>
                    <a:lnTo>
                      <a:pt x="902" y="1096"/>
                    </a:lnTo>
                    <a:lnTo>
                      <a:pt x="904" y="1098"/>
                    </a:lnTo>
                    <a:lnTo>
                      <a:pt x="904" y="1100"/>
                    </a:lnTo>
                    <a:lnTo>
                      <a:pt x="904" y="1100"/>
                    </a:lnTo>
                    <a:lnTo>
                      <a:pt x="904" y="1106"/>
                    </a:lnTo>
                    <a:lnTo>
                      <a:pt x="906" y="1110"/>
                    </a:lnTo>
                    <a:lnTo>
                      <a:pt x="906" y="1110"/>
                    </a:lnTo>
                    <a:lnTo>
                      <a:pt x="908" y="1110"/>
                    </a:lnTo>
                    <a:lnTo>
                      <a:pt x="908" y="1110"/>
                    </a:lnTo>
                    <a:lnTo>
                      <a:pt x="908" y="1122"/>
                    </a:lnTo>
                    <a:lnTo>
                      <a:pt x="908" y="1122"/>
                    </a:lnTo>
                    <a:lnTo>
                      <a:pt x="906" y="1124"/>
                    </a:lnTo>
                    <a:lnTo>
                      <a:pt x="906" y="1124"/>
                    </a:lnTo>
                    <a:lnTo>
                      <a:pt x="906" y="1126"/>
                    </a:lnTo>
                    <a:lnTo>
                      <a:pt x="906" y="1126"/>
                    </a:lnTo>
                    <a:lnTo>
                      <a:pt x="908" y="1126"/>
                    </a:lnTo>
                    <a:lnTo>
                      <a:pt x="908" y="1128"/>
                    </a:lnTo>
                    <a:lnTo>
                      <a:pt x="908" y="1128"/>
                    </a:lnTo>
                    <a:lnTo>
                      <a:pt x="906" y="1132"/>
                    </a:lnTo>
                    <a:lnTo>
                      <a:pt x="900" y="1134"/>
                    </a:lnTo>
                    <a:lnTo>
                      <a:pt x="890" y="1138"/>
                    </a:lnTo>
                    <a:lnTo>
                      <a:pt x="890" y="1138"/>
                    </a:lnTo>
                    <a:lnTo>
                      <a:pt x="886" y="1142"/>
                    </a:lnTo>
                    <a:lnTo>
                      <a:pt x="882" y="1146"/>
                    </a:lnTo>
                    <a:lnTo>
                      <a:pt x="882" y="1146"/>
                    </a:lnTo>
                    <a:lnTo>
                      <a:pt x="884" y="1146"/>
                    </a:lnTo>
                    <a:lnTo>
                      <a:pt x="884" y="1146"/>
                    </a:lnTo>
                    <a:lnTo>
                      <a:pt x="886" y="1148"/>
                    </a:lnTo>
                    <a:lnTo>
                      <a:pt x="886" y="1148"/>
                    </a:lnTo>
                    <a:lnTo>
                      <a:pt x="886" y="1156"/>
                    </a:lnTo>
                    <a:lnTo>
                      <a:pt x="884" y="1164"/>
                    </a:lnTo>
                    <a:lnTo>
                      <a:pt x="884" y="1164"/>
                    </a:lnTo>
                    <a:lnTo>
                      <a:pt x="880" y="1164"/>
                    </a:lnTo>
                    <a:lnTo>
                      <a:pt x="880" y="1164"/>
                    </a:lnTo>
                    <a:lnTo>
                      <a:pt x="882" y="1166"/>
                    </a:lnTo>
                    <a:lnTo>
                      <a:pt x="882" y="1170"/>
                    </a:lnTo>
                    <a:lnTo>
                      <a:pt x="882" y="1170"/>
                    </a:lnTo>
                    <a:lnTo>
                      <a:pt x="878" y="1174"/>
                    </a:lnTo>
                    <a:lnTo>
                      <a:pt x="872" y="1178"/>
                    </a:lnTo>
                    <a:lnTo>
                      <a:pt x="872" y="1178"/>
                    </a:lnTo>
                    <a:lnTo>
                      <a:pt x="858" y="1196"/>
                    </a:lnTo>
                    <a:lnTo>
                      <a:pt x="842" y="1212"/>
                    </a:lnTo>
                    <a:lnTo>
                      <a:pt x="842" y="1212"/>
                    </a:lnTo>
                    <a:lnTo>
                      <a:pt x="834" y="1218"/>
                    </a:lnTo>
                    <a:lnTo>
                      <a:pt x="834" y="1218"/>
                    </a:lnTo>
                    <a:lnTo>
                      <a:pt x="828" y="1220"/>
                    </a:lnTo>
                    <a:lnTo>
                      <a:pt x="824" y="1220"/>
                    </a:lnTo>
                    <a:lnTo>
                      <a:pt x="824" y="1220"/>
                    </a:lnTo>
                    <a:lnTo>
                      <a:pt x="822" y="1222"/>
                    </a:lnTo>
                    <a:lnTo>
                      <a:pt x="822" y="1222"/>
                    </a:lnTo>
                    <a:lnTo>
                      <a:pt x="818" y="1222"/>
                    </a:lnTo>
                    <a:lnTo>
                      <a:pt x="818" y="1222"/>
                    </a:lnTo>
                    <a:lnTo>
                      <a:pt x="814" y="1224"/>
                    </a:lnTo>
                    <a:lnTo>
                      <a:pt x="814" y="1224"/>
                    </a:lnTo>
                    <a:lnTo>
                      <a:pt x="810" y="1222"/>
                    </a:lnTo>
                    <a:lnTo>
                      <a:pt x="806" y="1222"/>
                    </a:lnTo>
                    <a:lnTo>
                      <a:pt x="806" y="1222"/>
                    </a:lnTo>
                    <a:lnTo>
                      <a:pt x="802" y="1222"/>
                    </a:lnTo>
                    <a:lnTo>
                      <a:pt x="802" y="1222"/>
                    </a:lnTo>
                    <a:lnTo>
                      <a:pt x="798" y="1222"/>
                    </a:lnTo>
                    <a:lnTo>
                      <a:pt x="792" y="1222"/>
                    </a:lnTo>
                    <a:lnTo>
                      <a:pt x="792" y="1222"/>
                    </a:lnTo>
                    <a:lnTo>
                      <a:pt x="790" y="1226"/>
                    </a:lnTo>
                    <a:lnTo>
                      <a:pt x="790" y="1226"/>
                    </a:lnTo>
                    <a:lnTo>
                      <a:pt x="784" y="1226"/>
                    </a:lnTo>
                    <a:lnTo>
                      <a:pt x="778" y="1226"/>
                    </a:lnTo>
                    <a:lnTo>
                      <a:pt x="778" y="1226"/>
                    </a:lnTo>
                    <a:lnTo>
                      <a:pt x="776" y="1228"/>
                    </a:lnTo>
                    <a:lnTo>
                      <a:pt x="774" y="1230"/>
                    </a:lnTo>
                    <a:lnTo>
                      <a:pt x="774" y="1230"/>
                    </a:lnTo>
                    <a:lnTo>
                      <a:pt x="768" y="1228"/>
                    </a:lnTo>
                    <a:lnTo>
                      <a:pt x="768" y="1228"/>
                    </a:lnTo>
                    <a:lnTo>
                      <a:pt x="768" y="1224"/>
                    </a:lnTo>
                    <a:lnTo>
                      <a:pt x="768" y="1224"/>
                    </a:lnTo>
                    <a:lnTo>
                      <a:pt x="764" y="1224"/>
                    </a:lnTo>
                    <a:lnTo>
                      <a:pt x="764" y="1224"/>
                    </a:lnTo>
                    <a:lnTo>
                      <a:pt x="764" y="1222"/>
                    </a:lnTo>
                    <a:lnTo>
                      <a:pt x="764" y="1222"/>
                    </a:lnTo>
                    <a:lnTo>
                      <a:pt x="762" y="1224"/>
                    </a:lnTo>
                    <a:lnTo>
                      <a:pt x="762" y="1224"/>
                    </a:lnTo>
                    <a:lnTo>
                      <a:pt x="762" y="1224"/>
                    </a:lnTo>
                    <a:lnTo>
                      <a:pt x="762" y="1224"/>
                    </a:lnTo>
                    <a:lnTo>
                      <a:pt x="760" y="1224"/>
                    </a:lnTo>
                    <a:lnTo>
                      <a:pt x="760" y="1224"/>
                    </a:lnTo>
                    <a:lnTo>
                      <a:pt x="760" y="1224"/>
                    </a:lnTo>
                    <a:lnTo>
                      <a:pt x="760" y="1224"/>
                    </a:lnTo>
                    <a:lnTo>
                      <a:pt x="762" y="1218"/>
                    </a:lnTo>
                    <a:lnTo>
                      <a:pt x="762" y="1218"/>
                    </a:lnTo>
                    <a:lnTo>
                      <a:pt x="758" y="1214"/>
                    </a:lnTo>
                    <a:lnTo>
                      <a:pt x="756" y="1210"/>
                    </a:lnTo>
                    <a:lnTo>
                      <a:pt x="756" y="1210"/>
                    </a:lnTo>
                    <a:lnTo>
                      <a:pt x="760" y="1210"/>
                    </a:lnTo>
                    <a:lnTo>
                      <a:pt x="760" y="1210"/>
                    </a:lnTo>
                    <a:lnTo>
                      <a:pt x="760" y="1204"/>
                    </a:lnTo>
                    <a:lnTo>
                      <a:pt x="758" y="1198"/>
                    </a:lnTo>
                    <a:lnTo>
                      <a:pt x="754" y="1190"/>
                    </a:lnTo>
                    <a:lnTo>
                      <a:pt x="754" y="1190"/>
                    </a:lnTo>
                    <a:lnTo>
                      <a:pt x="750" y="1180"/>
                    </a:lnTo>
                    <a:lnTo>
                      <a:pt x="746" y="1172"/>
                    </a:lnTo>
                    <a:lnTo>
                      <a:pt x="746" y="1172"/>
                    </a:lnTo>
                    <a:lnTo>
                      <a:pt x="736" y="1160"/>
                    </a:lnTo>
                    <a:lnTo>
                      <a:pt x="736" y="1160"/>
                    </a:lnTo>
                    <a:lnTo>
                      <a:pt x="732" y="1150"/>
                    </a:lnTo>
                    <a:lnTo>
                      <a:pt x="732" y="1150"/>
                    </a:lnTo>
                    <a:lnTo>
                      <a:pt x="732" y="1148"/>
                    </a:lnTo>
                    <a:lnTo>
                      <a:pt x="732" y="1148"/>
                    </a:lnTo>
                    <a:lnTo>
                      <a:pt x="730" y="1142"/>
                    </a:lnTo>
                    <a:lnTo>
                      <a:pt x="730" y="1142"/>
                    </a:lnTo>
                    <a:lnTo>
                      <a:pt x="730" y="1138"/>
                    </a:lnTo>
                    <a:lnTo>
                      <a:pt x="730" y="1136"/>
                    </a:lnTo>
                    <a:lnTo>
                      <a:pt x="730" y="1136"/>
                    </a:lnTo>
                    <a:lnTo>
                      <a:pt x="728" y="1130"/>
                    </a:lnTo>
                    <a:lnTo>
                      <a:pt x="728" y="1130"/>
                    </a:lnTo>
                    <a:lnTo>
                      <a:pt x="726" y="1118"/>
                    </a:lnTo>
                    <a:lnTo>
                      <a:pt x="726" y="1118"/>
                    </a:lnTo>
                    <a:lnTo>
                      <a:pt x="728" y="1114"/>
                    </a:lnTo>
                    <a:lnTo>
                      <a:pt x="726" y="1110"/>
                    </a:lnTo>
                    <a:lnTo>
                      <a:pt x="720" y="1102"/>
                    </a:lnTo>
                    <a:lnTo>
                      <a:pt x="720" y="1102"/>
                    </a:lnTo>
                    <a:lnTo>
                      <a:pt x="710" y="1082"/>
                    </a:lnTo>
                    <a:lnTo>
                      <a:pt x="710" y="1082"/>
                    </a:lnTo>
                    <a:lnTo>
                      <a:pt x="708" y="1078"/>
                    </a:lnTo>
                    <a:lnTo>
                      <a:pt x="704" y="1074"/>
                    </a:lnTo>
                    <a:lnTo>
                      <a:pt x="704" y="1074"/>
                    </a:lnTo>
                    <a:lnTo>
                      <a:pt x="704" y="1064"/>
                    </a:lnTo>
                    <a:lnTo>
                      <a:pt x="704" y="1054"/>
                    </a:lnTo>
                    <a:lnTo>
                      <a:pt x="704" y="1054"/>
                    </a:lnTo>
                    <a:lnTo>
                      <a:pt x="706" y="1050"/>
                    </a:lnTo>
                    <a:lnTo>
                      <a:pt x="708" y="1044"/>
                    </a:lnTo>
                    <a:lnTo>
                      <a:pt x="710" y="1034"/>
                    </a:lnTo>
                    <a:lnTo>
                      <a:pt x="710" y="1034"/>
                    </a:lnTo>
                    <a:lnTo>
                      <a:pt x="714" y="1030"/>
                    </a:lnTo>
                    <a:lnTo>
                      <a:pt x="714" y="1030"/>
                    </a:lnTo>
                    <a:lnTo>
                      <a:pt x="714" y="1026"/>
                    </a:lnTo>
                    <a:lnTo>
                      <a:pt x="714" y="1026"/>
                    </a:lnTo>
                    <a:lnTo>
                      <a:pt x="718" y="1026"/>
                    </a:lnTo>
                    <a:lnTo>
                      <a:pt x="718" y="1026"/>
                    </a:lnTo>
                    <a:lnTo>
                      <a:pt x="720" y="1022"/>
                    </a:lnTo>
                    <a:lnTo>
                      <a:pt x="722" y="1016"/>
                    </a:lnTo>
                    <a:lnTo>
                      <a:pt x="722" y="1016"/>
                    </a:lnTo>
                    <a:lnTo>
                      <a:pt x="720" y="1008"/>
                    </a:lnTo>
                    <a:lnTo>
                      <a:pt x="720" y="1008"/>
                    </a:lnTo>
                    <a:lnTo>
                      <a:pt x="716" y="1000"/>
                    </a:lnTo>
                    <a:lnTo>
                      <a:pt x="716" y="996"/>
                    </a:lnTo>
                    <a:lnTo>
                      <a:pt x="718" y="992"/>
                    </a:lnTo>
                    <a:lnTo>
                      <a:pt x="718" y="992"/>
                    </a:lnTo>
                    <a:lnTo>
                      <a:pt x="718" y="988"/>
                    </a:lnTo>
                    <a:lnTo>
                      <a:pt x="718" y="986"/>
                    </a:lnTo>
                    <a:lnTo>
                      <a:pt x="714" y="982"/>
                    </a:lnTo>
                    <a:lnTo>
                      <a:pt x="714" y="982"/>
                    </a:lnTo>
                    <a:lnTo>
                      <a:pt x="712" y="976"/>
                    </a:lnTo>
                    <a:lnTo>
                      <a:pt x="712" y="976"/>
                    </a:lnTo>
                    <a:lnTo>
                      <a:pt x="708" y="970"/>
                    </a:lnTo>
                    <a:lnTo>
                      <a:pt x="708" y="970"/>
                    </a:lnTo>
                    <a:lnTo>
                      <a:pt x="708" y="966"/>
                    </a:lnTo>
                    <a:lnTo>
                      <a:pt x="708" y="962"/>
                    </a:lnTo>
                    <a:lnTo>
                      <a:pt x="708" y="962"/>
                    </a:lnTo>
                    <a:lnTo>
                      <a:pt x="704" y="956"/>
                    </a:lnTo>
                    <a:lnTo>
                      <a:pt x="704" y="956"/>
                    </a:lnTo>
                    <a:lnTo>
                      <a:pt x="694" y="946"/>
                    </a:lnTo>
                    <a:lnTo>
                      <a:pt x="694" y="946"/>
                    </a:lnTo>
                    <a:lnTo>
                      <a:pt x="688" y="940"/>
                    </a:lnTo>
                    <a:lnTo>
                      <a:pt x="688" y="940"/>
                    </a:lnTo>
                    <a:lnTo>
                      <a:pt x="688" y="938"/>
                    </a:lnTo>
                    <a:lnTo>
                      <a:pt x="688" y="938"/>
                    </a:lnTo>
                    <a:lnTo>
                      <a:pt x="686" y="938"/>
                    </a:lnTo>
                    <a:lnTo>
                      <a:pt x="686" y="938"/>
                    </a:lnTo>
                    <a:lnTo>
                      <a:pt x="682" y="932"/>
                    </a:lnTo>
                    <a:lnTo>
                      <a:pt x="682" y="932"/>
                    </a:lnTo>
                    <a:lnTo>
                      <a:pt x="682" y="932"/>
                    </a:lnTo>
                    <a:lnTo>
                      <a:pt x="682" y="932"/>
                    </a:lnTo>
                    <a:lnTo>
                      <a:pt x="684" y="930"/>
                    </a:lnTo>
                    <a:lnTo>
                      <a:pt x="684" y="930"/>
                    </a:lnTo>
                    <a:lnTo>
                      <a:pt x="680" y="928"/>
                    </a:lnTo>
                    <a:lnTo>
                      <a:pt x="680" y="928"/>
                    </a:lnTo>
                    <a:lnTo>
                      <a:pt x="678" y="924"/>
                    </a:lnTo>
                    <a:lnTo>
                      <a:pt x="678" y="924"/>
                    </a:lnTo>
                    <a:lnTo>
                      <a:pt x="682" y="920"/>
                    </a:lnTo>
                    <a:lnTo>
                      <a:pt x="684" y="916"/>
                    </a:lnTo>
                    <a:lnTo>
                      <a:pt x="684" y="916"/>
                    </a:lnTo>
                    <a:lnTo>
                      <a:pt x="688" y="916"/>
                    </a:lnTo>
                    <a:lnTo>
                      <a:pt x="688" y="916"/>
                    </a:lnTo>
                    <a:lnTo>
                      <a:pt x="688" y="916"/>
                    </a:lnTo>
                    <a:lnTo>
                      <a:pt x="684" y="912"/>
                    </a:lnTo>
                    <a:lnTo>
                      <a:pt x="684" y="912"/>
                    </a:lnTo>
                    <a:lnTo>
                      <a:pt x="686" y="910"/>
                    </a:lnTo>
                    <a:lnTo>
                      <a:pt x="686" y="906"/>
                    </a:lnTo>
                    <a:lnTo>
                      <a:pt x="686" y="906"/>
                    </a:lnTo>
                    <a:lnTo>
                      <a:pt x="684" y="906"/>
                    </a:lnTo>
                    <a:lnTo>
                      <a:pt x="684" y="906"/>
                    </a:lnTo>
                    <a:lnTo>
                      <a:pt x="684" y="906"/>
                    </a:lnTo>
                    <a:lnTo>
                      <a:pt x="684" y="906"/>
                    </a:lnTo>
                    <a:lnTo>
                      <a:pt x="686" y="902"/>
                    </a:lnTo>
                    <a:lnTo>
                      <a:pt x="688" y="898"/>
                    </a:lnTo>
                    <a:lnTo>
                      <a:pt x="688" y="898"/>
                    </a:lnTo>
                    <a:lnTo>
                      <a:pt x="688" y="896"/>
                    </a:lnTo>
                    <a:lnTo>
                      <a:pt x="688" y="896"/>
                    </a:lnTo>
                    <a:lnTo>
                      <a:pt x="688" y="892"/>
                    </a:lnTo>
                    <a:lnTo>
                      <a:pt x="688" y="892"/>
                    </a:lnTo>
                    <a:lnTo>
                      <a:pt x="686" y="884"/>
                    </a:lnTo>
                    <a:lnTo>
                      <a:pt x="686" y="884"/>
                    </a:lnTo>
                    <a:lnTo>
                      <a:pt x="686" y="884"/>
                    </a:lnTo>
                    <a:lnTo>
                      <a:pt x="686" y="884"/>
                    </a:lnTo>
                    <a:lnTo>
                      <a:pt x="686" y="882"/>
                    </a:lnTo>
                    <a:lnTo>
                      <a:pt x="686" y="882"/>
                    </a:lnTo>
                    <a:lnTo>
                      <a:pt x="686" y="882"/>
                    </a:lnTo>
                    <a:lnTo>
                      <a:pt x="686" y="882"/>
                    </a:lnTo>
                    <a:lnTo>
                      <a:pt x="680" y="880"/>
                    </a:lnTo>
                    <a:lnTo>
                      <a:pt x="680" y="876"/>
                    </a:lnTo>
                    <a:lnTo>
                      <a:pt x="680" y="876"/>
                    </a:lnTo>
                    <a:lnTo>
                      <a:pt x="676" y="876"/>
                    </a:lnTo>
                    <a:lnTo>
                      <a:pt x="674" y="876"/>
                    </a:lnTo>
                    <a:lnTo>
                      <a:pt x="674" y="876"/>
                    </a:lnTo>
                    <a:lnTo>
                      <a:pt x="674" y="876"/>
                    </a:lnTo>
                    <a:lnTo>
                      <a:pt x="674" y="876"/>
                    </a:lnTo>
                    <a:lnTo>
                      <a:pt x="670" y="878"/>
                    </a:lnTo>
                    <a:lnTo>
                      <a:pt x="664" y="878"/>
                    </a:lnTo>
                    <a:lnTo>
                      <a:pt x="664" y="878"/>
                    </a:lnTo>
                    <a:lnTo>
                      <a:pt x="660" y="880"/>
                    </a:lnTo>
                    <a:lnTo>
                      <a:pt x="654" y="878"/>
                    </a:lnTo>
                    <a:lnTo>
                      <a:pt x="650" y="876"/>
                    </a:lnTo>
                    <a:lnTo>
                      <a:pt x="648" y="872"/>
                    </a:lnTo>
                    <a:lnTo>
                      <a:pt x="648" y="872"/>
                    </a:lnTo>
                    <a:lnTo>
                      <a:pt x="650" y="868"/>
                    </a:lnTo>
                    <a:lnTo>
                      <a:pt x="650" y="868"/>
                    </a:lnTo>
                    <a:lnTo>
                      <a:pt x="648" y="868"/>
                    </a:lnTo>
                    <a:lnTo>
                      <a:pt x="648" y="868"/>
                    </a:lnTo>
                    <a:lnTo>
                      <a:pt x="646" y="868"/>
                    </a:lnTo>
                    <a:lnTo>
                      <a:pt x="646" y="868"/>
                    </a:lnTo>
                    <a:lnTo>
                      <a:pt x="646" y="866"/>
                    </a:lnTo>
                    <a:lnTo>
                      <a:pt x="646" y="866"/>
                    </a:lnTo>
                    <a:lnTo>
                      <a:pt x="640" y="862"/>
                    </a:lnTo>
                    <a:lnTo>
                      <a:pt x="636" y="860"/>
                    </a:lnTo>
                    <a:lnTo>
                      <a:pt x="636" y="860"/>
                    </a:lnTo>
                    <a:lnTo>
                      <a:pt x="634" y="862"/>
                    </a:lnTo>
                    <a:lnTo>
                      <a:pt x="634" y="862"/>
                    </a:lnTo>
                    <a:lnTo>
                      <a:pt x="614" y="862"/>
                    </a:lnTo>
                    <a:lnTo>
                      <a:pt x="614" y="862"/>
                    </a:lnTo>
                    <a:lnTo>
                      <a:pt x="612" y="864"/>
                    </a:lnTo>
                    <a:lnTo>
                      <a:pt x="610" y="866"/>
                    </a:lnTo>
                    <a:lnTo>
                      <a:pt x="610" y="866"/>
                    </a:lnTo>
                    <a:lnTo>
                      <a:pt x="602" y="868"/>
                    </a:lnTo>
                    <a:lnTo>
                      <a:pt x="602" y="868"/>
                    </a:lnTo>
                    <a:lnTo>
                      <a:pt x="584" y="876"/>
                    </a:lnTo>
                    <a:lnTo>
                      <a:pt x="584" y="876"/>
                    </a:lnTo>
                    <a:lnTo>
                      <a:pt x="576" y="870"/>
                    </a:lnTo>
                    <a:lnTo>
                      <a:pt x="576" y="870"/>
                    </a:lnTo>
                    <a:lnTo>
                      <a:pt x="576" y="872"/>
                    </a:lnTo>
                    <a:lnTo>
                      <a:pt x="576" y="872"/>
                    </a:lnTo>
                    <a:lnTo>
                      <a:pt x="572" y="872"/>
                    </a:lnTo>
                    <a:lnTo>
                      <a:pt x="570" y="870"/>
                    </a:lnTo>
                    <a:lnTo>
                      <a:pt x="570" y="870"/>
                    </a:lnTo>
                    <a:lnTo>
                      <a:pt x="562" y="870"/>
                    </a:lnTo>
                    <a:lnTo>
                      <a:pt x="558" y="872"/>
                    </a:lnTo>
                    <a:lnTo>
                      <a:pt x="558" y="872"/>
                    </a:lnTo>
                    <a:lnTo>
                      <a:pt x="548" y="874"/>
                    </a:lnTo>
                    <a:lnTo>
                      <a:pt x="548" y="874"/>
                    </a:lnTo>
                    <a:lnTo>
                      <a:pt x="538" y="878"/>
                    </a:lnTo>
                    <a:lnTo>
                      <a:pt x="538" y="878"/>
                    </a:lnTo>
                    <a:lnTo>
                      <a:pt x="532" y="876"/>
                    </a:lnTo>
                    <a:lnTo>
                      <a:pt x="528" y="874"/>
                    </a:lnTo>
                    <a:lnTo>
                      <a:pt x="528" y="874"/>
                    </a:lnTo>
                    <a:lnTo>
                      <a:pt x="520" y="868"/>
                    </a:lnTo>
                    <a:lnTo>
                      <a:pt x="514" y="864"/>
                    </a:lnTo>
                    <a:lnTo>
                      <a:pt x="514" y="864"/>
                    </a:lnTo>
                    <a:lnTo>
                      <a:pt x="506" y="860"/>
                    </a:lnTo>
                    <a:lnTo>
                      <a:pt x="506" y="860"/>
                    </a:lnTo>
                    <a:lnTo>
                      <a:pt x="502" y="856"/>
                    </a:lnTo>
                    <a:lnTo>
                      <a:pt x="496" y="852"/>
                    </a:lnTo>
                    <a:lnTo>
                      <a:pt x="496" y="852"/>
                    </a:lnTo>
                    <a:lnTo>
                      <a:pt x="496" y="850"/>
                    </a:lnTo>
                    <a:lnTo>
                      <a:pt x="496" y="850"/>
                    </a:lnTo>
                    <a:lnTo>
                      <a:pt x="492" y="848"/>
                    </a:lnTo>
                    <a:lnTo>
                      <a:pt x="488" y="844"/>
                    </a:lnTo>
                    <a:lnTo>
                      <a:pt x="490" y="844"/>
                    </a:lnTo>
                    <a:lnTo>
                      <a:pt x="490" y="844"/>
                    </a:lnTo>
                    <a:lnTo>
                      <a:pt x="492" y="842"/>
                    </a:lnTo>
                    <a:lnTo>
                      <a:pt x="492" y="842"/>
                    </a:lnTo>
                    <a:lnTo>
                      <a:pt x="490" y="842"/>
                    </a:lnTo>
                    <a:lnTo>
                      <a:pt x="490" y="842"/>
                    </a:lnTo>
                    <a:lnTo>
                      <a:pt x="490" y="840"/>
                    </a:lnTo>
                    <a:lnTo>
                      <a:pt x="490" y="838"/>
                    </a:lnTo>
                    <a:lnTo>
                      <a:pt x="490" y="838"/>
                    </a:lnTo>
                    <a:lnTo>
                      <a:pt x="488" y="836"/>
                    </a:lnTo>
                    <a:lnTo>
                      <a:pt x="484" y="834"/>
                    </a:lnTo>
                    <a:lnTo>
                      <a:pt x="484" y="834"/>
                    </a:lnTo>
                    <a:lnTo>
                      <a:pt x="484" y="830"/>
                    </a:lnTo>
                    <a:lnTo>
                      <a:pt x="484" y="830"/>
                    </a:lnTo>
                    <a:lnTo>
                      <a:pt x="480" y="828"/>
                    </a:lnTo>
                    <a:lnTo>
                      <a:pt x="476" y="826"/>
                    </a:lnTo>
                    <a:lnTo>
                      <a:pt x="476" y="826"/>
                    </a:lnTo>
                    <a:lnTo>
                      <a:pt x="476" y="822"/>
                    </a:lnTo>
                    <a:lnTo>
                      <a:pt x="476" y="822"/>
                    </a:lnTo>
                    <a:lnTo>
                      <a:pt x="474" y="822"/>
                    </a:lnTo>
                    <a:lnTo>
                      <a:pt x="474" y="822"/>
                    </a:lnTo>
                    <a:lnTo>
                      <a:pt x="472" y="820"/>
                    </a:lnTo>
                    <a:lnTo>
                      <a:pt x="472" y="820"/>
                    </a:lnTo>
                    <a:lnTo>
                      <a:pt x="470" y="820"/>
                    </a:lnTo>
                    <a:lnTo>
                      <a:pt x="470" y="820"/>
                    </a:lnTo>
                    <a:lnTo>
                      <a:pt x="470" y="816"/>
                    </a:lnTo>
                    <a:lnTo>
                      <a:pt x="472" y="814"/>
                    </a:lnTo>
                    <a:lnTo>
                      <a:pt x="472" y="814"/>
                    </a:lnTo>
                    <a:lnTo>
                      <a:pt x="470" y="814"/>
                    </a:lnTo>
                    <a:lnTo>
                      <a:pt x="466" y="814"/>
                    </a:lnTo>
                    <a:lnTo>
                      <a:pt x="466" y="814"/>
                    </a:lnTo>
                    <a:lnTo>
                      <a:pt x="462" y="812"/>
                    </a:lnTo>
                    <a:lnTo>
                      <a:pt x="462" y="812"/>
                    </a:lnTo>
                    <a:lnTo>
                      <a:pt x="462" y="810"/>
                    </a:lnTo>
                    <a:lnTo>
                      <a:pt x="462" y="810"/>
                    </a:lnTo>
                    <a:lnTo>
                      <a:pt x="460" y="810"/>
                    </a:lnTo>
                    <a:lnTo>
                      <a:pt x="458" y="808"/>
                    </a:lnTo>
                    <a:lnTo>
                      <a:pt x="458" y="808"/>
                    </a:lnTo>
                    <a:lnTo>
                      <a:pt x="458" y="804"/>
                    </a:lnTo>
                    <a:lnTo>
                      <a:pt x="458" y="800"/>
                    </a:lnTo>
                    <a:lnTo>
                      <a:pt x="458" y="800"/>
                    </a:lnTo>
                    <a:lnTo>
                      <a:pt x="460" y="800"/>
                    </a:lnTo>
                    <a:lnTo>
                      <a:pt x="460" y="800"/>
                    </a:lnTo>
                    <a:lnTo>
                      <a:pt x="460" y="798"/>
                    </a:lnTo>
                    <a:lnTo>
                      <a:pt x="460" y="798"/>
                    </a:lnTo>
                    <a:lnTo>
                      <a:pt x="458" y="792"/>
                    </a:lnTo>
                    <a:lnTo>
                      <a:pt x="456" y="790"/>
                    </a:lnTo>
                    <a:lnTo>
                      <a:pt x="452" y="788"/>
                    </a:lnTo>
                    <a:lnTo>
                      <a:pt x="452" y="788"/>
                    </a:lnTo>
                    <a:lnTo>
                      <a:pt x="452" y="788"/>
                    </a:lnTo>
                    <a:lnTo>
                      <a:pt x="452" y="788"/>
                    </a:lnTo>
                    <a:lnTo>
                      <a:pt x="458" y="784"/>
                    </a:lnTo>
                    <a:lnTo>
                      <a:pt x="460" y="776"/>
                    </a:lnTo>
                    <a:lnTo>
                      <a:pt x="460" y="776"/>
                    </a:lnTo>
                    <a:lnTo>
                      <a:pt x="462" y="770"/>
                    </a:lnTo>
                    <a:lnTo>
                      <a:pt x="462" y="770"/>
                    </a:lnTo>
                    <a:lnTo>
                      <a:pt x="464" y="758"/>
                    </a:lnTo>
                    <a:lnTo>
                      <a:pt x="464" y="752"/>
                    </a:lnTo>
                    <a:lnTo>
                      <a:pt x="460" y="748"/>
                    </a:lnTo>
                    <a:lnTo>
                      <a:pt x="460" y="748"/>
                    </a:lnTo>
                    <a:lnTo>
                      <a:pt x="462" y="744"/>
                    </a:lnTo>
                    <a:lnTo>
                      <a:pt x="462" y="740"/>
                    </a:lnTo>
                    <a:lnTo>
                      <a:pt x="460" y="736"/>
                    </a:lnTo>
                    <a:lnTo>
                      <a:pt x="458" y="734"/>
                    </a:lnTo>
                    <a:lnTo>
                      <a:pt x="458" y="734"/>
                    </a:lnTo>
                    <a:lnTo>
                      <a:pt x="456" y="736"/>
                    </a:lnTo>
                    <a:lnTo>
                      <a:pt x="456" y="736"/>
                    </a:lnTo>
                    <a:lnTo>
                      <a:pt x="456" y="728"/>
                    </a:lnTo>
                    <a:lnTo>
                      <a:pt x="458" y="724"/>
                    </a:lnTo>
                    <a:lnTo>
                      <a:pt x="458" y="724"/>
                    </a:lnTo>
                    <a:lnTo>
                      <a:pt x="462" y="720"/>
                    </a:lnTo>
                    <a:lnTo>
                      <a:pt x="462" y="720"/>
                    </a:lnTo>
                    <a:lnTo>
                      <a:pt x="468" y="706"/>
                    </a:lnTo>
                    <a:lnTo>
                      <a:pt x="468" y="706"/>
                    </a:lnTo>
                    <a:lnTo>
                      <a:pt x="472" y="702"/>
                    </a:lnTo>
                    <a:lnTo>
                      <a:pt x="474" y="700"/>
                    </a:lnTo>
                    <a:lnTo>
                      <a:pt x="474" y="700"/>
                    </a:lnTo>
                    <a:lnTo>
                      <a:pt x="474" y="696"/>
                    </a:lnTo>
                    <a:lnTo>
                      <a:pt x="474" y="696"/>
                    </a:lnTo>
                    <a:lnTo>
                      <a:pt x="478" y="686"/>
                    </a:lnTo>
                    <a:lnTo>
                      <a:pt x="478" y="686"/>
                    </a:lnTo>
                    <a:lnTo>
                      <a:pt x="482" y="684"/>
                    </a:lnTo>
                    <a:lnTo>
                      <a:pt x="486" y="682"/>
                    </a:lnTo>
                    <a:lnTo>
                      <a:pt x="486" y="682"/>
                    </a:lnTo>
                    <a:lnTo>
                      <a:pt x="488" y="676"/>
                    </a:lnTo>
                    <a:lnTo>
                      <a:pt x="490" y="672"/>
                    </a:lnTo>
                    <a:lnTo>
                      <a:pt x="492" y="670"/>
                    </a:lnTo>
                    <a:lnTo>
                      <a:pt x="492" y="670"/>
                    </a:lnTo>
                    <a:lnTo>
                      <a:pt x="500" y="668"/>
                    </a:lnTo>
                    <a:lnTo>
                      <a:pt x="500" y="668"/>
                    </a:lnTo>
                    <a:lnTo>
                      <a:pt x="510" y="662"/>
                    </a:lnTo>
                    <a:lnTo>
                      <a:pt x="518" y="654"/>
                    </a:lnTo>
                    <a:lnTo>
                      <a:pt x="518" y="654"/>
                    </a:lnTo>
                    <a:lnTo>
                      <a:pt x="520" y="648"/>
                    </a:lnTo>
                    <a:lnTo>
                      <a:pt x="518" y="646"/>
                    </a:lnTo>
                    <a:lnTo>
                      <a:pt x="518" y="642"/>
                    </a:lnTo>
                    <a:lnTo>
                      <a:pt x="518" y="638"/>
                    </a:lnTo>
                    <a:lnTo>
                      <a:pt x="518" y="638"/>
                    </a:lnTo>
                    <a:lnTo>
                      <a:pt x="522" y="632"/>
                    </a:lnTo>
                    <a:lnTo>
                      <a:pt x="522" y="632"/>
                    </a:lnTo>
                    <a:lnTo>
                      <a:pt x="522" y="626"/>
                    </a:lnTo>
                    <a:lnTo>
                      <a:pt x="522" y="626"/>
                    </a:lnTo>
                    <a:lnTo>
                      <a:pt x="530" y="618"/>
                    </a:lnTo>
                    <a:lnTo>
                      <a:pt x="530" y="618"/>
                    </a:lnTo>
                    <a:lnTo>
                      <a:pt x="538" y="616"/>
                    </a:lnTo>
                    <a:lnTo>
                      <a:pt x="542" y="614"/>
                    </a:lnTo>
                    <a:lnTo>
                      <a:pt x="544" y="610"/>
                    </a:lnTo>
                    <a:lnTo>
                      <a:pt x="544" y="610"/>
                    </a:lnTo>
                    <a:lnTo>
                      <a:pt x="548" y="602"/>
                    </a:lnTo>
                    <a:lnTo>
                      <a:pt x="552" y="594"/>
                    </a:lnTo>
                    <a:lnTo>
                      <a:pt x="552" y="594"/>
                    </a:lnTo>
                    <a:lnTo>
                      <a:pt x="554" y="594"/>
                    </a:lnTo>
                    <a:lnTo>
                      <a:pt x="554" y="594"/>
                    </a:lnTo>
                    <a:lnTo>
                      <a:pt x="558" y="598"/>
                    </a:lnTo>
                    <a:lnTo>
                      <a:pt x="562" y="600"/>
                    </a:lnTo>
                    <a:lnTo>
                      <a:pt x="562" y="600"/>
                    </a:lnTo>
                    <a:lnTo>
                      <a:pt x="572" y="600"/>
                    </a:lnTo>
                    <a:lnTo>
                      <a:pt x="576" y="598"/>
                    </a:lnTo>
                    <a:lnTo>
                      <a:pt x="576" y="598"/>
                    </a:lnTo>
                    <a:lnTo>
                      <a:pt x="580" y="602"/>
                    </a:lnTo>
                    <a:lnTo>
                      <a:pt x="586" y="602"/>
                    </a:lnTo>
                    <a:lnTo>
                      <a:pt x="586" y="602"/>
                    </a:lnTo>
                    <a:lnTo>
                      <a:pt x="590" y="600"/>
                    </a:lnTo>
                    <a:lnTo>
                      <a:pt x="592" y="596"/>
                    </a:lnTo>
                    <a:lnTo>
                      <a:pt x="592" y="596"/>
                    </a:lnTo>
                    <a:lnTo>
                      <a:pt x="600" y="594"/>
                    </a:lnTo>
                    <a:lnTo>
                      <a:pt x="600" y="594"/>
                    </a:lnTo>
                    <a:lnTo>
                      <a:pt x="602" y="594"/>
                    </a:lnTo>
                    <a:lnTo>
                      <a:pt x="602" y="594"/>
                    </a:lnTo>
                    <a:lnTo>
                      <a:pt x="606" y="592"/>
                    </a:lnTo>
                    <a:lnTo>
                      <a:pt x="610" y="588"/>
                    </a:lnTo>
                    <a:lnTo>
                      <a:pt x="610" y="588"/>
                    </a:lnTo>
                    <a:lnTo>
                      <a:pt x="616" y="588"/>
                    </a:lnTo>
                    <a:lnTo>
                      <a:pt x="622" y="588"/>
                    </a:lnTo>
                    <a:lnTo>
                      <a:pt x="622" y="588"/>
                    </a:lnTo>
                    <a:lnTo>
                      <a:pt x="626" y="586"/>
                    </a:lnTo>
                    <a:lnTo>
                      <a:pt x="626" y="586"/>
                    </a:lnTo>
                    <a:lnTo>
                      <a:pt x="628" y="586"/>
                    </a:lnTo>
                    <a:lnTo>
                      <a:pt x="632" y="586"/>
                    </a:lnTo>
                    <a:lnTo>
                      <a:pt x="632" y="586"/>
                    </a:lnTo>
                    <a:lnTo>
                      <a:pt x="634" y="584"/>
                    </a:lnTo>
                    <a:lnTo>
                      <a:pt x="634" y="584"/>
                    </a:lnTo>
                    <a:lnTo>
                      <a:pt x="638" y="584"/>
                    </a:lnTo>
                    <a:lnTo>
                      <a:pt x="642" y="584"/>
                    </a:lnTo>
                    <a:lnTo>
                      <a:pt x="646" y="586"/>
                    </a:lnTo>
                    <a:lnTo>
                      <a:pt x="650" y="586"/>
                    </a:lnTo>
                    <a:lnTo>
                      <a:pt x="650" y="586"/>
                    </a:lnTo>
                    <a:lnTo>
                      <a:pt x="654" y="584"/>
                    </a:lnTo>
                    <a:lnTo>
                      <a:pt x="658" y="582"/>
                    </a:lnTo>
                    <a:lnTo>
                      <a:pt x="658" y="582"/>
                    </a:lnTo>
                    <a:lnTo>
                      <a:pt x="662" y="584"/>
                    </a:lnTo>
                    <a:lnTo>
                      <a:pt x="662" y="584"/>
                    </a:lnTo>
                    <a:lnTo>
                      <a:pt x="666" y="582"/>
                    </a:lnTo>
                    <a:lnTo>
                      <a:pt x="666" y="582"/>
                    </a:lnTo>
                    <a:lnTo>
                      <a:pt x="670" y="584"/>
                    </a:lnTo>
                    <a:lnTo>
                      <a:pt x="670" y="584"/>
                    </a:lnTo>
                    <a:lnTo>
                      <a:pt x="674" y="584"/>
                    </a:lnTo>
                    <a:lnTo>
                      <a:pt x="678" y="584"/>
                    </a:lnTo>
                    <a:lnTo>
                      <a:pt x="684" y="580"/>
                    </a:lnTo>
                    <a:lnTo>
                      <a:pt x="684" y="580"/>
                    </a:lnTo>
                    <a:lnTo>
                      <a:pt x="686" y="580"/>
                    </a:lnTo>
                    <a:lnTo>
                      <a:pt x="686" y="580"/>
                    </a:lnTo>
                    <a:lnTo>
                      <a:pt x="690" y="582"/>
                    </a:lnTo>
                    <a:lnTo>
                      <a:pt x="690" y="582"/>
                    </a:lnTo>
                    <a:lnTo>
                      <a:pt x="692" y="586"/>
                    </a:lnTo>
                    <a:lnTo>
                      <a:pt x="692" y="586"/>
                    </a:lnTo>
                    <a:lnTo>
                      <a:pt x="692" y="586"/>
                    </a:lnTo>
                    <a:lnTo>
                      <a:pt x="692" y="586"/>
                    </a:lnTo>
                    <a:lnTo>
                      <a:pt x="698" y="582"/>
                    </a:lnTo>
                    <a:lnTo>
                      <a:pt x="698" y="582"/>
                    </a:lnTo>
                    <a:lnTo>
                      <a:pt x="696" y="586"/>
                    </a:lnTo>
                    <a:lnTo>
                      <a:pt x="694" y="590"/>
                    </a:lnTo>
                    <a:lnTo>
                      <a:pt x="694" y="592"/>
                    </a:lnTo>
                    <a:lnTo>
                      <a:pt x="698" y="596"/>
                    </a:lnTo>
                    <a:lnTo>
                      <a:pt x="698" y="596"/>
                    </a:lnTo>
                    <a:lnTo>
                      <a:pt x="698" y="600"/>
                    </a:lnTo>
                    <a:lnTo>
                      <a:pt x="698" y="600"/>
                    </a:lnTo>
                    <a:lnTo>
                      <a:pt x="694" y="606"/>
                    </a:lnTo>
                    <a:lnTo>
                      <a:pt x="688" y="610"/>
                    </a:lnTo>
                    <a:lnTo>
                      <a:pt x="688" y="610"/>
                    </a:lnTo>
                    <a:lnTo>
                      <a:pt x="692" y="614"/>
                    </a:lnTo>
                    <a:lnTo>
                      <a:pt x="694" y="616"/>
                    </a:lnTo>
                    <a:lnTo>
                      <a:pt x="694" y="616"/>
                    </a:lnTo>
                    <a:lnTo>
                      <a:pt x="698" y="616"/>
                    </a:lnTo>
                    <a:lnTo>
                      <a:pt x="698" y="616"/>
                    </a:lnTo>
                    <a:lnTo>
                      <a:pt x="700" y="620"/>
                    </a:lnTo>
                    <a:lnTo>
                      <a:pt x="700" y="620"/>
                    </a:lnTo>
                    <a:lnTo>
                      <a:pt x="710" y="624"/>
                    </a:lnTo>
                    <a:lnTo>
                      <a:pt x="710" y="624"/>
                    </a:lnTo>
                    <a:lnTo>
                      <a:pt x="718" y="624"/>
                    </a:lnTo>
                    <a:lnTo>
                      <a:pt x="718" y="624"/>
                    </a:lnTo>
                    <a:lnTo>
                      <a:pt x="724" y="624"/>
                    </a:lnTo>
                    <a:lnTo>
                      <a:pt x="724" y="624"/>
                    </a:lnTo>
                    <a:lnTo>
                      <a:pt x="728" y="626"/>
                    </a:lnTo>
                    <a:lnTo>
                      <a:pt x="728" y="626"/>
                    </a:lnTo>
                    <a:lnTo>
                      <a:pt x="732" y="628"/>
                    </a:lnTo>
                    <a:lnTo>
                      <a:pt x="732" y="628"/>
                    </a:lnTo>
                    <a:lnTo>
                      <a:pt x="734" y="630"/>
                    </a:lnTo>
                    <a:lnTo>
                      <a:pt x="736" y="632"/>
                    </a:lnTo>
                    <a:lnTo>
                      <a:pt x="736" y="636"/>
                    </a:lnTo>
                    <a:lnTo>
                      <a:pt x="738" y="638"/>
                    </a:lnTo>
                    <a:lnTo>
                      <a:pt x="738" y="638"/>
                    </a:lnTo>
                    <a:lnTo>
                      <a:pt x="746" y="640"/>
                    </a:lnTo>
                    <a:lnTo>
                      <a:pt x="754" y="642"/>
                    </a:lnTo>
                    <a:lnTo>
                      <a:pt x="754" y="642"/>
                    </a:lnTo>
                    <a:lnTo>
                      <a:pt x="760" y="646"/>
                    </a:lnTo>
                    <a:lnTo>
                      <a:pt x="766" y="648"/>
                    </a:lnTo>
                    <a:lnTo>
                      <a:pt x="766" y="648"/>
                    </a:lnTo>
                    <a:lnTo>
                      <a:pt x="768" y="648"/>
                    </a:lnTo>
                    <a:lnTo>
                      <a:pt x="770" y="646"/>
                    </a:lnTo>
                    <a:lnTo>
                      <a:pt x="770" y="646"/>
                    </a:lnTo>
                    <a:lnTo>
                      <a:pt x="774" y="642"/>
                    </a:lnTo>
                    <a:lnTo>
                      <a:pt x="776" y="640"/>
                    </a:lnTo>
                    <a:lnTo>
                      <a:pt x="774" y="636"/>
                    </a:lnTo>
                    <a:lnTo>
                      <a:pt x="776" y="630"/>
                    </a:lnTo>
                    <a:lnTo>
                      <a:pt x="776" y="630"/>
                    </a:lnTo>
                    <a:lnTo>
                      <a:pt x="778" y="628"/>
                    </a:lnTo>
                    <a:lnTo>
                      <a:pt x="784" y="624"/>
                    </a:lnTo>
                    <a:lnTo>
                      <a:pt x="792" y="624"/>
                    </a:lnTo>
                    <a:lnTo>
                      <a:pt x="798" y="624"/>
                    </a:lnTo>
                    <a:lnTo>
                      <a:pt x="798" y="624"/>
                    </a:lnTo>
                    <a:lnTo>
                      <a:pt x="800" y="628"/>
                    </a:lnTo>
                    <a:lnTo>
                      <a:pt x="802" y="630"/>
                    </a:lnTo>
                    <a:lnTo>
                      <a:pt x="802" y="630"/>
                    </a:lnTo>
                    <a:lnTo>
                      <a:pt x="812" y="632"/>
                    </a:lnTo>
                    <a:lnTo>
                      <a:pt x="816" y="632"/>
                    </a:lnTo>
                    <a:lnTo>
                      <a:pt x="816" y="632"/>
                    </a:lnTo>
                    <a:lnTo>
                      <a:pt x="818" y="634"/>
                    </a:lnTo>
                    <a:lnTo>
                      <a:pt x="820" y="636"/>
                    </a:lnTo>
                    <a:lnTo>
                      <a:pt x="828" y="636"/>
                    </a:lnTo>
                    <a:lnTo>
                      <a:pt x="828" y="636"/>
                    </a:lnTo>
                    <a:lnTo>
                      <a:pt x="842" y="638"/>
                    </a:lnTo>
                    <a:lnTo>
                      <a:pt x="842" y="638"/>
                    </a:lnTo>
                    <a:lnTo>
                      <a:pt x="842" y="640"/>
                    </a:lnTo>
                    <a:lnTo>
                      <a:pt x="842" y="640"/>
                    </a:lnTo>
                    <a:lnTo>
                      <a:pt x="848" y="640"/>
                    </a:lnTo>
                    <a:lnTo>
                      <a:pt x="848" y="640"/>
                    </a:lnTo>
                    <a:lnTo>
                      <a:pt x="852" y="642"/>
                    </a:lnTo>
                    <a:lnTo>
                      <a:pt x="854" y="642"/>
                    </a:lnTo>
                    <a:lnTo>
                      <a:pt x="854" y="642"/>
                    </a:lnTo>
                    <a:lnTo>
                      <a:pt x="858" y="640"/>
                    </a:lnTo>
                    <a:lnTo>
                      <a:pt x="858" y="640"/>
                    </a:lnTo>
                    <a:lnTo>
                      <a:pt x="866" y="636"/>
                    </a:lnTo>
                    <a:lnTo>
                      <a:pt x="876" y="636"/>
                    </a:lnTo>
                    <a:lnTo>
                      <a:pt x="876" y="636"/>
                    </a:lnTo>
                    <a:lnTo>
                      <a:pt x="876" y="638"/>
                    </a:lnTo>
                    <a:lnTo>
                      <a:pt x="878" y="640"/>
                    </a:lnTo>
                    <a:lnTo>
                      <a:pt x="878" y="640"/>
                    </a:lnTo>
                    <a:lnTo>
                      <a:pt x="882" y="640"/>
                    </a:lnTo>
                    <a:lnTo>
                      <a:pt x="886" y="640"/>
                    </a:lnTo>
                    <a:lnTo>
                      <a:pt x="886" y="640"/>
                    </a:lnTo>
                    <a:lnTo>
                      <a:pt x="890" y="640"/>
                    </a:lnTo>
                    <a:lnTo>
                      <a:pt x="892" y="640"/>
                    </a:lnTo>
                    <a:lnTo>
                      <a:pt x="896" y="638"/>
                    </a:lnTo>
                    <a:lnTo>
                      <a:pt x="896" y="638"/>
                    </a:lnTo>
                    <a:lnTo>
                      <a:pt x="904" y="656"/>
                    </a:lnTo>
                    <a:lnTo>
                      <a:pt x="904" y="656"/>
                    </a:lnTo>
                    <a:lnTo>
                      <a:pt x="902" y="658"/>
                    </a:lnTo>
                    <a:lnTo>
                      <a:pt x="900" y="662"/>
                    </a:lnTo>
                    <a:lnTo>
                      <a:pt x="898" y="670"/>
                    </a:lnTo>
                    <a:lnTo>
                      <a:pt x="898" y="670"/>
                    </a:lnTo>
                    <a:lnTo>
                      <a:pt x="896" y="670"/>
                    </a:lnTo>
                    <a:lnTo>
                      <a:pt x="896" y="670"/>
                    </a:lnTo>
                    <a:lnTo>
                      <a:pt x="888" y="662"/>
                    </a:lnTo>
                    <a:lnTo>
                      <a:pt x="884" y="652"/>
                    </a:lnTo>
                    <a:lnTo>
                      <a:pt x="884" y="652"/>
                    </a:lnTo>
                    <a:lnTo>
                      <a:pt x="882" y="654"/>
                    </a:lnTo>
                    <a:lnTo>
                      <a:pt x="882" y="654"/>
                    </a:lnTo>
                    <a:lnTo>
                      <a:pt x="882" y="658"/>
                    </a:lnTo>
                    <a:lnTo>
                      <a:pt x="884" y="662"/>
                    </a:lnTo>
                    <a:lnTo>
                      <a:pt x="890" y="670"/>
                    </a:lnTo>
                    <a:lnTo>
                      <a:pt x="890" y="670"/>
                    </a:lnTo>
                    <a:lnTo>
                      <a:pt x="894" y="682"/>
                    </a:lnTo>
                    <a:lnTo>
                      <a:pt x="894" y="682"/>
                    </a:lnTo>
                    <a:lnTo>
                      <a:pt x="906" y="702"/>
                    </a:lnTo>
                    <a:lnTo>
                      <a:pt x="906" y="702"/>
                    </a:lnTo>
                    <a:lnTo>
                      <a:pt x="910" y="706"/>
                    </a:lnTo>
                    <a:lnTo>
                      <a:pt x="910" y="706"/>
                    </a:lnTo>
                    <a:lnTo>
                      <a:pt x="908" y="708"/>
                    </a:lnTo>
                    <a:lnTo>
                      <a:pt x="908" y="708"/>
                    </a:lnTo>
                    <a:lnTo>
                      <a:pt x="910" y="716"/>
                    </a:lnTo>
                    <a:lnTo>
                      <a:pt x="910" y="716"/>
                    </a:lnTo>
                    <a:lnTo>
                      <a:pt x="916" y="718"/>
                    </a:lnTo>
                    <a:lnTo>
                      <a:pt x="916" y="718"/>
                    </a:lnTo>
                    <a:lnTo>
                      <a:pt x="920" y="724"/>
                    </a:lnTo>
                    <a:lnTo>
                      <a:pt x="922" y="730"/>
                    </a:lnTo>
                    <a:lnTo>
                      <a:pt x="922" y="730"/>
                    </a:lnTo>
                    <a:lnTo>
                      <a:pt x="924" y="742"/>
                    </a:lnTo>
                    <a:lnTo>
                      <a:pt x="924" y="748"/>
                    </a:lnTo>
                    <a:lnTo>
                      <a:pt x="926" y="752"/>
                    </a:lnTo>
                    <a:lnTo>
                      <a:pt x="926" y="752"/>
                    </a:lnTo>
                    <a:lnTo>
                      <a:pt x="930" y="756"/>
                    </a:lnTo>
                    <a:lnTo>
                      <a:pt x="934" y="758"/>
                    </a:lnTo>
                    <a:lnTo>
                      <a:pt x="936" y="760"/>
                    </a:lnTo>
                    <a:lnTo>
                      <a:pt x="936" y="760"/>
                    </a:lnTo>
                    <a:lnTo>
                      <a:pt x="940" y="774"/>
                    </a:lnTo>
                    <a:lnTo>
                      <a:pt x="942" y="780"/>
                    </a:lnTo>
                    <a:lnTo>
                      <a:pt x="946" y="786"/>
                    </a:lnTo>
                    <a:lnTo>
                      <a:pt x="946" y="786"/>
                    </a:lnTo>
                    <a:lnTo>
                      <a:pt x="946" y="786"/>
                    </a:lnTo>
                    <a:lnTo>
                      <a:pt x="946" y="786"/>
                    </a:lnTo>
                    <a:lnTo>
                      <a:pt x="946" y="782"/>
                    </a:lnTo>
                    <a:lnTo>
                      <a:pt x="946" y="782"/>
                    </a:lnTo>
                    <a:lnTo>
                      <a:pt x="950" y="786"/>
                    </a:lnTo>
                    <a:lnTo>
                      <a:pt x="950" y="786"/>
                    </a:lnTo>
                    <a:lnTo>
                      <a:pt x="954" y="788"/>
                    </a:lnTo>
                    <a:lnTo>
                      <a:pt x="954" y="788"/>
                    </a:lnTo>
                    <a:lnTo>
                      <a:pt x="962" y="796"/>
                    </a:lnTo>
                    <a:lnTo>
                      <a:pt x="962" y="796"/>
                    </a:lnTo>
                    <a:lnTo>
                      <a:pt x="966" y="796"/>
                    </a:lnTo>
                    <a:lnTo>
                      <a:pt x="966" y="796"/>
                    </a:lnTo>
                    <a:lnTo>
                      <a:pt x="968" y="800"/>
                    </a:lnTo>
                    <a:lnTo>
                      <a:pt x="968" y="802"/>
                    </a:lnTo>
                    <a:lnTo>
                      <a:pt x="968" y="802"/>
                    </a:lnTo>
                    <a:lnTo>
                      <a:pt x="974" y="806"/>
                    </a:lnTo>
                    <a:lnTo>
                      <a:pt x="976" y="808"/>
                    </a:lnTo>
                    <a:lnTo>
                      <a:pt x="978" y="812"/>
                    </a:lnTo>
                    <a:lnTo>
                      <a:pt x="978" y="812"/>
                    </a:lnTo>
                    <a:lnTo>
                      <a:pt x="970" y="816"/>
                    </a:lnTo>
                    <a:lnTo>
                      <a:pt x="970" y="816"/>
                    </a:lnTo>
                    <a:lnTo>
                      <a:pt x="970" y="816"/>
                    </a:lnTo>
                    <a:lnTo>
                      <a:pt x="970" y="816"/>
                    </a:lnTo>
                    <a:lnTo>
                      <a:pt x="970" y="816"/>
                    </a:lnTo>
                    <a:lnTo>
                      <a:pt x="976" y="816"/>
                    </a:lnTo>
                    <a:lnTo>
                      <a:pt x="976" y="816"/>
                    </a:lnTo>
                    <a:lnTo>
                      <a:pt x="980" y="822"/>
                    </a:lnTo>
                    <a:lnTo>
                      <a:pt x="984" y="826"/>
                    </a:lnTo>
                    <a:lnTo>
                      <a:pt x="990" y="826"/>
                    </a:lnTo>
                    <a:lnTo>
                      <a:pt x="990" y="826"/>
                    </a:lnTo>
                    <a:lnTo>
                      <a:pt x="998" y="822"/>
                    </a:lnTo>
                    <a:lnTo>
                      <a:pt x="998" y="822"/>
                    </a:lnTo>
                    <a:lnTo>
                      <a:pt x="1002" y="824"/>
                    </a:lnTo>
                    <a:lnTo>
                      <a:pt x="1004" y="824"/>
                    </a:lnTo>
                    <a:lnTo>
                      <a:pt x="1004" y="824"/>
                    </a:lnTo>
                    <a:lnTo>
                      <a:pt x="1010" y="820"/>
                    </a:lnTo>
                    <a:lnTo>
                      <a:pt x="1012" y="820"/>
                    </a:lnTo>
                    <a:lnTo>
                      <a:pt x="1012" y="820"/>
                    </a:lnTo>
                    <a:lnTo>
                      <a:pt x="1016" y="820"/>
                    </a:lnTo>
                    <a:lnTo>
                      <a:pt x="1016" y="820"/>
                    </a:lnTo>
                    <a:lnTo>
                      <a:pt x="1020" y="818"/>
                    </a:lnTo>
                    <a:lnTo>
                      <a:pt x="1022" y="818"/>
                    </a:lnTo>
                    <a:lnTo>
                      <a:pt x="1022" y="818"/>
                    </a:lnTo>
                    <a:lnTo>
                      <a:pt x="1028" y="818"/>
                    </a:lnTo>
                    <a:lnTo>
                      <a:pt x="1028" y="818"/>
                    </a:lnTo>
                    <a:lnTo>
                      <a:pt x="1034" y="816"/>
                    </a:lnTo>
                    <a:lnTo>
                      <a:pt x="1040" y="812"/>
                    </a:lnTo>
                    <a:lnTo>
                      <a:pt x="1040" y="812"/>
                    </a:lnTo>
                    <a:lnTo>
                      <a:pt x="1044" y="814"/>
                    </a:lnTo>
                    <a:lnTo>
                      <a:pt x="1044" y="814"/>
                    </a:lnTo>
                    <a:lnTo>
                      <a:pt x="1044" y="816"/>
                    </a:lnTo>
                    <a:lnTo>
                      <a:pt x="1044" y="816"/>
                    </a:lnTo>
                    <a:lnTo>
                      <a:pt x="1042" y="818"/>
                    </a:lnTo>
                    <a:lnTo>
                      <a:pt x="1042" y="818"/>
                    </a:lnTo>
                    <a:lnTo>
                      <a:pt x="1044" y="824"/>
                    </a:lnTo>
                    <a:lnTo>
                      <a:pt x="1044" y="824"/>
                    </a:lnTo>
                    <a:close/>
                    <a:moveTo>
                      <a:pt x="1296" y="864"/>
                    </a:moveTo>
                    <a:lnTo>
                      <a:pt x="1296" y="864"/>
                    </a:lnTo>
                    <a:lnTo>
                      <a:pt x="1292" y="860"/>
                    </a:lnTo>
                    <a:lnTo>
                      <a:pt x="1290" y="854"/>
                    </a:lnTo>
                    <a:lnTo>
                      <a:pt x="1290" y="846"/>
                    </a:lnTo>
                    <a:lnTo>
                      <a:pt x="1290" y="846"/>
                    </a:lnTo>
                    <a:lnTo>
                      <a:pt x="1290" y="844"/>
                    </a:lnTo>
                    <a:lnTo>
                      <a:pt x="1290" y="842"/>
                    </a:lnTo>
                    <a:lnTo>
                      <a:pt x="1290" y="842"/>
                    </a:lnTo>
                    <a:lnTo>
                      <a:pt x="1290" y="840"/>
                    </a:lnTo>
                    <a:lnTo>
                      <a:pt x="1290" y="840"/>
                    </a:lnTo>
                    <a:lnTo>
                      <a:pt x="1290" y="838"/>
                    </a:lnTo>
                    <a:lnTo>
                      <a:pt x="1290" y="838"/>
                    </a:lnTo>
                    <a:lnTo>
                      <a:pt x="1292" y="838"/>
                    </a:lnTo>
                    <a:lnTo>
                      <a:pt x="1292" y="838"/>
                    </a:lnTo>
                    <a:lnTo>
                      <a:pt x="1292" y="838"/>
                    </a:lnTo>
                    <a:lnTo>
                      <a:pt x="1294" y="834"/>
                    </a:lnTo>
                    <a:lnTo>
                      <a:pt x="1294" y="832"/>
                    </a:lnTo>
                    <a:lnTo>
                      <a:pt x="1294" y="832"/>
                    </a:lnTo>
                    <a:lnTo>
                      <a:pt x="1298" y="836"/>
                    </a:lnTo>
                    <a:lnTo>
                      <a:pt x="1302" y="844"/>
                    </a:lnTo>
                    <a:lnTo>
                      <a:pt x="1302" y="844"/>
                    </a:lnTo>
                    <a:lnTo>
                      <a:pt x="1304" y="844"/>
                    </a:lnTo>
                    <a:lnTo>
                      <a:pt x="1304" y="848"/>
                    </a:lnTo>
                    <a:lnTo>
                      <a:pt x="1304" y="848"/>
                    </a:lnTo>
                    <a:lnTo>
                      <a:pt x="1306" y="850"/>
                    </a:lnTo>
                    <a:lnTo>
                      <a:pt x="1308" y="854"/>
                    </a:lnTo>
                    <a:lnTo>
                      <a:pt x="1308" y="854"/>
                    </a:lnTo>
                    <a:lnTo>
                      <a:pt x="1308" y="858"/>
                    </a:lnTo>
                    <a:lnTo>
                      <a:pt x="1304" y="862"/>
                    </a:lnTo>
                    <a:lnTo>
                      <a:pt x="1300" y="864"/>
                    </a:lnTo>
                    <a:lnTo>
                      <a:pt x="1296" y="864"/>
                    </a:lnTo>
                    <a:lnTo>
                      <a:pt x="1296" y="864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93"/>
              <p:cNvSpPr>
                <a:spLocks noEditPoints="1"/>
              </p:cNvSpPr>
              <p:nvPr/>
            </p:nvSpPr>
            <p:spPr bwMode="auto">
              <a:xfrm>
                <a:off x="803260" y="812784"/>
                <a:ext cx="377817" cy="615938"/>
              </a:xfrm>
              <a:custGeom>
                <a:avLst/>
                <a:gdLst/>
                <a:ahLst/>
                <a:cxnLst>
                  <a:cxn ang="0">
                    <a:pos x="6" y="362"/>
                  </a:cxn>
                  <a:cxn ang="0">
                    <a:pos x="16" y="380"/>
                  </a:cxn>
                  <a:cxn ang="0">
                    <a:pos x="24" y="362"/>
                  </a:cxn>
                  <a:cxn ang="0">
                    <a:pos x="28" y="316"/>
                  </a:cxn>
                  <a:cxn ang="0">
                    <a:pos x="60" y="294"/>
                  </a:cxn>
                  <a:cxn ang="0">
                    <a:pos x="58" y="290"/>
                  </a:cxn>
                  <a:cxn ang="0">
                    <a:pos x="60" y="290"/>
                  </a:cxn>
                  <a:cxn ang="0">
                    <a:pos x="62" y="286"/>
                  </a:cxn>
                  <a:cxn ang="0">
                    <a:pos x="56" y="284"/>
                  </a:cxn>
                  <a:cxn ang="0">
                    <a:pos x="60" y="282"/>
                  </a:cxn>
                  <a:cxn ang="0">
                    <a:pos x="62" y="278"/>
                  </a:cxn>
                  <a:cxn ang="0">
                    <a:pos x="54" y="272"/>
                  </a:cxn>
                  <a:cxn ang="0">
                    <a:pos x="58" y="270"/>
                  </a:cxn>
                  <a:cxn ang="0">
                    <a:pos x="60" y="270"/>
                  </a:cxn>
                  <a:cxn ang="0">
                    <a:pos x="60" y="264"/>
                  </a:cxn>
                  <a:cxn ang="0">
                    <a:pos x="56" y="258"/>
                  </a:cxn>
                  <a:cxn ang="0">
                    <a:pos x="58" y="252"/>
                  </a:cxn>
                  <a:cxn ang="0">
                    <a:pos x="62" y="248"/>
                  </a:cxn>
                  <a:cxn ang="0">
                    <a:pos x="60" y="254"/>
                  </a:cxn>
                  <a:cxn ang="0">
                    <a:pos x="60" y="256"/>
                  </a:cxn>
                  <a:cxn ang="0">
                    <a:pos x="62" y="262"/>
                  </a:cxn>
                  <a:cxn ang="0">
                    <a:pos x="66" y="264"/>
                  </a:cxn>
                  <a:cxn ang="0">
                    <a:pos x="70" y="260"/>
                  </a:cxn>
                  <a:cxn ang="0">
                    <a:pos x="68" y="250"/>
                  </a:cxn>
                  <a:cxn ang="0">
                    <a:pos x="80" y="240"/>
                  </a:cxn>
                  <a:cxn ang="0">
                    <a:pos x="102" y="230"/>
                  </a:cxn>
                  <a:cxn ang="0">
                    <a:pos x="108" y="226"/>
                  </a:cxn>
                  <a:cxn ang="0">
                    <a:pos x="106" y="220"/>
                  </a:cxn>
                  <a:cxn ang="0">
                    <a:pos x="114" y="204"/>
                  </a:cxn>
                  <a:cxn ang="0">
                    <a:pos x="118" y="204"/>
                  </a:cxn>
                  <a:cxn ang="0">
                    <a:pos x="124" y="198"/>
                  </a:cxn>
                  <a:cxn ang="0">
                    <a:pos x="134" y="196"/>
                  </a:cxn>
                  <a:cxn ang="0">
                    <a:pos x="140" y="190"/>
                  </a:cxn>
                  <a:cxn ang="0">
                    <a:pos x="160" y="184"/>
                  </a:cxn>
                  <a:cxn ang="0">
                    <a:pos x="158" y="188"/>
                  </a:cxn>
                  <a:cxn ang="0">
                    <a:pos x="162" y="188"/>
                  </a:cxn>
                  <a:cxn ang="0">
                    <a:pos x="146" y="198"/>
                  </a:cxn>
                  <a:cxn ang="0">
                    <a:pos x="150" y="208"/>
                  </a:cxn>
                  <a:cxn ang="0">
                    <a:pos x="164" y="200"/>
                  </a:cxn>
                  <a:cxn ang="0">
                    <a:pos x="170" y="196"/>
                  </a:cxn>
                  <a:cxn ang="0">
                    <a:pos x="186" y="190"/>
                  </a:cxn>
                  <a:cxn ang="0">
                    <a:pos x="192" y="188"/>
                  </a:cxn>
                  <a:cxn ang="0">
                    <a:pos x="184" y="182"/>
                  </a:cxn>
                  <a:cxn ang="0">
                    <a:pos x="170" y="182"/>
                  </a:cxn>
                  <a:cxn ang="0">
                    <a:pos x="160" y="176"/>
                  </a:cxn>
                  <a:cxn ang="0">
                    <a:pos x="160" y="162"/>
                  </a:cxn>
                  <a:cxn ang="0">
                    <a:pos x="150" y="158"/>
                  </a:cxn>
                  <a:cxn ang="0">
                    <a:pos x="120" y="158"/>
                  </a:cxn>
                  <a:cxn ang="0">
                    <a:pos x="140" y="138"/>
                  </a:cxn>
                  <a:cxn ang="0">
                    <a:pos x="206" y="130"/>
                  </a:cxn>
                  <a:cxn ang="0">
                    <a:pos x="236" y="102"/>
                  </a:cxn>
                  <a:cxn ang="0">
                    <a:pos x="208" y="96"/>
                  </a:cxn>
                  <a:cxn ang="0">
                    <a:pos x="222" y="84"/>
                  </a:cxn>
                  <a:cxn ang="0">
                    <a:pos x="184" y="66"/>
                  </a:cxn>
                  <a:cxn ang="0">
                    <a:pos x="182" y="50"/>
                  </a:cxn>
                  <a:cxn ang="0">
                    <a:pos x="168" y="24"/>
                  </a:cxn>
                  <a:cxn ang="0">
                    <a:pos x="150" y="38"/>
                  </a:cxn>
                  <a:cxn ang="0">
                    <a:pos x="130" y="36"/>
                  </a:cxn>
                  <a:cxn ang="0">
                    <a:pos x="118" y="18"/>
                  </a:cxn>
                  <a:cxn ang="0">
                    <a:pos x="100" y="2"/>
                  </a:cxn>
                  <a:cxn ang="0">
                    <a:pos x="0" y="348"/>
                  </a:cxn>
                </a:cxnLst>
                <a:rect l="0" t="0" r="r" b="b"/>
                <a:pathLst>
                  <a:path w="238" h="388">
                    <a:moveTo>
                      <a:pt x="0" y="348"/>
                    </a:moveTo>
                    <a:lnTo>
                      <a:pt x="0" y="348"/>
                    </a:lnTo>
                    <a:lnTo>
                      <a:pt x="4" y="350"/>
                    </a:lnTo>
                    <a:lnTo>
                      <a:pt x="4" y="352"/>
                    </a:lnTo>
                    <a:lnTo>
                      <a:pt x="4" y="352"/>
                    </a:lnTo>
                    <a:lnTo>
                      <a:pt x="2" y="362"/>
                    </a:lnTo>
                    <a:lnTo>
                      <a:pt x="2" y="362"/>
                    </a:lnTo>
                    <a:lnTo>
                      <a:pt x="4" y="362"/>
                    </a:lnTo>
                    <a:lnTo>
                      <a:pt x="4" y="362"/>
                    </a:lnTo>
                    <a:lnTo>
                      <a:pt x="4" y="362"/>
                    </a:lnTo>
                    <a:lnTo>
                      <a:pt x="6" y="362"/>
                    </a:lnTo>
                    <a:lnTo>
                      <a:pt x="6" y="362"/>
                    </a:lnTo>
                    <a:lnTo>
                      <a:pt x="6" y="362"/>
                    </a:lnTo>
                    <a:lnTo>
                      <a:pt x="6" y="362"/>
                    </a:lnTo>
                    <a:lnTo>
                      <a:pt x="4" y="364"/>
                    </a:lnTo>
                    <a:lnTo>
                      <a:pt x="4" y="364"/>
                    </a:lnTo>
                    <a:lnTo>
                      <a:pt x="8" y="370"/>
                    </a:lnTo>
                    <a:lnTo>
                      <a:pt x="10" y="370"/>
                    </a:lnTo>
                    <a:lnTo>
                      <a:pt x="10" y="370"/>
                    </a:lnTo>
                    <a:lnTo>
                      <a:pt x="10" y="374"/>
                    </a:lnTo>
                    <a:lnTo>
                      <a:pt x="10" y="374"/>
                    </a:lnTo>
                    <a:lnTo>
                      <a:pt x="12" y="374"/>
                    </a:lnTo>
                    <a:lnTo>
                      <a:pt x="12" y="374"/>
                    </a:lnTo>
                    <a:lnTo>
                      <a:pt x="12" y="378"/>
                    </a:lnTo>
                    <a:lnTo>
                      <a:pt x="14" y="380"/>
                    </a:lnTo>
                    <a:lnTo>
                      <a:pt x="16" y="380"/>
                    </a:lnTo>
                    <a:lnTo>
                      <a:pt x="16" y="380"/>
                    </a:lnTo>
                    <a:lnTo>
                      <a:pt x="18" y="388"/>
                    </a:lnTo>
                    <a:lnTo>
                      <a:pt x="18" y="388"/>
                    </a:lnTo>
                    <a:lnTo>
                      <a:pt x="24" y="386"/>
                    </a:lnTo>
                    <a:lnTo>
                      <a:pt x="24" y="386"/>
                    </a:lnTo>
                    <a:lnTo>
                      <a:pt x="24" y="388"/>
                    </a:lnTo>
                    <a:lnTo>
                      <a:pt x="24" y="388"/>
                    </a:lnTo>
                    <a:lnTo>
                      <a:pt x="24" y="388"/>
                    </a:lnTo>
                    <a:lnTo>
                      <a:pt x="26" y="380"/>
                    </a:lnTo>
                    <a:lnTo>
                      <a:pt x="28" y="374"/>
                    </a:lnTo>
                    <a:lnTo>
                      <a:pt x="26" y="370"/>
                    </a:lnTo>
                    <a:lnTo>
                      <a:pt x="26" y="370"/>
                    </a:lnTo>
                    <a:lnTo>
                      <a:pt x="24" y="362"/>
                    </a:lnTo>
                    <a:lnTo>
                      <a:pt x="24" y="362"/>
                    </a:lnTo>
                    <a:lnTo>
                      <a:pt x="22" y="356"/>
                    </a:lnTo>
                    <a:lnTo>
                      <a:pt x="22" y="356"/>
                    </a:lnTo>
                    <a:lnTo>
                      <a:pt x="18" y="346"/>
                    </a:lnTo>
                    <a:lnTo>
                      <a:pt x="16" y="340"/>
                    </a:lnTo>
                    <a:lnTo>
                      <a:pt x="14" y="334"/>
                    </a:lnTo>
                    <a:lnTo>
                      <a:pt x="14" y="334"/>
                    </a:lnTo>
                    <a:lnTo>
                      <a:pt x="18" y="326"/>
                    </a:lnTo>
                    <a:lnTo>
                      <a:pt x="18" y="326"/>
                    </a:lnTo>
                    <a:lnTo>
                      <a:pt x="20" y="322"/>
                    </a:lnTo>
                    <a:lnTo>
                      <a:pt x="22" y="318"/>
                    </a:lnTo>
                    <a:lnTo>
                      <a:pt x="22" y="318"/>
                    </a:lnTo>
                    <a:lnTo>
                      <a:pt x="28" y="316"/>
                    </a:lnTo>
                    <a:lnTo>
                      <a:pt x="34" y="312"/>
                    </a:lnTo>
                    <a:lnTo>
                      <a:pt x="34" y="312"/>
                    </a:lnTo>
                    <a:lnTo>
                      <a:pt x="34" y="308"/>
                    </a:lnTo>
                    <a:lnTo>
                      <a:pt x="38" y="306"/>
                    </a:lnTo>
                    <a:lnTo>
                      <a:pt x="38" y="306"/>
                    </a:lnTo>
                    <a:lnTo>
                      <a:pt x="46" y="304"/>
                    </a:lnTo>
                    <a:lnTo>
                      <a:pt x="46" y="304"/>
                    </a:lnTo>
                    <a:lnTo>
                      <a:pt x="50" y="296"/>
                    </a:lnTo>
                    <a:lnTo>
                      <a:pt x="50" y="296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60" y="294"/>
                    </a:lnTo>
                    <a:lnTo>
                      <a:pt x="60" y="294"/>
                    </a:lnTo>
                    <a:lnTo>
                      <a:pt x="60" y="294"/>
                    </a:lnTo>
                    <a:lnTo>
                      <a:pt x="60" y="294"/>
                    </a:lnTo>
                    <a:lnTo>
                      <a:pt x="58" y="292"/>
                    </a:lnTo>
                    <a:lnTo>
                      <a:pt x="58" y="292"/>
                    </a:lnTo>
                    <a:lnTo>
                      <a:pt x="56" y="294"/>
                    </a:lnTo>
                    <a:lnTo>
                      <a:pt x="56" y="294"/>
                    </a:lnTo>
                    <a:lnTo>
                      <a:pt x="54" y="294"/>
                    </a:lnTo>
                    <a:lnTo>
                      <a:pt x="54" y="294"/>
                    </a:lnTo>
                    <a:lnTo>
                      <a:pt x="54" y="292"/>
                    </a:lnTo>
                    <a:lnTo>
                      <a:pt x="54" y="292"/>
                    </a:lnTo>
                    <a:lnTo>
                      <a:pt x="56" y="294"/>
                    </a:lnTo>
                    <a:lnTo>
                      <a:pt x="56" y="294"/>
                    </a:lnTo>
                    <a:lnTo>
                      <a:pt x="58" y="290"/>
                    </a:lnTo>
                    <a:lnTo>
                      <a:pt x="58" y="290"/>
                    </a:lnTo>
                    <a:lnTo>
                      <a:pt x="58" y="290"/>
                    </a:lnTo>
                    <a:lnTo>
                      <a:pt x="54" y="288"/>
                    </a:lnTo>
                    <a:lnTo>
                      <a:pt x="54" y="288"/>
                    </a:lnTo>
                    <a:lnTo>
                      <a:pt x="54" y="288"/>
                    </a:lnTo>
                    <a:lnTo>
                      <a:pt x="54" y="288"/>
                    </a:lnTo>
                    <a:lnTo>
                      <a:pt x="58" y="290"/>
                    </a:lnTo>
                    <a:lnTo>
                      <a:pt x="58" y="290"/>
                    </a:lnTo>
                    <a:lnTo>
                      <a:pt x="56" y="288"/>
                    </a:lnTo>
                    <a:lnTo>
                      <a:pt x="56" y="288"/>
                    </a:lnTo>
                    <a:lnTo>
                      <a:pt x="56" y="288"/>
                    </a:lnTo>
                    <a:lnTo>
                      <a:pt x="60" y="290"/>
                    </a:lnTo>
                    <a:lnTo>
                      <a:pt x="60" y="290"/>
                    </a:lnTo>
                    <a:lnTo>
                      <a:pt x="62" y="288"/>
                    </a:lnTo>
                    <a:lnTo>
                      <a:pt x="62" y="288"/>
                    </a:lnTo>
                    <a:lnTo>
                      <a:pt x="64" y="288"/>
                    </a:lnTo>
                    <a:lnTo>
                      <a:pt x="64" y="288"/>
                    </a:lnTo>
                    <a:lnTo>
                      <a:pt x="64" y="286"/>
                    </a:lnTo>
                    <a:lnTo>
                      <a:pt x="64" y="286"/>
                    </a:lnTo>
                    <a:lnTo>
                      <a:pt x="64" y="284"/>
                    </a:lnTo>
                    <a:lnTo>
                      <a:pt x="64" y="284"/>
                    </a:lnTo>
                    <a:lnTo>
                      <a:pt x="64" y="284"/>
                    </a:lnTo>
                    <a:lnTo>
                      <a:pt x="64" y="284"/>
                    </a:lnTo>
                    <a:lnTo>
                      <a:pt x="62" y="286"/>
                    </a:lnTo>
                    <a:lnTo>
                      <a:pt x="62" y="286"/>
                    </a:lnTo>
                    <a:lnTo>
                      <a:pt x="62" y="286"/>
                    </a:lnTo>
                    <a:lnTo>
                      <a:pt x="62" y="286"/>
                    </a:lnTo>
                    <a:lnTo>
                      <a:pt x="62" y="286"/>
                    </a:lnTo>
                    <a:lnTo>
                      <a:pt x="62" y="286"/>
                    </a:lnTo>
                    <a:lnTo>
                      <a:pt x="62" y="286"/>
                    </a:lnTo>
                    <a:lnTo>
                      <a:pt x="62" y="286"/>
                    </a:lnTo>
                    <a:lnTo>
                      <a:pt x="62" y="286"/>
                    </a:lnTo>
                    <a:lnTo>
                      <a:pt x="62" y="286"/>
                    </a:lnTo>
                    <a:lnTo>
                      <a:pt x="62" y="284"/>
                    </a:lnTo>
                    <a:lnTo>
                      <a:pt x="62" y="284"/>
                    </a:lnTo>
                    <a:lnTo>
                      <a:pt x="62" y="284"/>
                    </a:lnTo>
                    <a:lnTo>
                      <a:pt x="62" y="284"/>
                    </a:lnTo>
                    <a:lnTo>
                      <a:pt x="56" y="284"/>
                    </a:lnTo>
                    <a:lnTo>
                      <a:pt x="56" y="284"/>
                    </a:lnTo>
                    <a:lnTo>
                      <a:pt x="56" y="280"/>
                    </a:lnTo>
                    <a:lnTo>
                      <a:pt x="56" y="280"/>
                    </a:lnTo>
                    <a:lnTo>
                      <a:pt x="56" y="280"/>
                    </a:lnTo>
                    <a:lnTo>
                      <a:pt x="56" y="282"/>
                    </a:lnTo>
                    <a:lnTo>
                      <a:pt x="56" y="282"/>
                    </a:lnTo>
                    <a:lnTo>
                      <a:pt x="56" y="284"/>
                    </a:lnTo>
                    <a:lnTo>
                      <a:pt x="56" y="284"/>
                    </a:lnTo>
                    <a:lnTo>
                      <a:pt x="58" y="282"/>
                    </a:lnTo>
                    <a:lnTo>
                      <a:pt x="58" y="282"/>
                    </a:lnTo>
                    <a:lnTo>
                      <a:pt x="58" y="282"/>
                    </a:lnTo>
                    <a:lnTo>
                      <a:pt x="58" y="282"/>
                    </a:lnTo>
                    <a:lnTo>
                      <a:pt x="60" y="282"/>
                    </a:lnTo>
                    <a:lnTo>
                      <a:pt x="60" y="282"/>
                    </a:lnTo>
                    <a:lnTo>
                      <a:pt x="62" y="282"/>
                    </a:lnTo>
                    <a:lnTo>
                      <a:pt x="62" y="282"/>
                    </a:lnTo>
                    <a:lnTo>
                      <a:pt x="62" y="282"/>
                    </a:lnTo>
                    <a:lnTo>
                      <a:pt x="62" y="282"/>
                    </a:lnTo>
                    <a:lnTo>
                      <a:pt x="60" y="280"/>
                    </a:lnTo>
                    <a:lnTo>
                      <a:pt x="60" y="280"/>
                    </a:lnTo>
                    <a:lnTo>
                      <a:pt x="62" y="282"/>
                    </a:lnTo>
                    <a:lnTo>
                      <a:pt x="62" y="282"/>
                    </a:lnTo>
                    <a:lnTo>
                      <a:pt x="64" y="282"/>
                    </a:lnTo>
                    <a:lnTo>
                      <a:pt x="64" y="282"/>
                    </a:lnTo>
                    <a:lnTo>
                      <a:pt x="64" y="282"/>
                    </a:lnTo>
                    <a:lnTo>
                      <a:pt x="62" y="278"/>
                    </a:lnTo>
                    <a:lnTo>
                      <a:pt x="62" y="278"/>
                    </a:lnTo>
                    <a:lnTo>
                      <a:pt x="62" y="278"/>
                    </a:lnTo>
                    <a:lnTo>
                      <a:pt x="62" y="278"/>
                    </a:lnTo>
                    <a:lnTo>
                      <a:pt x="62" y="278"/>
                    </a:lnTo>
                    <a:lnTo>
                      <a:pt x="62" y="276"/>
                    </a:lnTo>
                    <a:lnTo>
                      <a:pt x="62" y="276"/>
                    </a:lnTo>
                    <a:lnTo>
                      <a:pt x="60" y="274"/>
                    </a:lnTo>
                    <a:lnTo>
                      <a:pt x="58" y="274"/>
                    </a:lnTo>
                    <a:lnTo>
                      <a:pt x="58" y="274"/>
                    </a:lnTo>
                    <a:lnTo>
                      <a:pt x="56" y="272"/>
                    </a:lnTo>
                    <a:lnTo>
                      <a:pt x="54" y="272"/>
                    </a:lnTo>
                    <a:lnTo>
                      <a:pt x="54" y="272"/>
                    </a:lnTo>
                    <a:lnTo>
                      <a:pt x="54" y="272"/>
                    </a:lnTo>
                    <a:lnTo>
                      <a:pt x="54" y="272"/>
                    </a:lnTo>
                    <a:lnTo>
                      <a:pt x="54" y="270"/>
                    </a:lnTo>
                    <a:lnTo>
                      <a:pt x="54" y="270"/>
                    </a:lnTo>
                    <a:lnTo>
                      <a:pt x="58" y="274"/>
                    </a:lnTo>
                    <a:lnTo>
                      <a:pt x="58" y="274"/>
                    </a:lnTo>
                    <a:lnTo>
                      <a:pt x="60" y="274"/>
                    </a:lnTo>
                    <a:lnTo>
                      <a:pt x="60" y="274"/>
                    </a:lnTo>
                    <a:lnTo>
                      <a:pt x="60" y="272"/>
                    </a:lnTo>
                    <a:lnTo>
                      <a:pt x="60" y="272"/>
                    </a:lnTo>
                    <a:lnTo>
                      <a:pt x="58" y="270"/>
                    </a:lnTo>
                    <a:lnTo>
                      <a:pt x="58" y="270"/>
                    </a:lnTo>
                    <a:lnTo>
                      <a:pt x="58" y="270"/>
                    </a:lnTo>
                    <a:lnTo>
                      <a:pt x="58" y="270"/>
                    </a:lnTo>
                    <a:lnTo>
                      <a:pt x="58" y="270"/>
                    </a:lnTo>
                    <a:lnTo>
                      <a:pt x="58" y="270"/>
                    </a:lnTo>
                    <a:lnTo>
                      <a:pt x="56" y="270"/>
                    </a:lnTo>
                    <a:lnTo>
                      <a:pt x="56" y="270"/>
                    </a:lnTo>
                    <a:lnTo>
                      <a:pt x="58" y="270"/>
                    </a:lnTo>
                    <a:lnTo>
                      <a:pt x="58" y="270"/>
                    </a:lnTo>
                    <a:lnTo>
                      <a:pt x="58" y="270"/>
                    </a:lnTo>
                    <a:lnTo>
                      <a:pt x="58" y="270"/>
                    </a:lnTo>
                    <a:lnTo>
                      <a:pt x="58" y="270"/>
                    </a:lnTo>
                    <a:lnTo>
                      <a:pt x="58" y="270"/>
                    </a:lnTo>
                    <a:lnTo>
                      <a:pt x="58" y="270"/>
                    </a:lnTo>
                    <a:lnTo>
                      <a:pt x="58" y="270"/>
                    </a:lnTo>
                    <a:lnTo>
                      <a:pt x="60" y="270"/>
                    </a:lnTo>
                    <a:lnTo>
                      <a:pt x="60" y="270"/>
                    </a:lnTo>
                    <a:lnTo>
                      <a:pt x="60" y="270"/>
                    </a:lnTo>
                    <a:lnTo>
                      <a:pt x="60" y="268"/>
                    </a:lnTo>
                    <a:lnTo>
                      <a:pt x="60" y="268"/>
                    </a:lnTo>
                    <a:lnTo>
                      <a:pt x="60" y="268"/>
                    </a:lnTo>
                    <a:lnTo>
                      <a:pt x="60" y="268"/>
                    </a:lnTo>
                    <a:lnTo>
                      <a:pt x="56" y="266"/>
                    </a:lnTo>
                    <a:lnTo>
                      <a:pt x="56" y="264"/>
                    </a:lnTo>
                    <a:lnTo>
                      <a:pt x="56" y="264"/>
                    </a:lnTo>
                    <a:lnTo>
                      <a:pt x="58" y="266"/>
                    </a:lnTo>
                    <a:lnTo>
                      <a:pt x="58" y="266"/>
                    </a:lnTo>
                    <a:lnTo>
                      <a:pt x="58" y="268"/>
                    </a:lnTo>
                    <a:lnTo>
                      <a:pt x="58" y="268"/>
                    </a:lnTo>
                    <a:lnTo>
                      <a:pt x="60" y="264"/>
                    </a:lnTo>
                    <a:lnTo>
                      <a:pt x="60" y="264"/>
                    </a:lnTo>
                    <a:lnTo>
                      <a:pt x="52" y="260"/>
                    </a:lnTo>
                    <a:lnTo>
                      <a:pt x="52" y="260"/>
                    </a:lnTo>
                    <a:lnTo>
                      <a:pt x="52" y="260"/>
                    </a:lnTo>
                    <a:lnTo>
                      <a:pt x="52" y="260"/>
                    </a:lnTo>
                    <a:lnTo>
                      <a:pt x="54" y="260"/>
                    </a:lnTo>
                    <a:lnTo>
                      <a:pt x="54" y="260"/>
                    </a:lnTo>
                    <a:lnTo>
                      <a:pt x="54" y="260"/>
                    </a:lnTo>
                    <a:lnTo>
                      <a:pt x="54" y="260"/>
                    </a:lnTo>
                    <a:lnTo>
                      <a:pt x="60" y="262"/>
                    </a:lnTo>
                    <a:lnTo>
                      <a:pt x="60" y="262"/>
                    </a:lnTo>
                    <a:lnTo>
                      <a:pt x="58" y="260"/>
                    </a:lnTo>
                    <a:lnTo>
                      <a:pt x="56" y="258"/>
                    </a:lnTo>
                    <a:lnTo>
                      <a:pt x="56" y="258"/>
                    </a:lnTo>
                    <a:lnTo>
                      <a:pt x="56" y="258"/>
                    </a:lnTo>
                    <a:lnTo>
                      <a:pt x="58" y="260"/>
                    </a:lnTo>
                    <a:lnTo>
                      <a:pt x="58" y="260"/>
                    </a:lnTo>
                    <a:lnTo>
                      <a:pt x="58" y="260"/>
                    </a:lnTo>
                    <a:lnTo>
                      <a:pt x="58" y="260"/>
                    </a:lnTo>
                    <a:lnTo>
                      <a:pt x="58" y="260"/>
                    </a:lnTo>
                    <a:lnTo>
                      <a:pt x="58" y="256"/>
                    </a:lnTo>
                    <a:lnTo>
                      <a:pt x="58" y="256"/>
                    </a:lnTo>
                    <a:lnTo>
                      <a:pt x="58" y="254"/>
                    </a:lnTo>
                    <a:lnTo>
                      <a:pt x="58" y="252"/>
                    </a:lnTo>
                    <a:lnTo>
                      <a:pt x="58" y="252"/>
                    </a:lnTo>
                    <a:lnTo>
                      <a:pt x="58" y="252"/>
                    </a:lnTo>
                    <a:lnTo>
                      <a:pt x="58" y="252"/>
                    </a:lnTo>
                    <a:lnTo>
                      <a:pt x="60" y="250"/>
                    </a:lnTo>
                    <a:lnTo>
                      <a:pt x="60" y="250"/>
                    </a:lnTo>
                    <a:lnTo>
                      <a:pt x="60" y="250"/>
                    </a:lnTo>
                    <a:lnTo>
                      <a:pt x="60" y="250"/>
                    </a:lnTo>
                    <a:lnTo>
                      <a:pt x="60" y="250"/>
                    </a:lnTo>
                    <a:lnTo>
                      <a:pt x="60" y="248"/>
                    </a:lnTo>
                    <a:lnTo>
                      <a:pt x="60" y="248"/>
                    </a:lnTo>
                    <a:lnTo>
                      <a:pt x="60" y="250"/>
                    </a:lnTo>
                    <a:lnTo>
                      <a:pt x="60" y="250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50"/>
                    </a:lnTo>
                    <a:lnTo>
                      <a:pt x="62" y="250"/>
                    </a:lnTo>
                    <a:lnTo>
                      <a:pt x="64" y="250"/>
                    </a:lnTo>
                    <a:lnTo>
                      <a:pt x="64" y="250"/>
                    </a:lnTo>
                    <a:lnTo>
                      <a:pt x="60" y="250"/>
                    </a:lnTo>
                    <a:lnTo>
                      <a:pt x="60" y="250"/>
                    </a:lnTo>
                    <a:lnTo>
                      <a:pt x="60" y="252"/>
                    </a:lnTo>
                    <a:lnTo>
                      <a:pt x="60" y="252"/>
                    </a:lnTo>
                    <a:lnTo>
                      <a:pt x="62" y="252"/>
                    </a:lnTo>
                    <a:lnTo>
                      <a:pt x="62" y="252"/>
                    </a:lnTo>
                    <a:lnTo>
                      <a:pt x="60" y="254"/>
                    </a:lnTo>
                    <a:lnTo>
                      <a:pt x="60" y="254"/>
                    </a:lnTo>
                    <a:lnTo>
                      <a:pt x="60" y="254"/>
                    </a:lnTo>
                    <a:lnTo>
                      <a:pt x="60" y="254"/>
                    </a:lnTo>
                    <a:lnTo>
                      <a:pt x="60" y="254"/>
                    </a:lnTo>
                    <a:lnTo>
                      <a:pt x="60" y="254"/>
                    </a:lnTo>
                    <a:lnTo>
                      <a:pt x="60" y="254"/>
                    </a:lnTo>
                    <a:lnTo>
                      <a:pt x="60" y="256"/>
                    </a:lnTo>
                    <a:lnTo>
                      <a:pt x="60" y="256"/>
                    </a:lnTo>
                    <a:lnTo>
                      <a:pt x="60" y="256"/>
                    </a:lnTo>
                    <a:lnTo>
                      <a:pt x="60" y="256"/>
                    </a:lnTo>
                    <a:lnTo>
                      <a:pt x="60" y="256"/>
                    </a:lnTo>
                    <a:lnTo>
                      <a:pt x="60" y="256"/>
                    </a:lnTo>
                    <a:lnTo>
                      <a:pt x="60" y="256"/>
                    </a:lnTo>
                    <a:lnTo>
                      <a:pt x="60" y="256"/>
                    </a:lnTo>
                    <a:lnTo>
                      <a:pt x="60" y="256"/>
                    </a:lnTo>
                    <a:lnTo>
                      <a:pt x="60" y="256"/>
                    </a:lnTo>
                    <a:lnTo>
                      <a:pt x="62" y="256"/>
                    </a:lnTo>
                    <a:lnTo>
                      <a:pt x="62" y="256"/>
                    </a:lnTo>
                    <a:lnTo>
                      <a:pt x="62" y="258"/>
                    </a:lnTo>
                    <a:lnTo>
                      <a:pt x="62" y="258"/>
                    </a:lnTo>
                    <a:lnTo>
                      <a:pt x="60" y="258"/>
                    </a:lnTo>
                    <a:lnTo>
                      <a:pt x="60" y="258"/>
                    </a:lnTo>
                    <a:lnTo>
                      <a:pt x="60" y="258"/>
                    </a:lnTo>
                    <a:lnTo>
                      <a:pt x="60" y="258"/>
                    </a:lnTo>
                    <a:lnTo>
                      <a:pt x="60" y="260"/>
                    </a:lnTo>
                    <a:lnTo>
                      <a:pt x="60" y="260"/>
                    </a:lnTo>
                    <a:lnTo>
                      <a:pt x="62" y="262"/>
                    </a:lnTo>
                    <a:lnTo>
                      <a:pt x="62" y="262"/>
                    </a:lnTo>
                    <a:lnTo>
                      <a:pt x="64" y="260"/>
                    </a:lnTo>
                    <a:lnTo>
                      <a:pt x="64" y="260"/>
                    </a:lnTo>
                    <a:lnTo>
                      <a:pt x="62" y="262"/>
                    </a:lnTo>
                    <a:lnTo>
                      <a:pt x="62" y="262"/>
                    </a:lnTo>
                    <a:lnTo>
                      <a:pt x="64" y="262"/>
                    </a:lnTo>
                    <a:lnTo>
                      <a:pt x="64" y="262"/>
                    </a:lnTo>
                    <a:lnTo>
                      <a:pt x="64" y="264"/>
                    </a:lnTo>
                    <a:lnTo>
                      <a:pt x="64" y="264"/>
                    </a:lnTo>
                    <a:lnTo>
                      <a:pt x="64" y="264"/>
                    </a:lnTo>
                    <a:lnTo>
                      <a:pt x="64" y="264"/>
                    </a:lnTo>
                    <a:lnTo>
                      <a:pt x="66" y="264"/>
                    </a:lnTo>
                    <a:lnTo>
                      <a:pt x="66" y="264"/>
                    </a:lnTo>
                    <a:lnTo>
                      <a:pt x="62" y="270"/>
                    </a:lnTo>
                    <a:lnTo>
                      <a:pt x="62" y="270"/>
                    </a:lnTo>
                    <a:lnTo>
                      <a:pt x="62" y="272"/>
                    </a:lnTo>
                    <a:lnTo>
                      <a:pt x="62" y="272"/>
                    </a:lnTo>
                    <a:lnTo>
                      <a:pt x="64" y="272"/>
                    </a:lnTo>
                    <a:lnTo>
                      <a:pt x="64" y="272"/>
                    </a:lnTo>
                    <a:lnTo>
                      <a:pt x="64" y="268"/>
                    </a:lnTo>
                    <a:lnTo>
                      <a:pt x="64" y="268"/>
                    </a:lnTo>
                    <a:lnTo>
                      <a:pt x="66" y="268"/>
                    </a:lnTo>
                    <a:lnTo>
                      <a:pt x="66" y="268"/>
                    </a:lnTo>
                    <a:lnTo>
                      <a:pt x="68" y="264"/>
                    </a:lnTo>
                    <a:lnTo>
                      <a:pt x="68" y="264"/>
                    </a:lnTo>
                    <a:lnTo>
                      <a:pt x="70" y="260"/>
                    </a:lnTo>
                    <a:lnTo>
                      <a:pt x="70" y="260"/>
                    </a:lnTo>
                    <a:lnTo>
                      <a:pt x="70" y="256"/>
                    </a:lnTo>
                    <a:lnTo>
                      <a:pt x="70" y="256"/>
                    </a:lnTo>
                    <a:lnTo>
                      <a:pt x="68" y="252"/>
                    </a:lnTo>
                    <a:lnTo>
                      <a:pt x="66" y="248"/>
                    </a:lnTo>
                    <a:lnTo>
                      <a:pt x="66" y="248"/>
                    </a:lnTo>
                    <a:lnTo>
                      <a:pt x="68" y="246"/>
                    </a:lnTo>
                    <a:lnTo>
                      <a:pt x="68" y="246"/>
                    </a:lnTo>
                    <a:lnTo>
                      <a:pt x="68" y="246"/>
                    </a:lnTo>
                    <a:lnTo>
                      <a:pt x="68" y="246"/>
                    </a:lnTo>
                    <a:lnTo>
                      <a:pt x="66" y="248"/>
                    </a:lnTo>
                    <a:lnTo>
                      <a:pt x="66" y="248"/>
                    </a:lnTo>
                    <a:lnTo>
                      <a:pt x="68" y="250"/>
                    </a:lnTo>
                    <a:lnTo>
                      <a:pt x="72" y="252"/>
                    </a:lnTo>
                    <a:lnTo>
                      <a:pt x="72" y="252"/>
                    </a:lnTo>
                    <a:lnTo>
                      <a:pt x="72" y="254"/>
                    </a:lnTo>
                    <a:lnTo>
                      <a:pt x="72" y="254"/>
                    </a:lnTo>
                    <a:lnTo>
                      <a:pt x="72" y="254"/>
                    </a:lnTo>
                    <a:lnTo>
                      <a:pt x="72" y="254"/>
                    </a:lnTo>
                    <a:lnTo>
                      <a:pt x="72" y="254"/>
                    </a:lnTo>
                    <a:lnTo>
                      <a:pt x="74" y="252"/>
                    </a:lnTo>
                    <a:lnTo>
                      <a:pt x="76" y="248"/>
                    </a:lnTo>
                    <a:lnTo>
                      <a:pt x="76" y="248"/>
                    </a:lnTo>
                    <a:lnTo>
                      <a:pt x="78" y="248"/>
                    </a:lnTo>
                    <a:lnTo>
                      <a:pt x="78" y="248"/>
                    </a:lnTo>
                    <a:lnTo>
                      <a:pt x="80" y="240"/>
                    </a:lnTo>
                    <a:lnTo>
                      <a:pt x="80" y="240"/>
                    </a:lnTo>
                    <a:lnTo>
                      <a:pt x="78" y="238"/>
                    </a:lnTo>
                    <a:lnTo>
                      <a:pt x="78" y="238"/>
                    </a:lnTo>
                    <a:lnTo>
                      <a:pt x="78" y="238"/>
                    </a:lnTo>
                    <a:lnTo>
                      <a:pt x="78" y="238"/>
                    </a:lnTo>
                    <a:lnTo>
                      <a:pt x="78" y="236"/>
                    </a:lnTo>
                    <a:lnTo>
                      <a:pt x="78" y="236"/>
                    </a:lnTo>
                    <a:lnTo>
                      <a:pt x="80" y="232"/>
                    </a:lnTo>
                    <a:lnTo>
                      <a:pt x="80" y="232"/>
                    </a:lnTo>
                    <a:lnTo>
                      <a:pt x="80" y="236"/>
                    </a:lnTo>
                    <a:lnTo>
                      <a:pt x="80" y="236"/>
                    </a:lnTo>
                    <a:lnTo>
                      <a:pt x="88" y="232"/>
                    </a:lnTo>
                    <a:lnTo>
                      <a:pt x="102" y="230"/>
                    </a:lnTo>
                    <a:lnTo>
                      <a:pt x="102" y="230"/>
                    </a:lnTo>
                    <a:lnTo>
                      <a:pt x="102" y="226"/>
                    </a:lnTo>
                    <a:lnTo>
                      <a:pt x="102" y="226"/>
                    </a:lnTo>
                    <a:lnTo>
                      <a:pt x="104" y="226"/>
                    </a:lnTo>
                    <a:lnTo>
                      <a:pt x="104" y="226"/>
                    </a:lnTo>
                    <a:lnTo>
                      <a:pt x="104" y="228"/>
                    </a:lnTo>
                    <a:lnTo>
                      <a:pt x="104" y="228"/>
                    </a:lnTo>
                    <a:lnTo>
                      <a:pt x="104" y="228"/>
                    </a:lnTo>
                    <a:lnTo>
                      <a:pt x="104" y="228"/>
                    </a:lnTo>
                    <a:lnTo>
                      <a:pt x="106" y="228"/>
                    </a:lnTo>
                    <a:lnTo>
                      <a:pt x="108" y="226"/>
                    </a:lnTo>
                    <a:lnTo>
                      <a:pt x="108" y="226"/>
                    </a:lnTo>
                    <a:lnTo>
                      <a:pt x="108" y="226"/>
                    </a:lnTo>
                    <a:lnTo>
                      <a:pt x="108" y="228"/>
                    </a:lnTo>
                    <a:lnTo>
                      <a:pt x="108" y="228"/>
                    </a:lnTo>
                    <a:lnTo>
                      <a:pt x="114" y="226"/>
                    </a:lnTo>
                    <a:lnTo>
                      <a:pt x="114" y="226"/>
                    </a:lnTo>
                    <a:lnTo>
                      <a:pt x="114" y="224"/>
                    </a:lnTo>
                    <a:lnTo>
                      <a:pt x="114" y="224"/>
                    </a:lnTo>
                    <a:lnTo>
                      <a:pt x="114" y="224"/>
                    </a:lnTo>
                    <a:lnTo>
                      <a:pt x="112" y="226"/>
                    </a:lnTo>
                    <a:lnTo>
                      <a:pt x="112" y="226"/>
                    </a:lnTo>
                    <a:lnTo>
                      <a:pt x="110" y="226"/>
                    </a:lnTo>
                    <a:lnTo>
                      <a:pt x="110" y="226"/>
                    </a:lnTo>
                    <a:lnTo>
                      <a:pt x="108" y="222"/>
                    </a:lnTo>
                    <a:lnTo>
                      <a:pt x="106" y="220"/>
                    </a:lnTo>
                    <a:lnTo>
                      <a:pt x="106" y="220"/>
                    </a:lnTo>
                    <a:lnTo>
                      <a:pt x="106" y="218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06" y="214"/>
                    </a:lnTo>
                    <a:lnTo>
                      <a:pt x="106" y="214"/>
                    </a:lnTo>
                    <a:lnTo>
                      <a:pt x="108" y="210"/>
                    </a:lnTo>
                    <a:lnTo>
                      <a:pt x="112" y="206"/>
                    </a:lnTo>
                    <a:lnTo>
                      <a:pt x="112" y="204"/>
                    </a:lnTo>
                    <a:lnTo>
                      <a:pt x="112" y="204"/>
                    </a:lnTo>
                    <a:lnTo>
                      <a:pt x="114" y="204"/>
                    </a:lnTo>
                    <a:lnTo>
                      <a:pt x="114" y="204"/>
                    </a:lnTo>
                    <a:lnTo>
                      <a:pt x="114" y="204"/>
                    </a:lnTo>
                    <a:lnTo>
                      <a:pt x="114" y="204"/>
                    </a:lnTo>
                    <a:lnTo>
                      <a:pt x="116" y="206"/>
                    </a:lnTo>
                    <a:lnTo>
                      <a:pt x="116" y="206"/>
                    </a:lnTo>
                    <a:lnTo>
                      <a:pt x="116" y="206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118" y="202"/>
                    </a:lnTo>
                    <a:lnTo>
                      <a:pt x="118" y="202"/>
                    </a:lnTo>
                    <a:lnTo>
                      <a:pt x="116" y="204"/>
                    </a:lnTo>
                    <a:lnTo>
                      <a:pt x="116" y="204"/>
                    </a:lnTo>
                    <a:lnTo>
                      <a:pt x="118" y="204"/>
                    </a:lnTo>
                    <a:lnTo>
                      <a:pt x="118" y="204"/>
                    </a:lnTo>
                    <a:lnTo>
                      <a:pt x="120" y="202"/>
                    </a:lnTo>
                    <a:lnTo>
                      <a:pt x="120" y="202"/>
                    </a:lnTo>
                    <a:lnTo>
                      <a:pt x="120" y="202"/>
                    </a:lnTo>
                    <a:lnTo>
                      <a:pt x="120" y="202"/>
                    </a:lnTo>
                    <a:lnTo>
                      <a:pt x="124" y="196"/>
                    </a:lnTo>
                    <a:lnTo>
                      <a:pt x="124" y="196"/>
                    </a:lnTo>
                    <a:lnTo>
                      <a:pt x="124" y="196"/>
                    </a:lnTo>
                    <a:lnTo>
                      <a:pt x="124" y="196"/>
                    </a:lnTo>
                    <a:lnTo>
                      <a:pt x="124" y="196"/>
                    </a:lnTo>
                    <a:lnTo>
                      <a:pt x="124" y="198"/>
                    </a:lnTo>
                    <a:lnTo>
                      <a:pt x="124" y="198"/>
                    </a:lnTo>
                    <a:lnTo>
                      <a:pt x="124" y="198"/>
                    </a:lnTo>
                    <a:lnTo>
                      <a:pt x="124" y="198"/>
                    </a:lnTo>
                    <a:lnTo>
                      <a:pt x="126" y="200"/>
                    </a:lnTo>
                    <a:lnTo>
                      <a:pt x="126" y="200"/>
                    </a:lnTo>
                    <a:lnTo>
                      <a:pt x="126" y="198"/>
                    </a:lnTo>
                    <a:lnTo>
                      <a:pt x="126" y="198"/>
                    </a:lnTo>
                    <a:lnTo>
                      <a:pt x="130" y="196"/>
                    </a:lnTo>
                    <a:lnTo>
                      <a:pt x="130" y="196"/>
                    </a:lnTo>
                    <a:lnTo>
                      <a:pt x="130" y="198"/>
                    </a:lnTo>
                    <a:lnTo>
                      <a:pt x="130" y="198"/>
                    </a:lnTo>
                    <a:lnTo>
                      <a:pt x="134" y="196"/>
                    </a:lnTo>
                    <a:lnTo>
                      <a:pt x="134" y="196"/>
                    </a:lnTo>
                    <a:lnTo>
                      <a:pt x="134" y="196"/>
                    </a:lnTo>
                    <a:lnTo>
                      <a:pt x="134" y="196"/>
                    </a:lnTo>
                    <a:lnTo>
                      <a:pt x="136" y="196"/>
                    </a:lnTo>
                    <a:lnTo>
                      <a:pt x="136" y="196"/>
                    </a:lnTo>
                    <a:lnTo>
                      <a:pt x="138" y="194"/>
                    </a:lnTo>
                    <a:lnTo>
                      <a:pt x="140" y="194"/>
                    </a:lnTo>
                    <a:lnTo>
                      <a:pt x="140" y="194"/>
                    </a:lnTo>
                    <a:lnTo>
                      <a:pt x="140" y="194"/>
                    </a:lnTo>
                    <a:lnTo>
                      <a:pt x="138" y="194"/>
                    </a:lnTo>
                    <a:lnTo>
                      <a:pt x="138" y="194"/>
                    </a:lnTo>
                    <a:lnTo>
                      <a:pt x="140" y="192"/>
                    </a:lnTo>
                    <a:lnTo>
                      <a:pt x="140" y="192"/>
                    </a:lnTo>
                    <a:lnTo>
                      <a:pt x="138" y="190"/>
                    </a:lnTo>
                    <a:lnTo>
                      <a:pt x="138" y="190"/>
                    </a:lnTo>
                    <a:lnTo>
                      <a:pt x="140" y="190"/>
                    </a:lnTo>
                    <a:lnTo>
                      <a:pt x="140" y="190"/>
                    </a:lnTo>
                    <a:lnTo>
                      <a:pt x="142" y="190"/>
                    </a:lnTo>
                    <a:lnTo>
                      <a:pt x="144" y="190"/>
                    </a:lnTo>
                    <a:lnTo>
                      <a:pt x="144" y="190"/>
                    </a:lnTo>
                    <a:lnTo>
                      <a:pt x="148" y="190"/>
                    </a:lnTo>
                    <a:lnTo>
                      <a:pt x="148" y="190"/>
                    </a:lnTo>
                    <a:lnTo>
                      <a:pt x="148" y="188"/>
                    </a:lnTo>
                    <a:lnTo>
                      <a:pt x="148" y="188"/>
                    </a:lnTo>
                    <a:lnTo>
                      <a:pt x="150" y="190"/>
                    </a:lnTo>
                    <a:lnTo>
                      <a:pt x="150" y="190"/>
                    </a:lnTo>
                    <a:lnTo>
                      <a:pt x="154" y="186"/>
                    </a:lnTo>
                    <a:lnTo>
                      <a:pt x="160" y="184"/>
                    </a:lnTo>
                    <a:lnTo>
                      <a:pt x="160" y="184"/>
                    </a:lnTo>
                    <a:lnTo>
                      <a:pt x="160" y="182"/>
                    </a:lnTo>
                    <a:lnTo>
                      <a:pt x="160" y="182"/>
                    </a:lnTo>
                    <a:lnTo>
                      <a:pt x="160" y="182"/>
                    </a:lnTo>
                    <a:lnTo>
                      <a:pt x="160" y="182"/>
                    </a:lnTo>
                    <a:lnTo>
                      <a:pt x="162" y="184"/>
                    </a:lnTo>
                    <a:lnTo>
                      <a:pt x="162" y="184"/>
                    </a:lnTo>
                    <a:lnTo>
                      <a:pt x="162" y="182"/>
                    </a:lnTo>
                    <a:lnTo>
                      <a:pt x="164" y="182"/>
                    </a:lnTo>
                    <a:lnTo>
                      <a:pt x="164" y="182"/>
                    </a:lnTo>
                    <a:lnTo>
                      <a:pt x="162" y="184"/>
                    </a:lnTo>
                    <a:lnTo>
                      <a:pt x="158" y="186"/>
                    </a:lnTo>
                    <a:lnTo>
                      <a:pt x="158" y="186"/>
                    </a:lnTo>
                    <a:lnTo>
                      <a:pt x="158" y="188"/>
                    </a:lnTo>
                    <a:lnTo>
                      <a:pt x="158" y="188"/>
                    </a:lnTo>
                    <a:lnTo>
                      <a:pt x="164" y="188"/>
                    </a:lnTo>
                    <a:lnTo>
                      <a:pt x="170" y="188"/>
                    </a:lnTo>
                    <a:lnTo>
                      <a:pt x="170" y="188"/>
                    </a:lnTo>
                    <a:lnTo>
                      <a:pt x="170" y="188"/>
                    </a:lnTo>
                    <a:lnTo>
                      <a:pt x="170" y="188"/>
                    </a:lnTo>
                    <a:lnTo>
                      <a:pt x="164" y="190"/>
                    </a:lnTo>
                    <a:lnTo>
                      <a:pt x="164" y="190"/>
                    </a:lnTo>
                    <a:lnTo>
                      <a:pt x="164" y="190"/>
                    </a:lnTo>
                    <a:lnTo>
                      <a:pt x="162" y="190"/>
                    </a:lnTo>
                    <a:lnTo>
                      <a:pt x="162" y="190"/>
                    </a:lnTo>
                    <a:lnTo>
                      <a:pt x="162" y="188"/>
                    </a:lnTo>
                    <a:lnTo>
                      <a:pt x="162" y="188"/>
                    </a:lnTo>
                    <a:lnTo>
                      <a:pt x="156" y="190"/>
                    </a:lnTo>
                    <a:lnTo>
                      <a:pt x="150" y="194"/>
                    </a:lnTo>
                    <a:lnTo>
                      <a:pt x="150" y="194"/>
                    </a:lnTo>
                    <a:lnTo>
                      <a:pt x="150" y="194"/>
                    </a:lnTo>
                    <a:lnTo>
                      <a:pt x="152" y="196"/>
                    </a:lnTo>
                    <a:lnTo>
                      <a:pt x="152" y="196"/>
                    </a:lnTo>
                    <a:lnTo>
                      <a:pt x="152" y="196"/>
                    </a:lnTo>
                    <a:lnTo>
                      <a:pt x="150" y="194"/>
                    </a:lnTo>
                    <a:lnTo>
                      <a:pt x="150" y="194"/>
                    </a:lnTo>
                    <a:lnTo>
                      <a:pt x="146" y="196"/>
                    </a:lnTo>
                    <a:lnTo>
                      <a:pt x="146" y="196"/>
                    </a:lnTo>
                    <a:lnTo>
                      <a:pt x="146" y="198"/>
                    </a:lnTo>
                    <a:lnTo>
                      <a:pt x="146" y="198"/>
                    </a:lnTo>
                    <a:lnTo>
                      <a:pt x="146" y="198"/>
                    </a:lnTo>
                    <a:lnTo>
                      <a:pt x="146" y="198"/>
                    </a:lnTo>
                    <a:lnTo>
                      <a:pt x="150" y="196"/>
                    </a:lnTo>
                    <a:lnTo>
                      <a:pt x="150" y="196"/>
                    </a:lnTo>
                    <a:lnTo>
                      <a:pt x="148" y="198"/>
                    </a:lnTo>
                    <a:lnTo>
                      <a:pt x="148" y="198"/>
                    </a:lnTo>
                    <a:lnTo>
                      <a:pt x="148" y="200"/>
                    </a:lnTo>
                    <a:lnTo>
                      <a:pt x="148" y="204"/>
                    </a:lnTo>
                    <a:lnTo>
                      <a:pt x="148" y="204"/>
                    </a:lnTo>
                    <a:lnTo>
                      <a:pt x="148" y="204"/>
                    </a:lnTo>
                    <a:lnTo>
                      <a:pt x="148" y="204"/>
                    </a:lnTo>
                    <a:lnTo>
                      <a:pt x="150" y="208"/>
                    </a:lnTo>
                    <a:lnTo>
                      <a:pt x="150" y="208"/>
                    </a:lnTo>
                    <a:lnTo>
                      <a:pt x="152" y="208"/>
                    </a:lnTo>
                    <a:lnTo>
                      <a:pt x="152" y="208"/>
                    </a:lnTo>
                    <a:lnTo>
                      <a:pt x="154" y="206"/>
                    </a:lnTo>
                    <a:lnTo>
                      <a:pt x="154" y="206"/>
                    </a:lnTo>
                    <a:lnTo>
                      <a:pt x="156" y="206"/>
                    </a:lnTo>
                    <a:lnTo>
                      <a:pt x="156" y="204"/>
                    </a:lnTo>
                    <a:lnTo>
                      <a:pt x="156" y="204"/>
                    </a:lnTo>
                    <a:lnTo>
                      <a:pt x="158" y="204"/>
                    </a:lnTo>
                    <a:lnTo>
                      <a:pt x="158" y="204"/>
                    </a:lnTo>
                    <a:lnTo>
                      <a:pt x="160" y="202"/>
                    </a:lnTo>
                    <a:lnTo>
                      <a:pt x="162" y="200"/>
                    </a:lnTo>
                    <a:lnTo>
                      <a:pt x="164" y="200"/>
                    </a:lnTo>
                    <a:lnTo>
                      <a:pt x="164" y="200"/>
                    </a:lnTo>
                    <a:lnTo>
                      <a:pt x="162" y="196"/>
                    </a:lnTo>
                    <a:lnTo>
                      <a:pt x="164" y="196"/>
                    </a:lnTo>
                    <a:lnTo>
                      <a:pt x="164" y="196"/>
                    </a:lnTo>
                    <a:lnTo>
                      <a:pt x="164" y="196"/>
                    </a:lnTo>
                    <a:lnTo>
                      <a:pt x="164" y="196"/>
                    </a:lnTo>
                    <a:lnTo>
                      <a:pt x="164" y="196"/>
                    </a:lnTo>
                    <a:lnTo>
                      <a:pt x="166" y="196"/>
                    </a:lnTo>
                    <a:lnTo>
                      <a:pt x="166" y="196"/>
                    </a:lnTo>
                    <a:lnTo>
                      <a:pt x="166" y="196"/>
                    </a:lnTo>
                    <a:lnTo>
                      <a:pt x="166" y="196"/>
                    </a:lnTo>
                    <a:lnTo>
                      <a:pt x="166" y="196"/>
                    </a:lnTo>
                    <a:lnTo>
                      <a:pt x="166" y="196"/>
                    </a:lnTo>
                    <a:lnTo>
                      <a:pt x="170" y="196"/>
                    </a:lnTo>
                    <a:lnTo>
                      <a:pt x="170" y="196"/>
                    </a:lnTo>
                    <a:lnTo>
                      <a:pt x="170" y="194"/>
                    </a:lnTo>
                    <a:lnTo>
                      <a:pt x="170" y="194"/>
                    </a:lnTo>
                    <a:lnTo>
                      <a:pt x="172" y="196"/>
                    </a:lnTo>
                    <a:lnTo>
                      <a:pt x="172" y="196"/>
                    </a:lnTo>
                    <a:lnTo>
                      <a:pt x="172" y="194"/>
                    </a:lnTo>
                    <a:lnTo>
                      <a:pt x="172" y="194"/>
                    </a:lnTo>
                    <a:lnTo>
                      <a:pt x="172" y="194"/>
                    </a:lnTo>
                    <a:lnTo>
                      <a:pt x="172" y="194"/>
                    </a:lnTo>
                    <a:lnTo>
                      <a:pt x="174" y="194"/>
                    </a:lnTo>
                    <a:lnTo>
                      <a:pt x="174" y="194"/>
                    </a:lnTo>
                    <a:lnTo>
                      <a:pt x="180" y="192"/>
                    </a:lnTo>
                    <a:lnTo>
                      <a:pt x="186" y="190"/>
                    </a:lnTo>
                    <a:lnTo>
                      <a:pt x="186" y="190"/>
                    </a:lnTo>
                    <a:lnTo>
                      <a:pt x="186" y="190"/>
                    </a:lnTo>
                    <a:lnTo>
                      <a:pt x="186" y="190"/>
                    </a:lnTo>
                    <a:lnTo>
                      <a:pt x="188" y="190"/>
                    </a:lnTo>
                    <a:lnTo>
                      <a:pt x="188" y="190"/>
                    </a:lnTo>
                    <a:lnTo>
                      <a:pt x="188" y="190"/>
                    </a:lnTo>
                    <a:lnTo>
                      <a:pt x="188" y="190"/>
                    </a:lnTo>
                    <a:lnTo>
                      <a:pt x="188" y="190"/>
                    </a:lnTo>
                    <a:lnTo>
                      <a:pt x="188" y="190"/>
                    </a:lnTo>
                    <a:lnTo>
                      <a:pt x="190" y="190"/>
                    </a:lnTo>
                    <a:lnTo>
                      <a:pt x="190" y="190"/>
                    </a:lnTo>
                    <a:lnTo>
                      <a:pt x="192" y="188"/>
                    </a:lnTo>
                    <a:lnTo>
                      <a:pt x="192" y="188"/>
                    </a:lnTo>
                    <a:lnTo>
                      <a:pt x="188" y="188"/>
                    </a:lnTo>
                    <a:lnTo>
                      <a:pt x="188" y="188"/>
                    </a:lnTo>
                    <a:lnTo>
                      <a:pt x="188" y="188"/>
                    </a:lnTo>
                    <a:lnTo>
                      <a:pt x="188" y="188"/>
                    </a:lnTo>
                    <a:lnTo>
                      <a:pt x="188" y="186"/>
                    </a:lnTo>
                    <a:lnTo>
                      <a:pt x="188" y="186"/>
                    </a:lnTo>
                    <a:lnTo>
                      <a:pt x="190" y="186"/>
                    </a:lnTo>
                    <a:lnTo>
                      <a:pt x="190" y="186"/>
                    </a:lnTo>
                    <a:lnTo>
                      <a:pt x="188" y="184"/>
                    </a:lnTo>
                    <a:lnTo>
                      <a:pt x="188" y="184"/>
                    </a:lnTo>
                    <a:lnTo>
                      <a:pt x="184" y="184"/>
                    </a:lnTo>
                    <a:lnTo>
                      <a:pt x="184" y="182"/>
                    </a:lnTo>
                    <a:lnTo>
                      <a:pt x="184" y="182"/>
                    </a:lnTo>
                    <a:lnTo>
                      <a:pt x="180" y="184"/>
                    </a:lnTo>
                    <a:lnTo>
                      <a:pt x="180" y="184"/>
                    </a:lnTo>
                    <a:lnTo>
                      <a:pt x="176" y="184"/>
                    </a:lnTo>
                    <a:lnTo>
                      <a:pt x="176" y="184"/>
                    </a:lnTo>
                    <a:lnTo>
                      <a:pt x="178" y="184"/>
                    </a:lnTo>
                    <a:lnTo>
                      <a:pt x="176" y="184"/>
                    </a:lnTo>
                    <a:lnTo>
                      <a:pt x="176" y="184"/>
                    </a:lnTo>
                    <a:lnTo>
                      <a:pt x="176" y="184"/>
                    </a:lnTo>
                    <a:lnTo>
                      <a:pt x="176" y="184"/>
                    </a:lnTo>
                    <a:lnTo>
                      <a:pt x="174" y="184"/>
                    </a:lnTo>
                    <a:lnTo>
                      <a:pt x="172" y="184"/>
                    </a:lnTo>
                    <a:lnTo>
                      <a:pt x="172" y="184"/>
                    </a:lnTo>
                    <a:lnTo>
                      <a:pt x="170" y="182"/>
                    </a:lnTo>
                    <a:lnTo>
                      <a:pt x="170" y="182"/>
                    </a:lnTo>
                    <a:lnTo>
                      <a:pt x="168" y="182"/>
                    </a:lnTo>
                    <a:lnTo>
                      <a:pt x="168" y="182"/>
                    </a:lnTo>
                    <a:lnTo>
                      <a:pt x="166" y="180"/>
                    </a:lnTo>
                    <a:lnTo>
                      <a:pt x="164" y="180"/>
                    </a:lnTo>
                    <a:lnTo>
                      <a:pt x="164" y="180"/>
                    </a:lnTo>
                    <a:lnTo>
                      <a:pt x="164" y="180"/>
                    </a:lnTo>
                    <a:lnTo>
                      <a:pt x="168" y="180"/>
                    </a:lnTo>
                    <a:lnTo>
                      <a:pt x="168" y="180"/>
                    </a:lnTo>
                    <a:lnTo>
                      <a:pt x="168" y="180"/>
                    </a:lnTo>
                    <a:lnTo>
                      <a:pt x="168" y="180"/>
                    </a:lnTo>
                    <a:lnTo>
                      <a:pt x="162" y="178"/>
                    </a:lnTo>
                    <a:lnTo>
                      <a:pt x="160" y="176"/>
                    </a:lnTo>
                    <a:lnTo>
                      <a:pt x="160" y="174"/>
                    </a:lnTo>
                    <a:lnTo>
                      <a:pt x="160" y="174"/>
                    </a:lnTo>
                    <a:lnTo>
                      <a:pt x="158" y="174"/>
                    </a:lnTo>
                    <a:lnTo>
                      <a:pt x="158" y="174"/>
                    </a:lnTo>
                    <a:lnTo>
                      <a:pt x="158" y="170"/>
                    </a:lnTo>
                    <a:lnTo>
                      <a:pt x="158" y="170"/>
                    </a:lnTo>
                    <a:lnTo>
                      <a:pt x="154" y="170"/>
                    </a:lnTo>
                    <a:lnTo>
                      <a:pt x="154" y="170"/>
                    </a:lnTo>
                    <a:lnTo>
                      <a:pt x="156" y="166"/>
                    </a:lnTo>
                    <a:lnTo>
                      <a:pt x="158" y="164"/>
                    </a:lnTo>
                    <a:lnTo>
                      <a:pt x="158" y="164"/>
                    </a:lnTo>
                    <a:lnTo>
                      <a:pt x="160" y="162"/>
                    </a:lnTo>
                    <a:lnTo>
                      <a:pt x="160" y="162"/>
                    </a:lnTo>
                    <a:lnTo>
                      <a:pt x="158" y="160"/>
                    </a:lnTo>
                    <a:lnTo>
                      <a:pt x="158" y="160"/>
                    </a:lnTo>
                    <a:lnTo>
                      <a:pt x="156" y="162"/>
                    </a:lnTo>
                    <a:lnTo>
                      <a:pt x="156" y="160"/>
                    </a:lnTo>
                    <a:lnTo>
                      <a:pt x="156" y="160"/>
                    </a:lnTo>
                    <a:lnTo>
                      <a:pt x="152" y="164"/>
                    </a:lnTo>
                    <a:lnTo>
                      <a:pt x="152" y="164"/>
                    </a:lnTo>
                    <a:lnTo>
                      <a:pt x="150" y="160"/>
                    </a:lnTo>
                    <a:lnTo>
                      <a:pt x="144" y="158"/>
                    </a:lnTo>
                    <a:lnTo>
                      <a:pt x="144" y="158"/>
                    </a:lnTo>
                    <a:lnTo>
                      <a:pt x="144" y="158"/>
                    </a:lnTo>
                    <a:lnTo>
                      <a:pt x="146" y="158"/>
                    </a:lnTo>
                    <a:lnTo>
                      <a:pt x="150" y="158"/>
                    </a:lnTo>
                    <a:lnTo>
                      <a:pt x="150" y="158"/>
                    </a:lnTo>
                    <a:lnTo>
                      <a:pt x="154" y="158"/>
                    </a:lnTo>
                    <a:lnTo>
                      <a:pt x="154" y="158"/>
                    </a:lnTo>
                    <a:lnTo>
                      <a:pt x="160" y="156"/>
                    </a:lnTo>
                    <a:lnTo>
                      <a:pt x="164" y="152"/>
                    </a:lnTo>
                    <a:lnTo>
                      <a:pt x="164" y="152"/>
                    </a:lnTo>
                    <a:lnTo>
                      <a:pt x="160" y="148"/>
                    </a:lnTo>
                    <a:lnTo>
                      <a:pt x="156" y="146"/>
                    </a:lnTo>
                    <a:lnTo>
                      <a:pt x="150" y="146"/>
                    </a:lnTo>
                    <a:lnTo>
                      <a:pt x="144" y="148"/>
                    </a:lnTo>
                    <a:lnTo>
                      <a:pt x="144" y="148"/>
                    </a:lnTo>
                    <a:lnTo>
                      <a:pt x="132" y="152"/>
                    </a:lnTo>
                    <a:lnTo>
                      <a:pt x="120" y="158"/>
                    </a:lnTo>
                    <a:lnTo>
                      <a:pt x="120" y="158"/>
                    </a:lnTo>
                    <a:lnTo>
                      <a:pt x="112" y="166"/>
                    </a:lnTo>
                    <a:lnTo>
                      <a:pt x="106" y="172"/>
                    </a:lnTo>
                    <a:lnTo>
                      <a:pt x="106" y="172"/>
                    </a:lnTo>
                    <a:lnTo>
                      <a:pt x="116" y="158"/>
                    </a:lnTo>
                    <a:lnTo>
                      <a:pt x="122" y="152"/>
                    </a:lnTo>
                    <a:lnTo>
                      <a:pt x="128" y="146"/>
                    </a:lnTo>
                    <a:lnTo>
                      <a:pt x="128" y="146"/>
                    </a:lnTo>
                    <a:lnTo>
                      <a:pt x="132" y="146"/>
                    </a:lnTo>
                    <a:lnTo>
                      <a:pt x="136" y="144"/>
                    </a:lnTo>
                    <a:lnTo>
                      <a:pt x="136" y="144"/>
                    </a:lnTo>
                    <a:lnTo>
                      <a:pt x="138" y="142"/>
                    </a:lnTo>
                    <a:lnTo>
                      <a:pt x="140" y="138"/>
                    </a:lnTo>
                    <a:lnTo>
                      <a:pt x="142" y="136"/>
                    </a:lnTo>
                    <a:lnTo>
                      <a:pt x="144" y="134"/>
                    </a:lnTo>
                    <a:lnTo>
                      <a:pt x="144" y="134"/>
                    </a:lnTo>
                    <a:lnTo>
                      <a:pt x="152" y="134"/>
                    </a:lnTo>
                    <a:lnTo>
                      <a:pt x="158" y="134"/>
                    </a:lnTo>
                    <a:lnTo>
                      <a:pt x="158" y="134"/>
                    </a:lnTo>
                    <a:lnTo>
                      <a:pt x="166" y="134"/>
                    </a:lnTo>
                    <a:lnTo>
                      <a:pt x="172" y="134"/>
                    </a:lnTo>
                    <a:lnTo>
                      <a:pt x="172" y="134"/>
                    </a:lnTo>
                    <a:lnTo>
                      <a:pt x="188" y="134"/>
                    </a:lnTo>
                    <a:lnTo>
                      <a:pt x="188" y="134"/>
                    </a:lnTo>
                    <a:lnTo>
                      <a:pt x="198" y="132"/>
                    </a:lnTo>
                    <a:lnTo>
                      <a:pt x="206" y="130"/>
                    </a:lnTo>
                    <a:lnTo>
                      <a:pt x="206" y="130"/>
                    </a:lnTo>
                    <a:lnTo>
                      <a:pt x="212" y="122"/>
                    </a:lnTo>
                    <a:lnTo>
                      <a:pt x="212" y="122"/>
                    </a:lnTo>
                    <a:lnTo>
                      <a:pt x="226" y="120"/>
                    </a:lnTo>
                    <a:lnTo>
                      <a:pt x="226" y="120"/>
                    </a:lnTo>
                    <a:lnTo>
                      <a:pt x="232" y="116"/>
                    </a:lnTo>
                    <a:lnTo>
                      <a:pt x="238" y="112"/>
                    </a:lnTo>
                    <a:lnTo>
                      <a:pt x="238" y="112"/>
                    </a:lnTo>
                    <a:lnTo>
                      <a:pt x="238" y="112"/>
                    </a:lnTo>
                    <a:lnTo>
                      <a:pt x="234" y="108"/>
                    </a:lnTo>
                    <a:lnTo>
                      <a:pt x="234" y="108"/>
                    </a:lnTo>
                    <a:lnTo>
                      <a:pt x="236" y="102"/>
                    </a:lnTo>
                    <a:lnTo>
                      <a:pt x="236" y="102"/>
                    </a:lnTo>
                    <a:lnTo>
                      <a:pt x="234" y="98"/>
                    </a:lnTo>
                    <a:lnTo>
                      <a:pt x="230" y="96"/>
                    </a:lnTo>
                    <a:lnTo>
                      <a:pt x="230" y="96"/>
                    </a:lnTo>
                    <a:lnTo>
                      <a:pt x="224" y="98"/>
                    </a:lnTo>
                    <a:lnTo>
                      <a:pt x="224" y="98"/>
                    </a:lnTo>
                    <a:lnTo>
                      <a:pt x="224" y="96"/>
                    </a:lnTo>
                    <a:lnTo>
                      <a:pt x="224" y="96"/>
                    </a:lnTo>
                    <a:lnTo>
                      <a:pt x="226" y="92"/>
                    </a:lnTo>
                    <a:lnTo>
                      <a:pt x="226" y="92"/>
                    </a:lnTo>
                    <a:lnTo>
                      <a:pt x="220" y="90"/>
                    </a:lnTo>
                    <a:lnTo>
                      <a:pt x="216" y="90"/>
                    </a:lnTo>
                    <a:lnTo>
                      <a:pt x="208" y="96"/>
                    </a:lnTo>
                    <a:lnTo>
                      <a:pt x="208" y="96"/>
                    </a:lnTo>
                    <a:lnTo>
                      <a:pt x="198" y="100"/>
                    </a:lnTo>
                    <a:lnTo>
                      <a:pt x="198" y="100"/>
                    </a:lnTo>
                    <a:lnTo>
                      <a:pt x="198" y="96"/>
                    </a:lnTo>
                    <a:lnTo>
                      <a:pt x="200" y="94"/>
                    </a:lnTo>
                    <a:lnTo>
                      <a:pt x="200" y="94"/>
                    </a:lnTo>
                    <a:lnTo>
                      <a:pt x="206" y="92"/>
                    </a:lnTo>
                    <a:lnTo>
                      <a:pt x="206" y="92"/>
                    </a:lnTo>
                    <a:lnTo>
                      <a:pt x="210" y="90"/>
                    </a:lnTo>
                    <a:lnTo>
                      <a:pt x="214" y="88"/>
                    </a:lnTo>
                    <a:lnTo>
                      <a:pt x="214" y="88"/>
                    </a:lnTo>
                    <a:lnTo>
                      <a:pt x="218" y="86"/>
                    </a:lnTo>
                    <a:lnTo>
                      <a:pt x="222" y="84"/>
                    </a:lnTo>
                    <a:lnTo>
                      <a:pt x="222" y="84"/>
                    </a:lnTo>
                    <a:lnTo>
                      <a:pt x="212" y="82"/>
                    </a:lnTo>
                    <a:lnTo>
                      <a:pt x="212" y="82"/>
                    </a:lnTo>
                    <a:lnTo>
                      <a:pt x="208" y="80"/>
                    </a:lnTo>
                    <a:lnTo>
                      <a:pt x="202" y="78"/>
                    </a:lnTo>
                    <a:lnTo>
                      <a:pt x="202" y="78"/>
                    </a:lnTo>
                    <a:lnTo>
                      <a:pt x="198" y="78"/>
                    </a:lnTo>
                    <a:lnTo>
                      <a:pt x="196" y="78"/>
                    </a:lnTo>
                    <a:lnTo>
                      <a:pt x="196" y="78"/>
                    </a:lnTo>
                    <a:lnTo>
                      <a:pt x="196" y="74"/>
                    </a:lnTo>
                    <a:lnTo>
                      <a:pt x="196" y="74"/>
                    </a:lnTo>
                    <a:lnTo>
                      <a:pt x="194" y="68"/>
                    </a:lnTo>
                    <a:lnTo>
                      <a:pt x="188" y="66"/>
                    </a:lnTo>
                    <a:lnTo>
                      <a:pt x="184" y="66"/>
                    </a:lnTo>
                    <a:lnTo>
                      <a:pt x="184" y="66"/>
                    </a:lnTo>
                    <a:lnTo>
                      <a:pt x="182" y="62"/>
                    </a:lnTo>
                    <a:lnTo>
                      <a:pt x="180" y="58"/>
                    </a:lnTo>
                    <a:lnTo>
                      <a:pt x="180" y="58"/>
                    </a:lnTo>
                    <a:lnTo>
                      <a:pt x="180" y="58"/>
                    </a:lnTo>
                    <a:lnTo>
                      <a:pt x="180" y="58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88" y="58"/>
                    </a:lnTo>
                    <a:lnTo>
                      <a:pt x="188" y="54"/>
                    </a:lnTo>
                    <a:lnTo>
                      <a:pt x="188" y="54"/>
                    </a:lnTo>
                    <a:lnTo>
                      <a:pt x="184" y="52"/>
                    </a:lnTo>
                    <a:lnTo>
                      <a:pt x="182" y="50"/>
                    </a:lnTo>
                    <a:lnTo>
                      <a:pt x="182" y="50"/>
                    </a:lnTo>
                    <a:lnTo>
                      <a:pt x="184" y="48"/>
                    </a:lnTo>
                    <a:lnTo>
                      <a:pt x="184" y="48"/>
                    </a:lnTo>
                    <a:lnTo>
                      <a:pt x="182" y="46"/>
                    </a:lnTo>
                    <a:lnTo>
                      <a:pt x="180" y="44"/>
                    </a:lnTo>
                    <a:lnTo>
                      <a:pt x="178" y="42"/>
                    </a:lnTo>
                    <a:lnTo>
                      <a:pt x="176" y="38"/>
                    </a:lnTo>
                    <a:lnTo>
                      <a:pt x="176" y="38"/>
                    </a:lnTo>
                    <a:lnTo>
                      <a:pt x="174" y="38"/>
                    </a:lnTo>
                    <a:lnTo>
                      <a:pt x="174" y="38"/>
                    </a:lnTo>
                    <a:lnTo>
                      <a:pt x="176" y="34"/>
                    </a:lnTo>
                    <a:lnTo>
                      <a:pt x="176" y="34"/>
                    </a:lnTo>
                    <a:lnTo>
                      <a:pt x="168" y="24"/>
                    </a:lnTo>
                    <a:lnTo>
                      <a:pt x="164" y="18"/>
                    </a:lnTo>
                    <a:lnTo>
                      <a:pt x="160" y="16"/>
                    </a:lnTo>
                    <a:lnTo>
                      <a:pt x="160" y="16"/>
                    </a:lnTo>
                    <a:lnTo>
                      <a:pt x="160" y="14"/>
                    </a:lnTo>
                    <a:lnTo>
                      <a:pt x="160" y="14"/>
                    </a:lnTo>
                    <a:lnTo>
                      <a:pt x="158" y="18"/>
                    </a:lnTo>
                    <a:lnTo>
                      <a:pt x="158" y="18"/>
                    </a:lnTo>
                    <a:lnTo>
                      <a:pt x="152" y="20"/>
                    </a:lnTo>
                    <a:lnTo>
                      <a:pt x="152" y="22"/>
                    </a:lnTo>
                    <a:lnTo>
                      <a:pt x="154" y="26"/>
                    </a:lnTo>
                    <a:lnTo>
                      <a:pt x="154" y="26"/>
                    </a:lnTo>
                    <a:lnTo>
                      <a:pt x="150" y="30"/>
                    </a:lnTo>
                    <a:lnTo>
                      <a:pt x="150" y="38"/>
                    </a:lnTo>
                    <a:lnTo>
                      <a:pt x="148" y="38"/>
                    </a:lnTo>
                    <a:lnTo>
                      <a:pt x="148" y="38"/>
                    </a:lnTo>
                    <a:lnTo>
                      <a:pt x="148" y="34"/>
                    </a:lnTo>
                    <a:lnTo>
                      <a:pt x="144" y="32"/>
                    </a:lnTo>
                    <a:lnTo>
                      <a:pt x="144" y="32"/>
                    </a:lnTo>
                    <a:lnTo>
                      <a:pt x="142" y="38"/>
                    </a:lnTo>
                    <a:lnTo>
                      <a:pt x="142" y="38"/>
                    </a:lnTo>
                    <a:lnTo>
                      <a:pt x="136" y="40"/>
                    </a:lnTo>
                    <a:lnTo>
                      <a:pt x="132" y="40"/>
                    </a:lnTo>
                    <a:lnTo>
                      <a:pt x="132" y="40"/>
                    </a:lnTo>
                    <a:lnTo>
                      <a:pt x="130" y="38"/>
                    </a:lnTo>
                    <a:lnTo>
                      <a:pt x="130" y="38"/>
                    </a:lnTo>
                    <a:lnTo>
                      <a:pt x="130" y="36"/>
                    </a:lnTo>
                    <a:lnTo>
                      <a:pt x="130" y="36"/>
                    </a:lnTo>
                    <a:lnTo>
                      <a:pt x="128" y="34"/>
                    </a:lnTo>
                    <a:lnTo>
                      <a:pt x="124" y="32"/>
                    </a:lnTo>
                    <a:lnTo>
                      <a:pt x="116" y="36"/>
                    </a:lnTo>
                    <a:lnTo>
                      <a:pt x="116" y="36"/>
                    </a:lnTo>
                    <a:lnTo>
                      <a:pt x="116" y="36"/>
                    </a:lnTo>
                    <a:lnTo>
                      <a:pt x="116" y="34"/>
                    </a:lnTo>
                    <a:lnTo>
                      <a:pt x="116" y="30"/>
                    </a:lnTo>
                    <a:lnTo>
                      <a:pt x="116" y="30"/>
                    </a:lnTo>
                    <a:lnTo>
                      <a:pt x="118" y="30"/>
                    </a:lnTo>
                    <a:lnTo>
                      <a:pt x="118" y="30"/>
                    </a:lnTo>
                    <a:lnTo>
                      <a:pt x="120" y="26"/>
                    </a:lnTo>
                    <a:lnTo>
                      <a:pt x="118" y="18"/>
                    </a:lnTo>
                    <a:lnTo>
                      <a:pt x="116" y="12"/>
                    </a:lnTo>
                    <a:lnTo>
                      <a:pt x="118" y="10"/>
                    </a:lnTo>
                    <a:lnTo>
                      <a:pt x="120" y="8"/>
                    </a:lnTo>
                    <a:lnTo>
                      <a:pt x="120" y="8"/>
                    </a:lnTo>
                    <a:lnTo>
                      <a:pt x="120" y="6"/>
                    </a:lnTo>
                    <a:lnTo>
                      <a:pt x="120" y="6"/>
                    </a:lnTo>
                    <a:lnTo>
                      <a:pt x="118" y="4"/>
                    </a:lnTo>
                    <a:lnTo>
                      <a:pt x="118" y="4"/>
                    </a:lnTo>
                    <a:lnTo>
                      <a:pt x="116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100" y="2"/>
                    </a:lnTo>
                    <a:lnTo>
                      <a:pt x="100" y="2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78" y="40"/>
                    </a:lnTo>
                    <a:lnTo>
                      <a:pt x="60" y="80"/>
                    </a:lnTo>
                    <a:lnTo>
                      <a:pt x="44" y="122"/>
                    </a:lnTo>
                    <a:lnTo>
                      <a:pt x="30" y="166"/>
                    </a:lnTo>
                    <a:lnTo>
                      <a:pt x="18" y="210"/>
                    </a:lnTo>
                    <a:lnTo>
                      <a:pt x="10" y="254"/>
                    </a:lnTo>
                    <a:lnTo>
                      <a:pt x="4" y="302"/>
                    </a:lnTo>
                    <a:lnTo>
                      <a:pt x="0" y="348"/>
                    </a:lnTo>
                    <a:lnTo>
                      <a:pt x="0" y="348"/>
                    </a:lnTo>
                    <a:lnTo>
                      <a:pt x="0" y="348"/>
                    </a:lnTo>
                    <a:lnTo>
                      <a:pt x="0" y="348"/>
                    </a:lnTo>
                    <a:close/>
                    <a:moveTo>
                      <a:pt x="52" y="258"/>
                    </a:moveTo>
                    <a:lnTo>
                      <a:pt x="52" y="258"/>
                    </a:lnTo>
                    <a:lnTo>
                      <a:pt x="52" y="256"/>
                    </a:lnTo>
                    <a:lnTo>
                      <a:pt x="52" y="256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52" y="258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94"/>
              <p:cNvSpPr/>
              <p:nvPr/>
            </p:nvSpPr>
            <p:spPr bwMode="auto">
              <a:xfrm>
                <a:off x="981056" y="720711"/>
                <a:ext cx="79374" cy="82549"/>
              </a:xfrm>
              <a:custGeom>
                <a:avLst/>
                <a:gdLst/>
                <a:ahLst/>
                <a:cxnLst>
                  <a:cxn ang="0">
                    <a:pos x="6" y="40"/>
                  </a:cxn>
                  <a:cxn ang="0">
                    <a:pos x="10" y="44"/>
                  </a:cxn>
                  <a:cxn ang="0">
                    <a:pos x="20" y="46"/>
                  </a:cxn>
                  <a:cxn ang="0">
                    <a:pos x="38" y="52"/>
                  </a:cxn>
                  <a:cxn ang="0">
                    <a:pos x="32" y="44"/>
                  </a:cxn>
                  <a:cxn ang="0">
                    <a:pos x="26" y="38"/>
                  </a:cxn>
                  <a:cxn ang="0">
                    <a:pos x="14" y="30"/>
                  </a:cxn>
                  <a:cxn ang="0">
                    <a:pos x="12" y="26"/>
                  </a:cxn>
                  <a:cxn ang="0">
                    <a:pos x="22" y="30"/>
                  </a:cxn>
                  <a:cxn ang="0">
                    <a:pos x="22" y="26"/>
                  </a:cxn>
                  <a:cxn ang="0">
                    <a:pos x="28" y="32"/>
                  </a:cxn>
                  <a:cxn ang="0">
                    <a:pos x="40" y="36"/>
                  </a:cxn>
                  <a:cxn ang="0">
                    <a:pos x="42" y="40"/>
                  </a:cxn>
                  <a:cxn ang="0">
                    <a:pos x="48" y="42"/>
                  </a:cxn>
                  <a:cxn ang="0">
                    <a:pos x="44" y="36"/>
                  </a:cxn>
                  <a:cxn ang="0">
                    <a:pos x="48" y="36"/>
                  </a:cxn>
                  <a:cxn ang="0">
                    <a:pos x="46" y="34"/>
                  </a:cxn>
                  <a:cxn ang="0">
                    <a:pos x="44" y="28"/>
                  </a:cxn>
                  <a:cxn ang="0">
                    <a:pos x="42" y="24"/>
                  </a:cxn>
                  <a:cxn ang="0">
                    <a:pos x="50" y="32"/>
                  </a:cxn>
                  <a:cxn ang="0">
                    <a:pos x="50" y="32"/>
                  </a:cxn>
                  <a:cxn ang="0">
                    <a:pos x="50" y="26"/>
                  </a:cxn>
                  <a:cxn ang="0">
                    <a:pos x="44" y="22"/>
                  </a:cxn>
                  <a:cxn ang="0">
                    <a:pos x="42" y="18"/>
                  </a:cxn>
                  <a:cxn ang="0">
                    <a:pos x="42" y="18"/>
                  </a:cxn>
                  <a:cxn ang="0">
                    <a:pos x="44" y="16"/>
                  </a:cxn>
                  <a:cxn ang="0">
                    <a:pos x="40" y="14"/>
                  </a:cxn>
                  <a:cxn ang="0">
                    <a:pos x="36" y="12"/>
                  </a:cxn>
                  <a:cxn ang="0">
                    <a:pos x="34" y="10"/>
                  </a:cxn>
                  <a:cxn ang="0">
                    <a:pos x="32" y="10"/>
                  </a:cxn>
                  <a:cxn ang="0">
                    <a:pos x="32" y="12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8"/>
                  </a:cxn>
                  <a:cxn ang="0">
                    <a:pos x="2" y="40"/>
                  </a:cxn>
                  <a:cxn ang="0">
                    <a:pos x="6" y="40"/>
                  </a:cxn>
                </a:cxnLst>
                <a:rect l="0" t="0" r="r" b="b"/>
                <a:pathLst>
                  <a:path w="50" h="52">
                    <a:moveTo>
                      <a:pt x="6" y="40"/>
                    </a:moveTo>
                    <a:lnTo>
                      <a:pt x="6" y="40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4" y="44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2" y="44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18" y="32"/>
                    </a:lnTo>
                    <a:lnTo>
                      <a:pt x="14" y="30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8" y="28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8" y="32"/>
                    </a:lnTo>
                    <a:lnTo>
                      <a:pt x="34" y="34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2" y="40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6" y="34"/>
                    </a:lnTo>
                    <a:lnTo>
                      <a:pt x="44" y="30"/>
                    </a:lnTo>
                    <a:lnTo>
                      <a:pt x="44" y="28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6" y="28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50" y="26"/>
                    </a:lnTo>
                    <a:lnTo>
                      <a:pt x="48" y="24"/>
                    </a:lnTo>
                    <a:lnTo>
                      <a:pt x="44" y="22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36" y="12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6" y="40"/>
                    </a:lnTo>
                    <a:lnTo>
                      <a:pt x="6" y="4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95"/>
              <p:cNvSpPr/>
              <p:nvPr/>
            </p:nvSpPr>
            <p:spPr bwMode="auto">
              <a:xfrm>
                <a:off x="901683" y="1250926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Rectangle 196"/>
              <p:cNvSpPr>
                <a:spLocks noChangeArrowheads="1"/>
              </p:cNvSpPr>
              <p:nvPr/>
            </p:nvSpPr>
            <p:spPr bwMode="auto">
              <a:xfrm>
                <a:off x="904857" y="1254101"/>
                <a:ext cx="1588" cy="1588"/>
              </a:xfrm>
              <a:prstGeom prst="rect">
                <a:avLst/>
              </a:prstGeom>
              <a:solidFill>
                <a:srgbClr val="C4DF7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Rectangle 197"/>
              <p:cNvSpPr>
                <a:spLocks noChangeArrowheads="1"/>
              </p:cNvSpPr>
              <p:nvPr/>
            </p:nvSpPr>
            <p:spPr bwMode="auto">
              <a:xfrm>
                <a:off x="901683" y="1266800"/>
                <a:ext cx="1588" cy="1588"/>
              </a:xfrm>
              <a:prstGeom prst="rect">
                <a:avLst/>
              </a:prstGeom>
              <a:solidFill>
                <a:srgbClr val="C4DF7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98"/>
              <p:cNvSpPr/>
              <p:nvPr/>
            </p:nvSpPr>
            <p:spPr bwMode="auto">
              <a:xfrm>
                <a:off x="901683" y="1250926"/>
                <a:ext cx="3175" cy="317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99"/>
              <p:cNvSpPr/>
              <p:nvPr/>
            </p:nvSpPr>
            <p:spPr bwMode="auto">
              <a:xfrm>
                <a:off x="892158" y="1241401"/>
                <a:ext cx="3175" cy="15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00"/>
              <p:cNvSpPr/>
              <p:nvPr/>
            </p:nvSpPr>
            <p:spPr bwMode="auto">
              <a:xfrm>
                <a:off x="1031855" y="669912"/>
                <a:ext cx="73024" cy="63499"/>
              </a:xfrm>
              <a:custGeom>
                <a:avLst/>
                <a:gdLst/>
                <a:ahLst/>
                <a:cxnLst>
                  <a:cxn ang="0">
                    <a:pos x="12" y="26"/>
                  </a:cxn>
                  <a:cxn ang="0">
                    <a:pos x="12" y="26"/>
                  </a:cxn>
                  <a:cxn ang="0">
                    <a:pos x="12" y="30"/>
                  </a:cxn>
                  <a:cxn ang="0">
                    <a:pos x="12" y="30"/>
                  </a:cxn>
                  <a:cxn ang="0">
                    <a:pos x="12" y="32"/>
                  </a:cxn>
                  <a:cxn ang="0">
                    <a:pos x="14" y="34"/>
                  </a:cxn>
                  <a:cxn ang="0">
                    <a:pos x="14" y="34"/>
                  </a:cxn>
                  <a:cxn ang="0">
                    <a:pos x="18" y="34"/>
                  </a:cxn>
                  <a:cxn ang="0">
                    <a:pos x="18" y="34"/>
                  </a:cxn>
                  <a:cxn ang="0">
                    <a:pos x="20" y="36"/>
                  </a:cxn>
                  <a:cxn ang="0">
                    <a:pos x="20" y="36"/>
                  </a:cxn>
                  <a:cxn ang="0">
                    <a:pos x="22" y="38"/>
                  </a:cxn>
                  <a:cxn ang="0">
                    <a:pos x="26" y="40"/>
                  </a:cxn>
                  <a:cxn ang="0">
                    <a:pos x="28" y="40"/>
                  </a:cxn>
                  <a:cxn ang="0">
                    <a:pos x="28" y="40"/>
                  </a:cxn>
                  <a:cxn ang="0">
                    <a:pos x="26" y="34"/>
                  </a:cxn>
                  <a:cxn ang="0">
                    <a:pos x="26" y="34"/>
                  </a:cxn>
                  <a:cxn ang="0">
                    <a:pos x="26" y="28"/>
                  </a:cxn>
                  <a:cxn ang="0">
                    <a:pos x="26" y="28"/>
                  </a:cxn>
                  <a:cxn ang="0">
                    <a:pos x="28" y="28"/>
                  </a:cxn>
                  <a:cxn ang="0">
                    <a:pos x="28" y="28"/>
                  </a:cxn>
                  <a:cxn ang="0">
                    <a:pos x="30" y="30"/>
                  </a:cxn>
                  <a:cxn ang="0">
                    <a:pos x="32" y="32"/>
                  </a:cxn>
                  <a:cxn ang="0">
                    <a:pos x="32" y="32"/>
                  </a:cxn>
                  <a:cxn ang="0">
                    <a:pos x="34" y="28"/>
                  </a:cxn>
                  <a:cxn ang="0">
                    <a:pos x="38" y="26"/>
                  </a:cxn>
                  <a:cxn ang="0">
                    <a:pos x="38" y="26"/>
                  </a:cxn>
                  <a:cxn ang="0">
                    <a:pos x="36" y="24"/>
                  </a:cxn>
                  <a:cxn ang="0">
                    <a:pos x="34" y="22"/>
                  </a:cxn>
                  <a:cxn ang="0">
                    <a:pos x="34" y="22"/>
                  </a:cxn>
                  <a:cxn ang="0">
                    <a:pos x="34" y="22"/>
                  </a:cxn>
                  <a:cxn ang="0">
                    <a:pos x="34" y="22"/>
                  </a:cxn>
                  <a:cxn ang="0">
                    <a:pos x="36" y="20"/>
                  </a:cxn>
                  <a:cxn ang="0">
                    <a:pos x="38" y="20"/>
                  </a:cxn>
                  <a:cxn ang="0">
                    <a:pos x="40" y="22"/>
                  </a:cxn>
                  <a:cxn ang="0">
                    <a:pos x="42" y="22"/>
                  </a:cxn>
                  <a:cxn ang="0">
                    <a:pos x="42" y="22"/>
                  </a:cxn>
                  <a:cxn ang="0">
                    <a:pos x="46" y="18"/>
                  </a:cxn>
                  <a:cxn ang="0">
                    <a:pos x="46" y="18"/>
                  </a:cxn>
                  <a:cxn ang="0">
                    <a:pos x="46" y="16"/>
                  </a:cxn>
                  <a:cxn ang="0">
                    <a:pos x="46" y="16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4" y="14"/>
                  </a:cxn>
                  <a:cxn ang="0">
                    <a:pos x="30" y="12"/>
                  </a:cxn>
                  <a:cxn ang="0">
                    <a:pos x="30" y="12"/>
                  </a:cxn>
                  <a:cxn ang="0">
                    <a:pos x="30" y="10"/>
                  </a:cxn>
                  <a:cxn ang="0">
                    <a:pos x="30" y="10"/>
                  </a:cxn>
                  <a:cxn ang="0">
                    <a:pos x="16" y="10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6" y="26"/>
                  </a:cxn>
                  <a:cxn ang="0">
                    <a:pos x="6" y="26"/>
                  </a:cxn>
                  <a:cxn ang="0">
                    <a:pos x="12" y="26"/>
                  </a:cxn>
                  <a:cxn ang="0">
                    <a:pos x="12" y="26"/>
                  </a:cxn>
                </a:cxnLst>
                <a:rect l="0" t="0" r="r" b="b"/>
                <a:pathLst>
                  <a:path w="46" h="40">
                    <a:moveTo>
                      <a:pt x="12" y="26"/>
                    </a:moveTo>
                    <a:lnTo>
                      <a:pt x="12" y="26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2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2" y="38"/>
                    </a:lnTo>
                    <a:lnTo>
                      <a:pt x="26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30" y="30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4" y="28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36" y="24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6" y="20"/>
                    </a:lnTo>
                    <a:lnTo>
                      <a:pt x="38" y="20"/>
                    </a:lnTo>
                    <a:lnTo>
                      <a:pt x="40" y="22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4" y="14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12" y="26"/>
                    </a:lnTo>
                    <a:lnTo>
                      <a:pt x="12" y="26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01"/>
              <p:cNvSpPr>
                <a:spLocks noEditPoints="1"/>
              </p:cNvSpPr>
              <p:nvPr/>
            </p:nvSpPr>
            <p:spPr bwMode="auto">
              <a:xfrm>
                <a:off x="1692242" y="466716"/>
                <a:ext cx="1527145" cy="1155678"/>
              </a:xfrm>
              <a:custGeom>
                <a:avLst/>
                <a:gdLst/>
                <a:ahLst/>
                <a:cxnLst>
                  <a:cxn ang="0">
                    <a:pos x="774" y="94"/>
                  </a:cxn>
                  <a:cxn ang="0">
                    <a:pos x="700" y="74"/>
                  </a:cxn>
                  <a:cxn ang="0">
                    <a:pos x="676" y="54"/>
                  </a:cxn>
                  <a:cxn ang="0">
                    <a:pos x="552" y="58"/>
                  </a:cxn>
                  <a:cxn ang="0">
                    <a:pos x="466" y="54"/>
                  </a:cxn>
                  <a:cxn ang="0">
                    <a:pos x="400" y="104"/>
                  </a:cxn>
                  <a:cxn ang="0">
                    <a:pos x="438" y="74"/>
                  </a:cxn>
                  <a:cxn ang="0">
                    <a:pos x="340" y="22"/>
                  </a:cxn>
                  <a:cxn ang="0">
                    <a:pos x="260" y="36"/>
                  </a:cxn>
                  <a:cxn ang="0">
                    <a:pos x="216" y="64"/>
                  </a:cxn>
                  <a:cxn ang="0">
                    <a:pos x="182" y="112"/>
                  </a:cxn>
                  <a:cxn ang="0">
                    <a:pos x="126" y="156"/>
                  </a:cxn>
                  <a:cxn ang="0">
                    <a:pos x="128" y="182"/>
                  </a:cxn>
                  <a:cxn ang="0">
                    <a:pos x="140" y="196"/>
                  </a:cxn>
                  <a:cxn ang="0">
                    <a:pos x="184" y="206"/>
                  </a:cxn>
                  <a:cxn ang="0">
                    <a:pos x="226" y="202"/>
                  </a:cxn>
                  <a:cxn ang="0">
                    <a:pos x="224" y="178"/>
                  </a:cxn>
                  <a:cxn ang="0">
                    <a:pos x="250" y="126"/>
                  </a:cxn>
                  <a:cxn ang="0">
                    <a:pos x="278" y="124"/>
                  </a:cxn>
                  <a:cxn ang="0">
                    <a:pos x="298" y="170"/>
                  </a:cxn>
                  <a:cxn ang="0">
                    <a:pos x="326" y="176"/>
                  </a:cxn>
                  <a:cxn ang="0">
                    <a:pos x="294" y="194"/>
                  </a:cxn>
                  <a:cxn ang="0">
                    <a:pos x="232" y="238"/>
                  </a:cxn>
                  <a:cxn ang="0">
                    <a:pos x="166" y="228"/>
                  </a:cxn>
                  <a:cxn ang="0">
                    <a:pos x="156" y="230"/>
                  </a:cxn>
                  <a:cxn ang="0">
                    <a:pos x="144" y="256"/>
                  </a:cxn>
                  <a:cxn ang="0">
                    <a:pos x="96" y="282"/>
                  </a:cxn>
                  <a:cxn ang="0">
                    <a:pos x="42" y="310"/>
                  </a:cxn>
                  <a:cxn ang="0">
                    <a:pos x="72" y="350"/>
                  </a:cxn>
                  <a:cxn ang="0">
                    <a:pos x="2" y="412"/>
                  </a:cxn>
                  <a:cxn ang="0">
                    <a:pos x="36" y="438"/>
                  </a:cxn>
                  <a:cxn ang="0">
                    <a:pos x="106" y="382"/>
                  </a:cxn>
                  <a:cxn ang="0">
                    <a:pos x="208" y="392"/>
                  </a:cxn>
                  <a:cxn ang="0">
                    <a:pos x="228" y="394"/>
                  </a:cxn>
                  <a:cxn ang="0">
                    <a:pos x="188" y="342"/>
                  </a:cxn>
                  <a:cxn ang="0">
                    <a:pos x="250" y="392"/>
                  </a:cxn>
                  <a:cxn ang="0">
                    <a:pos x="274" y="430"/>
                  </a:cxn>
                  <a:cxn ang="0">
                    <a:pos x="276" y="410"/>
                  </a:cxn>
                  <a:cxn ang="0">
                    <a:pos x="286" y="396"/>
                  </a:cxn>
                  <a:cxn ang="0">
                    <a:pos x="328" y="388"/>
                  </a:cxn>
                  <a:cxn ang="0">
                    <a:pos x="358" y="332"/>
                  </a:cxn>
                  <a:cxn ang="0">
                    <a:pos x="386" y="330"/>
                  </a:cxn>
                  <a:cxn ang="0">
                    <a:pos x="424" y="358"/>
                  </a:cxn>
                  <a:cxn ang="0">
                    <a:pos x="354" y="386"/>
                  </a:cxn>
                  <a:cxn ang="0">
                    <a:pos x="308" y="404"/>
                  </a:cxn>
                  <a:cxn ang="0">
                    <a:pos x="324" y="432"/>
                  </a:cxn>
                  <a:cxn ang="0">
                    <a:pos x="392" y="440"/>
                  </a:cxn>
                  <a:cxn ang="0">
                    <a:pos x="444" y="608"/>
                  </a:cxn>
                  <a:cxn ang="0">
                    <a:pos x="562" y="606"/>
                  </a:cxn>
                  <a:cxn ang="0">
                    <a:pos x="564" y="536"/>
                  </a:cxn>
                  <a:cxn ang="0">
                    <a:pos x="514" y="530"/>
                  </a:cxn>
                  <a:cxn ang="0">
                    <a:pos x="540" y="524"/>
                  </a:cxn>
                  <a:cxn ang="0">
                    <a:pos x="664" y="552"/>
                  </a:cxn>
                  <a:cxn ang="0">
                    <a:pos x="724" y="638"/>
                  </a:cxn>
                  <a:cxn ang="0">
                    <a:pos x="790" y="620"/>
                  </a:cxn>
                  <a:cxn ang="0">
                    <a:pos x="856" y="572"/>
                  </a:cxn>
                  <a:cxn ang="0">
                    <a:pos x="892" y="594"/>
                  </a:cxn>
                  <a:cxn ang="0">
                    <a:pos x="932" y="674"/>
                  </a:cxn>
                  <a:cxn ang="0">
                    <a:pos x="312" y="384"/>
                  </a:cxn>
                  <a:cxn ang="0">
                    <a:pos x="548" y="408"/>
                  </a:cxn>
                  <a:cxn ang="0">
                    <a:pos x="510" y="390"/>
                  </a:cxn>
                  <a:cxn ang="0">
                    <a:pos x="508" y="332"/>
                  </a:cxn>
                  <a:cxn ang="0">
                    <a:pos x="516" y="352"/>
                  </a:cxn>
                </a:cxnLst>
                <a:rect l="0" t="0" r="r" b="b"/>
                <a:pathLst>
                  <a:path w="962" h="728">
                    <a:moveTo>
                      <a:pt x="946" y="688"/>
                    </a:moveTo>
                    <a:lnTo>
                      <a:pt x="946" y="688"/>
                    </a:lnTo>
                    <a:lnTo>
                      <a:pt x="944" y="688"/>
                    </a:lnTo>
                    <a:lnTo>
                      <a:pt x="944" y="688"/>
                    </a:lnTo>
                    <a:lnTo>
                      <a:pt x="944" y="686"/>
                    </a:lnTo>
                    <a:lnTo>
                      <a:pt x="942" y="682"/>
                    </a:lnTo>
                    <a:lnTo>
                      <a:pt x="942" y="682"/>
                    </a:lnTo>
                    <a:lnTo>
                      <a:pt x="938" y="682"/>
                    </a:lnTo>
                    <a:lnTo>
                      <a:pt x="938" y="682"/>
                    </a:lnTo>
                    <a:lnTo>
                      <a:pt x="936" y="676"/>
                    </a:lnTo>
                    <a:lnTo>
                      <a:pt x="938" y="670"/>
                    </a:lnTo>
                    <a:lnTo>
                      <a:pt x="944" y="658"/>
                    </a:lnTo>
                    <a:lnTo>
                      <a:pt x="944" y="658"/>
                    </a:lnTo>
                    <a:lnTo>
                      <a:pt x="942" y="654"/>
                    </a:lnTo>
                    <a:lnTo>
                      <a:pt x="942" y="654"/>
                    </a:lnTo>
                    <a:lnTo>
                      <a:pt x="944" y="650"/>
                    </a:lnTo>
                    <a:lnTo>
                      <a:pt x="944" y="646"/>
                    </a:lnTo>
                    <a:lnTo>
                      <a:pt x="944" y="646"/>
                    </a:lnTo>
                    <a:lnTo>
                      <a:pt x="948" y="646"/>
                    </a:lnTo>
                    <a:lnTo>
                      <a:pt x="952" y="646"/>
                    </a:lnTo>
                    <a:lnTo>
                      <a:pt x="952" y="646"/>
                    </a:lnTo>
                    <a:lnTo>
                      <a:pt x="952" y="652"/>
                    </a:lnTo>
                    <a:lnTo>
                      <a:pt x="952" y="652"/>
                    </a:lnTo>
                    <a:lnTo>
                      <a:pt x="956" y="652"/>
                    </a:lnTo>
                    <a:lnTo>
                      <a:pt x="956" y="652"/>
                    </a:lnTo>
                    <a:lnTo>
                      <a:pt x="958" y="652"/>
                    </a:lnTo>
                    <a:lnTo>
                      <a:pt x="960" y="652"/>
                    </a:lnTo>
                    <a:lnTo>
                      <a:pt x="960" y="652"/>
                    </a:lnTo>
                    <a:lnTo>
                      <a:pt x="962" y="596"/>
                    </a:lnTo>
                    <a:lnTo>
                      <a:pt x="962" y="596"/>
                    </a:lnTo>
                    <a:lnTo>
                      <a:pt x="962" y="558"/>
                    </a:lnTo>
                    <a:lnTo>
                      <a:pt x="958" y="520"/>
                    </a:lnTo>
                    <a:lnTo>
                      <a:pt x="954" y="484"/>
                    </a:lnTo>
                    <a:lnTo>
                      <a:pt x="948" y="446"/>
                    </a:lnTo>
                    <a:lnTo>
                      <a:pt x="940" y="410"/>
                    </a:lnTo>
                    <a:lnTo>
                      <a:pt x="930" y="376"/>
                    </a:lnTo>
                    <a:lnTo>
                      <a:pt x="918" y="340"/>
                    </a:lnTo>
                    <a:lnTo>
                      <a:pt x="906" y="306"/>
                    </a:lnTo>
                    <a:lnTo>
                      <a:pt x="890" y="274"/>
                    </a:lnTo>
                    <a:lnTo>
                      <a:pt x="874" y="242"/>
                    </a:lnTo>
                    <a:lnTo>
                      <a:pt x="858" y="210"/>
                    </a:lnTo>
                    <a:lnTo>
                      <a:pt x="838" y="180"/>
                    </a:lnTo>
                    <a:lnTo>
                      <a:pt x="818" y="150"/>
                    </a:lnTo>
                    <a:lnTo>
                      <a:pt x="796" y="122"/>
                    </a:lnTo>
                    <a:lnTo>
                      <a:pt x="774" y="94"/>
                    </a:lnTo>
                    <a:lnTo>
                      <a:pt x="750" y="68"/>
                    </a:lnTo>
                    <a:lnTo>
                      <a:pt x="750" y="68"/>
                    </a:lnTo>
                    <a:lnTo>
                      <a:pt x="748" y="68"/>
                    </a:lnTo>
                    <a:lnTo>
                      <a:pt x="746" y="66"/>
                    </a:lnTo>
                    <a:lnTo>
                      <a:pt x="746" y="66"/>
                    </a:lnTo>
                    <a:lnTo>
                      <a:pt x="746" y="64"/>
                    </a:lnTo>
                    <a:lnTo>
                      <a:pt x="746" y="64"/>
                    </a:lnTo>
                    <a:lnTo>
                      <a:pt x="730" y="50"/>
                    </a:lnTo>
                    <a:lnTo>
                      <a:pt x="730" y="50"/>
                    </a:lnTo>
                    <a:lnTo>
                      <a:pt x="726" y="52"/>
                    </a:lnTo>
                    <a:lnTo>
                      <a:pt x="724" y="56"/>
                    </a:lnTo>
                    <a:lnTo>
                      <a:pt x="724" y="56"/>
                    </a:lnTo>
                    <a:lnTo>
                      <a:pt x="726" y="60"/>
                    </a:lnTo>
                    <a:lnTo>
                      <a:pt x="726" y="66"/>
                    </a:lnTo>
                    <a:lnTo>
                      <a:pt x="726" y="66"/>
                    </a:lnTo>
                    <a:lnTo>
                      <a:pt x="722" y="70"/>
                    </a:lnTo>
                    <a:lnTo>
                      <a:pt x="722" y="70"/>
                    </a:lnTo>
                    <a:lnTo>
                      <a:pt x="720" y="72"/>
                    </a:lnTo>
                    <a:lnTo>
                      <a:pt x="720" y="72"/>
                    </a:lnTo>
                    <a:lnTo>
                      <a:pt x="718" y="74"/>
                    </a:lnTo>
                    <a:lnTo>
                      <a:pt x="718" y="78"/>
                    </a:lnTo>
                    <a:lnTo>
                      <a:pt x="718" y="78"/>
                    </a:lnTo>
                    <a:lnTo>
                      <a:pt x="710" y="82"/>
                    </a:lnTo>
                    <a:lnTo>
                      <a:pt x="708" y="84"/>
                    </a:lnTo>
                    <a:lnTo>
                      <a:pt x="706" y="86"/>
                    </a:lnTo>
                    <a:lnTo>
                      <a:pt x="706" y="86"/>
                    </a:lnTo>
                    <a:lnTo>
                      <a:pt x="702" y="88"/>
                    </a:lnTo>
                    <a:lnTo>
                      <a:pt x="698" y="86"/>
                    </a:lnTo>
                    <a:lnTo>
                      <a:pt x="698" y="86"/>
                    </a:lnTo>
                    <a:lnTo>
                      <a:pt x="692" y="86"/>
                    </a:lnTo>
                    <a:lnTo>
                      <a:pt x="692" y="86"/>
                    </a:lnTo>
                    <a:lnTo>
                      <a:pt x="684" y="84"/>
                    </a:lnTo>
                    <a:lnTo>
                      <a:pt x="680" y="82"/>
                    </a:lnTo>
                    <a:lnTo>
                      <a:pt x="678" y="80"/>
                    </a:lnTo>
                    <a:lnTo>
                      <a:pt x="678" y="80"/>
                    </a:lnTo>
                    <a:lnTo>
                      <a:pt x="684" y="80"/>
                    </a:lnTo>
                    <a:lnTo>
                      <a:pt x="690" y="80"/>
                    </a:lnTo>
                    <a:lnTo>
                      <a:pt x="690" y="80"/>
                    </a:lnTo>
                    <a:lnTo>
                      <a:pt x="692" y="82"/>
                    </a:lnTo>
                    <a:lnTo>
                      <a:pt x="692" y="82"/>
                    </a:lnTo>
                    <a:lnTo>
                      <a:pt x="698" y="80"/>
                    </a:lnTo>
                    <a:lnTo>
                      <a:pt x="698" y="80"/>
                    </a:lnTo>
                    <a:lnTo>
                      <a:pt x="698" y="76"/>
                    </a:lnTo>
                    <a:lnTo>
                      <a:pt x="698" y="76"/>
                    </a:lnTo>
                    <a:lnTo>
                      <a:pt x="700" y="74"/>
                    </a:lnTo>
                    <a:lnTo>
                      <a:pt x="704" y="72"/>
                    </a:lnTo>
                    <a:lnTo>
                      <a:pt x="704" y="72"/>
                    </a:lnTo>
                    <a:lnTo>
                      <a:pt x="708" y="68"/>
                    </a:lnTo>
                    <a:lnTo>
                      <a:pt x="712" y="64"/>
                    </a:lnTo>
                    <a:lnTo>
                      <a:pt x="712" y="64"/>
                    </a:lnTo>
                    <a:lnTo>
                      <a:pt x="712" y="58"/>
                    </a:lnTo>
                    <a:lnTo>
                      <a:pt x="712" y="58"/>
                    </a:lnTo>
                    <a:lnTo>
                      <a:pt x="714" y="54"/>
                    </a:lnTo>
                    <a:lnTo>
                      <a:pt x="714" y="54"/>
                    </a:lnTo>
                    <a:lnTo>
                      <a:pt x="710" y="50"/>
                    </a:lnTo>
                    <a:lnTo>
                      <a:pt x="708" y="50"/>
                    </a:lnTo>
                    <a:lnTo>
                      <a:pt x="708" y="46"/>
                    </a:lnTo>
                    <a:lnTo>
                      <a:pt x="708" y="46"/>
                    </a:lnTo>
                    <a:lnTo>
                      <a:pt x="708" y="34"/>
                    </a:lnTo>
                    <a:lnTo>
                      <a:pt x="708" y="34"/>
                    </a:lnTo>
                    <a:lnTo>
                      <a:pt x="706" y="28"/>
                    </a:lnTo>
                    <a:lnTo>
                      <a:pt x="706" y="28"/>
                    </a:lnTo>
                    <a:lnTo>
                      <a:pt x="706" y="28"/>
                    </a:lnTo>
                    <a:lnTo>
                      <a:pt x="706" y="28"/>
                    </a:lnTo>
                    <a:lnTo>
                      <a:pt x="674" y="0"/>
                    </a:lnTo>
                    <a:lnTo>
                      <a:pt x="674" y="0"/>
                    </a:lnTo>
                    <a:lnTo>
                      <a:pt x="672" y="4"/>
                    </a:lnTo>
                    <a:lnTo>
                      <a:pt x="672" y="4"/>
                    </a:lnTo>
                    <a:lnTo>
                      <a:pt x="668" y="8"/>
                    </a:lnTo>
                    <a:lnTo>
                      <a:pt x="662" y="10"/>
                    </a:lnTo>
                    <a:lnTo>
                      <a:pt x="658" y="14"/>
                    </a:lnTo>
                    <a:lnTo>
                      <a:pt x="658" y="20"/>
                    </a:lnTo>
                    <a:lnTo>
                      <a:pt x="658" y="20"/>
                    </a:lnTo>
                    <a:lnTo>
                      <a:pt x="662" y="20"/>
                    </a:lnTo>
                    <a:lnTo>
                      <a:pt x="662" y="20"/>
                    </a:lnTo>
                    <a:lnTo>
                      <a:pt x="664" y="26"/>
                    </a:lnTo>
                    <a:lnTo>
                      <a:pt x="662" y="28"/>
                    </a:lnTo>
                    <a:lnTo>
                      <a:pt x="660" y="32"/>
                    </a:lnTo>
                    <a:lnTo>
                      <a:pt x="658" y="34"/>
                    </a:lnTo>
                    <a:lnTo>
                      <a:pt x="658" y="34"/>
                    </a:lnTo>
                    <a:lnTo>
                      <a:pt x="660" y="36"/>
                    </a:lnTo>
                    <a:lnTo>
                      <a:pt x="664" y="38"/>
                    </a:lnTo>
                    <a:lnTo>
                      <a:pt x="668" y="40"/>
                    </a:lnTo>
                    <a:lnTo>
                      <a:pt x="668" y="40"/>
                    </a:lnTo>
                    <a:lnTo>
                      <a:pt x="670" y="44"/>
                    </a:lnTo>
                    <a:lnTo>
                      <a:pt x="670" y="44"/>
                    </a:lnTo>
                    <a:lnTo>
                      <a:pt x="672" y="48"/>
                    </a:lnTo>
                    <a:lnTo>
                      <a:pt x="678" y="48"/>
                    </a:lnTo>
                    <a:lnTo>
                      <a:pt x="678" y="48"/>
                    </a:lnTo>
                    <a:lnTo>
                      <a:pt x="676" y="54"/>
                    </a:lnTo>
                    <a:lnTo>
                      <a:pt x="672" y="58"/>
                    </a:lnTo>
                    <a:lnTo>
                      <a:pt x="672" y="58"/>
                    </a:lnTo>
                    <a:lnTo>
                      <a:pt x="670" y="58"/>
                    </a:lnTo>
                    <a:lnTo>
                      <a:pt x="670" y="58"/>
                    </a:lnTo>
                    <a:lnTo>
                      <a:pt x="662" y="50"/>
                    </a:lnTo>
                    <a:lnTo>
                      <a:pt x="650" y="46"/>
                    </a:lnTo>
                    <a:lnTo>
                      <a:pt x="626" y="38"/>
                    </a:lnTo>
                    <a:lnTo>
                      <a:pt x="626" y="38"/>
                    </a:lnTo>
                    <a:lnTo>
                      <a:pt x="618" y="34"/>
                    </a:lnTo>
                    <a:lnTo>
                      <a:pt x="608" y="34"/>
                    </a:lnTo>
                    <a:lnTo>
                      <a:pt x="608" y="34"/>
                    </a:lnTo>
                    <a:lnTo>
                      <a:pt x="606" y="36"/>
                    </a:lnTo>
                    <a:lnTo>
                      <a:pt x="602" y="38"/>
                    </a:lnTo>
                    <a:lnTo>
                      <a:pt x="602" y="38"/>
                    </a:lnTo>
                    <a:lnTo>
                      <a:pt x="602" y="38"/>
                    </a:lnTo>
                    <a:lnTo>
                      <a:pt x="602" y="38"/>
                    </a:lnTo>
                    <a:lnTo>
                      <a:pt x="608" y="46"/>
                    </a:lnTo>
                    <a:lnTo>
                      <a:pt x="608" y="46"/>
                    </a:lnTo>
                    <a:lnTo>
                      <a:pt x="608" y="50"/>
                    </a:lnTo>
                    <a:lnTo>
                      <a:pt x="606" y="50"/>
                    </a:lnTo>
                    <a:lnTo>
                      <a:pt x="600" y="52"/>
                    </a:lnTo>
                    <a:lnTo>
                      <a:pt x="600" y="52"/>
                    </a:lnTo>
                    <a:lnTo>
                      <a:pt x="598" y="56"/>
                    </a:lnTo>
                    <a:lnTo>
                      <a:pt x="598" y="56"/>
                    </a:lnTo>
                    <a:lnTo>
                      <a:pt x="594" y="56"/>
                    </a:lnTo>
                    <a:lnTo>
                      <a:pt x="592" y="54"/>
                    </a:lnTo>
                    <a:lnTo>
                      <a:pt x="592" y="54"/>
                    </a:lnTo>
                    <a:lnTo>
                      <a:pt x="594" y="50"/>
                    </a:lnTo>
                    <a:lnTo>
                      <a:pt x="594" y="50"/>
                    </a:lnTo>
                    <a:lnTo>
                      <a:pt x="588" y="48"/>
                    </a:lnTo>
                    <a:lnTo>
                      <a:pt x="580" y="50"/>
                    </a:lnTo>
                    <a:lnTo>
                      <a:pt x="580" y="50"/>
                    </a:lnTo>
                    <a:lnTo>
                      <a:pt x="576" y="54"/>
                    </a:lnTo>
                    <a:lnTo>
                      <a:pt x="576" y="54"/>
                    </a:lnTo>
                    <a:lnTo>
                      <a:pt x="574" y="54"/>
                    </a:lnTo>
                    <a:lnTo>
                      <a:pt x="570" y="52"/>
                    </a:lnTo>
                    <a:lnTo>
                      <a:pt x="570" y="52"/>
                    </a:lnTo>
                    <a:lnTo>
                      <a:pt x="564" y="52"/>
                    </a:lnTo>
                    <a:lnTo>
                      <a:pt x="560" y="54"/>
                    </a:lnTo>
                    <a:lnTo>
                      <a:pt x="560" y="54"/>
                    </a:lnTo>
                    <a:lnTo>
                      <a:pt x="556" y="56"/>
                    </a:lnTo>
                    <a:lnTo>
                      <a:pt x="554" y="60"/>
                    </a:lnTo>
                    <a:lnTo>
                      <a:pt x="554" y="60"/>
                    </a:lnTo>
                    <a:lnTo>
                      <a:pt x="552" y="58"/>
                    </a:lnTo>
                    <a:lnTo>
                      <a:pt x="552" y="58"/>
                    </a:lnTo>
                    <a:lnTo>
                      <a:pt x="548" y="60"/>
                    </a:lnTo>
                    <a:lnTo>
                      <a:pt x="542" y="58"/>
                    </a:lnTo>
                    <a:lnTo>
                      <a:pt x="542" y="58"/>
                    </a:lnTo>
                    <a:lnTo>
                      <a:pt x="542" y="56"/>
                    </a:lnTo>
                    <a:lnTo>
                      <a:pt x="542" y="56"/>
                    </a:lnTo>
                    <a:lnTo>
                      <a:pt x="546" y="56"/>
                    </a:lnTo>
                    <a:lnTo>
                      <a:pt x="546" y="56"/>
                    </a:lnTo>
                    <a:lnTo>
                      <a:pt x="546" y="48"/>
                    </a:lnTo>
                    <a:lnTo>
                      <a:pt x="546" y="48"/>
                    </a:lnTo>
                    <a:lnTo>
                      <a:pt x="542" y="50"/>
                    </a:lnTo>
                    <a:lnTo>
                      <a:pt x="540" y="52"/>
                    </a:lnTo>
                    <a:lnTo>
                      <a:pt x="538" y="54"/>
                    </a:lnTo>
                    <a:lnTo>
                      <a:pt x="534" y="56"/>
                    </a:lnTo>
                    <a:lnTo>
                      <a:pt x="534" y="56"/>
                    </a:lnTo>
                    <a:lnTo>
                      <a:pt x="534" y="56"/>
                    </a:lnTo>
                    <a:lnTo>
                      <a:pt x="534" y="56"/>
                    </a:lnTo>
                    <a:lnTo>
                      <a:pt x="532" y="52"/>
                    </a:lnTo>
                    <a:lnTo>
                      <a:pt x="532" y="52"/>
                    </a:lnTo>
                    <a:lnTo>
                      <a:pt x="522" y="58"/>
                    </a:lnTo>
                    <a:lnTo>
                      <a:pt x="522" y="58"/>
                    </a:lnTo>
                    <a:lnTo>
                      <a:pt x="502" y="66"/>
                    </a:lnTo>
                    <a:lnTo>
                      <a:pt x="502" y="66"/>
                    </a:lnTo>
                    <a:lnTo>
                      <a:pt x="498" y="68"/>
                    </a:lnTo>
                    <a:lnTo>
                      <a:pt x="498" y="68"/>
                    </a:lnTo>
                    <a:lnTo>
                      <a:pt x="496" y="70"/>
                    </a:lnTo>
                    <a:lnTo>
                      <a:pt x="496" y="72"/>
                    </a:lnTo>
                    <a:lnTo>
                      <a:pt x="494" y="76"/>
                    </a:lnTo>
                    <a:lnTo>
                      <a:pt x="494" y="78"/>
                    </a:lnTo>
                    <a:lnTo>
                      <a:pt x="494" y="78"/>
                    </a:lnTo>
                    <a:lnTo>
                      <a:pt x="488" y="78"/>
                    </a:lnTo>
                    <a:lnTo>
                      <a:pt x="488" y="78"/>
                    </a:lnTo>
                    <a:lnTo>
                      <a:pt x="482" y="78"/>
                    </a:lnTo>
                    <a:lnTo>
                      <a:pt x="478" y="78"/>
                    </a:lnTo>
                    <a:lnTo>
                      <a:pt x="470" y="72"/>
                    </a:lnTo>
                    <a:lnTo>
                      <a:pt x="470" y="72"/>
                    </a:lnTo>
                    <a:lnTo>
                      <a:pt x="472" y="68"/>
                    </a:lnTo>
                    <a:lnTo>
                      <a:pt x="474" y="66"/>
                    </a:lnTo>
                    <a:lnTo>
                      <a:pt x="484" y="66"/>
                    </a:lnTo>
                    <a:lnTo>
                      <a:pt x="484" y="66"/>
                    </a:lnTo>
                    <a:lnTo>
                      <a:pt x="480" y="58"/>
                    </a:lnTo>
                    <a:lnTo>
                      <a:pt x="478" y="56"/>
                    </a:lnTo>
                    <a:lnTo>
                      <a:pt x="476" y="54"/>
                    </a:lnTo>
                    <a:lnTo>
                      <a:pt x="476" y="54"/>
                    </a:lnTo>
                    <a:lnTo>
                      <a:pt x="466" y="54"/>
                    </a:lnTo>
                    <a:lnTo>
                      <a:pt x="466" y="54"/>
                    </a:lnTo>
                    <a:lnTo>
                      <a:pt x="464" y="54"/>
                    </a:lnTo>
                    <a:lnTo>
                      <a:pt x="460" y="54"/>
                    </a:lnTo>
                    <a:lnTo>
                      <a:pt x="460" y="54"/>
                    </a:lnTo>
                    <a:lnTo>
                      <a:pt x="460" y="56"/>
                    </a:lnTo>
                    <a:lnTo>
                      <a:pt x="462" y="58"/>
                    </a:lnTo>
                    <a:lnTo>
                      <a:pt x="464" y="60"/>
                    </a:lnTo>
                    <a:lnTo>
                      <a:pt x="464" y="64"/>
                    </a:lnTo>
                    <a:lnTo>
                      <a:pt x="464" y="64"/>
                    </a:lnTo>
                    <a:lnTo>
                      <a:pt x="460" y="70"/>
                    </a:lnTo>
                    <a:lnTo>
                      <a:pt x="460" y="70"/>
                    </a:lnTo>
                    <a:lnTo>
                      <a:pt x="460" y="72"/>
                    </a:lnTo>
                    <a:lnTo>
                      <a:pt x="460" y="72"/>
                    </a:lnTo>
                    <a:lnTo>
                      <a:pt x="460" y="72"/>
                    </a:lnTo>
                    <a:lnTo>
                      <a:pt x="464" y="74"/>
                    </a:lnTo>
                    <a:lnTo>
                      <a:pt x="464" y="74"/>
                    </a:lnTo>
                    <a:lnTo>
                      <a:pt x="464" y="80"/>
                    </a:lnTo>
                    <a:lnTo>
                      <a:pt x="462" y="86"/>
                    </a:lnTo>
                    <a:lnTo>
                      <a:pt x="462" y="86"/>
                    </a:lnTo>
                    <a:lnTo>
                      <a:pt x="462" y="90"/>
                    </a:lnTo>
                    <a:lnTo>
                      <a:pt x="462" y="90"/>
                    </a:lnTo>
                    <a:lnTo>
                      <a:pt x="462" y="90"/>
                    </a:lnTo>
                    <a:lnTo>
                      <a:pt x="458" y="88"/>
                    </a:lnTo>
                    <a:lnTo>
                      <a:pt x="454" y="86"/>
                    </a:lnTo>
                    <a:lnTo>
                      <a:pt x="450" y="84"/>
                    </a:lnTo>
                    <a:lnTo>
                      <a:pt x="446" y="84"/>
                    </a:lnTo>
                    <a:lnTo>
                      <a:pt x="446" y="84"/>
                    </a:lnTo>
                    <a:lnTo>
                      <a:pt x="442" y="88"/>
                    </a:lnTo>
                    <a:lnTo>
                      <a:pt x="436" y="92"/>
                    </a:lnTo>
                    <a:lnTo>
                      <a:pt x="430" y="94"/>
                    </a:lnTo>
                    <a:lnTo>
                      <a:pt x="426" y="98"/>
                    </a:lnTo>
                    <a:lnTo>
                      <a:pt x="426" y="98"/>
                    </a:lnTo>
                    <a:lnTo>
                      <a:pt x="428" y="100"/>
                    </a:lnTo>
                    <a:lnTo>
                      <a:pt x="430" y="104"/>
                    </a:lnTo>
                    <a:lnTo>
                      <a:pt x="430" y="108"/>
                    </a:lnTo>
                    <a:lnTo>
                      <a:pt x="430" y="110"/>
                    </a:lnTo>
                    <a:lnTo>
                      <a:pt x="430" y="110"/>
                    </a:lnTo>
                    <a:lnTo>
                      <a:pt x="426" y="110"/>
                    </a:lnTo>
                    <a:lnTo>
                      <a:pt x="426" y="110"/>
                    </a:lnTo>
                    <a:lnTo>
                      <a:pt x="424" y="110"/>
                    </a:lnTo>
                    <a:lnTo>
                      <a:pt x="420" y="110"/>
                    </a:lnTo>
                    <a:lnTo>
                      <a:pt x="420" y="110"/>
                    </a:lnTo>
                    <a:lnTo>
                      <a:pt x="410" y="108"/>
                    </a:lnTo>
                    <a:lnTo>
                      <a:pt x="402" y="102"/>
                    </a:lnTo>
                    <a:lnTo>
                      <a:pt x="402" y="102"/>
                    </a:lnTo>
                    <a:lnTo>
                      <a:pt x="400" y="104"/>
                    </a:lnTo>
                    <a:lnTo>
                      <a:pt x="398" y="106"/>
                    </a:lnTo>
                    <a:lnTo>
                      <a:pt x="398" y="106"/>
                    </a:lnTo>
                    <a:lnTo>
                      <a:pt x="400" y="110"/>
                    </a:lnTo>
                    <a:lnTo>
                      <a:pt x="404" y="114"/>
                    </a:lnTo>
                    <a:lnTo>
                      <a:pt x="404" y="114"/>
                    </a:lnTo>
                    <a:lnTo>
                      <a:pt x="408" y="114"/>
                    </a:lnTo>
                    <a:lnTo>
                      <a:pt x="408" y="114"/>
                    </a:lnTo>
                    <a:lnTo>
                      <a:pt x="410" y="118"/>
                    </a:lnTo>
                    <a:lnTo>
                      <a:pt x="408" y="120"/>
                    </a:lnTo>
                    <a:lnTo>
                      <a:pt x="402" y="120"/>
                    </a:lnTo>
                    <a:lnTo>
                      <a:pt x="402" y="120"/>
                    </a:lnTo>
                    <a:lnTo>
                      <a:pt x="396" y="118"/>
                    </a:lnTo>
                    <a:lnTo>
                      <a:pt x="396" y="118"/>
                    </a:lnTo>
                    <a:lnTo>
                      <a:pt x="394" y="116"/>
                    </a:lnTo>
                    <a:lnTo>
                      <a:pt x="394" y="116"/>
                    </a:lnTo>
                    <a:lnTo>
                      <a:pt x="384" y="114"/>
                    </a:lnTo>
                    <a:lnTo>
                      <a:pt x="384" y="114"/>
                    </a:lnTo>
                    <a:lnTo>
                      <a:pt x="380" y="106"/>
                    </a:lnTo>
                    <a:lnTo>
                      <a:pt x="378" y="98"/>
                    </a:lnTo>
                    <a:lnTo>
                      <a:pt x="378" y="98"/>
                    </a:lnTo>
                    <a:lnTo>
                      <a:pt x="380" y="96"/>
                    </a:lnTo>
                    <a:lnTo>
                      <a:pt x="382" y="94"/>
                    </a:lnTo>
                    <a:lnTo>
                      <a:pt x="382" y="92"/>
                    </a:lnTo>
                    <a:lnTo>
                      <a:pt x="380" y="90"/>
                    </a:lnTo>
                    <a:lnTo>
                      <a:pt x="380" y="90"/>
                    </a:lnTo>
                    <a:lnTo>
                      <a:pt x="376" y="88"/>
                    </a:lnTo>
                    <a:lnTo>
                      <a:pt x="372" y="86"/>
                    </a:lnTo>
                    <a:lnTo>
                      <a:pt x="372" y="86"/>
                    </a:lnTo>
                    <a:lnTo>
                      <a:pt x="360" y="76"/>
                    </a:lnTo>
                    <a:lnTo>
                      <a:pt x="360" y="76"/>
                    </a:lnTo>
                    <a:lnTo>
                      <a:pt x="364" y="74"/>
                    </a:lnTo>
                    <a:lnTo>
                      <a:pt x="368" y="76"/>
                    </a:lnTo>
                    <a:lnTo>
                      <a:pt x="370" y="80"/>
                    </a:lnTo>
                    <a:lnTo>
                      <a:pt x="370" y="80"/>
                    </a:lnTo>
                    <a:lnTo>
                      <a:pt x="376" y="80"/>
                    </a:lnTo>
                    <a:lnTo>
                      <a:pt x="376" y="80"/>
                    </a:lnTo>
                    <a:lnTo>
                      <a:pt x="390" y="84"/>
                    </a:lnTo>
                    <a:lnTo>
                      <a:pt x="404" y="88"/>
                    </a:lnTo>
                    <a:lnTo>
                      <a:pt x="418" y="90"/>
                    </a:lnTo>
                    <a:lnTo>
                      <a:pt x="424" y="88"/>
                    </a:lnTo>
                    <a:lnTo>
                      <a:pt x="430" y="84"/>
                    </a:lnTo>
                    <a:lnTo>
                      <a:pt x="430" y="84"/>
                    </a:lnTo>
                    <a:lnTo>
                      <a:pt x="436" y="80"/>
                    </a:lnTo>
                    <a:lnTo>
                      <a:pt x="438" y="78"/>
                    </a:lnTo>
                    <a:lnTo>
                      <a:pt x="438" y="74"/>
                    </a:lnTo>
                    <a:lnTo>
                      <a:pt x="438" y="74"/>
                    </a:lnTo>
                    <a:lnTo>
                      <a:pt x="436" y="72"/>
                    </a:lnTo>
                    <a:lnTo>
                      <a:pt x="436" y="68"/>
                    </a:lnTo>
                    <a:lnTo>
                      <a:pt x="436" y="68"/>
                    </a:lnTo>
                    <a:lnTo>
                      <a:pt x="432" y="64"/>
                    </a:lnTo>
                    <a:lnTo>
                      <a:pt x="426" y="62"/>
                    </a:lnTo>
                    <a:lnTo>
                      <a:pt x="426" y="62"/>
                    </a:lnTo>
                    <a:lnTo>
                      <a:pt x="414" y="58"/>
                    </a:lnTo>
                    <a:lnTo>
                      <a:pt x="414" y="58"/>
                    </a:lnTo>
                    <a:lnTo>
                      <a:pt x="404" y="48"/>
                    </a:lnTo>
                    <a:lnTo>
                      <a:pt x="404" y="48"/>
                    </a:lnTo>
                    <a:lnTo>
                      <a:pt x="398" y="48"/>
                    </a:lnTo>
                    <a:lnTo>
                      <a:pt x="398" y="48"/>
                    </a:lnTo>
                    <a:lnTo>
                      <a:pt x="388" y="44"/>
                    </a:lnTo>
                    <a:lnTo>
                      <a:pt x="388" y="44"/>
                    </a:lnTo>
                    <a:lnTo>
                      <a:pt x="372" y="42"/>
                    </a:lnTo>
                    <a:lnTo>
                      <a:pt x="372" y="42"/>
                    </a:lnTo>
                    <a:lnTo>
                      <a:pt x="370" y="44"/>
                    </a:lnTo>
                    <a:lnTo>
                      <a:pt x="370" y="44"/>
                    </a:lnTo>
                    <a:lnTo>
                      <a:pt x="370" y="40"/>
                    </a:lnTo>
                    <a:lnTo>
                      <a:pt x="370" y="40"/>
                    </a:lnTo>
                    <a:lnTo>
                      <a:pt x="362" y="38"/>
                    </a:lnTo>
                    <a:lnTo>
                      <a:pt x="360" y="36"/>
                    </a:lnTo>
                    <a:lnTo>
                      <a:pt x="360" y="32"/>
                    </a:lnTo>
                    <a:lnTo>
                      <a:pt x="360" y="32"/>
                    </a:lnTo>
                    <a:lnTo>
                      <a:pt x="354" y="36"/>
                    </a:lnTo>
                    <a:lnTo>
                      <a:pt x="354" y="36"/>
                    </a:lnTo>
                    <a:lnTo>
                      <a:pt x="350" y="36"/>
                    </a:lnTo>
                    <a:lnTo>
                      <a:pt x="350" y="36"/>
                    </a:lnTo>
                    <a:lnTo>
                      <a:pt x="344" y="36"/>
                    </a:lnTo>
                    <a:lnTo>
                      <a:pt x="338" y="36"/>
                    </a:lnTo>
                    <a:lnTo>
                      <a:pt x="338" y="36"/>
                    </a:lnTo>
                    <a:lnTo>
                      <a:pt x="334" y="32"/>
                    </a:lnTo>
                    <a:lnTo>
                      <a:pt x="330" y="30"/>
                    </a:lnTo>
                    <a:lnTo>
                      <a:pt x="330" y="30"/>
                    </a:lnTo>
                    <a:lnTo>
                      <a:pt x="340" y="30"/>
                    </a:lnTo>
                    <a:lnTo>
                      <a:pt x="344" y="28"/>
                    </a:lnTo>
                    <a:lnTo>
                      <a:pt x="348" y="26"/>
                    </a:lnTo>
                    <a:lnTo>
                      <a:pt x="348" y="26"/>
                    </a:lnTo>
                    <a:lnTo>
                      <a:pt x="348" y="24"/>
                    </a:lnTo>
                    <a:lnTo>
                      <a:pt x="348" y="24"/>
                    </a:lnTo>
                    <a:lnTo>
                      <a:pt x="346" y="24"/>
                    </a:lnTo>
                    <a:lnTo>
                      <a:pt x="346" y="24"/>
                    </a:lnTo>
                    <a:lnTo>
                      <a:pt x="340" y="22"/>
                    </a:lnTo>
                    <a:lnTo>
                      <a:pt x="340" y="22"/>
                    </a:lnTo>
                    <a:lnTo>
                      <a:pt x="330" y="18"/>
                    </a:lnTo>
                    <a:lnTo>
                      <a:pt x="330" y="18"/>
                    </a:lnTo>
                    <a:lnTo>
                      <a:pt x="328" y="22"/>
                    </a:lnTo>
                    <a:lnTo>
                      <a:pt x="326" y="26"/>
                    </a:lnTo>
                    <a:lnTo>
                      <a:pt x="326" y="26"/>
                    </a:lnTo>
                    <a:lnTo>
                      <a:pt x="322" y="24"/>
                    </a:lnTo>
                    <a:lnTo>
                      <a:pt x="322" y="24"/>
                    </a:lnTo>
                    <a:lnTo>
                      <a:pt x="326" y="16"/>
                    </a:lnTo>
                    <a:lnTo>
                      <a:pt x="326" y="16"/>
                    </a:lnTo>
                    <a:lnTo>
                      <a:pt x="324" y="16"/>
                    </a:lnTo>
                    <a:lnTo>
                      <a:pt x="320" y="16"/>
                    </a:lnTo>
                    <a:lnTo>
                      <a:pt x="320" y="16"/>
                    </a:lnTo>
                    <a:lnTo>
                      <a:pt x="316" y="22"/>
                    </a:lnTo>
                    <a:lnTo>
                      <a:pt x="312" y="26"/>
                    </a:lnTo>
                    <a:lnTo>
                      <a:pt x="312" y="26"/>
                    </a:lnTo>
                    <a:lnTo>
                      <a:pt x="312" y="18"/>
                    </a:lnTo>
                    <a:lnTo>
                      <a:pt x="312" y="18"/>
                    </a:lnTo>
                    <a:lnTo>
                      <a:pt x="306" y="22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298" y="30"/>
                    </a:lnTo>
                    <a:lnTo>
                      <a:pt x="298" y="30"/>
                    </a:lnTo>
                    <a:lnTo>
                      <a:pt x="300" y="26"/>
                    </a:lnTo>
                    <a:lnTo>
                      <a:pt x="300" y="22"/>
                    </a:lnTo>
                    <a:lnTo>
                      <a:pt x="306" y="18"/>
                    </a:lnTo>
                    <a:lnTo>
                      <a:pt x="306" y="18"/>
                    </a:lnTo>
                    <a:lnTo>
                      <a:pt x="300" y="18"/>
                    </a:lnTo>
                    <a:lnTo>
                      <a:pt x="296" y="18"/>
                    </a:lnTo>
                    <a:lnTo>
                      <a:pt x="292" y="24"/>
                    </a:lnTo>
                    <a:lnTo>
                      <a:pt x="292" y="24"/>
                    </a:lnTo>
                    <a:lnTo>
                      <a:pt x="288" y="24"/>
                    </a:lnTo>
                    <a:lnTo>
                      <a:pt x="288" y="24"/>
                    </a:lnTo>
                    <a:lnTo>
                      <a:pt x="284" y="28"/>
                    </a:lnTo>
                    <a:lnTo>
                      <a:pt x="282" y="32"/>
                    </a:lnTo>
                    <a:lnTo>
                      <a:pt x="282" y="32"/>
                    </a:lnTo>
                    <a:lnTo>
                      <a:pt x="276" y="28"/>
                    </a:lnTo>
                    <a:lnTo>
                      <a:pt x="274" y="30"/>
                    </a:lnTo>
                    <a:lnTo>
                      <a:pt x="272" y="34"/>
                    </a:lnTo>
                    <a:lnTo>
                      <a:pt x="272" y="34"/>
                    </a:lnTo>
                    <a:lnTo>
                      <a:pt x="268" y="32"/>
                    </a:lnTo>
                    <a:lnTo>
                      <a:pt x="268" y="32"/>
                    </a:lnTo>
                    <a:lnTo>
                      <a:pt x="266" y="32"/>
                    </a:lnTo>
                    <a:lnTo>
                      <a:pt x="266" y="32"/>
                    </a:lnTo>
                    <a:lnTo>
                      <a:pt x="264" y="34"/>
                    </a:lnTo>
                    <a:lnTo>
                      <a:pt x="260" y="36"/>
                    </a:lnTo>
                    <a:lnTo>
                      <a:pt x="260" y="36"/>
                    </a:lnTo>
                    <a:lnTo>
                      <a:pt x="260" y="40"/>
                    </a:lnTo>
                    <a:lnTo>
                      <a:pt x="256" y="42"/>
                    </a:lnTo>
                    <a:lnTo>
                      <a:pt x="256" y="42"/>
                    </a:lnTo>
                    <a:lnTo>
                      <a:pt x="258" y="36"/>
                    </a:lnTo>
                    <a:lnTo>
                      <a:pt x="258" y="36"/>
                    </a:lnTo>
                    <a:lnTo>
                      <a:pt x="258" y="36"/>
                    </a:lnTo>
                    <a:lnTo>
                      <a:pt x="258" y="36"/>
                    </a:lnTo>
                    <a:lnTo>
                      <a:pt x="258" y="34"/>
                    </a:lnTo>
                    <a:lnTo>
                      <a:pt x="258" y="34"/>
                    </a:lnTo>
                    <a:lnTo>
                      <a:pt x="254" y="40"/>
                    </a:lnTo>
                    <a:lnTo>
                      <a:pt x="252" y="44"/>
                    </a:lnTo>
                    <a:lnTo>
                      <a:pt x="252" y="44"/>
                    </a:lnTo>
                    <a:lnTo>
                      <a:pt x="246" y="42"/>
                    </a:lnTo>
                    <a:lnTo>
                      <a:pt x="242" y="44"/>
                    </a:lnTo>
                    <a:lnTo>
                      <a:pt x="242" y="44"/>
                    </a:lnTo>
                    <a:lnTo>
                      <a:pt x="240" y="42"/>
                    </a:lnTo>
                    <a:lnTo>
                      <a:pt x="240" y="42"/>
                    </a:lnTo>
                    <a:lnTo>
                      <a:pt x="238" y="44"/>
                    </a:lnTo>
                    <a:lnTo>
                      <a:pt x="238" y="46"/>
                    </a:lnTo>
                    <a:lnTo>
                      <a:pt x="234" y="48"/>
                    </a:lnTo>
                    <a:lnTo>
                      <a:pt x="234" y="48"/>
                    </a:lnTo>
                    <a:lnTo>
                      <a:pt x="232" y="50"/>
                    </a:lnTo>
                    <a:lnTo>
                      <a:pt x="230" y="52"/>
                    </a:lnTo>
                    <a:lnTo>
                      <a:pt x="230" y="52"/>
                    </a:lnTo>
                    <a:lnTo>
                      <a:pt x="228" y="54"/>
                    </a:lnTo>
                    <a:lnTo>
                      <a:pt x="228" y="54"/>
                    </a:lnTo>
                    <a:lnTo>
                      <a:pt x="230" y="56"/>
                    </a:lnTo>
                    <a:lnTo>
                      <a:pt x="230" y="56"/>
                    </a:lnTo>
                    <a:lnTo>
                      <a:pt x="230" y="56"/>
                    </a:lnTo>
                    <a:lnTo>
                      <a:pt x="228" y="58"/>
                    </a:lnTo>
                    <a:lnTo>
                      <a:pt x="224" y="56"/>
                    </a:lnTo>
                    <a:lnTo>
                      <a:pt x="224" y="56"/>
                    </a:lnTo>
                    <a:lnTo>
                      <a:pt x="226" y="60"/>
                    </a:lnTo>
                    <a:lnTo>
                      <a:pt x="226" y="60"/>
                    </a:lnTo>
                    <a:lnTo>
                      <a:pt x="224" y="64"/>
                    </a:lnTo>
                    <a:lnTo>
                      <a:pt x="224" y="64"/>
                    </a:lnTo>
                    <a:lnTo>
                      <a:pt x="224" y="64"/>
                    </a:lnTo>
                    <a:lnTo>
                      <a:pt x="224" y="64"/>
                    </a:lnTo>
                    <a:lnTo>
                      <a:pt x="222" y="62"/>
                    </a:lnTo>
                    <a:lnTo>
                      <a:pt x="220" y="62"/>
                    </a:lnTo>
                    <a:lnTo>
                      <a:pt x="220" y="62"/>
                    </a:lnTo>
                    <a:lnTo>
                      <a:pt x="218" y="62"/>
                    </a:lnTo>
                    <a:lnTo>
                      <a:pt x="216" y="64"/>
                    </a:lnTo>
                    <a:lnTo>
                      <a:pt x="216" y="64"/>
                    </a:lnTo>
                    <a:lnTo>
                      <a:pt x="218" y="66"/>
                    </a:lnTo>
                    <a:lnTo>
                      <a:pt x="218" y="68"/>
                    </a:lnTo>
                    <a:lnTo>
                      <a:pt x="218" y="68"/>
                    </a:lnTo>
                    <a:lnTo>
                      <a:pt x="216" y="70"/>
                    </a:lnTo>
                    <a:lnTo>
                      <a:pt x="216" y="70"/>
                    </a:lnTo>
                    <a:lnTo>
                      <a:pt x="212" y="68"/>
                    </a:lnTo>
                    <a:lnTo>
                      <a:pt x="212" y="68"/>
                    </a:lnTo>
                    <a:lnTo>
                      <a:pt x="208" y="72"/>
                    </a:lnTo>
                    <a:lnTo>
                      <a:pt x="208" y="72"/>
                    </a:lnTo>
                    <a:lnTo>
                      <a:pt x="210" y="74"/>
                    </a:lnTo>
                    <a:lnTo>
                      <a:pt x="210" y="74"/>
                    </a:lnTo>
                    <a:lnTo>
                      <a:pt x="206" y="76"/>
                    </a:lnTo>
                    <a:lnTo>
                      <a:pt x="202" y="78"/>
                    </a:lnTo>
                    <a:lnTo>
                      <a:pt x="202" y="78"/>
                    </a:lnTo>
                    <a:lnTo>
                      <a:pt x="200" y="78"/>
                    </a:lnTo>
                    <a:lnTo>
                      <a:pt x="200" y="78"/>
                    </a:lnTo>
                    <a:lnTo>
                      <a:pt x="202" y="80"/>
                    </a:lnTo>
                    <a:lnTo>
                      <a:pt x="202" y="82"/>
                    </a:lnTo>
                    <a:lnTo>
                      <a:pt x="202" y="82"/>
                    </a:lnTo>
                    <a:lnTo>
                      <a:pt x="198" y="82"/>
                    </a:lnTo>
                    <a:lnTo>
                      <a:pt x="198" y="82"/>
                    </a:lnTo>
                    <a:lnTo>
                      <a:pt x="196" y="84"/>
                    </a:lnTo>
                    <a:lnTo>
                      <a:pt x="196" y="84"/>
                    </a:lnTo>
                    <a:lnTo>
                      <a:pt x="200" y="88"/>
                    </a:lnTo>
                    <a:lnTo>
                      <a:pt x="200" y="88"/>
                    </a:lnTo>
                    <a:lnTo>
                      <a:pt x="200" y="88"/>
                    </a:lnTo>
                    <a:lnTo>
                      <a:pt x="196" y="88"/>
                    </a:lnTo>
                    <a:lnTo>
                      <a:pt x="196" y="88"/>
                    </a:lnTo>
                    <a:lnTo>
                      <a:pt x="196" y="92"/>
                    </a:lnTo>
                    <a:lnTo>
                      <a:pt x="196" y="92"/>
                    </a:lnTo>
                    <a:lnTo>
                      <a:pt x="192" y="92"/>
                    </a:lnTo>
                    <a:lnTo>
                      <a:pt x="190" y="94"/>
                    </a:lnTo>
                    <a:lnTo>
                      <a:pt x="188" y="98"/>
                    </a:lnTo>
                    <a:lnTo>
                      <a:pt x="188" y="98"/>
                    </a:lnTo>
                    <a:lnTo>
                      <a:pt x="190" y="100"/>
                    </a:lnTo>
                    <a:lnTo>
                      <a:pt x="190" y="100"/>
                    </a:lnTo>
                    <a:lnTo>
                      <a:pt x="190" y="104"/>
                    </a:lnTo>
                    <a:lnTo>
                      <a:pt x="190" y="104"/>
                    </a:lnTo>
                    <a:lnTo>
                      <a:pt x="186" y="104"/>
                    </a:lnTo>
                    <a:lnTo>
                      <a:pt x="186" y="104"/>
                    </a:lnTo>
                    <a:lnTo>
                      <a:pt x="180" y="110"/>
                    </a:lnTo>
                    <a:lnTo>
                      <a:pt x="180" y="110"/>
                    </a:lnTo>
                    <a:lnTo>
                      <a:pt x="182" y="112"/>
                    </a:lnTo>
                    <a:lnTo>
                      <a:pt x="182" y="112"/>
                    </a:lnTo>
                    <a:lnTo>
                      <a:pt x="182" y="112"/>
                    </a:lnTo>
                    <a:lnTo>
                      <a:pt x="180" y="112"/>
                    </a:lnTo>
                    <a:lnTo>
                      <a:pt x="176" y="112"/>
                    </a:lnTo>
                    <a:lnTo>
                      <a:pt x="176" y="112"/>
                    </a:lnTo>
                    <a:lnTo>
                      <a:pt x="172" y="116"/>
                    </a:lnTo>
                    <a:lnTo>
                      <a:pt x="168" y="120"/>
                    </a:lnTo>
                    <a:lnTo>
                      <a:pt x="168" y="120"/>
                    </a:lnTo>
                    <a:lnTo>
                      <a:pt x="168" y="124"/>
                    </a:lnTo>
                    <a:lnTo>
                      <a:pt x="168" y="124"/>
                    </a:lnTo>
                    <a:lnTo>
                      <a:pt x="164" y="126"/>
                    </a:lnTo>
                    <a:lnTo>
                      <a:pt x="162" y="128"/>
                    </a:lnTo>
                    <a:lnTo>
                      <a:pt x="162" y="128"/>
                    </a:lnTo>
                    <a:lnTo>
                      <a:pt x="162" y="128"/>
                    </a:lnTo>
                    <a:lnTo>
                      <a:pt x="162" y="128"/>
                    </a:lnTo>
                    <a:lnTo>
                      <a:pt x="160" y="128"/>
                    </a:lnTo>
                    <a:lnTo>
                      <a:pt x="160" y="128"/>
                    </a:lnTo>
                    <a:lnTo>
                      <a:pt x="158" y="128"/>
                    </a:lnTo>
                    <a:lnTo>
                      <a:pt x="156" y="130"/>
                    </a:lnTo>
                    <a:lnTo>
                      <a:pt x="154" y="134"/>
                    </a:lnTo>
                    <a:lnTo>
                      <a:pt x="154" y="134"/>
                    </a:lnTo>
                    <a:lnTo>
                      <a:pt x="150" y="134"/>
                    </a:lnTo>
                    <a:lnTo>
                      <a:pt x="144" y="134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44" y="136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6" y="138"/>
                    </a:lnTo>
                    <a:lnTo>
                      <a:pt x="144" y="138"/>
                    </a:lnTo>
                    <a:lnTo>
                      <a:pt x="140" y="138"/>
                    </a:lnTo>
                    <a:lnTo>
                      <a:pt x="140" y="138"/>
                    </a:lnTo>
                    <a:lnTo>
                      <a:pt x="138" y="140"/>
                    </a:lnTo>
                    <a:lnTo>
                      <a:pt x="136" y="142"/>
                    </a:lnTo>
                    <a:lnTo>
                      <a:pt x="136" y="142"/>
                    </a:lnTo>
                    <a:lnTo>
                      <a:pt x="134" y="142"/>
                    </a:lnTo>
                    <a:lnTo>
                      <a:pt x="130" y="144"/>
                    </a:lnTo>
                    <a:lnTo>
                      <a:pt x="130" y="144"/>
                    </a:lnTo>
                    <a:lnTo>
                      <a:pt x="130" y="146"/>
                    </a:lnTo>
                    <a:lnTo>
                      <a:pt x="130" y="146"/>
                    </a:lnTo>
                    <a:lnTo>
                      <a:pt x="132" y="148"/>
                    </a:lnTo>
                    <a:lnTo>
                      <a:pt x="132" y="148"/>
                    </a:lnTo>
                    <a:lnTo>
                      <a:pt x="132" y="148"/>
                    </a:lnTo>
                    <a:lnTo>
                      <a:pt x="126" y="150"/>
                    </a:lnTo>
                    <a:lnTo>
                      <a:pt x="126" y="150"/>
                    </a:lnTo>
                    <a:lnTo>
                      <a:pt x="126" y="156"/>
                    </a:lnTo>
                    <a:lnTo>
                      <a:pt x="126" y="156"/>
                    </a:lnTo>
                    <a:lnTo>
                      <a:pt x="126" y="158"/>
                    </a:lnTo>
                    <a:lnTo>
                      <a:pt x="128" y="158"/>
                    </a:lnTo>
                    <a:lnTo>
                      <a:pt x="128" y="158"/>
                    </a:lnTo>
                    <a:lnTo>
                      <a:pt x="128" y="158"/>
                    </a:lnTo>
                    <a:lnTo>
                      <a:pt x="128" y="158"/>
                    </a:lnTo>
                    <a:lnTo>
                      <a:pt x="126" y="160"/>
                    </a:lnTo>
                    <a:lnTo>
                      <a:pt x="126" y="162"/>
                    </a:lnTo>
                    <a:lnTo>
                      <a:pt x="126" y="162"/>
                    </a:lnTo>
                    <a:lnTo>
                      <a:pt x="126" y="164"/>
                    </a:lnTo>
                    <a:lnTo>
                      <a:pt x="126" y="164"/>
                    </a:lnTo>
                    <a:lnTo>
                      <a:pt x="130" y="164"/>
                    </a:lnTo>
                    <a:lnTo>
                      <a:pt x="130" y="164"/>
                    </a:lnTo>
                    <a:lnTo>
                      <a:pt x="130" y="166"/>
                    </a:lnTo>
                    <a:lnTo>
                      <a:pt x="130" y="166"/>
                    </a:lnTo>
                    <a:lnTo>
                      <a:pt x="126" y="168"/>
                    </a:lnTo>
                    <a:lnTo>
                      <a:pt x="126" y="168"/>
                    </a:lnTo>
                    <a:lnTo>
                      <a:pt x="130" y="170"/>
                    </a:lnTo>
                    <a:lnTo>
                      <a:pt x="134" y="170"/>
                    </a:lnTo>
                    <a:lnTo>
                      <a:pt x="134" y="170"/>
                    </a:lnTo>
                    <a:lnTo>
                      <a:pt x="132" y="172"/>
                    </a:lnTo>
                    <a:lnTo>
                      <a:pt x="132" y="174"/>
                    </a:lnTo>
                    <a:lnTo>
                      <a:pt x="132" y="174"/>
                    </a:lnTo>
                    <a:lnTo>
                      <a:pt x="130" y="174"/>
                    </a:lnTo>
                    <a:lnTo>
                      <a:pt x="130" y="174"/>
                    </a:lnTo>
                    <a:lnTo>
                      <a:pt x="132" y="176"/>
                    </a:lnTo>
                    <a:lnTo>
                      <a:pt x="132" y="176"/>
                    </a:lnTo>
                    <a:lnTo>
                      <a:pt x="136" y="174"/>
                    </a:lnTo>
                    <a:lnTo>
                      <a:pt x="136" y="174"/>
                    </a:lnTo>
                    <a:lnTo>
                      <a:pt x="132" y="176"/>
                    </a:lnTo>
                    <a:lnTo>
                      <a:pt x="132" y="176"/>
                    </a:lnTo>
                    <a:lnTo>
                      <a:pt x="132" y="176"/>
                    </a:lnTo>
                    <a:lnTo>
                      <a:pt x="132" y="176"/>
                    </a:lnTo>
                    <a:lnTo>
                      <a:pt x="130" y="176"/>
                    </a:lnTo>
                    <a:lnTo>
                      <a:pt x="130" y="178"/>
                    </a:lnTo>
                    <a:lnTo>
                      <a:pt x="130" y="178"/>
                    </a:lnTo>
                    <a:lnTo>
                      <a:pt x="130" y="178"/>
                    </a:lnTo>
                    <a:lnTo>
                      <a:pt x="128" y="176"/>
                    </a:lnTo>
                    <a:lnTo>
                      <a:pt x="128" y="176"/>
                    </a:lnTo>
                    <a:lnTo>
                      <a:pt x="128" y="176"/>
                    </a:lnTo>
                    <a:lnTo>
                      <a:pt x="128" y="176"/>
                    </a:lnTo>
                    <a:lnTo>
                      <a:pt x="126" y="178"/>
                    </a:lnTo>
                    <a:lnTo>
                      <a:pt x="126" y="178"/>
                    </a:lnTo>
                    <a:lnTo>
                      <a:pt x="128" y="180"/>
                    </a:lnTo>
                    <a:lnTo>
                      <a:pt x="128" y="180"/>
                    </a:lnTo>
                    <a:lnTo>
                      <a:pt x="128" y="182"/>
                    </a:lnTo>
                    <a:lnTo>
                      <a:pt x="128" y="182"/>
                    </a:lnTo>
                    <a:lnTo>
                      <a:pt x="128" y="180"/>
                    </a:lnTo>
                    <a:lnTo>
                      <a:pt x="128" y="180"/>
                    </a:lnTo>
                    <a:lnTo>
                      <a:pt x="128" y="182"/>
                    </a:lnTo>
                    <a:lnTo>
                      <a:pt x="128" y="182"/>
                    </a:lnTo>
                    <a:lnTo>
                      <a:pt x="132" y="180"/>
                    </a:lnTo>
                    <a:lnTo>
                      <a:pt x="132" y="180"/>
                    </a:lnTo>
                    <a:lnTo>
                      <a:pt x="132" y="178"/>
                    </a:lnTo>
                    <a:lnTo>
                      <a:pt x="132" y="178"/>
                    </a:lnTo>
                    <a:lnTo>
                      <a:pt x="132" y="180"/>
                    </a:lnTo>
                    <a:lnTo>
                      <a:pt x="132" y="180"/>
                    </a:lnTo>
                    <a:lnTo>
                      <a:pt x="132" y="180"/>
                    </a:lnTo>
                    <a:lnTo>
                      <a:pt x="136" y="178"/>
                    </a:lnTo>
                    <a:lnTo>
                      <a:pt x="136" y="178"/>
                    </a:lnTo>
                    <a:lnTo>
                      <a:pt x="134" y="180"/>
                    </a:lnTo>
                    <a:lnTo>
                      <a:pt x="134" y="180"/>
                    </a:lnTo>
                    <a:lnTo>
                      <a:pt x="136" y="182"/>
                    </a:lnTo>
                    <a:lnTo>
                      <a:pt x="136" y="182"/>
                    </a:lnTo>
                    <a:lnTo>
                      <a:pt x="136" y="182"/>
                    </a:lnTo>
                    <a:lnTo>
                      <a:pt x="132" y="184"/>
                    </a:lnTo>
                    <a:lnTo>
                      <a:pt x="132" y="184"/>
                    </a:lnTo>
                    <a:lnTo>
                      <a:pt x="132" y="184"/>
                    </a:lnTo>
                    <a:lnTo>
                      <a:pt x="132" y="184"/>
                    </a:lnTo>
                    <a:lnTo>
                      <a:pt x="136" y="186"/>
                    </a:lnTo>
                    <a:lnTo>
                      <a:pt x="136" y="186"/>
                    </a:lnTo>
                    <a:lnTo>
                      <a:pt x="136" y="186"/>
                    </a:lnTo>
                    <a:lnTo>
                      <a:pt x="134" y="186"/>
                    </a:lnTo>
                    <a:lnTo>
                      <a:pt x="134" y="186"/>
                    </a:lnTo>
                    <a:lnTo>
                      <a:pt x="134" y="188"/>
                    </a:lnTo>
                    <a:lnTo>
                      <a:pt x="134" y="188"/>
                    </a:lnTo>
                    <a:lnTo>
                      <a:pt x="134" y="186"/>
                    </a:lnTo>
                    <a:lnTo>
                      <a:pt x="132" y="186"/>
                    </a:lnTo>
                    <a:lnTo>
                      <a:pt x="132" y="186"/>
                    </a:lnTo>
                    <a:lnTo>
                      <a:pt x="132" y="186"/>
                    </a:lnTo>
                    <a:lnTo>
                      <a:pt x="132" y="186"/>
                    </a:lnTo>
                    <a:lnTo>
                      <a:pt x="132" y="186"/>
                    </a:lnTo>
                    <a:lnTo>
                      <a:pt x="132" y="186"/>
                    </a:lnTo>
                    <a:lnTo>
                      <a:pt x="130" y="186"/>
                    </a:lnTo>
                    <a:lnTo>
                      <a:pt x="130" y="186"/>
                    </a:lnTo>
                    <a:lnTo>
                      <a:pt x="130" y="188"/>
                    </a:lnTo>
                    <a:lnTo>
                      <a:pt x="130" y="188"/>
                    </a:lnTo>
                    <a:lnTo>
                      <a:pt x="130" y="192"/>
                    </a:lnTo>
                    <a:lnTo>
                      <a:pt x="130" y="192"/>
                    </a:lnTo>
                    <a:lnTo>
                      <a:pt x="140" y="196"/>
                    </a:lnTo>
                    <a:lnTo>
                      <a:pt x="140" y="196"/>
                    </a:lnTo>
                    <a:lnTo>
                      <a:pt x="138" y="196"/>
                    </a:lnTo>
                    <a:lnTo>
                      <a:pt x="138" y="196"/>
                    </a:lnTo>
                    <a:lnTo>
                      <a:pt x="140" y="198"/>
                    </a:lnTo>
                    <a:lnTo>
                      <a:pt x="140" y="198"/>
                    </a:lnTo>
                    <a:lnTo>
                      <a:pt x="140" y="196"/>
                    </a:lnTo>
                    <a:lnTo>
                      <a:pt x="140" y="196"/>
                    </a:lnTo>
                    <a:lnTo>
                      <a:pt x="142" y="198"/>
                    </a:lnTo>
                    <a:lnTo>
                      <a:pt x="142" y="198"/>
                    </a:lnTo>
                    <a:lnTo>
                      <a:pt x="152" y="196"/>
                    </a:lnTo>
                    <a:lnTo>
                      <a:pt x="152" y="196"/>
                    </a:lnTo>
                    <a:lnTo>
                      <a:pt x="162" y="188"/>
                    </a:lnTo>
                    <a:lnTo>
                      <a:pt x="162" y="188"/>
                    </a:lnTo>
                    <a:lnTo>
                      <a:pt x="166" y="186"/>
                    </a:lnTo>
                    <a:lnTo>
                      <a:pt x="166" y="186"/>
                    </a:lnTo>
                    <a:lnTo>
                      <a:pt x="168" y="186"/>
                    </a:lnTo>
                    <a:lnTo>
                      <a:pt x="170" y="184"/>
                    </a:lnTo>
                    <a:lnTo>
                      <a:pt x="170" y="184"/>
                    </a:lnTo>
                    <a:lnTo>
                      <a:pt x="172" y="182"/>
                    </a:lnTo>
                    <a:lnTo>
                      <a:pt x="172" y="178"/>
                    </a:lnTo>
                    <a:lnTo>
                      <a:pt x="172" y="178"/>
                    </a:lnTo>
                    <a:lnTo>
                      <a:pt x="174" y="178"/>
                    </a:lnTo>
                    <a:lnTo>
                      <a:pt x="174" y="178"/>
                    </a:lnTo>
                    <a:lnTo>
                      <a:pt x="174" y="180"/>
                    </a:lnTo>
                    <a:lnTo>
                      <a:pt x="174" y="180"/>
                    </a:lnTo>
                    <a:lnTo>
                      <a:pt x="176" y="182"/>
                    </a:lnTo>
                    <a:lnTo>
                      <a:pt x="178" y="182"/>
                    </a:lnTo>
                    <a:lnTo>
                      <a:pt x="178" y="182"/>
                    </a:lnTo>
                    <a:lnTo>
                      <a:pt x="178" y="184"/>
                    </a:lnTo>
                    <a:lnTo>
                      <a:pt x="178" y="184"/>
                    </a:lnTo>
                    <a:lnTo>
                      <a:pt x="178" y="186"/>
                    </a:lnTo>
                    <a:lnTo>
                      <a:pt x="178" y="186"/>
                    </a:lnTo>
                    <a:lnTo>
                      <a:pt x="178" y="190"/>
                    </a:lnTo>
                    <a:lnTo>
                      <a:pt x="180" y="194"/>
                    </a:lnTo>
                    <a:lnTo>
                      <a:pt x="180" y="194"/>
                    </a:lnTo>
                    <a:lnTo>
                      <a:pt x="180" y="194"/>
                    </a:lnTo>
                    <a:lnTo>
                      <a:pt x="180" y="194"/>
                    </a:lnTo>
                    <a:lnTo>
                      <a:pt x="182" y="196"/>
                    </a:lnTo>
                    <a:lnTo>
                      <a:pt x="182" y="196"/>
                    </a:lnTo>
                    <a:lnTo>
                      <a:pt x="184" y="196"/>
                    </a:lnTo>
                    <a:lnTo>
                      <a:pt x="184" y="196"/>
                    </a:lnTo>
                    <a:lnTo>
                      <a:pt x="182" y="200"/>
                    </a:lnTo>
                    <a:lnTo>
                      <a:pt x="182" y="200"/>
                    </a:lnTo>
                    <a:lnTo>
                      <a:pt x="184" y="202"/>
                    </a:lnTo>
                    <a:lnTo>
                      <a:pt x="184" y="206"/>
                    </a:lnTo>
                    <a:lnTo>
                      <a:pt x="184" y="206"/>
                    </a:lnTo>
                    <a:lnTo>
                      <a:pt x="186" y="206"/>
                    </a:lnTo>
                    <a:lnTo>
                      <a:pt x="186" y="206"/>
                    </a:lnTo>
                    <a:lnTo>
                      <a:pt x="190" y="212"/>
                    </a:lnTo>
                    <a:lnTo>
                      <a:pt x="194" y="216"/>
                    </a:lnTo>
                    <a:lnTo>
                      <a:pt x="194" y="216"/>
                    </a:lnTo>
                    <a:lnTo>
                      <a:pt x="192" y="218"/>
                    </a:lnTo>
                    <a:lnTo>
                      <a:pt x="192" y="218"/>
                    </a:lnTo>
                    <a:lnTo>
                      <a:pt x="192" y="216"/>
                    </a:lnTo>
                    <a:lnTo>
                      <a:pt x="192" y="216"/>
                    </a:lnTo>
                    <a:lnTo>
                      <a:pt x="192" y="218"/>
                    </a:lnTo>
                    <a:lnTo>
                      <a:pt x="192" y="218"/>
                    </a:lnTo>
                    <a:lnTo>
                      <a:pt x="190" y="220"/>
                    </a:lnTo>
                    <a:lnTo>
                      <a:pt x="190" y="220"/>
                    </a:lnTo>
                    <a:lnTo>
                      <a:pt x="194" y="226"/>
                    </a:lnTo>
                    <a:lnTo>
                      <a:pt x="194" y="226"/>
                    </a:lnTo>
                    <a:lnTo>
                      <a:pt x="192" y="230"/>
                    </a:lnTo>
                    <a:lnTo>
                      <a:pt x="192" y="230"/>
                    </a:lnTo>
                    <a:lnTo>
                      <a:pt x="198" y="230"/>
                    </a:lnTo>
                    <a:lnTo>
                      <a:pt x="204" y="230"/>
                    </a:lnTo>
                    <a:lnTo>
                      <a:pt x="204" y="230"/>
                    </a:lnTo>
                    <a:lnTo>
                      <a:pt x="204" y="228"/>
                    </a:lnTo>
                    <a:lnTo>
                      <a:pt x="204" y="228"/>
                    </a:lnTo>
                    <a:lnTo>
                      <a:pt x="206" y="228"/>
                    </a:lnTo>
                    <a:lnTo>
                      <a:pt x="204" y="226"/>
                    </a:lnTo>
                    <a:lnTo>
                      <a:pt x="204" y="226"/>
                    </a:lnTo>
                    <a:lnTo>
                      <a:pt x="206" y="224"/>
                    </a:lnTo>
                    <a:lnTo>
                      <a:pt x="208" y="222"/>
                    </a:lnTo>
                    <a:lnTo>
                      <a:pt x="208" y="222"/>
                    </a:lnTo>
                    <a:lnTo>
                      <a:pt x="208" y="222"/>
                    </a:lnTo>
                    <a:lnTo>
                      <a:pt x="208" y="222"/>
                    </a:lnTo>
                    <a:lnTo>
                      <a:pt x="208" y="220"/>
                    </a:lnTo>
                    <a:lnTo>
                      <a:pt x="208" y="220"/>
                    </a:lnTo>
                    <a:lnTo>
                      <a:pt x="216" y="220"/>
                    </a:lnTo>
                    <a:lnTo>
                      <a:pt x="216" y="220"/>
                    </a:lnTo>
                    <a:lnTo>
                      <a:pt x="218" y="222"/>
                    </a:lnTo>
                    <a:lnTo>
                      <a:pt x="218" y="222"/>
                    </a:lnTo>
                    <a:lnTo>
                      <a:pt x="218" y="222"/>
                    </a:lnTo>
                    <a:lnTo>
                      <a:pt x="218" y="222"/>
                    </a:lnTo>
                    <a:lnTo>
                      <a:pt x="224" y="212"/>
                    </a:lnTo>
                    <a:lnTo>
                      <a:pt x="224" y="212"/>
                    </a:lnTo>
                    <a:lnTo>
                      <a:pt x="224" y="208"/>
                    </a:lnTo>
                    <a:lnTo>
                      <a:pt x="224" y="208"/>
                    </a:lnTo>
                    <a:lnTo>
                      <a:pt x="226" y="204"/>
                    </a:lnTo>
                    <a:lnTo>
                      <a:pt x="226" y="204"/>
                    </a:lnTo>
                    <a:lnTo>
                      <a:pt x="226" y="202"/>
                    </a:lnTo>
                    <a:lnTo>
                      <a:pt x="226" y="202"/>
                    </a:lnTo>
                    <a:lnTo>
                      <a:pt x="224" y="202"/>
                    </a:lnTo>
                    <a:lnTo>
                      <a:pt x="224" y="198"/>
                    </a:lnTo>
                    <a:lnTo>
                      <a:pt x="226" y="198"/>
                    </a:lnTo>
                    <a:lnTo>
                      <a:pt x="226" y="198"/>
                    </a:lnTo>
                    <a:lnTo>
                      <a:pt x="228" y="196"/>
                    </a:lnTo>
                    <a:lnTo>
                      <a:pt x="226" y="194"/>
                    </a:lnTo>
                    <a:lnTo>
                      <a:pt x="224" y="190"/>
                    </a:lnTo>
                    <a:lnTo>
                      <a:pt x="224" y="190"/>
                    </a:lnTo>
                    <a:lnTo>
                      <a:pt x="230" y="190"/>
                    </a:lnTo>
                    <a:lnTo>
                      <a:pt x="230" y="190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32" y="188"/>
                    </a:lnTo>
                    <a:lnTo>
                      <a:pt x="234" y="186"/>
                    </a:lnTo>
                    <a:lnTo>
                      <a:pt x="234" y="184"/>
                    </a:lnTo>
                    <a:lnTo>
                      <a:pt x="236" y="184"/>
                    </a:lnTo>
                    <a:lnTo>
                      <a:pt x="236" y="186"/>
                    </a:lnTo>
                    <a:lnTo>
                      <a:pt x="236" y="186"/>
                    </a:lnTo>
                    <a:lnTo>
                      <a:pt x="236" y="186"/>
                    </a:lnTo>
                    <a:lnTo>
                      <a:pt x="236" y="186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38" y="184"/>
                    </a:lnTo>
                    <a:lnTo>
                      <a:pt x="240" y="182"/>
                    </a:lnTo>
                    <a:lnTo>
                      <a:pt x="240" y="182"/>
                    </a:lnTo>
                    <a:lnTo>
                      <a:pt x="240" y="180"/>
                    </a:lnTo>
                    <a:lnTo>
                      <a:pt x="240" y="180"/>
                    </a:lnTo>
                    <a:lnTo>
                      <a:pt x="242" y="180"/>
                    </a:lnTo>
                    <a:lnTo>
                      <a:pt x="242" y="180"/>
                    </a:lnTo>
                    <a:lnTo>
                      <a:pt x="242" y="180"/>
                    </a:lnTo>
                    <a:lnTo>
                      <a:pt x="242" y="180"/>
                    </a:lnTo>
                    <a:lnTo>
                      <a:pt x="242" y="180"/>
                    </a:lnTo>
                    <a:lnTo>
                      <a:pt x="242" y="180"/>
                    </a:lnTo>
                    <a:lnTo>
                      <a:pt x="242" y="180"/>
                    </a:lnTo>
                    <a:lnTo>
                      <a:pt x="242" y="180"/>
                    </a:lnTo>
                    <a:lnTo>
                      <a:pt x="238" y="180"/>
                    </a:lnTo>
                    <a:lnTo>
                      <a:pt x="232" y="182"/>
                    </a:lnTo>
                    <a:lnTo>
                      <a:pt x="232" y="182"/>
                    </a:lnTo>
                    <a:lnTo>
                      <a:pt x="228" y="180"/>
                    </a:lnTo>
                    <a:lnTo>
                      <a:pt x="226" y="178"/>
                    </a:lnTo>
                    <a:lnTo>
                      <a:pt x="224" y="178"/>
                    </a:lnTo>
                    <a:lnTo>
                      <a:pt x="224" y="178"/>
                    </a:lnTo>
                    <a:lnTo>
                      <a:pt x="224" y="178"/>
                    </a:lnTo>
                    <a:lnTo>
                      <a:pt x="224" y="178"/>
                    </a:lnTo>
                    <a:lnTo>
                      <a:pt x="224" y="178"/>
                    </a:lnTo>
                    <a:lnTo>
                      <a:pt x="224" y="178"/>
                    </a:lnTo>
                    <a:lnTo>
                      <a:pt x="224" y="178"/>
                    </a:lnTo>
                    <a:lnTo>
                      <a:pt x="226" y="178"/>
                    </a:lnTo>
                    <a:lnTo>
                      <a:pt x="226" y="178"/>
                    </a:lnTo>
                    <a:lnTo>
                      <a:pt x="230" y="178"/>
                    </a:lnTo>
                    <a:lnTo>
                      <a:pt x="236" y="180"/>
                    </a:lnTo>
                    <a:lnTo>
                      <a:pt x="236" y="180"/>
                    </a:lnTo>
                    <a:lnTo>
                      <a:pt x="238" y="180"/>
                    </a:lnTo>
                    <a:lnTo>
                      <a:pt x="242" y="178"/>
                    </a:lnTo>
                    <a:lnTo>
                      <a:pt x="246" y="176"/>
                    </a:lnTo>
                    <a:lnTo>
                      <a:pt x="246" y="176"/>
                    </a:lnTo>
                    <a:lnTo>
                      <a:pt x="246" y="176"/>
                    </a:lnTo>
                    <a:lnTo>
                      <a:pt x="246" y="172"/>
                    </a:lnTo>
                    <a:lnTo>
                      <a:pt x="244" y="170"/>
                    </a:lnTo>
                    <a:lnTo>
                      <a:pt x="244" y="170"/>
                    </a:lnTo>
                    <a:lnTo>
                      <a:pt x="240" y="168"/>
                    </a:lnTo>
                    <a:lnTo>
                      <a:pt x="238" y="164"/>
                    </a:lnTo>
                    <a:lnTo>
                      <a:pt x="238" y="164"/>
                    </a:lnTo>
                    <a:lnTo>
                      <a:pt x="236" y="164"/>
                    </a:lnTo>
                    <a:lnTo>
                      <a:pt x="236" y="164"/>
                    </a:lnTo>
                    <a:lnTo>
                      <a:pt x="232" y="164"/>
                    </a:lnTo>
                    <a:lnTo>
                      <a:pt x="232" y="164"/>
                    </a:lnTo>
                    <a:lnTo>
                      <a:pt x="232" y="162"/>
                    </a:lnTo>
                    <a:lnTo>
                      <a:pt x="232" y="162"/>
                    </a:lnTo>
                    <a:lnTo>
                      <a:pt x="230" y="158"/>
                    </a:lnTo>
                    <a:lnTo>
                      <a:pt x="230" y="150"/>
                    </a:lnTo>
                    <a:lnTo>
                      <a:pt x="230" y="150"/>
                    </a:lnTo>
                    <a:lnTo>
                      <a:pt x="232" y="150"/>
                    </a:lnTo>
                    <a:lnTo>
                      <a:pt x="232" y="150"/>
                    </a:lnTo>
                    <a:lnTo>
                      <a:pt x="232" y="144"/>
                    </a:lnTo>
                    <a:lnTo>
                      <a:pt x="232" y="140"/>
                    </a:lnTo>
                    <a:lnTo>
                      <a:pt x="232" y="140"/>
                    </a:lnTo>
                    <a:lnTo>
                      <a:pt x="236" y="142"/>
                    </a:lnTo>
                    <a:lnTo>
                      <a:pt x="236" y="142"/>
                    </a:lnTo>
                    <a:lnTo>
                      <a:pt x="238" y="138"/>
                    </a:lnTo>
                    <a:lnTo>
                      <a:pt x="238" y="138"/>
                    </a:lnTo>
                    <a:lnTo>
                      <a:pt x="236" y="136"/>
                    </a:lnTo>
                    <a:lnTo>
                      <a:pt x="240" y="136"/>
                    </a:lnTo>
                    <a:lnTo>
                      <a:pt x="240" y="136"/>
                    </a:lnTo>
                    <a:lnTo>
                      <a:pt x="244" y="132"/>
                    </a:lnTo>
                    <a:lnTo>
                      <a:pt x="246" y="130"/>
                    </a:lnTo>
                    <a:lnTo>
                      <a:pt x="246" y="130"/>
                    </a:lnTo>
                    <a:lnTo>
                      <a:pt x="248" y="128"/>
                    </a:lnTo>
                    <a:lnTo>
                      <a:pt x="250" y="126"/>
                    </a:lnTo>
                    <a:lnTo>
                      <a:pt x="250" y="126"/>
                    </a:lnTo>
                    <a:lnTo>
                      <a:pt x="252" y="128"/>
                    </a:lnTo>
                    <a:lnTo>
                      <a:pt x="252" y="128"/>
                    </a:lnTo>
                    <a:lnTo>
                      <a:pt x="262" y="122"/>
                    </a:lnTo>
                    <a:lnTo>
                      <a:pt x="262" y="122"/>
                    </a:lnTo>
                    <a:lnTo>
                      <a:pt x="264" y="118"/>
                    </a:lnTo>
                    <a:lnTo>
                      <a:pt x="266" y="114"/>
                    </a:lnTo>
                    <a:lnTo>
                      <a:pt x="266" y="114"/>
                    </a:lnTo>
                    <a:lnTo>
                      <a:pt x="268" y="114"/>
                    </a:lnTo>
                    <a:lnTo>
                      <a:pt x="268" y="114"/>
                    </a:lnTo>
                    <a:lnTo>
                      <a:pt x="264" y="110"/>
                    </a:lnTo>
                    <a:lnTo>
                      <a:pt x="264" y="110"/>
                    </a:lnTo>
                    <a:lnTo>
                      <a:pt x="262" y="108"/>
                    </a:lnTo>
                    <a:lnTo>
                      <a:pt x="262" y="108"/>
                    </a:lnTo>
                    <a:lnTo>
                      <a:pt x="268" y="104"/>
                    </a:lnTo>
                    <a:lnTo>
                      <a:pt x="268" y="104"/>
                    </a:lnTo>
                    <a:lnTo>
                      <a:pt x="268" y="104"/>
                    </a:lnTo>
                    <a:lnTo>
                      <a:pt x="266" y="102"/>
                    </a:lnTo>
                    <a:lnTo>
                      <a:pt x="266" y="102"/>
                    </a:lnTo>
                    <a:lnTo>
                      <a:pt x="268" y="100"/>
                    </a:lnTo>
                    <a:lnTo>
                      <a:pt x="272" y="100"/>
                    </a:lnTo>
                    <a:lnTo>
                      <a:pt x="272" y="100"/>
                    </a:lnTo>
                    <a:lnTo>
                      <a:pt x="274" y="96"/>
                    </a:lnTo>
                    <a:lnTo>
                      <a:pt x="278" y="92"/>
                    </a:lnTo>
                    <a:lnTo>
                      <a:pt x="278" y="92"/>
                    </a:lnTo>
                    <a:lnTo>
                      <a:pt x="282" y="94"/>
                    </a:lnTo>
                    <a:lnTo>
                      <a:pt x="282" y="94"/>
                    </a:lnTo>
                    <a:lnTo>
                      <a:pt x="292" y="94"/>
                    </a:lnTo>
                    <a:lnTo>
                      <a:pt x="292" y="94"/>
                    </a:lnTo>
                    <a:lnTo>
                      <a:pt x="294" y="96"/>
                    </a:lnTo>
                    <a:lnTo>
                      <a:pt x="298" y="98"/>
                    </a:lnTo>
                    <a:lnTo>
                      <a:pt x="298" y="98"/>
                    </a:lnTo>
                    <a:lnTo>
                      <a:pt x="300" y="98"/>
                    </a:lnTo>
                    <a:lnTo>
                      <a:pt x="300" y="98"/>
                    </a:lnTo>
                    <a:lnTo>
                      <a:pt x="300" y="104"/>
                    </a:lnTo>
                    <a:lnTo>
                      <a:pt x="300" y="104"/>
                    </a:lnTo>
                    <a:lnTo>
                      <a:pt x="300" y="106"/>
                    </a:lnTo>
                    <a:lnTo>
                      <a:pt x="300" y="106"/>
                    </a:lnTo>
                    <a:lnTo>
                      <a:pt x="300" y="108"/>
                    </a:lnTo>
                    <a:lnTo>
                      <a:pt x="300" y="108"/>
                    </a:lnTo>
                    <a:lnTo>
                      <a:pt x="298" y="108"/>
                    </a:lnTo>
                    <a:lnTo>
                      <a:pt x="298" y="108"/>
                    </a:lnTo>
                    <a:lnTo>
                      <a:pt x="288" y="116"/>
                    </a:lnTo>
                    <a:lnTo>
                      <a:pt x="280" y="124"/>
                    </a:lnTo>
                    <a:lnTo>
                      <a:pt x="278" y="124"/>
                    </a:lnTo>
                    <a:lnTo>
                      <a:pt x="278" y="124"/>
                    </a:lnTo>
                    <a:lnTo>
                      <a:pt x="278" y="122"/>
                    </a:lnTo>
                    <a:lnTo>
                      <a:pt x="278" y="122"/>
                    </a:lnTo>
                    <a:lnTo>
                      <a:pt x="278" y="122"/>
                    </a:lnTo>
                    <a:lnTo>
                      <a:pt x="276" y="126"/>
                    </a:lnTo>
                    <a:lnTo>
                      <a:pt x="274" y="128"/>
                    </a:lnTo>
                    <a:lnTo>
                      <a:pt x="272" y="130"/>
                    </a:lnTo>
                    <a:lnTo>
                      <a:pt x="272" y="130"/>
                    </a:lnTo>
                    <a:lnTo>
                      <a:pt x="268" y="130"/>
                    </a:lnTo>
                    <a:lnTo>
                      <a:pt x="268" y="130"/>
                    </a:lnTo>
                    <a:lnTo>
                      <a:pt x="268" y="132"/>
                    </a:lnTo>
                    <a:lnTo>
                      <a:pt x="268" y="132"/>
                    </a:lnTo>
                    <a:lnTo>
                      <a:pt x="266" y="136"/>
                    </a:lnTo>
                    <a:lnTo>
                      <a:pt x="264" y="140"/>
                    </a:lnTo>
                    <a:lnTo>
                      <a:pt x="264" y="140"/>
                    </a:lnTo>
                    <a:lnTo>
                      <a:pt x="266" y="142"/>
                    </a:lnTo>
                    <a:lnTo>
                      <a:pt x="266" y="142"/>
                    </a:lnTo>
                    <a:lnTo>
                      <a:pt x="266" y="148"/>
                    </a:lnTo>
                    <a:lnTo>
                      <a:pt x="266" y="148"/>
                    </a:lnTo>
                    <a:lnTo>
                      <a:pt x="268" y="152"/>
                    </a:lnTo>
                    <a:lnTo>
                      <a:pt x="268" y="152"/>
                    </a:lnTo>
                    <a:lnTo>
                      <a:pt x="268" y="156"/>
                    </a:lnTo>
                    <a:lnTo>
                      <a:pt x="268" y="156"/>
                    </a:lnTo>
                    <a:lnTo>
                      <a:pt x="268" y="162"/>
                    </a:lnTo>
                    <a:lnTo>
                      <a:pt x="270" y="166"/>
                    </a:lnTo>
                    <a:lnTo>
                      <a:pt x="272" y="166"/>
                    </a:lnTo>
                    <a:lnTo>
                      <a:pt x="272" y="166"/>
                    </a:lnTo>
                    <a:lnTo>
                      <a:pt x="274" y="168"/>
                    </a:lnTo>
                    <a:lnTo>
                      <a:pt x="276" y="168"/>
                    </a:lnTo>
                    <a:lnTo>
                      <a:pt x="276" y="170"/>
                    </a:lnTo>
                    <a:lnTo>
                      <a:pt x="276" y="170"/>
                    </a:lnTo>
                    <a:lnTo>
                      <a:pt x="280" y="170"/>
                    </a:lnTo>
                    <a:lnTo>
                      <a:pt x="280" y="170"/>
                    </a:lnTo>
                    <a:lnTo>
                      <a:pt x="280" y="172"/>
                    </a:lnTo>
                    <a:lnTo>
                      <a:pt x="280" y="172"/>
                    </a:lnTo>
                    <a:lnTo>
                      <a:pt x="282" y="174"/>
                    </a:lnTo>
                    <a:lnTo>
                      <a:pt x="282" y="174"/>
                    </a:lnTo>
                    <a:lnTo>
                      <a:pt x="286" y="174"/>
                    </a:lnTo>
                    <a:lnTo>
                      <a:pt x="290" y="172"/>
                    </a:lnTo>
                    <a:lnTo>
                      <a:pt x="290" y="174"/>
                    </a:lnTo>
                    <a:lnTo>
                      <a:pt x="290" y="174"/>
                    </a:lnTo>
                    <a:lnTo>
                      <a:pt x="294" y="174"/>
                    </a:lnTo>
                    <a:lnTo>
                      <a:pt x="294" y="174"/>
                    </a:lnTo>
                    <a:lnTo>
                      <a:pt x="298" y="170"/>
                    </a:lnTo>
                    <a:lnTo>
                      <a:pt x="298" y="170"/>
                    </a:lnTo>
                    <a:lnTo>
                      <a:pt x="298" y="172"/>
                    </a:lnTo>
                    <a:lnTo>
                      <a:pt x="298" y="172"/>
                    </a:lnTo>
                    <a:lnTo>
                      <a:pt x="300" y="170"/>
                    </a:lnTo>
                    <a:lnTo>
                      <a:pt x="302" y="168"/>
                    </a:lnTo>
                    <a:lnTo>
                      <a:pt x="302" y="168"/>
                    </a:lnTo>
                    <a:lnTo>
                      <a:pt x="306" y="170"/>
                    </a:lnTo>
                    <a:lnTo>
                      <a:pt x="306" y="170"/>
                    </a:lnTo>
                    <a:lnTo>
                      <a:pt x="306" y="170"/>
                    </a:lnTo>
                    <a:lnTo>
                      <a:pt x="308" y="168"/>
                    </a:lnTo>
                    <a:lnTo>
                      <a:pt x="310" y="168"/>
                    </a:lnTo>
                    <a:lnTo>
                      <a:pt x="310" y="168"/>
                    </a:lnTo>
                    <a:lnTo>
                      <a:pt x="312" y="166"/>
                    </a:lnTo>
                    <a:lnTo>
                      <a:pt x="312" y="166"/>
                    </a:lnTo>
                    <a:lnTo>
                      <a:pt x="312" y="166"/>
                    </a:lnTo>
                    <a:lnTo>
                      <a:pt x="314" y="168"/>
                    </a:lnTo>
                    <a:lnTo>
                      <a:pt x="314" y="168"/>
                    </a:lnTo>
                    <a:lnTo>
                      <a:pt x="316" y="166"/>
                    </a:lnTo>
                    <a:lnTo>
                      <a:pt x="316" y="166"/>
                    </a:lnTo>
                    <a:lnTo>
                      <a:pt x="318" y="168"/>
                    </a:lnTo>
                    <a:lnTo>
                      <a:pt x="318" y="168"/>
                    </a:lnTo>
                    <a:lnTo>
                      <a:pt x="322" y="166"/>
                    </a:lnTo>
                    <a:lnTo>
                      <a:pt x="328" y="164"/>
                    </a:lnTo>
                    <a:lnTo>
                      <a:pt x="328" y="164"/>
                    </a:lnTo>
                    <a:lnTo>
                      <a:pt x="328" y="164"/>
                    </a:lnTo>
                    <a:lnTo>
                      <a:pt x="328" y="164"/>
                    </a:lnTo>
                    <a:lnTo>
                      <a:pt x="328" y="164"/>
                    </a:lnTo>
                    <a:lnTo>
                      <a:pt x="328" y="166"/>
                    </a:lnTo>
                    <a:lnTo>
                      <a:pt x="328" y="166"/>
                    </a:lnTo>
                    <a:lnTo>
                      <a:pt x="332" y="168"/>
                    </a:lnTo>
                    <a:lnTo>
                      <a:pt x="336" y="170"/>
                    </a:lnTo>
                    <a:lnTo>
                      <a:pt x="338" y="170"/>
                    </a:lnTo>
                    <a:lnTo>
                      <a:pt x="342" y="174"/>
                    </a:lnTo>
                    <a:lnTo>
                      <a:pt x="342" y="174"/>
                    </a:lnTo>
                    <a:lnTo>
                      <a:pt x="340" y="174"/>
                    </a:lnTo>
                    <a:lnTo>
                      <a:pt x="340" y="174"/>
                    </a:lnTo>
                    <a:lnTo>
                      <a:pt x="334" y="172"/>
                    </a:lnTo>
                    <a:lnTo>
                      <a:pt x="334" y="172"/>
                    </a:lnTo>
                    <a:lnTo>
                      <a:pt x="332" y="174"/>
                    </a:lnTo>
                    <a:lnTo>
                      <a:pt x="330" y="176"/>
                    </a:lnTo>
                    <a:lnTo>
                      <a:pt x="330" y="176"/>
                    </a:lnTo>
                    <a:lnTo>
                      <a:pt x="328" y="174"/>
                    </a:lnTo>
                    <a:lnTo>
                      <a:pt x="328" y="174"/>
                    </a:lnTo>
                    <a:lnTo>
                      <a:pt x="328" y="176"/>
                    </a:lnTo>
                    <a:lnTo>
                      <a:pt x="328" y="176"/>
                    </a:lnTo>
                    <a:lnTo>
                      <a:pt x="326" y="176"/>
                    </a:lnTo>
                    <a:lnTo>
                      <a:pt x="324" y="176"/>
                    </a:lnTo>
                    <a:lnTo>
                      <a:pt x="324" y="176"/>
                    </a:lnTo>
                    <a:lnTo>
                      <a:pt x="324" y="176"/>
                    </a:lnTo>
                    <a:lnTo>
                      <a:pt x="324" y="176"/>
                    </a:lnTo>
                    <a:lnTo>
                      <a:pt x="324" y="176"/>
                    </a:lnTo>
                    <a:lnTo>
                      <a:pt x="324" y="176"/>
                    </a:lnTo>
                    <a:lnTo>
                      <a:pt x="324" y="178"/>
                    </a:lnTo>
                    <a:lnTo>
                      <a:pt x="326" y="180"/>
                    </a:lnTo>
                    <a:lnTo>
                      <a:pt x="326" y="180"/>
                    </a:lnTo>
                    <a:lnTo>
                      <a:pt x="324" y="178"/>
                    </a:lnTo>
                    <a:lnTo>
                      <a:pt x="324" y="178"/>
                    </a:lnTo>
                    <a:lnTo>
                      <a:pt x="324" y="180"/>
                    </a:lnTo>
                    <a:lnTo>
                      <a:pt x="322" y="180"/>
                    </a:lnTo>
                    <a:lnTo>
                      <a:pt x="322" y="180"/>
                    </a:lnTo>
                    <a:lnTo>
                      <a:pt x="308" y="178"/>
                    </a:lnTo>
                    <a:lnTo>
                      <a:pt x="308" y="178"/>
                    </a:lnTo>
                    <a:lnTo>
                      <a:pt x="304" y="178"/>
                    </a:lnTo>
                    <a:lnTo>
                      <a:pt x="302" y="178"/>
                    </a:lnTo>
                    <a:lnTo>
                      <a:pt x="302" y="178"/>
                    </a:lnTo>
                    <a:lnTo>
                      <a:pt x="300" y="180"/>
                    </a:lnTo>
                    <a:lnTo>
                      <a:pt x="300" y="180"/>
                    </a:lnTo>
                    <a:lnTo>
                      <a:pt x="296" y="178"/>
                    </a:lnTo>
                    <a:lnTo>
                      <a:pt x="296" y="178"/>
                    </a:lnTo>
                    <a:lnTo>
                      <a:pt x="296" y="180"/>
                    </a:lnTo>
                    <a:lnTo>
                      <a:pt x="296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0" y="182"/>
                    </a:lnTo>
                    <a:lnTo>
                      <a:pt x="284" y="184"/>
                    </a:lnTo>
                    <a:lnTo>
                      <a:pt x="284" y="184"/>
                    </a:lnTo>
                    <a:lnTo>
                      <a:pt x="284" y="184"/>
                    </a:lnTo>
                    <a:lnTo>
                      <a:pt x="284" y="186"/>
                    </a:lnTo>
                    <a:lnTo>
                      <a:pt x="284" y="186"/>
                    </a:lnTo>
                    <a:lnTo>
                      <a:pt x="286" y="190"/>
                    </a:lnTo>
                    <a:lnTo>
                      <a:pt x="286" y="190"/>
                    </a:lnTo>
                    <a:lnTo>
                      <a:pt x="286" y="190"/>
                    </a:lnTo>
                    <a:lnTo>
                      <a:pt x="286" y="190"/>
                    </a:lnTo>
                    <a:lnTo>
                      <a:pt x="286" y="194"/>
                    </a:lnTo>
                    <a:lnTo>
                      <a:pt x="286" y="194"/>
                    </a:lnTo>
                    <a:lnTo>
                      <a:pt x="290" y="196"/>
                    </a:lnTo>
                    <a:lnTo>
                      <a:pt x="290" y="196"/>
                    </a:lnTo>
                    <a:lnTo>
                      <a:pt x="292" y="194"/>
                    </a:lnTo>
                    <a:lnTo>
                      <a:pt x="292" y="194"/>
                    </a:lnTo>
                    <a:lnTo>
                      <a:pt x="294" y="194"/>
                    </a:lnTo>
                    <a:lnTo>
                      <a:pt x="294" y="194"/>
                    </a:lnTo>
                    <a:lnTo>
                      <a:pt x="292" y="200"/>
                    </a:lnTo>
                    <a:lnTo>
                      <a:pt x="292" y="208"/>
                    </a:lnTo>
                    <a:lnTo>
                      <a:pt x="292" y="208"/>
                    </a:lnTo>
                    <a:lnTo>
                      <a:pt x="290" y="210"/>
                    </a:lnTo>
                    <a:lnTo>
                      <a:pt x="288" y="212"/>
                    </a:lnTo>
                    <a:lnTo>
                      <a:pt x="286" y="212"/>
                    </a:lnTo>
                    <a:lnTo>
                      <a:pt x="282" y="210"/>
                    </a:lnTo>
                    <a:lnTo>
                      <a:pt x="282" y="210"/>
                    </a:lnTo>
                    <a:lnTo>
                      <a:pt x="282" y="206"/>
                    </a:lnTo>
                    <a:lnTo>
                      <a:pt x="282" y="206"/>
                    </a:lnTo>
                    <a:lnTo>
                      <a:pt x="278" y="204"/>
                    </a:lnTo>
                    <a:lnTo>
                      <a:pt x="278" y="202"/>
                    </a:lnTo>
                    <a:lnTo>
                      <a:pt x="278" y="202"/>
                    </a:lnTo>
                    <a:lnTo>
                      <a:pt x="270" y="204"/>
                    </a:lnTo>
                    <a:lnTo>
                      <a:pt x="270" y="204"/>
                    </a:lnTo>
                    <a:lnTo>
                      <a:pt x="266" y="208"/>
                    </a:lnTo>
                    <a:lnTo>
                      <a:pt x="266" y="208"/>
                    </a:lnTo>
                    <a:lnTo>
                      <a:pt x="266" y="212"/>
                    </a:lnTo>
                    <a:lnTo>
                      <a:pt x="266" y="212"/>
                    </a:lnTo>
                    <a:lnTo>
                      <a:pt x="264" y="214"/>
                    </a:lnTo>
                    <a:lnTo>
                      <a:pt x="264" y="214"/>
                    </a:lnTo>
                    <a:lnTo>
                      <a:pt x="262" y="218"/>
                    </a:lnTo>
                    <a:lnTo>
                      <a:pt x="264" y="224"/>
                    </a:lnTo>
                    <a:lnTo>
                      <a:pt x="266" y="230"/>
                    </a:lnTo>
                    <a:lnTo>
                      <a:pt x="266" y="230"/>
                    </a:lnTo>
                    <a:lnTo>
                      <a:pt x="266" y="232"/>
                    </a:lnTo>
                    <a:lnTo>
                      <a:pt x="266" y="232"/>
                    </a:lnTo>
                    <a:lnTo>
                      <a:pt x="264" y="232"/>
                    </a:lnTo>
                    <a:lnTo>
                      <a:pt x="264" y="232"/>
                    </a:lnTo>
                    <a:lnTo>
                      <a:pt x="266" y="234"/>
                    </a:lnTo>
                    <a:lnTo>
                      <a:pt x="266" y="234"/>
                    </a:lnTo>
                    <a:lnTo>
                      <a:pt x="260" y="236"/>
                    </a:lnTo>
                    <a:lnTo>
                      <a:pt x="254" y="234"/>
                    </a:lnTo>
                    <a:lnTo>
                      <a:pt x="254" y="234"/>
                    </a:lnTo>
                    <a:lnTo>
                      <a:pt x="254" y="240"/>
                    </a:lnTo>
                    <a:lnTo>
                      <a:pt x="254" y="240"/>
                    </a:lnTo>
                    <a:lnTo>
                      <a:pt x="248" y="242"/>
                    </a:lnTo>
                    <a:lnTo>
                      <a:pt x="246" y="242"/>
                    </a:lnTo>
                    <a:lnTo>
                      <a:pt x="242" y="242"/>
                    </a:lnTo>
                    <a:lnTo>
                      <a:pt x="242" y="242"/>
                    </a:lnTo>
                    <a:lnTo>
                      <a:pt x="240" y="238"/>
                    </a:lnTo>
                    <a:lnTo>
                      <a:pt x="240" y="238"/>
                    </a:lnTo>
                    <a:lnTo>
                      <a:pt x="240" y="238"/>
                    </a:lnTo>
                    <a:lnTo>
                      <a:pt x="238" y="238"/>
                    </a:lnTo>
                    <a:lnTo>
                      <a:pt x="232" y="238"/>
                    </a:lnTo>
                    <a:lnTo>
                      <a:pt x="232" y="238"/>
                    </a:lnTo>
                    <a:lnTo>
                      <a:pt x="220" y="244"/>
                    </a:lnTo>
                    <a:lnTo>
                      <a:pt x="214" y="246"/>
                    </a:lnTo>
                    <a:lnTo>
                      <a:pt x="208" y="246"/>
                    </a:lnTo>
                    <a:lnTo>
                      <a:pt x="208" y="246"/>
                    </a:lnTo>
                    <a:lnTo>
                      <a:pt x="208" y="252"/>
                    </a:lnTo>
                    <a:lnTo>
                      <a:pt x="208" y="252"/>
                    </a:lnTo>
                    <a:lnTo>
                      <a:pt x="202" y="248"/>
                    </a:lnTo>
                    <a:lnTo>
                      <a:pt x="202" y="248"/>
                    </a:lnTo>
                    <a:lnTo>
                      <a:pt x="202" y="246"/>
                    </a:lnTo>
                    <a:lnTo>
                      <a:pt x="202" y="246"/>
                    </a:lnTo>
                    <a:lnTo>
                      <a:pt x="198" y="244"/>
                    </a:lnTo>
                    <a:lnTo>
                      <a:pt x="196" y="244"/>
                    </a:lnTo>
                    <a:lnTo>
                      <a:pt x="194" y="242"/>
                    </a:lnTo>
                    <a:lnTo>
                      <a:pt x="194" y="242"/>
                    </a:lnTo>
                    <a:lnTo>
                      <a:pt x="188" y="244"/>
                    </a:lnTo>
                    <a:lnTo>
                      <a:pt x="182" y="248"/>
                    </a:lnTo>
                    <a:lnTo>
                      <a:pt x="180" y="248"/>
                    </a:lnTo>
                    <a:lnTo>
                      <a:pt x="180" y="248"/>
                    </a:lnTo>
                    <a:lnTo>
                      <a:pt x="178" y="246"/>
                    </a:lnTo>
                    <a:lnTo>
                      <a:pt x="178" y="246"/>
                    </a:lnTo>
                    <a:lnTo>
                      <a:pt x="178" y="246"/>
                    </a:lnTo>
                    <a:lnTo>
                      <a:pt x="176" y="246"/>
                    </a:lnTo>
                    <a:lnTo>
                      <a:pt x="176" y="246"/>
                    </a:lnTo>
                    <a:lnTo>
                      <a:pt x="176" y="246"/>
                    </a:lnTo>
                    <a:lnTo>
                      <a:pt x="176" y="246"/>
                    </a:lnTo>
                    <a:lnTo>
                      <a:pt x="178" y="244"/>
                    </a:lnTo>
                    <a:lnTo>
                      <a:pt x="178" y="244"/>
                    </a:lnTo>
                    <a:lnTo>
                      <a:pt x="178" y="242"/>
                    </a:lnTo>
                    <a:lnTo>
                      <a:pt x="178" y="242"/>
                    </a:lnTo>
                    <a:lnTo>
                      <a:pt x="174" y="242"/>
                    </a:lnTo>
                    <a:lnTo>
                      <a:pt x="174" y="242"/>
                    </a:lnTo>
                    <a:lnTo>
                      <a:pt x="172" y="242"/>
                    </a:lnTo>
                    <a:lnTo>
                      <a:pt x="170" y="242"/>
                    </a:lnTo>
                    <a:lnTo>
                      <a:pt x="170" y="242"/>
                    </a:lnTo>
                    <a:lnTo>
                      <a:pt x="170" y="240"/>
                    </a:lnTo>
                    <a:lnTo>
                      <a:pt x="168" y="240"/>
                    </a:lnTo>
                    <a:lnTo>
                      <a:pt x="168" y="240"/>
                    </a:lnTo>
                    <a:lnTo>
                      <a:pt x="168" y="238"/>
                    </a:lnTo>
                    <a:lnTo>
                      <a:pt x="168" y="236"/>
                    </a:lnTo>
                    <a:lnTo>
                      <a:pt x="164" y="234"/>
                    </a:lnTo>
                    <a:lnTo>
                      <a:pt x="164" y="234"/>
                    </a:lnTo>
                    <a:lnTo>
                      <a:pt x="166" y="230"/>
                    </a:lnTo>
                    <a:lnTo>
                      <a:pt x="166" y="228"/>
                    </a:lnTo>
                    <a:lnTo>
                      <a:pt x="166" y="228"/>
                    </a:lnTo>
                    <a:lnTo>
                      <a:pt x="166" y="226"/>
                    </a:lnTo>
                    <a:lnTo>
                      <a:pt x="166" y="226"/>
                    </a:lnTo>
                    <a:lnTo>
                      <a:pt x="168" y="226"/>
                    </a:lnTo>
                    <a:lnTo>
                      <a:pt x="168" y="226"/>
                    </a:lnTo>
                    <a:lnTo>
                      <a:pt x="170" y="224"/>
                    </a:lnTo>
                    <a:lnTo>
                      <a:pt x="170" y="222"/>
                    </a:lnTo>
                    <a:lnTo>
                      <a:pt x="170" y="222"/>
                    </a:lnTo>
                    <a:lnTo>
                      <a:pt x="172" y="220"/>
                    </a:lnTo>
                    <a:lnTo>
                      <a:pt x="172" y="220"/>
                    </a:lnTo>
                    <a:lnTo>
                      <a:pt x="174" y="222"/>
                    </a:lnTo>
                    <a:lnTo>
                      <a:pt x="174" y="222"/>
                    </a:lnTo>
                    <a:lnTo>
                      <a:pt x="176" y="222"/>
                    </a:lnTo>
                    <a:lnTo>
                      <a:pt x="176" y="222"/>
                    </a:lnTo>
                    <a:lnTo>
                      <a:pt x="176" y="218"/>
                    </a:lnTo>
                    <a:lnTo>
                      <a:pt x="176" y="216"/>
                    </a:lnTo>
                    <a:lnTo>
                      <a:pt x="176" y="216"/>
                    </a:lnTo>
                    <a:lnTo>
                      <a:pt x="172" y="216"/>
                    </a:lnTo>
                    <a:lnTo>
                      <a:pt x="172" y="216"/>
                    </a:lnTo>
                    <a:lnTo>
                      <a:pt x="172" y="214"/>
                    </a:lnTo>
                    <a:lnTo>
                      <a:pt x="170" y="212"/>
                    </a:lnTo>
                    <a:lnTo>
                      <a:pt x="170" y="212"/>
                    </a:lnTo>
                    <a:lnTo>
                      <a:pt x="168" y="212"/>
                    </a:lnTo>
                    <a:lnTo>
                      <a:pt x="164" y="212"/>
                    </a:lnTo>
                    <a:lnTo>
                      <a:pt x="164" y="212"/>
                    </a:lnTo>
                    <a:lnTo>
                      <a:pt x="162" y="216"/>
                    </a:lnTo>
                    <a:lnTo>
                      <a:pt x="162" y="216"/>
                    </a:lnTo>
                    <a:lnTo>
                      <a:pt x="162" y="216"/>
                    </a:lnTo>
                    <a:lnTo>
                      <a:pt x="162" y="216"/>
                    </a:lnTo>
                    <a:lnTo>
                      <a:pt x="160" y="214"/>
                    </a:lnTo>
                    <a:lnTo>
                      <a:pt x="160" y="214"/>
                    </a:lnTo>
                    <a:lnTo>
                      <a:pt x="158" y="218"/>
                    </a:lnTo>
                    <a:lnTo>
                      <a:pt x="158" y="218"/>
                    </a:lnTo>
                    <a:lnTo>
                      <a:pt x="154" y="216"/>
                    </a:lnTo>
                    <a:lnTo>
                      <a:pt x="154" y="216"/>
                    </a:lnTo>
                    <a:lnTo>
                      <a:pt x="152" y="218"/>
                    </a:lnTo>
                    <a:lnTo>
                      <a:pt x="154" y="220"/>
                    </a:lnTo>
                    <a:lnTo>
                      <a:pt x="154" y="224"/>
                    </a:lnTo>
                    <a:lnTo>
                      <a:pt x="154" y="224"/>
                    </a:lnTo>
                    <a:lnTo>
                      <a:pt x="152" y="228"/>
                    </a:lnTo>
                    <a:lnTo>
                      <a:pt x="152" y="228"/>
                    </a:lnTo>
                    <a:lnTo>
                      <a:pt x="154" y="230"/>
                    </a:lnTo>
                    <a:lnTo>
                      <a:pt x="154" y="230"/>
                    </a:lnTo>
                    <a:lnTo>
                      <a:pt x="154" y="228"/>
                    </a:lnTo>
                    <a:lnTo>
                      <a:pt x="154" y="228"/>
                    </a:lnTo>
                    <a:lnTo>
                      <a:pt x="156" y="230"/>
                    </a:lnTo>
                    <a:lnTo>
                      <a:pt x="156" y="230"/>
                    </a:lnTo>
                    <a:lnTo>
                      <a:pt x="156" y="236"/>
                    </a:lnTo>
                    <a:lnTo>
                      <a:pt x="156" y="236"/>
                    </a:lnTo>
                    <a:lnTo>
                      <a:pt x="160" y="242"/>
                    </a:lnTo>
                    <a:lnTo>
                      <a:pt x="160" y="242"/>
                    </a:lnTo>
                    <a:lnTo>
                      <a:pt x="156" y="242"/>
                    </a:lnTo>
                    <a:lnTo>
                      <a:pt x="156" y="242"/>
                    </a:lnTo>
                    <a:lnTo>
                      <a:pt x="158" y="244"/>
                    </a:lnTo>
                    <a:lnTo>
                      <a:pt x="160" y="244"/>
                    </a:lnTo>
                    <a:lnTo>
                      <a:pt x="160" y="244"/>
                    </a:lnTo>
                    <a:lnTo>
                      <a:pt x="158" y="244"/>
                    </a:lnTo>
                    <a:lnTo>
                      <a:pt x="158" y="244"/>
                    </a:lnTo>
                    <a:lnTo>
                      <a:pt x="160" y="246"/>
                    </a:lnTo>
                    <a:lnTo>
                      <a:pt x="160" y="246"/>
                    </a:lnTo>
                    <a:lnTo>
                      <a:pt x="158" y="246"/>
                    </a:lnTo>
                    <a:lnTo>
                      <a:pt x="158" y="246"/>
                    </a:lnTo>
                    <a:lnTo>
                      <a:pt x="158" y="248"/>
                    </a:lnTo>
                    <a:lnTo>
                      <a:pt x="158" y="248"/>
                    </a:lnTo>
                    <a:lnTo>
                      <a:pt x="162" y="248"/>
                    </a:lnTo>
                    <a:lnTo>
                      <a:pt x="162" y="248"/>
                    </a:lnTo>
                    <a:lnTo>
                      <a:pt x="156" y="248"/>
                    </a:lnTo>
                    <a:lnTo>
                      <a:pt x="156" y="248"/>
                    </a:lnTo>
                    <a:lnTo>
                      <a:pt x="156" y="250"/>
                    </a:lnTo>
                    <a:lnTo>
                      <a:pt x="156" y="252"/>
                    </a:lnTo>
                    <a:lnTo>
                      <a:pt x="156" y="252"/>
                    </a:lnTo>
                    <a:lnTo>
                      <a:pt x="154" y="252"/>
                    </a:lnTo>
                    <a:lnTo>
                      <a:pt x="154" y="252"/>
                    </a:lnTo>
                    <a:lnTo>
                      <a:pt x="154" y="252"/>
                    </a:lnTo>
                    <a:lnTo>
                      <a:pt x="154" y="252"/>
                    </a:lnTo>
                    <a:lnTo>
                      <a:pt x="154" y="254"/>
                    </a:lnTo>
                    <a:lnTo>
                      <a:pt x="154" y="254"/>
                    </a:lnTo>
                    <a:lnTo>
                      <a:pt x="152" y="254"/>
                    </a:lnTo>
                    <a:lnTo>
                      <a:pt x="152" y="254"/>
                    </a:lnTo>
                    <a:lnTo>
                      <a:pt x="152" y="254"/>
                    </a:lnTo>
                    <a:lnTo>
                      <a:pt x="152" y="254"/>
                    </a:lnTo>
                    <a:lnTo>
                      <a:pt x="152" y="250"/>
                    </a:lnTo>
                    <a:lnTo>
                      <a:pt x="152" y="250"/>
                    </a:lnTo>
                    <a:lnTo>
                      <a:pt x="144" y="252"/>
                    </a:lnTo>
                    <a:lnTo>
                      <a:pt x="144" y="252"/>
                    </a:lnTo>
                    <a:lnTo>
                      <a:pt x="144" y="254"/>
                    </a:lnTo>
                    <a:lnTo>
                      <a:pt x="144" y="254"/>
                    </a:lnTo>
                    <a:lnTo>
                      <a:pt x="144" y="256"/>
                    </a:lnTo>
                    <a:lnTo>
                      <a:pt x="144" y="256"/>
                    </a:lnTo>
                    <a:lnTo>
                      <a:pt x="144" y="256"/>
                    </a:lnTo>
                    <a:lnTo>
                      <a:pt x="144" y="256"/>
                    </a:lnTo>
                    <a:lnTo>
                      <a:pt x="144" y="256"/>
                    </a:lnTo>
                    <a:lnTo>
                      <a:pt x="142" y="254"/>
                    </a:lnTo>
                    <a:lnTo>
                      <a:pt x="142" y="254"/>
                    </a:lnTo>
                    <a:lnTo>
                      <a:pt x="138" y="254"/>
                    </a:lnTo>
                    <a:lnTo>
                      <a:pt x="136" y="254"/>
                    </a:lnTo>
                    <a:lnTo>
                      <a:pt x="130" y="256"/>
                    </a:lnTo>
                    <a:lnTo>
                      <a:pt x="130" y="256"/>
                    </a:lnTo>
                    <a:lnTo>
                      <a:pt x="130" y="260"/>
                    </a:lnTo>
                    <a:lnTo>
                      <a:pt x="130" y="260"/>
                    </a:lnTo>
                    <a:lnTo>
                      <a:pt x="132" y="260"/>
                    </a:lnTo>
                    <a:lnTo>
                      <a:pt x="132" y="260"/>
                    </a:lnTo>
                    <a:lnTo>
                      <a:pt x="130" y="262"/>
                    </a:lnTo>
                    <a:lnTo>
                      <a:pt x="130" y="262"/>
                    </a:lnTo>
                    <a:lnTo>
                      <a:pt x="132" y="264"/>
                    </a:lnTo>
                    <a:lnTo>
                      <a:pt x="132" y="264"/>
                    </a:lnTo>
                    <a:lnTo>
                      <a:pt x="132" y="266"/>
                    </a:lnTo>
                    <a:lnTo>
                      <a:pt x="130" y="266"/>
                    </a:lnTo>
                    <a:lnTo>
                      <a:pt x="130" y="266"/>
                    </a:lnTo>
                    <a:lnTo>
                      <a:pt x="128" y="266"/>
                    </a:lnTo>
                    <a:lnTo>
                      <a:pt x="126" y="266"/>
                    </a:lnTo>
                    <a:lnTo>
                      <a:pt x="126" y="266"/>
                    </a:lnTo>
                    <a:lnTo>
                      <a:pt x="126" y="262"/>
                    </a:lnTo>
                    <a:lnTo>
                      <a:pt x="126" y="262"/>
                    </a:lnTo>
                    <a:lnTo>
                      <a:pt x="128" y="262"/>
                    </a:lnTo>
                    <a:lnTo>
                      <a:pt x="128" y="262"/>
                    </a:lnTo>
                    <a:lnTo>
                      <a:pt x="128" y="262"/>
                    </a:lnTo>
                    <a:lnTo>
                      <a:pt x="128" y="262"/>
                    </a:lnTo>
                    <a:lnTo>
                      <a:pt x="126" y="260"/>
                    </a:lnTo>
                    <a:lnTo>
                      <a:pt x="126" y="260"/>
                    </a:lnTo>
                    <a:lnTo>
                      <a:pt x="124" y="260"/>
                    </a:lnTo>
                    <a:lnTo>
                      <a:pt x="124" y="260"/>
                    </a:lnTo>
                    <a:lnTo>
                      <a:pt x="120" y="268"/>
                    </a:lnTo>
                    <a:lnTo>
                      <a:pt x="120" y="268"/>
                    </a:lnTo>
                    <a:lnTo>
                      <a:pt x="114" y="274"/>
                    </a:lnTo>
                    <a:lnTo>
                      <a:pt x="114" y="274"/>
                    </a:lnTo>
                    <a:lnTo>
                      <a:pt x="116" y="276"/>
                    </a:lnTo>
                    <a:lnTo>
                      <a:pt x="116" y="276"/>
                    </a:lnTo>
                    <a:lnTo>
                      <a:pt x="112" y="276"/>
                    </a:lnTo>
                    <a:lnTo>
                      <a:pt x="110" y="276"/>
                    </a:lnTo>
                    <a:lnTo>
                      <a:pt x="110" y="276"/>
                    </a:lnTo>
                    <a:lnTo>
                      <a:pt x="104" y="280"/>
                    </a:lnTo>
                    <a:lnTo>
                      <a:pt x="104" y="280"/>
                    </a:lnTo>
                    <a:lnTo>
                      <a:pt x="100" y="280"/>
                    </a:lnTo>
                    <a:lnTo>
                      <a:pt x="100" y="280"/>
                    </a:lnTo>
                    <a:lnTo>
                      <a:pt x="96" y="282"/>
                    </a:lnTo>
                    <a:lnTo>
                      <a:pt x="96" y="282"/>
                    </a:lnTo>
                    <a:lnTo>
                      <a:pt x="96" y="288"/>
                    </a:lnTo>
                    <a:lnTo>
                      <a:pt x="96" y="290"/>
                    </a:lnTo>
                    <a:lnTo>
                      <a:pt x="94" y="292"/>
                    </a:lnTo>
                    <a:lnTo>
                      <a:pt x="94" y="292"/>
                    </a:lnTo>
                    <a:lnTo>
                      <a:pt x="88" y="294"/>
                    </a:lnTo>
                    <a:lnTo>
                      <a:pt x="84" y="296"/>
                    </a:lnTo>
                    <a:lnTo>
                      <a:pt x="84" y="296"/>
                    </a:lnTo>
                    <a:lnTo>
                      <a:pt x="84" y="298"/>
                    </a:lnTo>
                    <a:lnTo>
                      <a:pt x="84" y="298"/>
                    </a:lnTo>
                    <a:lnTo>
                      <a:pt x="86" y="298"/>
                    </a:lnTo>
                    <a:lnTo>
                      <a:pt x="86" y="298"/>
                    </a:lnTo>
                    <a:lnTo>
                      <a:pt x="82" y="300"/>
                    </a:lnTo>
                    <a:lnTo>
                      <a:pt x="80" y="300"/>
                    </a:lnTo>
                    <a:lnTo>
                      <a:pt x="76" y="298"/>
                    </a:lnTo>
                    <a:lnTo>
                      <a:pt x="74" y="300"/>
                    </a:lnTo>
                    <a:lnTo>
                      <a:pt x="74" y="300"/>
                    </a:lnTo>
                    <a:lnTo>
                      <a:pt x="72" y="296"/>
                    </a:lnTo>
                    <a:lnTo>
                      <a:pt x="72" y="296"/>
                    </a:lnTo>
                    <a:lnTo>
                      <a:pt x="66" y="296"/>
                    </a:lnTo>
                    <a:lnTo>
                      <a:pt x="66" y="296"/>
                    </a:lnTo>
                    <a:lnTo>
                      <a:pt x="68" y="298"/>
                    </a:lnTo>
                    <a:lnTo>
                      <a:pt x="70" y="300"/>
                    </a:lnTo>
                    <a:lnTo>
                      <a:pt x="70" y="300"/>
                    </a:lnTo>
                    <a:lnTo>
                      <a:pt x="70" y="304"/>
                    </a:lnTo>
                    <a:lnTo>
                      <a:pt x="70" y="306"/>
                    </a:lnTo>
                    <a:lnTo>
                      <a:pt x="70" y="306"/>
                    </a:lnTo>
                    <a:lnTo>
                      <a:pt x="68" y="308"/>
                    </a:lnTo>
                    <a:lnTo>
                      <a:pt x="68" y="306"/>
                    </a:lnTo>
                    <a:lnTo>
                      <a:pt x="68" y="306"/>
                    </a:lnTo>
                    <a:lnTo>
                      <a:pt x="60" y="308"/>
                    </a:lnTo>
                    <a:lnTo>
                      <a:pt x="60" y="308"/>
                    </a:lnTo>
                    <a:lnTo>
                      <a:pt x="56" y="304"/>
                    </a:lnTo>
                    <a:lnTo>
                      <a:pt x="56" y="304"/>
                    </a:lnTo>
                    <a:lnTo>
                      <a:pt x="52" y="306"/>
                    </a:lnTo>
                    <a:lnTo>
                      <a:pt x="52" y="306"/>
                    </a:lnTo>
                    <a:lnTo>
                      <a:pt x="52" y="306"/>
                    </a:lnTo>
                    <a:lnTo>
                      <a:pt x="52" y="306"/>
                    </a:lnTo>
                    <a:lnTo>
                      <a:pt x="48" y="306"/>
                    </a:lnTo>
                    <a:lnTo>
                      <a:pt x="48" y="306"/>
                    </a:lnTo>
                    <a:lnTo>
                      <a:pt x="48" y="306"/>
                    </a:lnTo>
                    <a:lnTo>
                      <a:pt x="48" y="306"/>
                    </a:lnTo>
                    <a:lnTo>
                      <a:pt x="42" y="308"/>
                    </a:lnTo>
                    <a:lnTo>
                      <a:pt x="42" y="308"/>
                    </a:lnTo>
                    <a:lnTo>
                      <a:pt x="42" y="310"/>
                    </a:lnTo>
                    <a:lnTo>
                      <a:pt x="42" y="310"/>
                    </a:lnTo>
                    <a:lnTo>
                      <a:pt x="46" y="310"/>
                    </a:lnTo>
                    <a:lnTo>
                      <a:pt x="46" y="310"/>
                    </a:lnTo>
                    <a:lnTo>
                      <a:pt x="44" y="312"/>
                    </a:lnTo>
                    <a:lnTo>
                      <a:pt x="44" y="312"/>
                    </a:lnTo>
                    <a:lnTo>
                      <a:pt x="46" y="312"/>
                    </a:lnTo>
                    <a:lnTo>
                      <a:pt x="46" y="312"/>
                    </a:lnTo>
                    <a:lnTo>
                      <a:pt x="46" y="312"/>
                    </a:lnTo>
                    <a:lnTo>
                      <a:pt x="46" y="312"/>
                    </a:lnTo>
                    <a:lnTo>
                      <a:pt x="46" y="312"/>
                    </a:lnTo>
                    <a:lnTo>
                      <a:pt x="42" y="314"/>
                    </a:lnTo>
                    <a:lnTo>
                      <a:pt x="42" y="314"/>
                    </a:lnTo>
                    <a:lnTo>
                      <a:pt x="46" y="316"/>
                    </a:lnTo>
                    <a:lnTo>
                      <a:pt x="46" y="316"/>
                    </a:lnTo>
                    <a:lnTo>
                      <a:pt x="46" y="316"/>
                    </a:lnTo>
                    <a:lnTo>
                      <a:pt x="46" y="316"/>
                    </a:lnTo>
                    <a:lnTo>
                      <a:pt x="52" y="316"/>
                    </a:lnTo>
                    <a:lnTo>
                      <a:pt x="58" y="320"/>
                    </a:lnTo>
                    <a:lnTo>
                      <a:pt x="58" y="320"/>
                    </a:lnTo>
                    <a:lnTo>
                      <a:pt x="60" y="320"/>
                    </a:lnTo>
                    <a:lnTo>
                      <a:pt x="60" y="320"/>
                    </a:lnTo>
                    <a:lnTo>
                      <a:pt x="62" y="320"/>
                    </a:lnTo>
                    <a:lnTo>
                      <a:pt x="62" y="320"/>
                    </a:lnTo>
                    <a:lnTo>
                      <a:pt x="60" y="322"/>
                    </a:lnTo>
                    <a:lnTo>
                      <a:pt x="60" y="322"/>
                    </a:lnTo>
                    <a:lnTo>
                      <a:pt x="66" y="324"/>
                    </a:lnTo>
                    <a:lnTo>
                      <a:pt x="66" y="324"/>
                    </a:lnTo>
                    <a:lnTo>
                      <a:pt x="64" y="326"/>
                    </a:lnTo>
                    <a:lnTo>
                      <a:pt x="64" y="326"/>
                    </a:lnTo>
                    <a:lnTo>
                      <a:pt x="68" y="332"/>
                    </a:lnTo>
                    <a:lnTo>
                      <a:pt x="68" y="332"/>
                    </a:lnTo>
                    <a:lnTo>
                      <a:pt x="72" y="332"/>
                    </a:lnTo>
                    <a:lnTo>
                      <a:pt x="74" y="336"/>
                    </a:lnTo>
                    <a:lnTo>
                      <a:pt x="74" y="336"/>
                    </a:lnTo>
                    <a:lnTo>
                      <a:pt x="72" y="340"/>
                    </a:lnTo>
                    <a:lnTo>
                      <a:pt x="72" y="340"/>
                    </a:lnTo>
                    <a:lnTo>
                      <a:pt x="74" y="342"/>
                    </a:lnTo>
                    <a:lnTo>
                      <a:pt x="76" y="346"/>
                    </a:lnTo>
                    <a:lnTo>
                      <a:pt x="76" y="346"/>
                    </a:lnTo>
                    <a:lnTo>
                      <a:pt x="74" y="342"/>
                    </a:lnTo>
                    <a:lnTo>
                      <a:pt x="74" y="342"/>
                    </a:lnTo>
                    <a:lnTo>
                      <a:pt x="74" y="342"/>
                    </a:lnTo>
                    <a:lnTo>
                      <a:pt x="72" y="346"/>
                    </a:lnTo>
                    <a:lnTo>
                      <a:pt x="72" y="350"/>
                    </a:lnTo>
                    <a:lnTo>
                      <a:pt x="72" y="350"/>
                    </a:lnTo>
                    <a:lnTo>
                      <a:pt x="72" y="350"/>
                    </a:lnTo>
                    <a:lnTo>
                      <a:pt x="72" y="350"/>
                    </a:lnTo>
                    <a:lnTo>
                      <a:pt x="74" y="350"/>
                    </a:lnTo>
                    <a:lnTo>
                      <a:pt x="74" y="350"/>
                    </a:lnTo>
                    <a:lnTo>
                      <a:pt x="72" y="352"/>
                    </a:lnTo>
                    <a:lnTo>
                      <a:pt x="72" y="352"/>
                    </a:lnTo>
                    <a:lnTo>
                      <a:pt x="68" y="364"/>
                    </a:lnTo>
                    <a:lnTo>
                      <a:pt x="68" y="364"/>
                    </a:lnTo>
                    <a:lnTo>
                      <a:pt x="62" y="364"/>
                    </a:lnTo>
                    <a:lnTo>
                      <a:pt x="58" y="362"/>
                    </a:lnTo>
                    <a:lnTo>
                      <a:pt x="58" y="362"/>
                    </a:lnTo>
                    <a:lnTo>
                      <a:pt x="54" y="364"/>
                    </a:lnTo>
                    <a:lnTo>
                      <a:pt x="50" y="364"/>
                    </a:lnTo>
                    <a:lnTo>
                      <a:pt x="42" y="362"/>
                    </a:lnTo>
                    <a:lnTo>
                      <a:pt x="42" y="362"/>
                    </a:lnTo>
                    <a:lnTo>
                      <a:pt x="32" y="360"/>
                    </a:lnTo>
                    <a:lnTo>
                      <a:pt x="32" y="360"/>
                    </a:lnTo>
                    <a:lnTo>
                      <a:pt x="28" y="362"/>
                    </a:lnTo>
                    <a:lnTo>
                      <a:pt x="24" y="362"/>
                    </a:lnTo>
                    <a:lnTo>
                      <a:pt x="24" y="362"/>
                    </a:lnTo>
                    <a:lnTo>
                      <a:pt x="18" y="360"/>
                    </a:lnTo>
                    <a:lnTo>
                      <a:pt x="12" y="362"/>
                    </a:lnTo>
                    <a:lnTo>
                      <a:pt x="12" y="362"/>
                    </a:lnTo>
                    <a:lnTo>
                      <a:pt x="12" y="364"/>
                    </a:lnTo>
                    <a:lnTo>
                      <a:pt x="10" y="364"/>
                    </a:lnTo>
                    <a:lnTo>
                      <a:pt x="10" y="364"/>
                    </a:lnTo>
                    <a:lnTo>
                      <a:pt x="6" y="364"/>
                    </a:lnTo>
                    <a:lnTo>
                      <a:pt x="4" y="368"/>
                    </a:lnTo>
                    <a:lnTo>
                      <a:pt x="4" y="368"/>
                    </a:lnTo>
                    <a:lnTo>
                      <a:pt x="4" y="370"/>
                    </a:lnTo>
                    <a:lnTo>
                      <a:pt x="4" y="370"/>
                    </a:lnTo>
                    <a:lnTo>
                      <a:pt x="6" y="370"/>
                    </a:lnTo>
                    <a:lnTo>
                      <a:pt x="8" y="374"/>
                    </a:lnTo>
                    <a:lnTo>
                      <a:pt x="8" y="374"/>
                    </a:lnTo>
                    <a:lnTo>
                      <a:pt x="6" y="380"/>
                    </a:lnTo>
                    <a:lnTo>
                      <a:pt x="6" y="380"/>
                    </a:lnTo>
                    <a:lnTo>
                      <a:pt x="8" y="386"/>
                    </a:lnTo>
                    <a:lnTo>
                      <a:pt x="6" y="394"/>
                    </a:lnTo>
                    <a:lnTo>
                      <a:pt x="6" y="402"/>
                    </a:lnTo>
                    <a:lnTo>
                      <a:pt x="2" y="406"/>
                    </a:lnTo>
                    <a:lnTo>
                      <a:pt x="2" y="406"/>
                    </a:lnTo>
                    <a:lnTo>
                      <a:pt x="0" y="412"/>
                    </a:lnTo>
                    <a:lnTo>
                      <a:pt x="0" y="412"/>
                    </a:lnTo>
                    <a:lnTo>
                      <a:pt x="2" y="412"/>
                    </a:lnTo>
                    <a:lnTo>
                      <a:pt x="2" y="412"/>
                    </a:lnTo>
                    <a:lnTo>
                      <a:pt x="4" y="410"/>
                    </a:lnTo>
                    <a:lnTo>
                      <a:pt x="4" y="410"/>
                    </a:lnTo>
                    <a:lnTo>
                      <a:pt x="6" y="410"/>
                    </a:lnTo>
                    <a:lnTo>
                      <a:pt x="6" y="410"/>
                    </a:lnTo>
                    <a:lnTo>
                      <a:pt x="6" y="412"/>
                    </a:lnTo>
                    <a:lnTo>
                      <a:pt x="6" y="412"/>
                    </a:lnTo>
                    <a:lnTo>
                      <a:pt x="2" y="412"/>
                    </a:lnTo>
                    <a:lnTo>
                      <a:pt x="2" y="412"/>
                    </a:lnTo>
                    <a:lnTo>
                      <a:pt x="2" y="412"/>
                    </a:lnTo>
                    <a:lnTo>
                      <a:pt x="4" y="414"/>
                    </a:lnTo>
                    <a:lnTo>
                      <a:pt x="4" y="414"/>
                    </a:lnTo>
                    <a:lnTo>
                      <a:pt x="6" y="414"/>
                    </a:lnTo>
                    <a:lnTo>
                      <a:pt x="6" y="414"/>
                    </a:lnTo>
                    <a:lnTo>
                      <a:pt x="8" y="414"/>
                    </a:lnTo>
                    <a:lnTo>
                      <a:pt x="8" y="414"/>
                    </a:lnTo>
                    <a:lnTo>
                      <a:pt x="6" y="420"/>
                    </a:lnTo>
                    <a:lnTo>
                      <a:pt x="6" y="420"/>
                    </a:lnTo>
                    <a:lnTo>
                      <a:pt x="6" y="420"/>
                    </a:lnTo>
                    <a:lnTo>
                      <a:pt x="6" y="420"/>
                    </a:lnTo>
                    <a:lnTo>
                      <a:pt x="6" y="424"/>
                    </a:lnTo>
                    <a:lnTo>
                      <a:pt x="6" y="424"/>
                    </a:lnTo>
                    <a:lnTo>
                      <a:pt x="6" y="426"/>
                    </a:lnTo>
                    <a:lnTo>
                      <a:pt x="6" y="428"/>
                    </a:lnTo>
                    <a:lnTo>
                      <a:pt x="6" y="430"/>
                    </a:lnTo>
                    <a:lnTo>
                      <a:pt x="6" y="430"/>
                    </a:lnTo>
                    <a:lnTo>
                      <a:pt x="8" y="428"/>
                    </a:lnTo>
                    <a:lnTo>
                      <a:pt x="12" y="428"/>
                    </a:lnTo>
                    <a:lnTo>
                      <a:pt x="12" y="428"/>
                    </a:lnTo>
                    <a:lnTo>
                      <a:pt x="14" y="428"/>
                    </a:lnTo>
                    <a:lnTo>
                      <a:pt x="14" y="428"/>
                    </a:lnTo>
                    <a:lnTo>
                      <a:pt x="18" y="426"/>
                    </a:lnTo>
                    <a:lnTo>
                      <a:pt x="18" y="426"/>
                    </a:lnTo>
                    <a:lnTo>
                      <a:pt x="22" y="426"/>
                    </a:lnTo>
                    <a:lnTo>
                      <a:pt x="24" y="428"/>
                    </a:lnTo>
                    <a:lnTo>
                      <a:pt x="26" y="430"/>
                    </a:lnTo>
                    <a:lnTo>
                      <a:pt x="28" y="432"/>
                    </a:lnTo>
                    <a:lnTo>
                      <a:pt x="28" y="432"/>
                    </a:lnTo>
                    <a:lnTo>
                      <a:pt x="28" y="432"/>
                    </a:lnTo>
                    <a:lnTo>
                      <a:pt x="28" y="432"/>
                    </a:lnTo>
                    <a:lnTo>
                      <a:pt x="30" y="438"/>
                    </a:lnTo>
                    <a:lnTo>
                      <a:pt x="34" y="438"/>
                    </a:lnTo>
                    <a:lnTo>
                      <a:pt x="36" y="438"/>
                    </a:lnTo>
                    <a:lnTo>
                      <a:pt x="36" y="438"/>
                    </a:lnTo>
                    <a:lnTo>
                      <a:pt x="36" y="438"/>
                    </a:lnTo>
                    <a:lnTo>
                      <a:pt x="36" y="438"/>
                    </a:lnTo>
                    <a:lnTo>
                      <a:pt x="36" y="438"/>
                    </a:lnTo>
                    <a:lnTo>
                      <a:pt x="36" y="438"/>
                    </a:lnTo>
                    <a:lnTo>
                      <a:pt x="36" y="438"/>
                    </a:lnTo>
                    <a:lnTo>
                      <a:pt x="36" y="438"/>
                    </a:lnTo>
                    <a:lnTo>
                      <a:pt x="38" y="436"/>
                    </a:lnTo>
                    <a:lnTo>
                      <a:pt x="42" y="434"/>
                    </a:lnTo>
                    <a:lnTo>
                      <a:pt x="42" y="434"/>
                    </a:lnTo>
                    <a:lnTo>
                      <a:pt x="44" y="432"/>
                    </a:lnTo>
                    <a:lnTo>
                      <a:pt x="44" y="432"/>
                    </a:lnTo>
                    <a:lnTo>
                      <a:pt x="60" y="432"/>
                    </a:lnTo>
                    <a:lnTo>
                      <a:pt x="60" y="432"/>
                    </a:lnTo>
                    <a:lnTo>
                      <a:pt x="62" y="430"/>
                    </a:lnTo>
                    <a:lnTo>
                      <a:pt x="62" y="430"/>
                    </a:lnTo>
                    <a:lnTo>
                      <a:pt x="64" y="432"/>
                    </a:lnTo>
                    <a:lnTo>
                      <a:pt x="64" y="432"/>
                    </a:lnTo>
                    <a:lnTo>
                      <a:pt x="66" y="430"/>
                    </a:lnTo>
                    <a:lnTo>
                      <a:pt x="68" y="426"/>
                    </a:lnTo>
                    <a:lnTo>
                      <a:pt x="68" y="426"/>
                    </a:lnTo>
                    <a:lnTo>
                      <a:pt x="70" y="424"/>
                    </a:lnTo>
                    <a:lnTo>
                      <a:pt x="76" y="424"/>
                    </a:lnTo>
                    <a:lnTo>
                      <a:pt x="76" y="424"/>
                    </a:lnTo>
                    <a:lnTo>
                      <a:pt x="76" y="422"/>
                    </a:lnTo>
                    <a:lnTo>
                      <a:pt x="76" y="422"/>
                    </a:lnTo>
                    <a:lnTo>
                      <a:pt x="78" y="416"/>
                    </a:lnTo>
                    <a:lnTo>
                      <a:pt x="84" y="412"/>
                    </a:lnTo>
                    <a:lnTo>
                      <a:pt x="84" y="412"/>
                    </a:lnTo>
                    <a:lnTo>
                      <a:pt x="84" y="412"/>
                    </a:lnTo>
                    <a:lnTo>
                      <a:pt x="82" y="410"/>
                    </a:lnTo>
                    <a:lnTo>
                      <a:pt x="82" y="410"/>
                    </a:lnTo>
                    <a:lnTo>
                      <a:pt x="80" y="404"/>
                    </a:lnTo>
                    <a:lnTo>
                      <a:pt x="80" y="404"/>
                    </a:lnTo>
                    <a:lnTo>
                      <a:pt x="84" y="398"/>
                    </a:lnTo>
                    <a:lnTo>
                      <a:pt x="90" y="392"/>
                    </a:lnTo>
                    <a:lnTo>
                      <a:pt x="90" y="392"/>
                    </a:lnTo>
                    <a:lnTo>
                      <a:pt x="90" y="392"/>
                    </a:lnTo>
                    <a:lnTo>
                      <a:pt x="90" y="392"/>
                    </a:lnTo>
                    <a:lnTo>
                      <a:pt x="90" y="390"/>
                    </a:lnTo>
                    <a:lnTo>
                      <a:pt x="90" y="390"/>
                    </a:lnTo>
                    <a:lnTo>
                      <a:pt x="92" y="388"/>
                    </a:lnTo>
                    <a:lnTo>
                      <a:pt x="94" y="388"/>
                    </a:lnTo>
                    <a:lnTo>
                      <a:pt x="100" y="386"/>
                    </a:lnTo>
                    <a:lnTo>
                      <a:pt x="100" y="386"/>
                    </a:lnTo>
                    <a:lnTo>
                      <a:pt x="102" y="384"/>
                    </a:lnTo>
                    <a:lnTo>
                      <a:pt x="102" y="384"/>
                    </a:lnTo>
                    <a:lnTo>
                      <a:pt x="106" y="382"/>
                    </a:lnTo>
                    <a:lnTo>
                      <a:pt x="110" y="380"/>
                    </a:lnTo>
                    <a:lnTo>
                      <a:pt x="110" y="380"/>
                    </a:lnTo>
                    <a:lnTo>
                      <a:pt x="110" y="376"/>
                    </a:lnTo>
                    <a:lnTo>
                      <a:pt x="110" y="372"/>
                    </a:lnTo>
                    <a:lnTo>
                      <a:pt x="110" y="368"/>
                    </a:lnTo>
                    <a:lnTo>
                      <a:pt x="112" y="364"/>
                    </a:lnTo>
                    <a:lnTo>
                      <a:pt x="112" y="364"/>
                    </a:lnTo>
                    <a:lnTo>
                      <a:pt x="116" y="364"/>
                    </a:lnTo>
                    <a:lnTo>
                      <a:pt x="118" y="364"/>
                    </a:lnTo>
                    <a:lnTo>
                      <a:pt x="122" y="364"/>
                    </a:lnTo>
                    <a:lnTo>
                      <a:pt x="122" y="364"/>
                    </a:lnTo>
                    <a:lnTo>
                      <a:pt x="126" y="364"/>
                    </a:lnTo>
                    <a:lnTo>
                      <a:pt x="126" y="364"/>
                    </a:lnTo>
                    <a:lnTo>
                      <a:pt x="130" y="366"/>
                    </a:lnTo>
                    <a:lnTo>
                      <a:pt x="132" y="368"/>
                    </a:lnTo>
                    <a:lnTo>
                      <a:pt x="134" y="368"/>
                    </a:lnTo>
                    <a:lnTo>
                      <a:pt x="134" y="368"/>
                    </a:lnTo>
                    <a:lnTo>
                      <a:pt x="138" y="366"/>
                    </a:lnTo>
                    <a:lnTo>
                      <a:pt x="142" y="364"/>
                    </a:lnTo>
                    <a:lnTo>
                      <a:pt x="148" y="360"/>
                    </a:lnTo>
                    <a:lnTo>
                      <a:pt x="148" y="360"/>
                    </a:lnTo>
                    <a:lnTo>
                      <a:pt x="152" y="358"/>
                    </a:lnTo>
                    <a:lnTo>
                      <a:pt x="152" y="358"/>
                    </a:lnTo>
                    <a:lnTo>
                      <a:pt x="154" y="356"/>
                    </a:lnTo>
                    <a:lnTo>
                      <a:pt x="154" y="356"/>
                    </a:lnTo>
                    <a:lnTo>
                      <a:pt x="160" y="354"/>
                    </a:lnTo>
                    <a:lnTo>
                      <a:pt x="166" y="356"/>
                    </a:lnTo>
                    <a:lnTo>
                      <a:pt x="166" y="356"/>
                    </a:lnTo>
                    <a:lnTo>
                      <a:pt x="170" y="358"/>
                    </a:lnTo>
                    <a:lnTo>
                      <a:pt x="172" y="364"/>
                    </a:lnTo>
                    <a:lnTo>
                      <a:pt x="176" y="370"/>
                    </a:lnTo>
                    <a:lnTo>
                      <a:pt x="178" y="374"/>
                    </a:lnTo>
                    <a:lnTo>
                      <a:pt x="178" y="374"/>
                    </a:lnTo>
                    <a:lnTo>
                      <a:pt x="186" y="378"/>
                    </a:lnTo>
                    <a:lnTo>
                      <a:pt x="194" y="384"/>
                    </a:lnTo>
                    <a:lnTo>
                      <a:pt x="194" y="384"/>
                    </a:lnTo>
                    <a:lnTo>
                      <a:pt x="200" y="386"/>
                    </a:lnTo>
                    <a:lnTo>
                      <a:pt x="202" y="388"/>
                    </a:lnTo>
                    <a:lnTo>
                      <a:pt x="204" y="390"/>
                    </a:lnTo>
                    <a:lnTo>
                      <a:pt x="204" y="390"/>
                    </a:lnTo>
                    <a:lnTo>
                      <a:pt x="206" y="390"/>
                    </a:lnTo>
                    <a:lnTo>
                      <a:pt x="206" y="390"/>
                    </a:lnTo>
                    <a:lnTo>
                      <a:pt x="206" y="390"/>
                    </a:lnTo>
                    <a:lnTo>
                      <a:pt x="208" y="392"/>
                    </a:lnTo>
                    <a:lnTo>
                      <a:pt x="208" y="392"/>
                    </a:lnTo>
                    <a:lnTo>
                      <a:pt x="206" y="392"/>
                    </a:lnTo>
                    <a:lnTo>
                      <a:pt x="206" y="392"/>
                    </a:lnTo>
                    <a:lnTo>
                      <a:pt x="206" y="392"/>
                    </a:lnTo>
                    <a:lnTo>
                      <a:pt x="206" y="392"/>
                    </a:lnTo>
                    <a:lnTo>
                      <a:pt x="210" y="392"/>
                    </a:lnTo>
                    <a:lnTo>
                      <a:pt x="210" y="392"/>
                    </a:lnTo>
                    <a:lnTo>
                      <a:pt x="212" y="394"/>
                    </a:lnTo>
                    <a:lnTo>
                      <a:pt x="212" y="394"/>
                    </a:lnTo>
                    <a:lnTo>
                      <a:pt x="212" y="396"/>
                    </a:lnTo>
                    <a:lnTo>
                      <a:pt x="212" y="396"/>
                    </a:lnTo>
                    <a:lnTo>
                      <a:pt x="216" y="398"/>
                    </a:lnTo>
                    <a:lnTo>
                      <a:pt x="216" y="398"/>
                    </a:lnTo>
                    <a:lnTo>
                      <a:pt x="218" y="398"/>
                    </a:lnTo>
                    <a:lnTo>
                      <a:pt x="218" y="398"/>
                    </a:lnTo>
                    <a:lnTo>
                      <a:pt x="220" y="404"/>
                    </a:lnTo>
                    <a:lnTo>
                      <a:pt x="222" y="412"/>
                    </a:lnTo>
                    <a:lnTo>
                      <a:pt x="222" y="412"/>
                    </a:lnTo>
                    <a:lnTo>
                      <a:pt x="222" y="412"/>
                    </a:lnTo>
                    <a:lnTo>
                      <a:pt x="220" y="412"/>
                    </a:lnTo>
                    <a:lnTo>
                      <a:pt x="220" y="412"/>
                    </a:lnTo>
                    <a:lnTo>
                      <a:pt x="220" y="412"/>
                    </a:lnTo>
                    <a:lnTo>
                      <a:pt x="220" y="412"/>
                    </a:lnTo>
                    <a:lnTo>
                      <a:pt x="220" y="416"/>
                    </a:lnTo>
                    <a:lnTo>
                      <a:pt x="218" y="416"/>
                    </a:lnTo>
                    <a:lnTo>
                      <a:pt x="218" y="418"/>
                    </a:lnTo>
                    <a:lnTo>
                      <a:pt x="218" y="418"/>
                    </a:lnTo>
                    <a:lnTo>
                      <a:pt x="218" y="420"/>
                    </a:lnTo>
                    <a:lnTo>
                      <a:pt x="222" y="420"/>
                    </a:lnTo>
                    <a:lnTo>
                      <a:pt x="222" y="420"/>
                    </a:lnTo>
                    <a:lnTo>
                      <a:pt x="222" y="416"/>
                    </a:lnTo>
                    <a:lnTo>
                      <a:pt x="226" y="414"/>
                    </a:lnTo>
                    <a:lnTo>
                      <a:pt x="226" y="414"/>
                    </a:lnTo>
                    <a:lnTo>
                      <a:pt x="226" y="412"/>
                    </a:lnTo>
                    <a:lnTo>
                      <a:pt x="226" y="412"/>
                    </a:lnTo>
                    <a:lnTo>
                      <a:pt x="228" y="410"/>
                    </a:lnTo>
                    <a:lnTo>
                      <a:pt x="230" y="410"/>
                    </a:lnTo>
                    <a:lnTo>
                      <a:pt x="230" y="410"/>
                    </a:lnTo>
                    <a:lnTo>
                      <a:pt x="230" y="408"/>
                    </a:lnTo>
                    <a:lnTo>
                      <a:pt x="230" y="408"/>
                    </a:lnTo>
                    <a:lnTo>
                      <a:pt x="230" y="404"/>
                    </a:lnTo>
                    <a:lnTo>
                      <a:pt x="230" y="404"/>
                    </a:lnTo>
                    <a:lnTo>
                      <a:pt x="226" y="402"/>
                    </a:lnTo>
                    <a:lnTo>
                      <a:pt x="226" y="402"/>
                    </a:lnTo>
                    <a:lnTo>
                      <a:pt x="228" y="396"/>
                    </a:lnTo>
                    <a:lnTo>
                      <a:pt x="228" y="394"/>
                    </a:lnTo>
                    <a:lnTo>
                      <a:pt x="232" y="394"/>
                    </a:lnTo>
                    <a:lnTo>
                      <a:pt x="232" y="394"/>
                    </a:lnTo>
                    <a:lnTo>
                      <a:pt x="232" y="396"/>
                    </a:lnTo>
                    <a:lnTo>
                      <a:pt x="234" y="396"/>
                    </a:lnTo>
                    <a:lnTo>
                      <a:pt x="238" y="396"/>
                    </a:lnTo>
                    <a:lnTo>
                      <a:pt x="238" y="396"/>
                    </a:lnTo>
                    <a:lnTo>
                      <a:pt x="238" y="400"/>
                    </a:lnTo>
                    <a:lnTo>
                      <a:pt x="238" y="400"/>
                    </a:lnTo>
                    <a:lnTo>
                      <a:pt x="242" y="402"/>
                    </a:lnTo>
                    <a:lnTo>
                      <a:pt x="242" y="402"/>
                    </a:lnTo>
                    <a:lnTo>
                      <a:pt x="242" y="398"/>
                    </a:lnTo>
                    <a:lnTo>
                      <a:pt x="242" y="398"/>
                    </a:lnTo>
                    <a:lnTo>
                      <a:pt x="232" y="390"/>
                    </a:lnTo>
                    <a:lnTo>
                      <a:pt x="220" y="384"/>
                    </a:lnTo>
                    <a:lnTo>
                      <a:pt x="220" y="384"/>
                    </a:lnTo>
                    <a:lnTo>
                      <a:pt x="220" y="384"/>
                    </a:lnTo>
                    <a:lnTo>
                      <a:pt x="220" y="384"/>
                    </a:lnTo>
                    <a:lnTo>
                      <a:pt x="222" y="382"/>
                    </a:lnTo>
                    <a:lnTo>
                      <a:pt x="222" y="382"/>
                    </a:lnTo>
                    <a:lnTo>
                      <a:pt x="222" y="380"/>
                    </a:lnTo>
                    <a:lnTo>
                      <a:pt x="222" y="380"/>
                    </a:lnTo>
                    <a:lnTo>
                      <a:pt x="220" y="380"/>
                    </a:lnTo>
                    <a:lnTo>
                      <a:pt x="216" y="380"/>
                    </a:lnTo>
                    <a:lnTo>
                      <a:pt x="212" y="380"/>
                    </a:lnTo>
                    <a:lnTo>
                      <a:pt x="210" y="378"/>
                    </a:lnTo>
                    <a:lnTo>
                      <a:pt x="210" y="378"/>
                    </a:lnTo>
                    <a:lnTo>
                      <a:pt x="206" y="374"/>
                    </a:lnTo>
                    <a:lnTo>
                      <a:pt x="202" y="370"/>
                    </a:lnTo>
                    <a:lnTo>
                      <a:pt x="202" y="370"/>
                    </a:lnTo>
                    <a:lnTo>
                      <a:pt x="200" y="362"/>
                    </a:lnTo>
                    <a:lnTo>
                      <a:pt x="200" y="362"/>
                    </a:lnTo>
                    <a:lnTo>
                      <a:pt x="196" y="360"/>
                    </a:lnTo>
                    <a:lnTo>
                      <a:pt x="196" y="360"/>
                    </a:lnTo>
                    <a:lnTo>
                      <a:pt x="192" y="356"/>
                    </a:lnTo>
                    <a:lnTo>
                      <a:pt x="188" y="350"/>
                    </a:lnTo>
                    <a:lnTo>
                      <a:pt x="188" y="350"/>
                    </a:lnTo>
                    <a:lnTo>
                      <a:pt x="190" y="348"/>
                    </a:lnTo>
                    <a:lnTo>
                      <a:pt x="190" y="348"/>
                    </a:lnTo>
                    <a:lnTo>
                      <a:pt x="190" y="346"/>
                    </a:lnTo>
                    <a:lnTo>
                      <a:pt x="190" y="344"/>
                    </a:lnTo>
                    <a:lnTo>
                      <a:pt x="190" y="344"/>
                    </a:lnTo>
                    <a:lnTo>
                      <a:pt x="188" y="344"/>
                    </a:lnTo>
                    <a:lnTo>
                      <a:pt x="188" y="344"/>
                    </a:lnTo>
                    <a:lnTo>
                      <a:pt x="188" y="342"/>
                    </a:lnTo>
                    <a:lnTo>
                      <a:pt x="188" y="342"/>
                    </a:lnTo>
                    <a:lnTo>
                      <a:pt x="196" y="340"/>
                    </a:lnTo>
                    <a:lnTo>
                      <a:pt x="196" y="340"/>
                    </a:lnTo>
                    <a:lnTo>
                      <a:pt x="196" y="340"/>
                    </a:lnTo>
                    <a:lnTo>
                      <a:pt x="196" y="340"/>
                    </a:lnTo>
                    <a:lnTo>
                      <a:pt x="200" y="340"/>
                    </a:lnTo>
                    <a:lnTo>
                      <a:pt x="200" y="340"/>
                    </a:lnTo>
                    <a:lnTo>
                      <a:pt x="202" y="340"/>
                    </a:lnTo>
                    <a:lnTo>
                      <a:pt x="202" y="340"/>
                    </a:lnTo>
                    <a:lnTo>
                      <a:pt x="200" y="342"/>
                    </a:lnTo>
                    <a:lnTo>
                      <a:pt x="200" y="342"/>
                    </a:lnTo>
                    <a:lnTo>
                      <a:pt x="202" y="350"/>
                    </a:lnTo>
                    <a:lnTo>
                      <a:pt x="202" y="350"/>
                    </a:lnTo>
                    <a:lnTo>
                      <a:pt x="204" y="348"/>
                    </a:lnTo>
                    <a:lnTo>
                      <a:pt x="204" y="348"/>
                    </a:lnTo>
                    <a:lnTo>
                      <a:pt x="206" y="344"/>
                    </a:lnTo>
                    <a:lnTo>
                      <a:pt x="206" y="344"/>
                    </a:lnTo>
                    <a:lnTo>
                      <a:pt x="210" y="346"/>
                    </a:lnTo>
                    <a:lnTo>
                      <a:pt x="212" y="350"/>
                    </a:lnTo>
                    <a:lnTo>
                      <a:pt x="212" y="352"/>
                    </a:lnTo>
                    <a:lnTo>
                      <a:pt x="216" y="354"/>
                    </a:lnTo>
                    <a:lnTo>
                      <a:pt x="216" y="354"/>
                    </a:lnTo>
                    <a:lnTo>
                      <a:pt x="214" y="354"/>
                    </a:lnTo>
                    <a:lnTo>
                      <a:pt x="214" y="356"/>
                    </a:lnTo>
                    <a:lnTo>
                      <a:pt x="214" y="356"/>
                    </a:lnTo>
                    <a:lnTo>
                      <a:pt x="222" y="364"/>
                    </a:lnTo>
                    <a:lnTo>
                      <a:pt x="222" y="364"/>
                    </a:lnTo>
                    <a:lnTo>
                      <a:pt x="222" y="362"/>
                    </a:lnTo>
                    <a:lnTo>
                      <a:pt x="224" y="362"/>
                    </a:lnTo>
                    <a:lnTo>
                      <a:pt x="224" y="362"/>
                    </a:lnTo>
                    <a:lnTo>
                      <a:pt x="230" y="364"/>
                    </a:lnTo>
                    <a:lnTo>
                      <a:pt x="230" y="364"/>
                    </a:lnTo>
                    <a:lnTo>
                      <a:pt x="234" y="368"/>
                    </a:lnTo>
                    <a:lnTo>
                      <a:pt x="234" y="368"/>
                    </a:lnTo>
                    <a:lnTo>
                      <a:pt x="246" y="376"/>
                    </a:lnTo>
                    <a:lnTo>
                      <a:pt x="246" y="376"/>
                    </a:lnTo>
                    <a:lnTo>
                      <a:pt x="248" y="380"/>
                    </a:lnTo>
                    <a:lnTo>
                      <a:pt x="248" y="380"/>
                    </a:lnTo>
                    <a:lnTo>
                      <a:pt x="252" y="382"/>
                    </a:lnTo>
                    <a:lnTo>
                      <a:pt x="252" y="382"/>
                    </a:lnTo>
                    <a:lnTo>
                      <a:pt x="252" y="382"/>
                    </a:lnTo>
                    <a:lnTo>
                      <a:pt x="250" y="384"/>
                    </a:lnTo>
                    <a:lnTo>
                      <a:pt x="250" y="384"/>
                    </a:lnTo>
                    <a:lnTo>
                      <a:pt x="252" y="390"/>
                    </a:lnTo>
                    <a:lnTo>
                      <a:pt x="252" y="390"/>
                    </a:lnTo>
                    <a:lnTo>
                      <a:pt x="250" y="392"/>
                    </a:lnTo>
                    <a:lnTo>
                      <a:pt x="250" y="392"/>
                    </a:lnTo>
                    <a:lnTo>
                      <a:pt x="250" y="396"/>
                    </a:lnTo>
                    <a:lnTo>
                      <a:pt x="250" y="396"/>
                    </a:lnTo>
                    <a:lnTo>
                      <a:pt x="250" y="396"/>
                    </a:lnTo>
                    <a:lnTo>
                      <a:pt x="250" y="396"/>
                    </a:lnTo>
                    <a:lnTo>
                      <a:pt x="252" y="398"/>
                    </a:lnTo>
                    <a:lnTo>
                      <a:pt x="256" y="400"/>
                    </a:lnTo>
                    <a:lnTo>
                      <a:pt x="256" y="400"/>
                    </a:lnTo>
                    <a:lnTo>
                      <a:pt x="256" y="402"/>
                    </a:lnTo>
                    <a:lnTo>
                      <a:pt x="256" y="402"/>
                    </a:lnTo>
                    <a:lnTo>
                      <a:pt x="260" y="406"/>
                    </a:lnTo>
                    <a:lnTo>
                      <a:pt x="264" y="408"/>
                    </a:lnTo>
                    <a:lnTo>
                      <a:pt x="264" y="408"/>
                    </a:lnTo>
                    <a:lnTo>
                      <a:pt x="264" y="408"/>
                    </a:lnTo>
                    <a:lnTo>
                      <a:pt x="264" y="410"/>
                    </a:lnTo>
                    <a:lnTo>
                      <a:pt x="264" y="410"/>
                    </a:lnTo>
                    <a:lnTo>
                      <a:pt x="262" y="410"/>
                    </a:lnTo>
                    <a:lnTo>
                      <a:pt x="262" y="410"/>
                    </a:lnTo>
                    <a:lnTo>
                      <a:pt x="262" y="410"/>
                    </a:lnTo>
                    <a:lnTo>
                      <a:pt x="264" y="416"/>
                    </a:lnTo>
                    <a:lnTo>
                      <a:pt x="264" y="416"/>
                    </a:lnTo>
                    <a:lnTo>
                      <a:pt x="270" y="414"/>
                    </a:lnTo>
                    <a:lnTo>
                      <a:pt x="276" y="414"/>
                    </a:lnTo>
                    <a:lnTo>
                      <a:pt x="276" y="414"/>
                    </a:lnTo>
                    <a:lnTo>
                      <a:pt x="278" y="416"/>
                    </a:lnTo>
                    <a:lnTo>
                      <a:pt x="282" y="418"/>
                    </a:lnTo>
                    <a:lnTo>
                      <a:pt x="282" y="418"/>
                    </a:lnTo>
                    <a:lnTo>
                      <a:pt x="282" y="418"/>
                    </a:lnTo>
                    <a:lnTo>
                      <a:pt x="280" y="418"/>
                    </a:lnTo>
                    <a:lnTo>
                      <a:pt x="278" y="418"/>
                    </a:lnTo>
                    <a:lnTo>
                      <a:pt x="272" y="416"/>
                    </a:lnTo>
                    <a:lnTo>
                      <a:pt x="272" y="416"/>
                    </a:lnTo>
                    <a:lnTo>
                      <a:pt x="268" y="418"/>
                    </a:lnTo>
                    <a:lnTo>
                      <a:pt x="268" y="418"/>
                    </a:lnTo>
                    <a:lnTo>
                      <a:pt x="266" y="420"/>
                    </a:lnTo>
                    <a:lnTo>
                      <a:pt x="266" y="420"/>
                    </a:lnTo>
                    <a:lnTo>
                      <a:pt x="270" y="424"/>
                    </a:lnTo>
                    <a:lnTo>
                      <a:pt x="270" y="424"/>
                    </a:lnTo>
                    <a:lnTo>
                      <a:pt x="268" y="428"/>
                    </a:lnTo>
                    <a:lnTo>
                      <a:pt x="268" y="428"/>
                    </a:lnTo>
                    <a:lnTo>
                      <a:pt x="270" y="430"/>
                    </a:lnTo>
                    <a:lnTo>
                      <a:pt x="270" y="430"/>
                    </a:lnTo>
                    <a:lnTo>
                      <a:pt x="272" y="430"/>
                    </a:lnTo>
                    <a:lnTo>
                      <a:pt x="272" y="430"/>
                    </a:lnTo>
                    <a:lnTo>
                      <a:pt x="274" y="430"/>
                    </a:lnTo>
                    <a:lnTo>
                      <a:pt x="276" y="434"/>
                    </a:lnTo>
                    <a:lnTo>
                      <a:pt x="276" y="434"/>
                    </a:lnTo>
                    <a:lnTo>
                      <a:pt x="276" y="434"/>
                    </a:lnTo>
                    <a:lnTo>
                      <a:pt x="276" y="434"/>
                    </a:lnTo>
                    <a:lnTo>
                      <a:pt x="276" y="432"/>
                    </a:lnTo>
                    <a:lnTo>
                      <a:pt x="276" y="432"/>
                    </a:lnTo>
                    <a:lnTo>
                      <a:pt x="278" y="432"/>
                    </a:lnTo>
                    <a:lnTo>
                      <a:pt x="280" y="432"/>
                    </a:lnTo>
                    <a:lnTo>
                      <a:pt x="280" y="432"/>
                    </a:lnTo>
                    <a:lnTo>
                      <a:pt x="280" y="428"/>
                    </a:lnTo>
                    <a:lnTo>
                      <a:pt x="278" y="424"/>
                    </a:lnTo>
                    <a:lnTo>
                      <a:pt x="278" y="424"/>
                    </a:lnTo>
                    <a:lnTo>
                      <a:pt x="278" y="424"/>
                    </a:lnTo>
                    <a:lnTo>
                      <a:pt x="280" y="424"/>
                    </a:lnTo>
                    <a:lnTo>
                      <a:pt x="282" y="424"/>
                    </a:lnTo>
                    <a:lnTo>
                      <a:pt x="282" y="424"/>
                    </a:lnTo>
                    <a:lnTo>
                      <a:pt x="280" y="426"/>
                    </a:lnTo>
                    <a:lnTo>
                      <a:pt x="280" y="426"/>
                    </a:lnTo>
                    <a:lnTo>
                      <a:pt x="282" y="426"/>
                    </a:lnTo>
                    <a:lnTo>
                      <a:pt x="282" y="426"/>
                    </a:lnTo>
                    <a:lnTo>
                      <a:pt x="284" y="424"/>
                    </a:lnTo>
                    <a:lnTo>
                      <a:pt x="284" y="424"/>
                    </a:lnTo>
                    <a:lnTo>
                      <a:pt x="284" y="422"/>
                    </a:lnTo>
                    <a:lnTo>
                      <a:pt x="284" y="422"/>
                    </a:lnTo>
                    <a:lnTo>
                      <a:pt x="282" y="422"/>
                    </a:lnTo>
                    <a:lnTo>
                      <a:pt x="282" y="422"/>
                    </a:lnTo>
                    <a:lnTo>
                      <a:pt x="280" y="420"/>
                    </a:lnTo>
                    <a:lnTo>
                      <a:pt x="280" y="420"/>
                    </a:lnTo>
                    <a:lnTo>
                      <a:pt x="284" y="418"/>
                    </a:lnTo>
                    <a:lnTo>
                      <a:pt x="284" y="418"/>
                    </a:lnTo>
                    <a:lnTo>
                      <a:pt x="286" y="420"/>
                    </a:lnTo>
                    <a:lnTo>
                      <a:pt x="288" y="422"/>
                    </a:lnTo>
                    <a:lnTo>
                      <a:pt x="288" y="422"/>
                    </a:lnTo>
                    <a:lnTo>
                      <a:pt x="288" y="422"/>
                    </a:lnTo>
                    <a:lnTo>
                      <a:pt x="288" y="422"/>
                    </a:lnTo>
                    <a:lnTo>
                      <a:pt x="290" y="422"/>
                    </a:lnTo>
                    <a:lnTo>
                      <a:pt x="290" y="422"/>
                    </a:lnTo>
                    <a:lnTo>
                      <a:pt x="288" y="418"/>
                    </a:lnTo>
                    <a:lnTo>
                      <a:pt x="288" y="418"/>
                    </a:lnTo>
                    <a:lnTo>
                      <a:pt x="290" y="418"/>
                    </a:lnTo>
                    <a:lnTo>
                      <a:pt x="290" y="418"/>
                    </a:lnTo>
                    <a:lnTo>
                      <a:pt x="284" y="414"/>
                    </a:lnTo>
                    <a:lnTo>
                      <a:pt x="276" y="410"/>
                    </a:lnTo>
                    <a:lnTo>
                      <a:pt x="276" y="410"/>
                    </a:lnTo>
                    <a:lnTo>
                      <a:pt x="276" y="410"/>
                    </a:lnTo>
                    <a:lnTo>
                      <a:pt x="280" y="408"/>
                    </a:lnTo>
                    <a:lnTo>
                      <a:pt x="280" y="408"/>
                    </a:lnTo>
                    <a:lnTo>
                      <a:pt x="278" y="406"/>
                    </a:lnTo>
                    <a:lnTo>
                      <a:pt x="278" y="406"/>
                    </a:lnTo>
                    <a:lnTo>
                      <a:pt x="278" y="406"/>
                    </a:lnTo>
                    <a:lnTo>
                      <a:pt x="282" y="406"/>
                    </a:lnTo>
                    <a:lnTo>
                      <a:pt x="282" y="406"/>
                    </a:lnTo>
                    <a:lnTo>
                      <a:pt x="282" y="408"/>
                    </a:lnTo>
                    <a:lnTo>
                      <a:pt x="282" y="408"/>
                    </a:lnTo>
                    <a:lnTo>
                      <a:pt x="282" y="408"/>
                    </a:lnTo>
                    <a:lnTo>
                      <a:pt x="282" y="408"/>
                    </a:lnTo>
                    <a:lnTo>
                      <a:pt x="282" y="408"/>
                    </a:lnTo>
                    <a:lnTo>
                      <a:pt x="284" y="406"/>
                    </a:lnTo>
                    <a:lnTo>
                      <a:pt x="284" y="406"/>
                    </a:lnTo>
                    <a:lnTo>
                      <a:pt x="276" y="398"/>
                    </a:lnTo>
                    <a:lnTo>
                      <a:pt x="276" y="398"/>
                    </a:lnTo>
                    <a:lnTo>
                      <a:pt x="278" y="394"/>
                    </a:lnTo>
                    <a:lnTo>
                      <a:pt x="278" y="394"/>
                    </a:lnTo>
                    <a:lnTo>
                      <a:pt x="276" y="394"/>
                    </a:lnTo>
                    <a:lnTo>
                      <a:pt x="276" y="394"/>
                    </a:lnTo>
                    <a:lnTo>
                      <a:pt x="280" y="392"/>
                    </a:lnTo>
                    <a:lnTo>
                      <a:pt x="280" y="392"/>
                    </a:lnTo>
                    <a:lnTo>
                      <a:pt x="280" y="392"/>
                    </a:lnTo>
                    <a:lnTo>
                      <a:pt x="280" y="392"/>
                    </a:lnTo>
                    <a:lnTo>
                      <a:pt x="280" y="394"/>
                    </a:lnTo>
                    <a:lnTo>
                      <a:pt x="280" y="394"/>
                    </a:lnTo>
                    <a:lnTo>
                      <a:pt x="280" y="394"/>
                    </a:lnTo>
                    <a:lnTo>
                      <a:pt x="280" y="394"/>
                    </a:lnTo>
                    <a:lnTo>
                      <a:pt x="282" y="396"/>
                    </a:lnTo>
                    <a:lnTo>
                      <a:pt x="284" y="400"/>
                    </a:lnTo>
                    <a:lnTo>
                      <a:pt x="284" y="400"/>
                    </a:lnTo>
                    <a:lnTo>
                      <a:pt x="286" y="400"/>
                    </a:lnTo>
                    <a:lnTo>
                      <a:pt x="286" y="400"/>
                    </a:lnTo>
                    <a:lnTo>
                      <a:pt x="286" y="400"/>
                    </a:lnTo>
                    <a:lnTo>
                      <a:pt x="284" y="396"/>
                    </a:lnTo>
                    <a:lnTo>
                      <a:pt x="284" y="396"/>
                    </a:lnTo>
                    <a:lnTo>
                      <a:pt x="284" y="396"/>
                    </a:lnTo>
                    <a:lnTo>
                      <a:pt x="286" y="398"/>
                    </a:lnTo>
                    <a:lnTo>
                      <a:pt x="288" y="400"/>
                    </a:lnTo>
                    <a:lnTo>
                      <a:pt x="288" y="400"/>
                    </a:lnTo>
                    <a:lnTo>
                      <a:pt x="288" y="398"/>
                    </a:lnTo>
                    <a:lnTo>
                      <a:pt x="288" y="398"/>
                    </a:lnTo>
                    <a:lnTo>
                      <a:pt x="290" y="398"/>
                    </a:lnTo>
                    <a:lnTo>
                      <a:pt x="290" y="398"/>
                    </a:lnTo>
                    <a:lnTo>
                      <a:pt x="286" y="396"/>
                    </a:lnTo>
                    <a:lnTo>
                      <a:pt x="286" y="396"/>
                    </a:lnTo>
                    <a:lnTo>
                      <a:pt x="288" y="394"/>
                    </a:lnTo>
                    <a:lnTo>
                      <a:pt x="288" y="394"/>
                    </a:lnTo>
                    <a:lnTo>
                      <a:pt x="290" y="396"/>
                    </a:lnTo>
                    <a:lnTo>
                      <a:pt x="290" y="396"/>
                    </a:lnTo>
                    <a:lnTo>
                      <a:pt x="292" y="398"/>
                    </a:lnTo>
                    <a:lnTo>
                      <a:pt x="292" y="398"/>
                    </a:lnTo>
                    <a:lnTo>
                      <a:pt x="292" y="398"/>
                    </a:lnTo>
                    <a:lnTo>
                      <a:pt x="292" y="398"/>
                    </a:lnTo>
                    <a:lnTo>
                      <a:pt x="292" y="398"/>
                    </a:lnTo>
                    <a:lnTo>
                      <a:pt x="290" y="394"/>
                    </a:lnTo>
                    <a:lnTo>
                      <a:pt x="286" y="392"/>
                    </a:lnTo>
                    <a:lnTo>
                      <a:pt x="286" y="392"/>
                    </a:lnTo>
                    <a:lnTo>
                      <a:pt x="286" y="392"/>
                    </a:lnTo>
                    <a:lnTo>
                      <a:pt x="290" y="390"/>
                    </a:lnTo>
                    <a:lnTo>
                      <a:pt x="292" y="388"/>
                    </a:lnTo>
                    <a:lnTo>
                      <a:pt x="292" y="388"/>
                    </a:lnTo>
                    <a:lnTo>
                      <a:pt x="294" y="390"/>
                    </a:lnTo>
                    <a:lnTo>
                      <a:pt x="294" y="390"/>
                    </a:lnTo>
                    <a:lnTo>
                      <a:pt x="298" y="388"/>
                    </a:lnTo>
                    <a:lnTo>
                      <a:pt x="298" y="388"/>
                    </a:lnTo>
                    <a:lnTo>
                      <a:pt x="300" y="390"/>
                    </a:lnTo>
                    <a:lnTo>
                      <a:pt x="304" y="390"/>
                    </a:lnTo>
                    <a:lnTo>
                      <a:pt x="306" y="390"/>
                    </a:lnTo>
                    <a:lnTo>
                      <a:pt x="308" y="392"/>
                    </a:lnTo>
                    <a:lnTo>
                      <a:pt x="308" y="392"/>
                    </a:lnTo>
                    <a:lnTo>
                      <a:pt x="308" y="392"/>
                    </a:lnTo>
                    <a:lnTo>
                      <a:pt x="308" y="392"/>
                    </a:lnTo>
                    <a:lnTo>
                      <a:pt x="312" y="392"/>
                    </a:lnTo>
                    <a:lnTo>
                      <a:pt x="312" y="392"/>
                    </a:lnTo>
                    <a:lnTo>
                      <a:pt x="312" y="392"/>
                    </a:lnTo>
                    <a:lnTo>
                      <a:pt x="312" y="392"/>
                    </a:lnTo>
                    <a:lnTo>
                      <a:pt x="310" y="394"/>
                    </a:lnTo>
                    <a:lnTo>
                      <a:pt x="310" y="394"/>
                    </a:lnTo>
                    <a:lnTo>
                      <a:pt x="308" y="398"/>
                    </a:lnTo>
                    <a:lnTo>
                      <a:pt x="308" y="398"/>
                    </a:lnTo>
                    <a:lnTo>
                      <a:pt x="312" y="394"/>
                    </a:lnTo>
                    <a:lnTo>
                      <a:pt x="312" y="394"/>
                    </a:lnTo>
                    <a:lnTo>
                      <a:pt x="318" y="392"/>
                    </a:lnTo>
                    <a:lnTo>
                      <a:pt x="318" y="392"/>
                    </a:lnTo>
                    <a:lnTo>
                      <a:pt x="320" y="388"/>
                    </a:lnTo>
                    <a:lnTo>
                      <a:pt x="320" y="388"/>
                    </a:lnTo>
                    <a:lnTo>
                      <a:pt x="324" y="388"/>
                    </a:lnTo>
                    <a:lnTo>
                      <a:pt x="324" y="388"/>
                    </a:lnTo>
                    <a:lnTo>
                      <a:pt x="328" y="388"/>
                    </a:lnTo>
                    <a:lnTo>
                      <a:pt x="332" y="388"/>
                    </a:lnTo>
                    <a:lnTo>
                      <a:pt x="332" y="388"/>
                    </a:lnTo>
                    <a:lnTo>
                      <a:pt x="334" y="386"/>
                    </a:lnTo>
                    <a:lnTo>
                      <a:pt x="334" y="386"/>
                    </a:lnTo>
                    <a:lnTo>
                      <a:pt x="332" y="384"/>
                    </a:lnTo>
                    <a:lnTo>
                      <a:pt x="328" y="384"/>
                    </a:lnTo>
                    <a:lnTo>
                      <a:pt x="328" y="384"/>
                    </a:lnTo>
                    <a:lnTo>
                      <a:pt x="324" y="378"/>
                    </a:lnTo>
                    <a:lnTo>
                      <a:pt x="322" y="376"/>
                    </a:lnTo>
                    <a:lnTo>
                      <a:pt x="320" y="374"/>
                    </a:lnTo>
                    <a:lnTo>
                      <a:pt x="320" y="372"/>
                    </a:lnTo>
                    <a:lnTo>
                      <a:pt x="320" y="372"/>
                    </a:lnTo>
                    <a:lnTo>
                      <a:pt x="322" y="370"/>
                    </a:lnTo>
                    <a:lnTo>
                      <a:pt x="322" y="370"/>
                    </a:lnTo>
                    <a:lnTo>
                      <a:pt x="324" y="364"/>
                    </a:lnTo>
                    <a:lnTo>
                      <a:pt x="324" y="364"/>
                    </a:lnTo>
                    <a:lnTo>
                      <a:pt x="328" y="362"/>
                    </a:lnTo>
                    <a:lnTo>
                      <a:pt x="328" y="362"/>
                    </a:lnTo>
                    <a:lnTo>
                      <a:pt x="328" y="360"/>
                    </a:lnTo>
                    <a:lnTo>
                      <a:pt x="328" y="360"/>
                    </a:lnTo>
                    <a:lnTo>
                      <a:pt x="330" y="352"/>
                    </a:lnTo>
                    <a:lnTo>
                      <a:pt x="332" y="350"/>
                    </a:lnTo>
                    <a:lnTo>
                      <a:pt x="336" y="348"/>
                    </a:lnTo>
                    <a:lnTo>
                      <a:pt x="336" y="348"/>
                    </a:lnTo>
                    <a:lnTo>
                      <a:pt x="338" y="344"/>
                    </a:lnTo>
                    <a:lnTo>
                      <a:pt x="338" y="344"/>
                    </a:lnTo>
                    <a:lnTo>
                      <a:pt x="338" y="342"/>
                    </a:lnTo>
                    <a:lnTo>
                      <a:pt x="338" y="342"/>
                    </a:lnTo>
                    <a:lnTo>
                      <a:pt x="338" y="340"/>
                    </a:lnTo>
                    <a:lnTo>
                      <a:pt x="338" y="340"/>
                    </a:lnTo>
                    <a:lnTo>
                      <a:pt x="342" y="338"/>
                    </a:lnTo>
                    <a:lnTo>
                      <a:pt x="342" y="338"/>
                    </a:lnTo>
                    <a:lnTo>
                      <a:pt x="344" y="334"/>
                    </a:lnTo>
                    <a:lnTo>
                      <a:pt x="348" y="332"/>
                    </a:lnTo>
                    <a:lnTo>
                      <a:pt x="350" y="330"/>
                    </a:lnTo>
                    <a:lnTo>
                      <a:pt x="356" y="328"/>
                    </a:lnTo>
                    <a:lnTo>
                      <a:pt x="356" y="328"/>
                    </a:lnTo>
                    <a:lnTo>
                      <a:pt x="358" y="328"/>
                    </a:lnTo>
                    <a:lnTo>
                      <a:pt x="358" y="328"/>
                    </a:lnTo>
                    <a:lnTo>
                      <a:pt x="358" y="326"/>
                    </a:lnTo>
                    <a:lnTo>
                      <a:pt x="358" y="326"/>
                    </a:lnTo>
                    <a:lnTo>
                      <a:pt x="360" y="330"/>
                    </a:lnTo>
                    <a:lnTo>
                      <a:pt x="360" y="330"/>
                    </a:lnTo>
                    <a:lnTo>
                      <a:pt x="360" y="330"/>
                    </a:lnTo>
                    <a:lnTo>
                      <a:pt x="358" y="332"/>
                    </a:lnTo>
                    <a:lnTo>
                      <a:pt x="358" y="332"/>
                    </a:lnTo>
                    <a:lnTo>
                      <a:pt x="358" y="332"/>
                    </a:lnTo>
                    <a:lnTo>
                      <a:pt x="360" y="334"/>
                    </a:lnTo>
                    <a:lnTo>
                      <a:pt x="364" y="334"/>
                    </a:lnTo>
                    <a:lnTo>
                      <a:pt x="372" y="334"/>
                    </a:lnTo>
                    <a:lnTo>
                      <a:pt x="372" y="334"/>
                    </a:lnTo>
                    <a:lnTo>
                      <a:pt x="372" y="336"/>
                    </a:lnTo>
                    <a:lnTo>
                      <a:pt x="372" y="336"/>
                    </a:lnTo>
                    <a:lnTo>
                      <a:pt x="368" y="340"/>
                    </a:lnTo>
                    <a:lnTo>
                      <a:pt x="362" y="342"/>
                    </a:lnTo>
                    <a:lnTo>
                      <a:pt x="362" y="342"/>
                    </a:lnTo>
                    <a:lnTo>
                      <a:pt x="364" y="342"/>
                    </a:lnTo>
                    <a:lnTo>
                      <a:pt x="364" y="342"/>
                    </a:lnTo>
                    <a:lnTo>
                      <a:pt x="370" y="344"/>
                    </a:lnTo>
                    <a:lnTo>
                      <a:pt x="372" y="346"/>
                    </a:lnTo>
                    <a:lnTo>
                      <a:pt x="370" y="350"/>
                    </a:lnTo>
                    <a:lnTo>
                      <a:pt x="370" y="352"/>
                    </a:lnTo>
                    <a:lnTo>
                      <a:pt x="370" y="352"/>
                    </a:lnTo>
                    <a:lnTo>
                      <a:pt x="376" y="352"/>
                    </a:lnTo>
                    <a:lnTo>
                      <a:pt x="380" y="348"/>
                    </a:lnTo>
                    <a:lnTo>
                      <a:pt x="380" y="348"/>
                    </a:lnTo>
                    <a:lnTo>
                      <a:pt x="386" y="348"/>
                    </a:lnTo>
                    <a:lnTo>
                      <a:pt x="386" y="348"/>
                    </a:lnTo>
                    <a:lnTo>
                      <a:pt x="388" y="346"/>
                    </a:lnTo>
                    <a:lnTo>
                      <a:pt x="388" y="346"/>
                    </a:lnTo>
                    <a:lnTo>
                      <a:pt x="390" y="346"/>
                    </a:lnTo>
                    <a:lnTo>
                      <a:pt x="392" y="346"/>
                    </a:lnTo>
                    <a:lnTo>
                      <a:pt x="392" y="346"/>
                    </a:lnTo>
                    <a:lnTo>
                      <a:pt x="396" y="346"/>
                    </a:lnTo>
                    <a:lnTo>
                      <a:pt x="396" y="346"/>
                    </a:lnTo>
                    <a:lnTo>
                      <a:pt x="398" y="342"/>
                    </a:lnTo>
                    <a:lnTo>
                      <a:pt x="398" y="342"/>
                    </a:lnTo>
                    <a:lnTo>
                      <a:pt x="392" y="342"/>
                    </a:lnTo>
                    <a:lnTo>
                      <a:pt x="392" y="342"/>
                    </a:lnTo>
                    <a:lnTo>
                      <a:pt x="388" y="342"/>
                    </a:lnTo>
                    <a:lnTo>
                      <a:pt x="384" y="344"/>
                    </a:lnTo>
                    <a:lnTo>
                      <a:pt x="384" y="344"/>
                    </a:lnTo>
                    <a:lnTo>
                      <a:pt x="382" y="338"/>
                    </a:lnTo>
                    <a:lnTo>
                      <a:pt x="374" y="334"/>
                    </a:lnTo>
                    <a:lnTo>
                      <a:pt x="374" y="334"/>
                    </a:lnTo>
                    <a:lnTo>
                      <a:pt x="374" y="334"/>
                    </a:lnTo>
                    <a:lnTo>
                      <a:pt x="374" y="334"/>
                    </a:lnTo>
                    <a:lnTo>
                      <a:pt x="384" y="334"/>
                    </a:lnTo>
                    <a:lnTo>
                      <a:pt x="384" y="334"/>
                    </a:lnTo>
                    <a:lnTo>
                      <a:pt x="386" y="330"/>
                    </a:lnTo>
                    <a:lnTo>
                      <a:pt x="386" y="330"/>
                    </a:lnTo>
                    <a:lnTo>
                      <a:pt x="386" y="330"/>
                    </a:lnTo>
                    <a:lnTo>
                      <a:pt x="386" y="330"/>
                    </a:lnTo>
                    <a:lnTo>
                      <a:pt x="388" y="330"/>
                    </a:lnTo>
                    <a:lnTo>
                      <a:pt x="388" y="330"/>
                    </a:lnTo>
                    <a:lnTo>
                      <a:pt x="390" y="330"/>
                    </a:lnTo>
                    <a:lnTo>
                      <a:pt x="390" y="330"/>
                    </a:lnTo>
                    <a:lnTo>
                      <a:pt x="392" y="328"/>
                    </a:lnTo>
                    <a:lnTo>
                      <a:pt x="392" y="328"/>
                    </a:lnTo>
                    <a:lnTo>
                      <a:pt x="404" y="326"/>
                    </a:lnTo>
                    <a:lnTo>
                      <a:pt x="404" y="326"/>
                    </a:lnTo>
                    <a:lnTo>
                      <a:pt x="406" y="324"/>
                    </a:lnTo>
                    <a:lnTo>
                      <a:pt x="406" y="324"/>
                    </a:lnTo>
                    <a:lnTo>
                      <a:pt x="412" y="324"/>
                    </a:lnTo>
                    <a:lnTo>
                      <a:pt x="412" y="324"/>
                    </a:lnTo>
                    <a:lnTo>
                      <a:pt x="412" y="322"/>
                    </a:lnTo>
                    <a:lnTo>
                      <a:pt x="412" y="322"/>
                    </a:lnTo>
                    <a:lnTo>
                      <a:pt x="420" y="322"/>
                    </a:lnTo>
                    <a:lnTo>
                      <a:pt x="420" y="322"/>
                    </a:lnTo>
                    <a:lnTo>
                      <a:pt x="422" y="324"/>
                    </a:lnTo>
                    <a:lnTo>
                      <a:pt x="422" y="324"/>
                    </a:lnTo>
                    <a:lnTo>
                      <a:pt x="416" y="326"/>
                    </a:lnTo>
                    <a:lnTo>
                      <a:pt x="410" y="328"/>
                    </a:lnTo>
                    <a:lnTo>
                      <a:pt x="410" y="328"/>
                    </a:lnTo>
                    <a:lnTo>
                      <a:pt x="408" y="328"/>
                    </a:lnTo>
                    <a:lnTo>
                      <a:pt x="408" y="328"/>
                    </a:lnTo>
                    <a:lnTo>
                      <a:pt x="414" y="334"/>
                    </a:lnTo>
                    <a:lnTo>
                      <a:pt x="414" y="334"/>
                    </a:lnTo>
                    <a:lnTo>
                      <a:pt x="410" y="334"/>
                    </a:lnTo>
                    <a:lnTo>
                      <a:pt x="410" y="334"/>
                    </a:lnTo>
                    <a:lnTo>
                      <a:pt x="408" y="338"/>
                    </a:lnTo>
                    <a:lnTo>
                      <a:pt x="408" y="342"/>
                    </a:lnTo>
                    <a:lnTo>
                      <a:pt x="408" y="342"/>
                    </a:lnTo>
                    <a:lnTo>
                      <a:pt x="402" y="344"/>
                    </a:lnTo>
                    <a:lnTo>
                      <a:pt x="402" y="344"/>
                    </a:lnTo>
                    <a:lnTo>
                      <a:pt x="406" y="348"/>
                    </a:lnTo>
                    <a:lnTo>
                      <a:pt x="406" y="348"/>
                    </a:lnTo>
                    <a:lnTo>
                      <a:pt x="408" y="348"/>
                    </a:lnTo>
                    <a:lnTo>
                      <a:pt x="408" y="348"/>
                    </a:lnTo>
                    <a:lnTo>
                      <a:pt x="412" y="352"/>
                    </a:lnTo>
                    <a:lnTo>
                      <a:pt x="412" y="352"/>
                    </a:lnTo>
                    <a:lnTo>
                      <a:pt x="416" y="352"/>
                    </a:lnTo>
                    <a:lnTo>
                      <a:pt x="416" y="352"/>
                    </a:lnTo>
                    <a:lnTo>
                      <a:pt x="424" y="358"/>
                    </a:lnTo>
                    <a:lnTo>
                      <a:pt x="424" y="358"/>
                    </a:lnTo>
                    <a:lnTo>
                      <a:pt x="426" y="360"/>
                    </a:lnTo>
                    <a:lnTo>
                      <a:pt x="428" y="362"/>
                    </a:lnTo>
                    <a:lnTo>
                      <a:pt x="428" y="362"/>
                    </a:lnTo>
                    <a:lnTo>
                      <a:pt x="428" y="364"/>
                    </a:lnTo>
                    <a:lnTo>
                      <a:pt x="428" y="364"/>
                    </a:lnTo>
                    <a:lnTo>
                      <a:pt x="434" y="366"/>
                    </a:lnTo>
                    <a:lnTo>
                      <a:pt x="440" y="370"/>
                    </a:lnTo>
                    <a:lnTo>
                      <a:pt x="440" y="370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42" y="380"/>
                    </a:lnTo>
                    <a:lnTo>
                      <a:pt x="440" y="384"/>
                    </a:lnTo>
                    <a:lnTo>
                      <a:pt x="436" y="386"/>
                    </a:lnTo>
                    <a:lnTo>
                      <a:pt x="432" y="388"/>
                    </a:lnTo>
                    <a:lnTo>
                      <a:pt x="432" y="388"/>
                    </a:lnTo>
                    <a:lnTo>
                      <a:pt x="426" y="388"/>
                    </a:lnTo>
                    <a:lnTo>
                      <a:pt x="422" y="388"/>
                    </a:lnTo>
                    <a:lnTo>
                      <a:pt x="422" y="388"/>
                    </a:lnTo>
                    <a:lnTo>
                      <a:pt x="416" y="388"/>
                    </a:lnTo>
                    <a:lnTo>
                      <a:pt x="416" y="388"/>
                    </a:lnTo>
                    <a:lnTo>
                      <a:pt x="412" y="388"/>
                    </a:lnTo>
                    <a:lnTo>
                      <a:pt x="406" y="388"/>
                    </a:lnTo>
                    <a:lnTo>
                      <a:pt x="406" y="388"/>
                    </a:lnTo>
                    <a:lnTo>
                      <a:pt x="402" y="386"/>
                    </a:lnTo>
                    <a:lnTo>
                      <a:pt x="400" y="384"/>
                    </a:lnTo>
                    <a:lnTo>
                      <a:pt x="398" y="386"/>
                    </a:lnTo>
                    <a:lnTo>
                      <a:pt x="398" y="386"/>
                    </a:lnTo>
                    <a:lnTo>
                      <a:pt x="394" y="384"/>
                    </a:lnTo>
                    <a:lnTo>
                      <a:pt x="394" y="380"/>
                    </a:lnTo>
                    <a:lnTo>
                      <a:pt x="394" y="380"/>
                    </a:lnTo>
                    <a:lnTo>
                      <a:pt x="388" y="382"/>
                    </a:lnTo>
                    <a:lnTo>
                      <a:pt x="388" y="382"/>
                    </a:lnTo>
                    <a:lnTo>
                      <a:pt x="386" y="380"/>
                    </a:lnTo>
                    <a:lnTo>
                      <a:pt x="384" y="378"/>
                    </a:lnTo>
                    <a:lnTo>
                      <a:pt x="384" y="378"/>
                    </a:lnTo>
                    <a:lnTo>
                      <a:pt x="382" y="378"/>
                    </a:lnTo>
                    <a:lnTo>
                      <a:pt x="378" y="378"/>
                    </a:lnTo>
                    <a:lnTo>
                      <a:pt x="374" y="378"/>
                    </a:lnTo>
                    <a:lnTo>
                      <a:pt x="368" y="378"/>
                    </a:lnTo>
                    <a:lnTo>
                      <a:pt x="368" y="378"/>
                    </a:lnTo>
                    <a:lnTo>
                      <a:pt x="362" y="382"/>
                    </a:lnTo>
                    <a:lnTo>
                      <a:pt x="354" y="384"/>
                    </a:lnTo>
                    <a:lnTo>
                      <a:pt x="354" y="384"/>
                    </a:lnTo>
                    <a:lnTo>
                      <a:pt x="354" y="386"/>
                    </a:lnTo>
                    <a:lnTo>
                      <a:pt x="354" y="386"/>
                    </a:lnTo>
                    <a:lnTo>
                      <a:pt x="348" y="388"/>
                    </a:lnTo>
                    <a:lnTo>
                      <a:pt x="344" y="386"/>
                    </a:lnTo>
                    <a:lnTo>
                      <a:pt x="344" y="386"/>
                    </a:lnTo>
                    <a:lnTo>
                      <a:pt x="342" y="386"/>
                    </a:lnTo>
                    <a:lnTo>
                      <a:pt x="342" y="386"/>
                    </a:lnTo>
                    <a:lnTo>
                      <a:pt x="334" y="386"/>
                    </a:lnTo>
                    <a:lnTo>
                      <a:pt x="334" y="386"/>
                    </a:lnTo>
                    <a:lnTo>
                      <a:pt x="334" y="388"/>
                    </a:lnTo>
                    <a:lnTo>
                      <a:pt x="334" y="388"/>
                    </a:lnTo>
                    <a:lnTo>
                      <a:pt x="336" y="390"/>
                    </a:lnTo>
                    <a:lnTo>
                      <a:pt x="336" y="390"/>
                    </a:lnTo>
                    <a:lnTo>
                      <a:pt x="340" y="390"/>
                    </a:lnTo>
                    <a:lnTo>
                      <a:pt x="340" y="390"/>
                    </a:lnTo>
                    <a:lnTo>
                      <a:pt x="340" y="390"/>
                    </a:lnTo>
                    <a:lnTo>
                      <a:pt x="332" y="392"/>
                    </a:lnTo>
                    <a:lnTo>
                      <a:pt x="332" y="392"/>
                    </a:lnTo>
                    <a:lnTo>
                      <a:pt x="332" y="394"/>
                    </a:lnTo>
                    <a:lnTo>
                      <a:pt x="332" y="394"/>
                    </a:lnTo>
                    <a:lnTo>
                      <a:pt x="334" y="394"/>
                    </a:lnTo>
                    <a:lnTo>
                      <a:pt x="334" y="394"/>
                    </a:lnTo>
                    <a:lnTo>
                      <a:pt x="334" y="394"/>
                    </a:lnTo>
                    <a:lnTo>
                      <a:pt x="334" y="394"/>
                    </a:lnTo>
                    <a:lnTo>
                      <a:pt x="334" y="394"/>
                    </a:lnTo>
                    <a:lnTo>
                      <a:pt x="334" y="394"/>
                    </a:lnTo>
                    <a:lnTo>
                      <a:pt x="324" y="394"/>
                    </a:lnTo>
                    <a:lnTo>
                      <a:pt x="324" y="394"/>
                    </a:lnTo>
                    <a:lnTo>
                      <a:pt x="324" y="394"/>
                    </a:lnTo>
                    <a:lnTo>
                      <a:pt x="324" y="394"/>
                    </a:lnTo>
                    <a:lnTo>
                      <a:pt x="322" y="394"/>
                    </a:lnTo>
                    <a:lnTo>
                      <a:pt x="322" y="394"/>
                    </a:lnTo>
                    <a:lnTo>
                      <a:pt x="322" y="394"/>
                    </a:lnTo>
                    <a:lnTo>
                      <a:pt x="322" y="394"/>
                    </a:lnTo>
                    <a:lnTo>
                      <a:pt x="324" y="394"/>
                    </a:lnTo>
                    <a:lnTo>
                      <a:pt x="324" y="394"/>
                    </a:lnTo>
                    <a:lnTo>
                      <a:pt x="324" y="394"/>
                    </a:lnTo>
                    <a:lnTo>
                      <a:pt x="320" y="394"/>
                    </a:lnTo>
                    <a:lnTo>
                      <a:pt x="318" y="394"/>
                    </a:lnTo>
                    <a:lnTo>
                      <a:pt x="318" y="394"/>
                    </a:lnTo>
                    <a:lnTo>
                      <a:pt x="314" y="394"/>
                    </a:lnTo>
                    <a:lnTo>
                      <a:pt x="310" y="396"/>
                    </a:lnTo>
                    <a:lnTo>
                      <a:pt x="310" y="396"/>
                    </a:lnTo>
                    <a:lnTo>
                      <a:pt x="310" y="398"/>
                    </a:lnTo>
                    <a:lnTo>
                      <a:pt x="308" y="398"/>
                    </a:lnTo>
                    <a:lnTo>
                      <a:pt x="308" y="398"/>
                    </a:lnTo>
                    <a:lnTo>
                      <a:pt x="308" y="404"/>
                    </a:lnTo>
                    <a:lnTo>
                      <a:pt x="308" y="404"/>
                    </a:lnTo>
                    <a:lnTo>
                      <a:pt x="316" y="402"/>
                    </a:lnTo>
                    <a:lnTo>
                      <a:pt x="316" y="402"/>
                    </a:lnTo>
                    <a:lnTo>
                      <a:pt x="316" y="402"/>
                    </a:lnTo>
                    <a:lnTo>
                      <a:pt x="314" y="404"/>
                    </a:lnTo>
                    <a:lnTo>
                      <a:pt x="314" y="404"/>
                    </a:lnTo>
                    <a:lnTo>
                      <a:pt x="312" y="406"/>
                    </a:lnTo>
                    <a:lnTo>
                      <a:pt x="312" y="406"/>
                    </a:lnTo>
                    <a:lnTo>
                      <a:pt x="314" y="408"/>
                    </a:lnTo>
                    <a:lnTo>
                      <a:pt x="314" y="408"/>
                    </a:lnTo>
                    <a:lnTo>
                      <a:pt x="314" y="410"/>
                    </a:lnTo>
                    <a:lnTo>
                      <a:pt x="316" y="410"/>
                    </a:lnTo>
                    <a:lnTo>
                      <a:pt x="316" y="410"/>
                    </a:lnTo>
                    <a:lnTo>
                      <a:pt x="316" y="410"/>
                    </a:lnTo>
                    <a:lnTo>
                      <a:pt x="316" y="410"/>
                    </a:lnTo>
                    <a:lnTo>
                      <a:pt x="314" y="412"/>
                    </a:lnTo>
                    <a:lnTo>
                      <a:pt x="314" y="412"/>
                    </a:lnTo>
                    <a:lnTo>
                      <a:pt x="314" y="414"/>
                    </a:lnTo>
                    <a:lnTo>
                      <a:pt x="314" y="414"/>
                    </a:lnTo>
                    <a:lnTo>
                      <a:pt x="316" y="414"/>
                    </a:lnTo>
                    <a:lnTo>
                      <a:pt x="314" y="416"/>
                    </a:lnTo>
                    <a:lnTo>
                      <a:pt x="314" y="416"/>
                    </a:lnTo>
                    <a:lnTo>
                      <a:pt x="312" y="414"/>
                    </a:lnTo>
                    <a:lnTo>
                      <a:pt x="312" y="414"/>
                    </a:lnTo>
                    <a:lnTo>
                      <a:pt x="310" y="416"/>
                    </a:lnTo>
                    <a:lnTo>
                      <a:pt x="310" y="418"/>
                    </a:lnTo>
                    <a:lnTo>
                      <a:pt x="310" y="418"/>
                    </a:lnTo>
                    <a:lnTo>
                      <a:pt x="318" y="420"/>
                    </a:lnTo>
                    <a:lnTo>
                      <a:pt x="318" y="420"/>
                    </a:lnTo>
                    <a:lnTo>
                      <a:pt x="318" y="424"/>
                    </a:lnTo>
                    <a:lnTo>
                      <a:pt x="318" y="424"/>
                    </a:lnTo>
                    <a:lnTo>
                      <a:pt x="320" y="426"/>
                    </a:lnTo>
                    <a:lnTo>
                      <a:pt x="320" y="426"/>
                    </a:lnTo>
                    <a:lnTo>
                      <a:pt x="320" y="426"/>
                    </a:lnTo>
                    <a:lnTo>
                      <a:pt x="320" y="426"/>
                    </a:lnTo>
                    <a:lnTo>
                      <a:pt x="318" y="428"/>
                    </a:lnTo>
                    <a:lnTo>
                      <a:pt x="318" y="428"/>
                    </a:lnTo>
                    <a:lnTo>
                      <a:pt x="318" y="428"/>
                    </a:lnTo>
                    <a:lnTo>
                      <a:pt x="318" y="428"/>
                    </a:lnTo>
                    <a:lnTo>
                      <a:pt x="324" y="430"/>
                    </a:lnTo>
                    <a:lnTo>
                      <a:pt x="324" y="430"/>
                    </a:lnTo>
                    <a:lnTo>
                      <a:pt x="324" y="430"/>
                    </a:lnTo>
                    <a:lnTo>
                      <a:pt x="324" y="430"/>
                    </a:lnTo>
                    <a:lnTo>
                      <a:pt x="324" y="432"/>
                    </a:lnTo>
                    <a:lnTo>
                      <a:pt x="324" y="432"/>
                    </a:lnTo>
                    <a:lnTo>
                      <a:pt x="324" y="432"/>
                    </a:lnTo>
                    <a:lnTo>
                      <a:pt x="324" y="432"/>
                    </a:lnTo>
                    <a:lnTo>
                      <a:pt x="324" y="432"/>
                    </a:lnTo>
                    <a:lnTo>
                      <a:pt x="324" y="432"/>
                    </a:lnTo>
                    <a:lnTo>
                      <a:pt x="326" y="430"/>
                    </a:lnTo>
                    <a:lnTo>
                      <a:pt x="326" y="430"/>
                    </a:lnTo>
                    <a:lnTo>
                      <a:pt x="330" y="432"/>
                    </a:lnTo>
                    <a:lnTo>
                      <a:pt x="332" y="432"/>
                    </a:lnTo>
                    <a:lnTo>
                      <a:pt x="332" y="432"/>
                    </a:lnTo>
                    <a:lnTo>
                      <a:pt x="334" y="432"/>
                    </a:lnTo>
                    <a:lnTo>
                      <a:pt x="334" y="432"/>
                    </a:lnTo>
                    <a:lnTo>
                      <a:pt x="336" y="436"/>
                    </a:lnTo>
                    <a:lnTo>
                      <a:pt x="336" y="436"/>
                    </a:lnTo>
                    <a:lnTo>
                      <a:pt x="340" y="436"/>
                    </a:lnTo>
                    <a:lnTo>
                      <a:pt x="344" y="438"/>
                    </a:lnTo>
                    <a:lnTo>
                      <a:pt x="344" y="438"/>
                    </a:lnTo>
                    <a:lnTo>
                      <a:pt x="346" y="436"/>
                    </a:lnTo>
                    <a:lnTo>
                      <a:pt x="346" y="436"/>
                    </a:lnTo>
                    <a:lnTo>
                      <a:pt x="346" y="430"/>
                    </a:lnTo>
                    <a:lnTo>
                      <a:pt x="346" y="430"/>
                    </a:lnTo>
                    <a:lnTo>
                      <a:pt x="354" y="430"/>
                    </a:lnTo>
                    <a:lnTo>
                      <a:pt x="358" y="434"/>
                    </a:lnTo>
                    <a:lnTo>
                      <a:pt x="358" y="434"/>
                    </a:lnTo>
                    <a:lnTo>
                      <a:pt x="362" y="436"/>
                    </a:lnTo>
                    <a:lnTo>
                      <a:pt x="364" y="438"/>
                    </a:lnTo>
                    <a:lnTo>
                      <a:pt x="364" y="438"/>
                    </a:lnTo>
                    <a:lnTo>
                      <a:pt x="370" y="438"/>
                    </a:lnTo>
                    <a:lnTo>
                      <a:pt x="376" y="436"/>
                    </a:lnTo>
                    <a:lnTo>
                      <a:pt x="376" y="436"/>
                    </a:lnTo>
                    <a:lnTo>
                      <a:pt x="380" y="432"/>
                    </a:lnTo>
                    <a:lnTo>
                      <a:pt x="380" y="432"/>
                    </a:lnTo>
                    <a:lnTo>
                      <a:pt x="384" y="432"/>
                    </a:lnTo>
                    <a:lnTo>
                      <a:pt x="388" y="434"/>
                    </a:lnTo>
                    <a:lnTo>
                      <a:pt x="388" y="434"/>
                    </a:lnTo>
                    <a:lnTo>
                      <a:pt x="392" y="430"/>
                    </a:lnTo>
                    <a:lnTo>
                      <a:pt x="394" y="430"/>
                    </a:lnTo>
                    <a:lnTo>
                      <a:pt x="394" y="430"/>
                    </a:lnTo>
                    <a:lnTo>
                      <a:pt x="394" y="432"/>
                    </a:lnTo>
                    <a:lnTo>
                      <a:pt x="394" y="432"/>
                    </a:lnTo>
                    <a:lnTo>
                      <a:pt x="394" y="434"/>
                    </a:lnTo>
                    <a:lnTo>
                      <a:pt x="394" y="434"/>
                    </a:lnTo>
                    <a:lnTo>
                      <a:pt x="390" y="436"/>
                    </a:lnTo>
                    <a:lnTo>
                      <a:pt x="390" y="436"/>
                    </a:lnTo>
                    <a:lnTo>
                      <a:pt x="392" y="440"/>
                    </a:lnTo>
                    <a:lnTo>
                      <a:pt x="392" y="440"/>
                    </a:lnTo>
                    <a:lnTo>
                      <a:pt x="390" y="444"/>
                    </a:lnTo>
                    <a:lnTo>
                      <a:pt x="390" y="444"/>
                    </a:lnTo>
                    <a:lnTo>
                      <a:pt x="392" y="448"/>
                    </a:lnTo>
                    <a:lnTo>
                      <a:pt x="392" y="454"/>
                    </a:lnTo>
                    <a:lnTo>
                      <a:pt x="392" y="454"/>
                    </a:lnTo>
                    <a:lnTo>
                      <a:pt x="388" y="462"/>
                    </a:lnTo>
                    <a:lnTo>
                      <a:pt x="384" y="470"/>
                    </a:lnTo>
                    <a:lnTo>
                      <a:pt x="384" y="470"/>
                    </a:lnTo>
                    <a:lnTo>
                      <a:pt x="382" y="474"/>
                    </a:lnTo>
                    <a:lnTo>
                      <a:pt x="382" y="474"/>
                    </a:lnTo>
                    <a:lnTo>
                      <a:pt x="380" y="480"/>
                    </a:lnTo>
                    <a:lnTo>
                      <a:pt x="378" y="484"/>
                    </a:lnTo>
                    <a:lnTo>
                      <a:pt x="378" y="484"/>
                    </a:lnTo>
                    <a:lnTo>
                      <a:pt x="384" y="500"/>
                    </a:lnTo>
                    <a:lnTo>
                      <a:pt x="384" y="500"/>
                    </a:lnTo>
                    <a:lnTo>
                      <a:pt x="386" y="502"/>
                    </a:lnTo>
                    <a:lnTo>
                      <a:pt x="386" y="502"/>
                    </a:lnTo>
                    <a:lnTo>
                      <a:pt x="382" y="514"/>
                    </a:lnTo>
                    <a:lnTo>
                      <a:pt x="382" y="514"/>
                    </a:lnTo>
                    <a:lnTo>
                      <a:pt x="386" y="514"/>
                    </a:lnTo>
                    <a:lnTo>
                      <a:pt x="386" y="514"/>
                    </a:lnTo>
                    <a:lnTo>
                      <a:pt x="390" y="520"/>
                    </a:lnTo>
                    <a:lnTo>
                      <a:pt x="390" y="520"/>
                    </a:lnTo>
                    <a:lnTo>
                      <a:pt x="398" y="534"/>
                    </a:lnTo>
                    <a:lnTo>
                      <a:pt x="398" y="534"/>
                    </a:lnTo>
                    <a:lnTo>
                      <a:pt x="402" y="538"/>
                    </a:lnTo>
                    <a:lnTo>
                      <a:pt x="404" y="542"/>
                    </a:lnTo>
                    <a:lnTo>
                      <a:pt x="404" y="546"/>
                    </a:lnTo>
                    <a:lnTo>
                      <a:pt x="404" y="546"/>
                    </a:lnTo>
                    <a:lnTo>
                      <a:pt x="408" y="550"/>
                    </a:lnTo>
                    <a:lnTo>
                      <a:pt x="414" y="552"/>
                    </a:lnTo>
                    <a:lnTo>
                      <a:pt x="414" y="552"/>
                    </a:lnTo>
                    <a:lnTo>
                      <a:pt x="420" y="564"/>
                    </a:lnTo>
                    <a:lnTo>
                      <a:pt x="420" y="564"/>
                    </a:lnTo>
                    <a:lnTo>
                      <a:pt x="420" y="570"/>
                    </a:lnTo>
                    <a:lnTo>
                      <a:pt x="420" y="576"/>
                    </a:lnTo>
                    <a:lnTo>
                      <a:pt x="420" y="576"/>
                    </a:lnTo>
                    <a:lnTo>
                      <a:pt x="426" y="584"/>
                    </a:lnTo>
                    <a:lnTo>
                      <a:pt x="426" y="584"/>
                    </a:lnTo>
                    <a:lnTo>
                      <a:pt x="430" y="586"/>
                    </a:lnTo>
                    <a:lnTo>
                      <a:pt x="434" y="588"/>
                    </a:lnTo>
                    <a:lnTo>
                      <a:pt x="434" y="588"/>
                    </a:lnTo>
                    <a:lnTo>
                      <a:pt x="442" y="606"/>
                    </a:lnTo>
                    <a:lnTo>
                      <a:pt x="442" y="606"/>
                    </a:lnTo>
                    <a:lnTo>
                      <a:pt x="444" y="608"/>
                    </a:lnTo>
                    <a:lnTo>
                      <a:pt x="444" y="608"/>
                    </a:lnTo>
                    <a:lnTo>
                      <a:pt x="448" y="612"/>
                    </a:lnTo>
                    <a:lnTo>
                      <a:pt x="452" y="618"/>
                    </a:lnTo>
                    <a:lnTo>
                      <a:pt x="452" y="618"/>
                    </a:lnTo>
                    <a:lnTo>
                      <a:pt x="452" y="624"/>
                    </a:lnTo>
                    <a:lnTo>
                      <a:pt x="452" y="624"/>
                    </a:lnTo>
                    <a:lnTo>
                      <a:pt x="452" y="628"/>
                    </a:lnTo>
                    <a:lnTo>
                      <a:pt x="452" y="628"/>
                    </a:lnTo>
                    <a:lnTo>
                      <a:pt x="456" y="642"/>
                    </a:lnTo>
                    <a:lnTo>
                      <a:pt x="456" y="648"/>
                    </a:lnTo>
                    <a:lnTo>
                      <a:pt x="456" y="648"/>
                    </a:lnTo>
                    <a:lnTo>
                      <a:pt x="460" y="652"/>
                    </a:lnTo>
                    <a:lnTo>
                      <a:pt x="464" y="652"/>
                    </a:lnTo>
                    <a:lnTo>
                      <a:pt x="468" y="652"/>
                    </a:lnTo>
                    <a:lnTo>
                      <a:pt x="474" y="650"/>
                    </a:lnTo>
                    <a:lnTo>
                      <a:pt x="474" y="650"/>
                    </a:lnTo>
                    <a:lnTo>
                      <a:pt x="478" y="646"/>
                    </a:lnTo>
                    <a:lnTo>
                      <a:pt x="478" y="646"/>
                    </a:lnTo>
                    <a:lnTo>
                      <a:pt x="486" y="646"/>
                    </a:lnTo>
                    <a:lnTo>
                      <a:pt x="486" y="646"/>
                    </a:lnTo>
                    <a:lnTo>
                      <a:pt x="498" y="640"/>
                    </a:lnTo>
                    <a:lnTo>
                      <a:pt x="498" y="640"/>
                    </a:lnTo>
                    <a:lnTo>
                      <a:pt x="500" y="640"/>
                    </a:lnTo>
                    <a:lnTo>
                      <a:pt x="504" y="640"/>
                    </a:lnTo>
                    <a:lnTo>
                      <a:pt x="504" y="640"/>
                    </a:lnTo>
                    <a:lnTo>
                      <a:pt x="508" y="636"/>
                    </a:lnTo>
                    <a:lnTo>
                      <a:pt x="508" y="636"/>
                    </a:lnTo>
                    <a:lnTo>
                      <a:pt x="520" y="632"/>
                    </a:lnTo>
                    <a:lnTo>
                      <a:pt x="526" y="630"/>
                    </a:lnTo>
                    <a:lnTo>
                      <a:pt x="530" y="628"/>
                    </a:lnTo>
                    <a:lnTo>
                      <a:pt x="530" y="628"/>
                    </a:lnTo>
                    <a:lnTo>
                      <a:pt x="532" y="626"/>
                    </a:lnTo>
                    <a:lnTo>
                      <a:pt x="534" y="622"/>
                    </a:lnTo>
                    <a:lnTo>
                      <a:pt x="534" y="622"/>
                    </a:lnTo>
                    <a:lnTo>
                      <a:pt x="536" y="620"/>
                    </a:lnTo>
                    <a:lnTo>
                      <a:pt x="540" y="618"/>
                    </a:lnTo>
                    <a:lnTo>
                      <a:pt x="540" y="618"/>
                    </a:lnTo>
                    <a:lnTo>
                      <a:pt x="550" y="614"/>
                    </a:lnTo>
                    <a:lnTo>
                      <a:pt x="550" y="614"/>
                    </a:lnTo>
                    <a:lnTo>
                      <a:pt x="556" y="614"/>
                    </a:lnTo>
                    <a:lnTo>
                      <a:pt x="556" y="614"/>
                    </a:lnTo>
                    <a:lnTo>
                      <a:pt x="558" y="614"/>
                    </a:lnTo>
                    <a:lnTo>
                      <a:pt x="558" y="614"/>
                    </a:lnTo>
                    <a:lnTo>
                      <a:pt x="560" y="610"/>
                    </a:lnTo>
                    <a:lnTo>
                      <a:pt x="562" y="606"/>
                    </a:lnTo>
                    <a:lnTo>
                      <a:pt x="562" y="606"/>
                    </a:lnTo>
                    <a:lnTo>
                      <a:pt x="566" y="606"/>
                    </a:lnTo>
                    <a:lnTo>
                      <a:pt x="570" y="604"/>
                    </a:lnTo>
                    <a:lnTo>
                      <a:pt x="570" y="604"/>
                    </a:lnTo>
                    <a:lnTo>
                      <a:pt x="570" y="602"/>
                    </a:lnTo>
                    <a:lnTo>
                      <a:pt x="570" y="602"/>
                    </a:lnTo>
                    <a:lnTo>
                      <a:pt x="572" y="598"/>
                    </a:lnTo>
                    <a:lnTo>
                      <a:pt x="574" y="598"/>
                    </a:lnTo>
                    <a:lnTo>
                      <a:pt x="582" y="596"/>
                    </a:lnTo>
                    <a:lnTo>
                      <a:pt x="582" y="596"/>
                    </a:lnTo>
                    <a:lnTo>
                      <a:pt x="582" y="590"/>
                    </a:lnTo>
                    <a:lnTo>
                      <a:pt x="582" y="584"/>
                    </a:lnTo>
                    <a:lnTo>
                      <a:pt x="582" y="584"/>
                    </a:lnTo>
                    <a:lnTo>
                      <a:pt x="588" y="584"/>
                    </a:lnTo>
                    <a:lnTo>
                      <a:pt x="588" y="584"/>
                    </a:lnTo>
                    <a:lnTo>
                      <a:pt x="588" y="580"/>
                    </a:lnTo>
                    <a:lnTo>
                      <a:pt x="590" y="578"/>
                    </a:lnTo>
                    <a:lnTo>
                      <a:pt x="590" y="578"/>
                    </a:lnTo>
                    <a:lnTo>
                      <a:pt x="594" y="574"/>
                    </a:lnTo>
                    <a:lnTo>
                      <a:pt x="594" y="574"/>
                    </a:lnTo>
                    <a:lnTo>
                      <a:pt x="598" y="566"/>
                    </a:lnTo>
                    <a:lnTo>
                      <a:pt x="598" y="566"/>
                    </a:lnTo>
                    <a:lnTo>
                      <a:pt x="596" y="564"/>
                    </a:lnTo>
                    <a:lnTo>
                      <a:pt x="594" y="564"/>
                    </a:lnTo>
                    <a:lnTo>
                      <a:pt x="594" y="564"/>
                    </a:lnTo>
                    <a:lnTo>
                      <a:pt x="588" y="556"/>
                    </a:lnTo>
                    <a:lnTo>
                      <a:pt x="588" y="556"/>
                    </a:lnTo>
                    <a:lnTo>
                      <a:pt x="586" y="556"/>
                    </a:lnTo>
                    <a:lnTo>
                      <a:pt x="584" y="556"/>
                    </a:lnTo>
                    <a:lnTo>
                      <a:pt x="584" y="556"/>
                    </a:lnTo>
                    <a:lnTo>
                      <a:pt x="576" y="552"/>
                    </a:lnTo>
                    <a:lnTo>
                      <a:pt x="576" y="552"/>
                    </a:lnTo>
                    <a:lnTo>
                      <a:pt x="572" y="548"/>
                    </a:lnTo>
                    <a:lnTo>
                      <a:pt x="570" y="544"/>
                    </a:lnTo>
                    <a:lnTo>
                      <a:pt x="570" y="544"/>
                    </a:lnTo>
                    <a:lnTo>
                      <a:pt x="568" y="538"/>
                    </a:lnTo>
                    <a:lnTo>
                      <a:pt x="568" y="538"/>
                    </a:lnTo>
                    <a:lnTo>
                      <a:pt x="568" y="538"/>
                    </a:lnTo>
                    <a:lnTo>
                      <a:pt x="568" y="538"/>
                    </a:lnTo>
                    <a:lnTo>
                      <a:pt x="568" y="534"/>
                    </a:lnTo>
                    <a:lnTo>
                      <a:pt x="568" y="530"/>
                    </a:lnTo>
                    <a:lnTo>
                      <a:pt x="568" y="530"/>
                    </a:lnTo>
                    <a:lnTo>
                      <a:pt x="568" y="530"/>
                    </a:lnTo>
                    <a:lnTo>
                      <a:pt x="564" y="536"/>
                    </a:lnTo>
                    <a:lnTo>
                      <a:pt x="564" y="536"/>
                    </a:lnTo>
                    <a:lnTo>
                      <a:pt x="560" y="540"/>
                    </a:lnTo>
                    <a:lnTo>
                      <a:pt x="556" y="544"/>
                    </a:lnTo>
                    <a:lnTo>
                      <a:pt x="556" y="544"/>
                    </a:lnTo>
                    <a:lnTo>
                      <a:pt x="554" y="548"/>
                    </a:lnTo>
                    <a:lnTo>
                      <a:pt x="554" y="548"/>
                    </a:lnTo>
                    <a:lnTo>
                      <a:pt x="552" y="550"/>
                    </a:lnTo>
                    <a:lnTo>
                      <a:pt x="552" y="550"/>
                    </a:lnTo>
                    <a:lnTo>
                      <a:pt x="548" y="550"/>
                    </a:lnTo>
                    <a:lnTo>
                      <a:pt x="548" y="550"/>
                    </a:lnTo>
                    <a:lnTo>
                      <a:pt x="548" y="550"/>
                    </a:lnTo>
                    <a:lnTo>
                      <a:pt x="548" y="550"/>
                    </a:lnTo>
                    <a:lnTo>
                      <a:pt x="542" y="552"/>
                    </a:lnTo>
                    <a:lnTo>
                      <a:pt x="534" y="550"/>
                    </a:lnTo>
                    <a:lnTo>
                      <a:pt x="534" y="550"/>
                    </a:lnTo>
                    <a:lnTo>
                      <a:pt x="534" y="552"/>
                    </a:lnTo>
                    <a:lnTo>
                      <a:pt x="534" y="552"/>
                    </a:lnTo>
                    <a:lnTo>
                      <a:pt x="528" y="552"/>
                    </a:lnTo>
                    <a:lnTo>
                      <a:pt x="528" y="552"/>
                    </a:lnTo>
                    <a:lnTo>
                      <a:pt x="528" y="550"/>
                    </a:lnTo>
                    <a:lnTo>
                      <a:pt x="526" y="548"/>
                    </a:lnTo>
                    <a:lnTo>
                      <a:pt x="526" y="548"/>
                    </a:lnTo>
                    <a:lnTo>
                      <a:pt x="526" y="548"/>
                    </a:lnTo>
                    <a:lnTo>
                      <a:pt x="526" y="546"/>
                    </a:lnTo>
                    <a:lnTo>
                      <a:pt x="528" y="542"/>
                    </a:lnTo>
                    <a:lnTo>
                      <a:pt x="528" y="542"/>
                    </a:lnTo>
                    <a:lnTo>
                      <a:pt x="528" y="534"/>
                    </a:lnTo>
                    <a:lnTo>
                      <a:pt x="528" y="534"/>
                    </a:lnTo>
                    <a:lnTo>
                      <a:pt x="526" y="532"/>
                    </a:lnTo>
                    <a:lnTo>
                      <a:pt x="526" y="532"/>
                    </a:lnTo>
                    <a:lnTo>
                      <a:pt x="524" y="532"/>
                    </a:lnTo>
                    <a:lnTo>
                      <a:pt x="524" y="532"/>
                    </a:lnTo>
                    <a:lnTo>
                      <a:pt x="522" y="538"/>
                    </a:lnTo>
                    <a:lnTo>
                      <a:pt x="522" y="544"/>
                    </a:lnTo>
                    <a:lnTo>
                      <a:pt x="522" y="544"/>
                    </a:lnTo>
                    <a:lnTo>
                      <a:pt x="522" y="546"/>
                    </a:lnTo>
                    <a:lnTo>
                      <a:pt x="520" y="548"/>
                    </a:lnTo>
                    <a:lnTo>
                      <a:pt x="520" y="548"/>
                    </a:lnTo>
                    <a:lnTo>
                      <a:pt x="518" y="544"/>
                    </a:lnTo>
                    <a:lnTo>
                      <a:pt x="518" y="538"/>
                    </a:lnTo>
                    <a:lnTo>
                      <a:pt x="518" y="538"/>
                    </a:lnTo>
                    <a:lnTo>
                      <a:pt x="516" y="538"/>
                    </a:lnTo>
                    <a:lnTo>
                      <a:pt x="516" y="538"/>
                    </a:lnTo>
                    <a:lnTo>
                      <a:pt x="514" y="534"/>
                    </a:lnTo>
                    <a:lnTo>
                      <a:pt x="514" y="530"/>
                    </a:lnTo>
                    <a:lnTo>
                      <a:pt x="514" y="530"/>
                    </a:lnTo>
                    <a:lnTo>
                      <a:pt x="514" y="528"/>
                    </a:lnTo>
                    <a:lnTo>
                      <a:pt x="514" y="528"/>
                    </a:lnTo>
                    <a:lnTo>
                      <a:pt x="514" y="526"/>
                    </a:lnTo>
                    <a:lnTo>
                      <a:pt x="514" y="526"/>
                    </a:lnTo>
                    <a:lnTo>
                      <a:pt x="512" y="524"/>
                    </a:lnTo>
                    <a:lnTo>
                      <a:pt x="508" y="522"/>
                    </a:lnTo>
                    <a:lnTo>
                      <a:pt x="508" y="522"/>
                    </a:lnTo>
                    <a:lnTo>
                      <a:pt x="506" y="520"/>
                    </a:lnTo>
                    <a:lnTo>
                      <a:pt x="508" y="520"/>
                    </a:lnTo>
                    <a:lnTo>
                      <a:pt x="508" y="520"/>
                    </a:lnTo>
                    <a:lnTo>
                      <a:pt x="504" y="518"/>
                    </a:lnTo>
                    <a:lnTo>
                      <a:pt x="504" y="518"/>
                    </a:lnTo>
                    <a:lnTo>
                      <a:pt x="498" y="502"/>
                    </a:lnTo>
                    <a:lnTo>
                      <a:pt x="498" y="502"/>
                    </a:lnTo>
                    <a:lnTo>
                      <a:pt x="494" y="504"/>
                    </a:lnTo>
                    <a:lnTo>
                      <a:pt x="494" y="504"/>
                    </a:lnTo>
                    <a:lnTo>
                      <a:pt x="494" y="502"/>
                    </a:lnTo>
                    <a:lnTo>
                      <a:pt x="494" y="502"/>
                    </a:lnTo>
                    <a:lnTo>
                      <a:pt x="496" y="500"/>
                    </a:lnTo>
                    <a:lnTo>
                      <a:pt x="496" y="500"/>
                    </a:lnTo>
                    <a:lnTo>
                      <a:pt x="496" y="500"/>
                    </a:lnTo>
                    <a:lnTo>
                      <a:pt x="496" y="496"/>
                    </a:lnTo>
                    <a:lnTo>
                      <a:pt x="496" y="496"/>
                    </a:lnTo>
                    <a:lnTo>
                      <a:pt x="500" y="496"/>
                    </a:lnTo>
                    <a:lnTo>
                      <a:pt x="504" y="496"/>
                    </a:lnTo>
                    <a:lnTo>
                      <a:pt x="504" y="496"/>
                    </a:lnTo>
                    <a:lnTo>
                      <a:pt x="504" y="494"/>
                    </a:lnTo>
                    <a:lnTo>
                      <a:pt x="506" y="492"/>
                    </a:lnTo>
                    <a:lnTo>
                      <a:pt x="508" y="492"/>
                    </a:lnTo>
                    <a:lnTo>
                      <a:pt x="508" y="492"/>
                    </a:lnTo>
                    <a:lnTo>
                      <a:pt x="508" y="494"/>
                    </a:lnTo>
                    <a:lnTo>
                      <a:pt x="508" y="494"/>
                    </a:lnTo>
                    <a:lnTo>
                      <a:pt x="512" y="496"/>
                    </a:lnTo>
                    <a:lnTo>
                      <a:pt x="516" y="496"/>
                    </a:lnTo>
                    <a:lnTo>
                      <a:pt x="516" y="496"/>
                    </a:lnTo>
                    <a:lnTo>
                      <a:pt x="520" y="502"/>
                    </a:lnTo>
                    <a:lnTo>
                      <a:pt x="520" y="504"/>
                    </a:lnTo>
                    <a:lnTo>
                      <a:pt x="520" y="504"/>
                    </a:lnTo>
                    <a:lnTo>
                      <a:pt x="526" y="514"/>
                    </a:lnTo>
                    <a:lnTo>
                      <a:pt x="526" y="514"/>
                    </a:lnTo>
                    <a:lnTo>
                      <a:pt x="530" y="516"/>
                    </a:lnTo>
                    <a:lnTo>
                      <a:pt x="534" y="518"/>
                    </a:lnTo>
                    <a:lnTo>
                      <a:pt x="534" y="518"/>
                    </a:lnTo>
                    <a:lnTo>
                      <a:pt x="540" y="524"/>
                    </a:lnTo>
                    <a:lnTo>
                      <a:pt x="540" y="524"/>
                    </a:lnTo>
                    <a:lnTo>
                      <a:pt x="544" y="526"/>
                    </a:lnTo>
                    <a:lnTo>
                      <a:pt x="548" y="526"/>
                    </a:lnTo>
                    <a:lnTo>
                      <a:pt x="548" y="526"/>
                    </a:lnTo>
                    <a:lnTo>
                      <a:pt x="552" y="528"/>
                    </a:lnTo>
                    <a:lnTo>
                      <a:pt x="554" y="530"/>
                    </a:lnTo>
                    <a:lnTo>
                      <a:pt x="554" y="530"/>
                    </a:lnTo>
                    <a:lnTo>
                      <a:pt x="558" y="526"/>
                    </a:lnTo>
                    <a:lnTo>
                      <a:pt x="560" y="524"/>
                    </a:lnTo>
                    <a:lnTo>
                      <a:pt x="560" y="524"/>
                    </a:lnTo>
                    <a:lnTo>
                      <a:pt x="566" y="522"/>
                    </a:lnTo>
                    <a:lnTo>
                      <a:pt x="570" y="522"/>
                    </a:lnTo>
                    <a:lnTo>
                      <a:pt x="570" y="522"/>
                    </a:lnTo>
                    <a:lnTo>
                      <a:pt x="572" y="524"/>
                    </a:lnTo>
                    <a:lnTo>
                      <a:pt x="572" y="524"/>
                    </a:lnTo>
                    <a:lnTo>
                      <a:pt x="574" y="528"/>
                    </a:lnTo>
                    <a:lnTo>
                      <a:pt x="574" y="528"/>
                    </a:lnTo>
                    <a:lnTo>
                      <a:pt x="576" y="532"/>
                    </a:lnTo>
                    <a:lnTo>
                      <a:pt x="576" y="534"/>
                    </a:lnTo>
                    <a:lnTo>
                      <a:pt x="576" y="534"/>
                    </a:lnTo>
                    <a:lnTo>
                      <a:pt x="582" y="538"/>
                    </a:lnTo>
                    <a:lnTo>
                      <a:pt x="590" y="538"/>
                    </a:lnTo>
                    <a:lnTo>
                      <a:pt x="590" y="538"/>
                    </a:lnTo>
                    <a:lnTo>
                      <a:pt x="592" y="540"/>
                    </a:lnTo>
                    <a:lnTo>
                      <a:pt x="592" y="540"/>
                    </a:lnTo>
                    <a:lnTo>
                      <a:pt x="604" y="540"/>
                    </a:lnTo>
                    <a:lnTo>
                      <a:pt x="604" y="540"/>
                    </a:lnTo>
                    <a:lnTo>
                      <a:pt x="610" y="542"/>
                    </a:lnTo>
                    <a:lnTo>
                      <a:pt x="610" y="542"/>
                    </a:lnTo>
                    <a:lnTo>
                      <a:pt x="616" y="542"/>
                    </a:lnTo>
                    <a:lnTo>
                      <a:pt x="622" y="540"/>
                    </a:lnTo>
                    <a:lnTo>
                      <a:pt x="630" y="540"/>
                    </a:lnTo>
                    <a:lnTo>
                      <a:pt x="630" y="540"/>
                    </a:lnTo>
                    <a:lnTo>
                      <a:pt x="636" y="538"/>
                    </a:lnTo>
                    <a:lnTo>
                      <a:pt x="636" y="538"/>
                    </a:lnTo>
                    <a:lnTo>
                      <a:pt x="638" y="540"/>
                    </a:lnTo>
                    <a:lnTo>
                      <a:pt x="644" y="540"/>
                    </a:lnTo>
                    <a:lnTo>
                      <a:pt x="656" y="538"/>
                    </a:lnTo>
                    <a:lnTo>
                      <a:pt x="656" y="538"/>
                    </a:lnTo>
                    <a:lnTo>
                      <a:pt x="658" y="540"/>
                    </a:lnTo>
                    <a:lnTo>
                      <a:pt x="658" y="544"/>
                    </a:lnTo>
                    <a:lnTo>
                      <a:pt x="658" y="544"/>
                    </a:lnTo>
                    <a:lnTo>
                      <a:pt x="662" y="546"/>
                    </a:lnTo>
                    <a:lnTo>
                      <a:pt x="662" y="546"/>
                    </a:lnTo>
                    <a:lnTo>
                      <a:pt x="664" y="552"/>
                    </a:lnTo>
                    <a:lnTo>
                      <a:pt x="664" y="552"/>
                    </a:lnTo>
                    <a:lnTo>
                      <a:pt x="666" y="552"/>
                    </a:lnTo>
                    <a:lnTo>
                      <a:pt x="670" y="554"/>
                    </a:lnTo>
                    <a:lnTo>
                      <a:pt x="670" y="554"/>
                    </a:lnTo>
                    <a:lnTo>
                      <a:pt x="672" y="558"/>
                    </a:lnTo>
                    <a:lnTo>
                      <a:pt x="672" y="558"/>
                    </a:lnTo>
                    <a:lnTo>
                      <a:pt x="676" y="560"/>
                    </a:lnTo>
                    <a:lnTo>
                      <a:pt x="680" y="562"/>
                    </a:lnTo>
                    <a:lnTo>
                      <a:pt x="684" y="562"/>
                    </a:lnTo>
                    <a:lnTo>
                      <a:pt x="690" y="562"/>
                    </a:lnTo>
                    <a:lnTo>
                      <a:pt x="690" y="562"/>
                    </a:lnTo>
                    <a:lnTo>
                      <a:pt x="688" y="564"/>
                    </a:lnTo>
                    <a:lnTo>
                      <a:pt x="688" y="564"/>
                    </a:lnTo>
                    <a:lnTo>
                      <a:pt x="686" y="566"/>
                    </a:lnTo>
                    <a:lnTo>
                      <a:pt x="682" y="566"/>
                    </a:lnTo>
                    <a:lnTo>
                      <a:pt x="678" y="566"/>
                    </a:lnTo>
                    <a:lnTo>
                      <a:pt x="676" y="566"/>
                    </a:lnTo>
                    <a:lnTo>
                      <a:pt x="676" y="566"/>
                    </a:lnTo>
                    <a:lnTo>
                      <a:pt x="684" y="576"/>
                    </a:lnTo>
                    <a:lnTo>
                      <a:pt x="690" y="580"/>
                    </a:lnTo>
                    <a:lnTo>
                      <a:pt x="694" y="582"/>
                    </a:lnTo>
                    <a:lnTo>
                      <a:pt x="694" y="582"/>
                    </a:lnTo>
                    <a:lnTo>
                      <a:pt x="698" y="580"/>
                    </a:lnTo>
                    <a:lnTo>
                      <a:pt x="698" y="580"/>
                    </a:lnTo>
                    <a:lnTo>
                      <a:pt x="704" y="578"/>
                    </a:lnTo>
                    <a:lnTo>
                      <a:pt x="706" y="576"/>
                    </a:lnTo>
                    <a:lnTo>
                      <a:pt x="704" y="572"/>
                    </a:lnTo>
                    <a:lnTo>
                      <a:pt x="704" y="572"/>
                    </a:lnTo>
                    <a:lnTo>
                      <a:pt x="706" y="570"/>
                    </a:lnTo>
                    <a:lnTo>
                      <a:pt x="706" y="570"/>
                    </a:lnTo>
                    <a:lnTo>
                      <a:pt x="710" y="568"/>
                    </a:lnTo>
                    <a:lnTo>
                      <a:pt x="710" y="568"/>
                    </a:lnTo>
                    <a:lnTo>
                      <a:pt x="710" y="576"/>
                    </a:lnTo>
                    <a:lnTo>
                      <a:pt x="710" y="576"/>
                    </a:lnTo>
                    <a:lnTo>
                      <a:pt x="712" y="578"/>
                    </a:lnTo>
                    <a:lnTo>
                      <a:pt x="712" y="582"/>
                    </a:lnTo>
                    <a:lnTo>
                      <a:pt x="712" y="582"/>
                    </a:lnTo>
                    <a:lnTo>
                      <a:pt x="712" y="584"/>
                    </a:lnTo>
                    <a:lnTo>
                      <a:pt x="710" y="586"/>
                    </a:lnTo>
                    <a:lnTo>
                      <a:pt x="710" y="586"/>
                    </a:lnTo>
                    <a:lnTo>
                      <a:pt x="712" y="600"/>
                    </a:lnTo>
                    <a:lnTo>
                      <a:pt x="712" y="600"/>
                    </a:lnTo>
                    <a:lnTo>
                      <a:pt x="716" y="618"/>
                    </a:lnTo>
                    <a:lnTo>
                      <a:pt x="716" y="618"/>
                    </a:lnTo>
                    <a:lnTo>
                      <a:pt x="720" y="628"/>
                    </a:lnTo>
                    <a:lnTo>
                      <a:pt x="724" y="638"/>
                    </a:lnTo>
                    <a:lnTo>
                      <a:pt x="724" y="638"/>
                    </a:lnTo>
                    <a:lnTo>
                      <a:pt x="730" y="650"/>
                    </a:lnTo>
                    <a:lnTo>
                      <a:pt x="730" y="650"/>
                    </a:lnTo>
                    <a:lnTo>
                      <a:pt x="732" y="658"/>
                    </a:lnTo>
                    <a:lnTo>
                      <a:pt x="732" y="658"/>
                    </a:lnTo>
                    <a:lnTo>
                      <a:pt x="734" y="662"/>
                    </a:lnTo>
                    <a:lnTo>
                      <a:pt x="734" y="662"/>
                    </a:lnTo>
                    <a:lnTo>
                      <a:pt x="742" y="678"/>
                    </a:lnTo>
                    <a:lnTo>
                      <a:pt x="742" y="678"/>
                    </a:lnTo>
                    <a:lnTo>
                      <a:pt x="744" y="686"/>
                    </a:lnTo>
                    <a:lnTo>
                      <a:pt x="744" y="686"/>
                    </a:lnTo>
                    <a:lnTo>
                      <a:pt x="750" y="692"/>
                    </a:lnTo>
                    <a:lnTo>
                      <a:pt x="750" y="692"/>
                    </a:lnTo>
                    <a:lnTo>
                      <a:pt x="754" y="692"/>
                    </a:lnTo>
                    <a:lnTo>
                      <a:pt x="756" y="688"/>
                    </a:lnTo>
                    <a:lnTo>
                      <a:pt x="756" y="688"/>
                    </a:lnTo>
                    <a:lnTo>
                      <a:pt x="758" y="684"/>
                    </a:lnTo>
                    <a:lnTo>
                      <a:pt x="758" y="684"/>
                    </a:lnTo>
                    <a:lnTo>
                      <a:pt x="764" y="682"/>
                    </a:lnTo>
                    <a:lnTo>
                      <a:pt x="764" y="682"/>
                    </a:lnTo>
                    <a:lnTo>
                      <a:pt x="764" y="680"/>
                    </a:lnTo>
                    <a:lnTo>
                      <a:pt x="764" y="680"/>
                    </a:lnTo>
                    <a:lnTo>
                      <a:pt x="766" y="674"/>
                    </a:lnTo>
                    <a:lnTo>
                      <a:pt x="766" y="674"/>
                    </a:lnTo>
                    <a:lnTo>
                      <a:pt x="770" y="674"/>
                    </a:lnTo>
                    <a:lnTo>
                      <a:pt x="770" y="674"/>
                    </a:lnTo>
                    <a:lnTo>
                      <a:pt x="770" y="668"/>
                    </a:lnTo>
                    <a:lnTo>
                      <a:pt x="770" y="662"/>
                    </a:lnTo>
                    <a:lnTo>
                      <a:pt x="770" y="662"/>
                    </a:lnTo>
                    <a:lnTo>
                      <a:pt x="772" y="658"/>
                    </a:lnTo>
                    <a:lnTo>
                      <a:pt x="774" y="652"/>
                    </a:lnTo>
                    <a:lnTo>
                      <a:pt x="774" y="648"/>
                    </a:lnTo>
                    <a:lnTo>
                      <a:pt x="774" y="644"/>
                    </a:lnTo>
                    <a:lnTo>
                      <a:pt x="774" y="644"/>
                    </a:lnTo>
                    <a:lnTo>
                      <a:pt x="774" y="636"/>
                    </a:lnTo>
                    <a:lnTo>
                      <a:pt x="774" y="630"/>
                    </a:lnTo>
                    <a:lnTo>
                      <a:pt x="774" y="630"/>
                    </a:lnTo>
                    <a:lnTo>
                      <a:pt x="774" y="626"/>
                    </a:lnTo>
                    <a:lnTo>
                      <a:pt x="774" y="626"/>
                    </a:lnTo>
                    <a:lnTo>
                      <a:pt x="778" y="624"/>
                    </a:lnTo>
                    <a:lnTo>
                      <a:pt x="780" y="626"/>
                    </a:lnTo>
                    <a:lnTo>
                      <a:pt x="780" y="626"/>
                    </a:lnTo>
                    <a:lnTo>
                      <a:pt x="784" y="620"/>
                    </a:lnTo>
                    <a:lnTo>
                      <a:pt x="784" y="620"/>
                    </a:lnTo>
                    <a:lnTo>
                      <a:pt x="790" y="620"/>
                    </a:lnTo>
                    <a:lnTo>
                      <a:pt x="790" y="620"/>
                    </a:lnTo>
                    <a:lnTo>
                      <a:pt x="792" y="616"/>
                    </a:lnTo>
                    <a:lnTo>
                      <a:pt x="794" y="612"/>
                    </a:lnTo>
                    <a:lnTo>
                      <a:pt x="794" y="612"/>
                    </a:lnTo>
                    <a:lnTo>
                      <a:pt x="798" y="610"/>
                    </a:lnTo>
                    <a:lnTo>
                      <a:pt x="798" y="610"/>
                    </a:lnTo>
                    <a:lnTo>
                      <a:pt x="804" y="604"/>
                    </a:lnTo>
                    <a:lnTo>
                      <a:pt x="804" y="604"/>
                    </a:lnTo>
                    <a:lnTo>
                      <a:pt x="808" y="602"/>
                    </a:lnTo>
                    <a:lnTo>
                      <a:pt x="808" y="602"/>
                    </a:lnTo>
                    <a:lnTo>
                      <a:pt x="816" y="592"/>
                    </a:lnTo>
                    <a:lnTo>
                      <a:pt x="816" y="592"/>
                    </a:lnTo>
                    <a:lnTo>
                      <a:pt x="826" y="590"/>
                    </a:lnTo>
                    <a:lnTo>
                      <a:pt x="826" y="590"/>
                    </a:lnTo>
                    <a:lnTo>
                      <a:pt x="828" y="586"/>
                    </a:lnTo>
                    <a:lnTo>
                      <a:pt x="832" y="582"/>
                    </a:lnTo>
                    <a:lnTo>
                      <a:pt x="832" y="582"/>
                    </a:lnTo>
                    <a:lnTo>
                      <a:pt x="830" y="578"/>
                    </a:lnTo>
                    <a:lnTo>
                      <a:pt x="830" y="578"/>
                    </a:lnTo>
                    <a:lnTo>
                      <a:pt x="834" y="576"/>
                    </a:lnTo>
                    <a:lnTo>
                      <a:pt x="838" y="574"/>
                    </a:lnTo>
                    <a:lnTo>
                      <a:pt x="838" y="574"/>
                    </a:lnTo>
                    <a:lnTo>
                      <a:pt x="842" y="570"/>
                    </a:lnTo>
                    <a:lnTo>
                      <a:pt x="842" y="570"/>
                    </a:lnTo>
                    <a:lnTo>
                      <a:pt x="844" y="574"/>
                    </a:lnTo>
                    <a:lnTo>
                      <a:pt x="844" y="574"/>
                    </a:lnTo>
                    <a:lnTo>
                      <a:pt x="844" y="574"/>
                    </a:lnTo>
                    <a:lnTo>
                      <a:pt x="844" y="574"/>
                    </a:lnTo>
                    <a:lnTo>
                      <a:pt x="846" y="570"/>
                    </a:lnTo>
                    <a:lnTo>
                      <a:pt x="846" y="570"/>
                    </a:lnTo>
                    <a:lnTo>
                      <a:pt x="846" y="570"/>
                    </a:lnTo>
                    <a:lnTo>
                      <a:pt x="846" y="570"/>
                    </a:lnTo>
                    <a:lnTo>
                      <a:pt x="848" y="574"/>
                    </a:lnTo>
                    <a:lnTo>
                      <a:pt x="850" y="574"/>
                    </a:lnTo>
                    <a:lnTo>
                      <a:pt x="850" y="574"/>
                    </a:lnTo>
                    <a:lnTo>
                      <a:pt x="850" y="572"/>
                    </a:lnTo>
                    <a:lnTo>
                      <a:pt x="850" y="572"/>
                    </a:lnTo>
                    <a:lnTo>
                      <a:pt x="852" y="572"/>
                    </a:lnTo>
                    <a:lnTo>
                      <a:pt x="852" y="572"/>
                    </a:lnTo>
                    <a:lnTo>
                      <a:pt x="854" y="570"/>
                    </a:lnTo>
                    <a:lnTo>
                      <a:pt x="854" y="570"/>
                    </a:lnTo>
                    <a:lnTo>
                      <a:pt x="854" y="570"/>
                    </a:lnTo>
                    <a:lnTo>
                      <a:pt x="854" y="570"/>
                    </a:lnTo>
                    <a:lnTo>
                      <a:pt x="854" y="572"/>
                    </a:lnTo>
                    <a:lnTo>
                      <a:pt x="856" y="572"/>
                    </a:lnTo>
                    <a:lnTo>
                      <a:pt x="856" y="572"/>
                    </a:lnTo>
                    <a:lnTo>
                      <a:pt x="858" y="568"/>
                    </a:lnTo>
                    <a:lnTo>
                      <a:pt x="858" y="568"/>
                    </a:lnTo>
                    <a:lnTo>
                      <a:pt x="858" y="568"/>
                    </a:lnTo>
                    <a:lnTo>
                      <a:pt x="858" y="568"/>
                    </a:lnTo>
                    <a:lnTo>
                      <a:pt x="860" y="572"/>
                    </a:lnTo>
                    <a:lnTo>
                      <a:pt x="860" y="572"/>
                    </a:lnTo>
                    <a:lnTo>
                      <a:pt x="860" y="572"/>
                    </a:lnTo>
                    <a:lnTo>
                      <a:pt x="862" y="570"/>
                    </a:lnTo>
                    <a:lnTo>
                      <a:pt x="864" y="568"/>
                    </a:lnTo>
                    <a:lnTo>
                      <a:pt x="864" y="568"/>
                    </a:lnTo>
                    <a:lnTo>
                      <a:pt x="864" y="566"/>
                    </a:lnTo>
                    <a:lnTo>
                      <a:pt x="862" y="564"/>
                    </a:lnTo>
                    <a:lnTo>
                      <a:pt x="862" y="564"/>
                    </a:lnTo>
                    <a:lnTo>
                      <a:pt x="864" y="562"/>
                    </a:lnTo>
                    <a:lnTo>
                      <a:pt x="864" y="562"/>
                    </a:lnTo>
                    <a:lnTo>
                      <a:pt x="864" y="560"/>
                    </a:lnTo>
                    <a:lnTo>
                      <a:pt x="864" y="560"/>
                    </a:lnTo>
                    <a:lnTo>
                      <a:pt x="866" y="564"/>
                    </a:lnTo>
                    <a:lnTo>
                      <a:pt x="866" y="564"/>
                    </a:lnTo>
                    <a:lnTo>
                      <a:pt x="870" y="564"/>
                    </a:lnTo>
                    <a:lnTo>
                      <a:pt x="870" y="564"/>
                    </a:lnTo>
                    <a:lnTo>
                      <a:pt x="874" y="568"/>
                    </a:lnTo>
                    <a:lnTo>
                      <a:pt x="876" y="574"/>
                    </a:lnTo>
                    <a:lnTo>
                      <a:pt x="878" y="580"/>
                    </a:lnTo>
                    <a:lnTo>
                      <a:pt x="880" y="582"/>
                    </a:lnTo>
                    <a:lnTo>
                      <a:pt x="882" y="584"/>
                    </a:lnTo>
                    <a:lnTo>
                      <a:pt x="882" y="584"/>
                    </a:lnTo>
                    <a:lnTo>
                      <a:pt x="884" y="584"/>
                    </a:lnTo>
                    <a:lnTo>
                      <a:pt x="884" y="586"/>
                    </a:lnTo>
                    <a:lnTo>
                      <a:pt x="884" y="586"/>
                    </a:lnTo>
                    <a:lnTo>
                      <a:pt x="888" y="588"/>
                    </a:lnTo>
                    <a:lnTo>
                      <a:pt x="888" y="588"/>
                    </a:lnTo>
                    <a:lnTo>
                      <a:pt x="890" y="590"/>
                    </a:lnTo>
                    <a:lnTo>
                      <a:pt x="892" y="594"/>
                    </a:lnTo>
                    <a:lnTo>
                      <a:pt x="892" y="594"/>
                    </a:lnTo>
                    <a:lnTo>
                      <a:pt x="892" y="594"/>
                    </a:lnTo>
                    <a:lnTo>
                      <a:pt x="888" y="594"/>
                    </a:lnTo>
                    <a:lnTo>
                      <a:pt x="888" y="594"/>
                    </a:lnTo>
                    <a:lnTo>
                      <a:pt x="892" y="596"/>
                    </a:lnTo>
                    <a:lnTo>
                      <a:pt x="892" y="596"/>
                    </a:lnTo>
                    <a:lnTo>
                      <a:pt x="892" y="596"/>
                    </a:lnTo>
                    <a:lnTo>
                      <a:pt x="892" y="596"/>
                    </a:lnTo>
                    <a:lnTo>
                      <a:pt x="892" y="594"/>
                    </a:lnTo>
                    <a:lnTo>
                      <a:pt x="892" y="594"/>
                    </a:lnTo>
                    <a:lnTo>
                      <a:pt x="896" y="602"/>
                    </a:lnTo>
                    <a:lnTo>
                      <a:pt x="898" y="612"/>
                    </a:lnTo>
                    <a:lnTo>
                      <a:pt x="898" y="612"/>
                    </a:lnTo>
                    <a:lnTo>
                      <a:pt x="896" y="618"/>
                    </a:lnTo>
                    <a:lnTo>
                      <a:pt x="894" y="622"/>
                    </a:lnTo>
                    <a:lnTo>
                      <a:pt x="894" y="622"/>
                    </a:lnTo>
                    <a:lnTo>
                      <a:pt x="896" y="624"/>
                    </a:lnTo>
                    <a:lnTo>
                      <a:pt x="896" y="624"/>
                    </a:lnTo>
                    <a:lnTo>
                      <a:pt x="900" y="622"/>
                    </a:lnTo>
                    <a:lnTo>
                      <a:pt x="900" y="622"/>
                    </a:lnTo>
                    <a:lnTo>
                      <a:pt x="900" y="624"/>
                    </a:lnTo>
                    <a:lnTo>
                      <a:pt x="900" y="624"/>
                    </a:lnTo>
                    <a:lnTo>
                      <a:pt x="900" y="624"/>
                    </a:lnTo>
                    <a:lnTo>
                      <a:pt x="900" y="624"/>
                    </a:lnTo>
                    <a:lnTo>
                      <a:pt x="900" y="624"/>
                    </a:lnTo>
                    <a:lnTo>
                      <a:pt x="904" y="624"/>
                    </a:lnTo>
                    <a:lnTo>
                      <a:pt x="904" y="624"/>
                    </a:lnTo>
                    <a:lnTo>
                      <a:pt x="904" y="624"/>
                    </a:lnTo>
                    <a:lnTo>
                      <a:pt x="904" y="626"/>
                    </a:lnTo>
                    <a:lnTo>
                      <a:pt x="906" y="624"/>
                    </a:lnTo>
                    <a:lnTo>
                      <a:pt x="908" y="622"/>
                    </a:lnTo>
                    <a:lnTo>
                      <a:pt x="908" y="622"/>
                    </a:lnTo>
                    <a:lnTo>
                      <a:pt x="914" y="618"/>
                    </a:lnTo>
                    <a:lnTo>
                      <a:pt x="916" y="616"/>
                    </a:lnTo>
                    <a:lnTo>
                      <a:pt x="916" y="612"/>
                    </a:lnTo>
                    <a:lnTo>
                      <a:pt x="918" y="612"/>
                    </a:lnTo>
                    <a:lnTo>
                      <a:pt x="918" y="612"/>
                    </a:lnTo>
                    <a:lnTo>
                      <a:pt x="920" y="616"/>
                    </a:lnTo>
                    <a:lnTo>
                      <a:pt x="922" y="618"/>
                    </a:lnTo>
                    <a:lnTo>
                      <a:pt x="924" y="620"/>
                    </a:lnTo>
                    <a:lnTo>
                      <a:pt x="924" y="620"/>
                    </a:lnTo>
                    <a:lnTo>
                      <a:pt x="926" y="636"/>
                    </a:lnTo>
                    <a:lnTo>
                      <a:pt x="926" y="636"/>
                    </a:lnTo>
                    <a:lnTo>
                      <a:pt x="932" y="648"/>
                    </a:lnTo>
                    <a:lnTo>
                      <a:pt x="932" y="648"/>
                    </a:lnTo>
                    <a:lnTo>
                      <a:pt x="932" y="654"/>
                    </a:lnTo>
                    <a:lnTo>
                      <a:pt x="932" y="662"/>
                    </a:lnTo>
                    <a:lnTo>
                      <a:pt x="932" y="662"/>
                    </a:lnTo>
                    <a:lnTo>
                      <a:pt x="934" y="662"/>
                    </a:lnTo>
                    <a:lnTo>
                      <a:pt x="934" y="662"/>
                    </a:lnTo>
                    <a:lnTo>
                      <a:pt x="932" y="668"/>
                    </a:lnTo>
                    <a:lnTo>
                      <a:pt x="930" y="674"/>
                    </a:lnTo>
                    <a:lnTo>
                      <a:pt x="930" y="674"/>
                    </a:lnTo>
                    <a:lnTo>
                      <a:pt x="932" y="674"/>
                    </a:lnTo>
                    <a:lnTo>
                      <a:pt x="932" y="674"/>
                    </a:lnTo>
                    <a:lnTo>
                      <a:pt x="930" y="682"/>
                    </a:lnTo>
                    <a:lnTo>
                      <a:pt x="928" y="688"/>
                    </a:lnTo>
                    <a:lnTo>
                      <a:pt x="930" y="692"/>
                    </a:lnTo>
                    <a:lnTo>
                      <a:pt x="930" y="692"/>
                    </a:lnTo>
                    <a:lnTo>
                      <a:pt x="932" y="690"/>
                    </a:lnTo>
                    <a:lnTo>
                      <a:pt x="932" y="690"/>
                    </a:lnTo>
                    <a:lnTo>
                      <a:pt x="936" y="694"/>
                    </a:lnTo>
                    <a:lnTo>
                      <a:pt x="938" y="698"/>
                    </a:lnTo>
                    <a:lnTo>
                      <a:pt x="938" y="698"/>
                    </a:lnTo>
                    <a:lnTo>
                      <a:pt x="940" y="698"/>
                    </a:lnTo>
                    <a:lnTo>
                      <a:pt x="940" y="698"/>
                    </a:lnTo>
                    <a:lnTo>
                      <a:pt x="942" y="704"/>
                    </a:lnTo>
                    <a:lnTo>
                      <a:pt x="942" y="704"/>
                    </a:lnTo>
                    <a:lnTo>
                      <a:pt x="942" y="704"/>
                    </a:lnTo>
                    <a:lnTo>
                      <a:pt x="942" y="704"/>
                    </a:lnTo>
                    <a:lnTo>
                      <a:pt x="944" y="706"/>
                    </a:lnTo>
                    <a:lnTo>
                      <a:pt x="946" y="706"/>
                    </a:lnTo>
                    <a:lnTo>
                      <a:pt x="946" y="706"/>
                    </a:lnTo>
                    <a:lnTo>
                      <a:pt x="946" y="706"/>
                    </a:lnTo>
                    <a:lnTo>
                      <a:pt x="946" y="706"/>
                    </a:lnTo>
                    <a:lnTo>
                      <a:pt x="946" y="712"/>
                    </a:lnTo>
                    <a:lnTo>
                      <a:pt x="948" y="718"/>
                    </a:lnTo>
                    <a:lnTo>
                      <a:pt x="948" y="718"/>
                    </a:lnTo>
                    <a:lnTo>
                      <a:pt x="950" y="722"/>
                    </a:lnTo>
                    <a:lnTo>
                      <a:pt x="950" y="722"/>
                    </a:lnTo>
                    <a:lnTo>
                      <a:pt x="950" y="726"/>
                    </a:lnTo>
                    <a:lnTo>
                      <a:pt x="950" y="728"/>
                    </a:lnTo>
                    <a:lnTo>
                      <a:pt x="950" y="728"/>
                    </a:lnTo>
                    <a:lnTo>
                      <a:pt x="950" y="728"/>
                    </a:lnTo>
                    <a:lnTo>
                      <a:pt x="950" y="728"/>
                    </a:lnTo>
                    <a:lnTo>
                      <a:pt x="954" y="702"/>
                    </a:lnTo>
                    <a:lnTo>
                      <a:pt x="954" y="702"/>
                    </a:lnTo>
                    <a:lnTo>
                      <a:pt x="950" y="702"/>
                    </a:lnTo>
                    <a:lnTo>
                      <a:pt x="948" y="698"/>
                    </a:lnTo>
                    <a:lnTo>
                      <a:pt x="946" y="688"/>
                    </a:lnTo>
                    <a:lnTo>
                      <a:pt x="946" y="688"/>
                    </a:lnTo>
                    <a:close/>
                    <a:moveTo>
                      <a:pt x="312" y="384"/>
                    </a:moveTo>
                    <a:lnTo>
                      <a:pt x="312" y="384"/>
                    </a:lnTo>
                    <a:lnTo>
                      <a:pt x="310" y="382"/>
                    </a:lnTo>
                    <a:lnTo>
                      <a:pt x="310" y="382"/>
                    </a:lnTo>
                    <a:lnTo>
                      <a:pt x="310" y="382"/>
                    </a:lnTo>
                    <a:lnTo>
                      <a:pt x="310" y="382"/>
                    </a:lnTo>
                    <a:lnTo>
                      <a:pt x="312" y="382"/>
                    </a:lnTo>
                    <a:lnTo>
                      <a:pt x="312" y="382"/>
                    </a:lnTo>
                    <a:lnTo>
                      <a:pt x="312" y="384"/>
                    </a:lnTo>
                    <a:lnTo>
                      <a:pt x="312" y="384"/>
                    </a:lnTo>
                    <a:lnTo>
                      <a:pt x="312" y="384"/>
                    </a:lnTo>
                    <a:lnTo>
                      <a:pt x="312" y="384"/>
                    </a:lnTo>
                    <a:close/>
                    <a:moveTo>
                      <a:pt x="554" y="390"/>
                    </a:moveTo>
                    <a:lnTo>
                      <a:pt x="554" y="390"/>
                    </a:lnTo>
                    <a:lnTo>
                      <a:pt x="552" y="388"/>
                    </a:lnTo>
                    <a:lnTo>
                      <a:pt x="552" y="388"/>
                    </a:lnTo>
                    <a:lnTo>
                      <a:pt x="552" y="390"/>
                    </a:lnTo>
                    <a:lnTo>
                      <a:pt x="552" y="390"/>
                    </a:lnTo>
                    <a:lnTo>
                      <a:pt x="550" y="390"/>
                    </a:lnTo>
                    <a:lnTo>
                      <a:pt x="550" y="390"/>
                    </a:lnTo>
                    <a:lnTo>
                      <a:pt x="548" y="392"/>
                    </a:lnTo>
                    <a:lnTo>
                      <a:pt x="548" y="392"/>
                    </a:lnTo>
                    <a:lnTo>
                      <a:pt x="546" y="392"/>
                    </a:lnTo>
                    <a:lnTo>
                      <a:pt x="546" y="392"/>
                    </a:lnTo>
                    <a:lnTo>
                      <a:pt x="546" y="390"/>
                    </a:lnTo>
                    <a:lnTo>
                      <a:pt x="546" y="390"/>
                    </a:lnTo>
                    <a:lnTo>
                      <a:pt x="546" y="388"/>
                    </a:lnTo>
                    <a:lnTo>
                      <a:pt x="546" y="388"/>
                    </a:lnTo>
                    <a:lnTo>
                      <a:pt x="544" y="390"/>
                    </a:lnTo>
                    <a:lnTo>
                      <a:pt x="544" y="390"/>
                    </a:lnTo>
                    <a:lnTo>
                      <a:pt x="542" y="390"/>
                    </a:lnTo>
                    <a:lnTo>
                      <a:pt x="542" y="390"/>
                    </a:lnTo>
                    <a:lnTo>
                      <a:pt x="540" y="386"/>
                    </a:lnTo>
                    <a:lnTo>
                      <a:pt x="540" y="386"/>
                    </a:lnTo>
                    <a:lnTo>
                      <a:pt x="538" y="392"/>
                    </a:lnTo>
                    <a:lnTo>
                      <a:pt x="540" y="398"/>
                    </a:lnTo>
                    <a:lnTo>
                      <a:pt x="540" y="398"/>
                    </a:lnTo>
                    <a:lnTo>
                      <a:pt x="546" y="398"/>
                    </a:lnTo>
                    <a:lnTo>
                      <a:pt x="546" y="398"/>
                    </a:lnTo>
                    <a:lnTo>
                      <a:pt x="544" y="400"/>
                    </a:lnTo>
                    <a:lnTo>
                      <a:pt x="544" y="400"/>
                    </a:lnTo>
                    <a:lnTo>
                      <a:pt x="544" y="400"/>
                    </a:lnTo>
                    <a:lnTo>
                      <a:pt x="544" y="400"/>
                    </a:lnTo>
                    <a:lnTo>
                      <a:pt x="546" y="402"/>
                    </a:lnTo>
                    <a:lnTo>
                      <a:pt x="546" y="402"/>
                    </a:lnTo>
                    <a:lnTo>
                      <a:pt x="546" y="402"/>
                    </a:lnTo>
                    <a:lnTo>
                      <a:pt x="542" y="402"/>
                    </a:lnTo>
                    <a:lnTo>
                      <a:pt x="542" y="402"/>
                    </a:lnTo>
                    <a:lnTo>
                      <a:pt x="542" y="404"/>
                    </a:lnTo>
                    <a:lnTo>
                      <a:pt x="542" y="404"/>
                    </a:lnTo>
                    <a:lnTo>
                      <a:pt x="542" y="404"/>
                    </a:lnTo>
                    <a:lnTo>
                      <a:pt x="546" y="404"/>
                    </a:lnTo>
                    <a:lnTo>
                      <a:pt x="546" y="404"/>
                    </a:lnTo>
                    <a:lnTo>
                      <a:pt x="548" y="408"/>
                    </a:lnTo>
                    <a:lnTo>
                      <a:pt x="548" y="408"/>
                    </a:lnTo>
                    <a:lnTo>
                      <a:pt x="548" y="414"/>
                    </a:lnTo>
                    <a:lnTo>
                      <a:pt x="548" y="414"/>
                    </a:lnTo>
                    <a:lnTo>
                      <a:pt x="548" y="418"/>
                    </a:lnTo>
                    <a:lnTo>
                      <a:pt x="548" y="418"/>
                    </a:lnTo>
                    <a:lnTo>
                      <a:pt x="548" y="424"/>
                    </a:lnTo>
                    <a:lnTo>
                      <a:pt x="548" y="428"/>
                    </a:lnTo>
                    <a:lnTo>
                      <a:pt x="548" y="430"/>
                    </a:lnTo>
                    <a:lnTo>
                      <a:pt x="548" y="430"/>
                    </a:lnTo>
                    <a:lnTo>
                      <a:pt x="544" y="432"/>
                    </a:lnTo>
                    <a:lnTo>
                      <a:pt x="540" y="432"/>
                    </a:lnTo>
                    <a:lnTo>
                      <a:pt x="540" y="432"/>
                    </a:lnTo>
                    <a:lnTo>
                      <a:pt x="532" y="432"/>
                    </a:lnTo>
                    <a:lnTo>
                      <a:pt x="524" y="432"/>
                    </a:lnTo>
                    <a:lnTo>
                      <a:pt x="518" y="430"/>
                    </a:lnTo>
                    <a:lnTo>
                      <a:pt x="514" y="426"/>
                    </a:lnTo>
                    <a:lnTo>
                      <a:pt x="514" y="426"/>
                    </a:lnTo>
                    <a:lnTo>
                      <a:pt x="504" y="422"/>
                    </a:lnTo>
                    <a:lnTo>
                      <a:pt x="504" y="422"/>
                    </a:lnTo>
                    <a:lnTo>
                      <a:pt x="504" y="418"/>
                    </a:lnTo>
                    <a:lnTo>
                      <a:pt x="504" y="414"/>
                    </a:lnTo>
                    <a:lnTo>
                      <a:pt x="506" y="406"/>
                    </a:lnTo>
                    <a:lnTo>
                      <a:pt x="506" y="406"/>
                    </a:lnTo>
                    <a:lnTo>
                      <a:pt x="506" y="406"/>
                    </a:lnTo>
                    <a:lnTo>
                      <a:pt x="506" y="406"/>
                    </a:lnTo>
                    <a:lnTo>
                      <a:pt x="506" y="408"/>
                    </a:lnTo>
                    <a:lnTo>
                      <a:pt x="506" y="408"/>
                    </a:lnTo>
                    <a:lnTo>
                      <a:pt x="508" y="408"/>
                    </a:lnTo>
                    <a:lnTo>
                      <a:pt x="508" y="408"/>
                    </a:lnTo>
                    <a:lnTo>
                      <a:pt x="508" y="406"/>
                    </a:lnTo>
                    <a:lnTo>
                      <a:pt x="508" y="406"/>
                    </a:lnTo>
                    <a:lnTo>
                      <a:pt x="510" y="404"/>
                    </a:lnTo>
                    <a:lnTo>
                      <a:pt x="510" y="404"/>
                    </a:lnTo>
                    <a:lnTo>
                      <a:pt x="510" y="400"/>
                    </a:lnTo>
                    <a:lnTo>
                      <a:pt x="510" y="396"/>
                    </a:lnTo>
                    <a:lnTo>
                      <a:pt x="512" y="394"/>
                    </a:lnTo>
                    <a:lnTo>
                      <a:pt x="518" y="396"/>
                    </a:lnTo>
                    <a:lnTo>
                      <a:pt x="518" y="396"/>
                    </a:lnTo>
                    <a:lnTo>
                      <a:pt x="518" y="396"/>
                    </a:lnTo>
                    <a:lnTo>
                      <a:pt x="518" y="394"/>
                    </a:lnTo>
                    <a:lnTo>
                      <a:pt x="518" y="394"/>
                    </a:lnTo>
                    <a:lnTo>
                      <a:pt x="516" y="392"/>
                    </a:lnTo>
                    <a:lnTo>
                      <a:pt x="514" y="392"/>
                    </a:lnTo>
                    <a:lnTo>
                      <a:pt x="512" y="392"/>
                    </a:lnTo>
                    <a:lnTo>
                      <a:pt x="510" y="390"/>
                    </a:lnTo>
                    <a:lnTo>
                      <a:pt x="510" y="390"/>
                    </a:lnTo>
                    <a:lnTo>
                      <a:pt x="508" y="388"/>
                    </a:lnTo>
                    <a:lnTo>
                      <a:pt x="508" y="388"/>
                    </a:lnTo>
                    <a:lnTo>
                      <a:pt x="506" y="384"/>
                    </a:lnTo>
                    <a:lnTo>
                      <a:pt x="506" y="384"/>
                    </a:lnTo>
                    <a:lnTo>
                      <a:pt x="502" y="378"/>
                    </a:lnTo>
                    <a:lnTo>
                      <a:pt x="502" y="378"/>
                    </a:lnTo>
                    <a:lnTo>
                      <a:pt x="500" y="378"/>
                    </a:lnTo>
                    <a:lnTo>
                      <a:pt x="500" y="378"/>
                    </a:lnTo>
                    <a:lnTo>
                      <a:pt x="496" y="370"/>
                    </a:lnTo>
                    <a:lnTo>
                      <a:pt x="496" y="370"/>
                    </a:lnTo>
                    <a:lnTo>
                      <a:pt x="494" y="370"/>
                    </a:lnTo>
                    <a:lnTo>
                      <a:pt x="494" y="370"/>
                    </a:lnTo>
                    <a:lnTo>
                      <a:pt x="494" y="368"/>
                    </a:lnTo>
                    <a:lnTo>
                      <a:pt x="494" y="368"/>
                    </a:lnTo>
                    <a:lnTo>
                      <a:pt x="494" y="368"/>
                    </a:lnTo>
                    <a:lnTo>
                      <a:pt x="492" y="362"/>
                    </a:lnTo>
                    <a:lnTo>
                      <a:pt x="494" y="358"/>
                    </a:lnTo>
                    <a:lnTo>
                      <a:pt x="494" y="358"/>
                    </a:lnTo>
                    <a:lnTo>
                      <a:pt x="494" y="358"/>
                    </a:lnTo>
                    <a:lnTo>
                      <a:pt x="494" y="358"/>
                    </a:lnTo>
                    <a:lnTo>
                      <a:pt x="492" y="360"/>
                    </a:lnTo>
                    <a:lnTo>
                      <a:pt x="492" y="360"/>
                    </a:lnTo>
                    <a:lnTo>
                      <a:pt x="492" y="360"/>
                    </a:lnTo>
                    <a:lnTo>
                      <a:pt x="492" y="356"/>
                    </a:lnTo>
                    <a:lnTo>
                      <a:pt x="488" y="352"/>
                    </a:lnTo>
                    <a:lnTo>
                      <a:pt x="488" y="352"/>
                    </a:lnTo>
                    <a:lnTo>
                      <a:pt x="486" y="352"/>
                    </a:lnTo>
                    <a:lnTo>
                      <a:pt x="486" y="350"/>
                    </a:lnTo>
                    <a:lnTo>
                      <a:pt x="486" y="350"/>
                    </a:lnTo>
                    <a:lnTo>
                      <a:pt x="488" y="348"/>
                    </a:lnTo>
                    <a:lnTo>
                      <a:pt x="490" y="346"/>
                    </a:lnTo>
                    <a:lnTo>
                      <a:pt x="490" y="346"/>
                    </a:lnTo>
                    <a:lnTo>
                      <a:pt x="494" y="338"/>
                    </a:lnTo>
                    <a:lnTo>
                      <a:pt x="494" y="338"/>
                    </a:lnTo>
                    <a:lnTo>
                      <a:pt x="494" y="338"/>
                    </a:lnTo>
                    <a:lnTo>
                      <a:pt x="494" y="338"/>
                    </a:lnTo>
                    <a:lnTo>
                      <a:pt x="498" y="338"/>
                    </a:lnTo>
                    <a:lnTo>
                      <a:pt x="502" y="336"/>
                    </a:lnTo>
                    <a:lnTo>
                      <a:pt x="502" y="336"/>
                    </a:lnTo>
                    <a:lnTo>
                      <a:pt x="504" y="336"/>
                    </a:lnTo>
                    <a:lnTo>
                      <a:pt x="504" y="336"/>
                    </a:lnTo>
                    <a:lnTo>
                      <a:pt x="504" y="334"/>
                    </a:lnTo>
                    <a:lnTo>
                      <a:pt x="504" y="334"/>
                    </a:lnTo>
                    <a:lnTo>
                      <a:pt x="508" y="332"/>
                    </a:lnTo>
                    <a:lnTo>
                      <a:pt x="510" y="330"/>
                    </a:lnTo>
                    <a:lnTo>
                      <a:pt x="510" y="330"/>
                    </a:lnTo>
                    <a:lnTo>
                      <a:pt x="514" y="330"/>
                    </a:lnTo>
                    <a:lnTo>
                      <a:pt x="514" y="330"/>
                    </a:lnTo>
                    <a:lnTo>
                      <a:pt x="520" y="326"/>
                    </a:lnTo>
                    <a:lnTo>
                      <a:pt x="522" y="324"/>
                    </a:lnTo>
                    <a:lnTo>
                      <a:pt x="526" y="324"/>
                    </a:lnTo>
                    <a:lnTo>
                      <a:pt x="526" y="324"/>
                    </a:lnTo>
                    <a:lnTo>
                      <a:pt x="530" y="324"/>
                    </a:lnTo>
                    <a:lnTo>
                      <a:pt x="532" y="326"/>
                    </a:lnTo>
                    <a:lnTo>
                      <a:pt x="532" y="326"/>
                    </a:lnTo>
                    <a:lnTo>
                      <a:pt x="534" y="326"/>
                    </a:lnTo>
                    <a:lnTo>
                      <a:pt x="536" y="324"/>
                    </a:lnTo>
                    <a:lnTo>
                      <a:pt x="536" y="324"/>
                    </a:lnTo>
                    <a:lnTo>
                      <a:pt x="540" y="326"/>
                    </a:lnTo>
                    <a:lnTo>
                      <a:pt x="540" y="326"/>
                    </a:lnTo>
                    <a:lnTo>
                      <a:pt x="542" y="328"/>
                    </a:lnTo>
                    <a:lnTo>
                      <a:pt x="542" y="328"/>
                    </a:lnTo>
                    <a:lnTo>
                      <a:pt x="540" y="330"/>
                    </a:lnTo>
                    <a:lnTo>
                      <a:pt x="540" y="330"/>
                    </a:lnTo>
                    <a:lnTo>
                      <a:pt x="542" y="334"/>
                    </a:lnTo>
                    <a:lnTo>
                      <a:pt x="538" y="340"/>
                    </a:lnTo>
                    <a:lnTo>
                      <a:pt x="538" y="340"/>
                    </a:lnTo>
                    <a:lnTo>
                      <a:pt x="540" y="342"/>
                    </a:lnTo>
                    <a:lnTo>
                      <a:pt x="542" y="342"/>
                    </a:lnTo>
                    <a:lnTo>
                      <a:pt x="542" y="342"/>
                    </a:lnTo>
                    <a:lnTo>
                      <a:pt x="542" y="342"/>
                    </a:lnTo>
                    <a:lnTo>
                      <a:pt x="542" y="342"/>
                    </a:lnTo>
                    <a:lnTo>
                      <a:pt x="530" y="342"/>
                    </a:lnTo>
                    <a:lnTo>
                      <a:pt x="530" y="342"/>
                    </a:lnTo>
                    <a:lnTo>
                      <a:pt x="526" y="342"/>
                    </a:lnTo>
                    <a:lnTo>
                      <a:pt x="526" y="342"/>
                    </a:lnTo>
                    <a:lnTo>
                      <a:pt x="526" y="344"/>
                    </a:lnTo>
                    <a:lnTo>
                      <a:pt x="526" y="344"/>
                    </a:lnTo>
                    <a:lnTo>
                      <a:pt x="524" y="348"/>
                    </a:lnTo>
                    <a:lnTo>
                      <a:pt x="524" y="348"/>
                    </a:lnTo>
                    <a:lnTo>
                      <a:pt x="526" y="350"/>
                    </a:lnTo>
                    <a:lnTo>
                      <a:pt x="526" y="350"/>
                    </a:lnTo>
                    <a:lnTo>
                      <a:pt x="528" y="350"/>
                    </a:lnTo>
                    <a:lnTo>
                      <a:pt x="528" y="350"/>
                    </a:lnTo>
                    <a:lnTo>
                      <a:pt x="522" y="350"/>
                    </a:lnTo>
                    <a:lnTo>
                      <a:pt x="518" y="350"/>
                    </a:lnTo>
                    <a:lnTo>
                      <a:pt x="518" y="350"/>
                    </a:lnTo>
                    <a:lnTo>
                      <a:pt x="516" y="350"/>
                    </a:lnTo>
                    <a:lnTo>
                      <a:pt x="516" y="352"/>
                    </a:lnTo>
                    <a:lnTo>
                      <a:pt x="516" y="352"/>
                    </a:lnTo>
                    <a:lnTo>
                      <a:pt x="522" y="354"/>
                    </a:lnTo>
                    <a:lnTo>
                      <a:pt x="522" y="354"/>
                    </a:lnTo>
                    <a:lnTo>
                      <a:pt x="524" y="360"/>
                    </a:lnTo>
                    <a:lnTo>
                      <a:pt x="526" y="366"/>
                    </a:lnTo>
                    <a:lnTo>
                      <a:pt x="528" y="366"/>
                    </a:lnTo>
                    <a:lnTo>
                      <a:pt x="528" y="366"/>
                    </a:lnTo>
                    <a:lnTo>
                      <a:pt x="532" y="368"/>
                    </a:lnTo>
                    <a:lnTo>
                      <a:pt x="532" y="368"/>
                    </a:lnTo>
                    <a:lnTo>
                      <a:pt x="536" y="368"/>
                    </a:lnTo>
                    <a:lnTo>
                      <a:pt x="538" y="370"/>
                    </a:lnTo>
                    <a:lnTo>
                      <a:pt x="538" y="370"/>
                    </a:lnTo>
                    <a:lnTo>
                      <a:pt x="536" y="376"/>
                    </a:lnTo>
                    <a:lnTo>
                      <a:pt x="536" y="376"/>
                    </a:lnTo>
                    <a:lnTo>
                      <a:pt x="536" y="380"/>
                    </a:lnTo>
                    <a:lnTo>
                      <a:pt x="536" y="380"/>
                    </a:lnTo>
                    <a:lnTo>
                      <a:pt x="538" y="380"/>
                    </a:lnTo>
                    <a:lnTo>
                      <a:pt x="538" y="380"/>
                    </a:lnTo>
                    <a:lnTo>
                      <a:pt x="536" y="382"/>
                    </a:lnTo>
                    <a:lnTo>
                      <a:pt x="536" y="382"/>
                    </a:lnTo>
                    <a:lnTo>
                      <a:pt x="540" y="386"/>
                    </a:lnTo>
                    <a:lnTo>
                      <a:pt x="540" y="386"/>
                    </a:lnTo>
                    <a:lnTo>
                      <a:pt x="540" y="386"/>
                    </a:lnTo>
                    <a:lnTo>
                      <a:pt x="540" y="378"/>
                    </a:lnTo>
                    <a:lnTo>
                      <a:pt x="540" y="378"/>
                    </a:lnTo>
                    <a:lnTo>
                      <a:pt x="548" y="376"/>
                    </a:lnTo>
                    <a:lnTo>
                      <a:pt x="548" y="376"/>
                    </a:lnTo>
                    <a:lnTo>
                      <a:pt x="550" y="382"/>
                    </a:lnTo>
                    <a:lnTo>
                      <a:pt x="550" y="382"/>
                    </a:lnTo>
                    <a:lnTo>
                      <a:pt x="552" y="384"/>
                    </a:lnTo>
                    <a:lnTo>
                      <a:pt x="556" y="388"/>
                    </a:lnTo>
                    <a:lnTo>
                      <a:pt x="556" y="388"/>
                    </a:lnTo>
                    <a:lnTo>
                      <a:pt x="554" y="390"/>
                    </a:lnTo>
                    <a:lnTo>
                      <a:pt x="554" y="39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02"/>
              <p:cNvSpPr/>
              <p:nvPr/>
            </p:nvSpPr>
            <p:spPr bwMode="auto">
              <a:xfrm>
                <a:off x="1584294" y="1142978"/>
                <a:ext cx="939782" cy="1031856"/>
              </a:xfrm>
              <a:custGeom>
                <a:avLst/>
                <a:gdLst/>
                <a:ahLst/>
                <a:cxnLst>
                  <a:cxn ang="0">
                    <a:pos x="568" y="238"/>
                  </a:cxn>
                  <a:cxn ang="0">
                    <a:pos x="532" y="246"/>
                  </a:cxn>
                  <a:cxn ang="0">
                    <a:pos x="524" y="228"/>
                  </a:cxn>
                  <a:cxn ang="0">
                    <a:pos x="498" y="206"/>
                  </a:cxn>
                  <a:cxn ang="0">
                    <a:pos x="478" y="176"/>
                  </a:cxn>
                  <a:cxn ang="0">
                    <a:pos x="456" y="128"/>
                  </a:cxn>
                  <a:cxn ang="0">
                    <a:pos x="430" y="74"/>
                  </a:cxn>
                  <a:cxn ang="0">
                    <a:pos x="452" y="76"/>
                  </a:cxn>
                  <a:cxn ang="0">
                    <a:pos x="424" y="56"/>
                  </a:cxn>
                  <a:cxn ang="0">
                    <a:pos x="390" y="58"/>
                  </a:cxn>
                  <a:cxn ang="0">
                    <a:pos x="346" y="44"/>
                  </a:cxn>
                  <a:cxn ang="0">
                    <a:pos x="314" y="68"/>
                  </a:cxn>
                  <a:cxn ang="0">
                    <a:pos x="280" y="48"/>
                  </a:cxn>
                  <a:cxn ang="0">
                    <a:pos x="246" y="36"/>
                  </a:cxn>
                  <a:cxn ang="0">
                    <a:pos x="242" y="10"/>
                  </a:cxn>
                  <a:cxn ang="0">
                    <a:pos x="232" y="0"/>
                  </a:cxn>
                  <a:cxn ang="0">
                    <a:pos x="202" y="4"/>
                  </a:cxn>
                  <a:cxn ang="0">
                    <a:pos x="174" y="6"/>
                  </a:cxn>
                  <a:cxn ang="0">
                    <a:pos x="140" y="16"/>
                  </a:cxn>
                  <a:cxn ang="0">
                    <a:pos x="102" y="14"/>
                  </a:cxn>
                  <a:cxn ang="0">
                    <a:pos x="70" y="52"/>
                  </a:cxn>
                  <a:cxn ang="0">
                    <a:pos x="40" y="90"/>
                  </a:cxn>
                  <a:cxn ang="0">
                    <a:pos x="22" y="120"/>
                  </a:cxn>
                  <a:cxn ang="0">
                    <a:pos x="6" y="154"/>
                  </a:cxn>
                  <a:cxn ang="0">
                    <a:pos x="6" y="204"/>
                  </a:cxn>
                  <a:cxn ang="0">
                    <a:pos x="6" y="220"/>
                  </a:cxn>
                  <a:cxn ang="0">
                    <a:pos x="20" y="234"/>
                  </a:cxn>
                  <a:cxn ang="0">
                    <a:pos x="24" y="246"/>
                  </a:cxn>
                  <a:cxn ang="0">
                    <a:pos x="40" y="262"/>
                  </a:cxn>
                  <a:cxn ang="0">
                    <a:pos x="54" y="280"/>
                  </a:cxn>
                  <a:cxn ang="0">
                    <a:pos x="106" y="292"/>
                  </a:cxn>
                  <a:cxn ang="0">
                    <a:pos x="150" y="288"/>
                  </a:cxn>
                  <a:cxn ang="0">
                    <a:pos x="194" y="286"/>
                  </a:cxn>
                  <a:cxn ang="0">
                    <a:pos x="212" y="298"/>
                  </a:cxn>
                  <a:cxn ang="0">
                    <a:pos x="234" y="302"/>
                  </a:cxn>
                  <a:cxn ang="0">
                    <a:pos x="236" y="318"/>
                  </a:cxn>
                  <a:cxn ang="0">
                    <a:pos x="236" y="336"/>
                  </a:cxn>
                  <a:cxn ang="0">
                    <a:pos x="230" y="352"/>
                  </a:cxn>
                  <a:cxn ang="0">
                    <a:pos x="252" y="376"/>
                  </a:cxn>
                  <a:cxn ang="0">
                    <a:pos x="266" y="412"/>
                  </a:cxn>
                  <a:cxn ang="0">
                    <a:pos x="262" y="446"/>
                  </a:cxn>
                  <a:cxn ang="0">
                    <a:pos x="256" y="498"/>
                  </a:cxn>
                  <a:cxn ang="0">
                    <a:pos x="278" y="556"/>
                  </a:cxn>
                  <a:cxn ang="0">
                    <a:pos x="298" y="600"/>
                  </a:cxn>
                  <a:cxn ang="0">
                    <a:pos x="308" y="644"/>
                  </a:cxn>
                  <a:cxn ang="0">
                    <a:pos x="316" y="644"/>
                  </a:cxn>
                  <a:cxn ang="0">
                    <a:pos x="340" y="642"/>
                  </a:cxn>
                  <a:cxn ang="0">
                    <a:pos x="370" y="642"/>
                  </a:cxn>
                  <a:cxn ang="0">
                    <a:pos x="426" y="594"/>
                  </a:cxn>
                  <a:cxn ang="0">
                    <a:pos x="432" y="566"/>
                  </a:cxn>
                  <a:cxn ang="0">
                    <a:pos x="454" y="546"/>
                  </a:cxn>
                  <a:cxn ang="0">
                    <a:pos x="452" y="518"/>
                  </a:cxn>
                  <a:cxn ang="0">
                    <a:pos x="496" y="476"/>
                  </a:cxn>
                  <a:cxn ang="0">
                    <a:pos x="498" y="448"/>
                  </a:cxn>
                  <a:cxn ang="0">
                    <a:pos x="490" y="414"/>
                  </a:cxn>
                  <a:cxn ang="0">
                    <a:pos x="488" y="378"/>
                  </a:cxn>
                  <a:cxn ang="0">
                    <a:pos x="504" y="354"/>
                  </a:cxn>
                  <a:cxn ang="0">
                    <a:pos x="556" y="304"/>
                  </a:cxn>
                  <a:cxn ang="0">
                    <a:pos x="584" y="264"/>
                  </a:cxn>
                </a:cxnLst>
                <a:rect l="0" t="0" r="r" b="b"/>
                <a:pathLst>
                  <a:path w="592" h="650">
                    <a:moveTo>
                      <a:pt x="592" y="236"/>
                    </a:moveTo>
                    <a:lnTo>
                      <a:pt x="592" y="236"/>
                    </a:lnTo>
                    <a:lnTo>
                      <a:pt x="592" y="234"/>
                    </a:lnTo>
                    <a:lnTo>
                      <a:pt x="592" y="234"/>
                    </a:lnTo>
                    <a:lnTo>
                      <a:pt x="588" y="232"/>
                    </a:lnTo>
                    <a:lnTo>
                      <a:pt x="588" y="232"/>
                    </a:lnTo>
                    <a:lnTo>
                      <a:pt x="582" y="236"/>
                    </a:lnTo>
                    <a:lnTo>
                      <a:pt x="576" y="238"/>
                    </a:lnTo>
                    <a:lnTo>
                      <a:pt x="576" y="238"/>
                    </a:lnTo>
                    <a:lnTo>
                      <a:pt x="570" y="238"/>
                    </a:lnTo>
                    <a:lnTo>
                      <a:pt x="570" y="238"/>
                    </a:lnTo>
                    <a:lnTo>
                      <a:pt x="568" y="238"/>
                    </a:lnTo>
                    <a:lnTo>
                      <a:pt x="564" y="240"/>
                    </a:lnTo>
                    <a:lnTo>
                      <a:pt x="564" y="240"/>
                    </a:lnTo>
                    <a:lnTo>
                      <a:pt x="560" y="240"/>
                    </a:lnTo>
                    <a:lnTo>
                      <a:pt x="558" y="240"/>
                    </a:lnTo>
                    <a:lnTo>
                      <a:pt x="558" y="240"/>
                    </a:lnTo>
                    <a:lnTo>
                      <a:pt x="552" y="244"/>
                    </a:lnTo>
                    <a:lnTo>
                      <a:pt x="552" y="244"/>
                    </a:lnTo>
                    <a:lnTo>
                      <a:pt x="550" y="244"/>
                    </a:lnTo>
                    <a:lnTo>
                      <a:pt x="546" y="242"/>
                    </a:lnTo>
                    <a:lnTo>
                      <a:pt x="546" y="242"/>
                    </a:lnTo>
                    <a:lnTo>
                      <a:pt x="538" y="246"/>
                    </a:lnTo>
                    <a:lnTo>
                      <a:pt x="532" y="246"/>
                    </a:lnTo>
                    <a:lnTo>
                      <a:pt x="532" y="246"/>
                    </a:lnTo>
                    <a:lnTo>
                      <a:pt x="528" y="242"/>
                    </a:lnTo>
                    <a:lnTo>
                      <a:pt x="524" y="236"/>
                    </a:lnTo>
                    <a:lnTo>
                      <a:pt x="524" y="236"/>
                    </a:lnTo>
                    <a:lnTo>
                      <a:pt x="518" y="236"/>
                    </a:lnTo>
                    <a:lnTo>
                      <a:pt x="518" y="236"/>
                    </a:lnTo>
                    <a:lnTo>
                      <a:pt x="518" y="236"/>
                    </a:lnTo>
                    <a:lnTo>
                      <a:pt x="518" y="236"/>
                    </a:lnTo>
                    <a:lnTo>
                      <a:pt x="518" y="236"/>
                    </a:lnTo>
                    <a:lnTo>
                      <a:pt x="526" y="232"/>
                    </a:lnTo>
                    <a:lnTo>
                      <a:pt x="526" y="232"/>
                    </a:lnTo>
                    <a:lnTo>
                      <a:pt x="524" y="228"/>
                    </a:lnTo>
                    <a:lnTo>
                      <a:pt x="522" y="226"/>
                    </a:lnTo>
                    <a:lnTo>
                      <a:pt x="516" y="222"/>
                    </a:lnTo>
                    <a:lnTo>
                      <a:pt x="516" y="222"/>
                    </a:lnTo>
                    <a:lnTo>
                      <a:pt x="516" y="220"/>
                    </a:lnTo>
                    <a:lnTo>
                      <a:pt x="514" y="216"/>
                    </a:lnTo>
                    <a:lnTo>
                      <a:pt x="514" y="216"/>
                    </a:lnTo>
                    <a:lnTo>
                      <a:pt x="510" y="216"/>
                    </a:lnTo>
                    <a:lnTo>
                      <a:pt x="510" y="216"/>
                    </a:lnTo>
                    <a:lnTo>
                      <a:pt x="502" y="208"/>
                    </a:lnTo>
                    <a:lnTo>
                      <a:pt x="502" y="208"/>
                    </a:lnTo>
                    <a:lnTo>
                      <a:pt x="498" y="206"/>
                    </a:lnTo>
                    <a:lnTo>
                      <a:pt x="498" y="206"/>
                    </a:lnTo>
                    <a:lnTo>
                      <a:pt x="494" y="202"/>
                    </a:lnTo>
                    <a:lnTo>
                      <a:pt x="494" y="202"/>
                    </a:lnTo>
                    <a:lnTo>
                      <a:pt x="494" y="206"/>
                    </a:lnTo>
                    <a:lnTo>
                      <a:pt x="494" y="206"/>
                    </a:lnTo>
                    <a:lnTo>
                      <a:pt x="494" y="206"/>
                    </a:lnTo>
                    <a:lnTo>
                      <a:pt x="494" y="206"/>
                    </a:lnTo>
                    <a:lnTo>
                      <a:pt x="490" y="200"/>
                    </a:lnTo>
                    <a:lnTo>
                      <a:pt x="488" y="194"/>
                    </a:lnTo>
                    <a:lnTo>
                      <a:pt x="484" y="180"/>
                    </a:lnTo>
                    <a:lnTo>
                      <a:pt x="484" y="180"/>
                    </a:lnTo>
                    <a:lnTo>
                      <a:pt x="482" y="178"/>
                    </a:lnTo>
                    <a:lnTo>
                      <a:pt x="478" y="176"/>
                    </a:lnTo>
                    <a:lnTo>
                      <a:pt x="474" y="172"/>
                    </a:lnTo>
                    <a:lnTo>
                      <a:pt x="474" y="172"/>
                    </a:lnTo>
                    <a:lnTo>
                      <a:pt x="472" y="168"/>
                    </a:lnTo>
                    <a:lnTo>
                      <a:pt x="472" y="162"/>
                    </a:lnTo>
                    <a:lnTo>
                      <a:pt x="470" y="150"/>
                    </a:lnTo>
                    <a:lnTo>
                      <a:pt x="470" y="150"/>
                    </a:lnTo>
                    <a:lnTo>
                      <a:pt x="468" y="144"/>
                    </a:lnTo>
                    <a:lnTo>
                      <a:pt x="464" y="138"/>
                    </a:lnTo>
                    <a:lnTo>
                      <a:pt x="464" y="138"/>
                    </a:lnTo>
                    <a:lnTo>
                      <a:pt x="458" y="136"/>
                    </a:lnTo>
                    <a:lnTo>
                      <a:pt x="458" y="136"/>
                    </a:lnTo>
                    <a:lnTo>
                      <a:pt x="456" y="128"/>
                    </a:lnTo>
                    <a:lnTo>
                      <a:pt x="456" y="128"/>
                    </a:lnTo>
                    <a:lnTo>
                      <a:pt x="458" y="126"/>
                    </a:lnTo>
                    <a:lnTo>
                      <a:pt x="458" y="126"/>
                    </a:lnTo>
                    <a:lnTo>
                      <a:pt x="454" y="122"/>
                    </a:lnTo>
                    <a:lnTo>
                      <a:pt x="454" y="122"/>
                    </a:lnTo>
                    <a:lnTo>
                      <a:pt x="442" y="102"/>
                    </a:lnTo>
                    <a:lnTo>
                      <a:pt x="442" y="102"/>
                    </a:lnTo>
                    <a:lnTo>
                      <a:pt x="438" y="90"/>
                    </a:lnTo>
                    <a:lnTo>
                      <a:pt x="438" y="90"/>
                    </a:lnTo>
                    <a:lnTo>
                      <a:pt x="432" y="82"/>
                    </a:lnTo>
                    <a:lnTo>
                      <a:pt x="430" y="78"/>
                    </a:lnTo>
                    <a:lnTo>
                      <a:pt x="430" y="74"/>
                    </a:lnTo>
                    <a:lnTo>
                      <a:pt x="430" y="74"/>
                    </a:lnTo>
                    <a:lnTo>
                      <a:pt x="432" y="72"/>
                    </a:lnTo>
                    <a:lnTo>
                      <a:pt x="432" y="72"/>
                    </a:lnTo>
                    <a:lnTo>
                      <a:pt x="436" y="82"/>
                    </a:lnTo>
                    <a:lnTo>
                      <a:pt x="444" y="90"/>
                    </a:lnTo>
                    <a:lnTo>
                      <a:pt x="444" y="90"/>
                    </a:lnTo>
                    <a:lnTo>
                      <a:pt x="446" y="90"/>
                    </a:lnTo>
                    <a:lnTo>
                      <a:pt x="446" y="90"/>
                    </a:lnTo>
                    <a:lnTo>
                      <a:pt x="448" y="82"/>
                    </a:lnTo>
                    <a:lnTo>
                      <a:pt x="450" y="78"/>
                    </a:lnTo>
                    <a:lnTo>
                      <a:pt x="452" y="76"/>
                    </a:lnTo>
                    <a:lnTo>
                      <a:pt x="452" y="76"/>
                    </a:lnTo>
                    <a:lnTo>
                      <a:pt x="444" y="58"/>
                    </a:lnTo>
                    <a:lnTo>
                      <a:pt x="444" y="58"/>
                    </a:lnTo>
                    <a:lnTo>
                      <a:pt x="440" y="60"/>
                    </a:lnTo>
                    <a:lnTo>
                      <a:pt x="438" y="60"/>
                    </a:lnTo>
                    <a:lnTo>
                      <a:pt x="434" y="60"/>
                    </a:lnTo>
                    <a:lnTo>
                      <a:pt x="434" y="60"/>
                    </a:lnTo>
                    <a:lnTo>
                      <a:pt x="430" y="60"/>
                    </a:lnTo>
                    <a:lnTo>
                      <a:pt x="426" y="60"/>
                    </a:lnTo>
                    <a:lnTo>
                      <a:pt x="426" y="60"/>
                    </a:lnTo>
                    <a:lnTo>
                      <a:pt x="424" y="58"/>
                    </a:lnTo>
                    <a:lnTo>
                      <a:pt x="424" y="56"/>
                    </a:lnTo>
                    <a:lnTo>
                      <a:pt x="424" y="56"/>
                    </a:lnTo>
                    <a:lnTo>
                      <a:pt x="414" y="56"/>
                    </a:lnTo>
                    <a:lnTo>
                      <a:pt x="406" y="60"/>
                    </a:lnTo>
                    <a:lnTo>
                      <a:pt x="406" y="60"/>
                    </a:lnTo>
                    <a:lnTo>
                      <a:pt x="402" y="62"/>
                    </a:lnTo>
                    <a:lnTo>
                      <a:pt x="402" y="62"/>
                    </a:lnTo>
                    <a:lnTo>
                      <a:pt x="400" y="62"/>
                    </a:lnTo>
                    <a:lnTo>
                      <a:pt x="396" y="60"/>
                    </a:lnTo>
                    <a:lnTo>
                      <a:pt x="396" y="60"/>
                    </a:lnTo>
                    <a:lnTo>
                      <a:pt x="390" y="60"/>
                    </a:lnTo>
                    <a:lnTo>
                      <a:pt x="390" y="60"/>
                    </a:lnTo>
                    <a:lnTo>
                      <a:pt x="390" y="58"/>
                    </a:lnTo>
                    <a:lnTo>
                      <a:pt x="390" y="58"/>
                    </a:lnTo>
                    <a:lnTo>
                      <a:pt x="376" y="56"/>
                    </a:lnTo>
                    <a:lnTo>
                      <a:pt x="368" y="56"/>
                    </a:lnTo>
                    <a:lnTo>
                      <a:pt x="368" y="56"/>
                    </a:lnTo>
                    <a:lnTo>
                      <a:pt x="366" y="54"/>
                    </a:lnTo>
                    <a:lnTo>
                      <a:pt x="364" y="52"/>
                    </a:lnTo>
                    <a:lnTo>
                      <a:pt x="360" y="52"/>
                    </a:lnTo>
                    <a:lnTo>
                      <a:pt x="360" y="52"/>
                    </a:lnTo>
                    <a:lnTo>
                      <a:pt x="350" y="50"/>
                    </a:lnTo>
                    <a:lnTo>
                      <a:pt x="350" y="50"/>
                    </a:lnTo>
                    <a:lnTo>
                      <a:pt x="348" y="48"/>
                    </a:lnTo>
                    <a:lnTo>
                      <a:pt x="346" y="44"/>
                    </a:lnTo>
                    <a:lnTo>
                      <a:pt x="346" y="44"/>
                    </a:lnTo>
                    <a:lnTo>
                      <a:pt x="340" y="44"/>
                    </a:lnTo>
                    <a:lnTo>
                      <a:pt x="332" y="44"/>
                    </a:lnTo>
                    <a:lnTo>
                      <a:pt x="326" y="48"/>
                    </a:lnTo>
                    <a:lnTo>
                      <a:pt x="324" y="50"/>
                    </a:lnTo>
                    <a:lnTo>
                      <a:pt x="324" y="50"/>
                    </a:lnTo>
                    <a:lnTo>
                      <a:pt x="322" y="56"/>
                    </a:lnTo>
                    <a:lnTo>
                      <a:pt x="322" y="60"/>
                    </a:lnTo>
                    <a:lnTo>
                      <a:pt x="322" y="62"/>
                    </a:lnTo>
                    <a:lnTo>
                      <a:pt x="318" y="66"/>
                    </a:lnTo>
                    <a:lnTo>
                      <a:pt x="318" y="66"/>
                    </a:lnTo>
                    <a:lnTo>
                      <a:pt x="316" y="68"/>
                    </a:lnTo>
                    <a:lnTo>
                      <a:pt x="314" y="68"/>
                    </a:lnTo>
                    <a:lnTo>
                      <a:pt x="314" y="68"/>
                    </a:lnTo>
                    <a:lnTo>
                      <a:pt x="308" y="66"/>
                    </a:lnTo>
                    <a:lnTo>
                      <a:pt x="302" y="62"/>
                    </a:lnTo>
                    <a:lnTo>
                      <a:pt x="302" y="62"/>
                    </a:lnTo>
                    <a:lnTo>
                      <a:pt x="294" y="60"/>
                    </a:lnTo>
                    <a:lnTo>
                      <a:pt x="286" y="58"/>
                    </a:lnTo>
                    <a:lnTo>
                      <a:pt x="286" y="58"/>
                    </a:lnTo>
                    <a:lnTo>
                      <a:pt x="284" y="56"/>
                    </a:lnTo>
                    <a:lnTo>
                      <a:pt x="284" y="52"/>
                    </a:lnTo>
                    <a:lnTo>
                      <a:pt x="282" y="50"/>
                    </a:lnTo>
                    <a:lnTo>
                      <a:pt x="280" y="48"/>
                    </a:lnTo>
                    <a:lnTo>
                      <a:pt x="280" y="48"/>
                    </a:lnTo>
                    <a:lnTo>
                      <a:pt x="276" y="46"/>
                    </a:lnTo>
                    <a:lnTo>
                      <a:pt x="276" y="46"/>
                    </a:lnTo>
                    <a:lnTo>
                      <a:pt x="272" y="44"/>
                    </a:lnTo>
                    <a:lnTo>
                      <a:pt x="272" y="44"/>
                    </a:lnTo>
                    <a:lnTo>
                      <a:pt x="266" y="44"/>
                    </a:lnTo>
                    <a:lnTo>
                      <a:pt x="266" y="44"/>
                    </a:lnTo>
                    <a:lnTo>
                      <a:pt x="258" y="44"/>
                    </a:lnTo>
                    <a:lnTo>
                      <a:pt x="258" y="44"/>
                    </a:lnTo>
                    <a:lnTo>
                      <a:pt x="248" y="40"/>
                    </a:lnTo>
                    <a:lnTo>
                      <a:pt x="248" y="40"/>
                    </a:lnTo>
                    <a:lnTo>
                      <a:pt x="246" y="36"/>
                    </a:lnTo>
                    <a:lnTo>
                      <a:pt x="246" y="36"/>
                    </a:lnTo>
                    <a:lnTo>
                      <a:pt x="242" y="36"/>
                    </a:lnTo>
                    <a:lnTo>
                      <a:pt x="242" y="36"/>
                    </a:lnTo>
                    <a:lnTo>
                      <a:pt x="240" y="34"/>
                    </a:lnTo>
                    <a:lnTo>
                      <a:pt x="236" y="30"/>
                    </a:lnTo>
                    <a:lnTo>
                      <a:pt x="236" y="30"/>
                    </a:lnTo>
                    <a:lnTo>
                      <a:pt x="242" y="26"/>
                    </a:lnTo>
                    <a:lnTo>
                      <a:pt x="246" y="20"/>
                    </a:lnTo>
                    <a:lnTo>
                      <a:pt x="246" y="20"/>
                    </a:lnTo>
                    <a:lnTo>
                      <a:pt x="246" y="16"/>
                    </a:lnTo>
                    <a:lnTo>
                      <a:pt x="246" y="16"/>
                    </a:lnTo>
                    <a:lnTo>
                      <a:pt x="242" y="12"/>
                    </a:lnTo>
                    <a:lnTo>
                      <a:pt x="242" y="10"/>
                    </a:lnTo>
                    <a:lnTo>
                      <a:pt x="244" y="6"/>
                    </a:lnTo>
                    <a:lnTo>
                      <a:pt x="246" y="2"/>
                    </a:lnTo>
                    <a:lnTo>
                      <a:pt x="246" y="2"/>
                    </a:lnTo>
                    <a:lnTo>
                      <a:pt x="240" y="6"/>
                    </a:lnTo>
                    <a:lnTo>
                      <a:pt x="240" y="6"/>
                    </a:lnTo>
                    <a:lnTo>
                      <a:pt x="240" y="6"/>
                    </a:lnTo>
                    <a:lnTo>
                      <a:pt x="240" y="6"/>
                    </a:lnTo>
                    <a:lnTo>
                      <a:pt x="238" y="2"/>
                    </a:lnTo>
                    <a:lnTo>
                      <a:pt x="238" y="2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26" y="4"/>
                    </a:lnTo>
                    <a:lnTo>
                      <a:pt x="222" y="4"/>
                    </a:lnTo>
                    <a:lnTo>
                      <a:pt x="218" y="4"/>
                    </a:lnTo>
                    <a:lnTo>
                      <a:pt x="218" y="4"/>
                    </a:lnTo>
                    <a:lnTo>
                      <a:pt x="214" y="2"/>
                    </a:lnTo>
                    <a:lnTo>
                      <a:pt x="214" y="2"/>
                    </a:lnTo>
                    <a:lnTo>
                      <a:pt x="210" y="4"/>
                    </a:lnTo>
                    <a:lnTo>
                      <a:pt x="210" y="4"/>
                    </a:lnTo>
                    <a:lnTo>
                      <a:pt x="206" y="2"/>
                    </a:lnTo>
                    <a:lnTo>
                      <a:pt x="206" y="2"/>
                    </a:lnTo>
                    <a:lnTo>
                      <a:pt x="202" y="4"/>
                    </a:lnTo>
                    <a:lnTo>
                      <a:pt x="198" y="6"/>
                    </a:lnTo>
                    <a:lnTo>
                      <a:pt x="198" y="6"/>
                    </a:lnTo>
                    <a:lnTo>
                      <a:pt x="194" y="6"/>
                    </a:lnTo>
                    <a:lnTo>
                      <a:pt x="190" y="4"/>
                    </a:lnTo>
                    <a:lnTo>
                      <a:pt x="186" y="4"/>
                    </a:lnTo>
                    <a:lnTo>
                      <a:pt x="182" y="4"/>
                    </a:lnTo>
                    <a:lnTo>
                      <a:pt x="182" y="4"/>
                    </a:lnTo>
                    <a:lnTo>
                      <a:pt x="180" y="6"/>
                    </a:lnTo>
                    <a:lnTo>
                      <a:pt x="180" y="6"/>
                    </a:lnTo>
                    <a:lnTo>
                      <a:pt x="176" y="6"/>
                    </a:lnTo>
                    <a:lnTo>
                      <a:pt x="174" y="6"/>
                    </a:lnTo>
                    <a:lnTo>
                      <a:pt x="174" y="6"/>
                    </a:lnTo>
                    <a:lnTo>
                      <a:pt x="170" y="8"/>
                    </a:lnTo>
                    <a:lnTo>
                      <a:pt x="170" y="8"/>
                    </a:lnTo>
                    <a:lnTo>
                      <a:pt x="164" y="8"/>
                    </a:lnTo>
                    <a:lnTo>
                      <a:pt x="158" y="8"/>
                    </a:lnTo>
                    <a:lnTo>
                      <a:pt x="158" y="8"/>
                    </a:lnTo>
                    <a:lnTo>
                      <a:pt x="154" y="12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40" y="16"/>
                    </a:lnTo>
                    <a:lnTo>
                      <a:pt x="140" y="16"/>
                    </a:lnTo>
                    <a:lnTo>
                      <a:pt x="138" y="20"/>
                    </a:lnTo>
                    <a:lnTo>
                      <a:pt x="134" y="22"/>
                    </a:lnTo>
                    <a:lnTo>
                      <a:pt x="134" y="22"/>
                    </a:lnTo>
                    <a:lnTo>
                      <a:pt x="128" y="22"/>
                    </a:lnTo>
                    <a:lnTo>
                      <a:pt x="124" y="18"/>
                    </a:lnTo>
                    <a:lnTo>
                      <a:pt x="124" y="18"/>
                    </a:lnTo>
                    <a:lnTo>
                      <a:pt x="120" y="20"/>
                    </a:lnTo>
                    <a:lnTo>
                      <a:pt x="110" y="20"/>
                    </a:lnTo>
                    <a:lnTo>
                      <a:pt x="110" y="20"/>
                    </a:lnTo>
                    <a:lnTo>
                      <a:pt x="106" y="18"/>
                    </a:lnTo>
                    <a:lnTo>
                      <a:pt x="102" y="14"/>
                    </a:lnTo>
                    <a:lnTo>
                      <a:pt x="102" y="14"/>
                    </a:lnTo>
                    <a:lnTo>
                      <a:pt x="100" y="14"/>
                    </a:lnTo>
                    <a:lnTo>
                      <a:pt x="100" y="14"/>
                    </a:lnTo>
                    <a:lnTo>
                      <a:pt x="96" y="22"/>
                    </a:lnTo>
                    <a:lnTo>
                      <a:pt x="92" y="30"/>
                    </a:lnTo>
                    <a:lnTo>
                      <a:pt x="92" y="30"/>
                    </a:lnTo>
                    <a:lnTo>
                      <a:pt x="90" y="34"/>
                    </a:lnTo>
                    <a:lnTo>
                      <a:pt x="86" y="36"/>
                    </a:lnTo>
                    <a:lnTo>
                      <a:pt x="78" y="38"/>
                    </a:lnTo>
                    <a:lnTo>
                      <a:pt x="78" y="38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52"/>
                    </a:lnTo>
                    <a:lnTo>
                      <a:pt x="70" y="52"/>
                    </a:lnTo>
                    <a:lnTo>
                      <a:pt x="66" y="58"/>
                    </a:lnTo>
                    <a:lnTo>
                      <a:pt x="66" y="58"/>
                    </a:lnTo>
                    <a:lnTo>
                      <a:pt x="66" y="62"/>
                    </a:lnTo>
                    <a:lnTo>
                      <a:pt x="66" y="66"/>
                    </a:lnTo>
                    <a:lnTo>
                      <a:pt x="68" y="68"/>
                    </a:lnTo>
                    <a:lnTo>
                      <a:pt x="66" y="74"/>
                    </a:lnTo>
                    <a:lnTo>
                      <a:pt x="66" y="74"/>
                    </a:lnTo>
                    <a:lnTo>
                      <a:pt x="58" y="82"/>
                    </a:lnTo>
                    <a:lnTo>
                      <a:pt x="48" y="88"/>
                    </a:lnTo>
                    <a:lnTo>
                      <a:pt x="48" y="88"/>
                    </a:lnTo>
                    <a:lnTo>
                      <a:pt x="40" y="90"/>
                    </a:lnTo>
                    <a:lnTo>
                      <a:pt x="40" y="90"/>
                    </a:lnTo>
                    <a:lnTo>
                      <a:pt x="38" y="92"/>
                    </a:lnTo>
                    <a:lnTo>
                      <a:pt x="36" y="96"/>
                    </a:lnTo>
                    <a:lnTo>
                      <a:pt x="34" y="102"/>
                    </a:lnTo>
                    <a:lnTo>
                      <a:pt x="34" y="102"/>
                    </a:lnTo>
                    <a:lnTo>
                      <a:pt x="30" y="104"/>
                    </a:lnTo>
                    <a:lnTo>
                      <a:pt x="26" y="106"/>
                    </a:lnTo>
                    <a:lnTo>
                      <a:pt x="26" y="106"/>
                    </a:lnTo>
                    <a:lnTo>
                      <a:pt x="22" y="116"/>
                    </a:lnTo>
                    <a:lnTo>
                      <a:pt x="22" y="116"/>
                    </a:lnTo>
                    <a:lnTo>
                      <a:pt x="22" y="120"/>
                    </a:lnTo>
                    <a:lnTo>
                      <a:pt x="22" y="120"/>
                    </a:lnTo>
                    <a:lnTo>
                      <a:pt x="20" y="122"/>
                    </a:lnTo>
                    <a:lnTo>
                      <a:pt x="16" y="126"/>
                    </a:lnTo>
                    <a:lnTo>
                      <a:pt x="16" y="126"/>
                    </a:lnTo>
                    <a:lnTo>
                      <a:pt x="10" y="140"/>
                    </a:lnTo>
                    <a:lnTo>
                      <a:pt x="10" y="140"/>
                    </a:lnTo>
                    <a:lnTo>
                      <a:pt x="6" y="144"/>
                    </a:lnTo>
                    <a:lnTo>
                      <a:pt x="6" y="144"/>
                    </a:lnTo>
                    <a:lnTo>
                      <a:pt x="4" y="148"/>
                    </a:lnTo>
                    <a:lnTo>
                      <a:pt x="4" y="156"/>
                    </a:lnTo>
                    <a:lnTo>
                      <a:pt x="4" y="156"/>
                    </a:lnTo>
                    <a:lnTo>
                      <a:pt x="6" y="154"/>
                    </a:lnTo>
                    <a:lnTo>
                      <a:pt x="6" y="154"/>
                    </a:lnTo>
                    <a:lnTo>
                      <a:pt x="8" y="156"/>
                    </a:lnTo>
                    <a:lnTo>
                      <a:pt x="10" y="160"/>
                    </a:lnTo>
                    <a:lnTo>
                      <a:pt x="10" y="164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12" y="172"/>
                    </a:lnTo>
                    <a:lnTo>
                      <a:pt x="12" y="178"/>
                    </a:lnTo>
                    <a:lnTo>
                      <a:pt x="10" y="190"/>
                    </a:lnTo>
                    <a:lnTo>
                      <a:pt x="10" y="190"/>
                    </a:lnTo>
                    <a:lnTo>
                      <a:pt x="8" y="196"/>
                    </a:lnTo>
                    <a:lnTo>
                      <a:pt x="8" y="196"/>
                    </a:lnTo>
                    <a:lnTo>
                      <a:pt x="6" y="20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10"/>
                    </a:lnTo>
                    <a:lnTo>
                      <a:pt x="6" y="212"/>
                    </a:lnTo>
                    <a:lnTo>
                      <a:pt x="8" y="218"/>
                    </a:lnTo>
                    <a:lnTo>
                      <a:pt x="8" y="218"/>
                    </a:lnTo>
                    <a:lnTo>
                      <a:pt x="8" y="220"/>
                    </a:lnTo>
                    <a:lnTo>
                      <a:pt x="8" y="220"/>
                    </a:lnTo>
                    <a:lnTo>
                      <a:pt x="6" y="220"/>
                    </a:lnTo>
                    <a:lnTo>
                      <a:pt x="6" y="220"/>
                    </a:lnTo>
                    <a:lnTo>
                      <a:pt x="6" y="224"/>
                    </a:lnTo>
                    <a:lnTo>
                      <a:pt x="6" y="228"/>
                    </a:lnTo>
                    <a:lnTo>
                      <a:pt x="6" y="228"/>
                    </a:lnTo>
                    <a:lnTo>
                      <a:pt x="8" y="230"/>
                    </a:lnTo>
                    <a:lnTo>
                      <a:pt x="10" y="230"/>
                    </a:lnTo>
                    <a:lnTo>
                      <a:pt x="10" y="230"/>
                    </a:lnTo>
                    <a:lnTo>
                      <a:pt x="10" y="232"/>
                    </a:lnTo>
                    <a:lnTo>
                      <a:pt x="10" y="232"/>
                    </a:lnTo>
                    <a:lnTo>
                      <a:pt x="14" y="234"/>
                    </a:lnTo>
                    <a:lnTo>
                      <a:pt x="14" y="234"/>
                    </a:lnTo>
                    <a:lnTo>
                      <a:pt x="18" y="234"/>
                    </a:lnTo>
                    <a:lnTo>
                      <a:pt x="20" y="234"/>
                    </a:lnTo>
                    <a:lnTo>
                      <a:pt x="20" y="234"/>
                    </a:lnTo>
                    <a:lnTo>
                      <a:pt x="18" y="236"/>
                    </a:lnTo>
                    <a:lnTo>
                      <a:pt x="18" y="238"/>
                    </a:lnTo>
                    <a:lnTo>
                      <a:pt x="18" y="238"/>
                    </a:lnTo>
                    <a:lnTo>
                      <a:pt x="20" y="240"/>
                    </a:lnTo>
                    <a:lnTo>
                      <a:pt x="20" y="240"/>
                    </a:lnTo>
                    <a:lnTo>
                      <a:pt x="20" y="242"/>
                    </a:lnTo>
                    <a:lnTo>
                      <a:pt x="20" y="242"/>
                    </a:lnTo>
                    <a:lnTo>
                      <a:pt x="24" y="242"/>
                    </a:lnTo>
                    <a:lnTo>
                      <a:pt x="24" y="242"/>
                    </a:lnTo>
                    <a:lnTo>
                      <a:pt x="24" y="246"/>
                    </a:lnTo>
                    <a:lnTo>
                      <a:pt x="24" y="246"/>
                    </a:lnTo>
                    <a:lnTo>
                      <a:pt x="28" y="248"/>
                    </a:lnTo>
                    <a:lnTo>
                      <a:pt x="32" y="250"/>
                    </a:lnTo>
                    <a:lnTo>
                      <a:pt x="32" y="250"/>
                    </a:lnTo>
                    <a:lnTo>
                      <a:pt x="32" y="254"/>
                    </a:lnTo>
                    <a:lnTo>
                      <a:pt x="32" y="254"/>
                    </a:lnTo>
                    <a:lnTo>
                      <a:pt x="36" y="256"/>
                    </a:lnTo>
                    <a:lnTo>
                      <a:pt x="38" y="258"/>
                    </a:lnTo>
                    <a:lnTo>
                      <a:pt x="38" y="260"/>
                    </a:lnTo>
                    <a:lnTo>
                      <a:pt x="38" y="260"/>
                    </a:lnTo>
                    <a:lnTo>
                      <a:pt x="38" y="262"/>
                    </a:lnTo>
                    <a:lnTo>
                      <a:pt x="38" y="262"/>
                    </a:lnTo>
                    <a:lnTo>
                      <a:pt x="40" y="262"/>
                    </a:lnTo>
                    <a:lnTo>
                      <a:pt x="40" y="262"/>
                    </a:lnTo>
                    <a:lnTo>
                      <a:pt x="38" y="264"/>
                    </a:lnTo>
                    <a:lnTo>
                      <a:pt x="36" y="264"/>
                    </a:lnTo>
                    <a:lnTo>
                      <a:pt x="36" y="264"/>
                    </a:lnTo>
                    <a:lnTo>
                      <a:pt x="40" y="268"/>
                    </a:lnTo>
                    <a:lnTo>
                      <a:pt x="44" y="270"/>
                    </a:lnTo>
                    <a:lnTo>
                      <a:pt x="44" y="270"/>
                    </a:lnTo>
                    <a:lnTo>
                      <a:pt x="44" y="272"/>
                    </a:lnTo>
                    <a:lnTo>
                      <a:pt x="44" y="272"/>
                    </a:lnTo>
                    <a:lnTo>
                      <a:pt x="50" y="276"/>
                    </a:lnTo>
                    <a:lnTo>
                      <a:pt x="54" y="280"/>
                    </a:lnTo>
                    <a:lnTo>
                      <a:pt x="54" y="280"/>
                    </a:lnTo>
                    <a:lnTo>
                      <a:pt x="62" y="284"/>
                    </a:lnTo>
                    <a:lnTo>
                      <a:pt x="62" y="284"/>
                    </a:lnTo>
                    <a:lnTo>
                      <a:pt x="68" y="288"/>
                    </a:lnTo>
                    <a:lnTo>
                      <a:pt x="76" y="294"/>
                    </a:lnTo>
                    <a:lnTo>
                      <a:pt x="76" y="294"/>
                    </a:lnTo>
                    <a:lnTo>
                      <a:pt x="80" y="296"/>
                    </a:lnTo>
                    <a:lnTo>
                      <a:pt x="86" y="298"/>
                    </a:lnTo>
                    <a:lnTo>
                      <a:pt x="86" y="298"/>
                    </a:lnTo>
                    <a:lnTo>
                      <a:pt x="96" y="294"/>
                    </a:lnTo>
                    <a:lnTo>
                      <a:pt x="96" y="294"/>
                    </a:lnTo>
                    <a:lnTo>
                      <a:pt x="106" y="292"/>
                    </a:lnTo>
                    <a:lnTo>
                      <a:pt x="106" y="292"/>
                    </a:lnTo>
                    <a:lnTo>
                      <a:pt x="110" y="290"/>
                    </a:lnTo>
                    <a:lnTo>
                      <a:pt x="118" y="290"/>
                    </a:lnTo>
                    <a:lnTo>
                      <a:pt x="118" y="290"/>
                    </a:lnTo>
                    <a:lnTo>
                      <a:pt x="120" y="292"/>
                    </a:lnTo>
                    <a:lnTo>
                      <a:pt x="124" y="292"/>
                    </a:lnTo>
                    <a:lnTo>
                      <a:pt x="124" y="292"/>
                    </a:lnTo>
                    <a:lnTo>
                      <a:pt x="124" y="290"/>
                    </a:lnTo>
                    <a:lnTo>
                      <a:pt x="124" y="290"/>
                    </a:lnTo>
                    <a:lnTo>
                      <a:pt x="132" y="296"/>
                    </a:lnTo>
                    <a:lnTo>
                      <a:pt x="132" y="296"/>
                    </a:lnTo>
                    <a:lnTo>
                      <a:pt x="150" y="288"/>
                    </a:lnTo>
                    <a:lnTo>
                      <a:pt x="150" y="288"/>
                    </a:lnTo>
                    <a:lnTo>
                      <a:pt x="158" y="286"/>
                    </a:lnTo>
                    <a:lnTo>
                      <a:pt x="158" y="286"/>
                    </a:lnTo>
                    <a:lnTo>
                      <a:pt x="160" y="284"/>
                    </a:lnTo>
                    <a:lnTo>
                      <a:pt x="162" y="282"/>
                    </a:lnTo>
                    <a:lnTo>
                      <a:pt x="162" y="282"/>
                    </a:lnTo>
                    <a:lnTo>
                      <a:pt x="182" y="282"/>
                    </a:lnTo>
                    <a:lnTo>
                      <a:pt x="182" y="282"/>
                    </a:lnTo>
                    <a:lnTo>
                      <a:pt x="184" y="280"/>
                    </a:lnTo>
                    <a:lnTo>
                      <a:pt x="184" y="280"/>
                    </a:lnTo>
                    <a:lnTo>
                      <a:pt x="188" y="282"/>
                    </a:lnTo>
                    <a:lnTo>
                      <a:pt x="194" y="286"/>
                    </a:lnTo>
                    <a:lnTo>
                      <a:pt x="194" y="286"/>
                    </a:lnTo>
                    <a:lnTo>
                      <a:pt x="194" y="288"/>
                    </a:lnTo>
                    <a:lnTo>
                      <a:pt x="194" y="288"/>
                    </a:lnTo>
                    <a:lnTo>
                      <a:pt x="196" y="288"/>
                    </a:lnTo>
                    <a:lnTo>
                      <a:pt x="196" y="288"/>
                    </a:lnTo>
                    <a:lnTo>
                      <a:pt x="198" y="288"/>
                    </a:lnTo>
                    <a:lnTo>
                      <a:pt x="198" y="288"/>
                    </a:lnTo>
                    <a:lnTo>
                      <a:pt x="196" y="292"/>
                    </a:lnTo>
                    <a:lnTo>
                      <a:pt x="196" y="292"/>
                    </a:lnTo>
                    <a:lnTo>
                      <a:pt x="198" y="296"/>
                    </a:lnTo>
                    <a:lnTo>
                      <a:pt x="202" y="298"/>
                    </a:lnTo>
                    <a:lnTo>
                      <a:pt x="208" y="300"/>
                    </a:lnTo>
                    <a:lnTo>
                      <a:pt x="212" y="298"/>
                    </a:lnTo>
                    <a:lnTo>
                      <a:pt x="212" y="298"/>
                    </a:lnTo>
                    <a:lnTo>
                      <a:pt x="216" y="298"/>
                    </a:lnTo>
                    <a:lnTo>
                      <a:pt x="222" y="296"/>
                    </a:lnTo>
                    <a:lnTo>
                      <a:pt x="222" y="296"/>
                    </a:lnTo>
                    <a:lnTo>
                      <a:pt x="222" y="296"/>
                    </a:lnTo>
                    <a:lnTo>
                      <a:pt x="222" y="296"/>
                    </a:lnTo>
                    <a:lnTo>
                      <a:pt x="224" y="296"/>
                    </a:lnTo>
                    <a:lnTo>
                      <a:pt x="228" y="296"/>
                    </a:lnTo>
                    <a:lnTo>
                      <a:pt x="228" y="296"/>
                    </a:lnTo>
                    <a:lnTo>
                      <a:pt x="228" y="300"/>
                    </a:lnTo>
                    <a:lnTo>
                      <a:pt x="234" y="302"/>
                    </a:lnTo>
                    <a:lnTo>
                      <a:pt x="234" y="302"/>
                    </a:lnTo>
                    <a:lnTo>
                      <a:pt x="234" y="302"/>
                    </a:lnTo>
                    <a:lnTo>
                      <a:pt x="234" y="302"/>
                    </a:lnTo>
                    <a:lnTo>
                      <a:pt x="234" y="304"/>
                    </a:lnTo>
                    <a:lnTo>
                      <a:pt x="234" y="304"/>
                    </a:lnTo>
                    <a:lnTo>
                      <a:pt x="234" y="304"/>
                    </a:lnTo>
                    <a:lnTo>
                      <a:pt x="234" y="304"/>
                    </a:lnTo>
                    <a:lnTo>
                      <a:pt x="236" y="312"/>
                    </a:lnTo>
                    <a:lnTo>
                      <a:pt x="236" y="312"/>
                    </a:lnTo>
                    <a:lnTo>
                      <a:pt x="236" y="316"/>
                    </a:lnTo>
                    <a:lnTo>
                      <a:pt x="236" y="316"/>
                    </a:lnTo>
                    <a:lnTo>
                      <a:pt x="236" y="318"/>
                    </a:lnTo>
                    <a:lnTo>
                      <a:pt x="236" y="318"/>
                    </a:lnTo>
                    <a:lnTo>
                      <a:pt x="234" y="322"/>
                    </a:lnTo>
                    <a:lnTo>
                      <a:pt x="232" y="326"/>
                    </a:lnTo>
                    <a:lnTo>
                      <a:pt x="232" y="326"/>
                    </a:lnTo>
                    <a:lnTo>
                      <a:pt x="232" y="326"/>
                    </a:lnTo>
                    <a:lnTo>
                      <a:pt x="232" y="326"/>
                    </a:lnTo>
                    <a:lnTo>
                      <a:pt x="234" y="326"/>
                    </a:lnTo>
                    <a:lnTo>
                      <a:pt x="234" y="326"/>
                    </a:lnTo>
                    <a:lnTo>
                      <a:pt x="232" y="330"/>
                    </a:lnTo>
                    <a:lnTo>
                      <a:pt x="232" y="332"/>
                    </a:lnTo>
                    <a:lnTo>
                      <a:pt x="232" y="332"/>
                    </a:lnTo>
                    <a:lnTo>
                      <a:pt x="236" y="336"/>
                    </a:lnTo>
                    <a:lnTo>
                      <a:pt x="236" y="336"/>
                    </a:lnTo>
                    <a:lnTo>
                      <a:pt x="236" y="336"/>
                    </a:lnTo>
                    <a:lnTo>
                      <a:pt x="232" y="336"/>
                    </a:lnTo>
                    <a:lnTo>
                      <a:pt x="232" y="336"/>
                    </a:lnTo>
                    <a:lnTo>
                      <a:pt x="230" y="340"/>
                    </a:lnTo>
                    <a:lnTo>
                      <a:pt x="226" y="344"/>
                    </a:lnTo>
                    <a:lnTo>
                      <a:pt x="226" y="344"/>
                    </a:lnTo>
                    <a:lnTo>
                      <a:pt x="228" y="348"/>
                    </a:lnTo>
                    <a:lnTo>
                      <a:pt x="228" y="348"/>
                    </a:lnTo>
                    <a:lnTo>
                      <a:pt x="232" y="350"/>
                    </a:lnTo>
                    <a:lnTo>
                      <a:pt x="232" y="350"/>
                    </a:lnTo>
                    <a:lnTo>
                      <a:pt x="230" y="352"/>
                    </a:lnTo>
                    <a:lnTo>
                      <a:pt x="230" y="352"/>
                    </a:lnTo>
                    <a:lnTo>
                      <a:pt x="230" y="352"/>
                    </a:lnTo>
                    <a:lnTo>
                      <a:pt x="230" y="352"/>
                    </a:lnTo>
                    <a:lnTo>
                      <a:pt x="234" y="358"/>
                    </a:lnTo>
                    <a:lnTo>
                      <a:pt x="234" y="358"/>
                    </a:lnTo>
                    <a:lnTo>
                      <a:pt x="236" y="358"/>
                    </a:lnTo>
                    <a:lnTo>
                      <a:pt x="236" y="358"/>
                    </a:lnTo>
                    <a:lnTo>
                      <a:pt x="236" y="360"/>
                    </a:lnTo>
                    <a:lnTo>
                      <a:pt x="236" y="360"/>
                    </a:lnTo>
                    <a:lnTo>
                      <a:pt x="242" y="366"/>
                    </a:lnTo>
                    <a:lnTo>
                      <a:pt x="242" y="366"/>
                    </a:lnTo>
                    <a:lnTo>
                      <a:pt x="252" y="376"/>
                    </a:lnTo>
                    <a:lnTo>
                      <a:pt x="252" y="376"/>
                    </a:lnTo>
                    <a:lnTo>
                      <a:pt x="256" y="382"/>
                    </a:lnTo>
                    <a:lnTo>
                      <a:pt x="256" y="382"/>
                    </a:lnTo>
                    <a:lnTo>
                      <a:pt x="256" y="386"/>
                    </a:lnTo>
                    <a:lnTo>
                      <a:pt x="256" y="390"/>
                    </a:lnTo>
                    <a:lnTo>
                      <a:pt x="256" y="390"/>
                    </a:lnTo>
                    <a:lnTo>
                      <a:pt x="260" y="396"/>
                    </a:lnTo>
                    <a:lnTo>
                      <a:pt x="260" y="396"/>
                    </a:lnTo>
                    <a:lnTo>
                      <a:pt x="262" y="402"/>
                    </a:lnTo>
                    <a:lnTo>
                      <a:pt x="262" y="402"/>
                    </a:lnTo>
                    <a:lnTo>
                      <a:pt x="266" y="406"/>
                    </a:lnTo>
                    <a:lnTo>
                      <a:pt x="266" y="408"/>
                    </a:lnTo>
                    <a:lnTo>
                      <a:pt x="266" y="412"/>
                    </a:lnTo>
                    <a:lnTo>
                      <a:pt x="266" y="412"/>
                    </a:lnTo>
                    <a:lnTo>
                      <a:pt x="264" y="416"/>
                    </a:lnTo>
                    <a:lnTo>
                      <a:pt x="264" y="420"/>
                    </a:lnTo>
                    <a:lnTo>
                      <a:pt x="268" y="428"/>
                    </a:lnTo>
                    <a:lnTo>
                      <a:pt x="268" y="428"/>
                    </a:lnTo>
                    <a:lnTo>
                      <a:pt x="270" y="436"/>
                    </a:lnTo>
                    <a:lnTo>
                      <a:pt x="270" y="436"/>
                    </a:lnTo>
                    <a:lnTo>
                      <a:pt x="268" y="442"/>
                    </a:lnTo>
                    <a:lnTo>
                      <a:pt x="266" y="446"/>
                    </a:lnTo>
                    <a:lnTo>
                      <a:pt x="266" y="446"/>
                    </a:lnTo>
                    <a:lnTo>
                      <a:pt x="262" y="446"/>
                    </a:lnTo>
                    <a:lnTo>
                      <a:pt x="262" y="446"/>
                    </a:lnTo>
                    <a:lnTo>
                      <a:pt x="262" y="450"/>
                    </a:lnTo>
                    <a:lnTo>
                      <a:pt x="262" y="450"/>
                    </a:lnTo>
                    <a:lnTo>
                      <a:pt x="258" y="454"/>
                    </a:lnTo>
                    <a:lnTo>
                      <a:pt x="258" y="454"/>
                    </a:lnTo>
                    <a:lnTo>
                      <a:pt x="256" y="464"/>
                    </a:lnTo>
                    <a:lnTo>
                      <a:pt x="254" y="470"/>
                    </a:lnTo>
                    <a:lnTo>
                      <a:pt x="252" y="474"/>
                    </a:lnTo>
                    <a:lnTo>
                      <a:pt x="252" y="474"/>
                    </a:lnTo>
                    <a:lnTo>
                      <a:pt x="252" y="484"/>
                    </a:lnTo>
                    <a:lnTo>
                      <a:pt x="252" y="494"/>
                    </a:lnTo>
                    <a:lnTo>
                      <a:pt x="252" y="494"/>
                    </a:lnTo>
                    <a:lnTo>
                      <a:pt x="256" y="498"/>
                    </a:lnTo>
                    <a:lnTo>
                      <a:pt x="258" y="502"/>
                    </a:lnTo>
                    <a:lnTo>
                      <a:pt x="258" y="502"/>
                    </a:lnTo>
                    <a:lnTo>
                      <a:pt x="268" y="522"/>
                    </a:lnTo>
                    <a:lnTo>
                      <a:pt x="268" y="522"/>
                    </a:lnTo>
                    <a:lnTo>
                      <a:pt x="274" y="530"/>
                    </a:lnTo>
                    <a:lnTo>
                      <a:pt x="276" y="534"/>
                    </a:lnTo>
                    <a:lnTo>
                      <a:pt x="274" y="538"/>
                    </a:lnTo>
                    <a:lnTo>
                      <a:pt x="274" y="538"/>
                    </a:lnTo>
                    <a:lnTo>
                      <a:pt x="276" y="550"/>
                    </a:lnTo>
                    <a:lnTo>
                      <a:pt x="276" y="550"/>
                    </a:lnTo>
                    <a:lnTo>
                      <a:pt x="278" y="556"/>
                    </a:lnTo>
                    <a:lnTo>
                      <a:pt x="278" y="556"/>
                    </a:lnTo>
                    <a:lnTo>
                      <a:pt x="278" y="558"/>
                    </a:lnTo>
                    <a:lnTo>
                      <a:pt x="278" y="562"/>
                    </a:lnTo>
                    <a:lnTo>
                      <a:pt x="278" y="562"/>
                    </a:lnTo>
                    <a:lnTo>
                      <a:pt x="280" y="568"/>
                    </a:lnTo>
                    <a:lnTo>
                      <a:pt x="280" y="568"/>
                    </a:lnTo>
                    <a:lnTo>
                      <a:pt x="280" y="570"/>
                    </a:lnTo>
                    <a:lnTo>
                      <a:pt x="280" y="570"/>
                    </a:lnTo>
                    <a:lnTo>
                      <a:pt x="284" y="580"/>
                    </a:lnTo>
                    <a:lnTo>
                      <a:pt x="284" y="580"/>
                    </a:lnTo>
                    <a:lnTo>
                      <a:pt x="294" y="592"/>
                    </a:lnTo>
                    <a:lnTo>
                      <a:pt x="294" y="592"/>
                    </a:lnTo>
                    <a:lnTo>
                      <a:pt x="298" y="600"/>
                    </a:lnTo>
                    <a:lnTo>
                      <a:pt x="302" y="610"/>
                    </a:lnTo>
                    <a:lnTo>
                      <a:pt x="302" y="610"/>
                    </a:lnTo>
                    <a:lnTo>
                      <a:pt x="306" y="618"/>
                    </a:lnTo>
                    <a:lnTo>
                      <a:pt x="308" y="624"/>
                    </a:lnTo>
                    <a:lnTo>
                      <a:pt x="308" y="630"/>
                    </a:lnTo>
                    <a:lnTo>
                      <a:pt x="308" y="630"/>
                    </a:lnTo>
                    <a:lnTo>
                      <a:pt x="304" y="630"/>
                    </a:lnTo>
                    <a:lnTo>
                      <a:pt x="304" y="630"/>
                    </a:lnTo>
                    <a:lnTo>
                      <a:pt x="306" y="634"/>
                    </a:lnTo>
                    <a:lnTo>
                      <a:pt x="310" y="638"/>
                    </a:lnTo>
                    <a:lnTo>
                      <a:pt x="310" y="638"/>
                    </a:lnTo>
                    <a:lnTo>
                      <a:pt x="308" y="644"/>
                    </a:lnTo>
                    <a:lnTo>
                      <a:pt x="308" y="644"/>
                    </a:lnTo>
                    <a:lnTo>
                      <a:pt x="308" y="644"/>
                    </a:lnTo>
                    <a:lnTo>
                      <a:pt x="308" y="644"/>
                    </a:lnTo>
                    <a:lnTo>
                      <a:pt x="310" y="644"/>
                    </a:lnTo>
                    <a:lnTo>
                      <a:pt x="310" y="644"/>
                    </a:lnTo>
                    <a:lnTo>
                      <a:pt x="310" y="644"/>
                    </a:lnTo>
                    <a:lnTo>
                      <a:pt x="310" y="644"/>
                    </a:lnTo>
                    <a:lnTo>
                      <a:pt x="312" y="642"/>
                    </a:lnTo>
                    <a:lnTo>
                      <a:pt x="312" y="642"/>
                    </a:lnTo>
                    <a:lnTo>
                      <a:pt x="312" y="644"/>
                    </a:lnTo>
                    <a:lnTo>
                      <a:pt x="312" y="644"/>
                    </a:lnTo>
                    <a:lnTo>
                      <a:pt x="316" y="644"/>
                    </a:lnTo>
                    <a:lnTo>
                      <a:pt x="316" y="644"/>
                    </a:lnTo>
                    <a:lnTo>
                      <a:pt x="316" y="648"/>
                    </a:lnTo>
                    <a:lnTo>
                      <a:pt x="316" y="648"/>
                    </a:lnTo>
                    <a:lnTo>
                      <a:pt x="322" y="650"/>
                    </a:lnTo>
                    <a:lnTo>
                      <a:pt x="322" y="650"/>
                    </a:lnTo>
                    <a:lnTo>
                      <a:pt x="324" y="648"/>
                    </a:lnTo>
                    <a:lnTo>
                      <a:pt x="326" y="646"/>
                    </a:lnTo>
                    <a:lnTo>
                      <a:pt x="326" y="646"/>
                    </a:lnTo>
                    <a:lnTo>
                      <a:pt x="332" y="646"/>
                    </a:lnTo>
                    <a:lnTo>
                      <a:pt x="338" y="646"/>
                    </a:lnTo>
                    <a:lnTo>
                      <a:pt x="338" y="646"/>
                    </a:lnTo>
                    <a:lnTo>
                      <a:pt x="340" y="642"/>
                    </a:lnTo>
                    <a:lnTo>
                      <a:pt x="340" y="642"/>
                    </a:lnTo>
                    <a:lnTo>
                      <a:pt x="346" y="642"/>
                    </a:lnTo>
                    <a:lnTo>
                      <a:pt x="350" y="642"/>
                    </a:lnTo>
                    <a:lnTo>
                      <a:pt x="350" y="642"/>
                    </a:lnTo>
                    <a:lnTo>
                      <a:pt x="352" y="642"/>
                    </a:lnTo>
                    <a:lnTo>
                      <a:pt x="352" y="642"/>
                    </a:lnTo>
                    <a:lnTo>
                      <a:pt x="358" y="642"/>
                    </a:lnTo>
                    <a:lnTo>
                      <a:pt x="362" y="644"/>
                    </a:lnTo>
                    <a:lnTo>
                      <a:pt x="362" y="644"/>
                    </a:lnTo>
                    <a:lnTo>
                      <a:pt x="366" y="642"/>
                    </a:lnTo>
                    <a:lnTo>
                      <a:pt x="366" y="642"/>
                    </a:lnTo>
                    <a:lnTo>
                      <a:pt x="370" y="642"/>
                    </a:lnTo>
                    <a:lnTo>
                      <a:pt x="370" y="642"/>
                    </a:lnTo>
                    <a:lnTo>
                      <a:pt x="372" y="640"/>
                    </a:lnTo>
                    <a:lnTo>
                      <a:pt x="372" y="640"/>
                    </a:lnTo>
                    <a:lnTo>
                      <a:pt x="376" y="640"/>
                    </a:lnTo>
                    <a:lnTo>
                      <a:pt x="382" y="638"/>
                    </a:lnTo>
                    <a:lnTo>
                      <a:pt x="382" y="638"/>
                    </a:lnTo>
                    <a:lnTo>
                      <a:pt x="390" y="632"/>
                    </a:lnTo>
                    <a:lnTo>
                      <a:pt x="390" y="632"/>
                    </a:lnTo>
                    <a:lnTo>
                      <a:pt x="406" y="616"/>
                    </a:lnTo>
                    <a:lnTo>
                      <a:pt x="420" y="598"/>
                    </a:lnTo>
                    <a:lnTo>
                      <a:pt x="420" y="598"/>
                    </a:lnTo>
                    <a:lnTo>
                      <a:pt x="426" y="594"/>
                    </a:lnTo>
                    <a:lnTo>
                      <a:pt x="430" y="590"/>
                    </a:lnTo>
                    <a:lnTo>
                      <a:pt x="430" y="590"/>
                    </a:lnTo>
                    <a:lnTo>
                      <a:pt x="430" y="586"/>
                    </a:lnTo>
                    <a:lnTo>
                      <a:pt x="428" y="584"/>
                    </a:lnTo>
                    <a:lnTo>
                      <a:pt x="428" y="584"/>
                    </a:lnTo>
                    <a:lnTo>
                      <a:pt x="432" y="582"/>
                    </a:lnTo>
                    <a:lnTo>
                      <a:pt x="432" y="582"/>
                    </a:lnTo>
                    <a:lnTo>
                      <a:pt x="434" y="576"/>
                    </a:lnTo>
                    <a:lnTo>
                      <a:pt x="434" y="568"/>
                    </a:lnTo>
                    <a:lnTo>
                      <a:pt x="434" y="568"/>
                    </a:lnTo>
                    <a:lnTo>
                      <a:pt x="432" y="566"/>
                    </a:lnTo>
                    <a:lnTo>
                      <a:pt x="432" y="566"/>
                    </a:lnTo>
                    <a:lnTo>
                      <a:pt x="430" y="566"/>
                    </a:lnTo>
                    <a:lnTo>
                      <a:pt x="430" y="566"/>
                    </a:lnTo>
                    <a:lnTo>
                      <a:pt x="434" y="562"/>
                    </a:lnTo>
                    <a:lnTo>
                      <a:pt x="438" y="558"/>
                    </a:lnTo>
                    <a:lnTo>
                      <a:pt x="438" y="558"/>
                    </a:lnTo>
                    <a:lnTo>
                      <a:pt x="448" y="554"/>
                    </a:lnTo>
                    <a:lnTo>
                      <a:pt x="454" y="552"/>
                    </a:lnTo>
                    <a:lnTo>
                      <a:pt x="456" y="548"/>
                    </a:lnTo>
                    <a:lnTo>
                      <a:pt x="456" y="548"/>
                    </a:lnTo>
                    <a:lnTo>
                      <a:pt x="456" y="546"/>
                    </a:lnTo>
                    <a:lnTo>
                      <a:pt x="454" y="546"/>
                    </a:lnTo>
                    <a:lnTo>
                      <a:pt x="454" y="546"/>
                    </a:lnTo>
                    <a:lnTo>
                      <a:pt x="454" y="544"/>
                    </a:lnTo>
                    <a:lnTo>
                      <a:pt x="454" y="544"/>
                    </a:lnTo>
                    <a:lnTo>
                      <a:pt x="456" y="542"/>
                    </a:lnTo>
                    <a:lnTo>
                      <a:pt x="456" y="542"/>
                    </a:lnTo>
                    <a:lnTo>
                      <a:pt x="456" y="530"/>
                    </a:lnTo>
                    <a:lnTo>
                      <a:pt x="456" y="530"/>
                    </a:lnTo>
                    <a:lnTo>
                      <a:pt x="454" y="530"/>
                    </a:lnTo>
                    <a:lnTo>
                      <a:pt x="454" y="530"/>
                    </a:lnTo>
                    <a:lnTo>
                      <a:pt x="452" y="526"/>
                    </a:lnTo>
                    <a:lnTo>
                      <a:pt x="452" y="520"/>
                    </a:lnTo>
                    <a:lnTo>
                      <a:pt x="452" y="520"/>
                    </a:lnTo>
                    <a:lnTo>
                      <a:pt x="452" y="518"/>
                    </a:lnTo>
                    <a:lnTo>
                      <a:pt x="450" y="516"/>
                    </a:lnTo>
                    <a:lnTo>
                      <a:pt x="450" y="510"/>
                    </a:lnTo>
                    <a:lnTo>
                      <a:pt x="450" y="510"/>
                    </a:lnTo>
                    <a:lnTo>
                      <a:pt x="460" y="502"/>
                    </a:lnTo>
                    <a:lnTo>
                      <a:pt x="460" y="502"/>
                    </a:lnTo>
                    <a:lnTo>
                      <a:pt x="466" y="496"/>
                    </a:lnTo>
                    <a:lnTo>
                      <a:pt x="472" y="490"/>
                    </a:lnTo>
                    <a:lnTo>
                      <a:pt x="472" y="490"/>
                    </a:lnTo>
                    <a:lnTo>
                      <a:pt x="482" y="486"/>
                    </a:lnTo>
                    <a:lnTo>
                      <a:pt x="490" y="482"/>
                    </a:lnTo>
                    <a:lnTo>
                      <a:pt x="490" y="482"/>
                    </a:lnTo>
                    <a:lnTo>
                      <a:pt x="496" y="476"/>
                    </a:lnTo>
                    <a:lnTo>
                      <a:pt x="500" y="470"/>
                    </a:lnTo>
                    <a:lnTo>
                      <a:pt x="500" y="470"/>
                    </a:lnTo>
                    <a:lnTo>
                      <a:pt x="500" y="468"/>
                    </a:lnTo>
                    <a:lnTo>
                      <a:pt x="500" y="468"/>
                    </a:lnTo>
                    <a:lnTo>
                      <a:pt x="502" y="464"/>
                    </a:lnTo>
                    <a:lnTo>
                      <a:pt x="502" y="464"/>
                    </a:lnTo>
                    <a:lnTo>
                      <a:pt x="502" y="462"/>
                    </a:lnTo>
                    <a:lnTo>
                      <a:pt x="502" y="462"/>
                    </a:lnTo>
                    <a:lnTo>
                      <a:pt x="500" y="462"/>
                    </a:lnTo>
                    <a:lnTo>
                      <a:pt x="500" y="462"/>
                    </a:lnTo>
                    <a:lnTo>
                      <a:pt x="500" y="454"/>
                    </a:lnTo>
                    <a:lnTo>
                      <a:pt x="498" y="448"/>
                    </a:lnTo>
                    <a:lnTo>
                      <a:pt x="498" y="448"/>
                    </a:lnTo>
                    <a:lnTo>
                      <a:pt x="500" y="446"/>
                    </a:lnTo>
                    <a:lnTo>
                      <a:pt x="500" y="446"/>
                    </a:lnTo>
                    <a:lnTo>
                      <a:pt x="500" y="440"/>
                    </a:lnTo>
                    <a:lnTo>
                      <a:pt x="498" y="434"/>
                    </a:lnTo>
                    <a:lnTo>
                      <a:pt x="498" y="434"/>
                    </a:lnTo>
                    <a:lnTo>
                      <a:pt x="500" y="430"/>
                    </a:lnTo>
                    <a:lnTo>
                      <a:pt x="500" y="430"/>
                    </a:lnTo>
                    <a:lnTo>
                      <a:pt x="496" y="426"/>
                    </a:lnTo>
                    <a:lnTo>
                      <a:pt x="492" y="422"/>
                    </a:lnTo>
                    <a:lnTo>
                      <a:pt x="492" y="422"/>
                    </a:lnTo>
                    <a:lnTo>
                      <a:pt x="490" y="414"/>
                    </a:lnTo>
                    <a:lnTo>
                      <a:pt x="490" y="406"/>
                    </a:lnTo>
                    <a:lnTo>
                      <a:pt x="490" y="406"/>
                    </a:lnTo>
                    <a:lnTo>
                      <a:pt x="488" y="404"/>
                    </a:lnTo>
                    <a:lnTo>
                      <a:pt x="488" y="404"/>
                    </a:lnTo>
                    <a:lnTo>
                      <a:pt x="492" y="396"/>
                    </a:lnTo>
                    <a:lnTo>
                      <a:pt x="492" y="396"/>
                    </a:lnTo>
                    <a:lnTo>
                      <a:pt x="488" y="394"/>
                    </a:lnTo>
                    <a:lnTo>
                      <a:pt x="486" y="390"/>
                    </a:lnTo>
                    <a:lnTo>
                      <a:pt x="486" y="390"/>
                    </a:lnTo>
                    <a:lnTo>
                      <a:pt x="486" y="384"/>
                    </a:lnTo>
                    <a:lnTo>
                      <a:pt x="488" y="378"/>
                    </a:lnTo>
                    <a:lnTo>
                      <a:pt x="488" y="378"/>
                    </a:lnTo>
                    <a:lnTo>
                      <a:pt x="492" y="376"/>
                    </a:lnTo>
                    <a:lnTo>
                      <a:pt x="492" y="376"/>
                    </a:lnTo>
                    <a:lnTo>
                      <a:pt x="492" y="374"/>
                    </a:lnTo>
                    <a:lnTo>
                      <a:pt x="492" y="370"/>
                    </a:lnTo>
                    <a:lnTo>
                      <a:pt x="492" y="370"/>
                    </a:lnTo>
                    <a:lnTo>
                      <a:pt x="496" y="366"/>
                    </a:lnTo>
                    <a:lnTo>
                      <a:pt x="496" y="364"/>
                    </a:lnTo>
                    <a:lnTo>
                      <a:pt x="498" y="360"/>
                    </a:lnTo>
                    <a:lnTo>
                      <a:pt x="498" y="360"/>
                    </a:lnTo>
                    <a:lnTo>
                      <a:pt x="502" y="358"/>
                    </a:lnTo>
                    <a:lnTo>
                      <a:pt x="502" y="356"/>
                    </a:lnTo>
                    <a:lnTo>
                      <a:pt x="504" y="354"/>
                    </a:lnTo>
                    <a:lnTo>
                      <a:pt x="504" y="354"/>
                    </a:lnTo>
                    <a:lnTo>
                      <a:pt x="506" y="354"/>
                    </a:lnTo>
                    <a:lnTo>
                      <a:pt x="508" y="352"/>
                    </a:lnTo>
                    <a:lnTo>
                      <a:pt x="508" y="352"/>
                    </a:lnTo>
                    <a:lnTo>
                      <a:pt x="508" y="350"/>
                    </a:lnTo>
                    <a:lnTo>
                      <a:pt x="508" y="350"/>
                    </a:lnTo>
                    <a:lnTo>
                      <a:pt x="528" y="330"/>
                    </a:lnTo>
                    <a:lnTo>
                      <a:pt x="528" y="330"/>
                    </a:lnTo>
                    <a:lnTo>
                      <a:pt x="550" y="314"/>
                    </a:lnTo>
                    <a:lnTo>
                      <a:pt x="550" y="314"/>
                    </a:lnTo>
                    <a:lnTo>
                      <a:pt x="556" y="304"/>
                    </a:lnTo>
                    <a:lnTo>
                      <a:pt x="556" y="304"/>
                    </a:lnTo>
                    <a:lnTo>
                      <a:pt x="566" y="296"/>
                    </a:lnTo>
                    <a:lnTo>
                      <a:pt x="570" y="290"/>
                    </a:lnTo>
                    <a:lnTo>
                      <a:pt x="572" y="284"/>
                    </a:lnTo>
                    <a:lnTo>
                      <a:pt x="572" y="284"/>
                    </a:lnTo>
                    <a:lnTo>
                      <a:pt x="574" y="280"/>
                    </a:lnTo>
                    <a:lnTo>
                      <a:pt x="574" y="280"/>
                    </a:lnTo>
                    <a:lnTo>
                      <a:pt x="580" y="270"/>
                    </a:lnTo>
                    <a:lnTo>
                      <a:pt x="580" y="270"/>
                    </a:lnTo>
                    <a:lnTo>
                      <a:pt x="580" y="268"/>
                    </a:lnTo>
                    <a:lnTo>
                      <a:pt x="580" y="268"/>
                    </a:lnTo>
                    <a:lnTo>
                      <a:pt x="584" y="264"/>
                    </a:lnTo>
                    <a:lnTo>
                      <a:pt x="584" y="264"/>
                    </a:lnTo>
                    <a:lnTo>
                      <a:pt x="588" y="256"/>
                    </a:lnTo>
                    <a:lnTo>
                      <a:pt x="588" y="256"/>
                    </a:lnTo>
                    <a:lnTo>
                      <a:pt x="588" y="248"/>
                    </a:lnTo>
                    <a:lnTo>
                      <a:pt x="588" y="248"/>
                    </a:lnTo>
                    <a:lnTo>
                      <a:pt x="590" y="246"/>
                    </a:lnTo>
                    <a:lnTo>
                      <a:pt x="590" y="244"/>
                    </a:lnTo>
                    <a:lnTo>
                      <a:pt x="590" y="244"/>
                    </a:lnTo>
                    <a:lnTo>
                      <a:pt x="590" y="238"/>
                    </a:lnTo>
                    <a:lnTo>
                      <a:pt x="590" y="238"/>
                    </a:lnTo>
                    <a:lnTo>
                      <a:pt x="592" y="236"/>
                    </a:lnTo>
                    <a:lnTo>
                      <a:pt x="592" y="236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03"/>
              <p:cNvSpPr/>
              <p:nvPr/>
            </p:nvSpPr>
            <p:spPr bwMode="auto">
              <a:xfrm>
                <a:off x="2416128" y="1844640"/>
                <a:ext cx="98423" cy="190496"/>
              </a:xfrm>
              <a:custGeom>
                <a:avLst/>
                <a:gdLst/>
                <a:ahLst/>
                <a:cxnLst>
                  <a:cxn ang="0">
                    <a:pos x="60" y="22"/>
                  </a:cxn>
                  <a:cxn ang="0">
                    <a:pos x="56" y="6"/>
                  </a:cxn>
                  <a:cxn ang="0">
                    <a:pos x="54" y="4"/>
                  </a:cxn>
                  <a:cxn ang="0">
                    <a:pos x="52" y="2"/>
                  </a:cxn>
                  <a:cxn ang="0">
                    <a:pos x="48" y="2"/>
                  </a:cxn>
                  <a:cxn ang="0">
                    <a:pos x="48" y="6"/>
                  </a:cxn>
                  <a:cxn ang="0">
                    <a:pos x="46" y="10"/>
                  </a:cxn>
                  <a:cxn ang="0">
                    <a:pos x="44" y="14"/>
                  </a:cxn>
                  <a:cxn ang="0">
                    <a:pos x="42" y="12"/>
                  </a:cxn>
                  <a:cxn ang="0">
                    <a:pos x="40" y="12"/>
                  </a:cxn>
                  <a:cxn ang="0">
                    <a:pos x="40" y="16"/>
                  </a:cxn>
                  <a:cxn ang="0">
                    <a:pos x="40" y="18"/>
                  </a:cxn>
                  <a:cxn ang="0">
                    <a:pos x="38" y="18"/>
                  </a:cxn>
                  <a:cxn ang="0">
                    <a:pos x="38" y="18"/>
                  </a:cxn>
                  <a:cxn ang="0">
                    <a:pos x="38" y="22"/>
                  </a:cxn>
                  <a:cxn ang="0">
                    <a:pos x="36" y="24"/>
                  </a:cxn>
                  <a:cxn ang="0">
                    <a:pos x="36" y="22"/>
                  </a:cxn>
                  <a:cxn ang="0">
                    <a:pos x="36" y="22"/>
                  </a:cxn>
                  <a:cxn ang="0">
                    <a:pos x="32" y="26"/>
                  </a:cxn>
                  <a:cxn ang="0">
                    <a:pos x="34" y="28"/>
                  </a:cxn>
                  <a:cxn ang="0">
                    <a:pos x="32" y="28"/>
                  </a:cxn>
                  <a:cxn ang="0">
                    <a:pos x="30" y="28"/>
                  </a:cxn>
                  <a:cxn ang="0">
                    <a:pos x="26" y="30"/>
                  </a:cxn>
                  <a:cxn ang="0">
                    <a:pos x="26" y="32"/>
                  </a:cxn>
                  <a:cxn ang="0">
                    <a:pos x="20" y="32"/>
                  </a:cxn>
                  <a:cxn ang="0">
                    <a:pos x="20" y="34"/>
                  </a:cxn>
                  <a:cxn ang="0">
                    <a:pos x="16" y="34"/>
                  </a:cxn>
                  <a:cxn ang="0">
                    <a:pos x="14" y="36"/>
                  </a:cxn>
                  <a:cxn ang="0">
                    <a:pos x="10" y="36"/>
                  </a:cxn>
                  <a:cxn ang="0">
                    <a:pos x="8" y="42"/>
                  </a:cxn>
                  <a:cxn ang="0">
                    <a:pos x="6" y="46"/>
                  </a:cxn>
                  <a:cxn ang="0">
                    <a:pos x="10" y="58"/>
                  </a:cxn>
                  <a:cxn ang="0">
                    <a:pos x="8" y="60"/>
                  </a:cxn>
                  <a:cxn ang="0">
                    <a:pos x="10" y="64"/>
                  </a:cxn>
                  <a:cxn ang="0">
                    <a:pos x="10" y="68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0" y="86"/>
                  </a:cxn>
                  <a:cxn ang="0">
                    <a:pos x="0" y="90"/>
                  </a:cxn>
                  <a:cxn ang="0">
                    <a:pos x="4" y="100"/>
                  </a:cxn>
                  <a:cxn ang="0">
                    <a:pos x="4" y="104"/>
                  </a:cxn>
                  <a:cxn ang="0">
                    <a:pos x="6" y="110"/>
                  </a:cxn>
                  <a:cxn ang="0">
                    <a:pos x="6" y="114"/>
                  </a:cxn>
                  <a:cxn ang="0">
                    <a:pos x="8" y="116"/>
                  </a:cxn>
                  <a:cxn ang="0">
                    <a:pos x="14" y="118"/>
                  </a:cxn>
                  <a:cxn ang="0">
                    <a:pos x="16" y="120"/>
                  </a:cxn>
                  <a:cxn ang="0">
                    <a:pos x="24" y="116"/>
                  </a:cxn>
                  <a:cxn ang="0">
                    <a:pos x="30" y="116"/>
                  </a:cxn>
                  <a:cxn ang="0">
                    <a:pos x="34" y="112"/>
                  </a:cxn>
                  <a:cxn ang="0">
                    <a:pos x="38" y="96"/>
                  </a:cxn>
                  <a:cxn ang="0">
                    <a:pos x="52" y="54"/>
                  </a:cxn>
                  <a:cxn ang="0">
                    <a:pos x="52" y="44"/>
                  </a:cxn>
                  <a:cxn ang="0">
                    <a:pos x="54" y="40"/>
                  </a:cxn>
                  <a:cxn ang="0">
                    <a:pos x="56" y="36"/>
                  </a:cxn>
                  <a:cxn ang="0">
                    <a:pos x="54" y="28"/>
                  </a:cxn>
                  <a:cxn ang="0">
                    <a:pos x="54" y="28"/>
                  </a:cxn>
                  <a:cxn ang="0">
                    <a:pos x="56" y="28"/>
                  </a:cxn>
                  <a:cxn ang="0">
                    <a:pos x="58" y="32"/>
                  </a:cxn>
                  <a:cxn ang="0">
                    <a:pos x="60" y="30"/>
                  </a:cxn>
                  <a:cxn ang="0">
                    <a:pos x="62" y="26"/>
                  </a:cxn>
                  <a:cxn ang="0">
                    <a:pos x="60" y="22"/>
                  </a:cxn>
                </a:cxnLst>
                <a:rect l="0" t="0" r="r" b="b"/>
                <a:pathLst>
                  <a:path w="62" h="120">
                    <a:moveTo>
                      <a:pt x="60" y="22"/>
                    </a:moveTo>
                    <a:lnTo>
                      <a:pt x="60" y="22"/>
                    </a:lnTo>
                    <a:lnTo>
                      <a:pt x="58" y="14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4" y="4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0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8" y="6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4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8" y="42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52"/>
                    </a:lnTo>
                    <a:lnTo>
                      <a:pt x="10" y="58"/>
                    </a:lnTo>
                    <a:lnTo>
                      <a:pt x="10" y="58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0" y="68"/>
                    </a:lnTo>
                    <a:lnTo>
                      <a:pt x="8" y="7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4" y="104"/>
                    </a:lnTo>
                    <a:lnTo>
                      <a:pt x="4" y="104"/>
                    </a:lnTo>
                    <a:lnTo>
                      <a:pt x="4" y="108"/>
                    </a:lnTo>
                    <a:lnTo>
                      <a:pt x="6" y="110"/>
                    </a:lnTo>
                    <a:lnTo>
                      <a:pt x="6" y="110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8" y="116"/>
                    </a:lnTo>
                    <a:lnTo>
                      <a:pt x="12" y="116"/>
                    </a:lnTo>
                    <a:lnTo>
                      <a:pt x="14" y="118"/>
                    </a:lnTo>
                    <a:lnTo>
                      <a:pt x="16" y="120"/>
                    </a:lnTo>
                    <a:lnTo>
                      <a:pt x="16" y="120"/>
                    </a:lnTo>
                    <a:lnTo>
                      <a:pt x="20" y="118"/>
                    </a:lnTo>
                    <a:lnTo>
                      <a:pt x="24" y="116"/>
                    </a:lnTo>
                    <a:lnTo>
                      <a:pt x="24" y="116"/>
                    </a:lnTo>
                    <a:lnTo>
                      <a:pt x="30" y="116"/>
                    </a:lnTo>
                    <a:lnTo>
                      <a:pt x="30" y="116"/>
                    </a:lnTo>
                    <a:lnTo>
                      <a:pt x="34" y="112"/>
                    </a:lnTo>
                    <a:lnTo>
                      <a:pt x="36" y="106"/>
                    </a:lnTo>
                    <a:lnTo>
                      <a:pt x="38" y="96"/>
                    </a:lnTo>
                    <a:lnTo>
                      <a:pt x="38" y="96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54" y="40"/>
                    </a:lnTo>
                    <a:lnTo>
                      <a:pt x="56" y="36"/>
                    </a:lnTo>
                    <a:lnTo>
                      <a:pt x="56" y="36"/>
                    </a:lnTo>
                    <a:lnTo>
                      <a:pt x="54" y="34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8" y="32"/>
                    </a:lnTo>
                    <a:lnTo>
                      <a:pt x="58" y="32"/>
                    </a:lnTo>
                    <a:lnTo>
                      <a:pt x="60" y="30"/>
                    </a:lnTo>
                    <a:lnTo>
                      <a:pt x="62" y="26"/>
                    </a:lnTo>
                    <a:lnTo>
                      <a:pt x="62" y="26"/>
                    </a:lnTo>
                    <a:lnTo>
                      <a:pt x="60" y="22"/>
                    </a:lnTo>
                    <a:lnTo>
                      <a:pt x="60" y="22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04"/>
              <p:cNvSpPr/>
              <p:nvPr/>
            </p:nvSpPr>
            <p:spPr bwMode="auto">
              <a:xfrm>
                <a:off x="1936712" y="1625569"/>
                <a:ext cx="9525" cy="9525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05"/>
              <p:cNvSpPr/>
              <p:nvPr/>
            </p:nvSpPr>
            <p:spPr bwMode="auto">
              <a:xfrm>
                <a:off x="1746216" y="825484"/>
                <a:ext cx="3175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07"/>
              <p:cNvSpPr/>
              <p:nvPr/>
            </p:nvSpPr>
            <p:spPr bwMode="auto">
              <a:xfrm>
                <a:off x="2832045" y="523864"/>
                <a:ext cx="12700" cy="12700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8" y="8"/>
                  </a:cxn>
                  <a:cxn ang="0">
                    <a:pos x="8" y="8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8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08"/>
              <p:cNvSpPr/>
              <p:nvPr/>
            </p:nvSpPr>
            <p:spPr bwMode="auto">
              <a:xfrm>
                <a:off x="2914593" y="1543020"/>
                <a:ext cx="28575" cy="50799"/>
              </a:xfrm>
              <a:custGeom>
                <a:avLst/>
                <a:gdLst/>
                <a:ahLst/>
                <a:cxnLst>
                  <a:cxn ang="0">
                    <a:pos x="14" y="16"/>
                  </a:cxn>
                  <a:cxn ang="0">
                    <a:pos x="14" y="16"/>
                  </a:cxn>
                  <a:cxn ang="0">
                    <a:pos x="14" y="12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8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8"/>
                  </a:cxn>
                  <a:cxn ang="0">
                    <a:pos x="6" y="32"/>
                  </a:cxn>
                  <a:cxn ang="0">
                    <a:pos x="6" y="32"/>
                  </a:cxn>
                  <a:cxn ang="0">
                    <a:pos x="10" y="32"/>
                  </a:cxn>
                  <a:cxn ang="0">
                    <a:pos x="14" y="30"/>
                  </a:cxn>
                  <a:cxn ang="0">
                    <a:pos x="18" y="26"/>
                  </a:cxn>
                  <a:cxn ang="0">
                    <a:pos x="18" y="22"/>
                  </a:cxn>
                  <a:cxn ang="0">
                    <a:pos x="18" y="22"/>
                  </a:cxn>
                  <a:cxn ang="0">
                    <a:pos x="16" y="18"/>
                  </a:cxn>
                  <a:cxn ang="0">
                    <a:pos x="14" y="16"/>
                  </a:cxn>
                  <a:cxn ang="0">
                    <a:pos x="14" y="16"/>
                  </a:cxn>
                </a:cxnLst>
                <a:rect l="0" t="0" r="r" b="b"/>
                <a:pathLst>
                  <a:path w="18" h="32">
                    <a:moveTo>
                      <a:pt x="14" y="16"/>
                    </a:moveTo>
                    <a:lnTo>
                      <a:pt x="14" y="16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10" y="32"/>
                    </a:lnTo>
                    <a:lnTo>
                      <a:pt x="14" y="30"/>
                    </a:lnTo>
                    <a:lnTo>
                      <a:pt x="18" y="26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6" y="18"/>
                    </a:lnTo>
                    <a:lnTo>
                      <a:pt x="14" y="16"/>
                    </a:lnTo>
                    <a:lnTo>
                      <a:pt x="14" y="16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209"/>
              <p:cNvSpPr/>
              <p:nvPr/>
            </p:nvSpPr>
            <p:spPr bwMode="auto">
              <a:xfrm>
                <a:off x="2047835" y="749285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210"/>
              <p:cNvSpPr>
                <a:spLocks noEditPoints="1"/>
              </p:cNvSpPr>
              <p:nvPr/>
            </p:nvSpPr>
            <p:spPr bwMode="auto">
              <a:xfrm>
                <a:off x="1155678" y="330193"/>
                <a:ext cx="419092" cy="460366"/>
              </a:xfrm>
              <a:custGeom>
                <a:avLst/>
                <a:gdLst/>
                <a:ahLst/>
                <a:cxnLst>
                  <a:cxn ang="0">
                    <a:pos x="28" y="142"/>
                  </a:cxn>
                  <a:cxn ang="0">
                    <a:pos x="32" y="150"/>
                  </a:cxn>
                  <a:cxn ang="0">
                    <a:pos x="24" y="160"/>
                  </a:cxn>
                  <a:cxn ang="0">
                    <a:pos x="22" y="164"/>
                  </a:cxn>
                  <a:cxn ang="0">
                    <a:pos x="6" y="170"/>
                  </a:cxn>
                  <a:cxn ang="0">
                    <a:pos x="14" y="174"/>
                  </a:cxn>
                  <a:cxn ang="0">
                    <a:pos x="12" y="176"/>
                  </a:cxn>
                  <a:cxn ang="0">
                    <a:pos x="12" y="182"/>
                  </a:cxn>
                  <a:cxn ang="0">
                    <a:pos x="6" y="196"/>
                  </a:cxn>
                  <a:cxn ang="0">
                    <a:pos x="26" y="188"/>
                  </a:cxn>
                  <a:cxn ang="0">
                    <a:pos x="6" y="202"/>
                  </a:cxn>
                  <a:cxn ang="0">
                    <a:pos x="18" y="210"/>
                  </a:cxn>
                  <a:cxn ang="0">
                    <a:pos x="22" y="220"/>
                  </a:cxn>
                  <a:cxn ang="0">
                    <a:pos x="28" y="226"/>
                  </a:cxn>
                  <a:cxn ang="0">
                    <a:pos x="44" y="228"/>
                  </a:cxn>
                  <a:cxn ang="0">
                    <a:pos x="24" y="234"/>
                  </a:cxn>
                  <a:cxn ang="0">
                    <a:pos x="22" y="238"/>
                  </a:cxn>
                  <a:cxn ang="0">
                    <a:pos x="38" y="250"/>
                  </a:cxn>
                  <a:cxn ang="0">
                    <a:pos x="50" y="262"/>
                  </a:cxn>
                  <a:cxn ang="0">
                    <a:pos x="52" y="270"/>
                  </a:cxn>
                  <a:cxn ang="0">
                    <a:pos x="66" y="278"/>
                  </a:cxn>
                  <a:cxn ang="0">
                    <a:pos x="80" y="280"/>
                  </a:cxn>
                  <a:cxn ang="0">
                    <a:pos x="94" y="274"/>
                  </a:cxn>
                  <a:cxn ang="0">
                    <a:pos x="96" y="284"/>
                  </a:cxn>
                  <a:cxn ang="0">
                    <a:pos x="106" y="284"/>
                  </a:cxn>
                  <a:cxn ang="0">
                    <a:pos x="130" y="284"/>
                  </a:cxn>
                  <a:cxn ang="0">
                    <a:pos x="126" y="274"/>
                  </a:cxn>
                  <a:cxn ang="0">
                    <a:pos x="134" y="260"/>
                  </a:cxn>
                  <a:cxn ang="0">
                    <a:pos x="126" y="244"/>
                  </a:cxn>
                  <a:cxn ang="0">
                    <a:pos x="134" y="234"/>
                  </a:cxn>
                  <a:cxn ang="0">
                    <a:pos x="136" y="226"/>
                  </a:cxn>
                  <a:cxn ang="0">
                    <a:pos x="136" y="216"/>
                  </a:cxn>
                  <a:cxn ang="0">
                    <a:pos x="142" y="204"/>
                  </a:cxn>
                  <a:cxn ang="0">
                    <a:pos x="148" y="194"/>
                  </a:cxn>
                  <a:cxn ang="0">
                    <a:pos x="158" y="184"/>
                  </a:cxn>
                  <a:cxn ang="0">
                    <a:pos x="166" y="188"/>
                  </a:cxn>
                  <a:cxn ang="0">
                    <a:pos x="180" y="180"/>
                  </a:cxn>
                  <a:cxn ang="0">
                    <a:pos x="194" y="160"/>
                  </a:cxn>
                  <a:cxn ang="0">
                    <a:pos x="198" y="138"/>
                  </a:cxn>
                  <a:cxn ang="0">
                    <a:pos x="214" y="132"/>
                  </a:cxn>
                  <a:cxn ang="0">
                    <a:pos x="238" y="120"/>
                  </a:cxn>
                  <a:cxn ang="0">
                    <a:pos x="248" y="102"/>
                  </a:cxn>
                  <a:cxn ang="0">
                    <a:pos x="256" y="90"/>
                  </a:cxn>
                  <a:cxn ang="0">
                    <a:pos x="236" y="88"/>
                  </a:cxn>
                  <a:cxn ang="0">
                    <a:pos x="220" y="98"/>
                  </a:cxn>
                  <a:cxn ang="0">
                    <a:pos x="206" y="96"/>
                  </a:cxn>
                  <a:cxn ang="0">
                    <a:pos x="210" y="78"/>
                  </a:cxn>
                  <a:cxn ang="0">
                    <a:pos x="200" y="72"/>
                  </a:cxn>
                  <a:cxn ang="0">
                    <a:pos x="254" y="80"/>
                  </a:cxn>
                  <a:cxn ang="0">
                    <a:pos x="256" y="72"/>
                  </a:cxn>
                  <a:cxn ang="0">
                    <a:pos x="246" y="64"/>
                  </a:cxn>
                  <a:cxn ang="0">
                    <a:pos x="218" y="58"/>
                  </a:cxn>
                  <a:cxn ang="0">
                    <a:pos x="204" y="58"/>
                  </a:cxn>
                  <a:cxn ang="0">
                    <a:pos x="192" y="56"/>
                  </a:cxn>
                  <a:cxn ang="0">
                    <a:pos x="204" y="42"/>
                  </a:cxn>
                  <a:cxn ang="0">
                    <a:pos x="210" y="38"/>
                  </a:cxn>
                  <a:cxn ang="0">
                    <a:pos x="216" y="28"/>
                  </a:cxn>
                  <a:cxn ang="0">
                    <a:pos x="212" y="22"/>
                  </a:cxn>
                  <a:cxn ang="0">
                    <a:pos x="208" y="14"/>
                  </a:cxn>
                  <a:cxn ang="0">
                    <a:pos x="200" y="8"/>
                  </a:cxn>
                  <a:cxn ang="0">
                    <a:pos x="204" y="0"/>
                  </a:cxn>
                  <a:cxn ang="0">
                    <a:pos x="28" y="128"/>
                  </a:cxn>
                  <a:cxn ang="0">
                    <a:pos x="16" y="128"/>
                  </a:cxn>
                </a:cxnLst>
                <a:rect l="0" t="0" r="r" b="b"/>
                <a:pathLst>
                  <a:path w="264" h="290">
                    <a:moveTo>
                      <a:pt x="20" y="138"/>
                    </a:moveTo>
                    <a:lnTo>
                      <a:pt x="20" y="138"/>
                    </a:lnTo>
                    <a:lnTo>
                      <a:pt x="22" y="138"/>
                    </a:lnTo>
                    <a:lnTo>
                      <a:pt x="22" y="138"/>
                    </a:lnTo>
                    <a:lnTo>
                      <a:pt x="24" y="138"/>
                    </a:lnTo>
                    <a:lnTo>
                      <a:pt x="24" y="138"/>
                    </a:lnTo>
                    <a:lnTo>
                      <a:pt x="26" y="138"/>
                    </a:lnTo>
                    <a:lnTo>
                      <a:pt x="26" y="138"/>
                    </a:lnTo>
                    <a:lnTo>
                      <a:pt x="26" y="138"/>
                    </a:lnTo>
                    <a:lnTo>
                      <a:pt x="26" y="138"/>
                    </a:lnTo>
                    <a:lnTo>
                      <a:pt x="24" y="138"/>
                    </a:lnTo>
                    <a:lnTo>
                      <a:pt x="24" y="138"/>
                    </a:lnTo>
                    <a:lnTo>
                      <a:pt x="24" y="138"/>
                    </a:lnTo>
                    <a:lnTo>
                      <a:pt x="24" y="138"/>
                    </a:lnTo>
                    <a:lnTo>
                      <a:pt x="30" y="136"/>
                    </a:lnTo>
                    <a:lnTo>
                      <a:pt x="30" y="136"/>
                    </a:lnTo>
                    <a:lnTo>
                      <a:pt x="32" y="136"/>
                    </a:lnTo>
                    <a:lnTo>
                      <a:pt x="32" y="136"/>
                    </a:lnTo>
                    <a:lnTo>
                      <a:pt x="30" y="138"/>
                    </a:lnTo>
                    <a:lnTo>
                      <a:pt x="30" y="138"/>
                    </a:lnTo>
                    <a:lnTo>
                      <a:pt x="30" y="140"/>
                    </a:lnTo>
                    <a:lnTo>
                      <a:pt x="30" y="140"/>
                    </a:lnTo>
                    <a:lnTo>
                      <a:pt x="28" y="142"/>
                    </a:lnTo>
                    <a:lnTo>
                      <a:pt x="28" y="142"/>
                    </a:lnTo>
                    <a:lnTo>
                      <a:pt x="30" y="144"/>
                    </a:lnTo>
                    <a:lnTo>
                      <a:pt x="30" y="144"/>
                    </a:lnTo>
                    <a:lnTo>
                      <a:pt x="28" y="144"/>
                    </a:lnTo>
                    <a:lnTo>
                      <a:pt x="28" y="144"/>
                    </a:lnTo>
                    <a:lnTo>
                      <a:pt x="28" y="146"/>
                    </a:lnTo>
                    <a:lnTo>
                      <a:pt x="28" y="146"/>
                    </a:lnTo>
                    <a:lnTo>
                      <a:pt x="28" y="146"/>
                    </a:lnTo>
                    <a:lnTo>
                      <a:pt x="28" y="146"/>
                    </a:lnTo>
                    <a:lnTo>
                      <a:pt x="30" y="146"/>
                    </a:lnTo>
                    <a:lnTo>
                      <a:pt x="30" y="146"/>
                    </a:lnTo>
                    <a:lnTo>
                      <a:pt x="28" y="146"/>
                    </a:lnTo>
                    <a:lnTo>
                      <a:pt x="28" y="146"/>
                    </a:lnTo>
                    <a:lnTo>
                      <a:pt x="28" y="148"/>
                    </a:lnTo>
                    <a:lnTo>
                      <a:pt x="28" y="148"/>
                    </a:lnTo>
                    <a:lnTo>
                      <a:pt x="26" y="150"/>
                    </a:lnTo>
                    <a:lnTo>
                      <a:pt x="26" y="150"/>
                    </a:lnTo>
                    <a:lnTo>
                      <a:pt x="26" y="150"/>
                    </a:lnTo>
                    <a:lnTo>
                      <a:pt x="26" y="150"/>
                    </a:lnTo>
                    <a:lnTo>
                      <a:pt x="30" y="148"/>
                    </a:lnTo>
                    <a:lnTo>
                      <a:pt x="30" y="148"/>
                    </a:lnTo>
                    <a:lnTo>
                      <a:pt x="32" y="150"/>
                    </a:lnTo>
                    <a:lnTo>
                      <a:pt x="32" y="150"/>
                    </a:lnTo>
                    <a:lnTo>
                      <a:pt x="32" y="150"/>
                    </a:lnTo>
                    <a:lnTo>
                      <a:pt x="32" y="150"/>
                    </a:lnTo>
                    <a:lnTo>
                      <a:pt x="32" y="150"/>
                    </a:lnTo>
                    <a:lnTo>
                      <a:pt x="32" y="150"/>
                    </a:lnTo>
                    <a:lnTo>
                      <a:pt x="32" y="150"/>
                    </a:lnTo>
                    <a:lnTo>
                      <a:pt x="32" y="150"/>
                    </a:lnTo>
                    <a:lnTo>
                      <a:pt x="30" y="152"/>
                    </a:lnTo>
                    <a:lnTo>
                      <a:pt x="28" y="152"/>
                    </a:lnTo>
                    <a:lnTo>
                      <a:pt x="28" y="152"/>
                    </a:lnTo>
                    <a:lnTo>
                      <a:pt x="26" y="154"/>
                    </a:lnTo>
                    <a:lnTo>
                      <a:pt x="26" y="154"/>
                    </a:lnTo>
                    <a:lnTo>
                      <a:pt x="26" y="154"/>
                    </a:lnTo>
                    <a:lnTo>
                      <a:pt x="26" y="154"/>
                    </a:lnTo>
                    <a:lnTo>
                      <a:pt x="24" y="156"/>
                    </a:lnTo>
                    <a:lnTo>
                      <a:pt x="24" y="156"/>
                    </a:lnTo>
                    <a:lnTo>
                      <a:pt x="24" y="158"/>
                    </a:lnTo>
                    <a:lnTo>
                      <a:pt x="24" y="158"/>
                    </a:lnTo>
                    <a:lnTo>
                      <a:pt x="28" y="156"/>
                    </a:lnTo>
                    <a:lnTo>
                      <a:pt x="28" y="156"/>
                    </a:lnTo>
                    <a:lnTo>
                      <a:pt x="28" y="158"/>
                    </a:lnTo>
                    <a:lnTo>
                      <a:pt x="28" y="160"/>
                    </a:lnTo>
                    <a:lnTo>
                      <a:pt x="28" y="160"/>
                    </a:lnTo>
                    <a:lnTo>
                      <a:pt x="24" y="160"/>
                    </a:lnTo>
                    <a:lnTo>
                      <a:pt x="24" y="160"/>
                    </a:lnTo>
                    <a:lnTo>
                      <a:pt x="18" y="162"/>
                    </a:lnTo>
                    <a:lnTo>
                      <a:pt x="18" y="162"/>
                    </a:lnTo>
                    <a:lnTo>
                      <a:pt x="14" y="162"/>
                    </a:lnTo>
                    <a:lnTo>
                      <a:pt x="14" y="162"/>
                    </a:lnTo>
                    <a:lnTo>
                      <a:pt x="10" y="164"/>
                    </a:lnTo>
                    <a:lnTo>
                      <a:pt x="6" y="166"/>
                    </a:lnTo>
                    <a:lnTo>
                      <a:pt x="6" y="166"/>
                    </a:lnTo>
                    <a:lnTo>
                      <a:pt x="8" y="166"/>
                    </a:lnTo>
                    <a:lnTo>
                      <a:pt x="8" y="166"/>
                    </a:lnTo>
                    <a:lnTo>
                      <a:pt x="12" y="166"/>
                    </a:lnTo>
                    <a:lnTo>
                      <a:pt x="12" y="166"/>
                    </a:lnTo>
                    <a:lnTo>
                      <a:pt x="14" y="166"/>
                    </a:lnTo>
                    <a:lnTo>
                      <a:pt x="14" y="166"/>
                    </a:lnTo>
                    <a:lnTo>
                      <a:pt x="20" y="166"/>
                    </a:lnTo>
                    <a:lnTo>
                      <a:pt x="20" y="166"/>
                    </a:lnTo>
                    <a:lnTo>
                      <a:pt x="22" y="166"/>
                    </a:lnTo>
                    <a:lnTo>
                      <a:pt x="22" y="166"/>
                    </a:lnTo>
                    <a:lnTo>
                      <a:pt x="22" y="166"/>
                    </a:lnTo>
                    <a:lnTo>
                      <a:pt x="22" y="166"/>
                    </a:lnTo>
                    <a:lnTo>
                      <a:pt x="22" y="164"/>
                    </a:lnTo>
                    <a:lnTo>
                      <a:pt x="22" y="164"/>
                    </a:lnTo>
                    <a:lnTo>
                      <a:pt x="22" y="164"/>
                    </a:lnTo>
                    <a:lnTo>
                      <a:pt x="22" y="164"/>
                    </a:lnTo>
                    <a:lnTo>
                      <a:pt x="24" y="164"/>
                    </a:lnTo>
                    <a:lnTo>
                      <a:pt x="26" y="164"/>
                    </a:lnTo>
                    <a:lnTo>
                      <a:pt x="26" y="164"/>
                    </a:lnTo>
                    <a:lnTo>
                      <a:pt x="24" y="166"/>
                    </a:lnTo>
                    <a:lnTo>
                      <a:pt x="24" y="166"/>
                    </a:lnTo>
                    <a:lnTo>
                      <a:pt x="24" y="166"/>
                    </a:lnTo>
                    <a:lnTo>
                      <a:pt x="26" y="168"/>
                    </a:lnTo>
                    <a:lnTo>
                      <a:pt x="30" y="170"/>
                    </a:lnTo>
                    <a:lnTo>
                      <a:pt x="30" y="170"/>
                    </a:lnTo>
                    <a:lnTo>
                      <a:pt x="30" y="170"/>
                    </a:lnTo>
                    <a:lnTo>
                      <a:pt x="30" y="170"/>
                    </a:lnTo>
                    <a:lnTo>
                      <a:pt x="22" y="170"/>
                    </a:lnTo>
                    <a:lnTo>
                      <a:pt x="22" y="170"/>
                    </a:lnTo>
                    <a:lnTo>
                      <a:pt x="18" y="170"/>
                    </a:lnTo>
                    <a:lnTo>
                      <a:pt x="18" y="170"/>
                    </a:lnTo>
                    <a:lnTo>
                      <a:pt x="14" y="170"/>
                    </a:lnTo>
                    <a:lnTo>
                      <a:pt x="14" y="170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6" y="170"/>
                    </a:lnTo>
                    <a:lnTo>
                      <a:pt x="6" y="170"/>
                    </a:lnTo>
                    <a:lnTo>
                      <a:pt x="12" y="170"/>
                    </a:lnTo>
                    <a:lnTo>
                      <a:pt x="12" y="170"/>
                    </a:lnTo>
                    <a:lnTo>
                      <a:pt x="14" y="172"/>
                    </a:lnTo>
                    <a:lnTo>
                      <a:pt x="14" y="172"/>
                    </a:lnTo>
                    <a:lnTo>
                      <a:pt x="6" y="170"/>
                    </a:lnTo>
                    <a:lnTo>
                      <a:pt x="6" y="170"/>
                    </a:lnTo>
                    <a:lnTo>
                      <a:pt x="4" y="172"/>
                    </a:lnTo>
                    <a:lnTo>
                      <a:pt x="2" y="176"/>
                    </a:lnTo>
                    <a:lnTo>
                      <a:pt x="2" y="176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4" y="178"/>
                    </a:lnTo>
                    <a:lnTo>
                      <a:pt x="6" y="176"/>
                    </a:lnTo>
                    <a:lnTo>
                      <a:pt x="6" y="176"/>
                    </a:lnTo>
                    <a:lnTo>
                      <a:pt x="10" y="174"/>
                    </a:lnTo>
                    <a:lnTo>
                      <a:pt x="10" y="174"/>
                    </a:lnTo>
                    <a:lnTo>
                      <a:pt x="16" y="172"/>
                    </a:lnTo>
                    <a:lnTo>
                      <a:pt x="16" y="172"/>
                    </a:lnTo>
                    <a:lnTo>
                      <a:pt x="14" y="174"/>
                    </a:lnTo>
                    <a:lnTo>
                      <a:pt x="14" y="174"/>
                    </a:lnTo>
                    <a:lnTo>
                      <a:pt x="16" y="174"/>
                    </a:lnTo>
                    <a:lnTo>
                      <a:pt x="20" y="174"/>
                    </a:lnTo>
                    <a:lnTo>
                      <a:pt x="20" y="174"/>
                    </a:lnTo>
                    <a:lnTo>
                      <a:pt x="20" y="174"/>
                    </a:lnTo>
                    <a:lnTo>
                      <a:pt x="20" y="174"/>
                    </a:lnTo>
                    <a:lnTo>
                      <a:pt x="22" y="172"/>
                    </a:lnTo>
                    <a:lnTo>
                      <a:pt x="22" y="172"/>
                    </a:lnTo>
                    <a:lnTo>
                      <a:pt x="22" y="172"/>
                    </a:lnTo>
                    <a:lnTo>
                      <a:pt x="22" y="172"/>
                    </a:lnTo>
                    <a:lnTo>
                      <a:pt x="22" y="172"/>
                    </a:lnTo>
                    <a:lnTo>
                      <a:pt x="28" y="172"/>
                    </a:lnTo>
                    <a:lnTo>
                      <a:pt x="28" y="172"/>
                    </a:lnTo>
                    <a:lnTo>
                      <a:pt x="28" y="172"/>
                    </a:lnTo>
                    <a:lnTo>
                      <a:pt x="28" y="172"/>
                    </a:lnTo>
                    <a:lnTo>
                      <a:pt x="26" y="172"/>
                    </a:lnTo>
                    <a:lnTo>
                      <a:pt x="24" y="174"/>
                    </a:lnTo>
                    <a:lnTo>
                      <a:pt x="24" y="174"/>
                    </a:lnTo>
                    <a:lnTo>
                      <a:pt x="26" y="176"/>
                    </a:lnTo>
                    <a:lnTo>
                      <a:pt x="26" y="176"/>
                    </a:lnTo>
                    <a:lnTo>
                      <a:pt x="18" y="176"/>
                    </a:lnTo>
                    <a:lnTo>
                      <a:pt x="18" y="176"/>
                    </a:lnTo>
                    <a:lnTo>
                      <a:pt x="12" y="176"/>
                    </a:lnTo>
                    <a:lnTo>
                      <a:pt x="12" y="176"/>
                    </a:lnTo>
                    <a:lnTo>
                      <a:pt x="8" y="176"/>
                    </a:lnTo>
                    <a:lnTo>
                      <a:pt x="8" y="176"/>
                    </a:lnTo>
                    <a:lnTo>
                      <a:pt x="4" y="180"/>
                    </a:lnTo>
                    <a:lnTo>
                      <a:pt x="4" y="180"/>
                    </a:lnTo>
                    <a:lnTo>
                      <a:pt x="2" y="180"/>
                    </a:lnTo>
                    <a:lnTo>
                      <a:pt x="2" y="180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6" y="182"/>
                    </a:lnTo>
                    <a:lnTo>
                      <a:pt x="14" y="180"/>
                    </a:lnTo>
                    <a:lnTo>
                      <a:pt x="14" y="180"/>
                    </a:lnTo>
                    <a:lnTo>
                      <a:pt x="16" y="180"/>
                    </a:lnTo>
                    <a:lnTo>
                      <a:pt x="16" y="180"/>
                    </a:lnTo>
                    <a:lnTo>
                      <a:pt x="18" y="180"/>
                    </a:lnTo>
                    <a:lnTo>
                      <a:pt x="18" y="180"/>
                    </a:lnTo>
                    <a:lnTo>
                      <a:pt x="22" y="180"/>
                    </a:lnTo>
                    <a:lnTo>
                      <a:pt x="22" y="180"/>
                    </a:lnTo>
                    <a:lnTo>
                      <a:pt x="24" y="182"/>
                    </a:lnTo>
                    <a:lnTo>
                      <a:pt x="26" y="184"/>
                    </a:lnTo>
                    <a:lnTo>
                      <a:pt x="26" y="184"/>
                    </a:lnTo>
                    <a:lnTo>
                      <a:pt x="22" y="184"/>
                    </a:lnTo>
                    <a:lnTo>
                      <a:pt x="22" y="184"/>
                    </a:lnTo>
                    <a:lnTo>
                      <a:pt x="12" y="182"/>
                    </a:lnTo>
                    <a:lnTo>
                      <a:pt x="4" y="184"/>
                    </a:lnTo>
                    <a:lnTo>
                      <a:pt x="4" y="184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4" y="188"/>
                    </a:lnTo>
                    <a:lnTo>
                      <a:pt x="4" y="188"/>
                    </a:lnTo>
                    <a:lnTo>
                      <a:pt x="10" y="190"/>
                    </a:lnTo>
                    <a:lnTo>
                      <a:pt x="10" y="190"/>
                    </a:lnTo>
                    <a:lnTo>
                      <a:pt x="12" y="188"/>
                    </a:lnTo>
                    <a:lnTo>
                      <a:pt x="12" y="188"/>
                    </a:lnTo>
                    <a:lnTo>
                      <a:pt x="14" y="190"/>
                    </a:lnTo>
                    <a:lnTo>
                      <a:pt x="14" y="190"/>
                    </a:lnTo>
                    <a:lnTo>
                      <a:pt x="14" y="190"/>
                    </a:lnTo>
                    <a:lnTo>
                      <a:pt x="10" y="192"/>
                    </a:lnTo>
                    <a:lnTo>
                      <a:pt x="4" y="194"/>
                    </a:lnTo>
                    <a:lnTo>
                      <a:pt x="4" y="194"/>
                    </a:lnTo>
                    <a:lnTo>
                      <a:pt x="4" y="194"/>
                    </a:lnTo>
                    <a:lnTo>
                      <a:pt x="4" y="194"/>
                    </a:lnTo>
                    <a:lnTo>
                      <a:pt x="10" y="194"/>
                    </a:lnTo>
                    <a:lnTo>
                      <a:pt x="10" y="194"/>
                    </a:lnTo>
                    <a:lnTo>
                      <a:pt x="6" y="196"/>
                    </a:lnTo>
                    <a:lnTo>
                      <a:pt x="6" y="196"/>
                    </a:lnTo>
                    <a:lnTo>
                      <a:pt x="2" y="196"/>
                    </a:lnTo>
                    <a:lnTo>
                      <a:pt x="2" y="196"/>
                    </a:lnTo>
                    <a:lnTo>
                      <a:pt x="0" y="198"/>
                    </a:lnTo>
                    <a:lnTo>
                      <a:pt x="2" y="200"/>
                    </a:lnTo>
                    <a:lnTo>
                      <a:pt x="2" y="200"/>
                    </a:lnTo>
                    <a:lnTo>
                      <a:pt x="4" y="200"/>
                    </a:lnTo>
                    <a:lnTo>
                      <a:pt x="4" y="200"/>
                    </a:lnTo>
                    <a:lnTo>
                      <a:pt x="2" y="200"/>
                    </a:lnTo>
                    <a:lnTo>
                      <a:pt x="2" y="200"/>
                    </a:lnTo>
                    <a:lnTo>
                      <a:pt x="2" y="202"/>
                    </a:lnTo>
                    <a:lnTo>
                      <a:pt x="4" y="202"/>
                    </a:lnTo>
                    <a:lnTo>
                      <a:pt x="4" y="202"/>
                    </a:lnTo>
                    <a:lnTo>
                      <a:pt x="8" y="200"/>
                    </a:lnTo>
                    <a:lnTo>
                      <a:pt x="8" y="200"/>
                    </a:lnTo>
                    <a:lnTo>
                      <a:pt x="14" y="194"/>
                    </a:lnTo>
                    <a:lnTo>
                      <a:pt x="14" y="194"/>
                    </a:lnTo>
                    <a:lnTo>
                      <a:pt x="16" y="194"/>
                    </a:lnTo>
                    <a:lnTo>
                      <a:pt x="16" y="194"/>
                    </a:lnTo>
                    <a:lnTo>
                      <a:pt x="20" y="190"/>
                    </a:lnTo>
                    <a:lnTo>
                      <a:pt x="20" y="190"/>
                    </a:lnTo>
                    <a:lnTo>
                      <a:pt x="26" y="188"/>
                    </a:lnTo>
                    <a:lnTo>
                      <a:pt x="26" y="188"/>
                    </a:lnTo>
                    <a:lnTo>
                      <a:pt x="28" y="186"/>
                    </a:lnTo>
                    <a:lnTo>
                      <a:pt x="28" y="186"/>
                    </a:lnTo>
                    <a:lnTo>
                      <a:pt x="32" y="186"/>
                    </a:lnTo>
                    <a:lnTo>
                      <a:pt x="32" y="186"/>
                    </a:lnTo>
                    <a:lnTo>
                      <a:pt x="34" y="186"/>
                    </a:lnTo>
                    <a:lnTo>
                      <a:pt x="34" y="186"/>
                    </a:lnTo>
                    <a:lnTo>
                      <a:pt x="36" y="186"/>
                    </a:lnTo>
                    <a:lnTo>
                      <a:pt x="36" y="186"/>
                    </a:lnTo>
                    <a:lnTo>
                      <a:pt x="34" y="188"/>
                    </a:lnTo>
                    <a:lnTo>
                      <a:pt x="34" y="188"/>
                    </a:lnTo>
                    <a:lnTo>
                      <a:pt x="30" y="188"/>
                    </a:lnTo>
                    <a:lnTo>
                      <a:pt x="26" y="190"/>
                    </a:lnTo>
                    <a:lnTo>
                      <a:pt x="26" y="190"/>
                    </a:lnTo>
                    <a:lnTo>
                      <a:pt x="20" y="192"/>
                    </a:lnTo>
                    <a:lnTo>
                      <a:pt x="20" y="192"/>
                    </a:lnTo>
                    <a:lnTo>
                      <a:pt x="20" y="192"/>
                    </a:lnTo>
                    <a:lnTo>
                      <a:pt x="20" y="192"/>
                    </a:lnTo>
                    <a:lnTo>
                      <a:pt x="18" y="194"/>
                    </a:lnTo>
                    <a:lnTo>
                      <a:pt x="18" y="194"/>
                    </a:lnTo>
                    <a:lnTo>
                      <a:pt x="18" y="196"/>
                    </a:lnTo>
                    <a:lnTo>
                      <a:pt x="18" y="196"/>
                    </a:lnTo>
                    <a:lnTo>
                      <a:pt x="12" y="198"/>
                    </a:lnTo>
                    <a:lnTo>
                      <a:pt x="6" y="202"/>
                    </a:lnTo>
                    <a:lnTo>
                      <a:pt x="6" y="202"/>
                    </a:lnTo>
                    <a:lnTo>
                      <a:pt x="2" y="204"/>
                    </a:lnTo>
                    <a:lnTo>
                      <a:pt x="2" y="204"/>
                    </a:lnTo>
                    <a:lnTo>
                      <a:pt x="4" y="206"/>
                    </a:lnTo>
                    <a:lnTo>
                      <a:pt x="4" y="206"/>
                    </a:lnTo>
                    <a:lnTo>
                      <a:pt x="6" y="206"/>
                    </a:lnTo>
                    <a:lnTo>
                      <a:pt x="10" y="204"/>
                    </a:lnTo>
                    <a:lnTo>
                      <a:pt x="10" y="204"/>
                    </a:lnTo>
                    <a:lnTo>
                      <a:pt x="8" y="206"/>
                    </a:lnTo>
                    <a:lnTo>
                      <a:pt x="4" y="208"/>
                    </a:lnTo>
                    <a:lnTo>
                      <a:pt x="4" y="208"/>
                    </a:lnTo>
                    <a:lnTo>
                      <a:pt x="4" y="208"/>
                    </a:lnTo>
                    <a:lnTo>
                      <a:pt x="4" y="208"/>
                    </a:lnTo>
                    <a:lnTo>
                      <a:pt x="8" y="208"/>
                    </a:lnTo>
                    <a:lnTo>
                      <a:pt x="10" y="208"/>
                    </a:lnTo>
                    <a:lnTo>
                      <a:pt x="10" y="208"/>
                    </a:lnTo>
                    <a:lnTo>
                      <a:pt x="12" y="208"/>
                    </a:lnTo>
                    <a:lnTo>
                      <a:pt x="12" y="210"/>
                    </a:lnTo>
                    <a:lnTo>
                      <a:pt x="12" y="212"/>
                    </a:lnTo>
                    <a:lnTo>
                      <a:pt x="12" y="212"/>
                    </a:lnTo>
                    <a:lnTo>
                      <a:pt x="12" y="212"/>
                    </a:lnTo>
                    <a:lnTo>
                      <a:pt x="12" y="212"/>
                    </a:lnTo>
                    <a:lnTo>
                      <a:pt x="18" y="210"/>
                    </a:lnTo>
                    <a:lnTo>
                      <a:pt x="18" y="210"/>
                    </a:lnTo>
                    <a:lnTo>
                      <a:pt x="18" y="210"/>
                    </a:lnTo>
                    <a:lnTo>
                      <a:pt x="18" y="210"/>
                    </a:lnTo>
                    <a:lnTo>
                      <a:pt x="18" y="210"/>
                    </a:lnTo>
                    <a:lnTo>
                      <a:pt x="18" y="210"/>
                    </a:lnTo>
                    <a:lnTo>
                      <a:pt x="18" y="210"/>
                    </a:lnTo>
                    <a:lnTo>
                      <a:pt x="18" y="210"/>
                    </a:lnTo>
                    <a:lnTo>
                      <a:pt x="14" y="212"/>
                    </a:lnTo>
                    <a:lnTo>
                      <a:pt x="12" y="214"/>
                    </a:lnTo>
                    <a:lnTo>
                      <a:pt x="12" y="214"/>
                    </a:lnTo>
                    <a:lnTo>
                      <a:pt x="14" y="216"/>
                    </a:lnTo>
                    <a:lnTo>
                      <a:pt x="14" y="216"/>
                    </a:lnTo>
                    <a:lnTo>
                      <a:pt x="16" y="214"/>
                    </a:lnTo>
                    <a:lnTo>
                      <a:pt x="16" y="214"/>
                    </a:lnTo>
                    <a:lnTo>
                      <a:pt x="18" y="216"/>
                    </a:lnTo>
                    <a:lnTo>
                      <a:pt x="16" y="218"/>
                    </a:lnTo>
                    <a:lnTo>
                      <a:pt x="16" y="218"/>
                    </a:lnTo>
                    <a:lnTo>
                      <a:pt x="16" y="218"/>
                    </a:lnTo>
                    <a:lnTo>
                      <a:pt x="16" y="218"/>
                    </a:lnTo>
                    <a:lnTo>
                      <a:pt x="18" y="218"/>
                    </a:lnTo>
                    <a:lnTo>
                      <a:pt x="20" y="218"/>
                    </a:lnTo>
                    <a:lnTo>
                      <a:pt x="20" y="218"/>
                    </a:lnTo>
                    <a:lnTo>
                      <a:pt x="22" y="220"/>
                    </a:lnTo>
                    <a:lnTo>
                      <a:pt x="22" y="220"/>
                    </a:lnTo>
                    <a:lnTo>
                      <a:pt x="18" y="222"/>
                    </a:lnTo>
                    <a:lnTo>
                      <a:pt x="18" y="224"/>
                    </a:lnTo>
                    <a:lnTo>
                      <a:pt x="18" y="228"/>
                    </a:lnTo>
                    <a:lnTo>
                      <a:pt x="18" y="228"/>
                    </a:lnTo>
                    <a:lnTo>
                      <a:pt x="16" y="230"/>
                    </a:lnTo>
                    <a:lnTo>
                      <a:pt x="16" y="232"/>
                    </a:lnTo>
                    <a:lnTo>
                      <a:pt x="16" y="232"/>
                    </a:lnTo>
                    <a:lnTo>
                      <a:pt x="18" y="232"/>
                    </a:lnTo>
                    <a:lnTo>
                      <a:pt x="18" y="232"/>
                    </a:lnTo>
                    <a:lnTo>
                      <a:pt x="20" y="230"/>
                    </a:lnTo>
                    <a:lnTo>
                      <a:pt x="20" y="230"/>
                    </a:lnTo>
                    <a:lnTo>
                      <a:pt x="24" y="226"/>
                    </a:lnTo>
                    <a:lnTo>
                      <a:pt x="24" y="226"/>
                    </a:lnTo>
                    <a:lnTo>
                      <a:pt x="24" y="224"/>
                    </a:lnTo>
                    <a:lnTo>
                      <a:pt x="24" y="224"/>
                    </a:lnTo>
                    <a:lnTo>
                      <a:pt x="24" y="222"/>
                    </a:lnTo>
                    <a:lnTo>
                      <a:pt x="24" y="222"/>
                    </a:lnTo>
                    <a:lnTo>
                      <a:pt x="26" y="222"/>
                    </a:lnTo>
                    <a:lnTo>
                      <a:pt x="26" y="222"/>
                    </a:lnTo>
                    <a:lnTo>
                      <a:pt x="28" y="226"/>
                    </a:lnTo>
                    <a:lnTo>
                      <a:pt x="28" y="226"/>
                    </a:lnTo>
                    <a:lnTo>
                      <a:pt x="28" y="226"/>
                    </a:lnTo>
                    <a:lnTo>
                      <a:pt x="28" y="226"/>
                    </a:lnTo>
                    <a:lnTo>
                      <a:pt x="28" y="224"/>
                    </a:lnTo>
                    <a:lnTo>
                      <a:pt x="28" y="224"/>
                    </a:lnTo>
                    <a:lnTo>
                      <a:pt x="28" y="220"/>
                    </a:lnTo>
                    <a:lnTo>
                      <a:pt x="28" y="220"/>
                    </a:lnTo>
                    <a:lnTo>
                      <a:pt x="30" y="216"/>
                    </a:lnTo>
                    <a:lnTo>
                      <a:pt x="30" y="216"/>
                    </a:lnTo>
                    <a:lnTo>
                      <a:pt x="30" y="216"/>
                    </a:lnTo>
                    <a:lnTo>
                      <a:pt x="30" y="216"/>
                    </a:lnTo>
                    <a:lnTo>
                      <a:pt x="32" y="218"/>
                    </a:lnTo>
                    <a:lnTo>
                      <a:pt x="32" y="218"/>
                    </a:lnTo>
                    <a:lnTo>
                      <a:pt x="32" y="218"/>
                    </a:lnTo>
                    <a:lnTo>
                      <a:pt x="32" y="218"/>
                    </a:lnTo>
                    <a:lnTo>
                      <a:pt x="34" y="222"/>
                    </a:lnTo>
                    <a:lnTo>
                      <a:pt x="34" y="222"/>
                    </a:lnTo>
                    <a:lnTo>
                      <a:pt x="38" y="220"/>
                    </a:lnTo>
                    <a:lnTo>
                      <a:pt x="38" y="220"/>
                    </a:lnTo>
                    <a:lnTo>
                      <a:pt x="40" y="226"/>
                    </a:lnTo>
                    <a:lnTo>
                      <a:pt x="40" y="226"/>
                    </a:lnTo>
                    <a:lnTo>
                      <a:pt x="42" y="226"/>
                    </a:lnTo>
                    <a:lnTo>
                      <a:pt x="42" y="226"/>
                    </a:lnTo>
                    <a:lnTo>
                      <a:pt x="44" y="228"/>
                    </a:lnTo>
                    <a:lnTo>
                      <a:pt x="44" y="228"/>
                    </a:lnTo>
                    <a:lnTo>
                      <a:pt x="44" y="228"/>
                    </a:lnTo>
                    <a:lnTo>
                      <a:pt x="44" y="228"/>
                    </a:lnTo>
                    <a:lnTo>
                      <a:pt x="40" y="228"/>
                    </a:lnTo>
                    <a:lnTo>
                      <a:pt x="36" y="226"/>
                    </a:lnTo>
                    <a:lnTo>
                      <a:pt x="36" y="226"/>
                    </a:lnTo>
                    <a:lnTo>
                      <a:pt x="36" y="224"/>
                    </a:lnTo>
                    <a:lnTo>
                      <a:pt x="34" y="224"/>
                    </a:lnTo>
                    <a:lnTo>
                      <a:pt x="34" y="224"/>
                    </a:lnTo>
                    <a:lnTo>
                      <a:pt x="32" y="224"/>
                    </a:lnTo>
                    <a:lnTo>
                      <a:pt x="30" y="226"/>
                    </a:lnTo>
                    <a:lnTo>
                      <a:pt x="30" y="226"/>
                    </a:lnTo>
                    <a:lnTo>
                      <a:pt x="30" y="226"/>
                    </a:lnTo>
                    <a:lnTo>
                      <a:pt x="30" y="226"/>
                    </a:lnTo>
                    <a:lnTo>
                      <a:pt x="32" y="226"/>
                    </a:lnTo>
                    <a:lnTo>
                      <a:pt x="32" y="226"/>
                    </a:lnTo>
                    <a:lnTo>
                      <a:pt x="32" y="226"/>
                    </a:lnTo>
                    <a:lnTo>
                      <a:pt x="30" y="228"/>
                    </a:lnTo>
                    <a:lnTo>
                      <a:pt x="30" y="228"/>
                    </a:lnTo>
                    <a:lnTo>
                      <a:pt x="24" y="232"/>
                    </a:lnTo>
                    <a:lnTo>
                      <a:pt x="24" y="232"/>
                    </a:lnTo>
                    <a:lnTo>
                      <a:pt x="20" y="232"/>
                    </a:lnTo>
                    <a:lnTo>
                      <a:pt x="20" y="232"/>
                    </a:lnTo>
                    <a:lnTo>
                      <a:pt x="24" y="234"/>
                    </a:lnTo>
                    <a:lnTo>
                      <a:pt x="26" y="232"/>
                    </a:lnTo>
                    <a:lnTo>
                      <a:pt x="26" y="232"/>
                    </a:lnTo>
                    <a:lnTo>
                      <a:pt x="34" y="230"/>
                    </a:lnTo>
                    <a:lnTo>
                      <a:pt x="34" y="230"/>
                    </a:lnTo>
                    <a:lnTo>
                      <a:pt x="36" y="228"/>
                    </a:lnTo>
                    <a:lnTo>
                      <a:pt x="36" y="228"/>
                    </a:lnTo>
                    <a:lnTo>
                      <a:pt x="38" y="230"/>
                    </a:lnTo>
                    <a:lnTo>
                      <a:pt x="38" y="230"/>
                    </a:lnTo>
                    <a:lnTo>
                      <a:pt x="34" y="232"/>
                    </a:lnTo>
                    <a:lnTo>
                      <a:pt x="34" y="232"/>
                    </a:lnTo>
                    <a:lnTo>
                      <a:pt x="26" y="234"/>
                    </a:lnTo>
                    <a:lnTo>
                      <a:pt x="26" y="234"/>
                    </a:lnTo>
                    <a:lnTo>
                      <a:pt x="22" y="234"/>
                    </a:lnTo>
                    <a:lnTo>
                      <a:pt x="22" y="234"/>
                    </a:lnTo>
                    <a:lnTo>
                      <a:pt x="24" y="238"/>
                    </a:lnTo>
                    <a:lnTo>
                      <a:pt x="24" y="238"/>
                    </a:lnTo>
                    <a:lnTo>
                      <a:pt x="26" y="238"/>
                    </a:lnTo>
                    <a:lnTo>
                      <a:pt x="26" y="238"/>
                    </a:lnTo>
                    <a:lnTo>
                      <a:pt x="26" y="238"/>
                    </a:lnTo>
                    <a:lnTo>
                      <a:pt x="26" y="238"/>
                    </a:lnTo>
                    <a:lnTo>
                      <a:pt x="22" y="238"/>
                    </a:lnTo>
                    <a:lnTo>
                      <a:pt x="22" y="238"/>
                    </a:lnTo>
                    <a:lnTo>
                      <a:pt x="22" y="238"/>
                    </a:lnTo>
                    <a:lnTo>
                      <a:pt x="22" y="238"/>
                    </a:lnTo>
                    <a:lnTo>
                      <a:pt x="24" y="240"/>
                    </a:lnTo>
                    <a:lnTo>
                      <a:pt x="24" y="242"/>
                    </a:lnTo>
                    <a:lnTo>
                      <a:pt x="24" y="242"/>
                    </a:lnTo>
                    <a:lnTo>
                      <a:pt x="28" y="242"/>
                    </a:lnTo>
                    <a:lnTo>
                      <a:pt x="30" y="240"/>
                    </a:lnTo>
                    <a:lnTo>
                      <a:pt x="30" y="240"/>
                    </a:lnTo>
                    <a:lnTo>
                      <a:pt x="34" y="240"/>
                    </a:lnTo>
                    <a:lnTo>
                      <a:pt x="34" y="240"/>
                    </a:lnTo>
                    <a:lnTo>
                      <a:pt x="28" y="244"/>
                    </a:lnTo>
                    <a:lnTo>
                      <a:pt x="28" y="244"/>
                    </a:lnTo>
                    <a:lnTo>
                      <a:pt x="28" y="246"/>
                    </a:lnTo>
                    <a:lnTo>
                      <a:pt x="28" y="246"/>
                    </a:lnTo>
                    <a:lnTo>
                      <a:pt x="32" y="244"/>
                    </a:lnTo>
                    <a:lnTo>
                      <a:pt x="32" y="244"/>
                    </a:lnTo>
                    <a:lnTo>
                      <a:pt x="36" y="244"/>
                    </a:lnTo>
                    <a:lnTo>
                      <a:pt x="36" y="246"/>
                    </a:lnTo>
                    <a:lnTo>
                      <a:pt x="36" y="246"/>
                    </a:lnTo>
                    <a:lnTo>
                      <a:pt x="34" y="248"/>
                    </a:lnTo>
                    <a:lnTo>
                      <a:pt x="34" y="250"/>
                    </a:lnTo>
                    <a:lnTo>
                      <a:pt x="34" y="250"/>
                    </a:lnTo>
                    <a:lnTo>
                      <a:pt x="34" y="250"/>
                    </a:lnTo>
                    <a:lnTo>
                      <a:pt x="38" y="250"/>
                    </a:lnTo>
                    <a:lnTo>
                      <a:pt x="38" y="250"/>
                    </a:lnTo>
                    <a:lnTo>
                      <a:pt x="38" y="250"/>
                    </a:lnTo>
                    <a:lnTo>
                      <a:pt x="38" y="250"/>
                    </a:lnTo>
                    <a:lnTo>
                      <a:pt x="36" y="252"/>
                    </a:lnTo>
                    <a:lnTo>
                      <a:pt x="36" y="252"/>
                    </a:lnTo>
                    <a:lnTo>
                      <a:pt x="36" y="252"/>
                    </a:lnTo>
                    <a:lnTo>
                      <a:pt x="36" y="252"/>
                    </a:lnTo>
                    <a:lnTo>
                      <a:pt x="36" y="252"/>
                    </a:lnTo>
                    <a:lnTo>
                      <a:pt x="40" y="250"/>
                    </a:lnTo>
                    <a:lnTo>
                      <a:pt x="42" y="248"/>
                    </a:lnTo>
                    <a:lnTo>
                      <a:pt x="42" y="248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42" y="252"/>
                    </a:lnTo>
                    <a:lnTo>
                      <a:pt x="42" y="252"/>
                    </a:lnTo>
                    <a:lnTo>
                      <a:pt x="38" y="258"/>
                    </a:lnTo>
                    <a:lnTo>
                      <a:pt x="38" y="258"/>
                    </a:lnTo>
                    <a:lnTo>
                      <a:pt x="38" y="260"/>
                    </a:lnTo>
                    <a:lnTo>
                      <a:pt x="40" y="260"/>
                    </a:lnTo>
                    <a:lnTo>
                      <a:pt x="40" y="260"/>
                    </a:lnTo>
                    <a:lnTo>
                      <a:pt x="46" y="260"/>
                    </a:lnTo>
                    <a:lnTo>
                      <a:pt x="46" y="260"/>
                    </a:lnTo>
                    <a:lnTo>
                      <a:pt x="50" y="262"/>
                    </a:lnTo>
                    <a:lnTo>
                      <a:pt x="50" y="262"/>
                    </a:lnTo>
                    <a:lnTo>
                      <a:pt x="50" y="262"/>
                    </a:lnTo>
                    <a:lnTo>
                      <a:pt x="50" y="262"/>
                    </a:lnTo>
                    <a:lnTo>
                      <a:pt x="48" y="264"/>
                    </a:lnTo>
                    <a:lnTo>
                      <a:pt x="48" y="264"/>
                    </a:lnTo>
                    <a:lnTo>
                      <a:pt x="48" y="264"/>
                    </a:lnTo>
                    <a:lnTo>
                      <a:pt x="48" y="264"/>
                    </a:lnTo>
                    <a:lnTo>
                      <a:pt x="50" y="266"/>
                    </a:lnTo>
                    <a:lnTo>
                      <a:pt x="50" y="266"/>
                    </a:lnTo>
                    <a:lnTo>
                      <a:pt x="52" y="264"/>
                    </a:lnTo>
                    <a:lnTo>
                      <a:pt x="52" y="264"/>
                    </a:lnTo>
                    <a:lnTo>
                      <a:pt x="52" y="264"/>
                    </a:lnTo>
                    <a:lnTo>
                      <a:pt x="52" y="264"/>
                    </a:lnTo>
                    <a:lnTo>
                      <a:pt x="52" y="266"/>
                    </a:lnTo>
                    <a:lnTo>
                      <a:pt x="52" y="266"/>
                    </a:lnTo>
                    <a:lnTo>
                      <a:pt x="50" y="266"/>
                    </a:lnTo>
                    <a:lnTo>
                      <a:pt x="48" y="268"/>
                    </a:lnTo>
                    <a:lnTo>
                      <a:pt x="48" y="268"/>
                    </a:lnTo>
                    <a:lnTo>
                      <a:pt x="56" y="266"/>
                    </a:lnTo>
                    <a:lnTo>
                      <a:pt x="56" y="266"/>
                    </a:lnTo>
                    <a:lnTo>
                      <a:pt x="54" y="268"/>
                    </a:lnTo>
                    <a:lnTo>
                      <a:pt x="52" y="270"/>
                    </a:lnTo>
                    <a:lnTo>
                      <a:pt x="52" y="270"/>
                    </a:lnTo>
                    <a:lnTo>
                      <a:pt x="54" y="272"/>
                    </a:lnTo>
                    <a:lnTo>
                      <a:pt x="54" y="272"/>
                    </a:lnTo>
                    <a:lnTo>
                      <a:pt x="50" y="272"/>
                    </a:lnTo>
                    <a:lnTo>
                      <a:pt x="50" y="272"/>
                    </a:lnTo>
                    <a:lnTo>
                      <a:pt x="52" y="274"/>
                    </a:lnTo>
                    <a:lnTo>
                      <a:pt x="56" y="274"/>
                    </a:lnTo>
                    <a:lnTo>
                      <a:pt x="56" y="274"/>
                    </a:lnTo>
                    <a:lnTo>
                      <a:pt x="56" y="272"/>
                    </a:lnTo>
                    <a:lnTo>
                      <a:pt x="56" y="272"/>
                    </a:lnTo>
                    <a:lnTo>
                      <a:pt x="58" y="272"/>
                    </a:lnTo>
                    <a:lnTo>
                      <a:pt x="58" y="272"/>
                    </a:lnTo>
                    <a:lnTo>
                      <a:pt x="60" y="272"/>
                    </a:lnTo>
                    <a:lnTo>
                      <a:pt x="62" y="272"/>
                    </a:lnTo>
                    <a:lnTo>
                      <a:pt x="62" y="272"/>
                    </a:lnTo>
                    <a:lnTo>
                      <a:pt x="62" y="272"/>
                    </a:lnTo>
                    <a:lnTo>
                      <a:pt x="62" y="272"/>
                    </a:lnTo>
                    <a:lnTo>
                      <a:pt x="58" y="274"/>
                    </a:lnTo>
                    <a:lnTo>
                      <a:pt x="58" y="274"/>
                    </a:lnTo>
                    <a:lnTo>
                      <a:pt x="62" y="274"/>
                    </a:lnTo>
                    <a:lnTo>
                      <a:pt x="66" y="276"/>
                    </a:lnTo>
                    <a:lnTo>
                      <a:pt x="66" y="276"/>
                    </a:lnTo>
                    <a:lnTo>
                      <a:pt x="66" y="276"/>
                    </a:lnTo>
                    <a:lnTo>
                      <a:pt x="66" y="278"/>
                    </a:lnTo>
                    <a:lnTo>
                      <a:pt x="66" y="278"/>
                    </a:lnTo>
                    <a:lnTo>
                      <a:pt x="66" y="278"/>
                    </a:lnTo>
                    <a:lnTo>
                      <a:pt x="66" y="278"/>
                    </a:lnTo>
                    <a:lnTo>
                      <a:pt x="70" y="276"/>
                    </a:lnTo>
                    <a:lnTo>
                      <a:pt x="70" y="276"/>
                    </a:lnTo>
                    <a:lnTo>
                      <a:pt x="70" y="276"/>
                    </a:lnTo>
                    <a:lnTo>
                      <a:pt x="70" y="276"/>
                    </a:lnTo>
                    <a:lnTo>
                      <a:pt x="72" y="280"/>
                    </a:lnTo>
                    <a:lnTo>
                      <a:pt x="72" y="280"/>
                    </a:lnTo>
                    <a:lnTo>
                      <a:pt x="70" y="280"/>
                    </a:lnTo>
                    <a:lnTo>
                      <a:pt x="68" y="282"/>
                    </a:lnTo>
                    <a:lnTo>
                      <a:pt x="68" y="282"/>
                    </a:lnTo>
                    <a:lnTo>
                      <a:pt x="70" y="282"/>
                    </a:lnTo>
                    <a:lnTo>
                      <a:pt x="76" y="282"/>
                    </a:lnTo>
                    <a:lnTo>
                      <a:pt x="76" y="282"/>
                    </a:lnTo>
                    <a:lnTo>
                      <a:pt x="76" y="280"/>
                    </a:lnTo>
                    <a:lnTo>
                      <a:pt x="76" y="280"/>
                    </a:lnTo>
                    <a:lnTo>
                      <a:pt x="76" y="280"/>
                    </a:lnTo>
                    <a:lnTo>
                      <a:pt x="76" y="280"/>
                    </a:lnTo>
                    <a:lnTo>
                      <a:pt x="78" y="280"/>
                    </a:lnTo>
                    <a:lnTo>
                      <a:pt x="78" y="280"/>
                    </a:lnTo>
                    <a:lnTo>
                      <a:pt x="80" y="280"/>
                    </a:lnTo>
                    <a:lnTo>
                      <a:pt x="80" y="280"/>
                    </a:lnTo>
                    <a:lnTo>
                      <a:pt x="80" y="280"/>
                    </a:lnTo>
                    <a:lnTo>
                      <a:pt x="80" y="280"/>
                    </a:lnTo>
                    <a:lnTo>
                      <a:pt x="80" y="280"/>
                    </a:lnTo>
                    <a:lnTo>
                      <a:pt x="80" y="280"/>
                    </a:lnTo>
                    <a:lnTo>
                      <a:pt x="80" y="280"/>
                    </a:lnTo>
                    <a:lnTo>
                      <a:pt x="80" y="280"/>
                    </a:lnTo>
                    <a:lnTo>
                      <a:pt x="80" y="280"/>
                    </a:lnTo>
                    <a:lnTo>
                      <a:pt x="80" y="280"/>
                    </a:lnTo>
                    <a:lnTo>
                      <a:pt x="82" y="280"/>
                    </a:lnTo>
                    <a:lnTo>
                      <a:pt x="82" y="280"/>
                    </a:lnTo>
                    <a:lnTo>
                      <a:pt x="86" y="278"/>
                    </a:lnTo>
                    <a:lnTo>
                      <a:pt x="86" y="278"/>
                    </a:lnTo>
                    <a:lnTo>
                      <a:pt x="88" y="278"/>
                    </a:lnTo>
                    <a:lnTo>
                      <a:pt x="88" y="276"/>
                    </a:lnTo>
                    <a:lnTo>
                      <a:pt x="88" y="276"/>
                    </a:lnTo>
                    <a:lnTo>
                      <a:pt x="90" y="276"/>
                    </a:lnTo>
                    <a:lnTo>
                      <a:pt x="92" y="274"/>
                    </a:lnTo>
                    <a:lnTo>
                      <a:pt x="92" y="274"/>
                    </a:lnTo>
                    <a:lnTo>
                      <a:pt x="90" y="274"/>
                    </a:lnTo>
                    <a:lnTo>
                      <a:pt x="92" y="272"/>
                    </a:lnTo>
                    <a:lnTo>
                      <a:pt x="92" y="272"/>
                    </a:lnTo>
                    <a:lnTo>
                      <a:pt x="94" y="274"/>
                    </a:lnTo>
                    <a:lnTo>
                      <a:pt x="94" y="274"/>
                    </a:lnTo>
                    <a:lnTo>
                      <a:pt x="96" y="274"/>
                    </a:lnTo>
                    <a:lnTo>
                      <a:pt x="96" y="274"/>
                    </a:lnTo>
                    <a:lnTo>
                      <a:pt x="92" y="278"/>
                    </a:lnTo>
                    <a:lnTo>
                      <a:pt x="92" y="278"/>
                    </a:lnTo>
                    <a:lnTo>
                      <a:pt x="94" y="276"/>
                    </a:lnTo>
                    <a:lnTo>
                      <a:pt x="94" y="276"/>
                    </a:lnTo>
                    <a:lnTo>
                      <a:pt x="96" y="276"/>
                    </a:lnTo>
                    <a:lnTo>
                      <a:pt x="96" y="276"/>
                    </a:lnTo>
                    <a:lnTo>
                      <a:pt x="98" y="274"/>
                    </a:lnTo>
                    <a:lnTo>
                      <a:pt x="98" y="274"/>
                    </a:lnTo>
                    <a:lnTo>
                      <a:pt x="100" y="276"/>
                    </a:lnTo>
                    <a:lnTo>
                      <a:pt x="100" y="276"/>
                    </a:lnTo>
                    <a:lnTo>
                      <a:pt x="100" y="278"/>
                    </a:lnTo>
                    <a:lnTo>
                      <a:pt x="100" y="278"/>
                    </a:lnTo>
                    <a:lnTo>
                      <a:pt x="98" y="280"/>
                    </a:lnTo>
                    <a:lnTo>
                      <a:pt x="98" y="280"/>
                    </a:lnTo>
                    <a:lnTo>
                      <a:pt x="98" y="282"/>
                    </a:lnTo>
                    <a:lnTo>
                      <a:pt x="98" y="282"/>
                    </a:lnTo>
                    <a:lnTo>
                      <a:pt x="94" y="284"/>
                    </a:lnTo>
                    <a:lnTo>
                      <a:pt x="94" y="284"/>
                    </a:lnTo>
                    <a:lnTo>
                      <a:pt x="94" y="284"/>
                    </a:lnTo>
                    <a:lnTo>
                      <a:pt x="94" y="284"/>
                    </a:lnTo>
                    <a:lnTo>
                      <a:pt x="96" y="284"/>
                    </a:lnTo>
                    <a:lnTo>
                      <a:pt x="96" y="284"/>
                    </a:lnTo>
                    <a:lnTo>
                      <a:pt x="98" y="284"/>
                    </a:lnTo>
                    <a:lnTo>
                      <a:pt x="98" y="284"/>
                    </a:lnTo>
                    <a:lnTo>
                      <a:pt x="98" y="284"/>
                    </a:lnTo>
                    <a:lnTo>
                      <a:pt x="98" y="284"/>
                    </a:lnTo>
                    <a:lnTo>
                      <a:pt x="100" y="282"/>
                    </a:lnTo>
                    <a:lnTo>
                      <a:pt x="100" y="280"/>
                    </a:lnTo>
                    <a:lnTo>
                      <a:pt x="100" y="280"/>
                    </a:lnTo>
                    <a:lnTo>
                      <a:pt x="102" y="280"/>
                    </a:lnTo>
                    <a:lnTo>
                      <a:pt x="104" y="282"/>
                    </a:lnTo>
                    <a:lnTo>
                      <a:pt x="104" y="282"/>
                    </a:lnTo>
                    <a:lnTo>
                      <a:pt x="102" y="284"/>
                    </a:lnTo>
                    <a:lnTo>
                      <a:pt x="102" y="286"/>
                    </a:lnTo>
                    <a:lnTo>
                      <a:pt x="102" y="286"/>
                    </a:lnTo>
                    <a:lnTo>
                      <a:pt x="104" y="284"/>
                    </a:lnTo>
                    <a:lnTo>
                      <a:pt x="106" y="282"/>
                    </a:lnTo>
                    <a:lnTo>
                      <a:pt x="106" y="282"/>
                    </a:lnTo>
                    <a:lnTo>
                      <a:pt x="108" y="282"/>
                    </a:lnTo>
                    <a:lnTo>
                      <a:pt x="108" y="282"/>
                    </a:lnTo>
                    <a:lnTo>
                      <a:pt x="106" y="286"/>
                    </a:lnTo>
                    <a:lnTo>
                      <a:pt x="106" y="286"/>
                    </a:lnTo>
                    <a:lnTo>
                      <a:pt x="106" y="284"/>
                    </a:lnTo>
                    <a:lnTo>
                      <a:pt x="106" y="284"/>
                    </a:lnTo>
                    <a:lnTo>
                      <a:pt x="106" y="286"/>
                    </a:lnTo>
                    <a:lnTo>
                      <a:pt x="106" y="288"/>
                    </a:lnTo>
                    <a:lnTo>
                      <a:pt x="104" y="288"/>
                    </a:lnTo>
                    <a:lnTo>
                      <a:pt x="104" y="290"/>
                    </a:lnTo>
                    <a:lnTo>
                      <a:pt x="104" y="290"/>
                    </a:lnTo>
                    <a:lnTo>
                      <a:pt x="110" y="290"/>
                    </a:lnTo>
                    <a:lnTo>
                      <a:pt x="110" y="290"/>
                    </a:lnTo>
                    <a:lnTo>
                      <a:pt x="112" y="290"/>
                    </a:lnTo>
                    <a:lnTo>
                      <a:pt x="112" y="290"/>
                    </a:lnTo>
                    <a:lnTo>
                      <a:pt x="112" y="290"/>
                    </a:lnTo>
                    <a:lnTo>
                      <a:pt x="112" y="290"/>
                    </a:lnTo>
                    <a:lnTo>
                      <a:pt x="114" y="288"/>
                    </a:lnTo>
                    <a:lnTo>
                      <a:pt x="116" y="286"/>
                    </a:lnTo>
                    <a:lnTo>
                      <a:pt x="116" y="286"/>
                    </a:lnTo>
                    <a:lnTo>
                      <a:pt x="122" y="288"/>
                    </a:lnTo>
                    <a:lnTo>
                      <a:pt x="122" y="288"/>
                    </a:lnTo>
                    <a:lnTo>
                      <a:pt x="126" y="286"/>
                    </a:lnTo>
                    <a:lnTo>
                      <a:pt x="126" y="286"/>
                    </a:lnTo>
                    <a:lnTo>
                      <a:pt x="130" y="286"/>
                    </a:lnTo>
                    <a:lnTo>
                      <a:pt x="130" y="286"/>
                    </a:lnTo>
                    <a:lnTo>
                      <a:pt x="130" y="286"/>
                    </a:lnTo>
                    <a:lnTo>
                      <a:pt x="130" y="286"/>
                    </a:lnTo>
                    <a:lnTo>
                      <a:pt x="130" y="284"/>
                    </a:lnTo>
                    <a:lnTo>
                      <a:pt x="128" y="284"/>
                    </a:lnTo>
                    <a:lnTo>
                      <a:pt x="128" y="282"/>
                    </a:lnTo>
                    <a:lnTo>
                      <a:pt x="128" y="282"/>
                    </a:lnTo>
                    <a:lnTo>
                      <a:pt x="126" y="284"/>
                    </a:lnTo>
                    <a:lnTo>
                      <a:pt x="126" y="284"/>
                    </a:lnTo>
                    <a:lnTo>
                      <a:pt x="122" y="284"/>
                    </a:lnTo>
                    <a:lnTo>
                      <a:pt x="120" y="282"/>
                    </a:lnTo>
                    <a:lnTo>
                      <a:pt x="120" y="282"/>
                    </a:lnTo>
                    <a:lnTo>
                      <a:pt x="128" y="280"/>
                    </a:lnTo>
                    <a:lnTo>
                      <a:pt x="132" y="276"/>
                    </a:lnTo>
                    <a:lnTo>
                      <a:pt x="132" y="276"/>
                    </a:lnTo>
                    <a:lnTo>
                      <a:pt x="130" y="276"/>
                    </a:lnTo>
                    <a:lnTo>
                      <a:pt x="130" y="276"/>
                    </a:lnTo>
                    <a:lnTo>
                      <a:pt x="128" y="278"/>
                    </a:lnTo>
                    <a:lnTo>
                      <a:pt x="128" y="278"/>
                    </a:lnTo>
                    <a:lnTo>
                      <a:pt x="126" y="278"/>
                    </a:lnTo>
                    <a:lnTo>
                      <a:pt x="124" y="276"/>
                    </a:lnTo>
                    <a:lnTo>
                      <a:pt x="124" y="276"/>
                    </a:lnTo>
                    <a:lnTo>
                      <a:pt x="128" y="276"/>
                    </a:lnTo>
                    <a:lnTo>
                      <a:pt x="128" y="276"/>
                    </a:lnTo>
                    <a:lnTo>
                      <a:pt x="126" y="274"/>
                    </a:lnTo>
                    <a:lnTo>
                      <a:pt x="126" y="274"/>
                    </a:lnTo>
                    <a:lnTo>
                      <a:pt x="126" y="274"/>
                    </a:lnTo>
                    <a:lnTo>
                      <a:pt x="126" y="274"/>
                    </a:lnTo>
                    <a:lnTo>
                      <a:pt x="130" y="274"/>
                    </a:lnTo>
                    <a:lnTo>
                      <a:pt x="130" y="274"/>
                    </a:lnTo>
                    <a:lnTo>
                      <a:pt x="130" y="272"/>
                    </a:lnTo>
                    <a:lnTo>
                      <a:pt x="130" y="270"/>
                    </a:lnTo>
                    <a:lnTo>
                      <a:pt x="130" y="270"/>
                    </a:lnTo>
                    <a:lnTo>
                      <a:pt x="130" y="270"/>
                    </a:lnTo>
                    <a:lnTo>
                      <a:pt x="130" y="270"/>
                    </a:lnTo>
                    <a:lnTo>
                      <a:pt x="128" y="270"/>
                    </a:lnTo>
                    <a:lnTo>
                      <a:pt x="124" y="268"/>
                    </a:lnTo>
                    <a:lnTo>
                      <a:pt x="124" y="268"/>
                    </a:lnTo>
                    <a:lnTo>
                      <a:pt x="126" y="268"/>
                    </a:lnTo>
                    <a:lnTo>
                      <a:pt x="126" y="268"/>
                    </a:lnTo>
                    <a:lnTo>
                      <a:pt x="128" y="266"/>
                    </a:lnTo>
                    <a:lnTo>
                      <a:pt x="130" y="266"/>
                    </a:lnTo>
                    <a:lnTo>
                      <a:pt x="130" y="266"/>
                    </a:lnTo>
                    <a:lnTo>
                      <a:pt x="132" y="266"/>
                    </a:lnTo>
                    <a:lnTo>
                      <a:pt x="132" y="266"/>
                    </a:lnTo>
                    <a:lnTo>
                      <a:pt x="132" y="262"/>
                    </a:lnTo>
                    <a:lnTo>
                      <a:pt x="132" y="262"/>
                    </a:lnTo>
                    <a:lnTo>
                      <a:pt x="134" y="260"/>
                    </a:lnTo>
                    <a:lnTo>
                      <a:pt x="134" y="260"/>
                    </a:lnTo>
                    <a:lnTo>
                      <a:pt x="134" y="260"/>
                    </a:lnTo>
                    <a:lnTo>
                      <a:pt x="134" y="260"/>
                    </a:lnTo>
                    <a:lnTo>
                      <a:pt x="130" y="260"/>
                    </a:lnTo>
                    <a:lnTo>
                      <a:pt x="130" y="260"/>
                    </a:lnTo>
                    <a:lnTo>
                      <a:pt x="130" y="260"/>
                    </a:lnTo>
                    <a:lnTo>
                      <a:pt x="134" y="258"/>
                    </a:lnTo>
                    <a:lnTo>
                      <a:pt x="136" y="256"/>
                    </a:lnTo>
                    <a:lnTo>
                      <a:pt x="136" y="256"/>
                    </a:lnTo>
                    <a:lnTo>
                      <a:pt x="134" y="254"/>
                    </a:lnTo>
                    <a:lnTo>
                      <a:pt x="132" y="252"/>
                    </a:lnTo>
                    <a:lnTo>
                      <a:pt x="132" y="252"/>
                    </a:lnTo>
                    <a:lnTo>
                      <a:pt x="128" y="250"/>
                    </a:lnTo>
                    <a:lnTo>
                      <a:pt x="124" y="248"/>
                    </a:lnTo>
                    <a:lnTo>
                      <a:pt x="124" y="248"/>
                    </a:lnTo>
                    <a:lnTo>
                      <a:pt x="128" y="248"/>
                    </a:lnTo>
                    <a:lnTo>
                      <a:pt x="132" y="250"/>
                    </a:lnTo>
                    <a:lnTo>
                      <a:pt x="132" y="250"/>
                    </a:lnTo>
                    <a:lnTo>
                      <a:pt x="132" y="250"/>
                    </a:lnTo>
                    <a:lnTo>
                      <a:pt x="132" y="250"/>
                    </a:lnTo>
                    <a:lnTo>
                      <a:pt x="132" y="248"/>
                    </a:lnTo>
                    <a:lnTo>
                      <a:pt x="132" y="248"/>
                    </a:lnTo>
                    <a:lnTo>
                      <a:pt x="128" y="248"/>
                    </a:lnTo>
                    <a:lnTo>
                      <a:pt x="128" y="248"/>
                    </a:lnTo>
                    <a:lnTo>
                      <a:pt x="126" y="244"/>
                    </a:lnTo>
                    <a:lnTo>
                      <a:pt x="126" y="244"/>
                    </a:lnTo>
                    <a:lnTo>
                      <a:pt x="130" y="242"/>
                    </a:lnTo>
                    <a:lnTo>
                      <a:pt x="130" y="242"/>
                    </a:lnTo>
                    <a:lnTo>
                      <a:pt x="134" y="240"/>
                    </a:lnTo>
                    <a:lnTo>
                      <a:pt x="134" y="240"/>
                    </a:lnTo>
                    <a:lnTo>
                      <a:pt x="134" y="240"/>
                    </a:lnTo>
                    <a:lnTo>
                      <a:pt x="134" y="240"/>
                    </a:lnTo>
                    <a:lnTo>
                      <a:pt x="134" y="238"/>
                    </a:lnTo>
                    <a:lnTo>
                      <a:pt x="134" y="238"/>
                    </a:lnTo>
                    <a:lnTo>
                      <a:pt x="132" y="238"/>
                    </a:lnTo>
                    <a:lnTo>
                      <a:pt x="132" y="236"/>
                    </a:lnTo>
                    <a:lnTo>
                      <a:pt x="132" y="236"/>
                    </a:lnTo>
                    <a:lnTo>
                      <a:pt x="132" y="236"/>
                    </a:lnTo>
                    <a:lnTo>
                      <a:pt x="132" y="236"/>
                    </a:lnTo>
                    <a:lnTo>
                      <a:pt x="138" y="236"/>
                    </a:lnTo>
                    <a:lnTo>
                      <a:pt x="138" y="236"/>
                    </a:lnTo>
                    <a:lnTo>
                      <a:pt x="138" y="236"/>
                    </a:lnTo>
                    <a:lnTo>
                      <a:pt x="138" y="236"/>
                    </a:lnTo>
                    <a:lnTo>
                      <a:pt x="138" y="236"/>
                    </a:lnTo>
                    <a:lnTo>
                      <a:pt x="138" y="236"/>
                    </a:lnTo>
                    <a:lnTo>
                      <a:pt x="136" y="234"/>
                    </a:lnTo>
                    <a:lnTo>
                      <a:pt x="134" y="234"/>
                    </a:lnTo>
                    <a:lnTo>
                      <a:pt x="134" y="234"/>
                    </a:lnTo>
                    <a:lnTo>
                      <a:pt x="134" y="234"/>
                    </a:lnTo>
                    <a:lnTo>
                      <a:pt x="134" y="234"/>
                    </a:lnTo>
                    <a:lnTo>
                      <a:pt x="138" y="234"/>
                    </a:lnTo>
                    <a:lnTo>
                      <a:pt x="138" y="234"/>
                    </a:lnTo>
                    <a:lnTo>
                      <a:pt x="138" y="232"/>
                    </a:lnTo>
                    <a:lnTo>
                      <a:pt x="138" y="232"/>
                    </a:lnTo>
                    <a:lnTo>
                      <a:pt x="136" y="232"/>
                    </a:lnTo>
                    <a:lnTo>
                      <a:pt x="136" y="232"/>
                    </a:lnTo>
                    <a:lnTo>
                      <a:pt x="136" y="230"/>
                    </a:lnTo>
                    <a:lnTo>
                      <a:pt x="136" y="230"/>
                    </a:lnTo>
                    <a:lnTo>
                      <a:pt x="140" y="230"/>
                    </a:lnTo>
                    <a:lnTo>
                      <a:pt x="140" y="230"/>
                    </a:lnTo>
                    <a:lnTo>
                      <a:pt x="140" y="228"/>
                    </a:lnTo>
                    <a:lnTo>
                      <a:pt x="140" y="228"/>
                    </a:lnTo>
                    <a:lnTo>
                      <a:pt x="144" y="228"/>
                    </a:lnTo>
                    <a:lnTo>
                      <a:pt x="144" y="228"/>
                    </a:lnTo>
                    <a:lnTo>
                      <a:pt x="144" y="226"/>
                    </a:lnTo>
                    <a:lnTo>
                      <a:pt x="144" y="226"/>
                    </a:lnTo>
                    <a:lnTo>
                      <a:pt x="140" y="226"/>
                    </a:lnTo>
                    <a:lnTo>
                      <a:pt x="138" y="226"/>
                    </a:lnTo>
                    <a:lnTo>
                      <a:pt x="138" y="226"/>
                    </a:lnTo>
                    <a:lnTo>
                      <a:pt x="136" y="226"/>
                    </a:lnTo>
                    <a:lnTo>
                      <a:pt x="136" y="226"/>
                    </a:lnTo>
                    <a:lnTo>
                      <a:pt x="134" y="224"/>
                    </a:lnTo>
                    <a:lnTo>
                      <a:pt x="134" y="224"/>
                    </a:lnTo>
                    <a:lnTo>
                      <a:pt x="134" y="224"/>
                    </a:lnTo>
                    <a:lnTo>
                      <a:pt x="134" y="224"/>
                    </a:lnTo>
                    <a:lnTo>
                      <a:pt x="138" y="226"/>
                    </a:lnTo>
                    <a:lnTo>
                      <a:pt x="138" y="226"/>
                    </a:lnTo>
                    <a:lnTo>
                      <a:pt x="142" y="226"/>
                    </a:lnTo>
                    <a:lnTo>
                      <a:pt x="142" y="226"/>
                    </a:lnTo>
                    <a:lnTo>
                      <a:pt x="144" y="224"/>
                    </a:lnTo>
                    <a:lnTo>
                      <a:pt x="144" y="224"/>
                    </a:lnTo>
                    <a:lnTo>
                      <a:pt x="144" y="224"/>
                    </a:lnTo>
                    <a:lnTo>
                      <a:pt x="142" y="222"/>
                    </a:lnTo>
                    <a:lnTo>
                      <a:pt x="142" y="222"/>
                    </a:lnTo>
                    <a:lnTo>
                      <a:pt x="140" y="220"/>
                    </a:lnTo>
                    <a:lnTo>
                      <a:pt x="140" y="220"/>
                    </a:lnTo>
                    <a:lnTo>
                      <a:pt x="140" y="220"/>
                    </a:lnTo>
                    <a:lnTo>
                      <a:pt x="140" y="220"/>
                    </a:lnTo>
                    <a:lnTo>
                      <a:pt x="138" y="220"/>
                    </a:lnTo>
                    <a:lnTo>
                      <a:pt x="138" y="220"/>
                    </a:lnTo>
                    <a:lnTo>
                      <a:pt x="132" y="218"/>
                    </a:lnTo>
                    <a:lnTo>
                      <a:pt x="132" y="218"/>
                    </a:lnTo>
                    <a:lnTo>
                      <a:pt x="136" y="216"/>
                    </a:lnTo>
                    <a:lnTo>
                      <a:pt x="136" y="216"/>
                    </a:lnTo>
                    <a:lnTo>
                      <a:pt x="140" y="214"/>
                    </a:lnTo>
                    <a:lnTo>
                      <a:pt x="140" y="214"/>
                    </a:lnTo>
                    <a:lnTo>
                      <a:pt x="144" y="214"/>
                    </a:lnTo>
                    <a:lnTo>
                      <a:pt x="144" y="214"/>
                    </a:lnTo>
                    <a:lnTo>
                      <a:pt x="142" y="212"/>
                    </a:lnTo>
                    <a:lnTo>
                      <a:pt x="142" y="212"/>
                    </a:lnTo>
                    <a:lnTo>
                      <a:pt x="144" y="212"/>
                    </a:lnTo>
                    <a:lnTo>
                      <a:pt x="144" y="210"/>
                    </a:lnTo>
                    <a:lnTo>
                      <a:pt x="144" y="210"/>
                    </a:lnTo>
                    <a:lnTo>
                      <a:pt x="142" y="210"/>
                    </a:lnTo>
                    <a:lnTo>
                      <a:pt x="142" y="210"/>
                    </a:lnTo>
                    <a:lnTo>
                      <a:pt x="142" y="208"/>
                    </a:lnTo>
                    <a:lnTo>
                      <a:pt x="142" y="208"/>
                    </a:lnTo>
                    <a:lnTo>
                      <a:pt x="140" y="208"/>
                    </a:lnTo>
                    <a:lnTo>
                      <a:pt x="140" y="208"/>
                    </a:lnTo>
                    <a:lnTo>
                      <a:pt x="136" y="206"/>
                    </a:lnTo>
                    <a:lnTo>
                      <a:pt x="134" y="206"/>
                    </a:lnTo>
                    <a:lnTo>
                      <a:pt x="134" y="204"/>
                    </a:lnTo>
                    <a:lnTo>
                      <a:pt x="134" y="204"/>
                    </a:lnTo>
                    <a:lnTo>
                      <a:pt x="132" y="204"/>
                    </a:lnTo>
                    <a:lnTo>
                      <a:pt x="132" y="204"/>
                    </a:lnTo>
                    <a:lnTo>
                      <a:pt x="138" y="202"/>
                    </a:lnTo>
                    <a:lnTo>
                      <a:pt x="142" y="204"/>
                    </a:lnTo>
                    <a:lnTo>
                      <a:pt x="142" y="204"/>
                    </a:lnTo>
                    <a:lnTo>
                      <a:pt x="144" y="202"/>
                    </a:lnTo>
                    <a:lnTo>
                      <a:pt x="144" y="202"/>
                    </a:lnTo>
                    <a:lnTo>
                      <a:pt x="146" y="200"/>
                    </a:lnTo>
                    <a:lnTo>
                      <a:pt x="146" y="198"/>
                    </a:lnTo>
                    <a:lnTo>
                      <a:pt x="146" y="198"/>
                    </a:lnTo>
                    <a:lnTo>
                      <a:pt x="146" y="198"/>
                    </a:lnTo>
                    <a:lnTo>
                      <a:pt x="140" y="196"/>
                    </a:lnTo>
                    <a:lnTo>
                      <a:pt x="140" y="196"/>
                    </a:lnTo>
                    <a:lnTo>
                      <a:pt x="140" y="196"/>
                    </a:lnTo>
                    <a:lnTo>
                      <a:pt x="140" y="196"/>
                    </a:lnTo>
                    <a:lnTo>
                      <a:pt x="140" y="196"/>
                    </a:lnTo>
                    <a:lnTo>
                      <a:pt x="144" y="196"/>
                    </a:lnTo>
                    <a:lnTo>
                      <a:pt x="144" y="192"/>
                    </a:lnTo>
                    <a:lnTo>
                      <a:pt x="144" y="192"/>
                    </a:lnTo>
                    <a:lnTo>
                      <a:pt x="146" y="192"/>
                    </a:lnTo>
                    <a:lnTo>
                      <a:pt x="146" y="192"/>
                    </a:lnTo>
                    <a:lnTo>
                      <a:pt x="146" y="192"/>
                    </a:lnTo>
                    <a:lnTo>
                      <a:pt x="146" y="192"/>
                    </a:lnTo>
                    <a:lnTo>
                      <a:pt x="148" y="194"/>
                    </a:lnTo>
                    <a:lnTo>
                      <a:pt x="148" y="194"/>
                    </a:lnTo>
                    <a:lnTo>
                      <a:pt x="148" y="194"/>
                    </a:lnTo>
                    <a:lnTo>
                      <a:pt x="148" y="194"/>
                    </a:lnTo>
                    <a:lnTo>
                      <a:pt x="148" y="194"/>
                    </a:lnTo>
                    <a:lnTo>
                      <a:pt x="148" y="194"/>
                    </a:lnTo>
                    <a:lnTo>
                      <a:pt x="148" y="190"/>
                    </a:lnTo>
                    <a:lnTo>
                      <a:pt x="148" y="190"/>
                    </a:lnTo>
                    <a:lnTo>
                      <a:pt x="148" y="190"/>
                    </a:lnTo>
                    <a:lnTo>
                      <a:pt x="148" y="190"/>
                    </a:lnTo>
                    <a:lnTo>
                      <a:pt x="150" y="192"/>
                    </a:lnTo>
                    <a:lnTo>
                      <a:pt x="150" y="192"/>
                    </a:lnTo>
                    <a:lnTo>
                      <a:pt x="150" y="192"/>
                    </a:lnTo>
                    <a:lnTo>
                      <a:pt x="150" y="192"/>
                    </a:lnTo>
                    <a:lnTo>
                      <a:pt x="152" y="192"/>
                    </a:lnTo>
                    <a:lnTo>
                      <a:pt x="152" y="192"/>
                    </a:lnTo>
                    <a:lnTo>
                      <a:pt x="156" y="192"/>
                    </a:lnTo>
                    <a:lnTo>
                      <a:pt x="156" y="192"/>
                    </a:lnTo>
                    <a:lnTo>
                      <a:pt x="158" y="190"/>
                    </a:lnTo>
                    <a:lnTo>
                      <a:pt x="158" y="190"/>
                    </a:lnTo>
                    <a:lnTo>
                      <a:pt x="158" y="190"/>
                    </a:lnTo>
                    <a:lnTo>
                      <a:pt x="158" y="190"/>
                    </a:lnTo>
                    <a:lnTo>
                      <a:pt x="160" y="188"/>
                    </a:lnTo>
                    <a:lnTo>
                      <a:pt x="158" y="186"/>
                    </a:lnTo>
                    <a:lnTo>
                      <a:pt x="156" y="184"/>
                    </a:lnTo>
                    <a:lnTo>
                      <a:pt x="156" y="184"/>
                    </a:lnTo>
                    <a:lnTo>
                      <a:pt x="158" y="184"/>
                    </a:lnTo>
                    <a:lnTo>
                      <a:pt x="158" y="184"/>
                    </a:lnTo>
                    <a:lnTo>
                      <a:pt x="160" y="180"/>
                    </a:lnTo>
                    <a:lnTo>
                      <a:pt x="160" y="180"/>
                    </a:lnTo>
                    <a:lnTo>
                      <a:pt x="160" y="180"/>
                    </a:lnTo>
                    <a:lnTo>
                      <a:pt x="160" y="180"/>
                    </a:lnTo>
                    <a:lnTo>
                      <a:pt x="160" y="180"/>
                    </a:lnTo>
                    <a:lnTo>
                      <a:pt x="160" y="180"/>
                    </a:lnTo>
                    <a:lnTo>
                      <a:pt x="160" y="178"/>
                    </a:lnTo>
                    <a:lnTo>
                      <a:pt x="160" y="178"/>
                    </a:lnTo>
                    <a:lnTo>
                      <a:pt x="160" y="178"/>
                    </a:lnTo>
                    <a:lnTo>
                      <a:pt x="162" y="178"/>
                    </a:lnTo>
                    <a:lnTo>
                      <a:pt x="166" y="176"/>
                    </a:lnTo>
                    <a:lnTo>
                      <a:pt x="166" y="176"/>
                    </a:lnTo>
                    <a:lnTo>
                      <a:pt x="164" y="182"/>
                    </a:lnTo>
                    <a:lnTo>
                      <a:pt x="164" y="182"/>
                    </a:lnTo>
                    <a:lnTo>
                      <a:pt x="162" y="184"/>
                    </a:lnTo>
                    <a:lnTo>
                      <a:pt x="162" y="184"/>
                    </a:lnTo>
                    <a:lnTo>
                      <a:pt x="162" y="186"/>
                    </a:lnTo>
                    <a:lnTo>
                      <a:pt x="162" y="186"/>
                    </a:lnTo>
                    <a:lnTo>
                      <a:pt x="162" y="186"/>
                    </a:lnTo>
                    <a:lnTo>
                      <a:pt x="162" y="188"/>
                    </a:lnTo>
                    <a:lnTo>
                      <a:pt x="162" y="188"/>
                    </a:lnTo>
                    <a:lnTo>
                      <a:pt x="166" y="188"/>
                    </a:lnTo>
                    <a:lnTo>
                      <a:pt x="166" y="188"/>
                    </a:lnTo>
                    <a:lnTo>
                      <a:pt x="166" y="188"/>
                    </a:lnTo>
                    <a:lnTo>
                      <a:pt x="166" y="188"/>
                    </a:lnTo>
                    <a:lnTo>
                      <a:pt x="166" y="186"/>
                    </a:lnTo>
                    <a:lnTo>
                      <a:pt x="166" y="186"/>
                    </a:lnTo>
                    <a:lnTo>
                      <a:pt x="168" y="184"/>
                    </a:lnTo>
                    <a:lnTo>
                      <a:pt x="170" y="182"/>
                    </a:lnTo>
                    <a:lnTo>
                      <a:pt x="170" y="182"/>
                    </a:lnTo>
                    <a:lnTo>
                      <a:pt x="170" y="182"/>
                    </a:lnTo>
                    <a:lnTo>
                      <a:pt x="170" y="182"/>
                    </a:lnTo>
                    <a:lnTo>
                      <a:pt x="172" y="184"/>
                    </a:lnTo>
                    <a:lnTo>
                      <a:pt x="172" y="184"/>
                    </a:lnTo>
                    <a:lnTo>
                      <a:pt x="172" y="184"/>
                    </a:lnTo>
                    <a:lnTo>
                      <a:pt x="172" y="184"/>
                    </a:lnTo>
                    <a:lnTo>
                      <a:pt x="174" y="180"/>
                    </a:lnTo>
                    <a:lnTo>
                      <a:pt x="174" y="180"/>
                    </a:lnTo>
                    <a:lnTo>
                      <a:pt x="174" y="180"/>
                    </a:lnTo>
                    <a:lnTo>
                      <a:pt x="174" y="180"/>
                    </a:lnTo>
                    <a:lnTo>
                      <a:pt x="174" y="180"/>
                    </a:lnTo>
                    <a:lnTo>
                      <a:pt x="174" y="180"/>
                    </a:lnTo>
                    <a:lnTo>
                      <a:pt x="178" y="180"/>
                    </a:lnTo>
                    <a:lnTo>
                      <a:pt x="180" y="180"/>
                    </a:lnTo>
                    <a:lnTo>
                      <a:pt x="180" y="180"/>
                    </a:lnTo>
                    <a:lnTo>
                      <a:pt x="180" y="176"/>
                    </a:lnTo>
                    <a:lnTo>
                      <a:pt x="180" y="176"/>
                    </a:lnTo>
                    <a:lnTo>
                      <a:pt x="182" y="174"/>
                    </a:lnTo>
                    <a:lnTo>
                      <a:pt x="182" y="174"/>
                    </a:lnTo>
                    <a:lnTo>
                      <a:pt x="180" y="174"/>
                    </a:lnTo>
                    <a:lnTo>
                      <a:pt x="178" y="172"/>
                    </a:lnTo>
                    <a:lnTo>
                      <a:pt x="178" y="172"/>
                    </a:lnTo>
                    <a:lnTo>
                      <a:pt x="182" y="172"/>
                    </a:lnTo>
                    <a:lnTo>
                      <a:pt x="186" y="172"/>
                    </a:lnTo>
                    <a:lnTo>
                      <a:pt x="186" y="172"/>
                    </a:lnTo>
                    <a:lnTo>
                      <a:pt x="188" y="172"/>
                    </a:lnTo>
                    <a:lnTo>
                      <a:pt x="188" y="172"/>
                    </a:lnTo>
                    <a:lnTo>
                      <a:pt x="190" y="172"/>
                    </a:lnTo>
                    <a:lnTo>
                      <a:pt x="190" y="170"/>
                    </a:lnTo>
                    <a:lnTo>
                      <a:pt x="190" y="170"/>
                    </a:lnTo>
                    <a:lnTo>
                      <a:pt x="194" y="166"/>
                    </a:lnTo>
                    <a:lnTo>
                      <a:pt x="194" y="166"/>
                    </a:lnTo>
                    <a:lnTo>
                      <a:pt x="194" y="162"/>
                    </a:lnTo>
                    <a:lnTo>
                      <a:pt x="194" y="162"/>
                    </a:lnTo>
                    <a:lnTo>
                      <a:pt x="194" y="160"/>
                    </a:lnTo>
                    <a:lnTo>
                      <a:pt x="194" y="160"/>
                    </a:lnTo>
                    <a:lnTo>
                      <a:pt x="194" y="160"/>
                    </a:lnTo>
                    <a:lnTo>
                      <a:pt x="194" y="160"/>
                    </a:lnTo>
                    <a:lnTo>
                      <a:pt x="196" y="156"/>
                    </a:lnTo>
                    <a:lnTo>
                      <a:pt x="196" y="156"/>
                    </a:lnTo>
                    <a:lnTo>
                      <a:pt x="194" y="156"/>
                    </a:lnTo>
                    <a:lnTo>
                      <a:pt x="194" y="156"/>
                    </a:lnTo>
                    <a:lnTo>
                      <a:pt x="194" y="152"/>
                    </a:lnTo>
                    <a:lnTo>
                      <a:pt x="194" y="152"/>
                    </a:lnTo>
                    <a:lnTo>
                      <a:pt x="196" y="150"/>
                    </a:lnTo>
                    <a:lnTo>
                      <a:pt x="196" y="150"/>
                    </a:lnTo>
                    <a:lnTo>
                      <a:pt x="196" y="148"/>
                    </a:lnTo>
                    <a:lnTo>
                      <a:pt x="196" y="146"/>
                    </a:lnTo>
                    <a:lnTo>
                      <a:pt x="196" y="146"/>
                    </a:lnTo>
                    <a:lnTo>
                      <a:pt x="200" y="144"/>
                    </a:lnTo>
                    <a:lnTo>
                      <a:pt x="200" y="144"/>
                    </a:lnTo>
                    <a:lnTo>
                      <a:pt x="200" y="142"/>
                    </a:lnTo>
                    <a:lnTo>
                      <a:pt x="200" y="142"/>
                    </a:lnTo>
                    <a:lnTo>
                      <a:pt x="202" y="140"/>
                    </a:lnTo>
                    <a:lnTo>
                      <a:pt x="202" y="140"/>
                    </a:lnTo>
                    <a:lnTo>
                      <a:pt x="202" y="138"/>
                    </a:lnTo>
                    <a:lnTo>
                      <a:pt x="202" y="138"/>
                    </a:lnTo>
                    <a:lnTo>
                      <a:pt x="198" y="138"/>
                    </a:lnTo>
                    <a:lnTo>
                      <a:pt x="198" y="138"/>
                    </a:lnTo>
                    <a:lnTo>
                      <a:pt x="198" y="138"/>
                    </a:lnTo>
                    <a:lnTo>
                      <a:pt x="198" y="138"/>
                    </a:lnTo>
                    <a:lnTo>
                      <a:pt x="200" y="138"/>
                    </a:lnTo>
                    <a:lnTo>
                      <a:pt x="200" y="138"/>
                    </a:lnTo>
                    <a:lnTo>
                      <a:pt x="200" y="136"/>
                    </a:lnTo>
                    <a:lnTo>
                      <a:pt x="198" y="136"/>
                    </a:lnTo>
                    <a:lnTo>
                      <a:pt x="194" y="134"/>
                    </a:lnTo>
                    <a:lnTo>
                      <a:pt x="194" y="134"/>
                    </a:lnTo>
                    <a:lnTo>
                      <a:pt x="196" y="132"/>
                    </a:lnTo>
                    <a:lnTo>
                      <a:pt x="196" y="132"/>
                    </a:lnTo>
                    <a:lnTo>
                      <a:pt x="196" y="132"/>
                    </a:lnTo>
                    <a:lnTo>
                      <a:pt x="196" y="132"/>
                    </a:lnTo>
                    <a:lnTo>
                      <a:pt x="198" y="134"/>
                    </a:lnTo>
                    <a:lnTo>
                      <a:pt x="202" y="136"/>
                    </a:lnTo>
                    <a:lnTo>
                      <a:pt x="202" y="136"/>
                    </a:lnTo>
                    <a:lnTo>
                      <a:pt x="206" y="136"/>
                    </a:lnTo>
                    <a:lnTo>
                      <a:pt x="206" y="136"/>
                    </a:lnTo>
                    <a:lnTo>
                      <a:pt x="210" y="136"/>
                    </a:lnTo>
                    <a:lnTo>
                      <a:pt x="210" y="136"/>
                    </a:lnTo>
                    <a:lnTo>
                      <a:pt x="216" y="136"/>
                    </a:lnTo>
                    <a:lnTo>
                      <a:pt x="216" y="136"/>
                    </a:lnTo>
                    <a:lnTo>
                      <a:pt x="214" y="134"/>
                    </a:lnTo>
                    <a:lnTo>
                      <a:pt x="212" y="132"/>
                    </a:lnTo>
                    <a:lnTo>
                      <a:pt x="212" y="132"/>
                    </a:lnTo>
                    <a:lnTo>
                      <a:pt x="214" y="132"/>
                    </a:lnTo>
                    <a:lnTo>
                      <a:pt x="216" y="134"/>
                    </a:lnTo>
                    <a:lnTo>
                      <a:pt x="216" y="134"/>
                    </a:lnTo>
                    <a:lnTo>
                      <a:pt x="220" y="132"/>
                    </a:lnTo>
                    <a:lnTo>
                      <a:pt x="220" y="132"/>
                    </a:lnTo>
                    <a:lnTo>
                      <a:pt x="218" y="130"/>
                    </a:lnTo>
                    <a:lnTo>
                      <a:pt x="218" y="128"/>
                    </a:lnTo>
                    <a:lnTo>
                      <a:pt x="218" y="128"/>
                    </a:lnTo>
                    <a:lnTo>
                      <a:pt x="218" y="128"/>
                    </a:lnTo>
                    <a:lnTo>
                      <a:pt x="218" y="128"/>
                    </a:lnTo>
                    <a:lnTo>
                      <a:pt x="220" y="130"/>
                    </a:lnTo>
                    <a:lnTo>
                      <a:pt x="222" y="130"/>
                    </a:lnTo>
                    <a:lnTo>
                      <a:pt x="222" y="130"/>
                    </a:lnTo>
                    <a:lnTo>
                      <a:pt x="224" y="128"/>
                    </a:lnTo>
                    <a:lnTo>
                      <a:pt x="224" y="126"/>
                    </a:lnTo>
                    <a:lnTo>
                      <a:pt x="224" y="126"/>
                    </a:lnTo>
                    <a:lnTo>
                      <a:pt x="230" y="126"/>
                    </a:lnTo>
                    <a:lnTo>
                      <a:pt x="230" y="126"/>
                    </a:lnTo>
                    <a:lnTo>
                      <a:pt x="232" y="122"/>
                    </a:lnTo>
                    <a:lnTo>
                      <a:pt x="232" y="122"/>
                    </a:lnTo>
                    <a:lnTo>
                      <a:pt x="236" y="122"/>
                    </a:lnTo>
                    <a:lnTo>
                      <a:pt x="236" y="122"/>
                    </a:lnTo>
                    <a:lnTo>
                      <a:pt x="238" y="120"/>
                    </a:lnTo>
                    <a:lnTo>
                      <a:pt x="238" y="120"/>
                    </a:lnTo>
                    <a:lnTo>
                      <a:pt x="240" y="118"/>
                    </a:lnTo>
                    <a:lnTo>
                      <a:pt x="242" y="116"/>
                    </a:lnTo>
                    <a:lnTo>
                      <a:pt x="242" y="116"/>
                    </a:lnTo>
                    <a:lnTo>
                      <a:pt x="244" y="116"/>
                    </a:lnTo>
                    <a:lnTo>
                      <a:pt x="244" y="116"/>
                    </a:lnTo>
                    <a:lnTo>
                      <a:pt x="244" y="114"/>
                    </a:lnTo>
                    <a:lnTo>
                      <a:pt x="244" y="114"/>
                    </a:lnTo>
                    <a:lnTo>
                      <a:pt x="246" y="114"/>
                    </a:lnTo>
                    <a:lnTo>
                      <a:pt x="246" y="114"/>
                    </a:lnTo>
                    <a:lnTo>
                      <a:pt x="246" y="114"/>
                    </a:lnTo>
                    <a:lnTo>
                      <a:pt x="246" y="112"/>
                    </a:lnTo>
                    <a:lnTo>
                      <a:pt x="246" y="112"/>
                    </a:lnTo>
                    <a:lnTo>
                      <a:pt x="248" y="112"/>
                    </a:lnTo>
                    <a:lnTo>
                      <a:pt x="248" y="112"/>
                    </a:lnTo>
                    <a:lnTo>
                      <a:pt x="248" y="110"/>
                    </a:lnTo>
                    <a:lnTo>
                      <a:pt x="248" y="110"/>
                    </a:lnTo>
                    <a:lnTo>
                      <a:pt x="248" y="110"/>
                    </a:lnTo>
                    <a:lnTo>
                      <a:pt x="248" y="110"/>
                    </a:lnTo>
                    <a:lnTo>
                      <a:pt x="248" y="106"/>
                    </a:lnTo>
                    <a:lnTo>
                      <a:pt x="248" y="106"/>
                    </a:lnTo>
                    <a:lnTo>
                      <a:pt x="250" y="104"/>
                    </a:lnTo>
                    <a:lnTo>
                      <a:pt x="250" y="104"/>
                    </a:lnTo>
                    <a:lnTo>
                      <a:pt x="248" y="102"/>
                    </a:lnTo>
                    <a:lnTo>
                      <a:pt x="248" y="102"/>
                    </a:lnTo>
                    <a:lnTo>
                      <a:pt x="252" y="102"/>
                    </a:lnTo>
                    <a:lnTo>
                      <a:pt x="254" y="100"/>
                    </a:lnTo>
                    <a:lnTo>
                      <a:pt x="254" y="100"/>
                    </a:lnTo>
                    <a:lnTo>
                      <a:pt x="252" y="98"/>
                    </a:lnTo>
                    <a:lnTo>
                      <a:pt x="252" y="98"/>
                    </a:lnTo>
                    <a:lnTo>
                      <a:pt x="252" y="98"/>
                    </a:lnTo>
                    <a:lnTo>
                      <a:pt x="256" y="98"/>
                    </a:lnTo>
                    <a:lnTo>
                      <a:pt x="256" y="98"/>
                    </a:lnTo>
                    <a:lnTo>
                      <a:pt x="256" y="98"/>
                    </a:lnTo>
                    <a:lnTo>
                      <a:pt x="256" y="98"/>
                    </a:lnTo>
                    <a:lnTo>
                      <a:pt x="252" y="96"/>
                    </a:lnTo>
                    <a:lnTo>
                      <a:pt x="252" y="96"/>
                    </a:lnTo>
                    <a:lnTo>
                      <a:pt x="252" y="94"/>
                    </a:lnTo>
                    <a:lnTo>
                      <a:pt x="254" y="92"/>
                    </a:lnTo>
                    <a:lnTo>
                      <a:pt x="258" y="90"/>
                    </a:lnTo>
                    <a:lnTo>
                      <a:pt x="258" y="90"/>
                    </a:lnTo>
                    <a:lnTo>
                      <a:pt x="258" y="90"/>
                    </a:lnTo>
                    <a:lnTo>
                      <a:pt x="258" y="90"/>
                    </a:lnTo>
                    <a:lnTo>
                      <a:pt x="256" y="90"/>
                    </a:lnTo>
                    <a:lnTo>
                      <a:pt x="256" y="90"/>
                    </a:lnTo>
                    <a:lnTo>
                      <a:pt x="256" y="90"/>
                    </a:lnTo>
                    <a:lnTo>
                      <a:pt x="256" y="90"/>
                    </a:lnTo>
                    <a:lnTo>
                      <a:pt x="260" y="90"/>
                    </a:lnTo>
                    <a:lnTo>
                      <a:pt x="260" y="90"/>
                    </a:lnTo>
                    <a:lnTo>
                      <a:pt x="260" y="88"/>
                    </a:lnTo>
                    <a:lnTo>
                      <a:pt x="260" y="88"/>
                    </a:lnTo>
                    <a:lnTo>
                      <a:pt x="258" y="88"/>
                    </a:lnTo>
                    <a:lnTo>
                      <a:pt x="258" y="88"/>
                    </a:lnTo>
                    <a:lnTo>
                      <a:pt x="260" y="86"/>
                    </a:lnTo>
                    <a:lnTo>
                      <a:pt x="262" y="84"/>
                    </a:lnTo>
                    <a:lnTo>
                      <a:pt x="262" y="84"/>
                    </a:lnTo>
                    <a:lnTo>
                      <a:pt x="264" y="84"/>
                    </a:lnTo>
                    <a:lnTo>
                      <a:pt x="264" y="84"/>
                    </a:lnTo>
                    <a:lnTo>
                      <a:pt x="262" y="80"/>
                    </a:lnTo>
                    <a:lnTo>
                      <a:pt x="262" y="80"/>
                    </a:lnTo>
                    <a:lnTo>
                      <a:pt x="260" y="82"/>
                    </a:lnTo>
                    <a:lnTo>
                      <a:pt x="260" y="82"/>
                    </a:lnTo>
                    <a:lnTo>
                      <a:pt x="256" y="86"/>
                    </a:lnTo>
                    <a:lnTo>
                      <a:pt x="256" y="86"/>
                    </a:lnTo>
                    <a:lnTo>
                      <a:pt x="250" y="86"/>
                    </a:lnTo>
                    <a:lnTo>
                      <a:pt x="250" y="86"/>
                    </a:lnTo>
                    <a:lnTo>
                      <a:pt x="244" y="86"/>
                    </a:lnTo>
                    <a:lnTo>
                      <a:pt x="244" y="86"/>
                    </a:lnTo>
                    <a:lnTo>
                      <a:pt x="240" y="88"/>
                    </a:lnTo>
                    <a:lnTo>
                      <a:pt x="236" y="88"/>
                    </a:lnTo>
                    <a:lnTo>
                      <a:pt x="236" y="88"/>
                    </a:lnTo>
                    <a:lnTo>
                      <a:pt x="236" y="86"/>
                    </a:lnTo>
                    <a:lnTo>
                      <a:pt x="236" y="86"/>
                    </a:lnTo>
                    <a:lnTo>
                      <a:pt x="236" y="88"/>
                    </a:lnTo>
                    <a:lnTo>
                      <a:pt x="236" y="88"/>
                    </a:lnTo>
                    <a:lnTo>
                      <a:pt x="230" y="92"/>
                    </a:lnTo>
                    <a:lnTo>
                      <a:pt x="230" y="92"/>
                    </a:lnTo>
                    <a:lnTo>
                      <a:pt x="226" y="96"/>
                    </a:lnTo>
                    <a:lnTo>
                      <a:pt x="226" y="96"/>
                    </a:lnTo>
                    <a:lnTo>
                      <a:pt x="224" y="100"/>
                    </a:lnTo>
                    <a:lnTo>
                      <a:pt x="224" y="100"/>
                    </a:lnTo>
                    <a:lnTo>
                      <a:pt x="218" y="100"/>
                    </a:lnTo>
                    <a:lnTo>
                      <a:pt x="218" y="100"/>
                    </a:lnTo>
                    <a:lnTo>
                      <a:pt x="218" y="100"/>
                    </a:lnTo>
                    <a:lnTo>
                      <a:pt x="218" y="100"/>
                    </a:lnTo>
                    <a:lnTo>
                      <a:pt x="216" y="100"/>
                    </a:lnTo>
                    <a:lnTo>
                      <a:pt x="214" y="100"/>
                    </a:lnTo>
                    <a:lnTo>
                      <a:pt x="214" y="100"/>
                    </a:lnTo>
                    <a:lnTo>
                      <a:pt x="214" y="100"/>
                    </a:lnTo>
                    <a:lnTo>
                      <a:pt x="214" y="100"/>
                    </a:lnTo>
                    <a:lnTo>
                      <a:pt x="218" y="98"/>
                    </a:lnTo>
                    <a:lnTo>
                      <a:pt x="218" y="98"/>
                    </a:lnTo>
                    <a:lnTo>
                      <a:pt x="220" y="98"/>
                    </a:lnTo>
                    <a:lnTo>
                      <a:pt x="220" y="98"/>
                    </a:lnTo>
                    <a:lnTo>
                      <a:pt x="222" y="96"/>
                    </a:lnTo>
                    <a:lnTo>
                      <a:pt x="222" y="94"/>
                    </a:lnTo>
                    <a:lnTo>
                      <a:pt x="222" y="94"/>
                    </a:lnTo>
                    <a:lnTo>
                      <a:pt x="228" y="92"/>
                    </a:lnTo>
                    <a:lnTo>
                      <a:pt x="228" y="92"/>
                    </a:lnTo>
                    <a:lnTo>
                      <a:pt x="226" y="90"/>
                    </a:lnTo>
                    <a:lnTo>
                      <a:pt x="226" y="90"/>
                    </a:lnTo>
                    <a:lnTo>
                      <a:pt x="224" y="90"/>
                    </a:lnTo>
                    <a:lnTo>
                      <a:pt x="220" y="92"/>
                    </a:lnTo>
                    <a:lnTo>
                      <a:pt x="220" y="92"/>
                    </a:lnTo>
                    <a:lnTo>
                      <a:pt x="216" y="94"/>
                    </a:lnTo>
                    <a:lnTo>
                      <a:pt x="212" y="96"/>
                    </a:lnTo>
                    <a:lnTo>
                      <a:pt x="212" y="96"/>
                    </a:lnTo>
                    <a:lnTo>
                      <a:pt x="210" y="94"/>
                    </a:lnTo>
                    <a:lnTo>
                      <a:pt x="210" y="94"/>
                    </a:lnTo>
                    <a:lnTo>
                      <a:pt x="206" y="98"/>
                    </a:lnTo>
                    <a:lnTo>
                      <a:pt x="206" y="98"/>
                    </a:lnTo>
                    <a:lnTo>
                      <a:pt x="206" y="98"/>
                    </a:lnTo>
                    <a:lnTo>
                      <a:pt x="206" y="98"/>
                    </a:lnTo>
                    <a:lnTo>
                      <a:pt x="206" y="98"/>
                    </a:lnTo>
                    <a:lnTo>
                      <a:pt x="206" y="98"/>
                    </a:lnTo>
                    <a:lnTo>
                      <a:pt x="206" y="96"/>
                    </a:lnTo>
                    <a:lnTo>
                      <a:pt x="208" y="94"/>
                    </a:lnTo>
                    <a:lnTo>
                      <a:pt x="210" y="90"/>
                    </a:lnTo>
                    <a:lnTo>
                      <a:pt x="210" y="88"/>
                    </a:lnTo>
                    <a:lnTo>
                      <a:pt x="210" y="88"/>
                    </a:lnTo>
                    <a:lnTo>
                      <a:pt x="206" y="86"/>
                    </a:lnTo>
                    <a:lnTo>
                      <a:pt x="206" y="86"/>
                    </a:lnTo>
                    <a:lnTo>
                      <a:pt x="216" y="84"/>
                    </a:lnTo>
                    <a:lnTo>
                      <a:pt x="216" y="84"/>
                    </a:lnTo>
                    <a:lnTo>
                      <a:pt x="216" y="84"/>
                    </a:lnTo>
                    <a:lnTo>
                      <a:pt x="216" y="84"/>
                    </a:lnTo>
                    <a:lnTo>
                      <a:pt x="220" y="82"/>
                    </a:lnTo>
                    <a:lnTo>
                      <a:pt x="220" y="82"/>
                    </a:lnTo>
                    <a:lnTo>
                      <a:pt x="224" y="76"/>
                    </a:lnTo>
                    <a:lnTo>
                      <a:pt x="224" y="76"/>
                    </a:lnTo>
                    <a:lnTo>
                      <a:pt x="224" y="74"/>
                    </a:lnTo>
                    <a:lnTo>
                      <a:pt x="224" y="74"/>
                    </a:lnTo>
                    <a:lnTo>
                      <a:pt x="222" y="74"/>
                    </a:lnTo>
                    <a:lnTo>
                      <a:pt x="222" y="74"/>
                    </a:lnTo>
                    <a:lnTo>
                      <a:pt x="218" y="74"/>
                    </a:lnTo>
                    <a:lnTo>
                      <a:pt x="216" y="74"/>
                    </a:lnTo>
                    <a:lnTo>
                      <a:pt x="216" y="74"/>
                    </a:lnTo>
                    <a:lnTo>
                      <a:pt x="212" y="76"/>
                    </a:lnTo>
                    <a:lnTo>
                      <a:pt x="210" y="78"/>
                    </a:lnTo>
                    <a:lnTo>
                      <a:pt x="210" y="78"/>
                    </a:lnTo>
                    <a:lnTo>
                      <a:pt x="206" y="76"/>
                    </a:lnTo>
                    <a:lnTo>
                      <a:pt x="206" y="76"/>
                    </a:lnTo>
                    <a:lnTo>
                      <a:pt x="202" y="78"/>
                    </a:lnTo>
                    <a:lnTo>
                      <a:pt x="202" y="78"/>
                    </a:lnTo>
                    <a:lnTo>
                      <a:pt x="202" y="78"/>
                    </a:lnTo>
                    <a:lnTo>
                      <a:pt x="202" y="78"/>
                    </a:lnTo>
                    <a:lnTo>
                      <a:pt x="202" y="78"/>
                    </a:lnTo>
                    <a:lnTo>
                      <a:pt x="202" y="78"/>
                    </a:lnTo>
                    <a:lnTo>
                      <a:pt x="206" y="74"/>
                    </a:lnTo>
                    <a:lnTo>
                      <a:pt x="206" y="74"/>
                    </a:lnTo>
                    <a:lnTo>
                      <a:pt x="204" y="74"/>
                    </a:lnTo>
                    <a:lnTo>
                      <a:pt x="200" y="72"/>
                    </a:lnTo>
                    <a:lnTo>
                      <a:pt x="200" y="72"/>
                    </a:lnTo>
                    <a:lnTo>
                      <a:pt x="198" y="74"/>
                    </a:lnTo>
                    <a:lnTo>
                      <a:pt x="198" y="74"/>
                    </a:lnTo>
                    <a:lnTo>
                      <a:pt x="196" y="72"/>
                    </a:lnTo>
                    <a:lnTo>
                      <a:pt x="194" y="70"/>
                    </a:lnTo>
                    <a:lnTo>
                      <a:pt x="194" y="70"/>
                    </a:lnTo>
                    <a:lnTo>
                      <a:pt x="196" y="72"/>
                    </a:lnTo>
                    <a:lnTo>
                      <a:pt x="196" y="72"/>
                    </a:lnTo>
                    <a:lnTo>
                      <a:pt x="200" y="72"/>
                    </a:lnTo>
                    <a:lnTo>
                      <a:pt x="200" y="72"/>
                    </a:lnTo>
                    <a:lnTo>
                      <a:pt x="212" y="74"/>
                    </a:lnTo>
                    <a:lnTo>
                      <a:pt x="212" y="74"/>
                    </a:lnTo>
                    <a:lnTo>
                      <a:pt x="216" y="74"/>
                    </a:lnTo>
                    <a:lnTo>
                      <a:pt x="220" y="72"/>
                    </a:lnTo>
                    <a:lnTo>
                      <a:pt x="220" y="72"/>
                    </a:lnTo>
                    <a:lnTo>
                      <a:pt x="228" y="74"/>
                    </a:lnTo>
                    <a:lnTo>
                      <a:pt x="228" y="74"/>
                    </a:lnTo>
                    <a:lnTo>
                      <a:pt x="230" y="72"/>
                    </a:lnTo>
                    <a:lnTo>
                      <a:pt x="230" y="72"/>
                    </a:lnTo>
                    <a:lnTo>
                      <a:pt x="234" y="74"/>
                    </a:lnTo>
                    <a:lnTo>
                      <a:pt x="234" y="74"/>
                    </a:lnTo>
                    <a:lnTo>
                      <a:pt x="236" y="74"/>
                    </a:lnTo>
                    <a:lnTo>
                      <a:pt x="236" y="74"/>
                    </a:lnTo>
                    <a:lnTo>
                      <a:pt x="238" y="76"/>
                    </a:lnTo>
                    <a:lnTo>
                      <a:pt x="238" y="76"/>
                    </a:lnTo>
                    <a:lnTo>
                      <a:pt x="238" y="76"/>
                    </a:lnTo>
                    <a:lnTo>
                      <a:pt x="238" y="76"/>
                    </a:lnTo>
                    <a:lnTo>
                      <a:pt x="240" y="78"/>
                    </a:lnTo>
                    <a:lnTo>
                      <a:pt x="240" y="78"/>
                    </a:lnTo>
                    <a:lnTo>
                      <a:pt x="246" y="80"/>
                    </a:lnTo>
                    <a:lnTo>
                      <a:pt x="246" y="80"/>
                    </a:lnTo>
                    <a:lnTo>
                      <a:pt x="250" y="80"/>
                    </a:lnTo>
                    <a:lnTo>
                      <a:pt x="254" y="80"/>
                    </a:lnTo>
                    <a:lnTo>
                      <a:pt x="254" y="80"/>
                    </a:lnTo>
                    <a:lnTo>
                      <a:pt x="254" y="78"/>
                    </a:lnTo>
                    <a:lnTo>
                      <a:pt x="254" y="78"/>
                    </a:lnTo>
                    <a:lnTo>
                      <a:pt x="254" y="76"/>
                    </a:lnTo>
                    <a:lnTo>
                      <a:pt x="252" y="74"/>
                    </a:lnTo>
                    <a:lnTo>
                      <a:pt x="252" y="74"/>
                    </a:lnTo>
                    <a:lnTo>
                      <a:pt x="252" y="74"/>
                    </a:lnTo>
                    <a:lnTo>
                      <a:pt x="252" y="74"/>
                    </a:lnTo>
                    <a:lnTo>
                      <a:pt x="258" y="78"/>
                    </a:lnTo>
                    <a:lnTo>
                      <a:pt x="258" y="78"/>
                    </a:lnTo>
                    <a:lnTo>
                      <a:pt x="260" y="78"/>
                    </a:lnTo>
                    <a:lnTo>
                      <a:pt x="260" y="78"/>
                    </a:lnTo>
                    <a:lnTo>
                      <a:pt x="262" y="76"/>
                    </a:lnTo>
                    <a:lnTo>
                      <a:pt x="262" y="76"/>
                    </a:lnTo>
                    <a:lnTo>
                      <a:pt x="262" y="76"/>
                    </a:lnTo>
                    <a:lnTo>
                      <a:pt x="262" y="74"/>
                    </a:lnTo>
                    <a:lnTo>
                      <a:pt x="258" y="72"/>
                    </a:lnTo>
                    <a:lnTo>
                      <a:pt x="258" y="72"/>
                    </a:lnTo>
                    <a:lnTo>
                      <a:pt x="258" y="72"/>
                    </a:lnTo>
                    <a:lnTo>
                      <a:pt x="258" y="72"/>
                    </a:lnTo>
                    <a:lnTo>
                      <a:pt x="258" y="72"/>
                    </a:lnTo>
                    <a:lnTo>
                      <a:pt x="258" y="72"/>
                    </a:lnTo>
                    <a:lnTo>
                      <a:pt x="256" y="72"/>
                    </a:lnTo>
                    <a:lnTo>
                      <a:pt x="256" y="72"/>
                    </a:lnTo>
                    <a:lnTo>
                      <a:pt x="256" y="70"/>
                    </a:lnTo>
                    <a:lnTo>
                      <a:pt x="254" y="70"/>
                    </a:lnTo>
                    <a:lnTo>
                      <a:pt x="254" y="70"/>
                    </a:lnTo>
                    <a:lnTo>
                      <a:pt x="254" y="68"/>
                    </a:lnTo>
                    <a:lnTo>
                      <a:pt x="254" y="68"/>
                    </a:lnTo>
                    <a:lnTo>
                      <a:pt x="254" y="68"/>
                    </a:lnTo>
                    <a:lnTo>
                      <a:pt x="254" y="68"/>
                    </a:lnTo>
                    <a:lnTo>
                      <a:pt x="254" y="68"/>
                    </a:lnTo>
                    <a:lnTo>
                      <a:pt x="254" y="68"/>
                    </a:lnTo>
                    <a:lnTo>
                      <a:pt x="252" y="64"/>
                    </a:lnTo>
                    <a:lnTo>
                      <a:pt x="248" y="62"/>
                    </a:lnTo>
                    <a:lnTo>
                      <a:pt x="248" y="62"/>
                    </a:lnTo>
                    <a:lnTo>
                      <a:pt x="248" y="62"/>
                    </a:lnTo>
                    <a:lnTo>
                      <a:pt x="248" y="62"/>
                    </a:lnTo>
                    <a:lnTo>
                      <a:pt x="246" y="66"/>
                    </a:lnTo>
                    <a:lnTo>
                      <a:pt x="246" y="66"/>
                    </a:lnTo>
                    <a:lnTo>
                      <a:pt x="246" y="66"/>
                    </a:lnTo>
                    <a:lnTo>
                      <a:pt x="246" y="66"/>
                    </a:lnTo>
                    <a:lnTo>
                      <a:pt x="246" y="66"/>
                    </a:lnTo>
                    <a:lnTo>
                      <a:pt x="246" y="66"/>
                    </a:lnTo>
                    <a:lnTo>
                      <a:pt x="246" y="64"/>
                    </a:lnTo>
                    <a:lnTo>
                      <a:pt x="246" y="64"/>
                    </a:lnTo>
                    <a:lnTo>
                      <a:pt x="244" y="60"/>
                    </a:lnTo>
                    <a:lnTo>
                      <a:pt x="244" y="60"/>
                    </a:lnTo>
                    <a:lnTo>
                      <a:pt x="242" y="62"/>
                    </a:lnTo>
                    <a:lnTo>
                      <a:pt x="242" y="62"/>
                    </a:lnTo>
                    <a:lnTo>
                      <a:pt x="242" y="62"/>
                    </a:lnTo>
                    <a:lnTo>
                      <a:pt x="242" y="62"/>
                    </a:lnTo>
                    <a:lnTo>
                      <a:pt x="240" y="60"/>
                    </a:lnTo>
                    <a:lnTo>
                      <a:pt x="238" y="60"/>
                    </a:lnTo>
                    <a:lnTo>
                      <a:pt x="238" y="60"/>
                    </a:lnTo>
                    <a:lnTo>
                      <a:pt x="238" y="58"/>
                    </a:lnTo>
                    <a:lnTo>
                      <a:pt x="238" y="58"/>
                    </a:lnTo>
                    <a:lnTo>
                      <a:pt x="238" y="58"/>
                    </a:lnTo>
                    <a:lnTo>
                      <a:pt x="238" y="58"/>
                    </a:lnTo>
                    <a:lnTo>
                      <a:pt x="236" y="58"/>
                    </a:lnTo>
                    <a:lnTo>
                      <a:pt x="236" y="58"/>
                    </a:lnTo>
                    <a:lnTo>
                      <a:pt x="236" y="58"/>
                    </a:lnTo>
                    <a:lnTo>
                      <a:pt x="236" y="58"/>
                    </a:lnTo>
                    <a:lnTo>
                      <a:pt x="232" y="58"/>
                    </a:lnTo>
                    <a:lnTo>
                      <a:pt x="232" y="58"/>
                    </a:lnTo>
                    <a:lnTo>
                      <a:pt x="228" y="60"/>
                    </a:lnTo>
                    <a:lnTo>
                      <a:pt x="226" y="58"/>
                    </a:lnTo>
                    <a:lnTo>
                      <a:pt x="226" y="58"/>
                    </a:lnTo>
                    <a:lnTo>
                      <a:pt x="218" y="58"/>
                    </a:lnTo>
                    <a:lnTo>
                      <a:pt x="218" y="58"/>
                    </a:lnTo>
                    <a:lnTo>
                      <a:pt x="218" y="60"/>
                    </a:lnTo>
                    <a:lnTo>
                      <a:pt x="218" y="60"/>
                    </a:lnTo>
                    <a:lnTo>
                      <a:pt x="216" y="62"/>
                    </a:lnTo>
                    <a:lnTo>
                      <a:pt x="216" y="62"/>
                    </a:lnTo>
                    <a:lnTo>
                      <a:pt x="216" y="62"/>
                    </a:lnTo>
                    <a:lnTo>
                      <a:pt x="216" y="62"/>
                    </a:lnTo>
                    <a:lnTo>
                      <a:pt x="214" y="62"/>
                    </a:lnTo>
                    <a:lnTo>
                      <a:pt x="212" y="60"/>
                    </a:lnTo>
                    <a:lnTo>
                      <a:pt x="212" y="60"/>
                    </a:lnTo>
                    <a:lnTo>
                      <a:pt x="214" y="58"/>
                    </a:lnTo>
                    <a:lnTo>
                      <a:pt x="214" y="58"/>
                    </a:lnTo>
                    <a:lnTo>
                      <a:pt x="216" y="56"/>
                    </a:lnTo>
                    <a:lnTo>
                      <a:pt x="216" y="56"/>
                    </a:lnTo>
                    <a:lnTo>
                      <a:pt x="212" y="54"/>
                    </a:lnTo>
                    <a:lnTo>
                      <a:pt x="212" y="54"/>
                    </a:lnTo>
                    <a:lnTo>
                      <a:pt x="210" y="54"/>
                    </a:lnTo>
                    <a:lnTo>
                      <a:pt x="210" y="54"/>
                    </a:lnTo>
                    <a:lnTo>
                      <a:pt x="206" y="54"/>
                    </a:lnTo>
                    <a:lnTo>
                      <a:pt x="206" y="54"/>
                    </a:lnTo>
                    <a:lnTo>
                      <a:pt x="206" y="56"/>
                    </a:lnTo>
                    <a:lnTo>
                      <a:pt x="206" y="56"/>
                    </a:lnTo>
                    <a:lnTo>
                      <a:pt x="204" y="58"/>
                    </a:lnTo>
                    <a:lnTo>
                      <a:pt x="204" y="58"/>
                    </a:lnTo>
                    <a:lnTo>
                      <a:pt x="204" y="58"/>
                    </a:lnTo>
                    <a:lnTo>
                      <a:pt x="204" y="58"/>
                    </a:lnTo>
                    <a:lnTo>
                      <a:pt x="202" y="58"/>
                    </a:lnTo>
                    <a:lnTo>
                      <a:pt x="200" y="56"/>
                    </a:lnTo>
                    <a:lnTo>
                      <a:pt x="200" y="56"/>
                    </a:lnTo>
                    <a:lnTo>
                      <a:pt x="198" y="56"/>
                    </a:lnTo>
                    <a:lnTo>
                      <a:pt x="198" y="56"/>
                    </a:lnTo>
                    <a:lnTo>
                      <a:pt x="204" y="56"/>
                    </a:lnTo>
                    <a:lnTo>
                      <a:pt x="204" y="56"/>
                    </a:lnTo>
                    <a:lnTo>
                      <a:pt x="208" y="52"/>
                    </a:lnTo>
                    <a:lnTo>
                      <a:pt x="208" y="52"/>
                    </a:lnTo>
                    <a:lnTo>
                      <a:pt x="208" y="50"/>
                    </a:lnTo>
                    <a:lnTo>
                      <a:pt x="208" y="50"/>
                    </a:lnTo>
                    <a:lnTo>
                      <a:pt x="200" y="50"/>
                    </a:lnTo>
                    <a:lnTo>
                      <a:pt x="200" y="50"/>
                    </a:lnTo>
                    <a:lnTo>
                      <a:pt x="198" y="50"/>
                    </a:lnTo>
                    <a:lnTo>
                      <a:pt x="198" y="50"/>
                    </a:lnTo>
                    <a:lnTo>
                      <a:pt x="196" y="52"/>
                    </a:lnTo>
                    <a:lnTo>
                      <a:pt x="196" y="52"/>
                    </a:lnTo>
                    <a:lnTo>
                      <a:pt x="194" y="54"/>
                    </a:lnTo>
                    <a:lnTo>
                      <a:pt x="192" y="56"/>
                    </a:lnTo>
                    <a:lnTo>
                      <a:pt x="192" y="56"/>
                    </a:lnTo>
                    <a:lnTo>
                      <a:pt x="192" y="56"/>
                    </a:lnTo>
                    <a:lnTo>
                      <a:pt x="192" y="56"/>
                    </a:lnTo>
                    <a:lnTo>
                      <a:pt x="190" y="54"/>
                    </a:lnTo>
                    <a:lnTo>
                      <a:pt x="192" y="52"/>
                    </a:lnTo>
                    <a:lnTo>
                      <a:pt x="194" y="50"/>
                    </a:lnTo>
                    <a:lnTo>
                      <a:pt x="194" y="50"/>
                    </a:lnTo>
                    <a:lnTo>
                      <a:pt x="194" y="50"/>
                    </a:lnTo>
                    <a:lnTo>
                      <a:pt x="192" y="50"/>
                    </a:lnTo>
                    <a:lnTo>
                      <a:pt x="192" y="50"/>
                    </a:lnTo>
                    <a:lnTo>
                      <a:pt x="192" y="50"/>
                    </a:lnTo>
                    <a:lnTo>
                      <a:pt x="192" y="50"/>
                    </a:lnTo>
                    <a:lnTo>
                      <a:pt x="192" y="50"/>
                    </a:lnTo>
                    <a:lnTo>
                      <a:pt x="192" y="50"/>
                    </a:lnTo>
                    <a:lnTo>
                      <a:pt x="194" y="48"/>
                    </a:lnTo>
                    <a:lnTo>
                      <a:pt x="198" y="50"/>
                    </a:lnTo>
                    <a:lnTo>
                      <a:pt x="198" y="50"/>
                    </a:lnTo>
                    <a:lnTo>
                      <a:pt x="200" y="48"/>
                    </a:lnTo>
                    <a:lnTo>
                      <a:pt x="200" y="46"/>
                    </a:lnTo>
                    <a:lnTo>
                      <a:pt x="200" y="46"/>
                    </a:lnTo>
                    <a:lnTo>
                      <a:pt x="200" y="44"/>
                    </a:lnTo>
                    <a:lnTo>
                      <a:pt x="200" y="44"/>
                    </a:lnTo>
                    <a:lnTo>
                      <a:pt x="204" y="42"/>
                    </a:lnTo>
                    <a:lnTo>
                      <a:pt x="204" y="42"/>
                    </a:lnTo>
                    <a:lnTo>
                      <a:pt x="206" y="42"/>
                    </a:lnTo>
                    <a:lnTo>
                      <a:pt x="206" y="42"/>
                    </a:lnTo>
                    <a:lnTo>
                      <a:pt x="202" y="40"/>
                    </a:lnTo>
                    <a:lnTo>
                      <a:pt x="202" y="40"/>
                    </a:lnTo>
                    <a:lnTo>
                      <a:pt x="206" y="40"/>
                    </a:lnTo>
                    <a:lnTo>
                      <a:pt x="206" y="40"/>
                    </a:lnTo>
                    <a:lnTo>
                      <a:pt x="206" y="40"/>
                    </a:lnTo>
                    <a:lnTo>
                      <a:pt x="206" y="40"/>
                    </a:lnTo>
                    <a:lnTo>
                      <a:pt x="206" y="38"/>
                    </a:lnTo>
                    <a:lnTo>
                      <a:pt x="208" y="38"/>
                    </a:lnTo>
                    <a:lnTo>
                      <a:pt x="212" y="36"/>
                    </a:lnTo>
                    <a:lnTo>
                      <a:pt x="212" y="36"/>
                    </a:lnTo>
                    <a:lnTo>
                      <a:pt x="214" y="36"/>
                    </a:lnTo>
                    <a:lnTo>
                      <a:pt x="214" y="36"/>
                    </a:lnTo>
                    <a:lnTo>
                      <a:pt x="216" y="36"/>
                    </a:lnTo>
                    <a:lnTo>
                      <a:pt x="216" y="36"/>
                    </a:lnTo>
                    <a:lnTo>
                      <a:pt x="218" y="36"/>
                    </a:lnTo>
                    <a:lnTo>
                      <a:pt x="21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12" y="38"/>
                    </a:lnTo>
                    <a:lnTo>
                      <a:pt x="210" y="38"/>
                    </a:lnTo>
                    <a:lnTo>
                      <a:pt x="210" y="38"/>
                    </a:lnTo>
                    <a:lnTo>
                      <a:pt x="210" y="38"/>
                    </a:lnTo>
                    <a:lnTo>
                      <a:pt x="210" y="38"/>
                    </a:lnTo>
                    <a:lnTo>
                      <a:pt x="214" y="40"/>
                    </a:lnTo>
                    <a:lnTo>
                      <a:pt x="214" y="40"/>
                    </a:lnTo>
                    <a:lnTo>
                      <a:pt x="220" y="40"/>
                    </a:lnTo>
                    <a:lnTo>
                      <a:pt x="220" y="40"/>
                    </a:lnTo>
                    <a:lnTo>
                      <a:pt x="222" y="40"/>
                    </a:lnTo>
                    <a:lnTo>
                      <a:pt x="222" y="40"/>
                    </a:lnTo>
                    <a:lnTo>
                      <a:pt x="226" y="34"/>
                    </a:lnTo>
                    <a:lnTo>
                      <a:pt x="226" y="34"/>
                    </a:lnTo>
                    <a:lnTo>
                      <a:pt x="228" y="34"/>
                    </a:lnTo>
                    <a:lnTo>
                      <a:pt x="228" y="34"/>
                    </a:lnTo>
                    <a:lnTo>
                      <a:pt x="232" y="32"/>
                    </a:lnTo>
                    <a:lnTo>
                      <a:pt x="232" y="32"/>
                    </a:lnTo>
                    <a:lnTo>
                      <a:pt x="232" y="32"/>
                    </a:lnTo>
                    <a:lnTo>
                      <a:pt x="230" y="30"/>
                    </a:lnTo>
                    <a:lnTo>
                      <a:pt x="228" y="26"/>
                    </a:lnTo>
                    <a:lnTo>
                      <a:pt x="228" y="26"/>
                    </a:lnTo>
                    <a:lnTo>
                      <a:pt x="224" y="26"/>
                    </a:lnTo>
                    <a:lnTo>
                      <a:pt x="224" y="26"/>
                    </a:lnTo>
                    <a:lnTo>
                      <a:pt x="220" y="26"/>
                    </a:lnTo>
                    <a:lnTo>
                      <a:pt x="218" y="26"/>
                    </a:lnTo>
                    <a:lnTo>
                      <a:pt x="216" y="28"/>
                    </a:lnTo>
                    <a:lnTo>
                      <a:pt x="216" y="28"/>
                    </a:lnTo>
                    <a:lnTo>
                      <a:pt x="218" y="28"/>
                    </a:lnTo>
                    <a:lnTo>
                      <a:pt x="218" y="28"/>
                    </a:lnTo>
                    <a:lnTo>
                      <a:pt x="218" y="28"/>
                    </a:lnTo>
                    <a:lnTo>
                      <a:pt x="218" y="28"/>
                    </a:lnTo>
                    <a:lnTo>
                      <a:pt x="212" y="28"/>
                    </a:lnTo>
                    <a:lnTo>
                      <a:pt x="212" y="28"/>
                    </a:lnTo>
                    <a:lnTo>
                      <a:pt x="212" y="28"/>
                    </a:lnTo>
                    <a:lnTo>
                      <a:pt x="212" y="28"/>
                    </a:lnTo>
                    <a:lnTo>
                      <a:pt x="214" y="28"/>
                    </a:lnTo>
                    <a:lnTo>
                      <a:pt x="212" y="26"/>
                    </a:lnTo>
                    <a:lnTo>
                      <a:pt x="212" y="26"/>
                    </a:lnTo>
                    <a:lnTo>
                      <a:pt x="210" y="26"/>
                    </a:lnTo>
                    <a:lnTo>
                      <a:pt x="210" y="26"/>
                    </a:lnTo>
                    <a:lnTo>
                      <a:pt x="212" y="24"/>
                    </a:lnTo>
                    <a:lnTo>
                      <a:pt x="212" y="24"/>
                    </a:lnTo>
                    <a:lnTo>
                      <a:pt x="210" y="22"/>
                    </a:lnTo>
                    <a:lnTo>
                      <a:pt x="208" y="20"/>
                    </a:lnTo>
                    <a:lnTo>
                      <a:pt x="208" y="20"/>
                    </a:lnTo>
                    <a:lnTo>
                      <a:pt x="208" y="20"/>
                    </a:lnTo>
                    <a:lnTo>
                      <a:pt x="208" y="20"/>
                    </a:lnTo>
                    <a:lnTo>
                      <a:pt x="212" y="22"/>
                    </a:lnTo>
                    <a:lnTo>
                      <a:pt x="212" y="22"/>
                    </a:lnTo>
                    <a:lnTo>
                      <a:pt x="216" y="20"/>
                    </a:lnTo>
                    <a:lnTo>
                      <a:pt x="220" y="18"/>
                    </a:lnTo>
                    <a:lnTo>
                      <a:pt x="220" y="18"/>
                    </a:lnTo>
                    <a:lnTo>
                      <a:pt x="224" y="20"/>
                    </a:lnTo>
                    <a:lnTo>
                      <a:pt x="224" y="20"/>
                    </a:lnTo>
                    <a:lnTo>
                      <a:pt x="224" y="20"/>
                    </a:lnTo>
                    <a:lnTo>
                      <a:pt x="224" y="20"/>
                    </a:lnTo>
                    <a:lnTo>
                      <a:pt x="228" y="18"/>
                    </a:lnTo>
                    <a:lnTo>
                      <a:pt x="228" y="14"/>
                    </a:lnTo>
                    <a:lnTo>
                      <a:pt x="228" y="14"/>
                    </a:lnTo>
                    <a:lnTo>
                      <a:pt x="226" y="14"/>
                    </a:lnTo>
                    <a:lnTo>
                      <a:pt x="222" y="12"/>
                    </a:lnTo>
                    <a:lnTo>
                      <a:pt x="222" y="12"/>
                    </a:lnTo>
                    <a:lnTo>
                      <a:pt x="216" y="16"/>
                    </a:lnTo>
                    <a:lnTo>
                      <a:pt x="216" y="16"/>
                    </a:lnTo>
                    <a:lnTo>
                      <a:pt x="214" y="18"/>
                    </a:lnTo>
                    <a:lnTo>
                      <a:pt x="214" y="18"/>
                    </a:lnTo>
                    <a:lnTo>
                      <a:pt x="214" y="14"/>
                    </a:lnTo>
                    <a:lnTo>
                      <a:pt x="214" y="14"/>
                    </a:lnTo>
                    <a:lnTo>
                      <a:pt x="212" y="12"/>
                    </a:lnTo>
                    <a:lnTo>
                      <a:pt x="212" y="12"/>
                    </a:lnTo>
                    <a:lnTo>
                      <a:pt x="208" y="12"/>
                    </a:lnTo>
                    <a:lnTo>
                      <a:pt x="208" y="14"/>
                    </a:lnTo>
                    <a:lnTo>
                      <a:pt x="208" y="14"/>
                    </a:lnTo>
                    <a:lnTo>
                      <a:pt x="204" y="14"/>
                    </a:lnTo>
                    <a:lnTo>
                      <a:pt x="200" y="14"/>
                    </a:lnTo>
                    <a:lnTo>
                      <a:pt x="200" y="14"/>
                    </a:lnTo>
                    <a:lnTo>
                      <a:pt x="202" y="14"/>
                    </a:lnTo>
                    <a:lnTo>
                      <a:pt x="206" y="14"/>
                    </a:lnTo>
                    <a:lnTo>
                      <a:pt x="206" y="14"/>
                    </a:lnTo>
                    <a:lnTo>
                      <a:pt x="206" y="14"/>
                    </a:lnTo>
                    <a:lnTo>
                      <a:pt x="206" y="14"/>
                    </a:lnTo>
                    <a:lnTo>
                      <a:pt x="206" y="12"/>
                    </a:lnTo>
                    <a:lnTo>
                      <a:pt x="206" y="12"/>
                    </a:lnTo>
                    <a:lnTo>
                      <a:pt x="208" y="10"/>
                    </a:lnTo>
                    <a:lnTo>
                      <a:pt x="208" y="10"/>
                    </a:lnTo>
                    <a:lnTo>
                      <a:pt x="208" y="10"/>
                    </a:lnTo>
                    <a:lnTo>
                      <a:pt x="208" y="10"/>
                    </a:lnTo>
                    <a:lnTo>
                      <a:pt x="206" y="10"/>
                    </a:lnTo>
                    <a:lnTo>
                      <a:pt x="206" y="10"/>
                    </a:lnTo>
                    <a:lnTo>
                      <a:pt x="204" y="10"/>
                    </a:lnTo>
                    <a:lnTo>
                      <a:pt x="204" y="10"/>
                    </a:lnTo>
                    <a:lnTo>
                      <a:pt x="198" y="10"/>
                    </a:lnTo>
                    <a:lnTo>
                      <a:pt x="198" y="10"/>
                    </a:lnTo>
                    <a:lnTo>
                      <a:pt x="200" y="8"/>
                    </a:lnTo>
                    <a:lnTo>
                      <a:pt x="200" y="8"/>
                    </a:lnTo>
                    <a:lnTo>
                      <a:pt x="196" y="8"/>
                    </a:lnTo>
                    <a:lnTo>
                      <a:pt x="196" y="8"/>
                    </a:lnTo>
                    <a:lnTo>
                      <a:pt x="196" y="6"/>
                    </a:lnTo>
                    <a:lnTo>
                      <a:pt x="196" y="6"/>
                    </a:lnTo>
                    <a:lnTo>
                      <a:pt x="202" y="8"/>
                    </a:lnTo>
                    <a:lnTo>
                      <a:pt x="202" y="8"/>
                    </a:lnTo>
                    <a:lnTo>
                      <a:pt x="208" y="8"/>
                    </a:lnTo>
                    <a:lnTo>
                      <a:pt x="208" y="8"/>
                    </a:lnTo>
                    <a:lnTo>
                      <a:pt x="210" y="8"/>
                    </a:lnTo>
                    <a:lnTo>
                      <a:pt x="212" y="6"/>
                    </a:lnTo>
                    <a:lnTo>
                      <a:pt x="212" y="6"/>
                    </a:lnTo>
                    <a:lnTo>
                      <a:pt x="214" y="8"/>
                    </a:lnTo>
                    <a:lnTo>
                      <a:pt x="214" y="8"/>
                    </a:lnTo>
                    <a:lnTo>
                      <a:pt x="216" y="6"/>
                    </a:lnTo>
                    <a:lnTo>
                      <a:pt x="216" y="4"/>
                    </a:lnTo>
                    <a:lnTo>
                      <a:pt x="216" y="4"/>
                    </a:lnTo>
                    <a:lnTo>
                      <a:pt x="212" y="2"/>
                    </a:lnTo>
                    <a:lnTo>
                      <a:pt x="210" y="2"/>
                    </a:lnTo>
                    <a:lnTo>
                      <a:pt x="210" y="2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2" y="0"/>
                    </a:lnTo>
                    <a:lnTo>
                      <a:pt x="202" y="0"/>
                    </a:lnTo>
                    <a:lnTo>
                      <a:pt x="154" y="24"/>
                    </a:lnTo>
                    <a:lnTo>
                      <a:pt x="108" y="54"/>
                    </a:lnTo>
                    <a:lnTo>
                      <a:pt x="66" y="86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2" y="122"/>
                    </a:lnTo>
                    <a:lnTo>
                      <a:pt x="22" y="122"/>
                    </a:lnTo>
                    <a:lnTo>
                      <a:pt x="22" y="124"/>
                    </a:lnTo>
                    <a:lnTo>
                      <a:pt x="22" y="124"/>
                    </a:lnTo>
                    <a:lnTo>
                      <a:pt x="26" y="124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26" y="126"/>
                    </a:lnTo>
                    <a:lnTo>
                      <a:pt x="22" y="126"/>
                    </a:lnTo>
                    <a:lnTo>
                      <a:pt x="22" y="126"/>
                    </a:lnTo>
                    <a:lnTo>
                      <a:pt x="24" y="126"/>
                    </a:lnTo>
                    <a:lnTo>
                      <a:pt x="26" y="128"/>
                    </a:lnTo>
                    <a:lnTo>
                      <a:pt x="26" y="128"/>
                    </a:lnTo>
                    <a:lnTo>
                      <a:pt x="28" y="128"/>
                    </a:lnTo>
                    <a:lnTo>
                      <a:pt x="28" y="128"/>
                    </a:lnTo>
                    <a:lnTo>
                      <a:pt x="28" y="128"/>
                    </a:lnTo>
                    <a:lnTo>
                      <a:pt x="28" y="128"/>
                    </a:lnTo>
                    <a:lnTo>
                      <a:pt x="24" y="130"/>
                    </a:lnTo>
                    <a:lnTo>
                      <a:pt x="24" y="130"/>
                    </a:lnTo>
                    <a:lnTo>
                      <a:pt x="24" y="130"/>
                    </a:lnTo>
                    <a:lnTo>
                      <a:pt x="24" y="130"/>
                    </a:lnTo>
                    <a:lnTo>
                      <a:pt x="24" y="130"/>
                    </a:lnTo>
                    <a:lnTo>
                      <a:pt x="24" y="130"/>
                    </a:lnTo>
                    <a:lnTo>
                      <a:pt x="26" y="130"/>
                    </a:lnTo>
                    <a:lnTo>
                      <a:pt x="28" y="130"/>
                    </a:lnTo>
                    <a:lnTo>
                      <a:pt x="28" y="130"/>
                    </a:lnTo>
                    <a:lnTo>
                      <a:pt x="28" y="130"/>
                    </a:lnTo>
                    <a:lnTo>
                      <a:pt x="28" y="130"/>
                    </a:lnTo>
                    <a:lnTo>
                      <a:pt x="30" y="130"/>
                    </a:lnTo>
                    <a:lnTo>
                      <a:pt x="30" y="130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22" y="132"/>
                    </a:lnTo>
                    <a:lnTo>
                      <a:pt x="22" y="132"/>
                    </a:lnTo>
                    <a:lnTo>
                      <a:pt x="16" y="130"/>
                    </a:lnTo>
                    <a:lnTo>
                      <a:pt x="16" y="130"/>
                    </a:lnTo>
                    <a:lnTo>
                      <a:pt x="16" y="128"/>
                    </a:lnTo>
                    <a:lnTo>
                      <a:pt x="16" y="128"/>
                    </a:lnTo>
                    <a:lnTo>
                      <a:pt x="10" y="134"/>
                    </a:lnTo>
                    <a:lnTo>
                      <a:pt x="10" y="134"/>
                    </a:lnTo>
                    <a:lnTo>
                      <a:pt x="14" y="138"/>
                    </a:lnTo>
                    <a:lnTo>
                      <a:pt x="14" y="138"/>
                    </a:lnTo>
                    <a:lnTo>
                      <a:pt x="20" y="138"/>
                    </a:lnTo>
                    <a:lnTo>
                      <a:pt x="20" y="138"/>
                    </a:lnTo>
                    <a:close/>
                    <a:moveTo>
                      <a:pt x="212" y="28"/>
                    </a:moveTo>
                    <a:lnTo>
                      <a:pt x="212" y="28"/>
                    </a:lnTo>
                    <a:lnTo>
                      <a:pt x="212" y="28"/>
                    </a:lnTo>
                    <a:lnTo>
                      <a:pt x="212" y="28"/>
                    </a:lnTo>
                    <a:lnTo>
                      <a:pt x="212" y="28"/>
                    </a:lnTo>
                    <a:lnTo>
                      <a:pt x="212" y="28"/>
                    </a:lnTo>
                    <a:lnTo>
                      <a:pt x="212" y="28"/>
                    </a:lnTo>
                    <a:lnTo>
                      <a:pt x="212" y="28"/>
                    </a:lnTo>
                    <a:lnTo>
                      <a:pt x="212" y="28"/>
                    </a:lnTo>
                    <a:lnTo>
                      <a:pt x="212" y="28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11"/>
              <p:cNvSpPr/>
              <p:nvPr/>
            </p:nvSpPr>
            <p:spPr bwMode="auto">
              <a:xfrm>
                <a:off x="1152503" y="546089"/>
                <a:ext cx="31750" cy="25400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4" y="10"/>
                  </a:cxn>
                  <a:cxn ang="0">
                    <a:pos x="4" y="10"/>
                  </a:cxn>
                  <a:cxn ang="0">
                    <a:pos x="6" y="10"/>
                  </a:cxn>
                  <a:cxn ang="0">
                    <a:pos x="6" y="10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8" y="14"/>
                  </a:cxn>
                  <a:cxn ang="0">
                    <a:pos x="8" y="14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18" y="12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6"/>
                  </a:cxn>
                  <a:cxn ang="0">
                    <a:pos x="18" y="6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2" y="10"/>
                  </a:cxn>
                </a:cxnLst>
                <a:rect l="0" t="0" r="r" b="b"/>
                <a:pathLst>
                  <a:path w="20" h="16">
                    <a:moveTo>
                      <a:pt x="2" y="10"/>
                    </a:move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8" y="12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12"/>
              <p:cNvSpPr/>
              <p:nvPr/>
            </p:nvSpPr>
            <p:spPr bwMode="auto">
              <a:xfrm>
                <a:off x="1679542" y="835009"/>
                <a:ext cx="66674" cy="69849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2" y="38"/>
                  </a:cxn>
                  <a:cxn ang="0">
                    <a:pos x="2" y="40"/>
                  </a:cxn>
                  <a:cxn ang="0">
                    <a:pos x="6" y="40"/>
                  </a:cxn>
                  <a:cxn ang="0">
                    <a:pos x="6" y="44"/>
                  </a:cxn>
                  <a:cxn ang="0">
                    <a:pos x="14" y="42"/>
                  </a:cxn>
                  <a:cxn ang="0">
                    <a:pos x="18" y="42"/>
                  </a:cxn>
                  <a:cxn ang="0">
                    <a:pos x="24" y="36"/>
                  </a:cxn>
                  <a:cxn ang="0">
                    <a:pos x="30" y="36"/>
                  </a:cxn>
                  <a:cxn ang="0">
                    <a:pos x="32" y="36"/>
                  </a:cxn>
                  <a:cxn ang="0">
                    <a:pos x="36" y="34"/>
                  </a:cxn>
                  <a:cxn ang="0">
                    <a:pos x="38" y="28"/>
                  </a:cxn>
                  <a:cxn ang="0">
                    <a:pos x="38" y="22"/>
                  </a:cxn>
                  <a:cxn ang="0">
                    <a:pos x="36" y="16"/>
                  </a:cxn>
                  <a:cxn ang="0">
                    <a:pos x="42" y="10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8" y="2"/>
                  </a:cxn>
                  <a:cxn ang="0">
                    <a:pos x="24" y="0"/>
                  </a:cxn>
                  <a:cxn ang="0">
                    <a:pos x="20" y="0"/>
                  </a:cxn>
                  <a:cxn ang="0">
                    <a:pos x="18" y="6"/>
                  </a:cxn>
                  <a:cxn ang="0">
                    <a:pos x="16" y="6"/>
                  </a:cxn>
                  <a:cxn ang="0">
                    <a:pos x="20" y="6"/>
                  </a:cxn>
                  <a:cxn ang="0">
                    <a:pos x="18" y="8"/>
                  </a:cxn>
                  <a:cxn ang="0">
                    <a:pos x="16" y="10"/>
                  </a:cxn>
                  <a:cxn ang="0">
                    <a:pos x="16" y="12"/>
                  </a:cxn>
                  <a:cxn ang="0">
                    <a:pos x="6" y="10"/>
                  </a:cxn>
                  <a:cxn ang="0">
                    <a:pos x="4" y="14"/>
                  </a:cxn>
                  <a:cxn ang="0">
                    <a:pos x="6" y="14"/>
                  </a:cxn>
                  <a:cxn ang="0">
                    <a:pos x="8" y="16"/>
                  </a:cxn>
                  <a:cxn ang="0">
                    <a:pos x="6" y="16"/>
                  </a:cxn>
                  <a:cxn ang="0">
                    <a:pos x="6" y="18"/>
                  </a:cxn>
                  <a:cxn ang="0">
                    <a:pos x="4" y="18"/>
                  </a:cxn>
                  <a:cxn ang="0">
                    <a:pos x="4" y="20"/>
                  </a:cxn>
                  <a:cxn ang="0">
                    <a:pos x="4" y="22"/>
                  </a:cxn>
                  <a:cxn ang="0">
                    <a:pos x="14" y="22"/>
                  </a:cxn>
                  <a:cxn ang="0">
                    <a:pos x="14" y="24"/>
                  </a:cxn>
                  <a:cxn ang="0">
                    <a:pos x="10" y="24"/>
                  </a:cxn>
                  <a:cxn ang="0">
                    <a:pos x="10" y="26"/>
                  </a:cxn>
                  <a:cxn ang="0">
                    <a:pos x="10" y="28"/>
                  </a:cxn>
                  <a:cxn ang="0">
                    <a:pos x="8" y="30"/>
                  </a:cxn>
                  <a:cxn ang="0">
                    <a:pos x="8" y="30"/>
                  </a:cxn>
                  <a:cxn ang="0">
                    <a:pos x="12" y="30"/>
                  </a:cxn>
                  <a:cxn ang="0">
                    <a:pos x="8" y="32"/>
                  </a:cxn>
                  <a:cxn ang="0">
                    <a:pos x="6" y="34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4" y="36"/>
                  </a:cxn>
                </a:cxnLst>
                <a:rect l="0" t="0" r="r" b="b"/>
                <a:pathLst>
                  <a:path w="42" h="44">
                    <a:moveTo>
                      <a:pt x="4" y="36"/>
                    </a:moveTo>
                    <a:lnTo>
                      <a:pt x="4" y="36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8" y="32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22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40" y="14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8" y="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8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0" y="24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4" y="36"/>
                    </a:lnTo>
                    <a:lnTo>
                      <a:pt x="4" y="36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13"/>
              <p:cNvSpPr/>
              <p:nvPr/>
            </p:nvSpPr>
            <p:spPr bwMode="auto">
              <a:xfrm>
                <a:off x="1492221" y="600063"/>
                <a:ext cx="146047" cy="69849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86" y="26"/>
                  </a:cxn>
                  <a:cxn ang="0">
                    <a:pos x="90" y="24"/>
                  </a:cxn>
                  <a:cxn ang="0">
                    <a:pos x="92" y="14"/>
                  </a:cxn>
                  <a:cxn ang="0">
                    <a:pos x="84" y="14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72" y="2"/>
                  </a:cxn>
                  <a:cxn ang="0">
                    <a:pos x="68" y="4"/>
                  </a:cxn>
                  <a:cxn ang="0">
                    <a:pos x="62" y="6"/>
                  </a:cxn>
                  <a:cxn ang="0">
                    <a:pos x="54" y="10"/>
                  </a:cxn>
                  <a:cxn ang="0">
                    <a:pos x="50" y="6"/>
                  </a:cxn>
                  <a:cxn ang="0">
                    <a:pos x="42" y="8"/>
                  </a:cxn>
                  <a:cxn ang="0">
                    <a:pos x="44" y="10"/>
                  </a:cxn>
                  <a:cxn ang="0">
                    <a:pos x="42" y="12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12"/>
                  </a:cxn>
                  <a:cxn ang="0">
                    <a:pos x="28" y="18"/>
                  </a:cxn>
                  <a:cxn ang="0">
                    <a:pos x="24" y="14"/>
                  </a:cxn>
                  <a:cxn ang="0">
                    <a:pos x="26" y="8"/>
                  </a:cxn>
                  <a:cxn ang="0">
                    <a:pos x="14" y="0"/>
                  </a:cxn>
                  <a:cxn ang="0">
                    <a:pos x="12" y="2"/>
                  </a:cxn>
                  <a:cxn ang="0">
                    <a:pos x="16" y="6"/>
                  </a:cxn>
                  <a:cxn ang="0">
                    <a:pos x="12" y="8"/>
                  </a:cxn>
                  <a:cxn ang="0">
                    <a:pos x="6" y="6"/>
                  </a:cxn>
                  <a:cxn ang="0">
                    <a:pos x="8" y="10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10" y="14"/>
                  </a:cxn>
                  <a:cxn ang="0">
                    <a:pos x="22" y="16"/>
                  </a:cxn>
                  <a:cxn ang="0">
                    <a:pos x="22" y="18"/>
                  </a:cxn>
                  <a:cxn ang="0">
                    <a:pos x="12" y="22"/>
                  </a:cxn>
                  <a:cxn ang="0">
                    <a:pos x="6" y="24"/>
                  </a:cxn>
                  <a:cxn ang="0">
                    <a:pos x="6" y="26"/>
                  </a:cxn>
                  <a:cxn ang="0">
                    <a:pos x="16" y="26"/>
                  </a:cxn>
                  <a:cxn ang="0">
                    <a:pos x="24" y="30"/>
                  </a:cxn>
                  <a:cxn ang="0">
                    <a:pos x="16" y="36"/>
                  </a:cxn>
                  <a:cxn ang="0">
                    <a:pos x="24" y="38"/>
                  </a:cxn>
                  <a:cxn ang="0">
                    <a:pos x="38" y="42"/>
                  </a:cxn>
                  <a:cxn ang="0">
                    <a:pos x="46" y="44"/>
                  </a:cxn>
                  <a:cxn ang="0">
                    <a:pos x="58" y="38"/>
                  </a:cxn>
                  <a:cxn ang="0">
                    <a:pos x="66" y="38"/>
                  </a:cxn>
                  <a:cxn ang="0">
                    <a:pos x="78" y="30"/>
                  </a:cxn>
                </a:cxnLst>
                <a:rect l="0" t="0" r="r" b="b"/>
                <a:pathLst>
                  <a:path w="92" h="44">
                    <a:moveTo>
                      <a:pt x="78" y="30"/>
                    </a:moveTo>
                    <a:lnTo>
                      <a:pt x="78" y="30"/>
                    </a:lnTo>
                    <a:lnTo>
                      <a:pt x="82" y="32"/>
                    </a:lnTo>
                    <a:lnTo>
                      <a:pt x="86" y="28"/>
                    </a:lnTo>
                    <a:lnTo>
                      <a:pt x="86" y="28"/>
                    </a:lnTo>
                    <a:lnTo>
                      <a:pt x="86" y="26"/>
                    </a:lnTo>
                    <a:lnTo>
                      <a:pt x="86" y="26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2" y="20"/>
                    </a:lnTo>
                    <a:lnTo>
                      <a:pt x="92" y="14"/>
                    </a:lnTo>
                    <a:lnTo>
                      <a:pt x="92" y="14"/>
                    </a:lnTo>
                    <a:lnTo>
                      <a:pt x="88" y="14"/>
                    </a:lnTo>
                    <a:lnTo>
                      <a:pt x="84" y="14"/>
                    </a:lnTo>
                    <a:lnTo>
                      <a:pt x="84" y="14"/>
                    </a:lnTo>
                    <a:lnTo>
                      <a:pt x="82" y="12"/>
                    </a:lnTo>
                    <a:lnTo>
                      <a:pt x="82" y="12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6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4" y="4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4" y="6"/>
                    </a:lnTo>
                    <a:lnTo>
                      <a:pt x="62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2" y="8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46" y="6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0" y="8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4" y="10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6" y="12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10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12" y="22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10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20" y="28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0" y="34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8" y="38"/>
                    </a:lnTo>
                    <a:lnTo>
                      <a:pt x="24" y="38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52" y="44"/>
                    </a:lnTo>
                    <a:lnTo>
                      <a:pt x="54" y="42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66" y="38"/>
                    </a:lnTo>
                    <a:lnTo>
                      <a:pt x="66" y="38"/>
                    </a:lnTo>
                    <a:lnTo>
                      <a:pt x="72" y="34"/>
                    </a:lnTo>
                    <a:lnTo>
                      <a:pt x="78" y="30"/>
                    </a:lnTo>
                    <a:lnTo>
                      <a:pt x="78" y="3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14"/>
              <p:cNvSpPr/>
              <p:nvPr/>
            </p:nvSpPr>
            <p:spPr bwMode="auto">
              <a:xfrm>
                <a:off x="2562175" y="368293"/>
                <a:ext cx="88898" cy="60324"/>
              </a:xfrm>
              <a:custGeom>
                <a:avLst/>
                <a:gdLst/>
                <a:ahLst/>
                <a:cxnLst>
                  <a:cxn ang="0">
                    <a:pos x="32" y="6"/>
                  </a:cxn>
                  <a:cxn ang="0">
                    <a:pos x="28" y="6"/>
                  </a:cxn>
                  <a:cxn ang="0">
                    <a:pos x="20" y="12"/>
                  </a:cxn>
                  <a:cxn ang="0">
                    <a:pos x="20" y="14"/>
                  </a:cxn>
                  <a:cxn ang="0">
                    <a:pos x="22" y="16"/>
                  </a:cxn>
                  <a:cxn ang="0">
                    <a:pos x="18" y="18"/>
                  </a:cxn>
                  <a:cxn ang="0">
                    <a:pos x="14" y="20"/>
                  </a:cxn>
                  <a:cxn ang="0">
                    <a:pos x="14" y="22"/>
                  </a:cxn>
                  <a:cxn ang="0">
                    <a:pos x="16" y="24"/>
                  </a:cxn>
                  <a:cxn ang="0">
                    <a:pos x="16" y="26"/>
                  </a:cxn>
                  <a:cxn ang="0">
                    <a:pos x="10" y="26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6" y="36"/>
                  </a:cxn>
                  <a:cxn ang="0">
                    <a:pos x="16" y="36"/>
                  </a:cxn>
                  <a:cxn ang="0">
                    <a:pos x="26" y="38"/>
                  </a:cxn>
                  <a:cxn ang="0">
                    <a:pos x="30" y="36"/>
                  </a:cxn>
                  <a:cxn ang="0">
                    <a:pos x="32" y="32"/>
                  </a:cxn>
                  <a:cxn ang="0">
                    <a:pos x="32" y="30"/>
                  </a:cxn>
                  <a:cxn ang="0">
                    <a:pos x="30" y="28"/>
                  </a:cxn>
                  <a:cxn ang="0">
                    <a:pos x="30" y="28"/>
                  </a:cxn>
                  <a:cxn ang="0">
                    <a:pos x="32" y="26"/>
                  </a:cxn>
                  <a:cxn ang="0">
                    <a:pos x="36" y="26"/>
                  </a:cxn>
                  <a:cxn ang="0">
                    <a:pos x="42" y="22"/>
                  </a:cxn>
                  <a:cxn ang="0">
                    <a:pos x="40" y="20"/>
                  </a:cxn>
                  <a:cxn ang="0">
                    <a:pos x="40" y="18"/>
                  </a:cxn>
                  <a:cxn ang="0">
                    <a:pos x="42" y="16"/>
                  </a:cxn>
                  <a:cxn ang="0">
                    <a:pos x="46" y="16"/>
                  </a:cxn>
                  <a:cxn ang="0">
                    <a:pos x="52" y="16"/>
                  </a:cxn>
                  <a:cxn ang="0">
                    <a:pos x="54" y="14"/>
                  </a:cxn>
                  <a:cxn ang="0">
                    <a:pos x="56" y="12"/>
                  </a:cxn>
                  <a:cxn ang="0">
                    <a:pos x="38" y="0"/>
                  </a:cxn>
                  <a:cxn ang="0">
                    <a:pos x="32" y="6"/>
                  </a:cxn>
                </a:cxnLst>
                <a:rect l="0" t="0" r="r" b="b"/>
                <a:pathLst>
                  <a:path w="56" h="38">
                    <a:moveTo>
                      <a:pt x="32" y="6"/>
                    </a:moveTo>
                    <a:lnTo>
                      <a:pt x="32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0" y="26"/>
                    </a:lnTo>
                    <a:lnTo>
                      <a:pt x="6" y="2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10" y="3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30" y="36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6" y="16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2" y="6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15"/>
              <p:cNvSpPr/>
              <p:nvPr/>
            </p:nvSpPr>
            <p:spPr bwMode="auto">
              <a:xfrm>
                <a:off x="1993861" y="1127103"/>
                <a:ext cx="41274" cy="25400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6" y="8"/>
                  </a:cxn>
                  <a:cxn ang="0">
                    <a:pos x="14" y="12"/>
                  </a:cxn>
                  <a:cxn ang="0">
                    <a:pos x="22" y="16"/>
                  </a:cxn>
                  <a:cxn ang="0">
                    <a:pos x="22" y="16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2" y="10"/>
                  </a:cxn>
                  <a:cxn ang="0">
                    <a:pos x="22" y="10"/>
                  </a:cxn>
                  <a:cxn ang="0">
                    <a:pos x="24" y="6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1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6" y="8"/>
                  </a:cxn>
                  <a:cxn ang="0">
                    <a:pos x="6" y="8"/>
                  </a:cxn>
                </a:cxnLst>
                <a:rect l="0" t="0" r="r" b="b"/>
                <a:pathLst>
                  <a:path w="26" h="16">
                    <a:moveTo>
                      <a:pt x="6" y="8"/>
                    </a:moveTo>
                    <a:lnTo>
                      <a:pt x="6" y="8"/>
                    </a:lnTo>
                    <a:lnTo>
                      <a:pt x="14" y="12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4" y="6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216"/>
              <p:cNvSpPr/>
              <p:nvPr/>
            </p:nvSpPr>
            <p:spPr bwMode="auto">
              <a:xfrm>
                <a:off x="920732" y="1501746"/>
                <a:ext cx="82549" cy="31750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0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12" y="2"/>
                  </a:cxn>
                  <a:cxn ang="0">
                    <a:pos x="14" y="4"/>
                  </a:cxn>
                  <a:cxn ang="0">
                    <a:pos x="16" y="10"/>
                  </a:cxn>
                  <a:cxn ang="0">
                    <a:pos x="18" y="10"/>
                  </a:cxn>
                  <a:cxn ang="0">
                    <a:pos x="18" y="12"/>
                  </a:cxn>
                  <a:cxn ang="0">
                    <a:pos x="10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4" y="16"/>
                  </a:cxn>
                  <a:cxn ang="0">
                    <a:pos x="8" y="14"/>
                  </a:cxn>
                  <a:cxn ang="0">
                    <a:pos x="14" y="16"/>
                  </a:cxn>
                  <a:cxn ang="0">
                    <a:pos x="22" y="14"/>
                  </a:cxn>
                  <a:cxn ang="0">
                    <a:pos x="24" y="18"/>
                  </a:cxn>
                  <a:cxn ang="0">
                    <a:pos x="26" y="20"/>
                  </a:cxn>
                  <a:cxn ang="0">
                    <a:pos x="32" y="12"/>
                  </a:cxn>
                  <a:cxn ang="0">
                    <a:pos x="34" y="14"/>
                  </a:cxn>
                  <a:cxn ang="0">
                    <a:pos x="36" y="14"/>
                  </a:cxn>
                  <a:cxn ang="0">
                    <a:pos x="40" y="12"/>
                  </a:cxn>
                  <a:cxn ang="0">
                    <a:pos x="42" y="14"/>
                  </a:cxn>
                  <a:cxn ang="0">
                    <a:pos x="46" y="14"/>
                  </a:cxn>
                  <a:cxn ang="0">
                    <a:pos x="50" y="16"/>
                  </a:cxn>
                  <a:cxn ang="0">
                    <a:pos x="52" y="12"/>
                  </a:cxn>
                  <a:cxn ang="0">
                    <a:pos x="44" y="8"/>
                  </a:cxn>
                  <a:cxn ang="0">
                    <a:pos x="38" y="2"/>
                  </a:cxn>
                </a:cxnLst>
                <a:rect l="0" t="0" r="r" b="b"/>
                <a:pathLst>
                  <a:path w="52" h="20">
                    <a:moveTo>
                      <a:pt x="38" y="2"/>
                    </a:moveTo>
                    <a:lnTo>
                      <a:pt x="38" y="2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8"/>
                    </a:lnTo>
                    <a:lnTo>
                      <a:pt x="16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4" y="12"/>
                    </a:lnTo>
                    <a:lnTo>
                      <a:pt x="10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4" y="18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8" y="16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4" y="12"/>
                    </a:lnTo>
                    <a:lnTo>
                      <a:pt x="46" y="14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48" y="10"/>
                    </a:lnTo>
                    <a:lnTo>
                      <a:pt x="44" y="8"/>
                    </a:lnTo>
                    <a:lnTo>
                      <a:pt x="40" y="6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17"/>
              <p:cNvSpPr/>
              <p:nvPr/>
            </p:nvSpPr>
            <p:spPr bwMode="auto">
              <a:xfrm>
                <a:off x="866758" y="1520795"/>
                <a:ext cx="28575" cy="95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6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2" y="6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6" y="4"/>
                  </a:cxn>
                  <a:cxn ang="0">
                    <a:pos x="12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8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4"/>
                    </a:lnTo>
                    <a:lnTo>
                      <a:pt x="1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18"/>
              <p:cNvSpPr/>
              <p:nvPr/>
            </p:nvSpPr>
            <p:spPr bwMode="auto">
              <a:xfrm>
                <a:off x="1022330" y="1689067"/>
                <a:ext cx="12700" cy="95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8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219"/>
              <p:cNvSpPr/>
              <p:nvPr/>
            </p:nvSpPr>
            <p:spPr bwMode="auto">
              <a:xfrm>
                <a:off x="904857" y="1257275"/>
                <a:ext cx="3175" cy="9525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220"/>
              <p:cNvSpPr/>
              <p:nvPr/>
            </p:nvSpPr>
            <p:spPr bwMode="auto">
              <a:xfrm>
                <a:off x="1019155" y="1520795"/>
                <a:ext cx="19050" cy="95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10" y="4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2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221"/>
              <p:cNvSpPr/>
              <p:nvPr/>
            </p:nvSpPr>
            <p:spPr bwMode="auto">
              <a:xfrm>
                <a:off x="904857" y="1254100"/>
                <a:ext cx="1588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22"/>
              <p:cNvSpPr/>
              <p:nvPr/>
            </p:nvSpPr>
            <p:spPr bwMode="auto">
              <a:xfrm>
                <a:off x="904857" y="1254101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23"/>
              <p:cNvSpPr/>
              <p:nvPr/>
            </p:nvSpPr>
            <p:spPr bwMode="auto">
              <a:xfrm>
                <a:off x="904857" y="1257275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224"/>
              <p:cNvSpPr/>
              <p:nvPr/>
            </p:nvSpPr>
            <p:spPr bwMode="auto">
              <a:xfrm>
                <a:off x="1936712" y="1079479"/>
                <a:ext cx="22225" cy="38099"/>
              </a:xfrm>
              <a:custGeom>
                <a:avLst/>
                <a:gdLst/>
                <a:ahLst/>
                <a:cxnLst>
                  <a:cxn ang="0">
                    <a:pos x="4" y="24"/>
                  </a:cxn>
                  <a:cxn ang="0">
                    <a:pos x="4" y="24"/>
                  </a:cxn>
                  <a:cxn ang="0">
                    <a:pos x="6" y="20"/>
                  </a:cxn>
                  <a:cxn ang="0">
                    <a:pos x="6" y="20"/>
                  </a:cxn>
                  <a:cxn ang="0">
                    <a:pos x="8" y="20"/>
                  </a:cxn>
                  <a:cxn ang="0">
                    <a:pos x="10" y="22"/>
                  </a:cxn>
                  <a:cxn ang="0">
                    <a:pos x="10" y="22"/>
                  </a:cxn>
                  <a:cxn ang="0">
                    <a:pos x="12" y="18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4" y="6"/>
                  </a:cxn>
                  <a:cxn ang="0">
                    <a:pos x="12" y="4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8"/>
                  </a:cxn>
                  <a:cxn ang="0">
                    <a:pos x="2" y="22"/>
                  </a:cxn>
                  <a:cxn ang="0">
                    <a:pos x="4" y="24"/>
                  </a:cxn>
                  <a:cxn ang="0">
                    <a:pos x="4" y="24"/>
                  </a:cxn>
                </a:cxnLst>
                <a:rect l="0" t="0" r="r" b="b"/>
                <a:pathLst>
                  <a:path w="14" h="24">
                    <a:moveTo>
                      <a:pt x="4" y="24"/>
                    </a:moveTo>
                    <a:lnTo>
                      <a:pt x="4" y="24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8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24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25"/>
              <p:cNvSpPr/>
              <p:nvPr/>
            </p:nvSpPr>
            <p:spPr bwMode="auto">
              <a:xfrm>
                <a:off x="1101704" y="1079479"/>
                <a:ext cx="22225" cy="25400"/>
              </a:xfrm>
              <a:custGeom>
                <a:avLst/>
                <a:gdLst/>
                <a:ahLst/>
                <a:cxnLst>
                  <a:cxn ang="0">
                    <a:pos x="4" y="14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6" y="10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2" y="16"/>
                  </a:cxn>
                  <a:cxn ang="0">
                    <a:pos x="6" y="16"/>
                  </a:cxn>
                  <a:cxn ang="0">
                    <a:pos x="12" y="16"/>
                  </a:cxn>
                  <a:cxn ang="0">
                    <a:pos x="14" y="12"/>
                  </a:cxn>
                  <a:cxn ang="0">
                    <a:pos x="14" y="12"/>
                  </a:cxn>
                  <a:cxn ang="0">
                    <a:pos x="10" y="10"/>
                  </a:cxn>
                  <a:cxn ang="0">
                    <a:pos x="8" y="10"/>
                  </a:cxn>
                  <a:cxn ang="0">
                    <a:pos x="4" y="14"/>
                  </a:cxn>
                  <a:cxn ang="0">
                    <a:pos x="4" y="14"/>
                  </a:cxn>
                </a:cxnLst>
                <a:rect l="0" t="0" r="r" b="b"/>
                <a:pathLst>
                  <a:path w="14" h="16">
                    <a:moveTo>
                      <a:pt x="4" y="14"/>
                    </a:moveTo>
                    <a:lnTo>
                      <a:pt x="4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12" y="16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4" y="14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26"/>
              <p:cNvSpPr/>
              <p:nvPr/>
            </p:nvSpPr>
            <p:spPr bwMode="auto">
              <a:xfrm>
                <a:off x="984231" y="1168378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27"/>
              <p:cNvSpPr/>
              <p:nvPr/>
            </p:nvSpPr>
            <p:spPr bwMode="auto">
              <a:xfrm>
                <a:off x="2263731" y="1168378"/>
                <a:ext cx="31750" cy="1587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6" y="10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12" y="8"/>
                  </a:cxn>
                  <a:cxn ang="0">
                    <a:pos x="16" y="6"/>
                  </a:cxn>
                  <a:cxn ang="0">
                    <a:pos x="16" y="6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6" y="10"/>
                  </a:cxn>
                </a:cxnLst>
                <a:rect l="0" t="0" r="r" b="b"/>
                <a:pathLst>
                  <a:path w="20" h="10">
                    <a:moveTo>
                      <a:pt x="6" y="10"/>
                    </a:moveTo>
                    <a:lnTo>
                      <a:pt x="6" y="1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2" y="8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28"/>
              <p:cNvSpPr/>
              <p:nvPr/>
            </p:nvSpPr>
            <p:spPr bwMode="auto">
              <a:xfrm>
                <a:off x="1939887" y="1050905"/>
                <a:ext cx="12700" cy="25400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6" y="16"/>
                  </a:cxn>
                  <a:cxn ang="0">
                    <a:pos x="6" y="16"/>
                  </a:cxn>
                  <a:cxn ang="0">
                    <a:pos x="8" y="14"/>
                  </a:cxn>
                  <a:cxn ang="0">
                    <a:pos x="8" y="1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2" y="10"/>
                  </a:cxn>
                </a:cxnLst>
                <a:rect l="0" t="0" r="r" b="b"/>
                <a:pathLst>
                  <a:path w="8" h="16">
                    <a:moveTo>
                      <a:pt x="2" y="10"/>
                    </a:move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8" y="14"/>
                    </a:lnTo>
                    <a:lnTo>
                      <a:pt x="8" y="1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29"/>
              <p:cNvSpPr/>
              <p:nvPr/>
            </p:nvSpPr>
            <p:spPr bwMode="auto">
              <a:xfrm>
                <a:off x="2146258" y="1168378"/>
                <a:ext cx="38099" cy="9525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10" y="6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0" y="6"/>
                  </a:cxn>
                </a:cxnLst>
                <a:rect l="0" t="0" r="r" b="b"/>
                <a:pathLst>
                  <a:path w="24" h="6">
                    <a:moveTo>
                      <a:pt x="10" y="6"/>
                    </a:moveTo>
                    <a:lnTo>
                      <a:pt x="10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30"/>
              <p:cNvSpPr/>
              <p:nvPr/>
            </p:nvSpPr>
            <p:spPr bwMode="auto">
              <a:xfrm>
                <a:off x="1289025" y="774685"/>
                <a:ext cx="6350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31"/>
              <p:cNvSpPr/>
              <p:nvPr/>
            </p:nvSpPr>
            <p:spPr bwMode="auto">
              <a:xfrm>
                <a:off x="1177902" y="1838290"/>
                <a:ext cx="28575" cy="222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10" y="14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8" h="14">
                    <a:moveTo>
                      <a:pt x="2" y="0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0" y="14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32"/>
              <p:cNvSpPr/>
              <p:nvPr/>
            </p:nvSpPr>
            <p:spPr bwMode="auto">
              <a:xfrm>
                <a:off x="1130278" y="1003280"/>
                <a:ext cx="88898" cy="85724"/>
              </a:xfrm>
              <a:custGeom>
                <a:avLst/>
                <a:gdLst/>
                <a:ahLst/>
                <a:cxnLst>
                  <a:cxn ang="0">
                    <a:pos x="54" y="40"/>
                  </a:cxn>
                  <a:cxn ang="0">
                    <a:pos x="52" y="40"/>
                  </a:cxn>
                  <a:cxn ang="0">
                    <a:pos x="50" y="42"/>
                  </a:cxn>
                  <a:cxn ang="0">
                    <a:pos x="46" y="38"/>
                  </a:cxn>
                  <a:cxn ang="0">
                    <a:pos x="54" y="34"/>
                  </a:cxn>
                  <a:cxn ang="0">
                    <a:pos x="52" y="32"/>
                  </a:cxn>
                  <a:cxn ang="0">
                    <a:pos x="48" y="34"/>
                  </a:cxn>
                  <a:cxn ang="0">
                    <a:pos x="44" y="30"/>
                  </a:cxn>
                  <a:cxn ang="0">
                    <a:pos x="48" y="26"/>
                  </a:cxn>
                  <a:cxn ang="0">
                    <a:pos x="46" y="24"/>
                  </a:cxn>
                  <a:cxn ang="0">
                    <a:pos x="38" y="26"/>
                  </a:cxn>
                  <a:cxn ang="0">
                    <a:pos x="28" y="22"/>
                  </a:cxn>
                  <a:cxn ang="0">
                    <a:pos x="32" y="18"/>
                  </a:cxn>
                  <a:cxn ang="0">
                    <a:pos x="28" y="16"/>
                  </a:cxn>
                  <a:cxn ang="0">
                    <a:pos x="22" y="20"/>
                  </a:cxn>
                  <a:cxn ang="0">
                    <a:pos x="30" y="8"/>
                  </a:cxn>
                  <a:cxn ang="0">
                    <a:pos x="34" y="2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4" y="2"/>
                  </a:cxn>
                  <a:cxn ang="0">
                    <a:pos x="10" y="22"/>
                  </a:cxn>
                  <a:cxn ang="0">
                    <a:pos x="12" y="26"/>
                  </a:cxn>
                  <a:cxn ang="0">
                    <a:pos x="6" y="32"/>
                  </a:cxn>
                  <a:cxn ang="0">
                    <a:pos x="6" y="32"/>
                  </a:cxn>
                  <a:cxn ang="0">
                    <a:pos x="4" y="36"/>
                  </a:cxn>
                  <a:cxn ang="0">
                    <a:pos x="0" y="44"/>
                  </a:cxn>
                  <a:cxn ang="0">
                    <a:pos x="10" y="42"/>
                  </a:cxn>
                  <a:cxn ang="0">
                    <a:pos x="24" y="44"/>
                  </a:cxn>
                  <a:cxn ang="0">
                    <a:pos x="30" y="40"/>
                  </a:cxn>
                  <a:cxn ang="0">
                    <a:pos x="30" y="44"/>
                  </a:cxn>
                  <a:cxn ang="0">
                    <a:pos x="32" y="44"/>
                  </a:cxn>
                  <a:cxn ang="0">
                    <a:pos x="38" y="42"/>
                  </a:cxn>
                  <a:cxn ang="0">
                    <a:pos x="34" y="46"/>
                  </a:cxn>
                  <a:cxn ang="0">
                    <a:pos x="30" y="50"/>
                  </a:cxn>
                  <a:cxn ang="0">
                    <a:pos x="34" y="50"/>
                  </a:cxn>
                  <a:cxn ang="0">
                    <a:pos x="44" y="42"/>
                  </a:cxn>
                  <a:cxn ang="0">
                    <a:pos x="46" y="44"/>
                  </a:cxn>
                  <a:cxn ang="0">
                    <a:pos x="44" y="48"/>
                  </a:cxn>
                  <a:cxn ang="0">
                    <a:pos x="46" y="50"/>
                  </a:cxn>
                  <a:cxn ang="0">
                    <a:pos x="48" y="48"/>
                  </a:cxn>
                  <a:cxn ang="0">
                    <a:pos x="54" y="54"/>
                  </a:cxn>
                  <a:cxn ang="0">
                    <a:pos x="56" y="44"/>
                  </a:cxn>
                  <a:cxn ang="0">
                    <a:pos x="54" y="42"/>
                  </a:cxn>
                </a:cxnLst>
                <a:rect l="0" t="0" r="r" b="b"/>
                <a:pathLst>
                  <a:path w="56" h="54">
                    <a:moveTo>
                      <a:pt x="54" y="42"/>
                    </a:moveTo>
                    <a:lnTo>
                      <a:pt x="54" y="42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0" y="42"/>
                    </a:lnTo>
                    <a:lnTo>
                      <a:pt x="50" y="42"/>
                    </a:lnTo>
                    <a:lnTo>
                      <a:pt x="50" y="42"/>
                    </a:lnTo>
                    <a:lnTo>
                      <a:pt x="50" y="42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50" y="36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48" y="34"/>
                    </a:lnTo>
                    <a:lnTo>
                      <a:pt x="48" y="34"/>
                    </a:lnTo>
                    <a:lnTo>
                      <a:pt x="44" y="30"/>
                    </a:lnTo>
                    <a:lnTo>
                      <a:pt x="44" y="30"/>
                    </a:lnTo>
                    <a:lnTo>
                      <a:pt x="44" y="30"/>
                    </a:lnTo>
                    <a:lnTo>
                      <a:pt x="44" y="30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46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34" y="24"/>
                    </a:lnTo>
                    <a:lnTo>
                      <a:pt x="28" y="22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6" y="18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4" y="16"/>
                    </a:lnTo>
                    <a:lnTo>
                      <a:pt x="26" y="12"/>
                    </a:lnTo>
                    <a:lnTo>
                      <a:pt x="30" y="8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0" y="6"/>
                    </a:lnTo>
                    <a:lnTo>
                      <a:pt x="16" y="10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4" y="36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24" y="44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30" y="40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34" y="46"/>
                    </a:lnTo>
                    <a:lnTo>
                      <a:pt x="30" y="50"/>
                    </a:lnTo>
                    <a:lnTo>
                      <a:pt x="30" y="50"/>
                    </a:lnTo>
                    <a:lnTo>
                      <a:pt x="30" y="50"/>
                    </a:lnTo>
                    <a:lnTo>
                      <a:pt x="30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8" y="46"/>
                    </a:lnTo>
                    <a:lnTo>
                      <a:pt x="44" y="42"/>
                    </a:lnTo>
                    <a:lnTo>
                      <a:pt x="44" y="42"/>
                    </a:lnTo>
                    <a:lnTo>
                      <a:pt x="44" y="42"/>
                    </a:lnTo>
                    <a:lnTo>
                      <a:pt x="44" y="42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52"/>
                    </a:lnTo>
                    <a:lnTo>
                      <a:pt x="48" y="52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6" y="50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4" y="44"/>
                    </a:lnTo>
                    <a:lnTo>
                      <a:pt x="54" y="42"/>
                    </a:lnTo>
                    <a:lnTo>
                      <a:pt x="54" y="42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33"/>
              <p:cNvSpPr/>
              <p:nvPr/>
            </p:nvSpPr>
            <p:spPr bwMode="auto">
              <a:xfrm>
                <a:off x="1495396" y="361943"/>
                <a:ext cx="15875" cy="95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10" h="6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34"/>
              <p:cNvSpPr/>
              <p:nvPr/>
            </p:nvSpPr>
            <p:spPr bwMode="auto">
              <a:xfrm>
                <a:off x="803259" y="1457297"/>
                <a:ext cx="120647" cy="4444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2" y="4"/>
                  </a:cxn>
                  <a:cxn ang="0">
                    <a:pos x="8" y="6"/>
                  </a:cxn>
                  <a:cxn ang="0">
                    <a:pos x="12" y="8"/>
                  </a:cxn>
                  <a:cxn ang="0">
                    <a:pos x="20" y="8"/>
                  </a:cxn>
                  <a:cxn ang="0">
                    <a:pos x="30" y="12"/>
                  </a:cxn>
                  <a:cxn ang="0">
                    <a:pos x="38" y="14"/>
                  </a:cxn>
                  <a:cxn ang="0">
                    <a:pos x="38" y="16"/>
                  </a:cxn>
                  <a:cxn ang="0">
                    <a:pos x="40" y="18"/>
                  </a:cxn>
                  <a:cxn ang="0">
                    <a:pos x="50" y="22"/>
                  </a:cxn>
                  <a:cxn ang="0">
                    <a:pos x="50" y="24"/>
                  </a:cxn>
                  <a:cxn ang="0">
                    <a:pos x="48" y="26"/>
                  </a:cxn>
                  <a:cxn ang="0">
                    <a:pos x="46" y="28"/>
                  </a:cxn>
                  <a:cxn ang="0">
                    <a:pos x="52" y="28"/>
                  </a:cxn>
                  <a:cxn ang="0">
                    <a:pos x="58" y="28"/>
                  </a:cxn>
                  <a:cxn ang="0">
                    <a:pos x="66" y="28"/>
                  </a:cxn>
                  <a:cxn ang="0">
                    <a:pos x="76" y="26"/>
                  </a:cxn>
                  <a:cxn ang="0">
                    <a:pos x="76" y="26"/>
                  </a:cxn>
                  <a:cxn ang="0">
                    <a:pos x="64" y="22"/>
                  </a:cxn>
                  <a:cxn ang="0">
                    <a:pos x="62" y="20"/>
                  </a:cxn>
                  <a:cxn ang="0">
                    <a:pos x="64" y="18"/>
                  </a:cxn>
                  <a:cxn ang="0">
                    <a:pos x="58" y="16"/>
                  </a:cxn>
                  <a:cxn ang="0">
                    <a:pos x="50" y="14"/>
                  </a:cxn>
                  <a:cxn ang="0">
                    <a:pos x="46" y="10"/>
                  </a:cxn>
                  <a:cxn ang="0">
                    <a:pos x="32" y="6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" y="4"/>
                  </a:cxn>
                  <a:cxn ang="0">
                    <a:pos x="10" y="4"/>
                  </a:cxn>
                </a:cxnLst>
                <a:rect l="0" t="0" r="r" b="b"/>
                <a:pathLst>
                  <a:path w="76" h="28">
                    <a:moveTo>
                      <a:pt x="10" y="4"/>
                    </a:moveTo>
                    <a:lnTo>
                      <a:pt x="10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2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4" y="12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8" y="16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6" y="20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24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52" y="28"/>
                    </a:lnTo>
                    <a:lnTo>
                      <a:pt x="58" y="28"/>
                    </a:lnTo>
                    <a:lnTo>
                      <a:pt x="58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0" y="22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4" y="18"/>
                    </a:lnTo>
                    <a:lnTo>
                      <a:pt x="64" y="18"/>
                    </a:lnTo>
                    <a:lnTo>
                      <a:pt x="58" y="16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0" y="8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35"/>
              <p:cNvSpPr/>
              <p:nvPr/>
            </p:nvSpPr>
            <p:spPr bwMode="auto">
              <a:xfrm>
                <a:off x="2527250" y="431792"/>
                <a:ext cx="79374" cy="69849"/>
              </a:xfrm>
              <a:custGeom>
                <a:avLst/>
                <a:gdLst/>
                <a:ahLst/>
                <a:cxnLst>
                  <a:cxn ang="0">
                    <a:pos x="2" y="28"/>
                  </a:cxn>
                  <a:cxn ang="0">
                    <a:pos x="2" y="28"/>
                  </a:cxn>
                  <a:cxn ang="0">
                    <a:pos x="4" y="30"/>
                  </a:cxn>
                  <a:cxn ang="0">
                    <a:pos x="6" y="30"/>
                  </a:cxn>
                  <a:cxn ang="0">
                    <a:pos x="10" y="28"/>
                  </a:cxn>
                  <a:cxn ang="0">
                    <a:pos x="10" y="28"/>
                  </a:cxn>
                  <a:cxn ang="0">
                    <a:pos x="18" y="30"/>
                  </a:cxn>
                  <a:cxn ang="0">
                    <a:pos x="26" y="34"/>
                  </a:cxn>
                  <a:cxn ang="0">
                    <a:pos x="26" y="34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22" y="38"/>
                  </a:cxn>
                  <a:cxn ang="0">
                    <a:pos x="20" y="38"/>
                  </a:cxn>
                  <a:cxn ang="0">
                    <a:pos x="20" y="40"/>
                  </a:cxn>
                  <a:cxn ang="0">
                    <a:pos x="20" y="40"/>
                  </a:cxn>
                  <a:cxn ang="0">
                    <a:pos x="28" y="40"/>
                  </a:cxn>
                  <a:cxn ang="0">
                    <a:pos x="28" y="40"/>
                  </a:cxn>
                  <a:cxn ang="0">
                    <a:pos x="30" y="44"/>
                  </a:cxn>
                  <a:cxn ang="0">
                    <a:pos x="30" y="44"/>
                  </a:cxn>
                  <a:cxn ang="0">
                    <a:pos x="34" y="44"/>
                  </a:cxn>
                  <a:cxn ang="0">
                    <a:pos x="36" y="42"/>
                  </a:cxn>
                  <a:cxn ang="0">
                    <a:pos x="36" y="42"/>
                  </a:cxn>
                  <a:cxn ang="0">
                    <a:pos x="50" y="42"/>
                  </a:cxn>
                  <a:cxn ang="0">
                    <a:pos x="50" y="42"/>
                  </a:cxn>
                  <a:cxn ang="0">
                    <a:pos x="50" y="40"/>
                  </a:cxn>
                  <a:cxn ang="0">
                    <a:pos x="46" y="38"/>
                  </a:cxn>
                  <a:cxn ang="0">
                    <a:pos x="42" y="36"/>
                  </a:cxn>
                  <a:cxn ang="0">
                    <a:pos x="42" y="36"/>
                  </a:cxn>
                  <a:cxn ang="0">
                    <a:pos x="38" y="28"/>
                  </a:cxn>
                  <a:cxn ang="0">
                    <a:pos x="34" y="20"/>
                  </a:cxn>
                  <a:cxn ang="0">
                    <a:pos x="34" y="20"/>
                  </a:cxn>
                  <a:cxn ang="0">
                    <a:pos x="36" y="12"/>
                  </a:cxn>
                  <a:cxn ang="0">
                    <a:pos x="38" y="10"/>
                  </a:cxn>
                  <a:cxn ang="0">
                    <a:pos x="42" y="6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2"/>
                  </a:cxn>
                  <a:cxn ang="0">
                    <a:pos x="24" y="2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4" y="6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4" y="12"/>
                  </a:cxn>
                  <a:cxn ang="0">
                    <a:pos x="14" y="12"/>
                  </a:cxn>
                  <a:cxn ang="0">
                    <a:pos x="12" y="16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6" y="20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0" y="22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2" y="28"/>
                  </a:cxn>
                  <a:cxn ang="0">
                    <a:pos x="2" y="28"/>
                  </a:cxn>
                </a:cxnLst>
                <a:rect l="0" t="0" r="r" b="b"/>
                <a:pathLst>
                  <a:path w="50" h="44">
                    <a:moveTo>
                      <a:pt x="2" y="28"/>
                    </a:moveTo>
                    <a:lnTo>
                      <a:pt x="2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8" y="30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2" y="38"/>
                    </a:lnTo>
                    <a:lnTo>
                      <a:pt x="20" y="38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4" y="44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50" y="42"/>
                    </a:lnTo>
                    <a:lnTo>
                      <a:pt x="50" y="42"/>
                    </a:lnTo>
                    <a:lnTo>
                      <a:pt x="50" y="40"/>
                    </a:lnTo>
                    <a:lnTo>
                      <a:pt x="46" y="38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38" y="28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6" y="12"/>
                    </a:lnTo>
                    <a:lnTo>
                      <a:pt x="38" y="10"/>
                    </a:lnTo>
                    <a:lnTo>
                      <a:pt x="42" y="6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6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28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36"/>
              <p:cNvSpPr/>
              <p:nvPr/>
            </p:nvSpPr>
            <p:spPr bwMode="auto">
              <a:xfrm>
                <a:off x="1936712" y="784210"/>
                <a:ext cx="31750" cy="2222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6" y="10"/>
                  </a:cxn>
                  <a:cxn ang="0">
                    <a:pos x="18" y="10"/>
                  </a:cxn>
                  <a:cxn ang="0">
                    <a:pos x="18" y="10"/>
                  </a:cxn>
                  <a:cxn ang="0">
                    <a:pos x="20" y="6"/>
                  </a:cxn>
                  <a:cxn ang="0">
                    <a:pos x="20" y="6"/>
                  </a:cxn>
                  <a:cxn ang="0">
                    <a:pos x="18" y="4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6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6" y="10"/>
                  </a:cxn>
                </a:cxnLst>
                <a:rect l="0" t="0" r="r" b="b"/>
                <a:pathLst>
                  <a:path w="20" h="14">
                    <a:moveTo>
                      <a:pt x="6" y="10"/>
                    </a:moveTo>
                    <a:lnTo>
                      <a:pt x="6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237"/>
              <p:cNvSpPr/>
              <p:nvPr/>
            </p:nvSpPr>
            <p:spPr bwMode="auto">
              <a:xfrm>
                <a:off x="1971636" y="241295"/>
                <a:ext cx="136522" cy="98423"/>
              </a:xfrm>
              <a:custGeom>
                <a:avLst/>
                <a:gdLst/>
                <a:ahLst/>
                <a:cxnLst>
                  <a:cxn ang="0">
                    <a:pos x="6" y="16"/>
                  </a:cxn>
                  <a:cxn ang="0">
                    <a:pos x="12" y="14"/>
                  </a:cxn>
                  <a:cxn ang="0">
                    <a:pos x="14" y="18"/>
                  </a:cxn>
                  <a:cxn ang="0">
                    <a:pos x="8" y="22"/>
                  </a:cxn>
                  <a:cxn ang="0">
                    <a:pos x="16" y="30"/>
                  </a:cxn>
                  <a:cxn ang="0">
                    <a:pos x="26" y="32"/>
                  </a:cxn>
                  <a:cxn ang="0">
                    <a:pos x="30" y="30"/>
                  </a:cxn>
                  <a:cxn ang="0">
                    <a:pos x="36" y="24"/>
                  </a:cxn>
                  <a:cxn ang="0">
                    <a:pos x="42" y="28"/>
                  </a:cxn>
                  <a:cxn ang="0">
                    <a:pos x="50" y="30"/>
                  </a:cxn>
                  <a:cxn ang="0">
                    <a:pos x="44" y="32"/>
                  </a:cxn>
                  <a:cxn ang="0">
                    <a:pos x="26" y="38"/>
                  </a:cxn>
                  <a:cxn ang="0">
                    <a:pos x="26" y="38"/>
                  </a:cxn>
                  <a:cxn ang="0">
                    <a:pos x="28" y="42"/>
                  </a:cxn>
                  <a:cxn ang="0">
                    <a:pos x="48" y="40"/>
                  </a:cxn>
                  <a:cxn ang="0">
                    <a:pos x="50" y="42"/>
                  </a:cxn>
                  <a:cxn ang="0">
                    <a:pos x="44" y="46"/>
                  </a:cxn>
                  <a:cxn ang="0">
                    <a:pos x="34" y="46"/>
                  </a:cxn>
                  <a:cxn ang="0">
                    <a:pos x="32" y="50"/>
                  </a:cxn>
                  <a:cxn ang="0">
                    <a:pos x="32" y="50"/>
                  </a:cxn>
                  <a:cxn ang="0">
                    <a:pos x="48" y="60"/>
                  </a:cxn>
                  <a:cxn ang="0">
                    <a:pos x="52" y="62"/>
                  </a:cxn>
                  <a:cxn ang="0">
                    <a:pos x="56" y="60"/>
                  </a:cxn>
                  <a:cxn ang="0">
                    <a:pos x="60" y="48"/>
                  </a:cxn>
                  <a:cxn ang="0">
                    <a:pos x="66" y="46"/>
                  </a:cxn>
                  <a:cxn ang="0">
                    <a:pos x="68" y="40"/>
                  </a:cxn>
                  <a:cxn ang="0">
                    <a:pos x="70" y="32"/>
                  </a:cxn>
                  <a:cxn ang="0">
                    <a:pos x="74" y="28"/>
                  </a:cxn>
                  <a:cxn ang="0">
                    <a:pos x="82" y="26"/>
                  </a:cxn>
                  <a:cxn ang="0">
                    <a:pos x="86" y="24"/>
                  </a:cxn>
                  <a:cxn ang="0">
                    <a:pos x="84" y="20"/>
                  </a:cxn>
                  <a:cxn ang="0">
                    <a:pos x="78" y="18"/>
                  </a:cxn>
                  <a:cxn ang="0">
                    <a:pos x="72" y="16"/>
                  </a:cxn>
                  <a:cxn ang="0">
                    <a:pos x="66" y="8"/>
                  </a:cxn>
                  <a:cxn ang="0">
                    <a:pos x="62" y="12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60" y="4"/>
                  </a:cxn>
                  <a:cxn ang="0">
                    <a:pos x="54" y="2"/>
                  </a:cxn>
                  <a:cxn ang="0">
                    <a:pos x="50" y="0"/>
                  </a:cxn>
                  <a:cxn ang="0">
                    <a:pos x="48" y="0"/>
                  </a:cxn>
                  <a:cxn ang="0">
                    <a:pos x="44" y="4"/>
                  </a:cxn>
                  <a:cxn ang="0">
                    <a:pos x="46" y="10"/>
                  </a:cxn>
                  <a:cxn ang="0">
                    <a:pos x="48" y="14"/>
                  </a:cxn>
                  <a:cxn ang="0">
                    <a:pos x="46" y="16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28" y="12"/>
                  </a:cxn>
                  <a:cxn ang="0">
                    <a:pos x="22" y="12"/>
                  </a:cxn>
                  <a:cxn ang="0">
                    <a:pos x="22" y="4"/>
                  </a:cxn>
                  <a:cxn ang="0">
                    <a:pos x="14" y="4"/>
                  </a:cxn>
                  <a:cxn ang="0">
                    <a:pos x="10" y="4"/>
                  </a:cxn>
                  <a:cxn ang="0">
                    <a:pos x="4" y="6"/>
                  </a:cxn>
                  <a:cxn ang="0">
                    <a:pos x="0" y="8"/>
                  </a:cxn>
                  <a:cxn ang="0">
                    <a:pos x="6" y="16"/>
                  </a:cxn>
                </a:cxnLst>
                <a:rect l="0" t="0" r="r" b="b"/>
                <a:pathLst>
                  <a:path w="86" h="62">
                    <a:moveTo>
                      <a:pt x="6" y="16"/>
                    </a:moveTo>
                    <a:lnTo>
                      <a:pt x="6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0" y="26"/>
                    </a:lnTo>
                    <a:lnTo>
                      <a:pt x="16" y="30"/>
                    </a:lnTo>
                    <a:lnTo>
                      <a:pt x="22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30" y="30"/>
                    </a:lnTo>
                    <a:lnTo>
                      <a:pt x="32" y="28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42" y="28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44" y="32"/>
                    </a:lnTo>
                    <a:lnTo>
                      <a:pt x="40" y="34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50" y="42"/>
                    </a:lnTo>
                    <a:lnTo>
                      <a:pt x="50" y="42"/>
                    </a:lnTo>
                    <a:lnTo>
                      <a:pt x="48" y="44"/>
                    </a:lnTo>
                    <a:lnTo>
                      <a:pt x="44" y="46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42" y="58"/>
                    </a:lnTo>
                    <a:lnTo>
                      <a:pt x="48" y="60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6" y="60"/>
                    </a:lnTo>
                    <a:lnTo>
                      <a:pt x="56" y="60"/>
                    </a:lnTo>
                    <a:lnTo>
                      <a:pt x="56" y="54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6" y="46"/>
                    </a:lnTo>
                    <a:lnTo>
                      <a:pt x="66" y="4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70" y="32"/>
                    </a:lnTo>
                    <a:lnTo>
                      <a:pt x="72" y="30"/>
                    </a:lnTo>
                    <a:lnTo>
                      <a:pt x="74" y="28"/>
                    </a:lnTo>
                    <a:lnTo>
                      <a:pt x="74" y="28"/>
                    </a:lnTo>
                    <a:lnTo>
                      <a:pt x="82" y="26"/>
                    </a:lnTo>
                    <a:lnTo>
                      <a:pt x="82" y="26"/>
                    </a:lnTo>
                    <a:lnTo>
                      <a:pt x="86" y="24"/>
                    </a:lnTo>
                    <a:lnTo>
                      <a:pt x="86" y="24"/>
                    </a:lnTo>
                    <a:lnTo>
                      <a:pt x="84" y="20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72" y="16"/>
                    </a:lnTo>
                    <a:lnTo>
                      <a:pt x="72" y="16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4" y="10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0" y="8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8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4" y="6"/>
                    </a:lnTo>
                    <a:lnTo>
                      <a:pt x="46" y="10"/>
                    </a:lnTo>
                    <a:lnTo>
                      <a:pt x="48" y="14"/>
                    </a:lnTo>
                    <a:lnTo>
                      <a:pt x="48" y="14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0" y="12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4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238"/>
              <p:cNvSpPr/>
              <p:nvPr/>
            </p:nvSpPr>
            <p:spPr bwMode="auto">
              <a:xfrm>
                <a:off x="2073234" y="222246"/>
                <a:ext cx="123822" cy="44449"/>
              </a:xfrm>
              <a:custGeom>
                <a:avLst/>
                <a:gdLst/>
                <a:ahLst/>
                <a:cxnLst>
                  <a:cxn ang="0">
                    <a:pos x="32" y="16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30" y="22"/>
                  </a:cxn>
                  <a:cxn ang="0">
                    <a:pos x="24" y="24"/>
                  </a:cxn>
                  <a:cxn ang="0">
                    <a:pos x="24" y="28"/>
                  </a:cxn>
                  <a:cxn ang="0">
                    <a:pos x="24" y="28"/>
                  </a:cxn>
                  <a:cxn ang="0">
                    <a:pos x="48" y="28"/>
                  </a:cxn>
                  <a:cxn ang="0">
                    <a:pos x="48" y="28"/>
                  </a:cxn>
                  <a:cxn ang="0">
                    <a:pos x="54" y="26"/>
                  </a:cxn>
                  <a:cxn ang="0">
                    <a:pos x="54" y="26"/>
                  </a:cxn>
                  <a:cxn ang="0">
                    <a:pos x="60" y="24"/>
                  </a:cxn>
                  <a:cxn ang="0">
                    <a:pos x="60" y="24"/>
                  </a:cxn>
                  <a:cxn ang="0">
                    <a:pos x="68" y="20"/>
                  </a:cxn>
                  <a:cxn ang="0">
                    <a:pos x="68" y="20"/>
                  </a:cxn>
                  <a:cxn ang="0">
                    <a:pos x="76" y="14"/>
                  </a:cxn>
                  <a:cxn ang="0">
                    <a:pos x="76" y="14"/>
                  </a:cxn>
                  <a:cxn ang="0">
                    <a:pos x="78" y="12"/>
                  </a:cxn>
                  <a:cxn ang="0">
                    <a:pos x="78" y="12"/>
                  </a:cxn>
                  <a:cxn ang="0">
                    <a:pos x="76" y="10"/>
                  </a:cxn>
                  <a:cxn ang="0">
                    <a:pos x="76" y="10"/>
                  </a:cxn>
                  <a:cxn ang="0">
                    <a:pos x="70" y="8"/>
                  </a:cxn>
                  <a:cxn ang="0">
                    <a:pos x="70" y="8"/>
                  </a:cxn>
                  <a:cxn ang="0">
                    <a:pos x="64" y="8"/>
                  </a:cxn>
                  <a:cxn ang="0">
                    <a:pos x="58" y="8"/>
                  </a:cxn>
                  <a:cxn ang="0">
                    <a:pos x="58" y="8"/>
                  </a:cxn>
                  <a:cxn ang="0">
                    <a:pos x="56" y="4"/>
                  </a:cxn>
                  <a:cxn ang="0">
                    <a:pos x="56" y="4"/>
                  </a:cxn>
                  <a:cxn ang="0">
                    <a:pos x="54" y="4"/>
                  </a:cxn>
                  <a:cxn ang="0">
                    <a:pos x="54" y="4"/>
                  </a:cxn>
                  <a:cxn ang="0">
                    <a:pos x="48" y="6"/>
                  </a:cxn>
                  <a:cxn ang="0">
                    <a:pos x="46" y="10"/>
                  </a:cxn>
                  <a:cxn ang="0">
                    <a:pos x="42" y="10"/>
                  </a:cxn>
                  <a:cxn ang="0">
                    <a:pos x="42" y="10"/>
                  </a:cxn>
                  <a:cxn ang="0">
                    <a:pos x="42" y="4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0" y="2"/>
                  </a:cxn>
                  <a:cxn ang="0">
                    <a:pos x="38" y="4"/>
                  </a:cxn>
                  <a:cxn ang="0">
                    <a:pos x="34" y="8"/>
                  </a:cxn>
                  <a:cxn ang="0">
                    <a:pos x="34" y="8"/>
                  </a:cxn>
                  <a:cxn ang="0">
                    <a:pos x="34" y="10"/>
                  </a:cxn>
                  <a:cxn ang="0">
                    <a:pos x="34" y="10"/>
                  </a:cxn>
                  <a:cxn ang="0">
                    <a:pos x="30" y="6"/>
                  </a:cxn>
                  <a:cxn ang="0">
                    <a:pos x="26" y="6"/>
                  </a:cxn>
                  <a:cxn ang="0">
                    <a:pos x="22" y="6"/>
                  </a:cxn>
                  <a:cxn ang="0">
                    <a:pos x="20" y="6"/>
                  </a:cxn>
                  <a:cxn ang="0">
                    <a:pos x="20" y="6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10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6" y="16"/>
                  </a:cxn>
                  <a:cxn ang="0">
                    <a:pos x="14" y="16"/>
                  </a:cxn>
                  <a:cxn ang="0">
                    <a:pos x="32" y="16"/>
                  </a:cxn>
                  <a:cxn ang="0">
                    <a:pos x="32" y="16"/>
                  </a:cxn>
                </a:cxnLst>
                <a:rect l="0" t="0" r="r" b="b"/>
                <a:pathLst>
                  <a:path w="78" h="28">
                    <a:moveTo>
                      <a:pt x="32" y="16"/>
                    </a:moveTo>
                    <a:lnTo>
                      <a:pt x="32" y="16"/>
                    </a:lnTo>
                    <a:lnTo>
                      <a:pt x="32" y="16"/>
                    </a:lnTo>
                    <a:lnTo>
                      <a:pt x="30" y="22"/>
                    </a:lnTo>
                    <a:lnTo>
                      <a:pt x="24" y="24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54" y="26"/>
                    </a:lnTo>
                    <a:lnTo>
                      <a:pt x="54" y="26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0" y="8"/>
                    </a:lnTo>
                    <a:lnTo>
                      <a:pt x="70" y="8"/>
                    </a:lnTo>
                    <a:lnTo>
                      <a:pt x="64" y="8"/>
                    </a:lnTo>
                    <a:lnTo>
                      <a:pt x="58" y="8"/>
                    </a:lnTo>
                    <a:lnTo>
                      <a:pt x="58" y="8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48" y="6"/>
                    </a:lnTo>
                    <a:lnTo>
                      <a:pt x="46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0" y="6"/>
                    </a:lnTo>
                    <a:lnTo>
                      <a:pt x="26" y="6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6"/>
                    </a:lnTo>
                    <a:lnTo>
                      <a:pt x="32" y="16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239"/>
              <p:cNvSpPr/>
              <p:nvPr/>
            </p:nvSpPr>
            <p:spPr bwMode="auto">
              <a:xfrm>
                <a:off x="825484" y="1644618"/>
                <a:ext cx="568314" cy="638162"/>
              </a:xfrm>
              <a:custGeom>
                <a:avLst/>
                <a:gdLst/>
                <a:ahLst/>
                <a:cxnLst>
                  <a:cxn ang="0">
                    <a:pos x="222" y="390"/>
                  </a:cxn>
                  <a:cxn ang="0">
                    <a:pos x="224" y="394"/>
                  </a:cxn>
                  <a:cxn ang="0">
                    <a:pos x="240" y="358"/>
                  </a:cxn>
                  <a:cxn ang="0">
                    <a:pos x="238" y="344"/>
                  </a:cxn>
                  <a:cxn ang="0">
                    <a:pos x="266" y="330"/>
                  </a:cxn>
                  <a:cxn ang="0">
                    <a:pos x="282" y="322"/>
                  </a:cxn>
                  <a:cxn ang="0">
                    <a:pos x="304" y="314"/>
                  </a:cxn>
                  <a:cxn ang="0">
                    <a:pos x="312" y="296"/>
                  </a:cxn>
                  <a:cxn ang="0">
                    <a:pos x="316" y="282"/>
                  </a:cxn>
                  <a:cxn ang="0">
                    <a:pos x="322" y="258"/>
                  </a:cxn>
                  <a:cxn ang="0">
                    <a:pos x="324" y="230"/>
                  </a:cxn>
                  <a:cxn ang="0">
                    <a:pos x="336" y="220"/>
                  </a:cxn>
                  <a:cxn ang="0">
                    <a:pos x="352" y="204"/>
                  </a:cxn>
                  <a:cxn ang="0">
                    <a:pos x="350" y="166"/>
                  </a:cxn>
                  <a:cxn ang="0">
                    <a:pos x="316" y="148"/>
                  </a:cxn>
                  <a:cxn ang="0">
                    <a:pos x="290" y="144"/>
                  </a:cxn>
                  <a:cxn ang="0">
                    <a:pos x="274" y="140"/>
                  </a:cxn>
                  <a:cxn ang="0">
                    <a:pos x="268" y="136"/>
                  </a:cxn>
                  <a:cxn ang="0">
                    <a:pos x="244" y="128"/>
                  </a:cxn>
                  <a:cxn ang="0">
                    <a:pos x="232" y="140"/>
                  </a:cxn>
                  <a:cxn ang="0">
                    <a:pos x="222" y="138"/>
                  </a:cxn>
                  <a:cxn ang="0">
                    <a:pos x="208" y="134"/>
                  </a:cxn>
                  <a:cxn ang="0">
                    <a:pos x="222" y="118"/>
                  </a:cxn>
                  <a:cxn ang="0">
                    <a:pos x="222" y="104"/>
                  </a:cxn>
                  <a:cxn ang="0">
                    <a:pos x="212" y="84"/>
                  </a:cxn>
                  <a:cxn ang="0">
                    <a:pos x="180" y="68"/>
                  </a:cxn>
                  <a:cxn ang="0">
                    <a:pos x="168" y="70"/>
                  </a:cxn>
                  <a:cxn ang="0">
                    <a:pos x="154" y="64"/>
                  </a:cxn>
                  <a:cxn ang="0">
                    <a:pos x="138" y="46"/>
                  </a:cxn>
                  <a:cxn ang="0">
                    <a:pos x="130" y="44"/>
                  </a:cxn>
                  <a:cxn ang="0">
                    <a:pos x="128" y="36"/>
                  </a:cxn>
                  <a:cxn ang="0">
                    <a:pos x="122" y="36"/>
                  </a:cxn>
                  <a:cxn ang="0">
                    <a:pos x="122" y="30"/>
                  </a:cxn>
                  <a:cxn ang="0">
                    <a:pos x="106" y="30"/>
                  </a:cxn>
                  <a:cxn ang="0">
                    <a:pos x="88" y="30"/>
                  </a:cxn>
                  <a:cxn ang="0">
                    <a:pos x="70" y="28"/>
                  </a:cxn>
                  <a:cxn ang="0">
                    <a:pos x="56" y="16"/>
                  </a:cxn>
                  <a:cxn ang="0">
                    <a:pos x="56" y="20"/>
                  </a:cxn>
                  <a:cxn ang="0">
                    <a:pos x="42" y="26"/>
                  </a:cxn>
                  <a:cxn ang="0">
                    <a:pos x="46" y="40"/>
                  </a:cxn>
                  <a:cxn ang="0">
                    <a:pos x="38" y="32"/>
                  </a:cxn>
                  <a:cxn ang="0">
                    <a:pos x="44" y="18"/>
                  </a:cxn>
                  <a:cxn ang="0">
                    <a:pos x="38" y="16"/>
                  </a:cxn>
                  <a:cxn ang="0">
                    <a:pos x="32" y="18"/>
                  </a:cxn>
                  <a:cxn ang="0">
                    <a:pos x="30" y="4"/>
                  </a:cxn>
                  <a:cxn ang="0">
                    <a:pos x="12" y="4"/>
                  </a:cxn>
                  <a:cxn ang="0">
                    <a:pos x="2" y="16"/>
                  </a:cxn>
                  <a:cxn ang="0">
                    <a:pos x="4" y="22"/>
                  </a:cxn>
                  <a:cxn ang="0">
                    <a:pos x="12" y="12"/>
                  </a:cxn>
                  <a:cxn ang="0">
                    <a:pos x="26" y="12"/>
                  </a:cxn>
                  <a:cxn ang="0">
                    <a:pos x="30" y="14"/>
                  </a:cxn>
                  <a:cxn ang="0">
                    <a:pos x="24" y="24"/>
                  </a:cxn>
                  <a:cxn ang="0">
                    <a:pos x="16" y="28"/>
                  </a:cxn>
                  <a:cxn ang="0">
                    <a:pos x="6" y="34"/>
                  </a:cxn>
                  <a:cxn ang="0">
                    <a:pos x="144" y="320"/>
                  </a:cxn>
                  <a:cxn ang="0">
                    <a:pos x="216" y="390"/>
                  </a:cxn>
                </a:cxnLst>
                <a:rect l="0" t="0" r="r" b="b"/>
                <a:pathLst>
                  <a:path w="358" h="402">
                    <a:moveTo>
                      <a:pt x="216" y="390"/>
                    </a:moveTo>
                    <a:lnTo>
                      <a:pt x="216" y="390"/>
                    </a:lnTo>
                    <a:lnTo>
                      <a:pt x="216" y="390"/>
                    </a:lnTo>
                    <a:lnTo>
                      <a:pt x="218" y="390"/>
                    </a:lnTo>
                    <a:lnTo>
                      <a:pt x="222" y="390"/>
                    </a:lnTo>
                    <a:lnTo>
                      <a:pt x="222" y="390"/>
                    </a:lnTo>
                    <a:lnTo>
                      <a:pt x="222" y="390"/>
                    </a:lnTo>
                    <a:lnTo>
                      <a:pt x="220" y="396"/>
                    </a:lnTo>
                    <a:lnTo>
                      <a:pt x="216" y="400"/>
                    </a:lnTo>
                    <a:lnTo>
                      <a:pt x="216" y="400"/>
                    </a:lnTo>
                    <a:lnTo>
                      <a:pt x="218" y="402"/>
                    </a:lnTo>
                    <a:lnTo>
                      <a:pt x="218" y="402"/>
                    </a:lnTo>
                    <a:lnTo>
                      <a:pt x="224" y="394"/>
                    </a:lnTo>
                    <a:lnTo>
                      <a:pt x="224" y="394"/>
                    </a:lnTo>
                    <a:lnTo>
                      <a:pt x="228" y="384"/>
                    </a:lnTo>
                    <a:lnTo>
                      <a:pt x="228" y="384"/>
                    </a:lnTo>
                    <a:lnTo>
                      <a:pt x="232" y="378"/>
                    </a:lnTo>
                    <a:lnTo>
                      <a:pt x="236" y="374"/>
                    </a:lnTo>
                    <a:lnTo>
                      <a:pt x="240" y="368"/>
                    </a:lnTo>
                    <a:lnTo>
                      <a:pt x="240" y="358"/>
                    </a:lnTo>
                    <a:lnTo>
                      <a:pt x="240" y="358"/>
                    </a:lnTo>
                    <a:lnTo>
                      <a:pt x="238" y="354"/>
                    </a:lnTo>
                    <a:lnTo>
                      <a:pt x="238" y="354"/>
                    </a:lnTo>
                    <a:lnTo>
                      <a:pt x="240" y="350"/>
                    </a:lnTo>
                    <a:lnTo>
                      <a:pt x="240" y="348"/>
                    </a:lnTo>
                    <a:lnTo>
                      <a:pt x="238" y="346"/>
                    </a:lnTo>
                    <a:lnTo>
                      <a:pt x="238" y="344"/>
                    </a:lnTo>
                    <a:lnTo>
                      <a:pt x="238" y="344"/>
                    </a:lnTo>
                    <a:lnTo>
                      <a:pt x="242" y="344"/>
                    </a:lnTo>
                    <a:lnTo>
                      <a:pt x="246" y="340"/>
                    </a:lnTo>
                    <a:lnTo>
                      <a:pt x="246" y="340"/>
                    </a:lnTo>
                    <a:lnTo>
                      <a:pt x="254" y="334"/>
                    </a:lnTo>
                    <a:lnTo>
                      <a:pt x="262" y="330"/>
                    </a:lnTo>
                    <a:lnTo>
                      <a:pt x="262" y="330"/>
                    </a:lnTo>
                    <a:lnTo>
                      <a:pt x="266" y="330"/>
                    </a:lnTo>
                    <a:lnTo>
                      <a:pt x="266" y="330"/>
                    </a:lnTo>
                    <a:lnTo>
                      <a:pt x="268" y="328"/>
                    </a:lnTo>
                    <a:lnTo>
                      <a:pt x="268" y="328"/>
                    </a:lnTo>
                    <a:lnTo>
                      <a:pt x="272" y="326"/>
                    </a:lnTo>
                    <a:lnTo>
                      <a:pt x="274" y="322"/>
                    </a:lnTo>
                    <a:lnTo>
                      <a:pt x="274" y="322"/>
                    </a:lnTo>
                    <a:lnTo>
                      <a:pt x="282" y="322"/>
                    </a:lnTo>
                    <a:lnTo>
                      <a:pt x="282" y="322"/>
                    </a:lnTo>
                    <a:lnTo>
                      <a:pt x="290" y="322"/>
                    </a:lnTo>
                    <a:lnTo>
                      <a:pt x="296" y="322"/>
                    </a:lnTo>
                    <a:lnTo>
                      <a:pt x="296" y="322"/>
                    </a:lnTo>
                    <a:lnTo>
                      <a:pt x="296" y="318"/>
                    </a:lnTo>
                    <a:lnTo>
                      <a:pt x="298" y="316"/>
                    </a:lnTo>
                    <a:lnTo>
                      <a:pt x="304" y="314"/>
                    </a:lnTo>
                    <a:lnTo>
                      <a:pt x="304" y="314"/>
                    </a:lnTo>
                    <a:lnTo>
                      <a:pt x="304" y="310"/>
                    </a:lnTo>
                    <a:lnTo>
                      <a:pt x="304" y="310"/>
                    </a:lnTo>
                    <a:lnTo>
                      <a:pt x="306" y="306"/>
                    </a:lnTo>
                    <a:lnTo>
                      <a:pt x="310" y="302"/>
                    </a:lnTo>
                    <a:lnTo>
                      <a:pt x="310" y="302"/>
                    </a:lnTo>
                    <a:lnTo>
                      <a:pt x="312" y="296"/>
                    </a:lnTo>
                    <a:lnTo>
                      <a:pt x="312" y="296"/>
                    </a:lnTo>
                    <a:lnTo>
                      <a:pt x="314" y="294"/>
                    </a:lnTo>
                    <a:lnTo>
                      <a:pt x="316" y="292"/>
                    </a:lnTo>
                    <a:lnTo>
                      <a:pt x="316" y="292"/>
                    </a:lnTo>
                    <a:lnTo>
                      <a:pt x="316" y="286"/>
                    </a:lnTo>
                    <a:lnTo>
                      <a:pt x="316" y="286"/>
                    </a:lnTo>
                    <a:lnTo>
                      <a:pt x="316" y="282"/>
                    </a:lnTo>
                    <a:lnTo>
                      <a:pt x="316" y="280"/>
                    </a:lnTo>
                    <a:lnTo>
                      <a:pt x="320" y="276"/>
                    </a:lnTo>
                    <a:lnTo>
                      <a:pt x="320" y="276"/>
                    </a:lnTo>
                    <a:lnTo>
                      <a:pt x="320" y="270"/>
                    </a:lnTo>
                    <a:lnTo>
                      <a:pt x="320" y="270"/>
                    </a:lnTo>
                    <a:lnTo>
                      <a:pt x="322" y="264"/>
                    </a:lnTo>
                    <a:lnTo>
                      <a:pt x="322" y="258"/>
                    </a:lnTo>
                    <a:lnTo>
                      <a:pt x="322" y="258"/>
                    </a:lnTo>
                    <a:lnTo>
                      <a:pt x="320" y="244"/>
                    </a:lnTo>
                    <a:lnTo>
                      <a:pt x="320" y="244"/>
                    </a:lnTo>
                    <a:lnTo>
                      <a:pt x="322" y="238"/>
                    </a:lnTo>
                    <a:lnTo>
                      <a:pt x="324" y="230"/>
                    </a:lnTo>
                    <a:lnTo>
                      <a:pt x="324" y="230"/>
                    </a:lnTo>
                    <a:lnTo>
                      <a:pt x="324" y="230"/>
                    </a:lnTo>
                    <a:lnTo>
                      <a:pt x="324" y="230"/>
                    </a:lnTo>
                    <a:lnTo>
                      <a:pt x="326" y="234"/>
                    </a:lnTo>
                    <a:lnTo>
                      <a:pt x="326" y="234"/>
                    </a:lnTo>
                    <a:lnTo>
                      <a:pt x="326" y="234"/>
                    </a:lnTo>
                    <a:lnTo>
                      <a:pt x="332" y="228"/>
                    </a:lnTo>
                    <a:lnTo>
                      <a:pt x="336" y="220"/>
                    </a:lnTo>
                    <a:lnTo>
                      <a:pt x="336" y="220"/>
                    </a:lnTo>
                    <a:lnTo>
                      <a:pt x="336" y="218"/>
                    </a:lnTo>
                    <a:lnTo>
                      <a:pt x="338" y="216"/>
                    </a:lnTo>
                    <a:lnTo>
                      <a:pt x="338" y="216"/>
                    </a:lnTo>
                    <a:lnTo>
                      <a:pt x="342" y="214"/>
                    </a:lnTo>
                    <a:lnTo>
                      <a:pt x="342" y="214"/>
                    </a:lnTo>
                    <a:lnTo>
                      <a:pt x="346" y="208"/>
                    </a:lnTo>
                    <a:lnTo>
                      <a:pt x="352" y="204"/>
                    </a:lnTo>
                    <a:lnTo>
                      <a:pt x="354" y="196"/>
                    </a:lnTo>
                    <a:lnTo>
                      <a:pt x="358" y="188"/>
                    </a:lnTo>
                    <a:lnTo>
                      <a:pt x="358" y="188"/>
                    </a:lnTo>
                    <a:lnTo>
                      <a:pt x="356" y="176"/>
                    </a:lnTo>
                    <a:lnTo>
                      <a:pt x="352" y="168"/>
                    </a:lnTo>
                    <a:lnTo>
                      <a:pt x="350" y="166"/>
                    </a:lnTo>
                    <a:lnTo>
                      <a:pt x="350" y="166"/>
                    </a:lnTo>
                    <a:lnTo>
                      <a:pt x="344" y="166"/>
                    </a:lnTo>
                    <a:lnTo>
                      <a:pt x="338" y="164"/>
                    </a:lnTo>
                    <a:lnTo>
                      <a:pt x="338" y="164"/>
                    </a:lnTo>
                    <a:lnTo>
                      <a:pt x="326" y="156"/>
                    </a:lnTo>
                    <a:lnTo>
                      <a:pt x="322" y="150"/>
                    </a:lnTo>
                    <a:lnTo>
                      <a:pt x="316" y="148"/>
                    </a:lnTo>
                    <a:lnTo>
                      <a:pt x="316" y="148"/>
                    </a:lnTo>
                    <a:lnTo>
                      <a:pt x="312" y="146"/>
                    </a:lnTo>
                    <a:lnTo>
                      <a:pt x="308" y="146"/>
                    </a:lnTo>
                    <a:lnTo>
                      <a:pt x="302" y="146"/>
                    </a:lnTo>
                    <a:lnTo>
                      <a:pt x="302" y="146"/>
                    </a:lnTo>
                    <a:lnTo>
                      <a:pt x="294" y="146"/>
                    </a:lnTo>
                    <a:lnTo>
                      <a:pt x="294" y="146"/>
                    </a:lnTo>
                    <a:lnTo>
                      <a:pt x="290" y="144"/>
                    </a:lnTo>
                    <a:lnTo>
                      <a:pt x="286" y="142"/>
                    </a:lnTo>
                    <a:lnTo>
                      <a:pt x="286" y="142"/>
                    </a:lnTo>
                    <a:lnTo>
                      <a:pt x="278" y="144"/>
                    </a:lnTo>
                    <a:lnTo>
                      <a:pt x="274" y="148"/>
                    </a:lnTo>
                    <a:lnTo>
                      <a:pt x="274" y="148"/>
                    </a:lnTo>
                    <a:lnTo>
                      <a:pt x="274" y="144"/>
                    </a:lnTo>
                    <a:lnTo>
                      <a:pt x="274" y="140"/>
                    </a:lnTo>
                    <a:lnTo>
                      <a:pt x="274" y="140"/>
                    </a:lnTo>
                    <a:lnTo>
                      <a:pt x="274" y="138"/>
                    </a:lnTo>
                    <a:lnTo>
                      <a:pt x="270" y="134"/>
                    </a:lnTo>
                    <a:lnTo>
                      <a:pt x="270" y="134"/>
                    </a:lnTo>
                    <a:lnTo>
                      <a:pt x="268" y="136"/>
                    </a:lnTo>
                    <a:lnTo>
                      <a:pt x="268" y="136"/>
                    </a:lnTo>
                    <a:lnTo>
                      <a:pt x="268" y="136"/>
                    </a:lnTo>
                    <a:lnTo>
                      <a:pt x="266" y="134"/>
                    </a:lnTo>
                    <a:lnTo>
                      <a:pt x="262" y="132"/>
                    </a:lnTo>
                    <a:lnTo>
                      <a:pt x="256" y="130"/>
                    </a:lnTo>
                    <a:lnTo>
                      <a:pt x="256" y="130"/>
                    </a:lnTo>
                    <a:lnTo>
                      <a:pt x="250" y="126"/>
                    </a:lnTo>
                    <a:lnTo>
                      <a:pt x="250" y="126"/>
                    </a:lnTo>
                    <a:lnTo>
                      <a:pt x="244" y="128"/>
                    </a:lnTo>
                    <a:lnTo>
                      <a:pt x="244" y="128"/>
                    </a:lnTo>
                    <a:lnTo>
                      <a:pt x="242" y="130"/>
                    </a:lnTo>
                    <a:lnTo>
                      <a:pt x="240" y="134"/>
                    </a:lnTo>
                    <a:lnTo>
                      <a:pt x="240" y="134"/>
                    </a:lnTo>
                    <a:lnTo>
                      <a:pt x="236" y="136"/>
                    </a:lnTo>
                    <a:lnTo>
                      <a:pt x="232" y="140"/>
                    </a:lnTo>
                    <a:lnTo>
                      <a:pt x="232" y="140"/>
                    </a:lnTo>
                    <a:lnTo>
                      <a:pt x="232" y="140"/>
                    </a:lnTo>
                    <a:lnTo>
                      <a:pt x="232" y="140"/>
                    </a:lnTo>
                    <a:lnTo>
                      <a:pt x="234" y="136"/>
                    </a:lnTo>
                    <a:lnTo>
                      <a:pt x="234" y="136"/>
                    </a:lnTo>
                    <a:lnTo>
                      <a:pt x="228" y="138"/>
                    </a:lnTo>
                    <a:lnTo>
                      <a:pt x="222" y="138"/>
                    </a:lnTo>
                    <a:lnTo>
                      <a:pt x="222" y="138"/>
                    </a:lnTo>
                    <a:lnTo>
                      <a:pt x="218" y="130"/>
                    </a:lnTo>
                    <a:lnTo>
                      <a:pt x="218" y="130"/>
                    </a:lnTo>
                    <a:lnTo>
                      <a:pt x="214" y="134"/>
                    </a:lnTo>
                    <a:lnTo>
                      <a:pt x="212" y="134"/>
                    </a:lnTo>
                    <a:lnTo>
                      <a:pt x="210" y="134"/>
                    </a:lnTo>
                    <a:lnTo>
                      <a:pt x="210" y="134"/>
                    </a:lnTo>
                    <a:lnTo>
                      <a:pt x="208" y="134"/>
                    </a:lnTo>
                    <a:lnTo>
                      <a:pt x="208" y="134"/>
                    </a:lnTo>
                    <a:lnTo>
                      <a:pt x="212" y="130"/>
                    </a:lnTo>
                    <a:lnTo>
                      <a:pt x="214" y="126"/>
                    </a:lnTo>
                    <a:lnTo>
                      <a:pt x="214" y="126"/>
                    </a:lnTo>
                    <a:lnTo>
                      <a:pt x="218" y="122"/>
                    </a:lnTo>
                    <a:lnTo>
                      <a:pt x="222" y="118"/>
                    </a:lnTo>
                    <a:lnTo>
                      <a:pt x="222" y="118"/>
                    </a:lnTo>
                    <a:lnTo>
                      <a:pt x="224" y="114"/>
                    </a:lnTo>
                    <a:lnTo>
                      <a:pt x="228" y="110"/>
                    </a:lnTo>
                    <a:lnTo>
                      <a:pt x="228" y="110"/>
                    </a:lnTo>
                    <a:lnTo>
                      <a:pt x="228" y="108"/>
                    </a:lnTo>
                    <a:lnTo>
                      <a:pt x="228" y="106"/>
                    </a:lnTo>
                    <a:lnTo>
                      <a:pt x="228" y="106"/>
                    </a:lnTo>
                    <a:lnTo>
                      <a:pt x="222" y="104"/>
                    </a:lnTo>
                    <a:lnTo>
                      <a:pt x="220" y="100"/>
                    </a:lnTo>
                    <a:lnTo>
                      <a:pt x="218" y="90"/>
                    </a:lnTo>
                    <a:lnTo>
                      <a:pt x="218" y="90"/>
                    </a:lnTo>
                    <a:lnTo>
                      <a:pt x="216" y="86"/>
                    </a:lnTo>
                    <a:lnTo>
                      <a:pt x="216" y="84"/>
                    </a:lnTo>
                    <a:lnTo>
                      <a:pt x="216" y="84"/>
                    </a:lnTo>
                    <a:lnTo>
                      <a:pt x="212" y="84"/>
                    </a:lnTo>
                    <a:lnTo>
                      <a:pt x="212" y="84"/>
                    </a:lnTo>
                    <a:lnTo>
                      <a:pt x="202" y="74"/>
                    </a:lnTo>
                    <a:lnTo>
                      <a:pt x="202" y="74"/>
                    </a:lnTo>
                    <a:lnTo>
                      <a:pt x="192" y="72"/>
                    </a:lnTo>
                    <a:lnTo>
                      <a:pt x="192" y="72"/>
                    </a:lnTo>
                    <a:lnTo>
                      <a:pt x="184" y="70"/>
                    </a:lnTo>
                    <a:lnTo>
                      <a:pt x="180" y="68"/>
                    </a:lnTo>
                    <a:lnTo>
                      <a:pt x="176" y="70"/>
                    </a:lnTo>
                    <a:lnTo>
                      <a:pt x="176" y="70"/>
                    </a:lnTo>
                    <a:lnTo>
                      <a:pt x="176" y="72"/>
                    </a:lnTo>
                    <a:lnTo>
                      <a:pt x="176" y="72"/>
                    </a:lnTo>
                    <a:lnTo>
                      <a:pt x="168" y="70"/>
                    </a:lnTo>
                    <a:lnTo>
                      <a:pt x="168" y="70"/>
                    </a:lnTo>
                    <a:lnTo>
                      <a:pt x="168" y="70"/>
                    </a:lnTo>
                    <a:lnTo>
                      <a:pt x="166" y="70"/>
                    </a:lnTo>
                    <a:lnTo>
                      <a:pt x="166" y="70"/>
                    </a:lnTo>
                    <a:lnTo>
                      <a:pt x="162" y="64"/>
                    </a:lnTo>
                    <a:lnTo>
                      <a:pt x="158" y="62"/>
                    </a:lnTo>
                    <a:lnTo>
                      <a:pt x="154" y="62"/>
                    </a:lnTo>
                    <a:lnTo>
                      <a:pt x="154" y="62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52" y="56"/>
                    </a:lnTo>
                    <a:lnTo>
                      <a:pt x="152" y="56"/>
                    </a:lnTo>
                    <a:lnTo>
                      <a:pt x="146" y="50"/>
                    </a:lnTo>
                    <a:lnTo>
                      <a:pt x="138" y="46"/>
                    </a:lnTo>
                    <a:lnTo>
                      <a:pt x="138" y="46"/>
                    </a:lnTo>
                    <a:lnTo>
                      <a:pt x="132" y="48"/>
                    </a:lnTo>
                    <a:lnTo>
                      <a:pt x="132" y="48"/>
                    </a:lnTo>
                    <a:lnTo>
                      <a:pt x="126" y="48"/>
                    </a:lnTo>
                    <a:lnTo>
                      <a:pt x="126" y="46"/>
                    </a:lnTo>
                    <a:lnTo>
                      <a:pt x="126" y="46"/>
                    </a:lnTo>
                    <a:lnTo>
                      <a:pt x="130" y="46"/>
                    </a:lnTo>
                    <a:lnTo>
                      <a:pt x="130" y="44"/>
                    </a:lnTo>
                    <a:lnTo>
                      <a:pt x="134" y="40"/>
                    </a:lnTo>
                    <a:lnTo>
                      <a:pt x="134" y="40"/>
                    </a:lnTo>
                    <a:lnTo>
                      <a:pt x="134" y="40"/>
                    </a:lnTo>
                    <a:lnTo>
                      <a:pt x="134" y="40"/>
                    </a:lnTo>
                    <a:lnTo>
                      <a:pt x="130" y="38"/>
                    </a:lnTo>
                    <a:lnTo>
                      <a:pt x="130" y="38"/>
                    </a:lnTo>
                    <a:lnTo>
                      <a:pt x="128" y="36"/>
                    </a:lnTo>
                    <a:lnTo>
                      <a:pt x="128" y="36"/>
                    </a:lnTo>
                    <a:lnTo>
                      <a:pt x="122" y="34"/>
                    </a:lnTo>
                    <a:lnTo>
                      <a:pt x="122" y="34"/>
                    </a:lnTo>
                    <a:lnTo>
                      <a:pt x="122" y="36"/>
                    </a:lnTo>
                    <a:lnTo>
                      <a:pt x="122" y="36"/>
                    </a:lnTo>
                    <a:lnTo>
                      <a:pt x="122" y="36"/>
                    </a:lnTo>
                    <a:lnTo>
                      <a:pt x="122" y="36"/>
                    </a:lnTo>
                    <a:lnTo>
                      <a:pt x="120" y="34"/>
                    </a:lnTo>
                    <a:lnTo>
                      <a:pt x="116" y="32"/>
                    </a:lnTo>
                    <a:lnTo>
                      <a:pt x="116" y="30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0" y="30"/>
                    </a:lnTo>
                    <a:lnTo>
                      <a:pt x="122" y="30"/>
                    </a:lnTo>
                    <a:lnTo>
                      <a:pt x="122" y="30"/>
                    </a:lnTo>
                    <a:lnTo>
                      <a:pt x="122" y="28"/>
                    </a:lnTo>
                    <a:lnTo>
                      <a:pt x="122" y="28"/>
                    </a:lnTo>
                    <a:lnTo>
                      <a:pt x="122" y="28"/>
                    </a:lnTo>
                    <a:lnTo>
                      <a:pt x="122" y="28"/>
                    </a:lnTo>
                    <a:lnTo>
                      <a:pt x="114" y="28"/>
                    </a:lnTo>
                    <a:lnTo>
                      <a:pt x="106" y="30"/>
                    </a:lnTo>
                    <a:lnTo>
                      <a:pt x="106" y="30"/>
                    </a:lnTo>
                    <a:lnTo>
                      <a:pt x="104" y="32"/>
                    </a:lnTo>
                    <a:lnTo>
                      <a:pt x="100" y="34"/>
                    </a:lnTo>
                    <a:lnTo>
                      <a:pt x="100" y="34"/>
                    </a:lnTo>
                    <a:lnTo>
                      <a:pt x="96" y="34"/>
                    </a:lnTo>
                    <a:lnTo>
                      <a:pt x="92" y="32"/>
                    </a:lnTo>
                    <a:lnTo>
                      <a:pt x="88" y="30"/>
                    </a:lnTo>
                    <a:lnTo>
                      <a:pt x="86" y="28"/>
                    </a:lnTo>
                    <a:lnTo>
                      <a:pt x="86" y="28"/>
                    </a:lnTo>
                    <a:lnTo>
                      <a:pt x="78" y="30"/>
                    </a:lnTo>
                    <a:lnTo>
                      <a:pt x="74" y="30"/>
                    </a:lnTo>
                    <a:lnTo>
                      <a:pt x="72" y="30"/>
                    </a:lnTo>
                    <a:lnTo>
                      <a:pt x="72" y="30"/>
                    </a:lnTo>
                    <a:lnTo>
                      <a:pt x="70" y="28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68" y="24"/>
                    </a:lnTo>
                    <a:lnTo>
                      <a:pt x="64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54" y="16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50" y="24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4" y="34"/>
                    </a:lnTo>
                    <a:lnTo>
                      <a:pt x="46" y="38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4" y="42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38" y="40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8" y="32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40" y="18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4" y="14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0" y="14"/>
                    </a:lnTo>
                    <a:lnTo>
                      <a:pt x="38" y="16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0" y="20"/>
                    </a:lnTo>
                    <a:lnTo>
                      <a:pt x="30" y="20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2" y="8"/>
                    </a:lnTo>
                    <a:lnTo>
                      <a:pt x="30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8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0" y="16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22" y="6"/>
                    </a:lnTo>
                    <a:lnTo>
                      <a:pt x="24" y="8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28" y="12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8" y="18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24" y="24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18" y="24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8" y="30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22" y="86"/>
                    </a:lnTo>
                    <a:lnTo>
                      <a:pt x="40" y="136"/>
                    </a:lnTo>
                    <a:lnTo>
                      <a:pt x="62" y="186"/>
                    </a:lnTo>
                    <a:lnTo>
                      <a:pt x="86" y="232"/>
                    </a:lnTo>
                    <a:lnTo>
                      <a:pt x="114" y="278"/>
                    </a:lnTo>
                    <a:lnTo>
                      <a:pt x="144" y="320"/>
                    </a:lnTo>
                    <a:lnTo>
                      <a:pt x="178" y="360"/>
                    </a:lnTo>
                    <a:lnTo>
                      <a:pt x="214" y="398"/>
                    </a:lnTo>
                    <a:lnTo>
                      <a:pt x="214" y="398"/>
                    </a:lnTo>
                    <a:lnTo>
                      <a:pt x="214" y="398"/>
                    </a:lnTo>
                    <a:lnTo>
                      <a:pt x="214" y="398"/>
                    </a:lnTo>
                    <a:lnTo>
                      <a:pt x="216" y="390"/>
                    </a:lnTo>
                    <a:lnTo>
                      <a:pt x="216" y="39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240"/>
              <p:cNvSpPr/>
              <p:nvPr/>
            </p:nvSpPr>
            <p:spPr bwMode="auto">
              <a:xfrm>
                <a:off x="1974811" y="819134"/>
                <a:ext cx="19050" cy="19050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6" y="10"/>
                  </a:cxn>
                  <a:cxn ang="0">
                    <a:pos x="8" y="12"/>
                  </a:cxn>
                  <a:cxn ang="0">
                    <a:pos x="8" y="12"/>
                  </a:cxn>
                  <a:cxn ang="0">
                    <a:pos x="10" y="12"/>
                  </a:cxn>
                  <a:cxn ang="0">
                    <a:pos x="12" y="10"/>
                  </a:cxn>
                  <a:cxn ang="0">
                    <a:pos x="12" y="10"/>
                  </a:cxn>
                  <a:cxn ang="0">
                    <a:pos x="12" y="8"/>
                  </a:cxn>
                  <a:cxn ang="0">
                    <a:pos x="12" y="8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12" y="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4" y="10"/>
                  </a:cxn>
                  <a:cxn ang="0">
                    <a:pos x="6" y="10"/>
                  </a:cxn>
                  <a:cxn ang="0">
                    <a:pos x="6" y="10"/>
                  </a:cxn>
                </a:cxnLst>
                <a:rect l="0" t="0" r="r" b="b"/>
                <a:pathLst>
                  <a:path w="12" h="12">
                    <a:moveTo>
                      <a:pt x="6" y="10"/>
                    </a:moveTo>
                    <a:lnTo>
                      <a:pt x="6" y="10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41"/>
              <p:cNvSpPr/>
              <p:nvPr/>
            </p:nvSpPr>
            <p:spPr bwMode="auto">
              <a:xfrm>
                <a:off x="1739866" y="768335"/>
                <a:ext cx="107948" cy="161922"/>
              </a:xfrm>
              <a:custGeom>
                <a:avLst/>
                <a:gdLst/>
                <a:ahLst/>
                <a:cxnLst>
                  <a:cxn ang="0">
                    <a:pos x="4" y="24"/>
                  </a:cxn>
                  <a:cxn ang="0">
                    <a:pos x="8" y="26"/>
                  </a:cxn>
                  <a:cxn ang="0">
                    <a:pos x="4" y="36"/>
                  </a:cxn>
                  <a:cxn ang="0">
                    <a:pos x="12" y="30"/>
                  </a:cxn>
                  <a:cxn ang="0">
                    <a:pos x="10" y="34"/>
                  </a:cxn>
                  <a:cxn ang="0">
                    <a:pos x="10" y="42"/>
                  </a:cxn>
                  <a:cxn ang="0">
                    <a:pos x="14" y="48"/>
                  </a:cxn>
                  <a:cxn ang="0">
                    <a:pos x="18" y="46"/>
                  </a:cxn>
                  <a:cxn ang="0">
                    <a:pos x="24" y="48"/>
                  </a:cxn>
                  <a:cxn ang="0">
                    <a:pos x="24" y="54"/>
                  </a:cxn>
                  <a:cxn ang="0">
                    <a:pos x="28" y="60"/>
                  </a:cxn>
                  <a:cxn ang="0">
                    <a:pos x="18" y="66"/>
                  </a:cxn>
                  <a:cxn ang="0">
                    <a:pos x="18" y="70"/>
                  </a:cxn>
                  <a:cxn ang="0">
                    <a:pos x="18" y="74"/>
                  </a:cxn>
                  <a:cxn ang="0">
                    <a:pos x="8" y="80"/>
                  </a:cxn>
                  <a:cxn ang="0">
                    <a:pos x="18" y="84"/>
                  </a:cxn>
                  <a:cxn ang="0">
                    <a:pos x="24" y="86"/>
                  </a:cxn>
                  <a:cxn ang="0">
                    <a:pos x="26" y="88"/>
                  </a:cxn>
                  <a:cxn ang="0">
                    <a:pos x="16" y="88"/>
                  </a:cxn>
                  <a:cxn ang="0">
                    <a:pos x="12" y="94"/>
                  </a:cxn>
                  <a:cxn ang="0">
                    <a:pos x="2" y="100"/>
                  </a:cxn>
                  <a:cxn ang="0">
                    <a:pos x="8" y="102"/>
                  </a:cxn>
                  <a:cxn ang="0">
                    <a:pos x="16" y="98"/>
                  </a:cxn>
                  <a:cxn ang="0">
                    <a:pos x="22" y="96"/>
                  </a:cxn>
                  <a:cxn ang="0">
                    <a:pos x="36" y="96"/>
                  </a:cxn>
                  <a:cxn ang="0">
                    <a:pos x="42" y="94"/>
                  </a:cxn>
                  <a:cxn ang="0">
                    <a:pos x="50" y="94"/>
                  </a:cxn>
                  <a:cxn ang="0">
                    <a:pos x="60" y="92"/>
                  </a:cxn>
                  <a:cxn ang="0">
                    <a:pos x="64" y="86"/>
                  </a:cxn>
                  <a:cxn ang="0">
                    <a:pos x="56" y="86"/>
                  </a:cxn>
                  <a:cxn ang="0">
                    <a:pos x="68" y="76"/>
                  </a:cxn>
                  <a:cxn ang="0">
                    <a:pos x="58" y="68"/>
                  </a:cxn>
                  <a:cxn ang="0">
                    <a:pos x="52" y="70"/>
                  </a:cxn>
                  <a:cxn ang="0">
                    <a:pos x="50" y="60"/>
                  </a:cxn>
                  <a:cxn ang="0">
                    <a:pos x="46" y="50"/>
                  </a:cxn>
                  <a:cxn ang="0">
                    <a:pos x="40" y="44"/>
                  </a:cxn>
                  <a:cxn ang="0">
                    <a:pos x="28" y="32"/>
                  </a:cxn>
                  <a:cxn ang="0">
                    <a:pos x="20" y="32"/>
                  </a:cxn>
                  <a:cxn ang="0">
                    <a:pos x="28" y="30"/>
                  </a:cxn>
                  <a:cxn ang="0">
                    <a:pos x="26" y="28"/>
                  </a:cxn>
                  <a:cxn ang="0">
                    <a:pos x="30" y="26"/>
                  </a:cxn>
                  <a:cxn ang="0">
                    <a:pos x="36" y="14"/>
                  </a:cxn>
                  <a:cxn ang="0">
                    <a:pos x="16" y="12"/>
                  </a:cxn>
                  <a:cxn ang="0">
                    <a:pos x="18" y="8"/>
                  </a:cxn>
                  <a:cxn ang="0">
                    <a:pos x="26" y="2"/>
                  </a:cxn>
                  <a:cxn ang="0">
                    <a:pos x="22" y="0"/>
                  </a:cxn>
                  <a:cxn ang="0">
                    <a:pos x="10" y="0"/>
                  </a:cxn>
                  <a:cxn ang="0">
                    <a:pos x="10" y="6"/>
                  </a:cxn>
                  <a:cxn ang="0">
                    <a:pos x="8" y="10"/>
                  </a:cxn>
                  <a:cxn ang="0">
                    <a:pos x="4" y="12"/>
                  </a:cxn>
                  <a:cxn ang="0">
                    <a:pos x="4" y="16"/>
                  </a:cxn>
                  <a:cxn ang="0">
                    <a:pos x="0" y="26"/>
                  </a:cxn>
                </a:cxnLst>
                <a:rect l="0" t="0" r="r" b="b"/>
                <a:pathLst>
                  <a:path w="68" h="102">
                    <a:moveTo>
                      <a:pt x="2" y="26"/>
                    </a:moveTo>
                    <a:lnTo>
                      <a:pt x="2" y="26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6" y="30"/>
                    </a:lnTo>
                    <a:lnTo>
                      <a:pt x="4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0" y="42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22" y="46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24" y="48"/>
                    </a:lnTo>
                    <a:lnTo>
                      <a:pt x="22" y="52"/>
                    </a:lnTo>
                    <a:lnTo>
                      <a:pt x="22" y="52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8" y="60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18" y="66"/>
                    </a:lnTo>
                    <a:lnTo>
                      <a:pt x="16" y="66"/>
                    </a:lnTo>
                    <a:lnTo>
                      <a:pt x="14" y="70"/>
                    </a:lnTo>
                    <a:lnTo>
                      <a:pt x="14" y="70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2" y="78"/>
                    </a:lnTo>
                    <a:lnTo>
                      <a:pt x="8" y="80"/>
                    </a:lnTo>
                    <a:lnTo>
                      <a:pt x="8" y="80"/>
                    </a:lnTo>
                    <a:lnTo>
                      <a:pt x="8" y="80"/>
                    </a:lnTo>
                    <a:lnTo>
                      <a:pt x="8" y="80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8" y="84"/>
                    </a:lnTo>
                    <a:lnTo>
                      <a:pt x="18" y="84"/>
                    </a:lnTo>
                    <a:lnTo>
                      <a:pt x="22" y="86"/>
                    </a:lnTo>
                    <a:lnTo>
                      <a:pt x="24" y="86"/>
                    </a:lnTo>
                    <a:lnTo>
                      <a:pt x="24" y="86"/>
                    </a:lnTo>
                    <a:lnTo>
                      <a:pt x="30" y="84"/>
                    </a:lnTo>
                    <a:lnTo>
                      <a:pt x="30" y="84"/>
                    </a:lnTo>
                    <a:lnTo>
                      <a:pt x="28" y="86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2" y="88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16" y="90"/>
                    </a:lnTo>
                    <a:lnTo>
                      <a:pt x="14" y="90"/>
                    </a:lnTo>
                    <a:lnTo>
                      <a:pt x="14" y="90"/>
                    </a:lnTo>
                    <a:lnTo>
                      <a:pt x="12" y="94"/>
                    </a:lnTo>
                    <a:lnTo>
                      <a:pt x="10" y="96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8" y="102"/>
                    </a:lnTo>
                    <a:lnTo>
                      <a:pt x="8" y="102"/>
                    </a:lnTo>
                    <a:lnTo>
                      <a:pt x="14" y="98"/>
                    </a:lnTo>
                    <a:lnTo>
                      <a:pt x="14" y="98"/>
                    </a:lnTo>
                    <a:lnTo>
                      <a:pt x="16" y="98"/>
                    </a:lnTo>
                    <a:lnTo>
                      <a:pt x="16" y="98"/>
                    </a:lnTo>
                    <a:lnTo>
                      <a:pt x="20" y="100"/>
                    </a:lnTo>
                    <a:lnTo>
                      <a:pt x="22" y="98"/>
                    </a:lnTo>
                    <a:lnTo>
                      <a:pt x="22" y="96"/>
                    </a:lnTo>
                    <a:lnTo>
                      <a:pt x="22" y="96"/>
                    </a:lnTo>
                    <a:lnTo>
                      <a:pt x="30" y="94"/>
                    </a:lnTo>
                    <a:lnTo>
                      <a:pt x="36" y="96"/>
                    </a:lnTo>
                    <a:lnTo>
                      <a:pt x="36" y="96"/>
                    </a:lnTo>
                    <a:lnTo>
                      <a:pt x="36" y="94"/>
                    </a:lnTo>
                    <a:lnTo>
                      <a:pt x="36" y="94"/>
                    </a:lnTo>
                    <a:lnTo>
                      <a:pt x="42" y="94"/>
                    </a:lnTo>
                    <a:lnTo>
                      <a:pt x="42" y="94"/>
                    </a:lnTo>
                    <a:lnTo>
                      <a:pt x="46" y="94"/>
                    </a:lnTo>
                    <a:lnTo>
                      <a:pt x="46" y="94"/>
                    </a:lnTo>
                    <a:lnTo>
                      <a:pt x="50" y="94"/>
                    </a:lnTo>
                    <a:lnTo>
                      <a:pt x="50" y="94"/>
                    </a:lnTo>
                    <a:lnTo>
                      <a:pt x="54" y="94"/>
                    </a:lnTo>
                    <a:lnTo>
                      <a:pt x="54" y="94"/>
                    </a:lnTo>
                    <a:lnTo>
                      <a:pt x="58" y="92"/>
                    </a:lnTo>
                    <a:lnTo>
                      <a:pt x="60" y="92"/>
                    </a:lnTo>
                    <a:lnTo>
                      <a:pt x="60" y="92"/>
                    </a:lnTo>
                    <a:lnTo>
                      <a:pt x="62" y="90"/>
                    </a:lnTo>
                    <a:lnTo>
                      <a:pt x="64" y="90"/>
                    </a:lnTo>
                    <a:lnTo>
                      <a:pt x="64" y="86"/>
                    </a:lnTo>
                    <a:lnTo>
                      <a:pt x="64" y="86"/>
                    </a:lnTo>
                    <a:lnTo>
                      <a:pt x="64" y="86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62" y="82"/>
                    </a:lnTo>
                    <a:lnTo>
                      <a:pt x="68" y="76"/>
                    </a:lnTo>
                    <a:lnTo>
                      <a:pt x="68" y="76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2" y="70"/>
                    </a:lnTo>
                    <a:lnTo>
                      <a:pt x="58" y="68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52" y="70"/>
                    </a:lnTo>
                    <a:lnTo>
                      <a:pt x="52" y="70"/>
                    </a:lnTo>
                    <a:lnTo>
                      <a:pt x="54" y="66"/>
                    </a:lnTo>
                    <a:lnTo>
                      <a:pt x="54" y="64"/>
                    </a:lnTo>
                    <a:lnTo>
                      <a:pt x="50" y="60"/>
                    </a:lnTo>
                    <a:lnTo>
                      <a:pt x="50" y="60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2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4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4" y="36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24" y="34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4" y="32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30" y="26"/>
                    </a:lnTo>
                    <a:lnTo>
                      <a:pt x="32" y="22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2" y="12"/>
                    </a:lnTo>
                    <a:lnTo>
                      <a:pt x="2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8" y="8"/>
                    </a:lnTo>
                    <a:lnTo>
                      <a:pt x="20" y="6"/>
                    </a:lnTo>
                    <a:lnTo>
                      <a:pt x="24" y="6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2" y="26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242"/>
              <p:cNvSpPr/>
              <p:nvPr/>
            </p:nvSpPr>
            <p:spPr bwMode="auto">
              <a:xfrm>
                <a:off x="1482696" y="396867"/>
                <a:ext cx="15875" cy="63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0" h="4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243"/>
              <p:cNvSpPr/>
              <p:nvPr/>
            </p:nvSpPr>
            <p:spPr bwMode="auto">
              <a:xfrm>
                <a:off x="1492221" y="457191"/>
                <a:ext cx="31750" cy="2222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8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6" y="6"/>
                  </a:cxn>
                  <a:cxn ang="0">
                    <a:pos x="16" y="6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20" h="14">
                    <a:moveTo>
                      <a:pt x="14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244"/>
              <p:cNvSpPr/>
              <p:nvPr/>
            </p:nvSpPr>
            <p:spPr bwMode="auto">
              <a:xfrm>
                <a:off x="1495397" y="406392"/>
                <a:ext cx="38099" cy="12700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10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20" y="6"/>
                  </a:cxn>
                  <a:cxn ang="0">
                    <a:pos x="20" y="6"/>
                  </a:cxn>
                  <a:cxn ang="0">
                    <a:pos x="22" y="8"/>
                  </a:cxn>
                  <a:cxn ang="0">
                    <a:pos x="22" y="8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0" y="6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22" y="2"/>
                  </a:cxn>
                  <a:cxn ang="0">
                    <a:pos x="22" y="2"/>
                  </a:cxn>
                </a:cxnLst>
                <a:rect l="0" t="0" r="r" b="b"/>
                <a:pathLst>
                  <a:path w="24" h="8">
                    <a:moveTo>
                      <a:pt x="22" y="2"/>
                    </a:move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10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2" y="2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245"/>
              <p:cNvSpPr/>
              <p:nvPr/>
            </p:nvSpPr>
            <p:spPr bwMode="auto">
              <a:xfrm>
                <a:off x="1190602" y="552439"/>
                <a:ext cx="6350" cy="6350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246"/>
              <p:cNvSpPr/>
              <p:nvPr/>
            </p:nvSpPr>
            <p:spPr bwMode="auto">
              <a:xfrm>
                <a:off x="1492222" y="400042"/>
                <a:ext cx="25400" cy="9525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8" y="4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8" y="4"/>
                  </a:cxn>
                  <a:cxn ang="0">
                    <a:pos x="8" y="4"/>
                  </a:cxn>
                </a:cxnLst>
                <a:rect l="0" t="0" r="r" b="b"/>
                <a:pathLst>
                  <a:path w="16" h="6">
                    <a:moveTo>
                      <a:pt x="8" y="4"/>
                    </a:moveTo>
                    <a:lnTo>
                      <a:pt x="8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247"/>
              <p:cNvSpPr/>
              <p:nvPr/>
            </p:nvSpPr>
            <p:spPr bwMode="auto">
              <a:xfrm>
                <a:off x="981056" y="1165202"/>
                <a:ext cx="3175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248"/>
              <p:cNvSpPr/>
              <p:nvPr/>
            </p:nvSpPr>
            <p:spPr bwMode="auto">
              <a:xfrm>
                <a:off x="1495406" y="346068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249"/>
              <p:cNvSpPr/>
              <p:nvPr/>
            </p:nvSpPr>
            <p:spPr bwMode="auto">
              <a:xfrm>
                <a:off x="1495413" y="346072"/>
                <a:ext cx="6350" cy="6350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250"/>
              <p:cNvSpPr/>
              <p:nvPr/>
            </p:nvSpPr>
            <p:spPr bwMode="auto">
              <a:xfrm>
                <a:off x="1501775" y="330200"/>
                <a:ext cx="15875" cy="12700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8" y="4"/>
                  </a:cxn>
                </a:cxnLst>
                <a:rect l="0" t="0" r="r" b="b"/>
                <a:pathLst>
                  <a:path w="10" h="8">
                    <a:moveTo>
                      <a:pt x="8" y="4"/>
                    </a:moveTo>
                    <a:lnTo>
                      <a:pt x="8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78" name="矩形 77"/>
          <p:cNvSpPr/>
          <p:nvPr/>
        </p:nvSpPr>
        <p:spPr>
          <a:xfrm>
            <a:off x="5165773" y="3971182"/>
            <a:ext cx="1723541" cy="430883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</a:t>
            </a:r>
            <a:r>
              <a:rPr lang="zh-CN" altLang="en-US" sz="2000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里是副标题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5"/>
          <p:cNvSpPr/>
          <p:nvPr/>
        </p:nvSpPr>
        <p:spPr bwMode="auto">
          <a:xfrm rot="1007948">
            <a:off x="2325925" y="1407243"/>
            <a:ext cx="3287159" cy="3321944"/>
          </a:xfrm>
          <a:custGeom>
            <a:avLst/>
            <a:gdLst/>
            <a:ahLst/>
            <a:cxnLst>
              <a:cxn ang="0">
                <a:pos x="290" y="48"/>
              </a:cxn>
              <a:cxn ang="0">
                <a:pos x="246" y="92"/>
              </a:cxn>
              <a:cxn ang="0">
                <a:pos x="246" y="92"/>
              </a:cxn>
              <a:cxn ang="0">
                <a:pos x="112" y="62"/>
              </a:cxn>
              <a:cxn ang="0">
                <a:pos x="42" y="48"/>
              </a:cxn>
              <a:cxn ang="0">
                <a:pos x="20" y="42"/>
              </a:cxn>
              <a:cxn ang="0">
                <a:pos x="10" y="42"/>
              </a:cxn>
              <a:cxn ang="0">
                <a:pos x="10" y="42"/>
              </a:cxn>
              <a:cxn ang="0">
                <a:pos x="2" y="54"/>
              </a:cxn>
              <a:cxn ang="0">
                <a:pos x="2" y="54"/>
              </a:cxn>
              <a:cxn ang="0">
                <a:pos x="164" y="174"/>
              </a:cxn>
              <a:cxn ang="0">
                <a:pos x="96" y="242"/>
              </a:cxn>
              <a:cxn ang="0">
                <a:pos x="0" y="248"/>
              </a:cxn>
              <a:cxn ang="0">
                <a:pos x="0" y="248"/>
              </a:cxn>
              <a:cxn ang="0">
                <a:pos x="84" y="296"/>
              </a:cxn>
              <a:cxn ang="0">
                <a:pos x="130" y="378"/>
              </a:cxn>
              <a:cxn ang="0">
                <a:pos x="130" y="378"/>
              </a:cxn>
              <a:cxn ang="0">
                <a:pos x="136" y="284"/>
              </a:cxn>
              <a:cxn ang="0">
                <a:pos x="136" y="284"/>
              </a:cxn>
              <a:cxn ang="0">
                <a:pos x="204" y="218"/>
              </a:cxn>
              <a:cxn ang="0">
                <a:pos x="204" y="218"/>
              </a:cxn>
              <a:cxn ang="0">
                <a:pos x="324" y="382"/>
              </a:cxn>
              <a:cxn ang="0">
                <a:pos x="324" y="382"/>
              </a:cxn>
              <a:cxn ang="0">
                <a:pos x="338" y="372"/>
              </a:cxn>
              <a:cxn ang="0">
                <a:pos x="338" y="372"/>
              </a:cxn>
              <a:cxn ang="0">
                <a:pos x="336" y="362"/>
              </a:cxn>
              <a:cxn ang="0">
                <a:pos x="332" y="340"/>
              </a:cxn>
              <a:cxn ang="0">
                <a:pos x="316" y="268"/>
              </a:cxn>
              <a:cxn ang="0">
                <a:pos x="286" y="136"/>
              </a:cxn>
              <a:cxn ang="0">
                <a:pos x="286" y="136"/>
              </a:cxn>
              <a:cxn ang="0">
                <a:pos x="332" y="88"/>
              </a:cxn>
              <a:cxn ang="0">
                <a:pos x="332" y="88"/>
              </a:cxn>
              <a:cxn ang="0">
                <a:pos x="346" y="72"/>
              </a:cxn>
              <a:cxn ang="0">
                <a:pos x="356" y="58"/>
              </a:cxn>
              <a:cxn ang="0">
                <a:pos x="366" y="46"/>
              </a:cxn>
              <a:cxn ang="0">
                <a:pos x="372" y="34"/>
              </a:cxn>
              <a:cxn ang="0">
                <a:pos x="376" y="24"/>
              </a:cxn>
              <a:cxn ang="0">
                <a:pos x="378" y="14"/>
              </a:cxn>
              <a:cxn ang="0">
                <a:pos x="376" y="8"/>
              </a:cxn>
              <a:cxn ang="0">
                <a:pos x="374" y="2"/>
              </a:cxn>
              <a:cxn ang="0">
                <a:pos x="370" y="0"/>
              </a:cxn>
              <a:cxn ang="0">
                <a:pos x="364" y="0"/>
              </a:cxn>
              <a:cxn ang="0">
                <a:pos x="354" y="0"/>
              </a:cxn>
              <a:cxn ang="0">
                <a:pos x="344" y="4"/>
              </a:cxn>
              <a:cxn ang="0">
                <a:pos x="334" y="12"/>
              </a:cxn>
              <a:cxn ang="0">
                <a:pos x="320" y="20"/>
              </a:cxn>
              <a:cxn ang="0">
                <a:pos x="306" y="32"/>
              </a:cxn>
              <a:cxn ang="0">
                <a:pos x="290" y="48"/>
              </a:cxn>
              <a:cxn ang="0">
                <a:pos x="290" y="48"/>
              </a:cxn>
            </a:cxnLst>
            <a:rect l="0" t="0" r="r" b="b"/>
            <a:pathLst>
              <a:path w="378" h="382">
                <a:moveTo>
                  <a:pt x="290" y="48"/>
                </a:moveTo>
                <a:lnTo>
                  <a:pt x="246" y="92"/>
                </a:lnTo>
                <a:lnTo>
                  <a:pt x="246" y="92"/>
                </a:lnTo>
                <a:lnTo>
                  <a:pt x="112" y="62"/>
                </a:lnTo>
                <a:lnTo>
                  <a:pt x="42" y="48"/>
                </a:lnTo>
                <a:lnTo>
                  <a:pt x="20" y="42"/>
                </a:lnTo>
                <a:lnTo>
                  <a:pt x="10" y="42"/>
                </a:lnTo>
                <a:lnTo>
                  <a:pt x="10" y="42"/>
                </a:lnTo>
                <a:lnTo>
                  <a:pt x="2" y="54"/>
                </a:lnTo>
                <a:lnTo>
                  <a:pt x="2" y="54"/>
                </a:lnTo>
                <a:lnTo>
                  <a:pt x="164" y="174"/>
                </a:lnTo>
                <a:lnTo>
                  <a:pt x="96" y="242"/>
                </a:lnTo>
                <a:lnTo>
                  <a:pt x="0" y="248"/>
                </a:lnTo>
                <a:lnTo>
                  <a:pt x="0" y="248"/>
                </a:lnTo>
                <a:lnTo>
                  <a:pt x="84" y="296"/>
                </a:lnTo>
                <a:lnTo>
                  <a:pt x="130" y="378"/>
                </a:lnTo>
                <a:lnTo>
                  <a:pt x="130" y="378"/>
                </a:lnTo>
                <a:lnTo>
                  <a:pt x="136" y="284"/>
                </a:lnTo>
                <a:lnTo>
                  <a:pt x="136" y="284"/>
                </a:lnTo>
                <a:lnTo>
                  <a:pt x="204" y="218"/>
                </a:lnTo>
                <a:lnTo>
                  <a:pt x="204" y="218"/>
                </a:lnTo>
                <a:lnTo>
                  <a:pt x="324" y="382"/>
                </a:lnTo>
                <a:lnTo>
                  <a:pt x="324" y="382"/>
                </a:lnTo>
                <a:lnTo>
                  <a:pt x="338" y="372"/>
                </a:lnTo>
                <a:lnTo>
                  <a:pt x="338" y="372"/>
                </a:lnTo>
                <a:lnTo>
                  <a:pt x="336" y="362"/>
                </a:lnTo>
                <a:lnTo>
                  <a:pt x="332" y="340"/>
                </a:lnTo>
                <a:lnTo>
                  <a:pt x="316" y="268"/>
                </a:lnTo>
                <a:lnTo>
                  <a:pt x="286" y="136"/>
                </a:lnTo>
                <a:lnTo>
                  <a:pt x="286" y="136"/>
                </a:lnTo>
                <a:lnTo>
                  <a:pt x="332" y="88"/>
                </a:lnTo>
                <a:lnTo>
                  <a:pt x="332" y="88"/>
                </a:lnTo>
                <a:lnTo>
                  <a:pt x="346" y="72"/>
                </a:lnTo>
                <a:lnTo>
                  <a:pt x="356" y="58"/>
                </a:lnTo>
                <a:lnTo>
                  <a:pt x="366" y="46"/>
                </a:lnTo>
                <a:lnTo>
                  <a:pt x="372" y="34"/>
                </a:lnTo>
                <a:lnTo>
                  <a:pt x="376" y="24"/>
                </a:lnTo>
                <a:lnTo>
                  <a:pt x="378" y="14"/>
                </a:lnTo>
                <a:lnTo>
                  <a:pt x="376" y="8"/>
                </a:lnTo>
                <a:lnTo>
                  <a:pt x="374" y="2"/>
                </a:lnTo>
                <a:lnTo>
                  <a:pt x="370" y="0"/>
                </a:lnTo>
                <a:lnTo>
                  <a:pt x="364" y="0"/>
                </a:lnTo>
                <a:lnTo>
                  <a:pt x="354" y="0"/>
                </a:lnTo>
                <a:lnTo>
                  <a:pt x="344" y="4"/>
                </a:lnTo>
                <a:lnTo>
                  <a:pt x="334" y="12"/>
                </a:lnTo>
                <a:lnTo>
                  <a:pt x="320" y="20"/>
                </a:lnTo>
                <a:lnTo>
                  <a:pt x="306" y="32"/>
                </a:lnTo>
                <a:lnTo>
                  <a:pt x="290" y="48"/>
                </a:lnTo>
                <a:lnTo>
                  <a:pt x="290" y="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grpSp>
        <p:nvGrpSpPr>
          <p:cNvPr id="3" name="组合 2"/>
          <p:cNvGrpSpPr/>
          <p:nvPr/>
        </p:nvGrpSpPr>
        <p:grpSpPr>
          <a:xfrm>
            <a:off x="5170865" y="2857774"/>
            <a:ext cx="1704251" cy="1089927"/>
            <a:chOff x="5649050" y="652304"/>
            <a:chExt cx="280235" cy="1792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Freeform 681"/>
            <p:cNvSpPr/>
            <p:nvPr/>
          </p:nvSpPr>
          <p:spPr bwMode="auto">
            <a:xfrm>
              <a:off x="5649050" y="652304"/>
              <a:ext cx="280235" cy="179220"/>
            </a:xfrm>
            <a:custGeom>
              <a:avLst/>
              <a:gdLst/>
              <a:ahLst/>
              <a:cxnLst>
                <a:cxn ang="0">
                  <a:pos x="344" y="144"/>
                </a:cxn>
                <a:cxn ang="0">
                  <a:pos x="340" y="122"/>
                </a:cxn>
                <a:cxn ang="0">
                  <a:pos x="330" y="102"/>
                </a:cxn>
                <a:cxn ang="0">
                  <a:pos x="316" y="86"/>
                </a:cxn>
                <a:cxn ang="0">
                  <a:pos x="296" y="74"/>
                </a:cxn>
                <a:cxn ang="0">
                  <a:pos x="288" y="56"/>
                </a:cxn>
                <a:cxn ang="0">
                  <a:pos x="266" y="28"/>
                </a:cxn>
                <a:cxn ang="0">
                  <a:pos x="242" y="10"/>
                </a:cxn>
                <a:cxn ang="0">
                  <a:pos x="212" y="0"/>
                </a:cxn>
                <a:cxn ang="0">
                  <a:pos x="196" y="0"/>
                </a:cxn>
                <a:cxn ang="0">
                  <a:pos x="166" y="4"/>
                </a:cxn>
                <a:cxn ang="0">
                  <a:pos x="140" y="16"/>
                </a:cxn>
                <a:cxn ang="0">
                  <a:pos x="118" y="34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72" y="56"/>
                </a:cxn>
                <a:cxn ang="0">
                  <a:pos x="56" y="66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26" y="104"/>
                </a:cxn>
                <a:cxn ang="0">
                  <a:pos x="12" y="118"/>
                </a:cxn>
                <a:cxn ang="0">
                  <a:pos x="4" y="13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12" y="192"/>
                </a:cxn>
                <a:cxn ang="0">
                  <a:pos x="28" y="208"/>
                </a:cxn>
                <a:cxn ang="0">
                  <a:pos x="52" y="218"/>
                </a:cxn>
                <a:cxn ang="0">
                  <a:pos x="280" y="220"/>
                </a:cxn>
                <a:cxn ang="0">
                  <a:pos x="290" y="216"/>
                </a:cxn>
                <a:cxn ang="0">
                  <a:pos x="312" y="206"/>
                </a:cxn>
                <a:cxn ang="0">
                  <a:pos x="334" y="182"/>
                </a:cxn>
                <a:cxn ang="0">
                  <a:pos x="342" y="166"/>
                </a:cxn>
                <a:cxn ang="0">
                  <a:pos x="344" y="144"/>
                </a:cxn>
              </a:cxnLst>
              <a:rect l="0" t="0" r="r" b="b"/>
              <a:pathLst>
                <a:path w="344" h="220">
                  <a:moveTo>
                    <a:pt x="344" y="144"/>
                  </a:moveTo>
                  <a:lnTo>
                    <a:pt x="344" y="144"/>
                  </a:lnTo>
                  <a:lnTo>
                    <a:pt x="344" y="132"/>
                  </a:lnTo>
                  <a:lnTo>
                    <a:pt x="340" y="122"/>
                  </a:lnTo>
                  <a:lnTo>
                    <a:pt x="336" y="112"/>
                  </a:lnTo>
                  <a:lnTo>
                    <a:pt x="330" y="102"/>
                  </a:lnTo>
                  <a:lnTo>
                    <a:pt x="324" y="94"/>
                  </a:lnTo>
                  <a:lnTo>
                    <a:pt x="316" y="86"/>
                  </a:lnTo>
                  <a:lnTo>
                    <a:pt x="306" y="80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88" y="56"/>
                  </a:lnTo>
                  <a:lnTo>
                    <a:pt x="278" y="40"/>
                  </a:lnTo>
                  <a:lnTo>
                    <a:pt x="266" y="28"/>
                  </a:lnTo>
                  <a:lnTo>
                    <a:pt x="254" y="16"/>
                  </a:lnTo>
                  <a:lnTo>
                    <a:pt x="242" y="10"/>
                  </a:lnTo>
                  <a:lnTo>
                    <a:pt x="228" y="4"/>
                  </a:lnTo>
                  <a:lnTo>
                    <a:pt x="212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6" y="180"/>
                  </a:lnTo>
                  <a:lnTo>
                    <a:pt x="12" y="192"/>
                  </a:lnTo>
                  <a:lnTo>
                    <a:pt x="18" y="200"/>
                  </a:lnTo>
                  <a:lnTo>
                    <a:pt x="28" y="208"/>
                  </a:lnTo>
                  <a:lnTo>
                    <a:pt x="40" y="214"/>
                  </a:lnTo>
                  <a:lnTo>
                    <a:pt x="52" y="218"/>
                  </a:lnTo>
                  <a:lnTo>
                    <a:pt x="64" y="220"/>
                  </a:lnTo>
                  <a:lnTo>
                    <a:pt x="280" y="220"/>
                  </a:lnTo>
                  <a:lnTo>
                    <a:pt x="280" y="220"/>
                  </a:lnTo>
                  <a:lnTo>
                    <a:pt x="290" y="216"/>
                  </a:lnTo>
                  <a:lnTo>
                    <a:pt x="300" y="212"/>
                  </a:lnTo>
                  <a:lnTo>
                    <a:pt x="312" y="206"/>
                  </a:lnTo>
                  <a:lnTo>
                    <a:pt x="324" y="196"/>
                  </a:lnTo>
                  <a:lnTo>
                    <a:pt x="334" y="182"/>
                  </a:lnTo>
                  <a:lnTo>
                    <a:pt x="338" y="174"/>
                  </a:lnTo>
                  <a:lnTo>
                    <a:pt x="342" y="166"/>
                  </a:lnTo>
                  <a:lnTo>
                    <a:pt x="344" y="156"/>
                  </a:lnTo>
                  <a:lnTo>
                    <a:pt x="344" y="144"/>
                  </a:lnTo>
                  <a:lnTo>
                    <a:pt x="344" y="144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682"/>
            <p:cNvSpPr/>
            <p:nvPr/>
          </p:nvSpPr>
          <p:spPr bwMode="auto">
            <a:xfrm>
              <a:off x="5649050" y="652304"/>
              <a:ext cx="210177" cy="17922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96" y="0"/>
                </a:cxn>
                <a:cxn ang="0">
                  <a:pos x="182" y="0"/>
                </a:cxn>
                <a:cxn ang="0">
                  <a:pos x="166" y="4"/>
                </a:cxn>
                <a:cxn ang="0">
                  <a:pos x="154" y="8"/>
                </a:cxn>
                <a:cxn ang="0">
                  <a:pos x="140" y="16"/>
                </a:cxn>
                <a:cxn ang="0">
                  <a:pos x="130" y="24"/>
                </a:cxn>
                <a:cxn ang="0">
                  <a:pos x="118" y="34"/>
                </a:cxn>
                <a:cxn ang="0">
                  <a:pos x="110" y="44"/>
                </a:cxn>
                <a:cxn ang="0">
                  <a:pos x="102" y="56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82" y="54"/>
                </a:cxn>
                <a:cxn ang="0">
                  <a:pos x="72" y="56"/>
                </a:cxn>
                <a:cxn ang="0">
                  <a:pos x="64" y="60"/>
                </a:cxn>
                <a:cxn ang="0">
                  <a:pos x="56" y="66"/>
                </a:cxn>
                <a:cxn ang="0">
                  <a:pos x="50" y="74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34" y="98"/>
                </a:cxn>
                <a:cxn ang="0">
                  <a:pos x="26" y="104"/>
                </a:cxn>
                <a:cxn ang="0">
                  <a:pos x="18" y="110"/>
                </a:cxn>
                <a:cxn ang="0">
                  <a:pos x="12" y="118"/>
                </a:cxn>
                <a:cxn ang="0">
                  <a:pos x="8" y="126"/>
                </a:cxn>
                <a:cxn ang="0">
                  <a:pos x="4" y="136"/>
                </a:cxn>
                <a:cxn ang="0">
                  <a:pos x="0" y="144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4" y="180"/>
                </a:cxn>
                <a:cxn ang="0">
                  <a:pos x="10" y="190"/>
                </a:cxn>
                <a:cxn ang="0">
                  <a:pos x="18" y="200"/>
                </a:cxn>
                <a:cxn ang="0">
                  <a:pos x="26" y="206"/>
                </a:cxn>
                <a:cxn ang="0">
                  <a:pos x="36" y="214"/>
                </a:cxn>
                <a:cxn ang="0">
                  <a:pos x="48" y="218"/>
                </a:cxn>
                <a:cxn ang="0">
                  <a:pos x="60" y="220"/>
                </a:cxn>
                <a:cxn ang="0">
                  <a:pos x="258" y="20"/>
                </a:cxn>
                <a:cxn ang="0">
                  <a:pos x="258" y="20"/>
                </a:cxn>
                <a:cxn ang="0">
                  <a:pos x="244" y="10"/>
                </a:cxn>
                <a:cxn ang="0">
                  <a:pos x="230" y="4"/>
                </a:cxn>
                <a:cxn ang="0">
                  <a:pos x="214" y="0"/>
                </a:cxn>
                <a:cxn ang="0">
                  <a:pos x="196" y="0"/>
                </a:cxn>
                <a:cxn ang="0">
                  <a:pos x="196" y="0"/>
                </a:cxn>
              </a:cxnLst>
              <a:rect l="0" t="0" r="r" b="b"/>
              <a:pathLst>
                <a:path w="258" h="220">
                  <a:moveTo>
                    <a:pt x="196" y="0"/>
                  </a:move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4" y="180"/>
                  </a:lnTo>
                  <a:lnTo>
                    <a:pt x="10" y="190"/>
                  </a:lnTo>
                  <a:lnTo>
                    <a:pt x="18" y="200"/>
                  </a:lnTo>
                  <a:lnTo>
                    <a:pt x="26" y="206"/>
                  </a:lnTo>
                  <a:lnTo>
                    <a:pt x="36" y="214"/>
                  </a:lnTo>
                  <a:lnTo>
                    <a:pt x="48" y="218"/>
                  </a:lnTo>
                  <a:lnTo>
                    <a:pt x="60" y="220"/>
                  </a:lnTo>
                  <a:lnTo>
                    <a:pt x="258" y="20"/>
                  </a:lnTo>
                  <a:lnTo>
                    <a:pt x="258" y="20"/>
                  </a:lnTo>
                  <a:lnTo>
                    <a:pt x="244" y="10"/>
                  </a:lnTo>
                  <a:lnTo>
                    <a:pt x="230" y="4"/>
                  </a:lnTo>
                  <a:lnTo>
                    <a:pt x="214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244018" y="2802572"/>
            <a:ext cx="2459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INDONESIA</a:t>
            </a:r>
            <a:r>
              <a:rPr lang="zh-CN" altLang="en-US" sz="3600" b="1" dirty="0" smtClean="0"/>
              <a:t>印尼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9"/>
          <a:stretch>
            <a:fillRect/>
          </a:stretch>
        </p:blipFill>
        <p:spPr>
          <a:xfrm>
            <a:off x="0" y="-266700"/>
            <a:ext cx="12192000" cy="71247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035692" y="673054"/>
            <a:ext cx="1704251" cy="1089927"/>
            <a:chOff x="5649050" y="652304"/>
            <a:chExt cx="280235" cy="1792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Freeform 681"/>
            <p:cNvSpPr/>
            <p:nvPr/>
          </p:nvSpPr>
          <p:spPr bwMode="auto">
            <a:xfrm>
              <a:off x="5649050" y="652304"/>
              <a:ext cx="280235" cy="179220"/>
            </a:xfrm>
            <a:custGeom>
              <a:avLst/>
              <a:gdLst/>
              <a:ahLst/>
              <a:cxnLst>
                <a:cxn ang="0">
                  <a:pos x="344" y="144"/>
                </a:cxn>
                <a:cxn ang="0">
                  <a:pos x="340" y="122"/>
                </a:cxn>
                <a:cxn ang="0">
                  <a:pos x="330" y="102"/>
                </a:cxn>
                <a:cxn ang="0">
                  <a:pos x="316" y="86"/>
                </a:cxn>
                <a:cxn ang="0">
                  <a:pos x="296" y="74"/>
                </a:cxn>
                <a:cxn ang="0">
                  <a:pos x="288" y="56"/>
                </a:cxn>
                <a:cxn ang="0">
                  <a:pos x="266" y="28"/>
                </a:cxn>
                <a:cxn ang="0">
                  <a:pos x="242" y="10"/>
                </a:cxn>
                <a:cxn ang="0">
                  <a:pos x="212" y="0"/>
                </a:cxn>
                <a:cxn ang="0">
                  <a:pos x="196" y="0"/>
                </a:cxn>
                <a:cxn ang="0">
                  <a:pos x="166" y="4"/>
                </a:cxn>
                <a:cxn ang="0">
                  <a:pos x="140" y="16"/>
                </a:cxn>
                <a:cxn ang="0">
                  <a:pos x="118" y="34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72" y="56"/>
                </a:cxn>
                <a:cxn ang="0">
                  <a:pos x="56" y="66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26" y="104"/>
                </a:cxn>
                <a:cxn ang="0">
                  <a:pos x="12" y="118"/>
                </a:cxn>
                <a:cxn ang="0">
                  <a:pos x="4" y="13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12" y="192"/>
                </a:cxn>
                <a:cxn ang="0">
                  <a:pos x="28" y="208"/>
                </a:cxn>
                <a:cxn ang="0">
                  <a:pos x="52" y="218"/>
                </a:cxn>
                <a:cxn ang="0">
                  <a:pos x="280" y="220"/>
                </a:cxn>
                <a:cxn ang="0">
                  <a:pos x="290" y="216"/>
                </a:cxn>
                <a:cxn ang="0">
                  <a:pos x="312" y="206"/>
                </a:cxn>
                <a:cxn ang="0">
                  <a:pos x="334" y="182"/>
                </a:cxn>
                <a:cxn ang="0">
                  <a:pos x="342" y="166"/>
                </a:cxn>
                <a:cxn ang="0">
                  <a:pos x="344" y="144"/>
                </a:cxn>
              </a:cxnLst>
              <a:rect l="0" t="0" r="r" b="b"/>
              <a:pathLst>
                <a:path w="344" h="220">
                  <a:moveTo>
                    <a:pt x="344" y="144"/>
                  </a:moveTo>
                  <a:lnTo>
                    <a:pt x="344" y="144"/>
                  </a:lnTo>
                  <a:lnTo>
                    <a:pt x="344" y="132"/>
                  </a:lnTo>
                  <a:lnTo>
                    <a:pt x="340" y="122"/>
                  </a:lnTo>
                  <a:lnTo>
                    <a:pt x="336" y="112"/>
                  </a:lnTo>
                  <a:lnTo>
                    <a:pt x="330" y="102"/>
                  </a:lnTo>
                  <a:lnTo>
                    <a:pt x="324" y="94"/>
                  </a:lnTo>
                  <a:lnTo>
                    <a:pt x="316" y="86"/>
                  </a:lnTo>
                  <a:lnTo>
                    <a:pt x="306" y="80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88" y="56"/>
                  </a:lnTo>
                  <a:lnTo>
                    <a:pt x="278" y="40"/>
                  </a:lnTo>
                  <a:lnTo>
                    <a:pt x="266" y="28"/>
                  </a:lnTo>
                  <a:lnTo>
                    <a:pt x="254" y="16"/>
                  </a:lnTo>
                  <a:lnTo>
                    <a:pt x="242" y="10"/>
                  </a:lnTo>
                  <a:lnTo>
                    <a:pt x="228" y="4"/>
                  </a:lnTo>
                  <a:lnTo>
                    <a:pt x="212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6" y="180"/>
                  </a:lnTo>
                  <a:lnTo>
                    <a:pt x="12" y="192"/>
                  </a:lnTo>
                  <a:lnTo>
                    <a:pt x="18" y="200"/>
                  </a:lnTo>
                  <a:lnTo>
                    <a:pt x="28" y="208"/>
                  </a:lnTo>
                  <a:lnTo>
                    <a:pt x="40" y="214"/>
                  </a:lnTo>
                  <a:lnTo>
                    <a:pt x="52" y="218"/>
                  </a:lnTo>
                  <a:lnTo>
                    <a:pt x="64" y="220"/>
                  </a:lnTo>
                  <a:lnTo>
                    <a:pt x="280" y="220"/>
                  </a:lnTo>
                  <a:lnTo>
                    <a:pt x="280" y="220"/>
                  </a:lnTo>
                  <a:lnTo>
                    <a:pt x="290" y="216"/>
                  </a:lnTo>
                  <a:lnTo>
                    <a:pt x="300" y="212"/>
                  </a:lnTo>
                  <a:lnTo>
                    <a:pt x="312" y="206"/>
                  </a:lnTo>
                  <a:lnTo>
                    <a:pt x="324" y="196"/>
                  </a:lnTo>
                  <a:lnTo>
                    <a:pt x="334" y="182"/>
                  </a:lnTo>
                  <a:lnTo>
                    <a:pt x="338" y="174"/>
                  </a:lnTo>
                  <a:lnTo>
                    <a:pt x="342" y="166"/>
                  </a:lnTo>
                  <a:lnTo>
                    <a:pt x="344" y="156"/>
                  </a:lnTo>
                  <a:lnTo>
                    <a:pt x="344" y="144"/>
                  </a:lnTo>
                  <a:lnTo>
                    <a:pt x="344" y="144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82"/>
            <p:cNvSpPr/>
            <p:nvPr/>
          </p:nvSpPr>
          <p:spPr bwMode="auto">
            <a:xfrm>
              <a:off x="5649050" y="652304"/>
              <a:ext cx="210177" cy="17922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96" y="0"/>
                </a:cxn>
                <a:cxn ang="0">
                  <a:pos x="182" y="0"/>
                </a:cxn>
                <a:cxn ang="0">
                  <a:pos x="166" y="4"/>
                </a:cxn>
                <a:cxn ang="0">
                  <a:pos x="154" y="8"/>
                </a:cxn>
                <a:cxn ang="0">
                  <a:pos x="140" y="16"/>
                </a:cxn>
                <a:cxn ang="0">
                  <a:pos x="130" y="24"/>
                </a:cxn>
                <a:cxn ang="0">
                  <a:pos x="118" y="34"/>
                </a:cxn>
                <a:cxn ang="0">
                  <a:pos x="110" y="44"/>
                </a:cxn>
                <a:cxn ang="0">
                  <a:pos x="102" y="56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82" y="54"/>
                </a:cxn>
                <a:cxn ang="0">
                  <a:pos x="72" y="56"/>
                </a:cxn>
                <a:cxn ang="0">
                  <a:pos x="64" y="60"/>
                </a:cxn>
                <a:cxn ang="0">
                  <a:pos x="56" y="66"/>
                </a:cxn>
                <a:cxn ang="0">
                  <a:pos x="50" y="74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34" y="98"/>
                </a:cxn>
                <a:cxn ang="0">
                  <a:pos x="26" y="104"/>
                </a:cxn>
                <a:cxn ang="0">
                  <a:pos x="18" y="110"/>
                </a:cxn>
                <a:cxn ang="0">
                  <a:pos x="12" y="118"/>
                </a:cxn>
                <a:cxn ang="0">
                  <a:pos x="8" y="126"/>
                </a:cxn>
                <a:cxn ang="0">
                  <a:pos x="4" y="136"/>
                </a:cxn>
                <a:cxn ang="0">
                  <a:pos x="0" y="144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4" y="180"/>
                </a:cxn>
                <a:cxn ang="0">
                  <a:pos x="10" y="190"/>
                </a:cxn>
                <a:cxn ang="0">
                  <a:pos x="18" y="200"/>
                </a:cxn>
                <a:cxn ang="0">
                  <a:pos x="26" y="206"/>
                </a:cxn>
                <a:cxn ang="0">
                  <a:pos x="36" y="214"/>
                </a:cxn>
                <a:cxn ang="0">
                  <a:pos x="48" y="218"/>
                </a:cxn>
                <a:cxn ang="0">
                  <a:pos x="60" y="220"/>
                </a:cxn>
                <a:cxn ang="0">
                  <a:pos x="258" y="20"/>
                </a:cxn>
                <a:cxn ang="0">
                  <a:pos x="258" y="20"/>
                </a:cxn>
                <a:cxn ang="0">
                  <a:pos x="244" y="10"/>
                </a:cxn>
                <a:cxn ang="0">
                  <a:pos x="230" y="4"/>
                </a:cxn>
                <a:cxn ang="0">
                  <a:pos x="214" y="0"/>
                </a:cxn>
                <a:cxn ang="0">
                  <a:pos x="196" y="0"/>
                </a:cxn>
                <a:cxn ang="0">
                  <a:pos x="196" y="0"/>
                </a:cxn>
              </a:cxnLst>
              <a:rect l="0" t="0" r="r" b="b"/>
              <a:pathLst>
                <a:path w="258" h="220">
                  <a:moveTo>
                    <a:pt x="196" y="0"/>
                  </a:move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4" y="180"/>
                  </a:lnTo>
                  <a:lnTo>
                    <a:pt x="10" y="190"/>
                  </a:lnTo>
                  <a:lnTo>
                    <a:pt x="18" y="200"/>
                  </a:lnTo>
                  <a:lnTo>
                    <a:pt x="26" y="206"/>
                  </a:lnTo>
                  <a:lnTo>
                    <a:pt x="36" y="214"/>
                  </a:lnTo>
                  <a:lnTo>
                    <a:pt x="48" y="218"/>
                  </a:lnTo>
                  <a:lnTo>
                    <a:pt x="60" y="220"/>
                  </a:lnTo>
                  <a:lnTo>
                    <a:pt x="258" y="20"/>
                  </a:lnTo>
                  <a:lnTo>
                    <a:pt x="258" y="20"/>
                  </a:lnTo>
                  <a:lnTo>
                    <a:pt x="244" y="10"/>
                  </a:lnTo>
                  <a:lnTo>
                    <a:pt x="230" y="4"/>
                  </a:lnTo>
                  <a:lnTo>
                    <a:pt x="214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997592" y="3588778"/>
            <a:ext cx="6096000" cy="18928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 i="0" dirty="0" smtClean="0">
                <a:solidFill>
                  <a:schemeClr val="bg1"/>
                </a:solidFill>
                <a:effectLst/>
                <a:latin typeface="+mj-ea"/>
                <a:ea typeface="+mj-ea"/>
              </a:rPr>
              <a:t>亚洲象</a:t>
            </a:r>
            <a:r>
              <a:rPr lang="en-US" altLang="zh-CN" b="0" i="0" dirty="0" smtClean="0">
                <a:solidFill>
                  <a:schemeClr val="bg1"/>
                </a:solidFill>
                <a:effectLst/>
                <a:latin typeface="+mj-ea"/>
                <a:ea typeface="+mj-ea"/>
              </a:rPr>
              <a:t>(</a:t>
            </a:r>
            <a:r>
              <a:rPr lang="zh-CN" altLang="en-US" b="0" i="0" dirty="0" smtClean="0">
                <a:solidFill>
                  <a:schemeClr val="bg1"/>
                </a:solidFill>
                <a:effectLst/>
                <a:latin typeface="+mj-ea"/>
                <a:ea typeface="+mj-ea"/>
              </a:rPr>
              <a:t>又名大象</a:t>
            </a:r>
            <a:r>
              <a:rPr lang="en-US" altLang="zh-CN" b="0" i="0" dirty="0" smtClean="0">
                <a:solidFill>
                  <a:schemeClr val="bg1"/>
                </a:solidFill>
                <a:effectLst/>
                <a:latin typeface="+mj-ea"/>
                <a:ea typeface="+mj-ea"/>
              </a:rPr>
              <a:t>)</a:t>
            </a:r>
            <a:r>
              <a:rPr lang="zh-CN" altLang="en-US" b="0" i="0" dirty="0" smtClean="0">
                <a:solidFill>
                  <a:schemeClr val="bg1"/>
                </a:solidFill>
                <a:effectLst/>
                <a:latin typeface="+mj-ea"/>
                <a:ea typeface="+mj-ea"/>
              </a:rPr>
              <a:t> 群居，由一只雌象率领，无固定栖地，日行性。视觉较差（主要是由于象的睫毛比较长所以影响视力），嗅、听觉灵敏，炎热时喜水浴。晨昏觅食，以野草、树叶、竹叶、野果等为食。繁殖期不固定，孕期</a:t>
            </a:r>
            <a:r>
              <a:rPr lang="en-US" altLang="zh-CN" b="0" i="0" dirty="0" smtClean="0">
                <a:solidFill>
                  <a:schemeClr val="bg1"/>
                </a:solidFill>
                <a:effectLst/>
                <a:latin typeface="+mj-ea"/>
                <a:ea typeface="+mj-ea"/>
              </a:rPr>
              <a:t>20</a:t>
            </a:r>
            <a:r>
              <a:rPr lang="zh-CN" altLang="en-US" b="0" i="0" dirty="0" smtClean="0">
                <a:solidFill>
                  <a:schemeClr val="bg1"/>
                </a:solidFill>
                <a:effectLst/>
                <a:latin typeface="+mj-ea"/>
                <a:ea typeface="+mj-ea"/>
              </a:rPr>
              <a:t>－</a:t>
            </a:r>
            <a:r>
              <a:rPr lang="en-US" altLang="zh-CN" b="0" i="0" dirty="0" smtClean="0">
                <a:solidFill>
                  <a:schemeClr val="bg1"/>
                </a:solidFill>
                <a:effectLst/>
                <a:latin typeface="+mj-ea"/>
                <a:ea typeface="+mj-ea"/>
              </a:rPr>
              <a:t>22</a:t>
            </a:r>
            <a:r>
              <a:rPr lang="zh-CN" altLang="en-US" b="0" i="0" dirty="0" smtClean="0">
                <a:solidFill>
                  <a:schemeClr val="bg1"/>
                </a:solidFill>
                <a:effectLst/>
                <a:latin typeface="+mj-ea"/>
                <a:ea typeface="+mj-ea"/>
              </a:rPr>
              <a:t>个月，每产</a:t>
            </a:r>
            <a:r>
              <a:rPr lang="en-US" altLang="zh-CN" b="0" i="0" dirty="0" smtClean="0">
                <a:solidFill>
                  <a:schemeClr val="bg1"/>
                </a:solidFill>
                <a:effectLst/>
                <a:latin typeface="+mj-ea"/>
                <a:ea typeface="+mj-ea"/>
              </a:rPr>
              <a:t>1</a:t>
            </a:r>
            <a:r>
              <a:rPr lang="zh-CN" altLang="en-US" b="0" i="0" dirty="0" smtClean="0">
                <a:solidFill>
                  <a:schemeClr val="bg1"/>
                </a:solidFill>
                <a:effectLst/>
                <a:latin typeface="+mj-ea"/>
                <a:ea typeface="+mj-ea"/>
              </a:rPr>
              <a:t>仔，</a:t>
            </a:r>
            <a:r>
              <a:rPr lang="en-US" altLang="zh-CN" b="0" i="0" dirty="0" smtClean="0">
                <a:solidFill>
                  <a:schemeClr val="bg1"/>
                </a:solidFill>
                <a:effectLst/>
                <a:latin typeface="+mj-ea"/>
                <a:ea typeface="+mj-ea"/>
              </a:rPr>
              <a:t>9</a:t>
            </a:r>
            <a:r>
              <a:rPr lang="zh-CN" altLang="en-US" b="0" i="0" dirty="0" smtClean="0">
                <a:solidFill>
                  <a:schemeClr val="bg1"/>
                </a:solidFill>
                <a:effectLst/>
                <a:latin typeface="+mj-ea"/>
                <a:ea typeface="+mj-ea"/>
              </a:rPr>
              <a:t>－</a:t>
            </a:r>
            <a:r>
              <a:rPr lang="en-US" altLang="zh-CN" b="0" i="0" dirty="0" smtClean="0">
                <a:solidFill>
                  <a:schemeClr val="bg1"/>
                </a:solidFill>
                <a:effectLst/>
                <a:latin typeface="+mj-ea"/>
                <a:ea typeface="+mj-ea"/>
              </a:rPr>
              <a:t>12</a:t>
            </a:r>
            <a:r>
              <a:rPr lang="zh-CN" altLang="en-US" b="0" i="0" dirty="0" smtClean="0">
                <a:solidFill>
                  <a:schemeClr val="bg1"/>
                </a:solidFill>
                <a:effectLst/>
                <a:latin typeface="+mj-ea"/>
                <a:ea typeface="+mj-ea"/>
              </a:rPr>
              <a:t>岁性成熟，寿命</a:t>
            </a:r>
            <a:r>
              <a:rPr lang="en-US" altLang="zh-CN" b="0" i="0" dirty="0" smtClean="0">
                <a:solidFill>
                  <a:schemeClr val="bg1"/>
                </a:solidFill>
                <a:effectLst/>
                <a:latin typeface="+mj-ea"/>
                <a:ea typeface="+mj-ea"/>
              </a:rPr>
              <a:t>70</a:t>
            </a:r>
            <a:r>
              <a:rPr lang="zh-CN" altLang="en-US" b="0" i="0" dirty="0" smtClean="0">
                <a:solidFill>
                  <a:schemeClr val="bg1"/>
                </a:solidFill>
                <a:effectLst/>
                <a:latin typeface="+mj-ea"/>
                <a:ea typeface="+mj-ea"/>
              </a:rPr>
              <a:t>－</a:t>
            </a:r>
            <a:r>
              <a:rPr lang="en-US" altLang="zh-CN" b="0" i="0" dirty="0" smtClean="0">
                <a:solidFill>
                  <a:schemeClr val="bg1"/>
                </a:solidFill>
                <a:effectLst/>
                <a:latin typeface="+mj-ea"/>
                <a:ea typeface="+mj-ea"/>
              </a:rPr>
              <a:t>80</a:t>
            </a:r>
            <a:r>
              <a:rPr lang="zh-CN" altLang="en-US" b="0" i="0" dirty="0" smtClean="0">
                <a:solidFill>
                  <a:schemeClr val="bg1"/>
                </a:solidFill>
                <a:effectLst/>
                <a:latin typeface="+mj-ea"/>
                <a:ea typeface="+mj-ea"/>
              </a:rPr>
              <a:t>年。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6843714" y="1023940"/>
            <a:ext cx="4738687" cy="3876675"/>
            <a:chOff x="4311" y="645"/>
            <a:chExt cx="2985" cy="2442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11" y="645"/>
              <a:ext cx="2985" cy="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5"/>
            <p:cNvSpPr/>
            <p:nvPr/>
          </p:nvSpPr>
          <p:spPr bwMode="auto">
            <a:xfrm>
              <a:off x="4238" y="1175"/>
              <a:ext cx="657" cy="421"/>
            </a:xfrm>
            <a:custGeom>
              <a:avLst/>
              <a:gdLst>
                <a:gd name="T0" fmla="*/ 70 w 72"/>
                <a:gd name="T1" fmla="*/ 34 h 46"/>
                <a:gd name="T2" fmla="*/ 15 w 72"/>
                <a:gd name="T3" fmla="*/ 0 h 46"/>
                <a:gd name="T4" fmla="*/ 69 w 72"/>
                <a:gd name="T5" fmla="*/ 46 h 46"/>
                <a:gd name="T6" fmla="*/ 70 w 72"/>
                <a:gd name="T7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46">
                  <a:moveTo>
                    <a:pt x="70" y="34"/>
                  </a:moveTo>
                  <a:cubicBezTo>
                    <a:pt x="70" y="34"/>
                    <a:pt x="23" y="38"/>
                    <a:pt x="15" y="0"/>
                  </a:cubicBezTo>
                  <a:cubicBezTo>
                    <a:pt x="15" y="0"/>
                    <a:pt x="0" y="39"/>
                    <a:pt x="69" y="46"/>
                  </a:cubicBezTo>
                  <a:cubicBezTo>
                    <a:pt x="72" y="42"/>
                    <a:pt x="72" y="38"/>
                    <a:pt x="70" y="34"/>
                  </a:cubicBezTo>
                  <a:close/>
                </a:path>
              </a:pathLst>
            </a:custGeom>
            <a:solidFill>
              <a:srgbClr val="A9A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4749" y="2053"/>
              <a:ext cx="949" cy="622"/>
            </a:xfrm>
            <a:custGeom>
              <a:avLst/>
              <a:gdLst>
                <a:gd name="T0" fmla="*/ 104 w 104"/>
                <a:gd name="T1" fmla="*/ 20 h 68"/>
                <a:gd name="T2" fmla="*/ 49 w 104"/>
                <a:gd name="T3" fmla="*/ 31 h 68"/>
                <a:gd name="T4" fmla="*/ 28 w 104"/>
                <a:gd name="T5" fmla="*/ 64 h 68"/>
                <a:gd name="T6" fmla="*/ 1 w 104"/>
                <a:gd name="T7" fmla="*/ 55 h 68"/>
                <a:gd name="T8" fmla="*/ 39 w 104"/>
                <a:gd name="T9" fmla="*/ 6 h 68"/>
                <a:gd name="T10" fmla="*/ 88 w 104"/>
                <a:gd name="T11" fmla="*/ 0 h 68"/>
                <a:gd name="T12" fmla="*/ 104 w 104"/>
                <a:gd name="T13" fmla="*/ 2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68">
                  <a:moveTo>
                    <a:pt x="104" y="20"/>
                  </a:moveTo>
                  <a:cubicBezTo>
                    <a:pt x="104" y="20"/>
                    <a:pt x="75" y="23"/>
                    <a:pt x="49" y="31"/>
                  </a:cubicBezTo>
                  <a:cubicBezTo>
                    <a:pt x="30" y="37"/>
                    <a:pt x="36" y="53"/>
                    <a:pt x="28" y="64"/>
                  </a:cubicBezTo>
                  <a:cubicBezTo>
                    <a:pt x="25" y="68"/>
                    <a:pt x="0" y="63"/>
                    <a:pt x="1" y="55"/>
                  </a:cubicBezTo>
                  <a:cubicBezTo>
                    <a:pt x="1" y="52"/>
                    <a:pt x="22" y="8"/>
                    <a:pt x="39" y="6"/>
                  </a:cubicBezTo>
                  <a:cubicBezTo>
                    <a:pt x="62" y="3"/>
                    <a:pt x="88" y="0"/>
                    <a:pt x="88" y="0"/>
                  </a:cubicBezTo>
                  <a:lnTo>
                    <a:pt x="104" y="20"/>
                  </a:lnTo>
                  <a:close/>
                </a:path>
              </a:pathLst>
            </a:custGeom>
            <a:solidFill>
              <a:srgbClr val="635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5872" y="1944"/>
              <a:ext cx="328" cy="951"/>
            </a:xfrm>
            <a:custGeom>
              <a:avLst/>
              <a:gdLst>
                <a:gd name="T0" fmla="*/ 20 w 36"/>
                <a:gd name="T1" fmla="*/ 0 h 104"/>
                <a:gd name="T2" fmla="*/ 33 w 36"/>
                <a:gd name="T3" fmla="*/ 98 h 104"/>
                <a:gd name="T4" fmla="*/ 5 w 36"/>
                <a:gd name="T5" fmla="*/ 98 h 104"/>
                <a:gd name="T6" fmla="*/ 0 w 36"/>
                <a:gd name="T7" fmla="*/ 15 h 104"/>
                <a:gd name="T8" fmla="*/ 20 w 36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04">
                  <a:moveTo>
                    <a:pt x="20" y="0"/>
                  </a:moveTo>
                  <a:cubicBezTo>
                    <a:pt x="20" y="0"/>
                    <a:pt x="36" y="95"/>
                    <a:pt x="33" y="98"/>
                  </a:cubicBezTo>
                  <a:cubicBezTo>
                    <a:pt x="30" y="101"/>
                    <a:pt x="6" y="104"/>
                    <a:pt x="5" y="98"/>
                  </a:cubicBezTo>
                  <a:cubicBezTo>
                    <a:pt x="4" y="93"/>
                    <a:pt x="0" y="15"/>
                    <a:pt x="0" y="15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635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4713" y="1532"/>
              <a:ext cx="666" cy="531"/>
            </a:xfrm>
            <a:custGeom>
              <a:avLst/>
              <a:gdLst>
                <a:gd name="T0" fmla="*/ 32 w 73"/>
                <a:gd name="T1" fmla="*/ 48 h 58"/>
                <a:gd name="T2" fmla="*/ 14 w 73"/>
                <a:gd name="T3" fmla="*/ 33 h 58"/>
                <a:gd name="T4" fmla="*/ 7 w 73"/>
                <a:gd name="T5" fmla="*/ 37 h 58"/>
                <a:gd name="T6" fmla="*/ 9 w 73"/>
                <a:gd name="T7" fmla="*/ 21 h 58"/>
                <a:gd name="T8" fmla="*/ 40 w 73"/>
                <a:gd name="T9" fmla="*/ 0 h 58"/>
                <a:gd name="T10" fmla="*/ 73 w 73"/>
                <a:gd name="T11" fmla="*/ 16 h 58"/>
                <a:gd name="T12" fmla="*/ 45 w 73"/>
                <a:gd name="T13" fmla="*/ 58 h 58"/>
                <a:gd name="T14" fmla="*/ 32 w 73"/>
                <a:gd name="T15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58">
                  <a:moveTo>
                    <a:pt x="32" y="48"/>
                  </a:moveTo>
                  <a:cubicBezTo>
                    <a:pt x="14" y="33"/>
                    <a:pt x="14" y="33"/>
                    <a:pt x="14" y="33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0" y="29"/>
                    <a:pt x="9" y="2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45" y="58"/>
                    <a:pt x="45" y="58"/>
                    <a:pt x="45" y="58"/>
                  </a:cubicBezTo>
                  <a:lnTo>
                    <a:pt x="32" y="48"/>
                  </a:lnTo>
                  <a:close/>
                </a:path>
              </a:pathLst>
            </a:custGeom>
            <a:solidFill>
              <a:srgbClr val="837C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4457" y="636"/>
              <a:ext cx="986" cy="1289"/>
            </a:xfrm>
            <a:custGeom>
              <a:avLst/>
              <a:gdLst>
                <a:gd name="T0" fmla="*/ 48 w 108"/>
                <a:gd name="T1" fmla="*/ 72 h 141"/>
                <a:gd name="T2" fmla="*/ 75 w 108"/>
                <a:gd name="T3" fmla="*/ 76 h 141"/>
                <a:gd name="T4" fmla="*/ 100 w 108"/>
                <a:gd name="T5" fmla="*/ 90 h 141"/>
                <a:gd name="T6" fmla="*/ 98 w 108"/>
                <a:gd name="T7" fmla="*/ 123 h 141"/>
                <a:gd name="T8" fmla="*/ 78 w 108"/>
                <a:gd name="T9" fmla="*/ 139 h 141"/>
                <a:gd name="T10" fmla="*/ 44 w 108"/>
                <a:gd name="T11" fmla="*/ 119 h 141"/>
                <a:gd name="T12" fmla="*/ 14 w 108"/>
                <a:gd name="T13" fmla="*/ 47 h 141"/>
                <a:gd name="T14" fmla="*/ 11 w 108"/>
                <a:gd name="T15" fmla="*/ 9 h 141"/>
                <a:gd name="T16" fmla="*/ 17 w 108"/>
                <a:gd name="T17" fmla="*/ 7 h 141"/>
                <a:gd name="T18" fmla="*/ 17 w 108"/>
                <a:gd name="T19" fmla="*/ 0 h 141"/>
                <a:gd name="T20" fmla="*/ 32 w 108"/>
                <a:gd name="T21" fmla="*/ 43 h 141"/>
                <a:gd name="T22" fmla="*/ 32 w 108"/>
                <a:gd name="T23" fmla="*/ 66 h 141"/>
                <a:gd name="T24" fmla="*/ 48 w 108"/>
                <a:gd name="T25" fmla="*/ 7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41">
                  <a:moveTo>
                    <a:pt x="48" y="72"/>
                  </a:moveTo>
                  <a:cubicBezTo>
                    <a:pt x="48" y="72"/>
                    <a:pt x="63" y="66"/>
                    <a:pt x="75" y="76"/>
                  </a:cubicBezTo>
                  <a:cubicBezTo>
                    <a:pt x="75" y="76"/>
                    <a:pt x="98" y="69"/>
                    <a:pt x="100" y="90"/>
                  </a:cubicBezTo>
                  <a:cubicBezTo>
                    <a:pt x="100" y="90"/>
                    <a:pt x="108" y="113"/>
                    <a:pt x="98" y="123"/>
                  </a:cubicBezTo>
                  <a:cubicBezTo>
                    <a:pt x="98" y="123"/>
                    <a:pt x="84" y="137"/>
                    <a:pt x="78" y="139"/>
                  </a:cubicBezTo>
                  <a:cubicBezTo>
                    <a:pt x="72" y="141"/>
                    <a:pt x="44" y="119"/>
                    <a:pt x="44" y="119"/>
                  </a:cubicBezTo>
                  <a:cubicBezTo>
                    <a:pt x="44" y="119"/>
                    <a:pt x="0" y="89"/>
                    <a:pt x="14" y="47"/>
                  </a:cubicBezTo>
                  <a:cubicBezTo>
                    <a:pt x="24" y="16"/>
                    <a:pt x="11" y="9"/>
                    <a:pt x="11" y="9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40" y="12"/>
                    <a:pt x="32" y="43"/>
                  </a:cubicBezTo>
                  <a:cubicBezTo>
                    <a:pt x="30" y="50"/>
                    <a:pt x="29" y="58"/>
                    <a:pt x="32" y="66"/>
                  </a:cubicBezTo>
                  <a:cubicBezTo>
                    <a:pt x="34" y="73"/>
                    <a:pt x="39" y="79"/>
                    <a:pt x="48" y="72"/>
                  </a:cubicBezTo>
                  <a:close/>
                </a:path>
              </a:pathLst>
            </a:custGeom>
            <a:solidFill>
              <a:srgbClr val="837C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0"/>
            <p:cNvSpPr/>
            <p:nvPr/>
          </p:nvSpPr>
          <p:spPr bwMode="auto">
            <a:xfrm>
              <a:off x="5060" y="1248"/>
              <a:ext cx="529" cy="705"/>
            </a:xfrm>
            <a:custGeom>
              <a:avLst/>
              <a:gdLst>
                <a:gd name="T0" fmla="*/ 19 w 58"/>
                <a:gd name="T1" fmla="*/ 20 h 77"/>
                <a:gd name="T2" fmla="*/ 49 w 58"/>
                <a:gd name="T3" fmla="*/ 8 h 77"/>
                <a:gd name="T4" fmla="*/ 56 w 58"/>
                <a:gd name="T5" fmla="*/ 30 h 77"/>
                <a:gd name="T6" fmla="*/ 51 w 58"/>
                <a:gd name="T7" fmla="*/ 57 h 77"/>
                <a:gd name="T8" fmla="*/ 23 w 58"/>
                <a:gd name="T9" fmla="*/ 74 h 77"/>
                <a:gd name="T10" fmla="*/ 19 w 58"/>
                <a:gd name="T11" fmla="*/ 2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77">
                  <a:moveTo>
                    <a:pt x="19" y="20"/>
                  </a:moveTo>
                  <a:cubicBezTo>
                    <a:pt x="19" y="20"/>
                    <a:pt x="41" y="0"/>
                    <a:pt x="49" y="8"/>
                  </a:cubicBezTo>
                  <a:cubicBezTo>
                    <a:pt x="49" y="8"/>
                    <a:pt x="58" y="15"/>
                    <a:pt x="56" y="30"/>
                  </a:cubicBezTo>
                  <a:cubicBezTo>
                    <a:pt x="55" y="45"/>
                    <a:pt x="56" y="52"/>
                    <a:pt x="51" y="57"/>
                  </a:cubicBezTo>
                  <a:cubicBezTo>
                    <a:pt x="46" y="62"/>
                    <a:pt x="34" y="77"/>
                    <a:pt x="23" y="74"/>
                  </a:cubicBezTo>
                  <a:cubicBezTo>
                    <a:pt x="23" y="74"/>
                    <a:pt x="0" y="56"/>
                    <a:pt x="19" y="20"/>
                  </a:cubicBezTo>
                  <a:close/>
                </a:path>
              </a:pathLst>
            </a:custGeom>
            <a:solidFill>
              <a:srgbClr val="837C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4165" y="1184"/>
              <a:ext cx="758" cy="485"/>
            </a:xfrm>
            <a:custGeom>
              <a:avLst/>
              <a:gdLst>
                <a:gd name="T0" fmla="*/ 80 w 83"/>
                <a:gd name="T1" fmla="*/ 40 h 53"/>
                <a:gd name="T2" fmla="*/ 17 w 83"/>
                <a:gd name="T3" fmla="*/ 0 h 53"/>
                <a:gd name="T4" fmla="*/ 79 w 83"/>
                <a:gd name="T5" fmla="*/ 53 h 53"/>
                <a:gd name="T6" fmla="*/ 80 w 83"/>
                <a:gd name="T7" fmla="*/ 4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53">
                  <a:moveTo>
                    <a:pt x="80" y="40"/>
                  </a:moveTo>
                  <a:cubicBezTo>
                    <a:pt x="80" y="40"/>
                    <a:pt x="26" y="44"/>
                    <a:pt x="17" y="0"/>
                  </a:cubicBezTo>
                  <a:cubicBezTo>
                    <a:pt x="17" y="0"/>
                    <a:pt x="0" y="46"/>
                    <a:pt x="79" y="53"/>
                  </a:cubicBezTo>
                  <a:cubicBezTo>
                    <a:pt x="82" y="49"/>
                    <a:pt x="83" y="44"/>
                    <a:pt x="80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12"/>
            <p:cNvSpPr>
              <a:spLocks noChangeArrowheads="1"/>
            </p:cNvSpPr>
            <p:nvPr/>
          </p:nvSpPr>
          <p:spPr bwMode="auto">
            <a:xfrm>
              <a:off x="5078" y="1422"/>
              <a:ext cx="73" cy="73"/>
            </a:xfrm>
            <a:prstGeom prst="ellipse">
              <a:avLst/>
            </a:prstGeom>
            <a:solidFill>
              <a:srgbClr val="1F1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5069" y="1459"/>
              <a:ext cx="1323" cy="1555"/>
            </a:xfrm>
            <a:custGeom>
              <a:avLst/>
              <a:gdLst>
                <a:gd name="T0" fmla="*/ 120 w 145"/>
                <a:gd name="T1" fmla="*/ 38 h 170"/>
                <a:gd name="T2" fmla="*/ 114 w 145"/>
                <a:gd name="T3" fmla="*/ 34 h 170"/>
                <a:gd name="T4" fmla="*/ 27 w 145"/>
                <a:gd name="T5" fmla="*/ 15 h 170"/>
                <a:gd name="T6" fmla="*/ 5 w 145"/>
                <a:gd name="T7" fmla="*/ 64 h 170"/>
                <a:gd name="T8" fmla="*/ 17 w 145"/>
                <a:gd name="T9" fmla="*/ 92 h 170"/>
                <a:gd name="T10" fmla="*/ 12 w 145"/>
                <a:gd name="T11" fmla="*/ 165 h 170"/>
                <a:gd name="T12" fmla="*/ 40 w 145"/>
                <a:gd name="T13" fmla="*/ 164 h 170"/>
                <a:gd name="T14" fmla="*/ 41 w 145"/>
                <a:gd name="T15" fmla="*/ 112 h 170"/>
                <a:gd name="T16" fmla="*/ 106 w 145"/>
                <a:gd name="T17" fmla="*/ 117 h 170"/>
                <a:gd name="T18" fmla="*/ 114 w 145"/>
                <a:gd name="T19" fmla="*/ 165 h 170"/>
                <a:gd name="T20" fmla="*/ 141 w 145"/>
                <a:gd name="T21" fmla="*/ 163 h 170"/>
                <a:gd name="T22" fmla="*/ 130 w 145"/>
                <a:gd name="T23" fmla="*/ 102 h 170"/>
                <a:gd name="T24" fmla="*/ 134 w 145"/>
                <a:gd name="T25" fmla="*/ 73 h 170"/>
                <a:gd name="T26" fmla="*/ 131 w 145"/>
                <a:gd name="T27" fmla="*/ 56 h 170"/>
                <a:gd name="T28" fmla="*/ 138 w 145"/>
                <a:gd name="T29" fmla="*/ 83 h 170"/>
                <a:gd name="T30" fmla="*/ 141 w 145"/>
                <a:gd name="T31" fmla="*/ 86 h 170"/>
                <a:gd name="T32" fmla="*/ 141 w 145"/>
                <a:gd name="T33" fmla="*/ 86 h 170"/>
                <a:gd name="T34" fmla="*/ 143 w 145"/>
                <a:gd name="T35" fmla="*/ 84 h 170"/>
                <a:gd name="T36" fmla="*/ 120 w 145"/>
                <a:gd name="T37" fmla="*/ 3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5" h="170">
                  <a:moveTo>
                    <a:pt x="120" y="38"/>
                  </a:moveTo>
                  <a:cubicBezTo>
                    <a:pt x="117" y="35"/>
                    <a:pt x="114" y="34"/>
                    <a:pt x="114" y="3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1" y="0"/>
                    <a:pt x="0" y="52"/>
                    <a:pt x="5" y="64"/>
                  </a:cubicBezTo>
                  <a:cubicBezTo>
                    <a:pt x="8" y="72"/>
                    <a:pt x="12" y="82"/>
                    <a:pt x="17" y="92"/>
                  </a:cubicBezTo>
                  <a:cubicBezTo>
                    <a:pt x="14" y="120"/>
                    <a:pt x="10" y="163"/>
                    <a:pt x="12" y="165"/>
                  </a:cubicBezTo>
                  <a:cubicBezTo>
                    <a:pt x="16" y="168"/>
                    <a:pt x="39" y="170"/>
                    <a:pt x="40" y="164"/>
                  </a:cubicBezTo>
                  <a:cubicBezTo>
                    <a:pt x="40" y="161"/>
                    <a:pt x="41" y="135"/>
                    <a:pt x="41" y="112"/>
                  </a:cubicBezTo>
                  <a:cubicBezTo>
                    <a:pt x="62" y="117"/>
                    <a:pt x="101" y="117"/>
                    <a:pt x="106" y="117"/>
                  </a:cubicBezTo>
                  <a:cubicBezTo>
                    <a:pt x="110" y="138"/>
                    <a:pt x="113" y="162"/>
                    <a:pt x="114" y="165"/>
                  </a:cubicBezTo>
                  <a:cubicBezTo>
                    <a:pt x="115" y="170"/>
                    <a:pt x="138" y="166"/>
                    <a:pt x="141" y="163"/>
                  </a:cubicBezTo>
                  <a:cubicBezTo>
                    <a:pt x="143" y="161"/>
                    <a:pt x="136" y="129"/>
                    <a:pt x="130" y="102"/>
                  </a:cubicBezTo>
                  <a:cubicBezTo>
                    <a:pt x="133" y="96"/>
                    <a:pt x="135" y="87"/>
                    <a:pt x="134" y="73"/>
                  </a:cubicBezTo>
                  <a:cubicBezTo>
                    <a:pt x="134" y="66"/>
                    <a:pt x="133" y="60"/>
                    <a:pt x="131" y="56"/>
                  </a:cubicBezTo>
                  <a:cubicBezTo>
                    <a:pt x="136" y="63"/>
                    <a:pt x="140" y="72"/>
                    <a:pt x="138" y="83"/>
                  </a:cubicBezTo>
                  <a:cubicBezTo>
                    <a:pt x="138" y="85"/>
                    <a:pt x="139" y="86"/>
                    <a:pt x="141" y="86"/>
                  </a:cubicBezTo>
                  <a:cubicBezTo>
                    <a:pt x="141" y="86"/>
                    <a:pt x="141" y="86"/>
                    <a:pt x="141" y="86"/>
                  </a:cubicBezTo>
                  <a:cubicBezTo>
                    <a:pt x="142" y="86"/>
                    <a:pt x="143" y="85"/>
                    <a:pt x="143" y="84"/>
                  </a:cubicBezTo>
                  <a:cubicBezTo>
                    <a:pt x="145" y="59"/>
                    <a:pt x="128" y="44"/>
                    <a:pt x="120" y="38"/>
                  </a:cubicBezTo>
                </a:path>
              </a:pathLst>
            </a:custGeom>
            <a:solidFill>
              <a:srgbClr val="837C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6310" y="2209"/>
              <a:ext cx="91" cy="155"/>
            </a:xfrm>
            <a:custGeom>
              <a:avLst/>
              <a:gdLst>
                <a:gd name="T0" fmla="*/ 10 w 10"/>
                <a:gd name="T1" fmla="*/ 7 h 17"/>
                <a:gd name="T2" fmla="*/ 5 w 10"/>
                <a:gd name="T3" fmla="*/ 17 h 17"/>
                <a:gd name="T4" fmla="*/ 0 w 10"/>
                <a:gd name="T5" fmla="*/ 7 h 17"/>
                <a:gd name="T6" fmla="*/ 5 w 10"/>
                <a:gd name="T7" fmla="*/ 0 h 17"/>
                <a:gd name="T8" fmla="*/ 10 w 10"/>
                <a:gd name="T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7">
                  <a:moveTo>
                    <a:pt x="10" y="7"/>
                  </a:moveTo>
                  <a:cubicBezTo>
                    <a:pt x="10" y="11"/>
                    <a:pt x="5" y="17"/>
                    <a:pt x="5" y="17"/>
                  </a:cubicBezTo>
                  <a:cubicBezTo>
                    <a:pt x="5" y="17"/>
                    <a:pt x="0" y="11"/>
                    <a:pt x="0" y="7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0" y="3"/>
                    <a:pt x="10" y="7"/>
                  </a:cubicBezTo>
                </a:path>
              </a:pathLst>
            </a:custGeom>
            <a:solidFill>
              <a:srgbClr val="837C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5"/>
            <p:cNvSpPr/>
            <p:nvPr/>
          </p:nvSpPr>
          <p:spPr bwMode="auto">
            <a:xfrm>
              <a:off x="5306" y="1358"/>
              <a:ext cx="329" cy="549"/>
            </a:xfrm>
            <a:custGeom>
              <a:avLst/>
              <a:gdLst>
                <a:gd name="T0" fmla="*/ 19 w 36"/>
                <a:gd name="T1" fmla="*/ 0 h 60"/>
                <a:gd name="T2" fmla="*/ 5 w 36"/>
                <a:gd name="T3" fmla="*/ 59 h 60"/>
                <a:gd name="T4" fmla="*/ 3 w 36"/>
                <a:gd name="T5" fmla="*/ 49 h 60"/>
                <a:gd name="T6" fmla="*/ 6 w 36"/>
                <a:gd name="T7" fmla="*/ 7 h 60"/>
                <a:gd name="T8" fmla="*/ 19 w 3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0">
                  <a:moveTo>
                    <a:pt x="19" y="0"/>
                  </a:moveTo>
                  <a:cubicBezTo>
                    <a:pt x="19" y="0"/>
                    <a:pt x="36" y="25"/>
                    <a:pt x="5" y="59"/>
                  </a:cubicBezTo>
                  <a:cubicBezTo>
                    <a:pt x="5" y="59"/>
                    <a:pt x="0" y="60"/>
                    <a:pt x="3" y="49"/>
                  </a:cubicBezTo>
                  <a:cubicBezTo>
                    <a:pt x="6" y="37"/>
                    <a:pt x="6" y="7"/>
                    <a:pt x="6" y="7"/>
                  </a:cubicBezTo>
                  <a:cubicBezTo>
                    <a:pt x="6" y="7"/>
                    <a:pt x="17" y="0"/>
                    <a:pt x="19" y="0"/>
                  </a:cubicBezTo>
                  <a:close/>
                </a:path>
              </a:pathLst>
            </a:custGeom>
            <a:solidFill>
              <a:srgbClr val="635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4868" y="1770"/>
              <a:ext cx="365" cy="466"/>
            </a:xfrm>
            <a:custGeom>
              <a:avLst/>
              <a:gdLst>
                <a:gd name="T0" fmla="*/ 0 w 40"/>
                <a:gd name="T1" fmla="*/ 5 h 51"/>
                <a:gd name="T2" fmla="*/ 9 w 40"/>
                <a:gd name="T3" fmla="*/ 0 h 51"/>
                <a:gd name="T4" fmla="*/ 33 w 40"/>
                <a:gd name="T5" fmla="*/ 12 h 51"/>
                <a:gd name="T6" fmla="*/ 37 w 40"/>
                <a:gd name="T7" fmla="*/ 22 h 51"/>
                <a:gd name="T8" fmla="*/ 40 w 40"/>
                <a:gd name="T9" fmla="*/ 51 h 51"/>
                <a:gd name="T10" fmla="*/ 29 w 40"/>
                <a:gd name="T11" fmla="*/ 29 h 51"/>
                <a:gd name="T12" fmla="*/ 0 w 40"/>
                <a:gd name="T13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1">
                  <a:moveTo>
                    <a:pt x="0" y="5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7" y="19"/>
                    <a:pt x="33" y="12"/>
                  </a:cubicBezTo>
                  <a:cubicBezTo>
                    <a:pt x="33" y="12"/>
                    <a:pt x="30" y="19"/>
                    <a:pt x="37" y="22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35" y="36"/>
                    <a:pt x="29" y="29"/>
                  </a:cubicBezTo>
                  <a:cubicBezTo>
                    <a:pt x="24" y="22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635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5297" y="1697"/>
              <a:ext cx="392" cy="320"/>
            </a:xfrm>
            <a:custGeom>
              <a:avLst/>
              <a:gdLst>
                <a:gd name="T0" fmla="*/ 29 w 43"/>
                <a:gd name="T1" fmla="*/ 0 h 35"/>
                <a:gd name="T2" fmla="*/ 0 w 43"/>
                <a:gd name="T3" fmla="*/ 29 h 35"/>
                <a:gd name="T4" fmla="*/ 23 w 43"/>
                <a:gd name="T5" fmla="*/ 31 h 35"/>
                <a:gd name="T6" fmla="*/ 29 w 43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5">
                  <a:moveTo>
                    <a:pt x="29" y="0"/>
                  </a:moveTo>
                  <a:cubicBezTo>
                    <a:pt x="29" y="0"/>
                    <a:pt x="26" y="25"/>
                    <a:pt x="0" y="29"/>
                  </a:cubicBezTo>
                  <a:cubicBezTo>
                    <a:pt x="0" y="29"/>
                    <a:pt x="13" y="35"/>
                    <a:pt x="23" y="31"/>
                  </a:cubicBezTo>
                  <a:cubicBezTo>
                    <a:pt x="33" y="28"/>
                    <a:pt x="43" y="9"/>
                    <a:pt x="29" y="0"/>
                  </a:cubicBezTo>
                  <a:close/>
                </a:path>
              </a:pathLst>
            </a:custGeom>
            <a:solidFill>
              <a:srgbClr val="767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5443" y="2282"/>
              <a:ext cx="575" cy="229"/>
            </a:xfrm>
            <a:custGeom>
              <a:avLst/>
              <a:gdLst>
                <a:gd name="T0" fmla="*/ 3 w 63"/>
                <a:gd name="T1" fmla="*/ 0 h 25"/>
                <a:gd name="T2" fmla="*/ 0 w 63"/>
                <a:gd name="T3" fmla="*/ 17 h 25"/>
                <a:gd name="T4" fmla="*/ 63 w 63"/>
                <a:gd name="T5" fmla="*/ 23 h 25"/>
                <a:gd name="T6" fmla="*/ 56 w 63"/>
                <a:gd name="T7" fmla="*/ 0 h 25"/>
                <a:gd name="T8" fmla="*/ 3 w 6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5">
                  <a:moveTo>
                    <a:pt x="3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14" y="25"/>
                    <a:pt x="63" y="23"/>
                  </a:cubicBezTo>
                  <a:cubicBezTo>
                    <a:pt x="63" y="23"/>
                    <a:pt x="54" y="8"/>
                    <a:pt x="56" y="0"/>
                  </a:cubicBezTo>
                  <a:cubicBezTo>
                    <a:pt x="56" y="0"/>
                    <a:pt x="25" y="20"/>
                    <a:pt x="3" y="0"/>
                  </a:cubicBezTo>
                </a:path>
              </a:pathLst>
            </a:custGeom>
            <a:solidFill>
              <a:srgbClr val="767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9"/>
            <p:cNvSpPr/>
            <p:nvPr/>
          </p:nvSpPr>
          <p:spPr bwMode="auto">
            <a:xfrm>
              <a:off x="6109" y="2575"/>
              <a:ext cx="219" cy="329"/>
            </a:xfrm>
            <a:custGeom>
              <a:avLst/>
              <a:gdLst>
                <a:gd name="T0" fmla="*/ 20 w 24"/>
                <a:gd name="T1" fmla="*/ 0 h 36"/>
                <a:gd name="T2" fmla="*/ 1 w 24"/>
                <a:gd name="T3" fmla="*/ 29 h 36"/>
                <a:gd name="T4" fmla="*/ 15 w 24"/>
                <a:gd name="T5" fmla="*/ 36 h 36"/>
                <a:gd name="T6" fmla="*/ 18 w 24"/>
                <a:gd name="T7" fmla="*/ 35 h 36"/>
                <a:gd name="T8" fmla="*/ 24 w 24"/>
                <a:gd name="T9" fmla="*/ 19 h 36"/>
                <a:gd name="T10" fmla="*/ 20 w 24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6">
                  <a:moveTo>
                    <a:pt x="20" y="0"/>
                  </a:moveTo>
                  <a:cubicBezTo>
                    <a:pt x="11" y="7"/>
                    <a:pt x="1" y="28"/>
                    <a:pt x="1" y="29"/>
                  </a:cubicBezTo>
                  <a:cubicBezTo>
                    <a:pt x="0" y="33"/>
                    <a:pt x="10" y="36"/>
                    <a:pt x="15" y="36"/>
                  </a:cubicBezTo>
                  <a:cubicBezTo>
                    <a:pt x="17" y="36"/>
                    <a:pt x="18" y="36"/>
                    <a:pt x="18" y="35"/>
                  </a:cubicBezTo>
                  <a:cubicBezTo>
                    <a:pt x="22" y="31"/>
                    <a:pt x="21" y="24"/>
                    <a:pt x="24" y="19"/>
                  </a:cubicBezTo>
                  <a:cubicBezTo>
                    <a:pt x="23" y="14"/>
                    <a:pt x="22" y="7"/>
                    <a:pt x="20" y="0"/>
                  </a:cubicBezTo>
                </a:path>
              </a:pathLst>
            </a:custGeom>
            <a:solidFill>
              <a:srgbClr val="605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0"/>
            <p:cNvSpPr>
              <a:spLocks noEditPoints="1"/>
            </p:cNvSpPr>
            <p:nvPr/>
          </p:nvSpPr>
          <p:spPr bwMode="auto">
            <a:xfrm>
              <a:off x="6255" y="2127"/>
              <a:ext cx="46" cy="283"/>
            </a:xfrm>
            <a:custGeom>
              <a:avLst/>
              <a:gdLst>
                <a:gd name="T0" fmla="*/ 0 w 5"/>
                <a:gd name="T1" fmla="*/ 29 h 31"/>
                <a:gd name="T2" fmla="*/ 0 w 5"/>
                <a:gd name="T3" fmla="*/ 29 h 31"/>
                <a:gd name="T4" fmla="*/ 0 w 5"/>
                <a:gd name="T5" fmla="*/ 31 h 31"/>
                <a:gd name="T6" fmla="*/ 0 w 5"/>
                <a:gd name="T7" fmla="*/ 29 h 31"/>
                <a:gd name="T8" fmla="*/ 4 w 5"/>
                <a:gd name="T9" fmla="*/ 0 h 31"/>
                <a:gd name="T10" fmla="*/ 4 w 5"/>
                <a:gd name="T11" fmla="*/ 0 h 31"/>
                <a:gd name="T12" fmla="*/ 5 w 5"/>
                <a:gd name="T13" fmla="*/ 5 h 31"/>
                <a:gd name="T14" fmla="*/ 4 w 5"/>
                <a:gd name="T15" fmla="*/ 0 h 31"/>
                <a:gd name="T16" fmla="*/ 4 w 5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1"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29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5" y="3"/>
                    <a:pt x="5" y="5"/>
                  </a:cubicBezTo>
                  <a:cubicBezTo>
                    <a:pt x="5" y="3"/>
                    <a:pt x="4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BA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5753" y="2063"/>
              <a:ext cx="548" cy="420"/>
            </a:xfrm>
            <a:custGeom>
              <a:avLst/>
              <a:gdLst>
                <a:gd name="T0" fmla="*/ 56 w 60"/>
                <a:gd name="T1" fmla="*/ 0 h 46"/>
                <a:gd name="T2" fmla="*/ 46 w 60"/>
                <a:gd name="T3" fmla="*/ 2 h 46"/>
                <a:gd name="T4" fmla="*/ 12 w 60"/>
                <a:gd name="T5" fmla="*/ 25 h 46"/>
                <a:gd name="T6" fmla="*/ 3 w 60"/>
                <a:gd name="T7" fmla="*/ 17 h 46"/>
                <a:gd name="T8" fmla="*/ 8 w 60"/>
                <a:gd name="T9" fmla="*/ 27 h 46"/>
                <a:gd name="T10" fmla="*/ 0 w 60"/>
                <a:gd name="T11" fmla="*/ 20 h 46"/>
                <a:gd name="T12" fmla="*/ 5 w 60"/>
                <a:gd name="T13" fmla="*/ 31 h 46"/>
                <a:gd name="T14" fmla="*/ 22 w 60"/>
                <a:gd name="T15" fmla="*/ 24 h 46"/>
                <a:gd name="T16" fmla="*/ 22 w 60"/>
                <a:gd name="T17" fmla="*/ 24 h 46"/>
                <a:gd name="T18" fmla="*/ 22 w 60"/>
                <a:gd name="T19" fmla="*/ 24 h 46"/>
                <a:gd name="T20" fmla="*/ 25 w 60"/>
                <a:gd name="T21" fmla="*/ 39 h 46"/>
                <a:gd name="T22" fmla="*/ 26 w 60"/>
                <a:gd name="T23" fmla="*/ 39 h 46"/>
                <a:gd name="T24" fmla="*/ 42 w 60"/>
                <a:gd name="T25" fmla="*/ 37 h 46"/>
                <a:gd name="T26" fmla="*/ 44 w 60"/>
                <a:gd name="T27" fmla="*/ 44 h 46"/>
                <a:gd name="T28" fmla="*/ 48 w 60"/>
                <a:gd name="T29" fmla="*/ 41 h 46"/>
                <a:gd name="T30" fmla="*/ 57 w 60"/>
                <a:gd name="T31" fmla="*/ 46 h 46"/>
                <a:gd name="T32" fmla="*/ 55 w 60"/>
                <a:gd name="T33" fmla="*/ 38 h 46"/>
                <a:gd name="T34" fmla="*/ 55 w 60"/>
                <a:gd name="T35" fmla="*/ 36 h 46"/>
                <a:gd name="T36" fmla="*/ 55 w 60"/>
                <a:gd name="T37" fmla="*/ 36 h 46"/>
                <a:gd name="T38" fmla="*/ 55 w 60"/>
                <a:gd name="T39" fmla="*/ 36 h 46"/>
                <a:gd name="T40" fmla="*/ 60 w 60"/>
                <a:gd name="T41" fmla="*/ 12 h 46"/>
                <a:gd name="T42" fmla="*/ 59 w 60"/>
                <a:gd name="T43" fmla="*/ 7 h 46"/>
                <a:gd name="T44" fmla="*/ 59 w 60"/>
                <a:gd name="T45" fmla="*/ 7 h 46"/>
                <a:gd name="T46" fmla="*/ 59 w 60"/>
                <a:gd name="T47" fmla="*/ 0 h 46"/>
                <a:gd name="T48" fmla="*/ 56 w 60"/>
                <a:gd name="T4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46">
                  <a:moveTo>
                    <a:pt x="56" y="0"/>
                  </a:moveTo>
                  <a:cubicBezTo>
                    <a:pt x="50" y="0"/>
                    <a:pt x="46" y="2"/>
                    <a:pt x="46" y="2"/>
                  </a:cubicBezTo>
                  <a:cubicBezTo>
                    <a:pt x="46" y="2"/>
                    <a:pt x="24" y="6"/>
                    <a:pt x="12" y="25"/>
                  </a:cubicBezTo>
                  <a:cubicBezTo>
                    <a:pt x="9" y="23"/>
                    <a:pt x="6" y="21"/>
                    <a:pt x="3" y="17"/>
                  </a:cubicBezTo>
                  <a:cubicBezTo>
                    <a:pt x="3" y="17"/>
                    <a:pt x="4" y="23"/>
                    <a:pt x="8" y="27"/>
                  </a:cubicBezTo>
                  <a:cubicBezTo>
                    <a:pt x="5" y="25"/>
                    <a:pt x="2" y="23"/>
                    <a:pt x="0" y="20"/>
                  </a:cubicBezTo>
                  <a:cubicBezTo>
                    <a:pt x="0" y="20"/>
                    <a:pt x="0" y="26"/>
                    <a:pt x="5" y="31"/>
                  </a:cubicBezTo>
                  <a:cubicBezTo>
                    <a:pt x="15" y="28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8"/>
                    <a:pt x="23" y="35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30" y="39"/>
                    <a:pt x="36" y="39"/>
                    <a:pt x="42" y="37"/>
                  </a:cubicBezTo>
                  <a:cubicBezTo>
                    <a:pt x="41" y="41"/>
                    <a:pt x="44" y="44"/>
                    <a:pt x="44" y="44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6" y="43"/>
                    <a:pt x="55" y="40"/>
                    <a:pt x="55" y="38"/>
                  </a:cubicBezTo>
                  <a:cubicBezTo>
                    <a:pt x="55" y="37"/>
                    <a:pt x="55" y="37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8" y="31"/>
                    <a:pt x="60" y="23"/>
                    <a:pt x="60" y="12"/>
                  </a:cubicBezTo>
                  <a:cubicBezTo>
                    <a:pt x="60" y="10"/>
                    <a:pt x="59" y="9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9" y="4"/>
                    <a:pt x="59" y="2"/>
                    <a:pt x="59" y="0"/>
                  </a:cubicBezTo>
                  <a:cubicBezTo>
                    <a:pt x="58" y="0"/>
                    <a:pt x="57" y="0"/>
                    <a:pt x="56" y="0"/>
                  </a:cubicBezTo>
                </a:path>
              </a:pathLst>
            </a:custGeom>
            <a:solidFill>
              <a:srgbClr val="605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2"/>
            <p:cNvSpPr/>
            <p:nvPr/>
          </p:nvSpPr>
          <p:spPr bwMode="auto">
            <a:xfrm>
              <a:off x="5899" y="2529"/>
              <a:ext cx="0" cy="27"/>
            </a:xfrm>
            <a:custGeom>
              <a:avLst/>
              <a:gdLst>
                <a:gd name="T0" fmla="*/ 0 h 3"/>
                <a:gd name="T1" fmla="*/ 3 h 3"/>
                <a:gd name="T2" fmla="*/ 0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A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3"/>
            <p:cNvSpPr/>
            <p:nvPr/>
          </p:nvSpPr>
          <p:spPr bwMode="auto">
            <a:xfrm>
              <a:off x="5899" y="2529"/>
              <a:ext cx="9" cy="137"/>
            </a:xfrm>
            <a:custGeom>
              <a:avLst/>
              <a:gdLst>
                <a:gd name="T0" fmla="*/ 0 w 1"/>
                <a:gd name="T1" fmla="*/ 0 h 15"/>
                <a:gd name="T2" fmla="*/ 0 w 1"/>
                <a:gd name="T3" fmla="*/ 3 h 15"/>
                <a:gd name="T4" fmla="*/ 1 w 1"/>
                <a:gd name="T5" fmla="*/ 15 h 15"/>
                <a:gd name="T6" fmla="*/ 1 w 1"/>
                <a:gd name="T7" fmla="*/ 14 h 15"/>
                <a:gd name="T8" fmla="*/ 1 w 1"/>
                <a:gd name="T9" fmla="*/ 0 h 15"/>
                <a:gd name="T10" fmla="*/ 0 w 1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5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7"/>
                    <a:pt x="0" y="11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0" y="8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84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4"/>
            <p:cNvSpPr/>
            <p:nvPr/>
          </p:nvSpPr>
          <p:spPr bwMode="auto">
            <a:xfrm>
              <a:off x="5808" y="2492"/>
              <a:ext cx="109" cy="37"/>
            </a:xfrm>
            <a:custGeom>
              <a:avLst/>
              <a:gdLst>
                <a:gd name="T0" fmla="*/ 0 w 12"/>
                <a:gd name="T1" fmla="*/ 0 h 4"/>
                <a:gd name="T2" fmla="*/ 0 w 12"/>
                <a:gd name="T3" fmla="*/ 4 h 4"/>
                <a:gd name="T4" fmla="*/ 10 w 12"/>
                <a:gd name="T5" fmla="*/ 4 h 4"/>
                <a:gd name="T6" fmla="*/ 10 w 12"/>
                <a:gd name="T7" fmla="*/ 4 h 4"/>
                <a:gd name="T8" fmla="*/ 10 w 12"/>
                <a:gd name="T9" fmla="*/ 4 h 4"/>
                <a:gd name="T10" fmla="*/ 11 w 12"/>
                <a:gd name="T11" fmla="*/ 4 h 4"/>
                <a:gd name="T12" fmla="*/ 12 w 12"/>
                <a:gd name="T13" fmla="*/ 0 h 4"/>
                <a:gd name="T14" fmla="*/ 7 w 12"/>
                <a:gd name="T15" fmla="*/ 0 h 4"/>
                <a:gd name="T16" fmla="*/ 0 w 12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">
                  <a:moveTo>
                    <a:pt x="0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3" y="4"/>
                    <a:pt x="7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1" y="4"/>
                  </a:cubicBezTo>
                  <a:cubicBezTo>
                    <a:pt x="11" y="3"/>
                    <a:pt x="11" y="1"/>
                    <a:pt x="12" y="0"/>
                  </a:cubicBezTo>
                  <a:cubicBezTo>
                    <a:pt x="10" y="0"/>
                    <a:pt x="9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</a:path>
              </a:pathLst>
            </a:custGeom>
            <a:solidFill>
              <a:srgbClr val="605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5"/>
            <p:cNvSpPr/>
            <p:nvPr/>
          </p:nvSpPr>
          <p:spPr bwMode="auto">
            <a:xfrm>
              <a:off x="5799" y="2282"/>
              <a:ext cx="182" cy="210"/>
            </a:xfrm>
            <a:custGeom>
              <a:avLst/>
              <a:gdLst>
                <a:gd name="T0" fmla="*/ 17 w 20"/>
                <a:gd name="T1" fmla="*/ 0 h 23"/>
                <a:gd name="T2" fmla="*/ 0 w 20"/>
                <a:gd name="T3" fmla="*/ 7 h 23"/>
                <a:gd name="T4" fmla="*/ 3 w 20"/>
                <a:gd name="T5" fmla="*/ 10 h 23"/>
                <a:gd name="T6" fmla="*/ 1 w 20"/>
                <a:gd name="T7" fmla="*/ 23 h 23"/>
                <a:gd name="T8" fmla="*/ 8 w 20"/>
                <a:gd name="T9" fmla="*/ 23 h 23"/>
                <a:gd name="T10" fmla="*/ 13 w 20"/>
                <a:gd name="T11" fmla="*/ 23 h 23"/>
                <a:gd name="T12" fmla="*/ 15 w 20"/>
                <a:gd name="T13" fmla="*/ 15 h 23"/>
                <a:gd name="T14" fmla="*/ 20 w 20"/>
                <a:gd name="T15" fmla="*/ 15 h 23"/>
                <a:gd name="T16" fmla="*/ 17 w 20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3">
                  <a:moveTo>
                    <a:pt x="17" y="0"/>
                  </a:moveTo>
                  <a:cubicBezTo>
                    <a:pt x="17" y="0"/>
                    <a:pt x="10" y="4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2" y="14"/>
                    <a:pt x="1" y="18"/>
                    <a:pt x="1" y="23"/>
                  </a:cubicBezTo>
                  <a:cubicBezTo>
                    <a:pt x="3" y="23"/>
                    <a:pt x="6" y="23"/>
                    <a:pt x="8" y="23"/>
                  </a:cubicBezTo>
                  <a:cubicBezTo>
                    <a:pt x="10" y="23"/>
                    <a:pt x="11" y="23"/>
                    <a:pt x="13" y="23"/>
                  </a:cubicBezTo>
                  <a:cubicBezTo>
                    <a:pt x="13" y="20"/>
                    <a:pt x="14" y="17"/>
                    <a:pt x="15" y="15"/>
                  </a:cubicBezTo>
                  <a:cubicBezTo>
                    <a:pt x="17" y="15"/>
                    <a:pt x="19" y="15"/>
                    <a:pt x="20" y="15"/>
                  </a:cubicBezTo>
                  <a:cubicBezTo>
                    <a:pt x="18" y="11"/>
                    <a:pt x="16" y="4"/>
                    <a:pt x="17" y="0"/>
                  </a:cubicBezTo>
                </a:path>
              </a:pathLst>
            </a:custGeom>
            <a:solidFill>
              <a:srgbClr val="5650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6"/>
            <p:cNvSpPr/>
            <p:nvPr/>
          </p:nvSpPr>
          <p:spPr bwMode="auto">
            <a:xfrm>
              <a:off x="6319" y="2072"/>
              <a:ext cx="18" cy="146"/>
            </a:xfrm>
            <a:custGeom>
              <a:avLst/>
              <a:gdLst>
                <a:gd name="T0" fmla="*/ 0 w 2"/>
                <a:gd name="T1" fmla="*/ 0 h 16"/>
                <a:gd name="T2" fmla="*/ 2 w 2"/>
                <a:gd name="T3" fmla="*/ 16 h 16"/>
                <a:gd name="T4" fmla="*/ 2 w 2"/>
                <a:gd name="T5" fmla="*/ 16 h 16"/>
                <a:gd name="T6" fmla="*/ 0 w 2"/>
                <a:gd name="T7" fmla="*/ 0 h 16"/>
                <a:gd name="T8" fmla="*/ 0 w 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6">
                  <a:moveTo>
                    <a:pt x="0" y="0"/>
                  </a:moveTo>
                  <a:cubicBezTo>
                    <a:pt x="1" y="4"/>
                    <a:pt x="2" y="10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0"/>
                    <a:pt x="1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A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7"/>
            <p:cNvSpPr/>
            <p:nvPr/>
          </p:nvSpPr>
          <p:spPr bwMode="auto">
            <a:xfrm>
              <a:off x="6319" y="2072"/>
              <a:ext cx="64" cy="146"/>
            </a:xfrm>
            <a:custGeom>
              <a:avLst/>
              <a:gdLst>
                <a:gd name="T0" fmla="*/ 5 w 7"/>
                <a:gd name="T1" fmla="*/ 0 h 16"/>
                <a:gd name="T2" fmla="*/ 2 w 7"/>
                <a:gd name="T3" fmla="*/ 1 h 16"/>
                <a:gd name="T4" fmla="*/ 0 w 7"/>
                <a:gd name="T5" fmla="*/ 0 h 16"/>
                <a:gd name="T6" fmla="*/ 2 w 7"/>
                <a:gd name="T7" fmla="*/ 16 h 16"/>
                <a:gd name="T8" fmla="*/ 4 w 7"/>
                <a:gd name="T9" fmla="*/ 15 h 16"/>
                <a:gd name="T10" fmla="*/ 6 w 7"/>
                <a:gd name="T11" fmla="*/ 15 h 16"/>
                <a:gd name="T12" fmla="*/ 5 w 7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5" y="0"/>
                  </a:moveTo>
                  <a:cubicBezTo>
                    <a:pt x="3" y="0"/>
                    <a:pt x="2" y="1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4"/>
                    <a:pt x="2" y="10"/>
                    <a:pt x="2" y="16"/>
                  </a:cubicBezTo>
                  <a:cubicBezTo>
                    <a:pt x="2" y="15"/>
                    <a:pt x="3" y="15"/>
                    <a:pt x="4" y="15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7" y="10"/>
                    <a:pt x="6" y="4"/>
                    <a:pt x="5" y="0"/>
                  </a:cubicBezTo>
                </a:path>
              </a:pathLst>
            </a:custGeom>
            <a:solidFill>
              <a:srgbClr val="605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8"/>
            <p:cNvSpPr>
              <a:spLocks noEditPoints="1"/>
            </p:cNvSpPr>
            <p:nvPr/>
          </p:nvSpPr>
          <p:spPr bwMode="auto">
            <a:xfrm>
              <a:off x="6310" y="2273"/>
              <a:ext cx="91" cy="0"/>
            </a:xfrm>
            <a:custGeom>
              <a:avLst/>
              <a:gdLst>
                <a:gd name="T0" fmla="*/ 10 w 10"/>
                <a:gd name="T1" fmla="*/ 10 w 10"/>
                <a:gd name="T2" fmla="*/ 10 w 10"/>
                <a:gd name="T3" fmla="*/ 10 w 10"/>
                <a:gd name="T4" fmla="*/ 0 w 10"/>
                <a:gd name="T5" fmla="*/ 0 w 10"/>
                <a:gd name="T6" fmla="*/ 0 w 10"/>
                <a:gd name="T7" fmla="*/ 0 w 10"/>
                <a:gd name="T8" fmla="*/ 0 w 10"/>
                <a:gd name="T9" fmla="*/ 0 w 10"/>
                <a:gd name="T10" fmla="*/ 0 w 10"/>
                <a:gd name="T11" fmla="*/ 10 w 10"/>
                <a:gd name="T12" fmla="*/ 10 w 10"/>
                <a:gd name="T13" fmla="*/ 10 w 10"/>
                <a:gd name="T14" fmla="*/ 0 w 10"/>
                <a:gd name="T15" fmla="*/ 0 w 10"/>
                <a:gd name="T16" fmla="*/ 0 w 10"/>
                <a:gd name="T17" fmla="*/ 10 w 10"/>
                <a:gd name="T18" fmla="*/ 10 w 10"/>
                <a:gd name="T19" fmla="*/ 10 w 10"/>
                <a:gd name="T20" fmla="*/ 10 w 10"/>
                <a:gd name="T21" fmla="*/ 10 w 10"/>
                <a:gd name="T22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BA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9"/>
            <p:cNvSpPr/>
            <p:nvPr/>
          </p:nvSpPr>
          <p:spPr bwMode="auto">
            <a:xfrm>
              <a:off x="6310" y="2209"/>
              <a:ext cx="91" cy="155"/>
            </a:xfrm>
            <a:custGeom>
              <a:avLst/>
              <a:gdLst>
                <a:gd name="T0" fmla="*/ 5 w 10"/>
                <a:gd name="T1" fmla="*/ 0 h 17"/>
                <a:gd name="T2" fmla="*/ 3 w 10"/>
                <a:gd name="T3" fmla="*/ 1 h 17"/>
                <a:gd name="T4" fmla="*/ 3 w 10"/>
                <a:gd name="T5" fmla="*/ 1 h 17"/>
                <a:gd name="T6" fmla="*/ 3 w 10"/>
                <a:gd name="T7" fmla="*/ 1 h 17"/>
                <a:gd name="T8" fmla="*/ 0 w 10"/>
                <a:gd name="T9" fmla="*/ 7 h 17"/>
                <a:gd name="T10" fmla="*/ 0 w 10"/>
                <a:gd name="T11" fmla="*/ 7 h 17"/>
                <a:gd name="T12" fmla="*/ 0 w 10"/>
                <a:gd name="T13" fmla="*/ 7 h 17"/>
                <a:gd name="T14" fmla="*/ 0 w 10"/>
                <a:gd name="T15" fmla="*/ 7 h 17"/>
                <a:gd name="T16" fmla="*/ 0 w 10"/>
                <a:gd name="T17" fmla="*/ 7 h 17"/>
                <a:gd name="T18" fmla="*/ 0 w 10"/>
                <a:gd name="T19" fmla="*/ 7 h 17"/>
                <a:gd name="T20" fmla="*/ 5 w 10"/>
                <a:gd name="T21" fmla="*/ 17 h 17"/>
                <a:gd name="T22" fmla="*/ 10 w 10"/>
                <a:gd name="T23" fmla="*/ 7 h 17"/>
                <a:gd name="T24" fmla="*/ 10 w 10"/>
                <a:gd name="T25" fmla="*/ 7 h 17"/>
                <a:gd name="T26" fmla="*/ 10 w 10"/>
                <a:gd name="T27" fmla="*/ 7 h 17"/>
                <a:gd name="T28" fmla="*/ 10 w 10"/>
                <a:gd name="T29" fmla="*/ 7 h 17"/>
                <a:gd name="T30" fmla="*/ 10 w 10"/>
                <a:gd name="T31" fmla="*/ 7 h 17"/>
                <a:gd name="T32" fmla="*/ 10 w 10"/>
                <a:gd name="T33" fmla="*/ 7 h 17"/>
                <a:gd name="T34" fmla="*/ 10 w 10"/>
                <a:gd name="T35" fmla="*/ 7 h 17"/>
                <a:gd name="T36" fmla="*/ 10 w 10"/>
                <a:gd name="T37" fmla="*/ 7 h 17"/>
                <a:gd name="T38" fmla="*/ 7 w 10"/>
                <a:gd name="T39" fmla="*/ 0 h 17"/>
                <a:gd name="T40" fmla="*/ 7 w 10"/>
                <a:gd name="T41" fmla="*/ 0 h 17"/>
                <a:gd name="T42" fmla="*/ 5 w 10"/>
                <a:gd name="T4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17">
                  <a:moveTo>
                    <a:pt x="5" y="0"/>
                  </a:moveTo>
                  <a:cubicBezTo>
                    <a:pt x="4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5" y="17"/>
                    <a:pt x="5" y="17"/>
                  </a:cubicBezTo>
                  <a:cubicBezTo>
                    <a:pt x="5" y="17"/>
                    <a:pt x="10" y="11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4"/>
                    <a:pt x="9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5" y="0"/>
                  </a:cubicBezTo>
                </a:path>
              </a:pathLst>
            </a:custGeom>
            <a:solidFill>
              <a:srgbClr val="605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0"/>
            <p:cNvSpPr/>
            <p:nvPr/>
          </p:nvSpPr>
          <p:spPr bwMode="auto">
            <a:xfrm>
              <a:off x="7204" y="2136"/>
              <a:ext cx="92" cy="155"/>
            </a:xfrm>
            <a:custGeom>
              <a:avLst/>
              <a:gdLst>
                <a:gd name="T0" fmla="*/ 0 w 10"/>
                <a:gd name="T1" fmla="*/ 9 h 17"/>
                <a:gd name="T2" fmla="*/ 5 w 10"/>
                <a:gd name="T3" fmla="*/ 0 h 17"/>
                <a:gd name="T4" fmla="*/ 10 w 10"/>
                <a:gd name="T5" fmla="*/ 10 h 17"/>
                <a:gd name="T6" fmla="*/ 4 w 10"/>
                <a:gd name="T7" fmla="*/ 17 h 17"/>
                <a:gd name="T8" fmla="*/ 0 w 1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7">
                  <a:moveTo>
                    <a:pt x="0" y="9"/>
                  </a:moveTo>
                  <a:cubicBezTo>
                    <a:pt x="0" y="5"/>
                    <a:pt x="5" y="0"/>
                    <a:pt x="5" y="0"/>
                  </a:cubicBezTo>
                  <a:cubicBezTo>
                    <a:pt x="5" y="0"/>
                    <a:pt x="10" y="6"/>
                    <a:pt x="10" y="10"/>
                  </a:cubicBezTo>
                  <a:cubicBezTo>
                    <a:pt x="9" y="14"/>
                    <a:pt x="7" y="17"/>
                    <a:pt x="4" y="17"/>
                  </a:cubicBezTo>
                  <a:cubicBezTo>
                    <a:pt x="2" y="17"/>
                    <a:pt x="0" y="13"/>
                    <a:pt x="0" y="9"/>
                  </a:cubicBezTo>
                  <a:close/>
                </a:path>
              </a:pathLst>
            </a:custGeom>
            <a:solidFill>
              <a:srgbClr val="B5A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1"/>
            <p:cNvSpPr/>
            <p:nvPr/>
          </p:nvSpPr>
          <p:spPr bwMode="auto">
            <a:xfrm>
              <a:off x="5771" y="2172"/>
              <a:ext cx="420" cy="256"/>
            </a:xfrm>
            <a:custGeom>
              <a:avLst/>
              <a:gdLst>
                <a:gd name="T0" fmla="*/ 42 w 46"/>
                <a:gd name="T1" fmla="*/ 6 h 28"/>
                <a:gd name="T2" fmla="*/ 0 w 46"/>
                <a:gd name="T3" fmla="*/ 0 h 28"/>
                <a:gd name="T4" fmla="*/ 45 w 46"/>
                <a:gd name="T5" fmla="*/ 13 h 28"/>
                <a:gd name="T6" fmla="*/ 42 w 46"/>
                <a:gd name="T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8">
                  <a:moveTo>
                    <a:pt x="42" y="6"/>
                  </a:moveTo>
                  <a:cubicBezTo>
                    <a:pt x="42" y="6"/>
                    <a:pt x="16" y="21"/>
                    <a:pt x="0" y="0"/>
                  </a:cubicBezTo>
                  <a:cubicBezTo>
                    <a:pt x="0" y="0"/>
                    <a:pt x="3" y="28"/>
                    <a:pt x="45" y="13"/>
                  </a:cubicBezTo>
                  <a:cubicBezTo>
                    <a:pt x="46" y="10"/>
                    <a:pt x="45" y="7"/>
                    <a:pt x="42" y="6"/>
                  </a:cubicBezTo>
                  <a:close/>
                </a:path>
              </a:pathLst>
            </a:custGeom>
            <a:solidFill>
              <a:srgbClr val="A9A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2"/>
            <p:cNvSpPr/>
            <p:nvPr/>
          </p:nvSpPr>
          <p:spPr bwMode="auto">
            <a:xfrm>
              <a:off x="6100" y="2465"/>
              <a:ext cx="621" cy="412"/>
            </a:xfrm>
            <a:custGeom>
              <a:avLst/>
              <a:gdLst>
                <a:gd name="T0" fmla="*/ 68 w 68"/>
                <a:gd name="T1" fmla="*/ 13 h 45"/>
                <a:gd name="T2" fmla="*/ 32 w 68"/>
                <a:gd name="T3" fmla="*/ 21 h 45"/>
                <a:gd name="T4" fmla="*/ 18 w 68"/>
                <a:gd name="T5" fmla="*/ 42 h 45"/>
                <a:gd name="T6" fmla="*/ 1 w 68"/>
                <a:gd name="T7" fmla="*/ 36 h 45"/>
                <a:gd name="T8" fmla="*/ 25 w 68"/>
                <a:gd name="T9" fmla="*/ 5 h 45"/>
                <a:gd name="T10" fmla="*/ 58 w 68"/>
                <a:gd name="T11" fmla="*/ 0 h 45"/>
                <a:gd name="T12" fmla="*/ 68 w 68"/>
                <a:gd name="T13" fmla="*/ 1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45">
                  <a:moveTo>
                    <a:pt x="68" y="13"/>
                  </a:moveTo>
                  <a:cubicBezTo>
                    <a:pt x="68" y="13"/>
                    <a:pt x="49" y="16"/>
                    <a:pt x="32" y="21"/>
                  </a:cubicBezTo>
                  <a:cubicBezTo>
                    <a:pt x="20" y="25"/>
                    <a:pt x="24" y="35"/>
                    <a:pt x="18" y="42"/>
                  </a:cubicBezTo>
                  <a:cubicBezTo>
                    <a:pt x="17" y="45"/>
                    <a:pt x="0" y="42"/>
                    <a:pt x="1" y="36"/>
                  </a:cubicBezTo>
                  <a:cubicBezTo>
                    <a:pt x="1" y="35"/>
                    <a:pt x="15" y="6"/>
                    <a:pt x="25" y="5"/>
                  </a:cubicBezTo>
                  <a:cubicBezTo>
                    <a:pt x="40" y="3"/>
                    <a:pt x="58" y="0"/>
                    <a:pt x="58" y="0"/>
                  </a:cubicBezTo>
                  <a:lnTo>
                    <a:pt x="68" y="13"/>
                  </a:lnTo>
                  <a:close/>
                </a:path>
              </a:pathLst>
            </a:custGeom>
            <a:solidFill>
              <a:srgbClr val="989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3"/>
            <p:cNvSpPr/>
            <p:nvPr/>
          </p:nvSpPr>
          <p:spPr bwMode="auto">
            <a:xfrm>
              <a:off x="6830" y="2401"/>
              <a:ext cx="219" cy="613"/>
            </a:xfrm>
            <a:custGeom>
              <a:avLst/>
              <a:gdLst>
                <a:gd name="T0" fmla="*/ 14 w 24"/>
                <a:gd name="T1" fmla="*/ 0 h 67"/>
                <a:gd name="T2" fmla="*/ 22 w 24"/>
                <a:gd name="T3" fmla="*/ 64 h 67"/>
                <a:gd name="T4" fmla="*/ 4 w 24"/>
                <a:gd name="T5" fmla="*/ 64 h 67"/>
                <a:gd name="T6" fmla="*/ 0 w 24"/>
                <a:gd name="T7" fmla="*/ 9 h 67"/>
                <a:gd name="T8" fmla="*/ 14 w 2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7">
                  <a:moveTo>
                    <a:pt x="14" y="0"/>
                  </a:moveTo>
                  <a:cubicBezTo>
                    <a:pt x="14" y="0"/>
                    <a:pt x="24" y="61"/>
                    <a:pt x="22" y="64"/>
                  </a:cubicBezTo>
                  <a:cubicBezTo>
                    <a:pt x="20" y="66"/>
                    <a:pt x="5" y="67"/>
                    <a:pt x="4" y="64"/>
                  </a:cubicBezTo>
                  <a:cubicBezTo>
                    <a:pt x="3" y="60"/>
                    <a:pt x="0" y="9"/>
                    <a:pt x="0" y="9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989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4"/>
            <p:cNvSpPr/>
            <p:nvPr/>
          </p:nvSpPr>
          <p:spPr bwMode="auto">
            <a:xfrm>
              <a:off x="6100" y="2172"/>
              <a:ext cx="420" cy="330"/>
            </a:xfrm>
            <a:custGeom>
              <a:avLst/>
              <a:gdLst>
                <a:gd name="T0" fmla="*/ 23 w 46"/>
                <a:gd name="T1" fmla="*/ 32 h 36"/>
                <a:gd name="T2" fmla="*/ 9 w 46"/>
                <a:gd name="T3" fmla="*/ 24 h 36"/>
                <a:gd name="T4" fmla="*/ 5 w 46"/>
                <a:gd name="T5" fmla="*/ 27 h 36"/>
                <a:gd name="T6" fmla="*/ 5 w 46"/>
                <a:gd name="T7" fmla="*/ 17 h 36"/>
                <a:gd name="T8" fmla="*/ 22 w 46"/>
                <a:gd name="T9" fmla="*/ 0 h 36"/>
                <a:gd name="T10" fmla="*/ 46 w 46"/>
                <a:gd name="T11" fmla="*/ 7 h 36"/>
                <a:gd name="T12" fmla="*/ 32 w 46"/>
                <a:gd name="T13" fmla="*/ 36 h 36"/>
                <a:gd name="T14" fmla="*/ 23 w 46"/>
                <a:gd name="T1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36">
                  <a:moveTo>
                    <a:pt x="23" y="32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0" y="22"/>
                    <a:pt x="5" y="1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32" y="36"/>
                    <a:pt x="32" y="36"/>
                    <a:pt x="32" y="36"/>
                  </a:cubicBezTo>
                  <a:lnTo>
                    <a:pt x="23" y="32"/>
                  </a:lnTo>
                  <a:close/>
                </a:path>
              </a:pathLst>
            </a:custGeom>
            <a:solidFill>
              <a:srgbClr val="B5A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5"/>
            <p:cNvSpPr/>
            <p:nvPr/>
          </p:nvSpPr>
          <p:spPr bwMode="auto">
            <a:xfrm>
              <a:off x="5698" y="1971"/>
              <a:ext cx="858" cy="668"/>
            </a:xfrm>
            <a:custGeom>
              <a:avLst/>
              <a:gdLst>
                <a:gd name="T0" fmla="*/ 53 w 94"/>
                <a:gd name="T1" fmla="*/ 38 h 73"/>
                <a:gd name="T2" fmla="*/ 77 w 94"/>
                <a:gd name="T3" fmla="*/ 47 h 73"/>
                <a:gd name="T4" fmla="*/ 89 w 94"/>
                <a:gd name="T5" fmla="*/ 35 h 73"/>
                <a:gd name="T6" fmla="*/ 86 w 94"/>
                <a:gd name="T7" fmla="*/ 13 h 73"/>
                <a:gd name="T8" fmla="*/ 69 w 94"/>
                <a:gd name="T9" fmla="*/ 7 h 73"/>
                <a:gd name="T10" fmla="*/ 51 w 94"/>
                <a:gd name="T11" fmla="*/ 7 h 73"/>
                <a:gd name="T12" fmla="*/ 13 w 94"/>
                <a:gd name="T13" fmla="*/ 73 h 73"/>
                <a:gd name="T14" fmla="*/ 22 w 94"/>
                <a:gd name="T15" fmla="*/ 70 h 73"/>
                <a:gd name="T16" fmla="*/ 53 w 94"/>
                <a:gd name="T17" fmla="*/ 3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73">
                  <a:moveTo>
                    <a:pt x="53" y="38"/>
                  </a:moveTo>
                  <a:cubicBezTo>
                    <a:pt x="53" y="38"/>
                    <a:pt x="73" y="49"/>
                    <a:pt x="77" y="47"/>
                  </a:cubicBezTo>
                  <a:cubicBezTo>
                    <a:pt x="81" y="45"/>
                    <a:pt x="89" y="35"/>
                    <a:pt x="89" y="35"/>
                  </a:cubicBezTo>
                  <a:cubicBezTo>
                    <a:pt x="94" y="28"/>
                    <a:pt x="86" y="13"/>
                    <a:pt x="86" y="13"/>
                  </a:cubicBezTo>
                  <a:cubicBezTo>
                    <a:pt x="83" y="0"/>
                    <a:pt x="69" y="7"/>
                    <a:pt x="69" y="7"/>
                  </a:cubicBezTo>
                  <a:cubicBezTo>
                    <a:pt x="60" y="2"/>
                    <a:pt x="51" y="7"/>
                    <a:pt x="51" y="7"/>
                  </a:cubicBezTo>
                  <a:cubicBezTo>
                    <a:pt x="51" y="7"/>
                    <a:pt x="0" y="16"/>
                    <a:pt x="13" y="73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70"/>
                    <a:pt x="14" y="26"/>
                    <a:pt x="53" y="38"/>
                  </a:cubicBezTo>
                  <a:close/>
                </a:path>
              </a:pathLst>
            </a:custGeom>
            <a:solidFill>
              <a:srgbClr val="B5A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6"/>
            <p:cNvSpPr/>
            <p:nvPr/>
          </p:nvSpPr>
          <p:spPr bwMode="auto">
            <a:xfrm>
              <a:off x="6319" y="1953"/>
              <a:ext cx="329" cy="457"/>
            </a:xfrm>
            <a:custGeom>
              <a:avLst/>
              <a:gdLst>
                <a:gd name="T0" fmla="*/ 8 w 36"/>
                <a:gd name="T1" fmla="*/ 15 h 50"/>
                <a:gd name="T2" fmla="*/ 27 w 36"/>
                <a:gd name="T3" fmla="*/ 4 h 50"/>
                <a:gd name="T4" fmla="*/ 33 w 36"/>
                <a:gd name="T5" fmla="*/ 17 h 50"/>
                <a:gd name="T6" fmla="*/ 33 w 36"/>
                <a:gd name="T7" fmla="*/ 36 h 50"/>
                <a:gd name="T8" fmla="*/ 17 w 36"/>
                <a:gd name="T9" fmla="*/ 50 h 50"/>
                <a:gd name="T10" fmla="*/ 8 w 36"/>
                <a:gd name="T11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0">
                  <a:moveTo>
                    <a:pt x="8" y="15"/>
                  </a:moveTo>
                  <a:cubicBezTo>
                    <a:pt x="8" y="15"/>
                    <a:pt x="20" y="0"/>
                    <a:pt x="27" y="4"/>
                  </a:cubicBezTo>
                  <a:cubicBezTo>
                    <a:pt x="27" y="4"/>
                    <a:pt x="33" y="8"/>
                    <a:pt x="33" y="17"/>
                  </a:cubicBezTo>
                  <a:cubicBezTo>
                    <a:pt x="34" y="27"/>
                    <a:pt x="36" y="32"/>
                    <a:pt x="33" y="36"/>
                  </a:cubicBezTo>
                  <a:cubicBezTo>
                    <a:pt x="30" y="39"/>
                    <a:pt x="24" y="50"/>
                    <a:pt x="17" y="50"/>
                  </a:cubicBezTo>
                  <a:cubicBezTo>
                    <a:pt x="17" y="50"/>
                    <a:pt x="0" y="40"/>
                    <a:pt x="8" y="15"/>
                  </a:cubicBezTo>
                  <a:close/>
                </a:path>
              </a:pathLst>
            </a:custGeom>
            <a:solidFill>
              <a:srgbClr val="B5A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7"/>
            <p:cNvSpPr/>
            <p:nvPr/>
          </p:nvSpPr>
          <p:spPr bwMode="auto">
            <a:xfrm>
              <a:off x="5744" y="2200"/>
              <a:ext cx="475" cy="292"/>
            </a:xfrm>
            <a:custGeom>
              <a:avLst/>
              <a:gdLst>
                <a:gd name="T0" fmla="*/ 49 w 52"/>
                <a:gd name="T1" fmla="*/ 6 h 32"/>
                <a:gd name="T2" fmla="*/ 0 w 52"/>
                <a:gd name="T3" fmla="*/ 0 h 32"/>
                <a:gd name="T4" fmla="*/ 52 w 52"/>
                <a:gd name="T5" fmla="*/ 14 h 32"/>
                <a:gd name="T6" fmla="*/ 49 w 52"/>
                <a:gd name="T7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32">
                  <a:moveTo>
                    <a:pt x="49" y="6"/>
                  </a:moveTo>
                  <a:cubicBezTo>
                    <a:pt x="49" y="6"/>
                    <a:pt x="18" y="24"/>
                    <a:pt x="0" y="0"/>
                  </a:cubicBezTo>
                  <a:cubicBezTo>
                    <a:pt x="0" y="0"/>
                    <a:pt x="3" y="32"/>
                    <a:pt x="52" y="14"/>
                  </a:cubicBezTo>
                  <a:cubicBezTo>
                    <a:pt x="52" y="11"/>
                    <a:pt x="52" y="8"/>
                    <a:pt x="49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Oval 38"/>
            <p:cNvSpPr>
              <a:spLocks noChangeArrowheads="1"/>
            </p:cNvSpPr>
            <p:nvPr/>
          </p:nvSpPr>
          <p:spPr bwMode="auto">
            <a:xfrm>
              <a:off x="6273" y="2117"/>
              <a:ext cx="55" cy="55"/>
            </a:xfrm>
            <a:prstGeom prst="ellipse">
              <a:avLst/>
            </a:prstGeom>
            <a:solidFill>
              <a:srgbClr val="1F1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9"/>
            <p:cNvSpPr/>
            <p:nvPr/>
          </p:nvSpPr>
          <p:spPr bwMode="auto">
            <a:xfrm>
              <a:off x="6310" y="2081"/>
              <a:ext cx="958" cy="1015"/>
            </a:xfrm>
            <a:custGeom>
              <a:avLst/>
              <a:gdLst>
                <a:gd name="T0" fmla="*/ 103 w 105"/>
                <a:gd name="T1" fmla="*/ 17 h 111"/>
                <a:gd name="T2" fmla="*/ 102 w 105"/>
                <a:gd name="T3" fmla="*/ 18 h 111"/>
                <a:gd name="T4" fmla="*/ 97 w 105"/>
                <a:gd name="T5" fmla="*/ 25 h 111"/>
                <a:gd name="T6" fmla="*/ 75 w 105"/>
                <a:gd name="T7" fmla="*/ 23 h 111"/>
                <a:gd name="T8" fmla="*/ 75 w 105"/>
                <a:gd name="T9" fmla="*/ 23 h 111"/>
                <a:gd name="T10" fmla="*/ 18 w 105"/>
                <a:gd name="T11" fmla="*/ 10 h 111"/>
                <a:gd name="T12" fmla="*/ 3 w 105"/>
                <a:gd name="T13" fmla="*/ 42 h 111"/>
                <a:gd name="T14" fmla="*/ 11 w 105"/>
                <a:gd name="T15" fmla="*/ 60 h 111"/>
                <a:gd name="T16" fmla="*/ 8 w 105"/>
                <a:gd name="T17" fmla="*/ 108 h 111"/>
                <a:gd name="T18" fmla="*/ 26 w 105"/>
                <a:gd name="T19" fmla="*/ 107 h 111"/>
                <a:gd name="T20" fmla="*/ 27 w 105"/>
                <a:gd name="T21" fmla="*/ 73 h 111"/>
                <a:gd name="T22" fmla="*/ 70 w 105"/>
                <a:gd name="T23" fmla="*/ 76 h 111"/>
                <a:gd name="T24" fmla="*/ 74 w 105"/>
                <a:gd name="T25" fmla="*/ 108 h 111"/>
                <a:gd name="T26" fmla="*/ 92 w 105"/>
                <a:gd name="T27" fmla="*/ 106 h 111"/>
                <a:gd name="T28" fmla="*/ 85 w 105"/>
                <a:gd name="T29" fmla="*/ 67 h 111"/>
                <a:gd name="T30" fmla="*/ 88 w 105"/>
                <a:gd name="T31" fmla="*/ 48 h 111"/>
                <a:gd name="T32" fmla="*/ 81 w 105"/>
                <a:gd name="T33" fmla="*/ 28 h 111"/>
                <a:gd name="T34" fmla="*/ 90 w 105"/>
                <a:gd name="T35" fmla="*/ 29 h 111"/>
                <a:gd name="T36" fmla="*/ 98 w 105"/>
                <a:gd name="T37" fmla="*/ 27 h 111"/>
                <a:gd name="T38" fmla="*/ 105 w 105"/>
                <a:gd name="T39" fmla="*/ 19 h 111"/>
                <a:gd name="T40" fmla="*/ 103 w 105"/>
                <a:gd name="T41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111">
                  <a:moveTo>
                    <a:pt x="103" y="17"/>
                  </a:moveTo>
                  <a:cubicBezTo>
                    <a:pt x="103" y="17"/>
                    <a:pt x="102" y="17"/>
                    <a:pt x="102" y="18"/>
                  </a:cubicBezTo>
                  <a:cubicBezTo>
                    <a:pt x="101" y="21"/>
                    <a:pt x="99" y="23"/>
                    <a:pt x="97" y="25"/>
                  </a:cubicBezTo>
                  <a:cubicBezTo>
                    <a:pt x="89" y="28"/>
                    <a:pt x="77" y="24"/>
                    <a:pt x="75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" y="0"/>
                    <a:pt x="0" y="34"/>
                    <a:pt x="3" y="42"/>
                  </a:cubicBezTo>
                  <a:cubicBezTo>
                    <a:pt x="5" y="47"/>
                    <a:pt x="8" y="54"/>
                    <a:pt x="11" y="60"/>
                  </a:cubicBezTo>
                  <a:cubicBezTo>
                    <a:pt x="9" y="78"/>
                    <a:pt x="7" y="107"/>
                    <a:pt x="8" y="108"/>
                  </a:cubicBezTo>
                  <a:cubicBezTo>
                    <a:pt x="10" y="110"/>
                    <a:pt x="26" y="111"/>
                    <a:pt x="26" y="107"/>
                  </a:cubicBezTo>
                  <a:cubicBezTo>
                    <a:pt x="26" y="105"/>
                    <a:pt x="27" y="88"/>
                    <a:pt x="27" y="73"/>
                  </a:cubicBezTo>
                  <a:cubicBezTo>
                    <a:pt x="40" y="77"/>
                    <a:pt x="66" y="77"/>
                    <a:pt x="70" y="76"/>
                  </a:cubicBezTo>
                  <a:cubicBezTo>
                    <a:pt x="72" y="90"/>
                    <a:pt x="74" y="106"/>
                    <a:pt x="74" y="108"/>
                  </a:cubicBezTo>
                  <a:cubicBezTo>
                    <a:pt x="75" y="111"/>
                    <a:pt x="90" y="109"/>
                    <a:pt x="92" y="106"/>
                  </a:cubicBezTo>
                  <a:cubicBezTo>
                    <a:pt x="93" y="105"/>
                    <a:pt x="89" y="84"/>
                    <a:pt x="85" y="67"/>
                  </a:cubicBezTo>
                  <a:cubicBezTo>
                    <a:pt x="87" y="63"/>
                    <a:pt x="88" y="57"/>
                    <a:pt x="88" y="48"/>
                  </a:cubicBezTo>
                  <a:cubicBezTo>
                    <a:pt x="87" y="38"/>
                    <a:pt x="84" y="32"/>
                    <a:pt x="81" y="28"/>
                  </a:cubicBezTo>
                  <a:cubicBezTo>
                    <a:pt x="84" y="29"/>
                    <a:pt x="87" y="29"/>
                    <a:pt x="90" y="29"/>
                  </a:cubicBezTo>
                  <a:cubicBezTo>
                    <a:pt x="93" y="29"/>
                    <a:pt x="95" y="29"/>
                    <a:pt x="98" y="27"/>
                  </a:cubicBezTo>
                  <a:cubicBezTo>
                    <a:pt x="101" y="26"/>
                    <a:pt x="104" y="23"/>
                    <a:pt x="105" y="19"/>
                  </a:cubicBezTo>
                  <a:cubicBezTo>
                    <a:pt x="105" y="18"/>
                    <a:pt x="104" y="17"/>
                    <a:pt x="103" y="17"/>
                  </a:cubicBezTo>
                  <a:close/>
                </a:path>
              </a:pathLst>
            </a:custGeom>
            <a:solidFill>
              <a:srgbClr val="B5A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0"/>
            <p:cNvSpPr/>
            <p:nvPr/>
          </p:nvSpPr>
          <p:spPr bwMode="auto">
            <a:xfrm>
              <a:off x="6474" y="2017"/>
              <a:ext cx="192" cy="375"/>
            </a:xfrm>
            <a:custGeom>
              <a:avLst/>
              <a:gdLst>
                <a:gd name="T0" fmla="*/ 8 w 21"/>
                <a:gd name="T1" fmla="*/ 0 h 41"/>
                <a:gd name="T2" fmla="*/ 5 w 21"/>
                <a:gd name="T3" fmla="*/ 39 h 41"/>
                <a:gd name="T4" fmla="*/ 3 w 21"/>
                <a:gd name="T5" fmla="*/ 33 h 41"/>
                <a:gd name="T6" fmla="*/ 0 w 21"/>
                <a:gd name="T7" fmla="*/ 6 h 41"/>
                <a:gd name="T8" fmla="*/ 8 w 2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1">
                  <a:moveTo>
                    <a:pt x="8" y="0"/>
                  </a:moveTo>
                  <a:cubicBezTo>
                    <a:pt x="8" y="0"/>
                    <a:pt x="21" y="14"/>
                    <a:pt x="5" y="39"/>
                  </a:cubicBezTo>
                  <a:cubicBezTo>
                    <a:pt x="5" y="39"/>
                    <a:pt x="2" y="41"/>
                    <a:pt x="3" y="33"/>
                  </a:cubicBezTo>
                  <a:cubicBezTo>
                    <a:pt x="3" y="26"/>
                    <a:pt x="0" y="6"/>
                    <a:pt x="0" y="6"/>
                  </a:cubicBezTo>
                  <a:cubicBezTo>
                    <a:pt x="0" y="6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989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1"/>
            <p:cNvSpPr/>
            <p:nvPr/>
          </p:nvSpPr>
          <p:spPr bwMode="auto">
            <a:xfrm>
              <a:off x="6191" y="2337"/>
              <a:ext cx="238" cy="256"/>
            </a:xfrm>
            <a:custGeom>
              <a:avLst/>
              <a:gdLst>
                <a:gd name="T0" fmla="*/ 0 w 26"/>
                <a:gd name="T1" fmla="*/ 4 h 28"/>
                <a:gd name="T2" fmla="*/ 6 w 26"/>
                <a:gd name="T3" fmla="*/ 0 h 28"/>
                <a:gd name="T4" fmla="*/ 22 w 26"/>
                <a:gd name="T5" fmla="*/ 4 h 28"/>
                <a:gd name="T6" fmla="*/ 26 w 26"/>
                <a:gd name="T7" fmla="*/ 10 h 28"/>
                <a:gd name="T8" fmla="*/ 25 w 26"/>
                <a:gd name="T9" fmla="*/ 28 h 28"/>
                <a:gd name="T10" fmla="*/ 18 w 26"/>
                <a:gd name="T11" fmla="*/ 13 h 28"/>
                <a:gd name="T12" fmla="*/ 0 w 26"/>
                <a:gd name="T1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8">
                  <a:moveTo>
                    <a:pt x="0" y="4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12" y="9"/>
                    <a:pt x="22" y="4"/>
                  </a:cubicBezTo>
                  <a:cubicBezTo>
                    <a:pt x="22" y="4"/>
                    <a:pt x="21" y="8"/>
                    <a:pt x="26" y="10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1" y="18"/>
                    <a:pt x="18" y="13"/>
                  </a:cubicBezTo>
                  <a:cubicBezTo>
                    <a:pt x="14" y="9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989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2"/>
            <p:cNvSpPr/>
            <p:nvPr/>
          </p:nvSpPr>
          <p:spPr bwMode="auto">
            <a:xfrm>
              <a:off x="6474" y="2255"/>
              <a:ext cx="256" cy="201"/>
            </a:xfrm>
            <a:custGeom>
              <a:avLst/>
              <a:gdLst>
                <a:gd name="T0" fmla="*/ 19 w 28"/>
                <a:gd name="T1" fmla="*/ 0 h 22"/>
                <a:gd name="T2" fmla="*/ 0 w 28"/>
                <a:gd name="T3" fmla="*/ 18 h 22"/>
                <a:gd name="T4" fmla="*/ 15 w 28"/>
                <a:gd name="T5" fmla="*/ 20 h 22"/>
                <a:gd name="T6" fmla="*/ 19 w 28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2">
                  <a:moveTo>
                    <a:pt x="19" y="0"/>
                  </a:moveTo>
                  <a:cubicBezTo>
                    <a:pt x="19" y="0"/>
                    <a:pt x="16" y="16"/>
                    <a:pt x="0" y="18"/>
                  </a:cubicBezTo>
                  <a:cubicBezTo>
                    <a:pt x="0" y="18"/>
                    <a:pt x="8" y="22"/>
                    <a:pt x="15" y="20"/>
                  </a:cubicBezTo>
                  <a:cubicBezTo>
                    <a:pt x="21" y="18"/>
                    <a:pt x="28" y="5"/>
                    <a:pt x="19" y="0"/>
                  </a:cubicBezTo>
                  <a:close/>
                </a:path>
              </a:pathLst>
            </a:custGeom>
            <a:solidFill>
              <a:srgbClr val="989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3"/>
            <p:cNvSpPr/>
            <p:nvPr/>
          </p:nvSpPr>
          <p:spPr bwMode="auto">
            <a:xfrm>
              <a:off x="6556" y="2621"/>
              <a:ext cx="374" cy="146"/>
            </a:xfrm>
            <a:custGeom>
              <a:avLst/>
              <a:gdLst>
                <a:gd name="T0" fmla="*/ 2 w 41"/>
                <a:gd name="T1" fmla="*/ 0 h 16"/>
                <a:gd name="T2" fmla="*/ 0 w 41"/>
                <a:gd name="T3" fmla="*/ 11 h 16"/>
                <a:gd name="T4" fmla="*/ 41 w 41"/>
                <a:gd name="T5" fmla="*/ 15 h 16"/>
                <a:gd name="T6" fmla="*/ 36 w 41"/>
                <a:gd name="T7" fmla="*/ 0 h 16"/>
                <a:gd name="T8" fmla="*/ 2 w 4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6">
                  <a:moveTo>
                    <a:pt x="2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9" y="16"/>
                    <a:pt x="41" y="15"/>
                  </a:cubicBezTo>
                  <a:cubicBezTo>
                    <a:pt x="41" y="15"/>
                    <a:pt x="35" y="5"/>
                    <a:pt x="36" y="0"/>
                  </a:cubicBezTo>
                  <a:cubicBezTo>
                    <a:pt x="36" y="0"/>
                    <a:pt x="16" y="13"/>
                    <a:pt x="2" y="0"/>
                  </a:cubicBezTo>
                  <a:close/>
                </a:path>
              </a:pathLst>
            </a:custGeom>
            <a:solidFill>
              <a:srgbClr val="989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944564" y="1808767"/>
            <a:ext cx="2459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INDONESIA</a:t>
            </a:r>
            <a:r>
              <a:rPr lang="zh-CN" altLang="en-US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印尼</a:t>
            </a:r>
            <a:endParaRPr lang="zh-CN" altLang="en-US" sz="36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035692" y="3027280"/>
            <a:ext cx="4241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热带物种 </a:t>
            </a:r>
            <a:r>
              <a:rPr lang="en-US" altLang="zh-CN" sz="2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Tropical species</a:t>
            </a:r>
            <a:endParaRPr lang="zh-CN" altLang="en-US" sz="2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8541"/>
          <a:stretch>
            <a:fillRect/>
          </a:stretch>
        </p:blipFill>
        <p:spPr>
          <a:xfrm>
            <a:off x="0" y="-133350"/>
            <a:ext cx="12192000" cy="721995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029229" y="688356"/>
            <a:ext cx="1704251" cy="1089927"/>
            <a:chOff x="5649050" y="652304"/>
            <a:chExt cx="280235" cy="1792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Freeform 681"/>
            <p:cNvSpPr/>
            <p:nvPr/>
          </p:nvSpPr>
          <p:spPr bwMode="auto">
            <a:xfrm>
              <a:off x="5649050" y="652304"/>
              <a:ext cx="280235" cy="179220"/>
            </a:xfrm>
            <a:custGeom>
              <a:avLst/>
              <a:gdLst/>
              <a:ahLst/>
              <a:cxnLst>
                <a:cxn ang="0">
                  <a:pos x="344" y="144"/>
                </a:cxn>
                <a:cxn ang="0">
                  <a:pos x="340" y="122"/>
                </a:cxn>
                <a:cxn ang="0">
                  <a:pos x="330" y="102"/>
                </a:cxn>
                <a:cxn ang="0">
                  <a:pos x="316" y="86"/>
                </a:cxn>
                <a:cxn ang="0">
                  <a:pos x="296" y="74"/>
                </a:cxn>
                <a:cxn ang="0">
                  <a:pos x="288" y="56"/>
                </a:cxn>
                <a:cxn ang="0">
                  <a:pos x="266" y="28"/>
                </a:cxn>
                <a:cxn ang="0">
                  <a:pos x="242" y="10"/>
                </a:cxn>
                <a:cxn ang="0">
                  <a:pos x="212" y="0"/>
                </a:cxn>
                <a:cxn ang="0">
                  <a:pos x="196" y="0"/>
                </a:cxn>
                <a:cxn ang="0">
                  <a:pos x="166" y="4"/>
                </a:cxn>
                <a:cxn ang="0">
                  <a:pos x="140" y="16"/>
                </a:cxn>
                <a:cxn ang="0">
                  <a:pos x="118" y="34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72" y="56"/>
                </a:cxn>
                <a:cxn ang="0">
                  <a:pos x="56" y="66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26" y="104"/>
                </a:cxn>
                <a:cxn ang="0">
                  <a:pos x="12" y="118"/>
                </a:cxn>
                <a:cxn ang="0">
                  <a:pos x="4" y="13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12" y="192"/>
                </a:cxn>
                <a:cxn ang="0">
                  <a:pos x="28" y="208"/>
                </a:cxn>
                <a:cxn ang="0">
                  <a:pos x="52" y="218"/>
                </a:cxn>
                <a:cxn ang="0">
                  <a:pos x="280" y="220"/>
                </a:cxn>
                <a:cxn ang="0">
                  <a:pos x="290" y="216"/>
                </a:cxn>
                <a:cxn ang="0">
                  <a:pos x="312" y="206"/>
                </a:cxn>
                <a:cxn ang="0">
                  <a:pos x="334" y="182"/>
                </a:cxn>
                <a:cxn ang="0">
                  <a:pos x="342" y="166"/>
                </a:cxn>
                <a:cxn ang="0">
                  <a:pos x="344" y="144"/>
                </a:cxn>
              </a:cxnLst>
              <a:rect l="0" t="0" r="r" b="b"/>
              <a:pathLst>
                <a:path w="344" h="220">
                  <a:moveTo>
                    <a:pt x="344" y="144"/>
                  </a:moveTo>
                  <a:lnTo>
                    <a:pt x="344" y="144"/>
                  </a:lnTo>
                  <a:lnTo>
                    <a:pt x="344" y="132"/>
                  </a:lnTo>
                  <a:lnTo>
                    <a:pt x="340" y="122"/>
                  </a:lnTo>
                  <a:lnTo>
                    <a:pt x="336" y="112"/>
                  </a:lnTo>
                  <a:lnTo>
                    <a:pt x="330" y="102"/>
                  </a:lnTo>
                  <a:lnTo>
                    <a:pt x="324" y="94"/>
                  </a:lnTo>
                  <a:lnTo>
                    <a:pt x="316" y="86"/>
                  </a:lnTo>
                  <a:lnTo>
                    <a:pt x="306" y="80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88" y="56"/>
                  </a:lnTo>
                  <a:lnTo>
                    <a:pt x="278" y="40"/>
                  </a:lnTo>
                  <a:lnTo>
                    <a:pt x="266" y="28"/>
                  </a:lnTo>
                  <a:lnTo>
                    <a:pt x="254" y="16"/>
                  </a:lnTo>
                  <a:lnTo>
                    <a:pt x="242" y="10"/>
                  </a:lnTo>
                  <a:lnTo>
                    <a:pt x="228" y="4"/>
                  </a:lnTo>
                  <a:lnTo>
                    <a:pt x="212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6" y="180"/>
                  </a:lnTo>
                  <a:lnTo>
                    <a:pt x="12" y="192"/>
                  </a:lnTo>
                  <a:lnTo>
                    <a:pt x="18" y="200"/>
                  </a:lnTo>
                  <a:lnTo>
                    <a:pt x="28" y="208"/>
                  </a:lnTo>
                  <a:lnTo>
                    <a:pt x="40" y="214"/>
                  </a:lnTo>
                  <a:lnTo>
                    <a:pt x="52" y="218"/>
                  </a:lnTo>
                  <a:lnTo>
                    <a:pt x="64" y="220"/>
                  </a:lnTo>
                  <a:lnTo>
                    <a:pt x="280" y="220"/>
                  </a:lnTo>
                  <a:lnTo>
                    <a:pt x="280" y="220"/>
                  </a:lnTo>
                  <a:lnTo>
                    <a:pt x="290" y="216"/>
                  </a:lnTo>
                  <a:lnTo>
                    <a:pt x="300" y="212"/>
                  </a:lnTo>
                  <a:lnTo>
                    <a:pt x="312" y="206"/>
                  </a:lnTo>
                  <a:lnTo>
                    <a:pt x="324" y="196"/>
                  </a:lnTo>
                  <a:lnTo>
                    <a:pt x="334" y="182"/>
                  </a:lnTo>
                  <a:lnTo>
                    <a:pt x="338" y="174"/>
                  </a:lnTo>
                  <a:lnTo>
                    <a:pt x="342" y="166"/>
                  </a:lnTo>
                  <a:lnTo>
                    <a:pt x="344" y="156"/>
                  </a:lnTo>
                  <a:lnTo>
                    <a:pt x="344" y="144"/>
                  </a:lnTo>
                  <a:lnTo>
                    <a:pt x="344" y="144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82"/>
            <p:cNvSpPr/>
            <p:nvPr/>
          </p:nvSpPr>
          <p:spPr bwMode="auto">
            <a:xfrm>
              <a:off x="5649050" y="652304"/>
              <a:ext cx="210177" cy="17922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96" y="0"/>
                </a:cxn>
                <a:cxn ang="0">
                  <a:pos x="182" y="0"/>
                </a:cxn>
                <a:cxn ang="0">
                  <a:pos x="166" y="4"/>
                </a:cxn>
                <a:cxn ang="0">
                  <a:pos x="154" y="8"/>
                </a:cxn>
                <a:cxn ang="0">
                  <a:pos x="140" y="16"/>
                </a:cxn>
                <a:cxn ang="0">
                  <a:pos x="130" y="24"/>
                </a:cxn>
                <a:cxn ang="0">
                  <a:pos x="118" y="34"/>
                </a:cxn>
                <a:cxn ang="0">
                  <a:pos x="110" y="44"/>
                </a:cxn>
                <a:cxn ang="0">
                  <a:pos x="102" y="56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82" y="54"/>
                </a:cxn>
                <a:cxn ang="0">
                  <a:pos x="72" y="56"/>
                </a:cxn>
                <a:cxn ang="0">
                  <a:pos x="64" y="60"/>
                </a:cxn>
                <a:cxn ang="0">
                  <a:pos x="56" y="66"/>
                </a:cxn>
                <a:cxn ang="0">
                  <a:pos x="50" y="74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34" y="98"/>
                </a:cxn>
                <a:cxn ang="0">
                  <a:pos x="26" y="104"/>
                </a:cxn>
                <a:cxn ang="0">
                  <a:pos x="18" y="110"/>
                </a:cxn>
                <a:cxn ang="0">
                  <a:pos x="12" y="118"/>
                </a:cxn>
                <a:cxn ang="0">
                  <a:pos x="8" y="126"/>
                </a:cxn>
                <a:cxn ang="0">
                  <a:pos x="4" y="136"/>
                </a:cxn>
                <a:cxn ang="0">
                  <a:pos x="0" y="144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4" y="180"/>
                </a:cxn>
                <a:cxn ang="0">
                  <a:pos x="10" y="190"/>
                </a:cxn>
                <a:cxn ang="0">
                  <a:pos x="18" y="200"/>
                </a:cxn>
                <a:cxn ang="0">
                  <a:pos x="26" y="206"/>
                </a:cxn>
                <a:cxn ang="0">
                  <a:pos x="36" y="214"/>
                </a:cxn>
                <a:cxn ang="0">
                  <a:pos x="48" y="218"/>
                </a:cxn>
                <a:cxn ang="0">
                  <a:pos x="60" y="220"/>
                </a:cxn>
                <a:cxn ang="0">
                  <a:pos x="258" y="20"/>
                </a:cxn>
                <a:cxn ang="0">
                  <a:pos x="258" y="20"/>
                </a:cxn>
                <a:cxn ang="0">
                  <a:pos x="244" y="10"/>
                </a:cxn>
                <a:cxn ang="0">
                  <a:pos x="230" y="4"/>
                </a:cxn>
                <a:cxn ang="0">
                  <a:pos x="214" y="0"/>
                </a:cxn>
                <a:cxn ang="0">
                  <a:pos x="196" y="0"/>
                </a:cxn>
                <a:cxn ang="0">
                  <a:pos x="196" y="0"/>
                </a:cxn>
              </a:cxnLst>
              <a:rect l="0" t="0" r="r" b="b"/>
              <a:pathLst>
                <a:path w="258" h="220">
                  <a:moveTo>
                    <a:pt x="196" y="0"/>
                  </a:move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4" y="180"/>
                  </a:lnTo>
                  <a:lnTo>
                    <a:pt x="10" y="190"/>
                  </a:lnTo>
                  <a:lnTo>
                    <a:pt x="18" y="200"/>
                  </a:lnTo>
                  <a:lnTo>
                    <a:pt x="26" y="206"/>
                  </a:lnTo>
                  <a:lnTo>
                    <a:pt x="36" y="214"/>
                  </a:lnTo>
                  <a:lnTo>
                    <a:pt x="48" y="218"/>
                  </a:lnTo>
                  <a:lnTo>
                    <a:pt x="60" y="220"/>
                  </a:lnTo>
                  <a:lnTo>
                    <a:pt x="258" y="20"/>
                  </a:lnTo>
                  <a:lnTo>
                    <a:pt x="258" y="20"/>
                  </a:lnTo>
                  <a:lnTo>
                    <a:pt x="244" y="10"/>
                  </a:lnTo>
                  <a:lnTo>
                    <a:pt x="230" y="4"/>
                  </a:lnTo>
                  <a:lnTo>
                    <a:pt x="214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029231" y="1808767"/>
            <a:ext cx="2459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INDONESIA</a:t>
            </a:r>
            <a:r>
              <a:rPr lang="zh-CN" altLang="en-US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印尼</a:t>
            </a:r>
            <a:endParaRPr lang="zh-CN" altLang="en-US" sz="36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35693" y="3027279"/>
            <a:ext cx="5684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巴厘岛 </a:t>
            </a:r>
            <a:r>
              <a:rPr lang="en-US" altLang="zh-CN" sz="2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Bali </a:t>
            </a:r>
            <a:r>
              <a:rPr lang="en-US" altLang="zh-CN" sz="2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Island</a:t>
            </a:r>
            <a:endParaRPr lang="zh-CN" altLang="en-US" sz="2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29230" y="3755186"/>
            <a:ext cx="7086071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雨季结束后的一个月（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月）是巴厘岛最热的季节，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月到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9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月比较凉爽（这时是前往巴厘岛旅游的最佳季节）。巴厘岛的地区天气状况，除了中部山区气温略低，海边地区气温较高外，其它地区大多是晴朗炎热的好天气。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免签   印尼一直是中国游客的热门目的地，尤其是阳光明媚的巴厘岛。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2015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日，印度尼西亚正式对中国等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30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个国家的游客实施免签证政策。今后，中国大陆游客无须签证即可在印尼以游客身份停留不超过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30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5"/>
          <p:cNvSpPr/>
          <p:nvPr/>
        </p:nvSpPr>
        <p:spPr bwMode="auto">
          <a:xfrm rot="1007948">
            <a:off x="4565651" y="1508127"/>
            <a:ext cx="2235200" cy="2258853"/>
          </a:xfrm>
          <a:custGeom>
            <a:avLst/>
            <a:gdLst/>
            <a:ahLst/>
            <a:cxnLst>
              <a:cxn ang="0">
                <a:pos x="290" y="48"/>
              </a:cxn>
              <a:cxn ang="0">
                <a:pos x="246" y="92"/>
              </a:cxn>
              <a:cxn ang="0">
                <a:pos x="246" y="92"/>
              </a:cxn>
              <a:cxn ang="0">
                <a:pos x="112" y="62"/>
              </a:cxn>
              <a:cxn ang="0">
                <a:pos x="42" y="48"/>
              </a:cxn>
              <a:cxn ang="0">
                <a:pos x="20" y="42"/>
              </a:cxn>
              <a:cxn ang="0">
                <a:pos x="10" y="42"/>
              </a:cxn>
              <a:cxn ang="0">
                <a:pos x="10" y="42"/>
              </a:cxn>
              <a:cxn ang="0">
                <a:pos x="2" y="54"/>
              </a:cxn>
              <a:cxn ang="0">
                <a:pos x="2" y="54"/>
              </a:cxn>
              <a:cxn ang="0">
                <a:pos x="164" y="174"/>
              </a:cxn>
              <a:cxn ang="0">
                <a:pos x="96" y="242"/>
              </a:cxn>
              <a:cxn ang="0">
                <a:pos x="0" y="248"/>
              </a:cxn>
              <a:cxn ang="0">
                <a:pos x="0" y="248"/>
              </a:cxn>
              <a:cxn ang="0">
                <a:pos x="84" y="296"/>
              </a:cxn>
              <a:cxn ang="0">
                <a:pos x="130" y="378"/>
              </a:cxn>
              <a:cxn ang="0">
                <a:pos x="130" y="378"/>
              </a:cxn>
              <a:cxn ang="0">
                <a:pos x="136" y="284"/>
              </a:cxn>
              <a:cxn ang="0">
                <a:pos x="136" y="284"/>
              </a:cxn>
              <a:cxn ang="0">
                <a:pos x="204" y="218"/>
              </a:cxn>
              <a:cxn ang="0">
                <a:pos x="204" y="218"/>
              </a:cxn>
              <a:cxn ang="0">
                <a:pos x="324" y="382"/>
              </a:cxn>
              <a:cxn ang="0">
                <a:pos x="324" y="382"/>
              </a:cxn>
              <a:cxn ang="0">
                <a:pos x="338" y="372"/>
              </a:cxn>
              <a:cxn ang="0">
                <a:pos x="338" y="372"/>
              </a:cxn>
              <a:cxn ang="0">
                <a:pos x="336" y="362"/>
              </a:cxn>
              <a:cxn ang="0">
                <a:pos x="332" y="340"/>
              </a:cxn>
              <a:cxn ang="0">
                <a:pos x="316" y="268"/>
              </a:cxn>
              <a:cxn ang="0">
                <a:pos x="286" y="136"/>
              </a:cxn>
              <a:cxn ang="0">
                <a:pos x="286" y="136"/>
              </a:cxn>
              <a:cxn ang="0">
                <a:pos x="332" y="88"/>
              </a:cxn>
              <a:cxn ang="0">
                <a:pos x="332" y="88"/>
              </a:cxn>
              <a:cxn ang="0">
                <a:pos x="346" y="72"/>
              </a:cxn>
              <a:cxn ang="0">
                <a:pos x="356" y="58"/>
              </a:cxn>
              <a:cxn ang="0">
                <a:pos x="366" y="46"/>
              </a:cxn>
              <a:cxn ang="0">
                <a:pos x="372" y="34"/>
              </a:cxn>
              <a:cxn ang="0">
                <a:pos x="376" y="24"/>
              </a:cxn>
              <a:cxn ang="0">
                <a:pos x="378" y="14"/>
              </a:cxn>
              <a:cxn ang="0">
                <a:pos x="376" y="8"/>
              </a:cxn>
              <a:cxn ang="0">
                <a:pos x="374" y="2"/>
              </a:cxn>
              <a:cxn ang="0">
                <a:pos x="370" y="0"/>
              </a:cxn>
              <a:cxn ang="0">
                <a:pos x="364" y="0"/>
              </a:cxn>
              <a:cxn ang="0">
                <a:pos x="354" y="0"/>
              </a:cxn>
              <a:cxn ang="0">
                <a:pos x="344" y="4"/>
              </a:cxn>
              <a:cxn ang="0">
                <a:pos x="334" y="12"/>
              </a:cxn>
              <a:cxn ang="0">
                <a:pos x="320" y="20"/>
              </a:cxn>
              <a:cxn ang="0">
                <a:pos x="306" y="32"/>
              </a:cxn>
              <a:cxn ang="0">
                <a:pos x="290" y="48"/>
              </a:cxn>
              <a:cxn ang="0">
                <a:pos x="290" y="48"/>
              </a:cxn>
            </a:cxnLst>
            <a:rect l="0" t="0" r="r" b="b"/>
            <a:pathLst>
              <a:path w="378" h="382">
                <a:moveTo>
                  <a:pt x="290" y="48"/>
                </a:moveTo>
                <a:lnTo>
                  <a:pt x="246" y="92"/>
                </a:lnTo>
                <a:lnTo>
                  <a:pt x="246" y="92"/>
                </a:lnTo>
                <a:lnTo>
                  <a:pt x="112" y="62"/>
                </a:lnTo>
                <a:lnTo>
                  <a:pt x="42" y="48"/>
                </a:lnTo>
                <a:lnTo>
                  <a:pt x="20" y="42"/>
                </a:lnTo>
                <a:lnTo>
                  <a:pt x="10" y="42"/>
                </a:lnTo>
                <a:lnTo>
                  <a:pt x="10" y="42"/>
                </a:lnTo>
                <a:lnTo>
                  <a:pt x="2" y="54"/>
                </a:lnTo>
                <a:lnTo>
                  <a:pt x="2" y="54"/>
                </a:lnTo>
                <a:lnTo>
                  <a:pt x="164" y="174"/>
                </a:lnTo>
                <a:lnTo>
                  <a:pt x="96" y="242"/>
                </a:lnTo>
                <a:lnTo>
                  <a:pt x="0" y="248"/>
                </a:lnTo>
                <a:lnTo>
                  <a:pt x="0" y="248"/>
                </a:lnTo>
                <a:lnTo>
                  <a:pt x="84" y="296"/>
                </a:lnTo>
                <a:lnTo>
                  <a:pt x="130" y="378"/>
                </a:lnTo>
                <a:lnTo>
                  <a:pt x="130" y="378"/>
                </a:lnTo>
                <a:lnTo>
                  <a:pt x="136" y="284"/>
                </a:lnTo>
                <a:lnTo>
                  <a:pt x="136" y="284"/>
                </a:lnTo>
                <a:lnTo>
                  <a:pt x="204" y="218"/>
                </a:lnTo>
                <a:lnTo>
                  <a:pt x="204" y="218"/>
                </a:lnTo>
                <a:lnTo>
                  <a:pt x="324" y="382"/>
                </a:lnTo>
                <a:lnTo>
                  <a:pt x="324" y="382"/>
                </a:lnTo>
                <a:lnTo>
                  <a:pt x="338" y="372"/>
                </a:lnTo>
                <a:lnTo>
                  <a:pt x="338" y="372"/>
                </a:lnTo>
                <a:lnTo>
                  <a:pt x="336" y="362"/>
                </a:lnTo>
                <a:lnTo>
                  <a:pt x="332" y="340"/>
                </a:lnTo>
                <a:lnTo>
                  <a:pt x="316" y="268"/>
                </a:lnTo>
                <a:lnTo>
                  <a:pt x="286" y="136"/>
                </a:lnTo>
                <a:lnTo>
                  <a:pt x="286" y="136"/>
                </a:lnTo>
                <a:lnTo>
                  <a:pt x="332" y="88"/>
                </a:lnTo>
                <a:lnTo>
                  <a:pt x="332" y="88"/>
                </a:lnTo>
                <a:lnTo>
                  <a:pt x="346" y="72"/>
                </a:lnTo>
                <a:lnTo>
                  <a:pt x="356" y="58"/>
                </a:lnTo>
                <a:lnTo>
                  <a:pt x="366" y="46"/>
                </a:lnTo>
                <a:lnTo>
                  <a:pt x="372" y="34"/>
                </a:lnTo>
                <a:lnTo>
                  <a:pt x="376" y="24"/>
                </a:lnTo>
                <a:lnTo>
                  <a:pt x="378" y="14"/>
                </a:lnTo>
                <a:lnTo>
                  <a:pt x="376" y="8"/>
                </a:lnTo>
                <a:lnTo>
                  <a:pt x="374" y="2"/>
                </a:lnTo>
                <a:lnTo>
                  <a:pt x="370" y="0"/>
                </a:lnTo>
                <a:lnTo>
                  <a:pt x="364" y="0"/>
                </a:lnTo>
                <a:lnTo>
                  <a:pt x="354" y="0"/>
                </a:lnTo>
                <a:lnTo>
                  <a:pt x="344" y="4"/>
                </a:lnTo>
                <a:lnTo>
                  <a:pt x="334" y="12"/>
                </a:lnTo>
                <a:lnTo>
                  <a:pt x="320" y="20"/>
                </a:lnTo>
                <a:lnTo>
                  <a:pt x="306" y="32"/>
                </a:lnTo>
                <a:lnTo>
                  <a:pt x="290" y="48"/>
                </a:lnTo>
                <a:lnTo>
                  <a:pt x="290" y="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grpSp>
        <p:nvGrpSpPr>
          <p:cNvPr id="3" name="组合 2"/>
          <p:cNvGrpSpPr/>
          <p:nvPr/>
        </p:nvGrpSpPr>
        <p:grpSpPr>
          <a:xfrm>
            <a:off x="1230993" y="1714774"/>
            <a:ext cx="1704251" cy="1089927"/>
            <a:chOff x="5649050" y="652304"/>
            <a:chExt cx="280235" cy="1792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Freeform 681"/>
            <p:cNvSpPr/>
            <p:nvPr/>
          </p:nvSpPr>
          <p:spPr bwMode="auto">
            <a:xfrm>
              <a:off x="5649050" y="652304"/>
              <a:ext cx="280235" cy="179220"/>
            </a:xfrm>
            <a:custGeom>
              <a:avLst/>
              <a:gdLst/>
              <a:ahLst/>
              <a:cxnLst>
                <a:cxn ang="0">
                  <a:pos x="344" y="144"/>
                </a:cxn>
                <a:cxn ang="0">
                  <a:pos x="340" y="122"/>
                </a:cxn>
                <a:cxn ang="0">
                  <a:pos x="330" y="102"/>
                </a:cxn>
                <a:cxn ang="0">
                  <a:pos x="316" y="86"/>
                </a:cxn>
                <a:cxn ang="0">
                  <a:pos x="296" y="74"/>
                </a:cxn>
                <a:cxn ang="0">
                  <a:pos x="288" y="56"/>
                </a:cxn>
                <a:cxn ang="0">
                  <a:pos x="266" y="28"/>
                </a:cxn>
                <a:cxn ang="0">
                  <a:pos x="242" y="10"/>
                </a:cxn>
                <a:cxn ang="0">
                  <a:pos x="212" y="0"/>
                </a:cxn>
                <a:cxn ang="0">
                  <a:pos x="196" y="0"/>
                </a:cxn>
                <a:cxn ang="0">
                  <a:pos x="166" y="4"/>
                </a:cxn>
                <a:cxn ang="0">
                  <a:pos x="140" y="16"/>
                </a:cxn>
                <a:cxn ang="0">
                  <a:pos x="118" y="34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72" y="56"/>
                </a:cxn>
                <a:cxn ang="0">
                  <a:pos x="56" y="66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26" y="104"/>
                </a:cxn>
                <a:cxn ang="0">
                  <a:pos x="12" y="118"/>
                </a:cxn>
                <a:cxn ang="0">
                  <a:pos x="4" y="13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12" y="192"/>
                </a:cxn>
                <a:cxn ang="0">
                  <a:pos x="28" y="208"/>
                </a:cxn>
                <a:cxn ang="0">
                  <a:pos x="52" y="218"/>
                </a:cxn>
                <a:cxn ang="0">
                  <a:pos x="280" y="220"/>
                </a:cxn>
                <a:cxn ang="0">
                  <a:pos x="290" y="216"/>
                </a:cxn>
                <a:cxn ang="0">
                  <a:pos x="312" y="206"/>
                </a:cxn>
                <a:cxn ang="0">
                  <a:pos x="334" y="182"/>
                </a:cxn>
                <a:cxn ang="0">
                  <a:pos x="342" y="166"/>
                </a:cxn>
                <a:cxn ang="0">
                  <a:pos x="344" y="144"/>
                </a:cxn>
              </a:cxnLst>
              <a:rect l="0" t="0" r="r" b="b"/>
              <a:pathLst>
                <a:path w="344" h="220">
                  <a:moveTo>
                    <a:pt x="344" y="144"/>
                  </a:moveTo>
                  <a:lnTo>
                    <a:pt x="344" y="144"/>
                  </a:lnTo>
                  <a:lnTo>
                    <a:pt x="344" y="132"/>
                  </a:lnTo>
                  <a:lnTo>
                    <a:pt x="340" y="122"/>
                  </a:lnTo>
                  <a:lnTo>
                    <a:pt x="336" y="112"/>
                  </a:lnTo>
                  <a:lnTo>
                    <a:pt x="330" y="102"/>
                  </a:lnTo>
                  <a:lnTo>
                    <a:pt x="324" y="94"/>
                  </a:lnTo>
                  <a:lnTo>
                    <a:pt x="316" y="86"/>
                  </a:lnTo>
                  <a:lnTo>
                    <a:pt x="306" y="80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88" y="56"/>
                  </a:lnTo>
                  <a:lnTo>
                    <a:pt x="278" y="40"/>
                  </a:lnTo>
                  <a:lnTo>
                    <a:pt x="266" y="28"/>
                  </a:lnTo>
                  <a:lnTo>
                    <a:pt x="254" y="16"/>
                  </a:lnTo>
                  <a:lnTo>
                    <a:pt x="242" y="10"/>
                  </a:lnTo>
                  <a:lnTo>
                    <a:pt x="228" y="4"/>
                  </a:lnTo>
                  <a:lnTo>
                    <a:pt x="212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6" y="180"/>
                  </a:lnTo>
                  <a:lnTo>
                    <a:pt x="12" y="192"/>
                  </a:lnTo>
                  <a:lnTo>
                    <a:pt x="18" y="200"/>
                  </a:lnTo>
                  <a:lnTo>
                    <a:pt x="28" y="208"/>
                  </a:lnTo>
                  <a:lnTo>
                    <a:pt x="40" y="214"/>
                  </a:lnTo>
                  <a:lnTo>
                    <a:pt x="52" y="218"/>
                  </a:lnTo>
                  <a:lnTo>
                    <a:pt x="64" y="220"/>
                  </a:lnTo>
                  <a:lnTo>
                    <a:pt x="280" y="220"/>
                  </a:lnTo>
                  <a:lnTo>
                    <a:pt x="280" y="220"/>
                  </a:lnTo>
                  <a:lnTo>
                    <a:pt x="290" y="216"/>
                  </a:lnTo>
                  <a:lnTo>
                    <a:pt x="300" y="212"/>
                  </a:lnTo>
                  <a:lnTo>
                    <a:pt x="312" y="206"/>
                  </a:lnTo>
                  <a:lnTo>
                    <a:pt x="324" y="196"/>
                  </a:lnTo>
                  <a:lnTo>
                    <a:pt x="334" y="182"/>
                  </a:lnTo>
                  <a:lnTo>
                    <a:pt x="338" y="174"/>
                  </a:lnTo>
                  <a:lnTo>
                    <a:pt x="342" y="166"/>
                  </a:lnTo>
                  <a:lnTo>
                    <a:pt x="344" y="156"/>
                  </a:lnTo>
                  <a:lnTo>
                    <a:pt x="344" y="144"/>
                  </a:lnTo>
                  <a:lnTo>
                    <a:pt x="344" y="144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682"/>
            <p:cNvSpPr/>
            <p:nvPr/>
          </p:nvSpPr>
          <p:spPr bwMode="auto">
            <a:xfrm>
              <a:off x="5649050" y="652304"/>
              <a:ext cx="210177" cy="17922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96" y="0"/>
                </a:cxn>
                <a:cxn ang="0">
                  <a:pos x="182" y="0"/>
                </a:cxn>
                <a:cxn ang="0">
                  <a:pos x="166" y="4"/>
                </a:cxn>
                <a:cxn ang="0">
                  <a:pos x="154" y="8"/>
                </a:cxn>
                <a:cxn ang="0">
                  <a:pos x="140" y="16"/>
                </a:cxn>
                <a:cxn ang="0">
                  <a:pos x="130" y="24"/>
                </a:cxn>
                <a:cxn ang="0">
                  <a:pos x="118" y="34"/>
                </a:cxn>
                <a:cxn ang="0">
                  <a:pos x="110" y="44"/>
                </a:cxn>
                <a:cxn ang="0">
                  <a:pos x="102" y="56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82" y="54"/>
                </a:cxn>
                <a:cxn ang="0">
                  <a:pos x="72" y="56"/>
                </a:cxn>
                <a:cxn ang="0">
                  <a:pos x="64" y="60"/>
                </a:cxn>
                <a:cxn ang="0">
                  <a:pos x="56" y="66"/>
                </a:cxn>
                <a:cxn ang="0">
                  <a:pos x="50" y="74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34" y="98"/>
                </a:cxn>
                <a:cxn ang="0">
                  <a:pos x="26" y="104"/>
                </a:cxn>
                <a:cxn ang="0">
                  <a:pos x="18" y="110"/>
                </a:cxn>
                <a:cxn ang="0">
                  <a:pos x="12" y="118"/>
                </a:cxn>
                <a:cxn ang="0">
                  <a:pos x="8" y="126"/>
                </a:cxn>
                <a:cxn ang="0">
                  <a:pos x="4" y="136"/>
                </a:cxn>
                <a:cxn ang="0">
                  <a:pos x="0" y="144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4" y="180"/>
                </a:cxn>
                <a:cxn ang="0">
                  <a:pos x="10" y="190"/>
                </a:cxn>
                <a:cxn ang="0">
                  <a:pos x="18" y="200"/>
                </a:cxn>
                <a:cxn ang="0">
                  <a:pos x="26" y="206"/>
                </a:cxn>
                <a:cxn ang="0">
                  <a:pos x="36" y="214"/>
                </a:cxn>
                <a:cxn ang="0">
                  <a:pos x="48" y="218"/>
                </a:cxn>
                <a:cxn ang="0">
                  <a:pos x="60" y="220"/>
                </a:cxn>
                <a:cxn ang="0">
                  <a:pos x="258" y="20"/>
                </a:cxn>
                <a:cxn ang="0">
                  <a:pos x="258" y="20"/>
                </a:cxn>
                <a:cxn ang="0">
                  <a:pos x="244" y="10"/>
                </a:cxn>
                <a:cxn ang="0">
                  <a:pos x="230" y="4"/>
                </a:cxn>
                <a:cxn ang="0">
                  <a:pos x="214" y="0"/>
                </a:cxn>
                <a:cxn ang="0">
                  <a:pos x="196" y="0"/>
                </a:cxn>
                <a:cxn ang="0">
                  <a:pos x="196" y="0"/>
                </a:cxn>
              </a:cxnLst>
              <a:rect l="0" t="0" r="r" b="b"/>
              <a:pathLst>
                <a:path w="258" h="220">
                  <a:moveTo>
                    <a:pt x="196" y="0"/>
                  </a:move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4" y="180"/>
                  </a:lnTo>
                  <a:lnTo>
                    <a:pt x="10" y="190"/>
                  </a:lnTo>
                  <a:lnTo>
                    <a:pt x="18" y="200"/>
                  </a:lnTo>
                  <a:lnTo>
                    <a:pt x="26" y="206"/>
                  </a:lnTo>
                  <a:lnTo>
                    <a:pt x="36" y="214"/>
                  </a:lnTo>
                  <a:lnTo>
                    <a:pt x="48" y="218"/>
                  </a:lnTo>
                  <a:lnTo>
                    <a:pt x="60" y="220"/>
                  </a:lnTo>
                  <a:lnTo>
                    <a:pt x="258" y="20"/>
                  </a:lnTo>
                  <a:lnTo>
                    <a:pt x="258" y="20"/>
                  </a:lnTo>
                  <a:lnTo>
                    <a:pt x="244" y="10"/>
                  </a:lnTo>
                  <a:lnTo>
                    <a:pt x="230" y="4"/>
                  </a:lnTo>
                  <a:lnTo>
                    <a:pt x="214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74492" y="3587704"/>
            <a:ext cx="1704251" cy="1089927"/>
            <a:chOff x="5649050" y="652304"/>
            <a:chExt cx="280235" cy="1792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Freeform 681"/>
            <p:cNvSpPr/>
            <p:nvPr/>
          </p:nvSpPr>
          <p:spPr bwMode="auto">
            <a:xfrm>
              <a:off x="5649050" y="652304"/>
              <a:ext cx="280235" cy="179220"/>
            </a:xfrm>
            <a:custGeom>
              <a:avLst/>
              <a:gdLst/>
              <a:ahLst/>
              <a:cxnLst>
                <a:cxn ang="0">
                  <a:pos x="344" y="144"/>
                </a:cxn>
                <a:cxn ang="0">
                  <a:pos x="340" y="122"/>
                </a:cxn>
                <a:cxn ang="0">
                  <a:pos x="330" y="102"/>
                </a:cxn>
                <a:cxn ang="0">
                  <a:pos x="316" y="86"/>
                </a:cxn>
                <a:cxn ang="0">
                  <a:pos x="296" y="74"/>
                </a:cxn>
                <a:cxn ang="0">
                  <a:pos x="288" y="56"/>
                </a:cxn>
                <a:cxn ang="0">
                  <a:pos x="266" y="28"/>
                </a:cxn>
                <a:cxn ang="0">
                  <a:pos x="242" y="10"/>
                </a:cxn>
                <a:cxn ang="0">
                  <a:pos x="212" y="0"/>
                </a:cxn>
                <a:cxn ang="0">
                  <a:pos x="196" y="0"/>
                </a:cxn>
                <a:cxn ang="0">
                  <a:pos x="166" y="4"/>
                </a:cxn>
                <a:cxn ang="0">
                  <a:pos x="140" y="16"/>
                </a:cxn>
                <a:cxn ang="0">
                  <a:pos x="118" y="34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72" y="56"/>
                </a:cxn>
                <a:cxn ang="0">
                  <a:pos x="56" y="66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26" y="104"/>
                </a:cxn>
                <a:cxn ang="0">
                  <a:pos x="12" y="118"/>
                </a:cxn>
                <a:cxn ang="0">
                  <a:pos x="4" y="13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12" y="192"/>
                </a:cxn>
                <a:cxn ang="0">
                  <a:pos x="28" y="208"/>
                </a:cxn>
                <a:cxn ang="0">
                  <a:pos x="52" y="218"/>
                </a:cxn>
                <a:cxn ang="0">
                  <a:pos x="280" y="220"/>
                </a:cxn>
                <a:cxn ang="0">
                  <a:pos x="290" y="216"/>
                </a:cxn>
                <a:cxn ang="0">
                  <a:pos x="312" y="206"/>
                </a:cxn>
                <a:cxn ang="0">
                  <a:pos x="334" y="182"/>
                </a:cxn>
                <a:cxn ang="0">
                  <a:pos x="342" y="166"/>
                </a:cxn>
                <a:cxn ang="0">
                  <a:pos x="344" y="144"/>
                </a:cxn>
              </a:cxnLst>
              <a:rect l="0" t="0" r="r" b="b"/>
              <a:pathLst>
                <a:path w="344" h="220">
                  <a:moveTo>
                    <a:pt x="344" y="144"/>
                  </a:moveTo>
                  <a:lnTo>
                    <a:pt x="344" y="144"/>
                  </a:lnTo>
                  <a:lnTo>
                    <a:pt x="344" y="132"/>
                  </a:lnTo>
                  <a:lnTo>
                    <a:pt x="340" y="122"/>
                  </a:lnTo>
                  <a:lnTo>
                    <a:pt x="336" y="112"/>
                  </a:lnTo>
                  <a:lnTo>
                    <a:pt x="330" y="102"/>
                  </a:lnTo>
                  <a:lnTo>
                    <a:pt x="324" y="94"/>
                  </a:lnTo>
                  <a:lnTo>
                    <a:pt x="316" y="86"/>
                  </a:lnTo>
                  <a:lnTo>
                    <a:pt x="306" y="80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88" y="56"/>
                  </a:lnTo>
                  <a:lnTo>
                    <a:pt x="278" y="40"/>
                  </a:lnTo>
                  <a:lnTo>
                    <a:pt x="266" y="28"/>
                  </a:lnTo>
                  <a:lnTo>
                    <a:pt x="254" y="16"/>
                  </a:lnTo>
                  <a:lnTo>
                    <a:pt x="242" y="10"/>
                  </a:lnTo>
                  <a:lnTo>
                    <a:pt x="228" y="4"/>
                  </a:lnTo>
                  <a:lnTo>
                    <a:pt x="212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6" y="180"/>
                  </a:lnTo>
                  <a:lnTo>
                    <a:pt x="12" y="192"/>
                  </a:lnTo>
                  <a:lnTo>
                    <a:pt x="18" y="200"/>
                  </a:lnTo>
                  <a:lnTo>
                    <a:pt x="28" y="208"/>
                  </a:lnTo>
                  <a:lnTo>
                    <a:pt x="40" y="214"/>
                  </a:lnTo>
                  <a:lnTo>
                    <a:pt x="52" y="218"/>
                  </a:lnTo>
                  <a:lnTo>
                    <a:pt x="64" y="220"/>
                  </a:lnTo>
                  <a:lnTo>
                    <a:pt x="280" y="220"/>
                  </a:lnTo>
                  <a:lnTo>
                    <a:pt x="280" y="220"/>
                  </a:lnTo>
                  <a:lnTo>
                    <a:pt x="290" y="216"/>
                  </a:lnTo>
                  <a:lnTo>
                    <a:pt x="300" y="212"/>
                  </a:lnTo>
                  <a:lnTo>
                    <a:pt x="312" y="206"/>
                  </a:lnTo>
                  <a:lnTo>
                    <a:pt x="324" y="196"/>
                  </a:lnTo>
                  <a:lnTo>
                    <a:pt x="334" y="182"/>
                  </a:lnTo>
                  <a:lnTo>
                    <a:pt x="338" y="174"/>
                  </a:lnTo>
                  <a:lnTo>
                    <a:pt x="342" y="166"/>
                  </a:lnTo>
                  <a:lnTo>
                    <a:pt x="344" y="156"/>
                  </a:lnTo>
                  <a:lnTo>
                    <a:pt x="344" y="144"/>
                  </a:lnTo>
                  <a:lnTo>
                    <a:pt x="344" y="144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82"/>
            <p:cNvSpPr/>
            <p:nvPr/>
          </p:nvSpPr>
          <p:spPr bwMode="auto">
            <a:xfrm>
              <a:off x="5649050" y="652304"/>
              <a:ext cx="210177" cy="17922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96" y="0"/>
                </a:cxn>
                <a:cxn ang="0">
                  <a:pos x="182" y="0"/>
                </a:cxn>
                <a:cxn ang="0">
                  <a:pos x="166" y="4"/>
                </a:cxn>
                <a:cxn ang="0">
                  <a:pos x="154" y="8"/>
                </a:cxn>
                <a:cxn ang="0">
                  <a:pos x="140" y="16"/>
                </a:cxn>
                <a:cxn ang="0">
                  <a:pos x="130" y="24"/>
                </a:cxn>
                <a:cxn ang="0">
                  <a:pos x="118" y="34"/>
                </a:cxn>
                <a:cxn ang="0">
                  <a:pos x="110" y="44"/>
                </a:cxn>
                <a:cxn ang="0">
                  <a:pos x="102" y="56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82" y="54"/>
                </a:cxn>
                <a:cxn ang="0">
                  <a:pos x="72" y="56"/>
                </a:cxn>
                <a:cxn ang="0">
                  <a:pos x="64" y="60"/>
                </a:cxn>
                <a:cxn ang="0">
                  <a:pos x="56" y="66"/>
                </a:cxn>
                <a:cxn ang="0">
                  <a:pos x="50" y="74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34" y="98"/>
                </a:cxn>
                <a:cxn ang="0">
                  <a:pos x="26" y="104"/>
                </a:cxn>
                <a:cxn ang="0">
                  <a:pos x="18" y="110"/>
                </a:cxn>
                <a:cxn ang="0">
                  <a:pos x="12" y="118"/>
                </a:cxn>
                <a:cxn ang="0">
                  <a:pos x="8" y="126"/>
                </a:cxn>
                <a:cxn ang="0">
                  <a:pos x="4" y="136"/>
                </a:cxn>
                <a:cxn ang="0">
                  <a:pos x="0" y="144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4" y="180"/>
                </a:cxn>
                <a:cxn ang="0">
                  <a:pos x="10" y="190"/>
                </a:cxn>
                <a:cxn ang="0">
                  <a:pos x="18" y="200"/>
                </a:cxn>
                <a:cxn ang="0">
                  <a:pos x="26" y="206"/>
                </a:cxn>
                <a:cxn ang="0">
                  <a:pos x="36" y="214"/>
                </a:cxn>
                <a:cxn ang="0">
                  <a:pos x="48" y="218"/>
                </a:cxn>
                <a:cxn ang="0">
                  <a:pos x="60" y="220"/>
                </a:cxn>
                <a:cxn ang="0">
                  <a:pos x="258" y="20"/>
                </a:cxn>
                <a:cxn ang="0">
                  <a:pos x="258" y="20"/>
                </a:cxn>
                <a:cxn ang="0">
                  <a:pos x="244" y="10"/>
                </a:cxn>
                <a:cxn ang="0">
                  <a:pos x="230" y="4"/>
                </a:cxn>
                <a:cxn ang="0">
                  <a:pos x="214" y="0"/>
                </a:cxn>
                <a:cxn ang="0">
                  <a:pos x="196" y="0"/>
                </a:cxn>
                <a:cxn ang="0">
                  <a:pos x="196" y="0"/>
                </a:cxn>
              </a:cxnLst>
              <a:rect l="0" t="0" r="r" b="b"/>
              <a:pathLst>
                <a:path w="258" h="220">
                  <a:moveTo>
                    <a:pt x="196" y="0"/>
                  </a:move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4" y="180"/>
                  </a:lnTo>
                  <a:lnTo>
                    <a:pt x="10" y="190"/>
                  </a:lnTo>
                  <a:lnTo>
                    <a:pt x="18" y="200"/>
                  </a:lnTo>
                  <a:lnTo>
                    <a:pt x="26" y="206"/>
                  </a:lnTo>
                  <a:lnTo>
                    <a:pt x="36" y="214"/>
                  </a:lnTo>
                  <a:lnTo>
                    <a:pt x="48" y="218"/>
                  </a:lnTo>
                  <a:lnTo>
                    <a:pt x="60" y="220"/>
                  </a:lnTo>
                  <a:lnTo>
                    <a:pt x="258" y="20"/>
                  </a:lnTo>
                  <a:lnTo>
                    <a:pt x="258" y="20"/>
                  </a:lnTo>
                  <a:lnTo>
                    <a:pt x="244" y="10"/>
                  </a:lnTo>
                  <a:lnTo>
                    <a:pt x="230" y="4"/>
                  </a:lnTo>
                  <a:lnTo>
                    <a:pt x="214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182629" y="688356"/>
            <a:ext cx="1704251" cy="1089927"/>
            <a:chOff x="5649050" y="652304"/>
            <a:chExt cx="280235" cy="1792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Freeform 681"/>
            <p:cNvSpPr/>
            <p:nvPr/>
          </p:nvSpPr>
          <p:spPr bwMode="auto">
            <a:xfrm>
              <a:off x="5649050" y="652304"/>
              <a:ext cx="280235" cy="179220"/>
            </a:xfrm>
            <a:custGeom>
              <a:avLst/>
              <a:gdLst/>
              <a:ahLst/>
              <a:cxnLst>
                <a:cxn ang="0">
                  <a:pos x="344" y="144"/>
                </a:cxn>
                <a:cxn ang="0">
                  <a:pos x="340" y="122"/>
                </a:cxn>
                <a:cxn ang="0">
                  <a:pos x="330" y="102"/>
                </a:cxn>
                <a:cxn ang="0">
                  <a:pos x="316" y="86"/>
                </a:cxn>
                <a:cxn ang="0">
                  <a:pos x="296" y="74"/>
                </a:cxn>
                <a:cxn ang="0">
                  <a:pos x="288" y="56"/>
                </a:cxn>
                <a:cxn ang="0">
                  <a:pos x="266" y="28"/>
                </a:cxn>
                <a:cxn ang="0">
                  <a:pos x="242" y="10"/>
                </a:cxn>
                <a:cxn ang="0">
                  <a:pos x="212" y="0"/>
                </a:cxn>
                <a:cxn ang="0">
                  <a:pos x="196" y="0"/>
                </a:cxn>
                <a:cxn ang="0">
                  <a:pos x="166" y="4"/>
                </a:cxn>
                <a:cxn ang="0">
                  <a:pos x="140" y="16"/>
                </a:cxn>
                <a:cxn ang="0">
                  <a:pos x="118" y="34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72" y="56"/>
                </a:cxn>
                <a:cxn ang="0">
                  <a:pos x="56" y="66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26" y="104"/>
                </a:cxn>
                <a:cxn ang="0">
                  <a:pos x="12" y="118"/>
                </a:cxn>
                <a:cxn ang="0">
                  <a:pos x="4" y="13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12" y="192"/>
                </a:cxn>
                <a:cxn ang="0">
                  <a:pos x="28" y="208"/>
                </a:cxn>
                <a:cxn ang="0">
                  <a:pos x="52" y="218"/>
                </a:cxn>
                <a:cxn ang="0">
                  <a:pos x="280" y="220"/>
                </a:cxn>
                <a:cxn ang="0">
                  <a:pos x="290" y="216"/>
                </a:cxn>
                <a:cxn ang="0">
                  <a:pos x="312" y="206"/>
                </a:cxn>
                <a:cxn ang="0">
                  <a:pos x="334" y="182"/>
                </a:cxn>
                <a:cxn ang="0">
                  <a:pos x="342" y="166"/>
                </a:cxn>
                <a:cxn ang="0">
                  <a:pos x="344" y="144"/>
                </a:cxn>
              </a:cxnLst>
              <a:rect l="0" t="0" r="r" b="b"/>
              <a:pathLst>
                <a:path w="344" h="220">
                  <a:moveTo>
                    <a:pt x="344" y="144"/>
                  </a:moveTo>
                  <a:lnTo>
                    <a:pt x="344" y="144"/>
                  </a:lnTo>
                  <a:lnTo>
                    <a:pt x="344" y="132"/>
                  </a:lnTo>
                  <a:lnTo>
                    <a:pt x="340" y="122"/>
                  </a:lnTo>
                  <a:lnTo>
                    <a:pt x="336" y="112"/>
                  </a:lnTo>
                  <a:lnTo>
                    <a:pt x="330" y="102"/>
                  </a:lnTo>
                  <a:lnTo>
                    <a:pt x="324" y="94"/>
                  </a:lnTo>
                  <a:lnTo>
                    <a:pt x="316" y="86"/>
                  </a:lnTo>
                  <a:lnTo>
                    <a:pt x="306" y="80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88" y="56"/>
                  </a:lnTo>
                  <a:lnTo>
                    <a:pt x="278" y="40"/>
                  </a:lnTo>
                  <a:lnTo>
                    <a:pt x="266" y="28"/>
                  </a:lnTo>
                  <a:lnTo>
                    <a:pt x="254" y="16"/>
                  </a:lnTo>
                  <a:lnTo>
                    <a:pt x="242" y="10"/>
                  </a:lnTo>
                  <a:lnTo>
                    <a:pt x="228" y="4"/>
                  </a:lnTo>
                  <a:lnTo>
                    <a:pt x="212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6" y="180"/>
                  </a:lnTo>
                  <a:lnTo>
                    <a:pt x="12" y="192"/>
                  </a:lnTo>
                  <a:lnTo>
                    <a:pt x="18" y="200"/>
                  </a:lnTo>
                  <a:lnTo>
                    <a:pt x="28" y="208"/>
                  </a:lnTo>
                  <a:lnTo>
                    <a:pt x="40" y="214"/>
                  </a:lnTo>
                  <a:lnTo>
                    <a:pt x="52" y="218"/>
                  </a:lnTo>
                  <a:lnTo>
                    <a:pt x="64" y="220"/>
                  </a:lnTo>
                  <a:lnTo>
                    <a:pt x="280" y="220"/>
                  </a:lnTo>
                  <a:lnTo>
                    <a:pt x="280" y="220"/>
                  </a:lnTo>
                  <a:lnTo>
                    <a:pt x="290" y="216"/>
                  </a:lnTo>
                  <a:lnTo>
                    <a:pt x="300" y="212"/>
                  </a:lnTo>
                  <a:lnTo>
                    <a:pt x="312" y="206"/>
                  </a:lnTo>
                  <a:lnTo>
                    <a:pt x="324" y="196"/>
                  </a:lnTo>
                  <a:lnTo>
                    <a:pt x="334" y="182"/>
                  </a:lnTo>
                  <a:lnTo>
                    <a:pt x="338" y="174"/>
                  </a:lnTo>
                  <a:lnTo>
                    <a:pt x="342" y="166"/>
                  </a:lnTo>
                  <a:lnTo>
                    <a:pt x="344" y="156"/>
                  </a:lnTo>
                  <a:lnTo>
                    <a:pt x="344" y="144"/>
                  </a:lnTo>
                  <a:lnTo>
                    <a:pt x="344" y="144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82"/>
            <p:cNvSpPr/>
            <p:nvPr/>
          </p:nvSpPr>
          <p:spPr bwMode="auto">
            <a:xfrm>
              <a:off x="5649050" y="652304"/>
              <a:ext cx="210177" cy="17922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96" y="0"/>
                </a:cxn>
                <a:cxn ang="0">
                  <a:pos x="182" y="0"/>
                </a:cxn>
                <a:cxn ang="0">
                  <a:pos x="166" y="4"/>
                </a:cxn>
                <a:cxn ang="0">
                  <a:pos x="154" y="8"/>
                </a:cxn>
                <a:cxn ang="0">
                  <a:pos x="140" y="16"/>
                </a:cxn>
                <a:cxn ang="0">
                  <a:pos x="130" y="24"/>
                </a:cxn>
                <a:cxn ang="0">
                  <a:pos x="118" y="34"/>
                </a:cxn>
                <a:cxn ang="0">
                  <a:pos x="110" y="44"/>
                </a:cxn>
                <a:cxn ang="0">
                  <a:pos x="102" y="56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82" y="54"/>
                </a:cxn>
                <a:cxn ang="0">
                  <a:pos x="72" y="56"/>
                </a:cxn>
                <a:cxn ang="0">
                  <a:pos x="64" y="60"/>
                </a:cxn>
                <a:cxn ang="0">
                  <a:pos x="56" y="66"/>
                </a:cxn>
                <a:cxn ang="0">
                  <a:pos x="50" y="74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34" y="98"/>
                </a:cxn>
                <a:cxn ang="0">
                  <a:pos x="26" y="104"/>
                </a:cxn>
                <a:cxn ang="0">
                  <a:pos x="18" y="110"/>
                </a:cxn>
                <a:cxn ang="0">
                  <a:pos x="12" y="118"/>
                </a:cxn>
                <a:cxn ang="0">
                  <a:pos x="8" y="126"/>
                </a:cxn>
                <a:cxn ang="0">
                  <a:pos x="4" y="136"/>
                </a:cxn>
                <a:cxn ang="0">
                  <a:pos x="0" y="144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4" y="180"/>
                </a:cxn>
                <a:cxn ang="0">
                  <a:pos x="10" y="190"/>
                </a:cxn>
                <a:cxn ang="0">
                  <a:pos x="18" y="200"/>
                </a:cxn>
                <a:cxn ang="0">
                  <a:pos x="26" y="206"/>
                </a:cxn>
                <a:cxn ang="0">
                  <a:pos x="36" y="214"/>
                </a:cxn>
                <a:cxn ang="0">
                  <a:pos x="48" y="218"/>
                </a:cxn>
                <a:cxn ang="0">
                  <a:pos x="60" y="220"/>
                </a:cxn>
                <a:cxn ang="0">
                  <a:pos x="258" y="20"/>
                </a:cxn>
                <a:cxn ang="0">
                  <a:pos x="258" y="20"/>
                </a:cxn>
                <a:cxn ang="0">
                  <a:pos x="244" y="10"/>
                </a:cxn>
                <a:cxn ang="0">
                  <a:pos x="230" y="4"/>
                </a:cxn>
                <a:cxn ang="0">
                  <a:pos x="214" y="0"/>
                </a:cxn>
                <a:cxn ang="0">
                  <a:pos x="196" y="0"/>
                </a:cxn>
                <a:cxn ang="0">
                  <a:pos x="196" y="0"/>
                </a:cxn>
              </a:cxnLst>
              <a:rect l="0" t="0" r="r" b="b"/>
              <a:pathLst>
                <a:path w="258" h="220">
                  <a:moveTo>
                    <a:pt x="196" y="0"/>
                  </a:move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4" y="180"/>
                  </a:lnTo>
                  <a:lnTo>
                    <a:pt x="10" y="190"/>
                  </a:lnTo>
                  <a:lnTo>
                    <a:pt x="18" y="200"/>
                  </a:lnTo>
                  <a:lnTo>
                    <a:pt x="26" y="206"/>
                  </a:lnTo>
                  <a:lnTo>
                    <a:pt x="36" y="214"/>
                  </a:lnTo>
                  <a:lnTo>
                    <a:pt x="48" y="218"/>
                  </a:lnTo>
                  <a:lnTo>
                    <a:pt x="60" y="220"/>
                  </a:lnTo>
                  <a:lnTo>
                    <a:pt x="258" y="20"/>
                  </a:lnTo>
                  <a:lnTo>
                    <a:pt x="258" y="20"/>
                  </a:lnTo>
                  <a:lnTo>
                    <a:pt x="244" y="10"/>
                  </a:lnTo>
                  <a:lnTo>
                    <a:pt x="230" y="4"/>
                  </a:lnTo>
                  <a:lnTo>
                    <a:pt x="214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150136" y="2789999"/>
            <a:ext cx="2459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THAILAND</a:t>
            </a:r>
          </a:p>
          <a:p>
            <a:r>
              <a:rPr lang="zh-CN" altLang="en-US" sz="3600" b="1" dirty="0"/>
              <a:t>泰国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22737" y="4676971"/>
            <a:ext cx="2459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MALAYSIA</a:t>
            </a:r>
          </a:p>
          <a:p>
            <a:r>
              <a:rPr lang="zh-CN" altLang="en-US" sz="3600" b="1" dirty="0"/>
              <a:t>马来西亚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182631" y="1808767"/>
            <a:ext cx="2459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INDONESIA</a:t>
            </a:r>
            <a:r>
              <a:rPr lang="zh-CN" altLang="en-US" sz="3600" b="1" dirty="0" smtClean="0"/>
              <a:t>印尼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5"/>
          <p:cNvSpPr/>
          <p:nvPr/>
        </p:nvSpPr>
        <p:spPr bwMode="auto">
          <a:xfrm rot="1007948">
            <a:off x="2325925" y="1407243"/>
            <a:ext cx="3287159" cy="3321944"/>
          </a:xfrm>
          <a:custGeom>
            <a:avLst/>
            <a:gdLst/>
            <a:ahLst/>
            <a:cxnLst>
              <a:cxn ang="0">
                <a:pos x="290" y="48"/>
              </a:cxn>
              <a:cxn ang="0">
                <a:pos x="246" y="92"/>
              </a:cxn>
              <a:cxn ang="0">
                <a:pos x="246" y="92"/>
              </a:cxn>
              <a:cxn ang="0">
                <a:pos x="112" y="62"/>
              </a:cxn>
              <a:cxn ang="0">
                <a:pos x="42" y="48"/>
              </a:cxn>
              <a:cxn ang="0">
                <a:pos x="20" y="42"/>
              </a:cxn>
              <a:cxn ang="0">
                <a:pos x="10" y="42"/>
              </a:cxn>
              <a:cxn ang="0">
                <a:pos x="10" y="42"/>
              </a:cxn>
              <a:cxn ang="0">
                <a:pos x="2" y="54"/>
              </a:cxn>
              <a:cxn ang="0">
                <a:pos x="2" y="54"/>
              </a:cxn>
              <a:cxn ang="0">
                <a:pos x="164" y="174"/>
              </a:cxn>
              <a:cxn ang="0">
                <a:pos x="96" y="242"/>
              </a:cxn>
              <a:cxn ang="0">
                <a:pos x="0" y="248"/>
              </a:cxn>
              <a:cxn ang="0">
                <a:pos x="0" y="248"/>
              </a:cxn>
              <a:cxn ang="0">
                <a:pos x="84" y="296"/>
              </a:cxn>
              <a:cxn ang="0">
                <a:pos x="130" y="378"/>
              </a:cxn>
              <a:cxn ang="0">
                <a:pos x="130" y="378"/>
              </a:cxn>
              <a:cxn ang="0">
                <a:pos x="136" y="284"/>
              </a:cxn>
              <a:cxn ang="0">
                <a:pos x="136" y="284"/>
              </a:cxn>
              <a:cxn ang="0">
                <a:pos x="204" y="218"/>
              </a:cxn>
              <a:cxn ang="0">
                <a:pos x="204" y="218"/>
              </a:cxn>
              <a:cxn ang="0">
                <a:pos x="324" y="382"/>
              </a:cxn>
              <a:cxn ang="0">
                <a:pos x="324" y="382"/>
              </a:cxn>
              <a:cxn ang="0">
                <a:pos x="338" y="372"/>
              </a:cxn>
              <a:cxn ang="0">
                <a:pos x="338" y="372"/>
              </a:cxn>
              <a:cxn ang="0">
                <a:pos x="336" y="362"/>
              </a:cxn>
              <a:cxn ang="0">
                <a:pos x="332" y="340"/>
              </a:cxn>
              <a:cxn ang="0">
                <a:pos x="316" y="268"/>
              </a:cxn>
              <a:cxn ang="0">
                <a:pos x="286" y="136"/>
              </a:cxn>
              <a:cxn ang="0">
                <a:pos x="286" y="136"/>
              </a:cxn>
              <a:cxn ang="0">
                <a:pos x="332" y="88"/>
              </a:cxn>
              <a:cxn ang="0">
                <a:pos x="332" y="88"/>
              </a:cxn>
              <a:cxn ang="0">
                <a:pos x="346" y="72"/>
              </a:cxn>
              <a:cxn ang="0">
                <a:pos x="356" y="58"/>
              </a:cxn>
              <a:cxn ang="0">
                <a:pos x="366" y="46"/>
              </a:cxn>
              <a:cxn ang="0">
                <a:pos x="372" y="34"/>
              </a:cxn>
              <a:cxn ang="0">
                <a:pos x="376" y="24"/>
              </a:cxn>
              <a:cxn ang="0">
                <a:pos x="378" y="14"/>
              </a:cxn>
              <a:cxn ang="0">
                <a:pos x="376" y="8"/>
              </a:cxn>
              <a:cxn ang="0">
                <a:pos x="374" y="2"/>
              </a:cxn>
              <a:cxn ang="0">
                <a:pos x="370" y="0"/>
              </a:cxn>
              <a:cxn ang="0">
                <a:pos x="364" y="0"/>
              </a:cxn>
              <a:cxn ang="0">
                <a:pos x="354" y="0"/>
              </a:cxn>
              <a:cxn ang="0">
                <a:pos x="344" y="4"/>
              </a:cxn>
              <a:cxn ang="0">
                <a:pos x="334" y="12"/>
              </a:cxn>
              <a:cxn ang="0">
                <a:pos x="320" y="20"/>
              </a:cxn>
              <a:cxn ang="0">
                <a:pos x="306" y="32"/>
              </a:cxn>
              <a:cxn ang="0">
                <a:pos x="290" y="48"/>
              </a:cxn>
              <a:cxn ang="0">
                <a:pos x="290" y="48"/>
              </a:cxn>
            </a:cxnLst>
            <a:rect l="0" t="0" r="r" b="b"/>
            <a:pathLst>
              <a:path w="378" h="382">
                <a:moveTo>
                  <a:pt x="290" y="48"/>
                </a:moveTo>
                <a:lnTo>
                  <a:pt x="246" y="92"/>
                </a:lnTo>
                <a:lnTo>
                  <a:pt x="246" y="92"/>
                </a:lnTo>
                <a:lnTo>
                  <a:pt x="112" y="62"/>
                </a:lnTo>
                <a:lnTo>
                  <a:pt x="42" y="48"/>
                </a:lnTo>
                <a:lnTo>
                  <a:pt x="20" y="42"/>
                </a:lnTo>
                <a:lnTo>
                  <a:pt x="10" y="42"/>
                </a:lnTo>
                <a:lnTo>
                  <a:pt x="10" y="42"/>
                </a:lnTo>
                <a:lnTo>
                  <a:pt x="2" y="54"/>
                </a:lnTo>
                <a:lnTo>
                  <a:pt x="2" y="54"/>
                </a:lnTo>
                <a:lnTo>
                  <a:pt x="164" y="174"/>
                </a:lnTo>
                <a:lnTo>
                  <a:pt x="96" y="242"/>
                </a:lnTo>
                <a:lnTo>
                  <a:pt x="0" y="248"/>
                </a:lnTo>
                <a:lnTo>
                  <a:pt x="0" y="248"/>
                </a:lnTo>
                <a:lnTo>
                  <a:pt x="84" y="296"/>
                </a:lnTo>
                <a:lnTo>
                  <a:pt x="130" y="378"/>
                </a:lnTo>
                <a:lnTo>
                  <a:pt x="130" y="378"/>
                </a:lnTo>
                <a:lnTo>
                  <a:pt x="136" y="284"/>
                </a:lnTo>
                <a:lnTo>
                  <a:pt x="136" y="284"/>
                </a:lnTo>
                <a:lnTo>
                  <a:pt x="204" y="218"/>
                </a:lnTo>
                <a:lnTo>
                  <a:pt x="204" y="218"/>
                </a:lnTo>
                <a:lnTo>
                  <a:pt x="324" y="382"/>
                </a:lnTo>
                <a:lnTo>
                  <a:pt x="324" y="382"/>
                </a:lnTo>
                <a:lnTo>
                  <a:pt x="338" y="372"/>
                </a:lnTo>
                <a:lnTo>
                  <a:pt x="338" y="372"/>
                </a:lnTo>
                <a:lnTo>
                  <a:pt x="336" y="362"/>
                </a:lnTo>
                <a:lnTo>
                  <a:pt x="332" y="340"/>
                </a:lnTo>
                <a:lnTo>
                  <a:pt x="316" y="268"/>
                </a:lnTo>
                <a:lnTo>
                  <a:pt x="286" y="136"/>
                </a:lnTo>
                <a:lnTo>
                  <a:pt x="286" y="136"/>
                </a:lnTo>
                <a:lnTo>
                  <a:pt x="332" y="88"/>
                </a:lnTo>
                <a:lnTo>
                  <a:pt x="332" y="88"/>
                </a:lnTo>
                <a:lnTo>
                  <a:pt x="346" y="72"/>
                </a:lnTo>
                <a:lnTo>
                  <a:pt x="356" y="58"/>
                </a:lnTo>
                <a:lnTo>
                  <a:pt x="366" y="46"/>
                </a:lnTo>
                <a:lnTo>
                  <a:pt x="372" y="34"/>
                </a:lnTo>
                <a:lnTo>
                  <a:pt x="376" y="24"/>
                </a:lnTo>
                <a:lnTo>
                  <a:pt x="378" y="14"/>
                </a:lnTo>
                <a:lnTo>
                  <a:pt x="376" y="8"/>
                </a:lnTo>
                <a:lnTo>
                  <a:pt x="374" y="2"/>
                </a:lnTo>
                <a:lnTo>
                  <a:pt x="370" y="0"/>
                </a:lnTo>
                <a:lnTo>
                  <a:pt x="364" y="0"/>
                </a:lnTo>
                <a:lnTo>
                  <a:pt x="354" y="0"/>
                </a:lnTo>
                <a:lnTo>
                  <a:pt x="344" y="4"/>
                </a:lnTo>
                <a:lnTo>
                  <a:pt x="334" y="12"/>
                </a:lnTo>
                <a:lnTo>
                  <a:pt x="320" y="20"/>
                </a:lnTo>
                <a:lnTo>
                  <a:pt x="306" y="32"/>
                </a:lnTo>
                <a:lnTo>
                  <a:pt x="290" y="48"/>
                </a:lnTo>
                <a:lnTo>
                  <a:pt x="290" y="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grpSp>
        <p:nvGrpSpPr>
          <p:cNvPr id="3" name="组合 2"/>
          <p:cNvGrpSpPr/>
          <p:nvPr/>
        </p:nvGrpSpPr>
        <p:grpSpPr>
          <a:xfrm>
            <a:off x="5170865" y="2857774"/>
            <a:ext cx="1704251" cy="1089927"/>
            <a:chOff x="5649050" y="652304"/>
            <a:chExt cx="280235" cy="1792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Freeform 681"/>
            <p:cNvSpPr/>
            <p:nvPr/>
          </p:nvSpPr>
          <p:spPr bwMode="auto">
            <a:xfrm>
              <a:off x="5649050" y="652304"/>
              <a:ext cx="280235" cy="179220"/>
            </a:xfrm>
            <a:custGeom>
              <a:avLst/>
              <a:gdLst/>
              <a:ahLst/>
              <a:cxnLst>
                <a:cxn ang="0">
                  <a:pos x="344" y="144"/>
                </a:cxn>
                <a:cxn ang="0">
                  <a:pos x="340" y="122"/>
                </a:cxn>
                <a:cxn ang="0">
                  <a:pos x="330" y="102"/>
                </a:cxn>
                <a:cxn ang="0">
                  <a:pos x="316" y="86"/>
                </a:cxn>
                <a:cxn ang="0">
                  <a:pos x="296" y="74"/>
                </a:cxn>
                <a:cxn ang="0">
                  <a:pos x="288" y="56"/>
                </a:cxn>
                <a:cxn ang="0">
                  <a:pos x="266" y="28"/>
                </a:cxn>
                <a:cxn ang="0">
                  <a:pos x="242" y="10"/>
                </a:cxn>
                <a:cxn ang="0">
                  <a:pos x="212" y="0"/>
                </a:cxn>
                <a:cxn ang="0">
                  <a:pos x="196" y="0"/>
                </a:cxn>
                <a:cxn ang="0">
                  <a:pos x="166" y="4"/>
                </a:cxn>
                <a:cxn ang="0">
                  <a:pos x="140" y="16"/>
                </a:cxn>
                <a:cxn ang="0">
                  <a:pos x="118" y="34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72" y="56"/>
                </a:cxn>
                <a:cxn ang="0">
                  <a:pos x="56" y="66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26" y="104"/>
                </a:cxn>
                <a:cxn ang="0">
                  <a:pos x="12" y="118"/>
                </a:cxn>
                <a:cxn ang="0">
                  <a:pos x="4" y="13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12" y="192"/>
                </a:cxn>
                <a:cxn ang="0">
                  <a:pos x="28" y="208"/>
                </a:cxn>
                <a:cxn ang="0">
                  <a:pos x="52" y="218"/>
                </a:cxn>
                <a:cxn ang="0">
                  <a:pos x="280" y="220"/>
                </a:cxn>
                <a:cxn ang="0">
                  <a:pos x="290" y="216"/>
                </a:cxn>
                <a:cxn ang="0">
                  <a:pos x="312" y="206"/>
                </a:cxn>
                <a:cxn ang="0">
                  <a:pos x="334" y="182"/>
                </a:cxn>
                <a:cxn ang="0">
                  <a:pos x="342" y="166"/>
                </a:cxn>
                <a:cxn ang="0">
                  <a:pos x="344" y="144"/>
                </a:cxn>
              </a:cxnLst>
              <a:rect l="0" t="0" r="r" b="b"/>
              <a:pathLst>
                <a:path w="344" h="220">
                  <a:moveTo>
                    <a:pt x="344" y="144"/>
                  </a:moveTo>
                  <a:lnTo>
                    <a:pt x="344" y="144"/>
                  </a:lnTo>
                  <a:lnTo>
                    <a:pt x="344" y="132"/>
                  </a:lnTo>
                  <a:lnTo>
                    <a:pt x="340" y="122"/>
                  </a:lnTo>
                  <a:lnTo>
                    <a:pt x="336" y="112"/>
                  </a:lnTo>
                  <a:lnTo>
                    <a:pt x="330" y="102"/>
                  </a:lnTo>
                  <a:lnTo>
                    <a:pt x="324" y="94"/>
                  </a:lnTo>
                  <a:lnTo>
                    <a:pt x="316" y="86"/>
                  </a:lnTo>
                  <a:lnTo>
                    <a:pt x="306" y="80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88" y="56"/>
                  </a:lnTo>
                  <a:lnTo>
                    <a:pt x="278" y="40"/>
                  </a:lnTo>
                  <a:lnTo>
                    <a:pt x="266" y="28"/>
                  </a:lnTo>
                  <a:lnTo>
                    <a:pt x="254" y="16"/>
                  </a:lnTo>
                  <a:lnTo>
                    <a:pt x="242" y="10"/>
                  </a:lnTo>
                  <a:lnTo>
                    <a:pt x="228" y="4"/>
                  </a:lnTo>
                  <a:lnTo>
                    <a:pt x="212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6" y="180"/>
                  </a:lnTo>
                  <a:lnTo>
                    <a:pt x="12" y="192"/>
                  </a:lnTo>
                  <a:lnTo>
                    <a:pt x="18" y="200"/>
                  </a:lnTo>
                  <a:lnTo>
                    <a:pt x="28" y="208"/>
                  </a:lnTo>
                  <a:lnTo>
                    <a:pt x="40" y="214"/>
                  </a:lnTo>
                  <a:lnTo>
                    <a:pt x="52" y="218"/>
                  </a:lnTo>
                  <a:lnTo>
                    <a:pt x="64" y="220"/>
                  </a:lnTo>
                  <a:lnTo>
                    <a:pt x="280" y="220"/>
                  </a:lnTo>
                  <a:lnTo>
                    <a:pt x="280" y="220"/>
                  </a:lnTo>
                  <a:lnTo>
                    <a:pt x="290" y="216"/>
                  </a:lnTo>
                  <a:lnTo>
                    <a:pt x="300" y="212"/>
                  </a:lnTo>
                  <a:lnTo>
                    <a:pt x="312" y="206"/>
                  </a:lnTo>
                  <a:lnTo>
                    <a:pt x="324" y="196"/>
                  </a:lnTo>
                  <a:lnTo>
                    <a:pt x="334" y="182"/>
                  </a:lnTo>
                  <a:lnTo>
                    <a:pt x="338" y="174"/>
                  </a:lnTo>
                  <a:lnTo>
                    <a:pt x="342" y="166"/>
                  </a:lnTo>
                  <a:lnTo>
                    <a:pt x="344" y="156"/>
                  </a:lnTo>
                  <a:lnTo>
                    <a:pt x="344" y="144"/>
                  </a:lnTo>
                  <a:lnTo>
                    <a:pt x="344" y="144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682"/>
            <p:cNvSpPr/>
            <p:nvPr/>
          </p:nvSpPr>
          <p:spPr bwMode="auto">
            <a:xfrm>
              <a:off x="5649050" y="652304"/>
              <a:ext cx="210177" cy="17922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96" y="0"/>
                </a:cxn>
                <a:cxn ang="0">
                  <a:pos x="182" y="0"/>
                </a:cxn>
                <a:cxn ang="0">
                  <a:pos x="166" y="4"/>
                </a:cxn>
                <a:cxn ang="0">
                  <a:pos x="154" y="8"/>
                </a:cxn>
                <a:cxn ang="0">
                  <a:pos x="140" y="16"/>
                </a:cxn>
                <a:cxn ang="0">
                  <a:pos x="130" y="24"/>
                </a:cxn>
                <a:cxn ang="0">
                  <a:pos x="118" y="34"/>
                </a:cxn>
                <a:cxn ang="0">
                  <a:pos x="110" y="44"/>
                </a:cxn>
                <a:cxn ang="0">
                  <a:pos x="102" y="56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82" y="54"/>
                </a:cxn>
                <a:cxn ang="0">
                  <a:pos x="72" y="56"/>
                </a:cxn>
                <a:cxn ang="0">
                  <a:pos x="64" y="60"/>
                </a:cxn>
                <a:cxn ang="0">
                  <a:pos x="56" y="66"/>
                </a:cxn>
                <a:cxn ang="0">
                  <a:pos x="50" y="74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34" y="98"/>
                </a:cxn>
                <a:cxn ang="0">
                  <a:pos x="26" y="104"/>
                </a:cxn>
                <a:cxn ang="0">
                  <a:pos x="18" y="110"/>
                </a:cxn>
                <a:cxn ang="0">
                  <a:pos x="12" y="118"/>
                </a:cxn>
                <a:cxn ang="0">
                  <a:pos x="8" y="126"/>
                </a:cxn>
                <a:cxn ang="0">
                  <a:pos x="4" y="136"/>
                </a:cxn>
                <a:cxn ang="0">
                  <a:pos x="0" y="144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4" y="180"/>
                </a:cxn>
                <a:cxn ang="0">
                  <a:pos x="10" y="190"/>
                </a:cxn>
                <a:cxn ang="0">
                  <a:pos x="18" y="200"/>
                </a:cxn>
                <a:cxn ang="0">
                  <a:pos x="26" y="206"/>
                </a:cxn>
                <a:cxn ang="0">
                  <a:pos x="36" y="214"/>
                </a:cxn>
                <a:cxn ang="0">
                  <a:pos x="48" y="218"/>
                </a:cxn>
                <a:cxn ang="0">
                  <a:pos x="60" y="220"/>
                </a:cxn>
                <a:cxn ang="0">
                  <a:pos x="258" y="20"/>
                </a:cxn>
                <a:cxn ang="0">
                  <a:pos x="258" y="20"/>
                </a:cxn>
                <a:cxn ang="0">
                  <a:pos x="244" y="10"/>
                </a:cxn>
                <a:cxn ang="0">
                  <a:pos x="230" y="4"/>
                </a:cxn>
                <a:cxn ang="0">
                  <a:pos x="214" y="0"/>
                </a:cxn>
                <a:cxn ang="0">
                  <a:pos x="196" y="0"/>
                </a:cxn>
                <a:cxn ang="0">
                  <a:pos x="196" y="0"/>
                </a:cxn>
              </a:cxnLst>
              <a:rect l="0" t="0" r="r" b="b"/>
              <a:pathLst>
                <a:path w="258" h="220">
                  <a:moveTo>
                    <a:pt x="196" y="0"/>
                  </a:move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4" y="180"/>
                  </a:lnTo>
                  <a:lnTo>
                    <a:pt x="10" y="190"/>
                  </a:lnTo>
                  <a:lnTo>
                    <a:pt x="18" y="200"/>
                  </a:lnTo>
                  <a:lnTo>
                    <a:pt x="26" y="206"/>
                  </a:lnTo>
                  <a:lnTo>
                    <a:pt x="36" y="214"/>
                  </a:lnTo>
                  <a:lnTo>
                    <a:pt x="48" y="218"/>
                  </a:lnTo>
                  <a:lnTo>
                    <a:pt x="60" y="220"/>
                  </a:lnTo>
                  <a:lnTo>
                    <a:pt x="258" y="20"/>
                  </a:lnTo>
                  <a:lnTo>
                    <a:pt x="258" y="20"/>
                  </a:lnTo>
                  <a:lnTo>
                    <a:pt x="244" y="10"/>
                  </a:lnTo>
                  <a:lnTo>
                    <a:pt x="230" y="4"/>
                  </a:lnTo>
                  <a:lnTo>
                    <a:pt x="214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075867" y="2857773"/>
            <a:ext cx="2459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THAILAND</a:t>
            </a:r>
          </a:p>
          <a:p>
            <a:r>
              <a:rPr lang="zh-CN" altLang="en-US" sz="3600" b="1" dirty="0"/>
              <a:t>泰国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917"/>
          <a:stretch>
            <a:fillRect/>
          </a:stretch>
        </p:blipFill>
        <p:spPr>
          <a:xfrm>
            <a:off x="0" y="0"/>
            <a:ext cx="12192000" cy="70485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040493" y="152674"/>
            <a:ext cx="1704251" cy="1089927"/>
            <a:chOff x="5649050" y="652304"/>
            <a:chExt cx="280235" cy="1792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Freeform 681"/>
            <p:cNvSpPr/>
            <p:nvPr/>
          </p:nvSpPr>
          <p:spPr bwMode="auto">
            <a:xfrm>
              <a:off x="5649050" y="652304"/>
              <a:ext cx="280235" cy="179220"/>
            </a:xfrm>
            <a:custGeom>
              <a:avLst/>
              <a:gdLst/>
              <a:ahLst/>
              <a:cxnLst>
                <a:cxn ang="0">
                  <a:pos x="344" y="144"/>
                </a:cxn>
                <a:cxn ang="0">
                  <a:pos x="340" y="122"/>
                </a:cxn>
                <a:cxn ang="0">
                  <a:pos x="330" y="102"/>
                </a:cxn>
                <a:cxn ang="0">
                  <a:pos x="316" y="86"/>
                </a:cxn>
                <a:cxn ang="0">
                  <a:pos x="296" y="74"/>
                </a:cxn>
                <a:cxn ang="0">
                  <a:pos x="288" y="56"/>
                </a:cxn>
                <a:cxn ang="0">
                  <a:pos x="266" y="28"/>
                </a:cxn>
                <a:cxn ang="0">
                  <a:pos x="242" y="10"/>
                </a:cxn>
                <a:cxn ang="0">
                  <a:pos x="212" y="0"/>
                </a:cxn>
                <a:cxn ang="0">
                  <a:pos x="196" y="0"/>
                </a:cxn>
                <a:cxn ang="0">
                  <a:pos x="166" y="4"/>
                </a:cxn>
                <a:cxn ang="0">
                  <a:pos x="140" y="16"/>
                </a:cxn>
                <a:cxn ang="0">
                  <a:pos x="118" y="34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72" y="56"/>
                </a:cxn>
                <a:cxn ang="0">
                  <a:pos x="56" y="66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26" y="104"/>
                </a:cxn>
                <a:cxn ang="0">
                  <a:pos x="12" y="118"/>
                </a:cxn>
                <a:cxn ang="0">
                  <a:pos x="4" y="13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12" y="192"/>
                </a:cxn>
                <a:cxn ang="0">
                  <a:pos x="28" y="208"/>
                </a:cxn>
                <a:cxn ang="0">
                  <a:pos x="52" y="218"/>
                </a:cxn>
                <a:cxn ang="0">
                  <a:pos x="280" y="220"/>
                </a:cxn>
                <a:cxn ang="0">
                  <a:pos x="290" y="216"/>
                </a:cxn>
                <a:cxn ang="0">
                  <a:pos x="312" y="206"/>
                </a:cxn>
                <a:cxn ang="0">
                  <a:pos x="334" y="182"/>
                </a:cxn>
                <a:cxn ang="0">
                  <a:pos x="342" y="166"/>
                </a:cxn>
                <a:cxn ang="0">
                  <a:pos x="344" y="144"/>
                </a:cxn>
              </a:cxnLst>
              <a:rect l="0" t="0" r="r" b="b"/>
              <a:pathLst>
                <a:path w="344" h="220">
                  <a:moveTo>
                    <a:pt x="344" y="144"/>
                  </a:moveTo>
                  <a:lnTo>
                    <a:pt x="344" y="144"/>
                  </a:lnTo>
                  <a:lnTo>
                    <a:pt x="344" y="132"/>
                  </a:lnTo>
                  <a:lnTo>
                    <a:pt x="340" y="122"/>
                  </a:lnTo>
                  <a:lnTo>
                    <a:pt x="336" y="112"/>
                  </a:lnTo>
                  <a:lnTo>
                    <a:pt x="330" y="102"/>
                  </a:lnTo>
                  <a:lnTo>
                    <a:pt x="324" y="94"/>
                  </a:lnTo>
                  <a:lnTo>
                    <a:pt x="316" y="86"/>
                  </a:lnTo>
                  <a:lnTo>
                    <a:pt x="306" y="80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88" y="56"/>
                  </a:lnTo>
                  <a:lnTo>
                    <a:pt x="278" y="40"/>
                  </a:lnTo>
                  <a:lnTo>
                    <a:pt x="266" y="28"/>
                  </a:lnTo>
                  <a:lnTo>
                    <a:pt x="254" y="16"/>
                  </a:lnTo>
                  <a:lnTo>
                    <a:pt x="242" y="10"/>
                  </a:lnTo>
                  <a:lnTo>
                    <a:pt x="228" y="4"/>
                  </a:lnTo>
                  <a:lnTo>
                    <a:pt x="212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6" y="180"/>
                  </a:lnTo>
                  <a:lnTo>
                    <a:pt x="12" y="192"/>
                  </a:lnTo>
                  <a:lnTo>
                    <a:pt x="18" y="200"/>
                  </a:lnTo>
                  <a:lnTo>
                    <a:pt x="28" y="208"/>
                  </a:lnTo>
                  <a:lnTo>
                    <a:pt x="40" y="214"/>
                  </a:lnTo>
                  <a:lnTo>
                    <a:pt x="52" y="218"/>
                  </a:lnTo>
                  <a:lnTo>
                    <a:pt x="64" y="220"/>
                  </a:lnTo>
                  <a:lnTo>
                    <a:pt x="280" y="220"/>
                  </a:lnTo>
                  <a:lnTo>
                    <a:pt x="280" y="220"/>
                  </a:lnTo>
                  <a:lnTo>
                    <a:pt x="290" y="216"/>
                  </a:lnTo>
                  <a:lnTo>
                    <a:pt x="300" y="212"/>
                  </a:lnTo>
                  <a:lnTo>
                    <a:pt x="312" y="206"/>
                  </a:lnTo>
                  <a:lnTo>
                    <a:pt x="324" y="196"/>
                  </a:lnTo>
                  <a:lnTo>
                    <a:pt x="334" y="182"/>
                  </a:lnTo>
                  <a:lnTo>
                    <a:pt x="338" y="174"/>
                  </a:lnTo>
                  <a:lnTo>
                    <a:pt x="342" y="166"/>
                  </a:lnTo>
                  <a:lnTo>
                    <a:pt x="344" y="156"/>
                  </a:lnTo>
                  <a:lnTo>
                    <a:pt x="344" y="144"/>
                  </a:lnTo>
                  <a:lnTo>
                    <a:pt x="344" y="144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82"/>
            <p:cNvSpPr/>
            <p:nvPr/>
          </p:nvSpPr>
          <p:spPr bwMode="auto">
            <a:xfrm>
              <a:off x="5649050" y="652304"/>
              <a:ext cx="210177" cy="17922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96" y="0"/>
                </a:cxn>
                <a:cxn ang="0">
                  <a:pos x="182" y="0"/>
                </a:cxn>
                <a:cxn ang="0">
                  <a:pos x="166" y="4"/>
                </a:cxn>
                <a:cxn ang="0">
                  <a:pos x="154" y="8"/>
                </a:cxn>
                <a:cxn ang="0">
                  <a:pos x="140" y="16"/>
                </a:cxn>
                <a:cxn ang="0">
                  <a:pos x="130" y="24"/>
                </a:cxn>
                <a:cxn ang="0">
                  <a:pos x="118" y="34"/>
                </a:cxn>
                <a:cxn ang="0">
                  <a:pos x="110" y="44"/>
                </a:cxn>
                <a:cxn ang="0">
                  <a:pos x="102" y="56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82" y="54"/>
                </a:cxn>
                <a:cxn ang="0">
                  <a:pos x="72" y="56"/>
                </a:cxn>
                <a:cxn ang="0">
                  <a:pos x="64" y="60"/>
                </a:cxn>
                <a:cxn ang="0">
                  <a:pos x="56" y="66"/>
                </a:cxn>
                <a:cxn ang="0">
                  <a:pos x="50" y="74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34" y="98"/>
                </a:cxn>
                <a:cxn ang="0">
                  <a:pos x="26" y="104"/>
                </a:cxn>
                <a:cxn ang="0">
                  <a:pos x="18" y="110"/>
                </a:cxn>
                <a:cxn ang="0">
                  <a:pos x="12" y="118"/>
                </a:cxn>
                <a:cxn ang="0">
                  <a:pos x="8" y="126"/>
                </a:cxn>
                <a:cxn ang="0">
                  <a:pos x="4" y="136"/>
                </a:cxn>
                <a:cxn ang="0">
                  <a:pos x="0" y="144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4" y="180"/>
                </a:cxn>
                <a:cxn ang="0">
                  <a:pos x="10" y="190"/>
                </a:cxn>
                <a:cxn ang="0">
                  <a:pos x="18" y="200"/>
                </a:cxn>
                <a:cxn ang="0">
                  <a:pos x="26" y="206"/>
                </a:cxn>
                <a:cxn ang="0">
                  <a:pos x="36" y="214"/>
                </a:cxn>
                <a:cxn ang="0">
                  <a:pos x="48" y="218"/>
                </a:cxn>
                <a:cxn ang="0">
                  <a:pos x="60" y="220"/>
                </a:cxn>
                <a:cxn ang="0">
                  <a:pos x="258" y="20"/>
                </a:cxn>
                <a:cxn ang="0">
                  <a:pos x="258" y="20"/>
                </a:cxn>
                <a:cxn ang="0">
                  <a:pos x="244" y="10"/>
                </a:cxn>
                <a:cxn ang="0">
                  <a:pos x="230" y="4"/>
                </a:cxn>
                <a:cxn ang="0">
                  <a:pos x="214" y="0"/>
                </a:cxn>
                <a:cxn ang="0">
                  <a:pos x="196" y="0"/>
                </a:cxn>
                <a:cxn ang="0">
                  <a:pos x="196" y="0"/>
                </a:cxn>
              </a:cxnLst>
              <a:rect l="0" t="0" r="r" b="b"/>
              <a:pathLst>
                <a:path w="258" h="220">
                  <a:moveTo>
                    <a:pt x="196" y="0"/>
                  </a:move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4" y="180"/>
                  </a:lnTo>
                  <a:lnTo>
                    <a:pt x="10" y="190"/>
                  </a:lnTo>
                  <a:lnTo>
                    <a:pt x="18" y="200"/>
                  </a:lnTo>
                  <a:lnTo>
                    <a:pt x="26" y="206"/>
                  </a:lnTo>
                  <a:lnTo>
                    <a:pt x="36" y="214"/>
                  </a:lnTo>
                  <a:lnTo>
                    <a:pt x="48" y="218"/>
                  </a:lnTo>
                  <a:lnTo>
                    <a:pt x="60" y="220"/>
                  </a:lnTo>
                  <a:lnTo>
                    <a:pt x="258" y="20"/>
                  </a:lnTo>
                  <a:lnTo>
                    <a:pt x="258" y="20"/>
                  </a:lnTo>
                  <a:lnTo>
                    <a:pt x="244" y="10"/>
                  </a:lnTo>
                  <a:lnTo>
                    <a:pt x="230" y="4"/>
                  </a:lnTo>
                  <a:lnTo>
                    <a:pt x="214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59636" y="1227899"/>
            <a:ext cx="2459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1"/>
                </a:solidFill>
              </a:rPr>
              <a:t>THAILAND</a:t>
            </a:r>
          </a:p>
          <a:p>
            <a:r>
              <a:rPr lang="zh-CN" altLang="en-US" sz="3600" b="1" dirty="0">
                <a:solidFill>
                  <a:schemeClr val="accent1"/>
                </a:solidFill>
              </a:rPr>
              <a:t>泰国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45244" y="2428228"/>
            <a:ext cx="3379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</a:rPr>
              <a:t>泰</a:t>
            </a:r>
            <a:r>
              <a:rPr lang="zh-CN" altLang="en-US" sz="2800" dirty="0" smtClean="0">
                <a:solidFill>
                  <a:schemeClr val="accent1"/>
                </a:solidFill>
              </a:rPr>
              <a:t>拳 </a:t>
            </a:r>
            <a:r>
              <a:rPr lang="en-US" altLang="zh-CN" sz="2800" dirty="0" smtClean="0">
                <a:solidFill>
                  <a:schemeClr val="accent1"/>
                </a:solidFill>
              </a:rPr>
              <a:t>Thai boxing</a:t>
            </a:r>
            <a:endParaRPr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59636" y="3053344"/>
            <a:ext cx="6260315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泰拳即泰国拳术，杀伤力大，是一门传奇的格斗技艺，是一项以力量与敏捷著称的运动。主要运用人体的拳、腿、膝、肘四肢八体作为八种武器进行攻击，出拳发腿、使膝用肘发力流畅顺达，力量展现极为充沛，攻击力猛锐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45244" y="4845948"/>
            <a:ext cx="6274707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一般可在曼谷拉查达慕农拳击馆、鲁比尼拳击馆欣赏到此类比赛</a:t>
            </a:r>
            <a:r>
              <a:rPr lang="en-US" altLang="zh-CN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zh-CN" altLang="en-US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每星期总会有两三场赛程。可在拉查达慕农拳击馆、鲁比尼拳击馆欣赏到紧张激烈的泰拳。最恰当的形容，莫如已故泰拳宗师阿赞桀一言：“泰拳乃泰国民族独有之瑰宝。”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067675" y="512762"/>
            <a:ext cx="3276600" cy="6022975"/>
            <a:chOff x="8164513" y="131763"/>
            <a:chExt cx="3276600" cy="602297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8185150" y="152400"/>
              <a:ext cx="3235325" cy="598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5"/>
            <p:cNvSpPr/>
            <p:nvPr/>
          </p:nvSpPr>
          <p:spPr bwMode="auto">
            <a:xfrm>
              <a:off x="10342563" y="1879600"/>
              <a:ext cx="538163" cy="904875"/>
            </a:xfrm>
            <a:custGeom>
              <a:avLst/>
              <a:gdLst>
                <a:gd name="T0" fmla="*/ 52 w 339"/>
                <a:gd name="T1" fmla="*/ 181 h 570"/>
                <a:gd name="T2" fmla="*/ 78 w 339"/>
                <a:gd name="T3" fmla="*/ 518 h 570"/>
                <a:gd name="T4" fmla="*/ 235 w 339"/>
                <a:gd name="T5" fmla="*/ 570 h 570"/>
                <a:gd name="T6" fmla="*/ 339 w 339"/>
                <a:gd name="T7" fmla="*/ 427 h 570"/>
                <a:gd name="T8" fmla="*/ 183 w 339"/>
                <a:gd name="T9" fmla="*/ 401 h 570"/>
                <a:gd name="T10" fmla="*/ 130 w 339"/>
                <a:gd name="T11" fmla="*/ 194 h 570"/>
                <a:gd name="T12" fmla="*/ 183 w 339"/>
                <a:gd name="T13" fmla="*/ 116 h 570"/>
                <a:gd name="T14" fmla="*/ 156 w 339"/>
                <a:gd name="T15" fmla="*/ 64 h 570"/>
                <a:gd name="T16" fmla="*/ 143 w 339"/>
                <a:gd name="T17" fmla="*/ 0 h 570"/>
                <a:gd name="T18" fmla="*/ 0 w 339"/>
                <a:gd name="T19" fmla="*/ 13 h 570"/>
                <a:gd name="T20" fmla="*/ 13 w 339"/>
                <a:gd name="T21" fmla="*/ 103 h 570"/>
                <a:gd name="T22" fmla="*/ 13 w 339"/>
                <a:gd name="T23" fmla="*/ 168 h 570"/>
                <a:gd name="T24" fmla="*/ 52 w 339"/>
                <a:gd name="T25" fmla="*/ 18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9" h="570">
                  <a:moveTo>
                    <a:pt x="52" y="181"/>
                  </a:moveTo>
                  <a:lnTo>
                    <a:pt x="78" y="518"/>
                  </a:lnTo>
                  <a:lnTo>
                    <a:pt x="235" y="570"/>
                  </a:lnTo>
                  <a:lnTo>
                    <a:pt x="339" y="427"/>
                  </a:lnTo>
                  <a:lnTo>
                    <a:pt x="183" y="401"/>
                  </a:lnTo>
                  <a:lnTo>
                    <a:pt x="130" y="194"/>
                  </a:lnTo>
                  <a:lnTo>
                    <a:pt x="183" y="116"/>
                  </a:lnTo>
                  <a:lnTo>
                    <a:pt x="156" y="64"/>
                  </a:lnTo>
                  <a:lnTo>
                    <a:pt x="143" y="0"/>
                  </a:lnTo>
                  <a:lnTo>
                    <a:pt x="0" y="13"/>
                  </a:lnTo>
                  <a:lnTo>
                    <a:pt x="13" y="103"/>
                  </a:lnTo>
                  <a:lnTo>
                    <a:pt x="13" y="168"/>
                  </a:lnTo>
                  <a:lnTo>
                    <a:pt x="52" y="181"/>
                  </a:lnTo>
                  <a:close/>
                </a:path>
              </a:pathLst>
            </a:custGeom>
            <a:solidFill>
              <a:srgbClr val="845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0321925" y="1858963"/>
              <a:ext cx="311150" cy="204788"/>
            </a:xfrm>
            <a:custGeom>
              <a:avLst/>
              <a:gdLst>
                <a:gd name="T0" fmla="*/ 15 w 15"/>
                <a:gd name="T1" fmla="*/ 10 h 10"/>
                <a:gd name="T2" fmla="*/ 10 w 15"/>
                <a:gd name="T3" fmla="*/ 6 h 10"/>
                <a:gd name="T4" fmla="*/ 10 w 15"/>
                <a:gd name="T5" fmla="*/ 3 h 10"/>
                <a:gd name="T6" fmla="*/ 8 w 15"/>
                <a:gd name="T7" fmla="*/ 3 h 10"/>
                <a:gd name="T8" fmla="*/ 5 w 15"/>
                <a:gd name="T9" fmla="*/ 3 h 10"/>
                <a:gd name="T10" fmla="*/ 3 w 15"/>
                <a:gd name="T11" fmla="*/ 3 h 10"/>
                <a:gd name="T12" fmla="*/ 1 w 15"/>
                <a:gd name="T13" fmla="*/ 3 h 10"/>
                <a:gd name="T14" fmla="*/ 0 w 15"/>
                <a:gd name="T15" fmla="*/ 1 h 10"/>
                <a:gd name="T16" fmla="*/ 12 w 15"/>
                <a:gd name="T17" fmla="*/ 1 h 10"/>
                <a:gd name="T18" fmla="*/ 15 w 15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0">
                  <a:moveTo>
                    <a:pt x="15" y="10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2"/>
                    <a:pt x="8" y="3"/>
                  </a:cubicBezTo>
                  <a:cubicBezTo>
                    <a:pt x="8" y="3"/>
                    <a:pt x="6" y="2"/>
                    <a:pt x="5" y="3"/>
                  </a:cubicBezTo>
                  <a:cubicBezTo>
                    <a:pt x="5" y="3"/>
                    <a:pt x="4" y="2"/>
                    <a:pt x="3" y="3"/>
                  </a:cubicBezTo>
                  <a:cubicBezTo>
                    <a:pt x="3" y="3"/>
                    <a:pt x="1" y="2"/>
                    <a:pt x="1" y="3"/>
                  </a:cubicBezTo>
                  <a:cubicBezTo>
                    <a:pt x="1" y="3"/>
                    <a:pt x="0" y="1"/>
                    <a:pt x="0" y="1"/>
                  </a:cubicBezTo>
                  <a:cubicBezTo>
                    <a:pt x="1" y="0"/>
                    <a:pt x="10" y="0"/>
                    <a:pt x="12" y="1"/>
                  </a:cubicBezTo>
                  <a:cubicBezTo>
                    <a:pt x="12" y="1"/>
                    <a:pt x="15" y="8"/>
                    <a:pt x="15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10342563" y="2001838"/>
              <a:ext cx="290513" cy="371475"/>
            </a:xfrm>
            <a:custGeom>
              <a:avLst/>
              <a:gdLst>
                <a:gd name="T0" fmla="*/ 7 w 14"/>
                <a:gd name="T1" fmla="*/ 0 h 18"/>
                <a:gd name="T2" fmla="*/ 0 w 14"/>
                <a:gd name="T3" fmla="*/ 0 h 18"/>
                <a:gd name="T4" fmla="*/ 1 w 14"/>
                <a:gd name="T5" fmla="*/ 4 h 18"/>
                <a:gd name="T6" fmla="*/ 1 w 14"/>
                <a:gd name="T7" fmla="*/ 7 h 18"/>
                <a:gd name="T8" fmla="*/ 3 w 14"/>
                <a:gd name="T9" fmla="*/ 8 h 18"/>
                <a:gd name="T10" fmla="*/ 4 w 14"/>
                <a:gd name="T11" fmla="*/ 18 h 18"/>
                <a:gd name="T12" fmla="*/ 13 w 14"/>
                <a:gd name="T13" fmla="*/ 17 h 18"/>
                <a:gd name="T14" fmla="*/ 11 w 14"/>
                <a:gd name="T15" fmla="*/ 8 h 18"/>
                <a:gd name="T16" fmla="*/ 14 w 14"/>
                <a:gd name="T17" fmla="*/ 3 h 18"/>
                <a:gd name="T18" fmla="*/ 13 w 14"/>
                <a:gd name="T19" fmla="*/ 2 h 18"/>
                <a:gd name="T20" fmla="*/ 11 w 14"/>
                <a:gd name="T21" fmla="*/ 4 h 18"/>
                <a:gd name="T22" fmla="*/ 7 w 14"/>
                <a:gd name="T23" fmla="*/ 2 h 18"/>
                <a:gd name="T24" fmla="*/ 7 w 14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8">
                  <a:moveTo>
                    <a:pt x="7" y="0"/>
                  </a:moveTo>
                  <a:cubicBezTo>
                    <a:pt x="7" y="0"/>
                    <a:pt x="4" y="1"/>
                    <a:pt x="0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4"/>
                    <a:pt x="11" y="4"/>
                  </a:cubicBezTo>
                  <a:cubicBezTo>
                    <a:pt x="9" y="3"/>
                    <a:pt x="8" y="3"/>
                    <a:pt x="7" y="2"/>
                  </a:cubicBezTo>
                  <a:cubicBezTo>
                    <a:pt x="6" y="2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10633075" y="2536825"/>
              <a:ext cx="247650" cy="247650"/>
            </a:xfrm>
            <a:custGeom>
              <a:avLst/>
              <a:gdLst>
                <a:gd name="T0" fmla="*/ 156 w 156"/>
                <a:gd name="T1" fmla="*/ 13 h 156"/>
                <a:gd name="T2" fmla="*/ 52 w 156"/>
                <a:gd name="T3" fmla="*/ 156 h 156"/>
                <a:gd name="T4" fmla="*/ 0 w 156"/>
                <a:gd name="T5" fmla="*/ 130 h 156"/>
                <a:gd name="T6" fmla="*/ 78 w 156"/>
                <a:gd name="T7" fmla="*/ 0 h 156"/>
                <a:gd name="T8" fmla="*/ 156 w 156"/>
                <a:gd name="T9" fmla="*/ 1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56">
                  <a:moveTo>
                    <a:pt x="156" y="13"/>
                  </a:moveTo>
                  <a:lnTo>
                    <a:pt x="52" y="156"/>
                  </a:lnTo>
                  <a:lnTo>
                    <a:pt x="0" y="130"/>
                  </a:lnTo>
                  <a:lnTo>
                    <a:pt x="78" y="0"/>
                  </a:lnTo>
                  <a:lnTo>
                    <a:pt x="156" y="13"/>
                  </a:lnTo>
                  <a:close/>
                </a:path>
              </a:pathLst>
            </a:custGeom>
            <a:solidFill>
              <a:srgbClr val="6C4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9118600" y="2332038"/>
              <a:ext cx="2178050" cy="3822700"/>
            </a:xfrm>
            <a:custGeom>
              <a:avLst/>
              <a:gdLst>
                <a:gd name="T0" fmla="*/ 1 w 105"/>
                <a:gd name="T1" fmla="*/ 109 h 186"/>
                <a:gd name="T2" fmla="*/ 5 w 105"/>
                <a:gd name="T3" fmla="*/ 101 h 186"/>
                <a:gd name="T4" fmla="*/ 10 w 105"/>
                <a:gd name="T5" fmla="*/ 91 h 186"/>
                <a:gd name="T6" fmla="*/ 10 w 105"/>
                <a:gd name="T7" fmla="*/ 91 h 186"/>
                <a:gd name="T8" fmla="*/ 12 w 105"/>
                <a:gd name="T9" fmla="*/ 50 h 186"/>
                <a:gd name="T10" fmla="*/ 17 w 105"/>
                <a:gd name="T11" fmla="*/ 42 h 186"/>
                <a:gd name="T12" fmla="*/ 26 w 105"/>
                <a:gd name="T13" fmla="*/ 42 h 186"/>
                <a:gd name="T14" fmla="*/ 59 w 105"/>
                <a:gd name="T15" fmla="*/ 61 h 186"/>
                <a:gd name="T16" fmla="*/ 66 w 105"/>
                <a:gd name="T17" fmla="*/ 37 h 186"/>
                <a:gd name="T18" fmla="*/ 81 w 105"/>
                <a:gd name="T19" fmla="*/ 10 h 186"/>
                <a:gd name="T20" fmla="*/ 95 w 105"/>
                <a:gd name="T21" fmla="*/ 0 h 186"/>
                <a:gd name="T22" fmla="*/ 102 w 105"/>
                <a:gd name="T23" fmla="*/ 11 h 186"/>
                <a:gd name="T24" fmla="*/ 103 w 105"/>
                <a:gd name="T25" fmla="*/ 24 h 186"/>
                <a:gd name="T26" fmla="*/ 87 w 105"/>
                <a:gd name="T27" fmla="*/ 52 h 186"/>
                <a:gd name="T28" fmla="*/ 86 w 105"/>
                <a:gd name="T29" fmla="*/ 65 h 186"/>
                <a:gd name="T30" fmla="*/ 83 w 105"/>
                <a:gd name="T31" fmla="*/ 77 h 186"/>
                <a:gd name="T32" fmla="*/ 76 w 105"/>
                <a:gd name="T33" fmla="*/ 119 h 186"/>
                <a:gd name="T34" fmla="*/ 76 w 105"/>
                <a:gd name="T35" fmla="*/ 122 h 186"/>
                <a:gd name="T36" fmla="*/ 84 w 105"/>
                <a:gd name="T37" fmla="*/ 134 h 186"/>
                <a:gd name="T38" fmla="*/ 89 w 105"/>
                <a:gd name="T39" fmla="*/ 175 h 186"/>
                <a:gd name="T40" fmla="*/ 91 w 105"/>
                <a:gd name="T41" fmla="*/ 181 h 186"/>
                <a:gd name="T42" fmla="*/ 87 w 105"/>
                <a:gd name="T43" fmla="*/ 186 h 186"/>
                <a:gd name="T44" fmla="*/ 63 w 105"/>
                <a:gd name="T45" fmla="*/ 186 h 186"/>
                <a:gd name="T46" fmla="*/ 62 w 105"/>
                <a:gd name="T47" fmla="*/ 185 h 186"/>
                <a:gd name="T48" fmla="*/ 61 w 105"/>
                <a:gd name="T49" fmla="*/ 184 h 186"/>
                <a:gd name="T50" fmla="*/ 63 w 105"/>
                <a:gd name="T51" fmla="*/ 182 h 186"/>
                <a:gd name="T52" fmla="*/ 65 w 105"/>
                <a:gd name="T53" fmla="*/ 182 h 186"/>
                <a:gd name="T54" fmla="*/ 66 w 105"/>
                <a:gd name="T55" fmla="*/ 182 h 186"/>
                <a:gd name="T56" fmla="*/ 80 w 105"/>
                <a:gd name="T57" fmla="*/ 175 h 186"/>
                <a:gd name="T58" fmla="*/ 66 w 105"/>
                <a:gd name="T59" fmla="*/ 128 h 186"/>
                <a:gd name="T60" fmla="*/ 66 w 105"/>
                <a:gd name="T61" fmla="*/ 128 h 186"/>
                <a:gd name="T62" fmla="*/ 63 w 105"/>
                <a:gd name="T63" fmla="*/ 122 h 186"/>
                <a:gd name="T64" fmla="*/ 59 w 105"/>
                <a:gd name="T65" fmla="*/ 86 h 186"/>
                <a:gd name="T66" fmla="*/ 24 w 105"/>
                <a:gd name="T67" fmla="*/ 57 h 186"/>
                <a:gd name="T68" fmla="*/ 25 w 105"/>
                <a:gd name="T69" fmla="*/ 63 h 186"/>
                <a:gd name="T70" fmla="*/ 25 w 105"/>
                <a:gd name="T71" fmla="*/ 66 h 186"/>
                <a:gd name="T72" fmla="*/ 18 w 105"/>
                <a:gd name="T73" fmla="*/ 89 h 186"/>
                <a:gd name="T74" fmla="*/ 20 w 105"/>
                <a:gd name="T75" fmla="*/ 90 h 186"/>
                <a:gd name="T76" fmla="*/ 17 w 105"/>
                <a:gd name="T77" fmla="*/ 98 h 186"/>
                <a:gd name="T78" fmla="*/ 2 w 105"/>
                <a:gd name="T79" fmla="*/ 112 h 186"/>
                <a:gd name="T80" fmla="*/ 1 w 105"/>
                <a:gd name="T81" fmla="*/ 10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5" h="186">
                  <a:moveTo>
                    <a:pt x="1" y="109"/>
                  </a:moveTo>
                  <a:cubicBezTo>
                    <a:pt x="2" y="107"/>
                    <a:pt x="5" y="101"/>
                    <a:pt x="5" y="10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46"/>
                    <a:pt x="14" y="43"/>
                    <a:pt x="17" y="42"/>
                  </a:cubicBezTo>
                  <a:cubicBezTo>
                    <a:pt x="20" y="40"/>
                    <a:pt x="23" y="40"/>
                    <a:pt x="26" y="42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104" y="15"/>
                    <a:pt x="105" y="20"/>
                    <a:pt x="103" y="2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3" y="77"/>
                    <a:pt x="80" y="111"/>
                    <a:pt x="76" y="119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9" y="175"/>
                    <a:pt x="89" y="175"/>
                    <a:pt x="89" y="175"/>
                  </a:cubicBezTo>
                  <a:cubicBezTo>
                    <a:pt x="91" y="175"/>
                    <a:pt x="91" y="178"/>
                    <a:pt x="91" y="181"/>
                  </a:cubicBezTo>
                  <a:cubicBezTo>
                    <a:pt x="92" y="183"/>
                    <a:pt x="90" y="185"/>
                    <a:pt x="87" y="186"/>
                  </a:cubicBezTo>
                  <a:cubicBezTo>
                    <a:pt x="63" y="186"/>
                    <a:pt x="63" y="186"/>
                    <a:pt x="63" y="186"/>
                  </a:cubicBezTo>
                  <a:cubicBezTo>
                    <a:pt x="62" y="185"/>
                    <a:pt x="62" y="185"/>
                    <a:pt x="62" y="185"/>
                  </a:cubicBezTo>
                  <a:cubicBezTo>
                    <a:pt x="62" y="185"/>
                    <a:pt x="61" y="184"/>
                    <a:pt x="61" y="184"/>
                  </a:cubicBezTo>
                  <a:cubicBezTo>
                    <a:pt x="61" y="182"/>
                    <a:pt x="62" y="182"/>
                    <a:pt x="63" y="182"/>
                  </a:cubicBezTo>
                  <a:cubicBezTo>
                    <a:pt x="64" y="182"/>
                    <a:pt x="64" y="182"/>
                    <a:pt x="65" y="182"/>
                  </a:cubicBezTo>
                  <a:cubicBezTo>
                    <a:pt x="65" y="182"/>
                    <a:pt x="65" y="182"/>
                    <a:pt x="66" y="182"/>
                  </a:cubicBezTo>
                  <a:cubicBezTo>
                    <a:pt x="67" y="181"/>
                    <a:pt x="76" y="177"/>
                    <a:pt x="80" y="175"/>
                  </a:cubicBezTo>
                  <a:cubicBezTo>
                    <a:pt x="66" y="128"/>
                    <a:pt x="66" y="128"/>
                    <a:pt x="66" y="128"/>
                  </a:cubicBezTo>
                  <a:cubicBezTo>
                    <a:pt x="66" y="128"/>
                    <a:pt x="66" y="128"/>
                    <a:pt x="66" y="128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9" y="89"/>
                    <a:pt x="19" y="89"/>
                    <a:pt x="20" y="90"/>
                  </a:cubicBezTo>
                  <a:cubicBezTo>
                    <a:pt x="22" y="94"/>
                    <a:pt x="17" y="98"/>
                    <a:pt x="17" y="98"/>
                  </a:cubicBezTo>
                  <a:cubicBezTo>
                    <a:pt x="12" y="99"/>
                    <a:pt x="7" y="112"/>
                    <a:pt x="2" y="112"/>
                  </a:cubicBezTo>
                  <a:cubicBezTo>
                    <a:pt x="0" y="112"/>
                    <a:pt x="1" y="109"/>
                    <a:pt x="1" y="109"/>
                  </a:cubicBezTo>
                  <a:close/>
                </a:path>
              </a:pathLst>
            </a:custGeom>
            <a:solidFill>
              <a:srgbClr val="845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10880725" y="2290763"/>
              <a:ext cx="290513" cy="307975"/>
            </a:xfrm>
            <a:custGeom>
              <a:avLst/>
              <a:gdLst>
                <a:gd name="T0" fmla="*/ 118 w 183"/>
                <a:gd name="T1" fmla="*/ 0 h 194"/>
                <a:gd name="T2" fmla="*/ 183 w 183"/>
                <a:gd name="T3" fmla="*/ 129 h 194"/>
                <a:gd name="T4" fmla="*/ 40 w 183"/>
                <a:gd name="T5" fmla="*/ 194 h 194"/>
                <a:gd name="T6" fmla="*/ 0 w 183"/>
                <a:gd name="T7" fmla="*/ 90 h 194"/>
                <a:gd name="T8" fmla="*/ 118 w 183"/>
                <a:gd name="T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94">
                  <a:moveTo>
                    <a:pt x="118" y="0"/>
                  </a:moveTo>
                  <a:lnTo>
                    <a:pt x="183" y="129"/>
                  </a:lnTo>
                  <a:lnTo>
                    <a:pt x="40" y="194"/>
                  </a:lnTo>
                  <a:lnTo>
                    <a:pt x="0" y="9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845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10715625" y="1838325"/>
              <a:ext cx="538163" cy="554038"/>
            </a:xfrm>
            <a:custGeom>
              <a:avLst/>
              <a:gdLst>
                <a:gd name="T0" fmla="*/ 1 w 26"/>
                <a:gd name="T1" fmla="*/ 13 h 27"/>
                <a:gd name="T2" fmla="*/ 13 w 26"/>
                <a:gd name="T3" fmla="*/ 27 h 27"/>
                <a:gd name="T4" fmla="*/ 26 w 26"/>
                <a:gd name="T5" fmla="*/ 14 h 27"/>
                <a:gd name="T6" fmla="*/ 14 w 26"/>
                <a:gd name="T7" fmla="*/ 0 h 27"/>
                <a:gd name="T8" fmla="*/ 1 w 26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" y="13"/>
                  </a:moveTo>
                  <a:cubicBezTo>
                    <a:pt x="0" y="20"/>
                    <a:pt x="6" y="26"/>
                    <a:pt x="13" y="27"/>
                  </a:cubicBezTo>
                  <a:cubicBezTo>
                    <a:pt x="19" y="27"/>
                    <a:pt x="25" y="21"/>
                    <a:pt x="26" y="14"/>
                  </a:cubicBezTo>
                  <a:cubicBezTo>
                    <a:pt x="26" y="7"/>
                    <a:pt x="21" y="1"/>
                    <a:pt x="14" y="0"/>
                  </a:cubicBezTo>
                  <a:cubicBezTo>
                    <a:pt x="7" y="0"/>
                    <a:pt x="1" y="5"/>
                    <a:pt x="1" y="13"/>
                  </a:cubicBezTo>
                  <a:close/>
                </a:path>
              </a:pathLst>
            </a:custGeom>
            <a:solidFill>
              <a:srgbClr val="845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"/>
            <p:cNvSpPr/>
            <p:nvPr/>
          </p:nvSpPr>
          <p:spPr bwMode="auto">
            <a:xfrm>
              <a:off x="10715625" y="2105025"/>
              <a:ext cx="393700" cy="369888"/>
            </a:xfrm>
            <a:custGeom>
              <a:avLst/>
              <a:gdLst>
                <a:gd name="T0" fmla="*/ 1 w 19"/>
                <a:gd name="T1" fmla="*/ 0 h 18"/>
                <a:gd name="T2" fmla="*/ 0 w 19"/>
                <a:gd name="T3" fmla="*/ 15 h 18"/>
                <a:gd name="T4" fmla="*/ 3 w 19"/>
                <a:gd name="T5" fmla="*/ 18 h 18"/>
                <a:gd name="T6" fmla="*/ 17 w 19"/>
                <a:gd name="T7" fmla="*/ 16 h 18"/>
                <a:gd name="T8" fmla="*/ 19 w 19"/>
                <a:gd name="T9" fmla="*/ 5 h 18"/>
                <a:gd name="T10" fmla="*/ 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8"/>
                    <a:pt x="3" y="18"/>
                  </a:cubicBezTo>
                  <a:cubicBezTo>
                    <a:pt x="5" y="18"/>
                    <a:pt x="17" y="16"/>
                    <a:pt x="17" y="16"/>
                  </a:cubicBezTo>
                  <a:cubicBezTo>
                    <a:pt x="19" y="5"/>
                    <a:pt x="19" y="5"/>
                    <a:pt x="19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45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10321925" y="3790950"/>
              <a:ext cx="517525" cy="801688"/>
            </a:xfrm>
            <a:custGeom>
              <a:avLst/>
              <a:gdLst>
                <a:gd name="T0" fmla="*/ 21 w 25"/>
                <a:gd name="T1" fmla="*/ 39 h 39"/>
                <a:gd name="T2" fmla="*/ 3 w 25"/>
                <a:gd name="T3" fmla="*/ 38 h 39"/>
                <a:gd name="T4" fmla="*/ 0 w 25"/>
                <a:gd name="T5" fmla="*/ 2 h 39"/>
                <a:gd name="T6" fmla="*/ 0 w 25"/>
                <a:gd name="T7" fmla="*/ 0 h 39"/>
                <a:gd name="T8" fmla="*/ 25 w 25"/>
                <a:gd name="T9" fmla="*/ 6 h 39"/>
                <a:gd name="T10" fmla="*/ 21 w 25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9">
                  <a:moveTo>
                    <a:pt x="21" y="39"/>
                  </a:moveTo>
                  <a:cubicBezTo>
                    <a:pt x="16" y="39"/>
                    <a:pt x="7" y="39"/>
                    <a:pt x="3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3" y="26"/>
                    <a:pt x="21" y="39"/>
                  </a:cubicBezTo>
                  <a:close/>
                </a:path>
              </a:pathLst>
            </a:custGeom>
            <a:solidFill>
              <a:srgbClr val="6C4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9947275" y="3441700"/>
              <a:ext cx="415925" cy="698500"/>
            </a:xfrm>
            <a:custGeom>
              <a:avLst/>
              <a:gdLst>
                <a:gd name="T0" fmla="*/ 9 w 20"/>
                <a:gd name="T1" fmla="*/ 0 h 34"/>
                <a:gd name="T2" fmla="*/ 16 w 20"/>
                <a:gd name="T3" fmla="*/ 4 h 34"/>
                <a:gd name="T4" fmla="*/ 20 w 20"/>
                <a:gd name="T5" fmla="*/ 2 h 34"/>
                <a:gd name="T6" fmla="*/ 17 w 20"/>
                <a:gd name="T7" fmla="*/ 34 h 34"/>
                <a:gd name="T8" fmla="*/ 1 w 20"/>
                <a:gd name="T9" fmla="*/ 20 h 34"/>
                <a:gd name="T10" fmla="*/ 9 w 2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4">
                  <a:moveTo>
                    <a:pt x="9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8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941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10217150" y="3482975"/>
              <a:ext cx="704850" cy="1047750"/>
            </a:xfrm>
            <a:custGeom>
              <a:avLst/>
              <a:gdLst>
                <a:gd name="T0" fmla="*/ 7 w 34"/>
                <a:gd name="T1" fmla="*/ 0 h 51"/>
                <a:gd name="T2" fmla="*/ 7 w 34"/>
                <a:gd name="T3" fmla="*/ 49 h 51"/>
                <a:gd name="T4" fmla="*/ 28 w 34"/>
                <a:gd name="T5" fmla="*/ 49 h 51"/>
                <a:gd name="T6" fmla="*/ 29 w 34"/>
                <a:gd name="T7" fmla="*/ 36 h 51"/>
                <a:gd name="T8" fmla="*/ 34 w 34"/>
                <a:gd name="T9" fmla="*/ 8 h 51"/>
                <a:gd name="T10" fmla="*/ 7 w 34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1">
                  <a:moveTo>
                    <a:pt x="7" y="0"/>
                  </a:moveTo>
                  <a:cubicBezTo>
                    <a:pt x="7" y="0"/>
                    <a:pt x="0" y="21"/>
                    <a:pt x="7" y="49"/>
                  </a:cubicBezTo>
                  <a:cubicBezTo>
                    <a:pt x="7" y="49"/>
                    <a:pt x="27" y="51"/>
                    <a:pt x="28" y="49"/>
                  </a:cubicBezTo>
                  <a:cubicBezTo>
                    <a:pt x="28" y="49"/>
                    <a:pt x="29" y="40"/>
                    <a:pt x="29" y="36"/>
                  </a:cubicBezTo>
                  <a:cubicBezTo>
                    <a:pt x="29" y="33"/>
                    <a:pt x="34" y="8"/>
                    <a:pt x="34" y="8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10363200" y="3379788"/>
              <a:ext cx="558800" cy="287338"/>
            </a:xfrm>
            <a:custGeom>
              <a:avLst/>
              <a:gdLst>
                <a:gd name="T0" fmla="*/ 339 w 352"/>
                <a:gd name="T1" fmla="*/ 181 h 181"/>
                <a:gd name="T2" fmla="*/ 0 w 352"/>
                <a:gd name="T3" fmla="*/ 65 h 181"/>
                <a:gd name="T4" fmla="*/ 13 w 352"/>
                <a:gd name="T5" fmla="*/ 0 h 181"/>
                <a:gd name="T6" fmla="*/ 352 w 352"/>
                <a:gd name="T7" fmla="*/ 117 h 181"/>
                <a:gd name="T8" fmla="*/ 339 w 352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181">
                  <a:moveTo>
                    <a:pt x="339" y="181"/>
                  </a:moveTo>
                  <a:lnTo>
                    <a:pt x="0" y="65"/>
                  </a:lnTo>
                  <a:lnTo>
                    <a:pt x="13" y="0"/>
                  </a:lnTo>
                  <a:lnTo>
                    <a:pt x="352" y="117"/>
                  </a:lnTo>
                  <a:lnTo>
                    <a:pt x="339" y="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10736263" y="1797050"/>
              <a:ext cx="684213" cy="576263"/>
            </a:xfrm>
            <a:custGeom>
              <a:avLst/>
              <a:gdLst>
                <a:gd name="T0" fmla="*/ 0 w 33"/>
                <a:gd name="T1" fmla="*/ 8 h 28"/>
                <a:gd name="T2" fmla="*/ 10 w 33"/>
                <a:gd name="T3" fmla="*/ 0 h 28"/>
                <a:gd name="T4" fmla="*/ 25 w 33"/>
                <a:gd name="T5" fmla="*/ 21 h 28"/>
                <a:gd name="T6" fmla="*/ 22 w 33"/>
                <a:gd name="T7" fmla="*/ 25 h 28"/>
                <a:gd name="T8" fmla="*/ 18 w 33"/>
                <a:gd name="T9" fmla="*/ 28 h 28"/>
                <a:gd name="T10" fmla="*/ 13 w 33"/>
                <a:gd name="T11" fmla="*/ 17 h 28"/>
                <a:gd name="T12" fmla="*/ 10 w 33"/>
                <a:gd name="T13" fmla="*/ 20 h 28"/>
                <a:gd name="T14" fmla="*/ 8 w 33"/>
                <a:gd name="T15" fmla="*/ 19 h 28"/>
                <a:gd name="T16" fmla="*/ 12 w 33"/>
                <a:gd name="T17" fmla="*/ 11 h 28"/>
                <a:gd name="T18" fmla="*/ 0 w 33"/>
                <a:gd name="T19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8">
                  <a:moveTo>
                    <a:pt x="0" y="8"/>
                  </a:moveTo>
                  <a:cubicBezTo>
                    <a:pt x="0" y="8"/>
                    <a:pt x="4" y="0"/>
                    <a:pt x="10" y="0"/>
                  </a:cubicBezTo>
                  <a:cubicBezTo>
                    <a:pt x="10" y="0"/>
                    <a:pt x="33" y="0"/>
                    <a:pt x="25" y="21"/>
                  </a:cubicBezTo>
                  <a:cubicBezTo>
                    <a:pt x="25" y="21"/>
                    <a:pt x="23" y="24"/>
                    <a:pt x="22" y="25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1"/>
                    <a:pt x="12" y="11"/>
                    <a:pt x="12" y="11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3A23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10674350" y="1941513"/>
              <a:ext cx="766763" cy="965200"/>
            </a:xfrm>
            <a:custGeom>
              <a:avLst/>
              <a:gdLst>
                <a:gd name="T0" fmla="*/ 2 w 37"/>
                <a:gd name="T1" fmla="*/ 0 h 47"/>
                <a:gd name="T2" fmla="*/ 28 w 37"/>
                <a:gd name="T3" fmla="*/ 15 h 47"/>
                <a:gd name="T4" fmla="*/ 28 w 37"/>
                <a:gd name="T5" fmla="*/ 15 h 47"/>
                <a:gd name="T6" fmla="*/ 28 w 37"/>
                <a:gd name="T7" fmla="*/ 15 h 47"/>
                <a:gd name="T8" fmla="*/ 28 w 37"/>
                <a:gd name="T9" fmla="*/ 15 h 47"/>
                <a:gd name="T10" fmla="*/ 28 w 37"/>
                <a:gd name="T11" fmla="*/ 15 h 47"/>
                <a:gd name="T12" fmla="*/ 28 w 37"/>
                <a:gd name="T13" fmla="*/ 16 h 47"/>
                <a:gd name="T14" fmla="*/ 28 w 37"/>
                <a:gd name="T15" fmla="*/ 17 h 47"/>
                <a:gd name="T16" fmla="*/ 37 w 37"/>
                <a:gd name="T17" fmla="*/ 39 h 47"/>
                <a:gd name="T18" fmla="*/ 37 w 37"/>
                <a:gd name="T19" fmla="*/ 40 h 47"/>
                <a:gd name="T20" fmla="*/ 36 w 37"/>
                <a:gd name="T21" fmla="*/ 40 h 47"/>
                <a:gd name="T22" fmla="*/ 35 w 37"/>
                <a:gd name="T23" fmla="*/ 40 h 47"/>
                <a:gd name="T24" fmla="*/ 27 w 37"/>
                <a:gd name="T25" fmla="*/ 22 h 47"/>
                <a:gd name="T26" fmla="*/ 31 w 37"/>
                <a:gd name="T27" fmla="*/ 45 h 47"/>
                <a:gd name="T28" fmla="*/ 31 w 37"/>
                <a:gd name="T29" fmla="*/ 46 h 47"/>
                <a:gd name="T30" fmla="*/ 30 w 37"/>
                <a:gd name="T31" fmla="*/ 47 h 47"/>
                <a:gd name="T32" fmla="*/ 29 w 37"/>
                <a:gd name="T33" fmla="*/ 46 h 47"/>
                <a:gd name="T34" fmla="*/ 26 w 37"/>
                <a:gd name="T35" fmla="*/ 19 h 47"/>
                <a:gd name="T36" fmla="*/ 25 w 37"/>
                <a:gd name="T37" fmla="*/ 18 h 47"/>
                <a:gd name="T38" fmla="*/ 1 w 37"/>
                <a:gd name="T39" fmla="*/ 4 h 47"/>
                <a:gd name="T40" fmla="*/ 0 w 37"/>
                <a:gd name="T41" fmla="*/ 2 h 47"/>
                <a:gd name="T42" fmla="*/ 2 w 37"/>
                <a:gd name="T4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47">
                  <a:moveTo>
                    <a:pt x="2" y="0"/>
                  </a:moveTo>
                  <a:cubicBezTo>
                    <a:pt x="15" y="2"/>
                    <a:pt x="24" y="7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7"/>
                    <a:pt x="29" y="17"/>
                    <a:pt x="28" y="17"/>
                  </a:cubicBezTo>
                  <a:cubicBezTo>
                    <a:pt x="29" y="22"/>
                    <a:pt x="32" y="32"/>
                    <a:pt x="37" y="39"/>
                  </a:cubicBezTo>
                  <a:cubicBezTo>
                    <a:pt x="37" y="39"/>
                    <a:pt x="37" y="40"/>
                    <a:pt x="37" y="40"/>
                  </a:cubicBezTo>
                  <a:cubicBezTo>
                    <a:pt x="37" y="40"/>
                    <a:pt x="36" y="40"/>
                    <a:pt x="36" y="40"/>
                  </a:cubicBezTo>
                  <a:cubicBezTo>
                    <a:pt x="36" y="40"/>
                    <a:pt x="36" y="40"/>
                    <a:pt x="35" y="40"/>
                  </a:cubicBezTo>
                  <a:cubicBezTo>
                    <a:pt x="31" y="34"/>
                    <a:pt x="29" y="27"/>
                    <a:pt x="27" y="22"/>
                  </a:cubicBezTo>
                  <a:cubicBezTo>
                    <a:pt x="27" y="28"/>
                    <a:pt x="27" y="39"/>
                    <a:pt x="31" y="45"/>
                  </a:cubicBezTo>
                  <a:cubicBezTo>
                    <a:pt x="31" y="45"/>
                    <a:pt x="31" y="46"/>
                    <a:pt x="31" y="46"/>
                  </a:cubicBezTo>
                  <a:cubicBezTo>
                    <a:pt x="31" y="47"/>
                    <a:pt x="30" y="47"/>
                    <a:pt x="30" y="47"/>
                  </a:cubicBezTo>
                  <a:cubicBezTo>
                    <a:pt x="30" y="47"/>
                    <a:pt x="30" y="46"/>
                    <a:pt x="29" y="46"/>
                  </a:cubicBezTo>
                  <a:cubicBezTo>
                    <a:pt x="24" y="39"/>
                    <a:pt x="25" y="25"/>
                    <a:pt x="26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2" y="10"/>
                    <a:pt x="14" y="6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10548938" y="2578100"/>
              <a:ext cx="601663" cy="514350"/>
            </a:xfrm>
            <a:custGeom>
              <a:avLst/>
              <a:gdLst>
                <a:gd name="T0" fmla="*/ 7 w 29"/>
                <a:gd name="T1" fmla="*/ 13 h 25"/>
                <a:gd name="T2" fmla="*/ 13 w 29"/>
                <a:gd name="T3" fmla="*/ 7 h 25"/>
                <a:gd name="T4" fmla="*/ 13 w 29"/>
                <a:gd name="T5" fmla="*/ 6 h 25"/>
                <a:gd name="T6" fmla="*/ 15 w 29"/>
                <a:gd name="T7" fmla="*/ 6 h 25"/>
                <a:gd name="T8" fmla="*/ 19 w 29"/>
                <a:gd name="T9" fmla="*/ 2 h 25"/>
                <a:gd name="T10" fmla="*/ 27 w 29"/>
                <a:gd name="T11" fmla="*/ 2 h 25"/>
                <a:gd name="T12" fmla="*/ 27 w 29"/>
                <a:gd name="T13" fmla="*/ 10 h 25"/>
                <a:gd name="T14" fmla="*/ 22 w 29"/>
                <a:gd name="T15" fmla="*/ 14 h 25"/>
                <a:gd name="T16" fmla="*/ 22 w 29"/>
                <a:gd name="T17" fmla="*/ 16 h 25"/>
                <a:gd name="T18" fmla="*/ 20 w 29"/>
                <a:gd name="T19" fmla="*/ 16 h 25"/>
                <a:gd name="T20" fmla="*/ 12 w 29"/>
                <a:gd name="T21" fmla="*/ 22 h 25"/>
                <a:gd name="T22" fmla="*/ 4 w 29"/>
                <a:gd name="T23" fmla="*/ 23 h 25"/>
                <a:gd name="T24" fmla="*/ 0 w 29"/>
                <a:gd name="T25" fmla="*/ 20 h 25"/>
                <a:gd name="T26" fmla="*/ 4 w 29"/>
                <a:gd name="T27" fmla="*/ 12 h 25"/>
                <a:gd name="T28" fmla="*/ 7 w 29"/>
                <a:gd name="T2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5">
                  <a:moveTo>
                    <a:pt x="7" y="13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6"/>
                    <a:pt x="13" y="6"/>
                  </a:cubicBezTo>
                  <a:cubicBezTo>
                    <a:pt x="14" y="5"/>
                    <a:pt x="15" y="5"/>
                    <a:pt x="15" y="6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2" y="0"/>
                    <a:pt x="25" y="0"/>
                    <a:pt x="27" y="2"/>
                  </a:cubicBezTo>
                  <a:cubicBezTo>
                    <a:pt x="29" y="4"/>
                    <a:pt x="29" y="8"/>
                    <a:pt x="27" y="10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2" y="15"/>
                    <a:pt x="22" y="16"/>
                  </a:cubicBezTo>
                  <a:cubicBezTo>
                    <a:pt x="21" y="16"/>
                    <a:pt x="21" y="16"/>
                    <a:pt x="20" y="16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25"/>
                    <a:pt x="6" y="25"/>
                    <a:pt x="4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12"/>
                    <a:pt x="4" y="12"/>
                    <a:pt x="4" y="12"/>
                  </a:cubicBezTo>
                  <a:lnTo>
                    <a:pt x="7" y="13"/>
                  </a:lnTo>
                  <a:close/>
                </a:path>
              </a:pathLst>
            </a:custGeom>
            <a:solidFill>
              <a:srgbClr val="6C4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10031413" y="2352675"/>
              <a:ext cx="1119188" cy="657225"/>
            </a:xfrm>
            <a:custGeom>
              <a:avLst/>
              <a:gdLst>
                <a:gd name="T0" fmla="*/ 13 w 54"/>
                <a:gd name="T1" fmla="*/ 17 h 32"/>
                <a:gd name="T2" fmla="*/ 26 w 54"/>
                <a:gd name="T3" fmla="*/ 30 h 32"/>
                <a:gd name="T4" fmla="*/ 35 w 54"/>
                <a:gd name="T5" fmla="*/ 31 h 32"/>
                <a:gd name="T6" fmla="*/ 51 w 54"/>
                <a:gd name="T7" fmla="*/ 21 h 32"/>
                <a:gd name="T8" fmla="*/ 53 w 54"/>
                <a:gd name="T9" fmla="*/ 14 h 32"/>
                <a:gd name="T10" fmla="*/ 53 w 54"/>
                <a:gd name="T11" fmla="*/ 14 h 32"/>
                <a:gd name="T12" fmla="*/ 46 w 54"/>
                <a:gd name="T13" fmla="*/ 12 h 32"/>
                <a:gd name="T14" fmla="*/ 31 w 54"/>
                <a:gd name="T15" fmla="*/ 20 h 32"/>
                <a:gd name="T16" fmla="*/ 18 w 54"/>
                <a:gd name="T17" fmla="*/ 11 h 32"/>
                <a:gd name="T18" fmla="*/ 16 w 54"/>
                <a:gd name="T19" fmla="*/ 4 h 32"/>
                <a:gd name="T20" fmla="*/ 13 w 54"/>
                <a:gd name="T21" fmla="*/ 1 h 32"/>
                <a:gd name="T22" fmla="*/ 10 w 54"/>
                <a:gd name="T23" fmla="*/ 3 h 32"/>
                <a:gd name="T24" fmla="*/ 7 w 54"/>
                <a:gd name="T25" fmla="*/ 0 h 32"/>
                <a:gd name="T26" fmla="*/ 0 w 54"/>
                <a:gd name="T27" fmla="*/ 7 h 32"/>
                <a:gd name="T28" fmla="*/ 4 w 54"/>
                <a:gd name="T29" fmla="*/ 13 h 32"/>
                <a:gd name="T30" fmla="*/ 9 w 54"/>
                <a:gd name="T31" fmla="*/ 15 h 32"/>
                <a:gd name="T32" fmla="*/ 13 w 54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32">
                  <a:moveTo>
                    <a:pt x="13" y="17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28" y="32"/>
                    <a:pt x="32" y="32"/>
                    <a:pt x="35" y="3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4" y="20"/>
                    <a:pt x="54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1" y="11"/>
                    <a:pt x="48" y="10"/>
                    <a:pt x="46" y="12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2"/>
                    <a:pt x="1" y="4"/>
                    <a:pt x="0" y="7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9" y="15"/>
                    <a:pt x="9" y="15"/>
                    <a:pt x="9" y="15"/>
                  </a:cubicBezTo>
                  <a:lnTo>
                    <a:pt x="13" y="17"/>
                  </a:lnTo>
                  <a:close/>
                </a:path>
              </a:pathLst>
            </a:custGeom>
            <a:solidFill>
              <a:srgbClr val="976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"/>
            <p:cNvSpPr/>
            <p:nvPr/>
          </p:nvSpPr>
          <p:spPr bwMode="auto">
            <a:xfrm>
              <a:off x="10031413" y="2373313"/>
              <a:ext cx="517525" cy="450850"/>
            </a:xfrm>
            <a:custGeom>
              <a:avLst/>
              <a:gdLst>
                <a:gd name="T0" fmla="*/ 25 w 25"/>
                <a:gd name="T1" fmla="*/ 15 h 22"/>
                <a:gd name="T2" fmla="*/ 18 w 25"/>
                <a:gd name="T3" fmla="*/ 22 h 22"/>
                <a:gd name="T4" fmla="*/ 13 w 25"/>
                <a:gd name="T5" fmla="*/ 16 h 22"/>
                <a:gd name="T6" fmla="*/ 3 w 25"/>
                <a:gd name="T7" fmla="*/ 13 h 22"/>
                <a:gd name="T8" fmla="*/ 0 w 25"/>
                <a:gd name="T9" fmla="*/ 8 h 22"/>
                <a:gd name="T10" fmla="*/ 9 w 25"/>
                <a:gd name="T11" fmla="*/ 0 h 22"/>
                <a:gd name="T12" fmla="*/ 13 w 25"/>
                <a:gd name="T13" fmla="*/ 4 h 22"/>
                <a:gd name="T14" fmla="*/ 17 w 25"/>
                <a:gd name="T15" fmla="*/ 5 h 22"/>
                <a:gd name="T16" fmla="*/ 19 w 25"/>
                <a:gd name="T17" fmla="*/ 11 h 22"/>
                <a:gd name="T18" fmla="*/ 25 w 25"/>
                <a:gd name="T19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2">
                  <a:moveTo>
                    <a:pt x="25" y="15"/>
                  </a:moveTo>
                  <a:cubicBezTo>
                    <a:pt x="18" y="22"/>
                    <a:pt x="18" y="22"/>
                    <a:pt x="18" y="22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5" y="14"/>
                    <a:pt x="3" y="13"/>
                  </a:cubicBezTo>
                  <a:cubicBezTo>
                    <a:pt x="2" y="11"/>
                    <a:pt x="0" y="8"/>
                    <a:pt x="0" y="8"/>
                  </a:cubicBezTo>
                  <a:cubicBezTo>
                    <a:pt x="0" y="8"/>
                    <a:pt x="4" y="0"/>
                    <a:pt x="9" y="0"/>
                  </a:cubicBezTo>
                  <a:cubicBezTo>
                    <a:pt x="10" y="0"/>
                    <a:pt x="13" y="4"/>
                    <a:pt x="13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11"/>
                    <a:pt x="19" y="11"/>
                    <a:pt x="19" y="11"/>
                  </a:cubicBezTo>
                  <a:lnTo>
                    <a:pt x="2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10818813" y="2640013"/>
              <a:ext cx="166688" cy="246063"/>
            </a:xfrm>
            <a:custGeom>
              <a:avLst/>
              <a:gdLst>
                <a:gd name="T0" fmla="*/ 7 w 8"/>
                <a:gd name="T1" fmla="*/ 12 h 12"/>
                <a:gd name="T2" fmla="*/ 7 w 8"/>
                <a:gd name="T3" fmla="*/ 12 h 12"/>
                <a:gd name="T4" fmla="*/ 5 w 8"/>
                <a:gd name="T5" fmla="*/ 11 h 12"/>
                <a:gd name="T6" fmla="*/ 0 w 8"/>
                <a:gd name="T7" fmla="*/ 2 h 12"/>
                <a:gd name="T8" fmla="*/ 1 w 8"/>
                <a:gd name="T9" fmla="*/ 0 h 12"/>
                <a:gd name="T10" fmla="*/ 1 w 8"/>
                <a:gd name="T11" fmla="*/ 0 h 12"/>
                <a:gd name="T12" fmla="*/ 3 w 8"/>
                <a:gd name="T13" fmla="*/ 1 h 12"/>
                <a:gd name="T14" fmla="*/ 8 w 8"/>
                <a:gd name="T15" fmla="*/ 10 h 12"/>
                <a:gd name="T16" fmla="*/ 7 w 8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2">
                  <a:moveTo>
                    <a:pt x="7" y="12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1"/>
                    <a:pt x="8" y="11"/>
                    <a:pt x="7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3"/>
            <p:cNvSpPr/>
            <p:nvPr/>
          </p:nvSpPr>
          <p:spPr bwMode="auto">
            <a:xfrm>
              <a:off x="8869363" y="152400"/>
              <a:ext cx="663575" cy="925513"/>
            </a:xfrm>
            <a:custGeom>
              <a:avLst/>
              <a:gdLst>
                <a:gd name="T0" fmla="*/ 26 w 32"/>
                <a:gd name="T1" fmla="*/ 15 h 45"/>
                <a:gd name="T2" fmla="*/ 20 w 32"/>
                <a:gd name="T3" fmla="*/ 40 h 45"/>
                <a:gd name="T4" fmla="*/ 15 w 32"/>
                <a:gd name="T5" fmla="*/ 44 h 45"/>
                <a:gd name="T6" fmla="*/ 1 w 32"/>
                <a:gd name="T7" fmla="*/ 45 h 45"/>
                <a:gd name="T8" fmla="*/ 0 w 32"/>
                <a:gd name="T9" fmla="*/ 34 h 45"/>
                <a:gd name="T10" fmla="*/ 12 w 32"/>
                <a:gd name="T11" fmla="*/ 33 h 45"/>
                <a:gd name="T12" fmla="*/ 19 w 32"/>
                <a:gd name="T13" fmla="*/ 15 h 45"/>
                <a:gd name="T14" fmla="*/ 17 w 32"/>
                <a:gd name="T15" fmla="*/ 9 h 45"/>
                <a:gd name="T16" fmla="*/ 19 w 32"/>
                <a:gd name="T17" fmla="*/ 5 h 45"/>
                <a:gd name="T18" fmla="*/ 21 w 32"/>
                <a:gd name="T19" fmla="*/ 0 h 45"/>
                <a:gd name="T20" fmla="*/ 32 w 32"/>
                <a:gd name="T21" fmla="*/ 3 h 45"/>
                <a:gd name="T22" fmla="*/ 29 w 32"/>
                <a:gd name="T23" fmla="*/ 10 h 45"/>
                <a:gd name="T24" fmla="*/ 28 w 32"/>
                <a:gd name="T25" fmla="*/ 14 h 45"/>
                <a:gd name="T26" fmla="*/ 26 w 32"/>
                <a:gd name="T27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45">
                  <a:moveTo>
                    <a:pt x="26" y="15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19" y="42"/>
                    <a:pt x="17" y="44"/>
                    <a:pt x="15" y="44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14"/>
                    <a:pt x="28" y="14"/>
                    <a:pt x="28" y="14"/>
                  </a:cubicBezTo>
                  <a:lnTo>
                    <a:pt x="26" y="15"/>
                  </a:lnTo>
                  <a:close/>
                </a:path>
              </a:pathLst>
            </a:custGeom>
            <a:solidFill>
              <a:srgbClr val="6A4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4"/>
            <p:cNvSpPr/>
            <p:nvPr/>
          </p:nvSpPr>
          <p:spPr bwMode="auto">
            <a:xfrm>
              <a:off x="9221788" y="131763"/>
              <a:ext cx="331788" cy="206375"/>
            </a:xfrm>
            <a:custGeom>
              <a:avLst/>
              <a:gdLst>
                <a:gd name="T0" fmla="*/ 0 w 16"/>
                <a:gd name="T1" fmla="*/ 10 h 10"/>
                <a:gd name="T2" fmla="*/ 5 w 16"/>
                <a:gd name="T3" fmla="*/ 6 h 10"/>
                <a:gd name="T4" fmla="*/ 5 w 16"/>
                <a:gd name="T5" fmla="*/ 3 h 10"/>
                <a:gd name="T6" fmla="*/ 8 w 16"/>
                <a:gd name="T7" fmla="*/ 4 h 10"/>
                <a:gd name="T8" fmla="*/ 10 w 16"/>
                <a:gd name="T9" fmla="*/ 4 h 10"/>
                <a:gd name="T10" fmla="*/ 12 w 16"/>
                <a:gd name="T11" fmla="*/ 5 h 10"/>
                <a:gd name="T12" fmla="*/ 15 w 16"/>
                <a:gd name="T13" fmla="*/ 5 h 10"/>
                <a:gd name="T14" fmla="*/ 15 w 16"/>
                <a:gd name="T15" fmla="*/ 3 h 10"/>
                <a:gd name="T16" fmla="*/ 4 w 16"/>
                <a:gd name="T17" fmla="*/ 1 h 10"/>
                <a:gd name="T18" fmla="*/ 0 w 16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0" y="10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7" y="3"/>
                    <a:pt x="8" y="4"/>
                  </a:cubicBezTo>
                  <a:cubicBezTo>
                    <a:pt x="8" y="4"/>
                    <a:pt x="9" y="3"/>
                    <a:pt x="10" y="4"/>
                  </a:cubicBezTo>
                  <a:cubicBezTo>
                    <a:pt x="10" y="4"/>
                    <a:pt x="12" y="4"/>
                    <a:pt x="12" y="5"/>
                  </a:cubicBezTo>
                  <a:cubicBezTo>
                    <a:pt x="12" y="5"/>
                    <a:pt x="14" y="5"/>
                    <a:pt x="15" y="5"/>
                  </a:cubicBezTo>
                  <a:cubicBezTo>
                    <a:pt x="15" y="5"/>
                    <a:pt x="16" y="3"/>
                    <a:pt x="15" y="3"/>
                  </a:cubicBezTo>
                  <a:cubicBezTo>
                    <a:pt x="15" y="2"/>
                    <a:pt x="6" y="0"/>
                    <a:pt x="4" y="1"/>
                  </a:cubicBezTo>
                  <a:cubicBezTo>
                    <a:pt x="4" y="1"/>
                    <a:pt x="0" y="8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9201150" y="296863"/>
              <a:ext cx="290513" cy="369888"/>
            </a:xfrm>
            <a:custGeom>
              <a:avLst/>
              <a:gdLst>
                <a:gd name="T0" fmla="*/ 8 w 14"/>
                <a:gd name="T1" fmla="*/ 0 h 18"/>
                <a:gd name="T2" fmla="*/ 14 w 14"/>
                <a:gd name="T3" fmla="*/ 1 h 18"/>
                <a:gd name="T4" fmla="*/ 13 w 14"/>
                <a:gd name="T5" fmla="*/ 5 h 18"/>
                <a:gd name="T6" fmla="*/ 12 w 14"/>
                <a:gd name="T7" fmla="*/ 7 h 18"/>
                <a:gd name="T8" fmla="*/ 10 w 14"/>
                <a:gd name="T9" fmla="*/ 9 h 18"/>
                <a:gd name="T10" fmla="*/ 8 w 14"/>
                <a:gd name="T11" fmla="*/ 18 h 18"/>
                <a:gd name="T12" fmla="*/ 0 w 14"/>
                <a:gd name="T13" fmla="*/ 16 h 18"/>
                <a:gd name="T14" fmla="*/ 2 w 14"/>
                <a:gd name="T15" fmla="*/ 8 h 18"/>
                <a:gd name="T16" fmla="*/ 1 w 14"/>
                <a:gd name="T17" fmla="*/ 2 h 18"/>
                <a:gd name="T18" fmla="*/ 1 w 14"/>
                <a:gd name="T19" fmla="*/ 1 h 18"/>
                <a:gd name="T20" fmla="*/ 4 w 14"/>
                <a:gd name="T21" fmla="*/ 3 h 18"/>
                <a:gd name="T22" fmla="*/ 7 w 14"/>
                <a:gd name="T23" fmla="*/ 2 h 18"/>
                <a:gd name="T24" fmla="*/ 8 w 14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8">
                  <a:moveTo>
                    <a:pt x="8" y="0"/>
                  </a:moveTo>
                  <a:cubicBezTo>
                    <a:pt x="8" y="0"/>
                    <a:pt x="11" y="2"/>
                    <a:pt x="14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3"/>
                    <a:pt x="4" y="3"/>
                  </a:cubicBezTo>
                  <a:cubicBezTo>
                    <a:pt x="5" y="3"/>
                    <a:pt x="6" y="3"/>
                    <a:pt x="7" y="2"/>
                  </a:cubicBezTo>
                  <a:cubicBezTo>
                    <a:pt x="8" y="2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6"/>
            <p:cNvSpPr/>
            <p:nvPr/>
          </p:nvSpPr>
          <p:spPr bwMode="auto">
            <a:xfrm>
              <a:off x="8766175" y="768350"/>
              <a:ext cx="290513" cy="309563"/>
            </a:xfrm>
            <a:custGeom>
              <a:avLst/>
              <a:gdLst>
                <a:gd name="T0" fmla="*/ 130 w 183"/>
                <a:gd name="T1" fmla="*/ 0 h 195"/>
                <a:gd name="T2" fmla="*/ 0 w 183"/>
                <a:gd name="T3" fmla="*/ 52 h 195"/>
                <a:gd name="T4" fmla="*/ 78 w 183"/>
                <a:gd name="T5" fmla="*/ 195 h 195"/>
                <a:gd name="T6" fmla="*/ 183 w 183"/>
                <a:gd name="T7" fmla="*/ 143 h 195"/>
                <a:gd name="T8" fmla="*/ 130 w 183"/>
                <a:gd name="T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95">
                  <a:moveTo>
                    <a:pt x="130" y="0"/>
                  </a:moveTo>
                  <a:lnTo>
                    <a:pt x="0" y="52"/>
                  </a:lnTo>
                  <a:lnTo>
                    <a:pt x="78" y="195"/>
                  </a:lnTo>
                  <a:lnTo>
                    <a:pt x="183" y="14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845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7"/>
            <p:cNvSpPr/>
            <p:nvPr/>
          </p:nvSpPr>
          <p:spPr bwMode="auto">
            <a:xfrm>
              <a:off x="8828088" y="398463"/>
              <a:ext cx="601663" cy="596900"/>
            </a:xfrm>
            <a:custGeom>
              <a:avLst/>
              <a:gdLst>
                <a:gd name="T0" fmla="*/ 24 w 29"/>
                <a:gd name="T1" fmla="*/ 23 h 29"/>
                <a:gd name="T2" fmla="*/ 6 w 29"/>
                <a:gd name="T3" fmla="*/ 25 h 29"/>
                <a:gd name="T4" fmla="*/ 5 w 29"/>
                <a:gd name="T5" fmla="*/ 7 h 29"/>
                <a:gd name="T6" fmla="*/ 23 w 29"/>
                <a:gd name="T7" fmla="*/ 5 h 29"/>
                <a:gd name="T8" fmla="*/ 24 w 29"/>
                <a:gd name="T9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4" y="23"/>
                  </a:moveTo>
                  <a:cubicBezTo>
                    <a:pt x="19" y="28"/>
                    <a:pt x="11" y="29"/>
                    <a:pt x="6" y="25"/>
                  </a:cubicBezTo>
                  <a:cubicBezTo>
                    <a:pt x="1" y="20"/>
                    <a:pt x="0" y="12"/>
                    <a:pt x="5" y="7"/>
                  </a:cubicBezTo>
                  <a:cubicBezTo>
                    <a:pt x="10" y="1"/>
                    <a:pt x="18" y="0"/>
                    <a:pt x="23" y="5"/>
                  </a:cubicBezTo>
                  <a:cubicBezTo>
                    <a:pt x="28" y="9"/>
                    <a:pt x="29" y="17"/>
                    <a:pt x="24" y="23"/>
                  </a:cubicBezTo>
                  <a:close/>
                </a:path>
              </a:pathLst>
            </a:custGeom>
            <a:solidFill>
              <a:srgbClr val="845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8"/>
            <p:cNvSpPr/>
            <p:nvPr/>
          </p:nvSpPr>
          <p:spPr bwMode="auto">
            <a:xfrm>
              <a:off x="8848725" y="687388"/>
              <a:ext cx="477838" cy="452438"/>
            </a:xfrm>
            <a:custGeom>
              <a:avLst/>
              <a:gdLst>
                <a:gd name="T0" fmla="*/ 23 w 23"/>
                <a:gd name="T1" fmla="*/ 9 h 22"/>
                <a:gd name="T2" fmla="*/ 13 w 23"/>
                <a:gd name="T3" fmla="*/ 21 h 22"/>
                <a:gd name="T4" fmla="*/ 9 w 23"/>
                <a:gd name="T5" fmla="*/ 20 h 22"/>
                <a:gd name="T6" fmla="*/ 0 w 23"/>
                <a:gd name="T7" fmla="*/ 9 h 22"/>
                <a:gd name="T8" fmla="*/ 6 w 23"/>
                <a:gd name="T9" fmla="*/ 0 h 22"/>
                <a:gd name="T10" fmla="*/ 23 w 23"/>
                <a:gd name="T1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9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0" y="22"/>
                    <a:pt x="9" y="20"/>
                  </a:cubicBezTo>
                  <a:cubicBezTo>
                    <a:pt x="7" y="19"/>
                    <a:pt x="0" y="9"/>
                    <a:pt x="0" y="9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23" y="9"/>
                  </a:lnTo>
                  <a:close/>
                </a:path>
              </a:pathLst>
            </a:custGeom>
            <a:solidFill>
              <a:srgbClr val="845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9"/>
            <p:cNvSpPr/>
            <p:nvPr/>
          </p:nvSpPr>
          <p:spPr bwMode="auto">
            <a:xfrm>
              <a:off x="8828088" y="173038"/>
              <a:ext cx="642938" cy="636588"/>
            </a:xfrm>
            <a:custGeom>
              <a:avLst/>
              <a:gdLst>
                <a:gd name="T0" fmla="*/ 28 w 31"/>
                <a:gd name="T1" fmla="*/ 29 h 31"/>
                <a:gd name="T2" fmla="*/ 26 w 31"/>
                <a:gd name="T3" fmla="*/ 16 h 31"/>
                <a:gd name="T4" fmla="*/ 1 w 31"/>
                <a:gd name="T5" fmla="*/ 21 h 31"/>
                <a:gd name="T6" fmla="*/ 1 w 31"/>
                <a:gd name="T7" fmla="*/ 26 h 31"/>
                <a:gd name="T8" fmla="*/ 2 w 31"/>
                <a:gd name="T9" fmla="*/ 31 h 31"/>
                <a:gd name="T10" fmla="*/ 13 w 31"/>
                <a:gd name="T11" fmla="*/ 27 h 31"/>
                <a:gd name="T12" fmla="*/ 13 w 31"/>
                <a:gd name="T13" fmla="*/ 30 h 31"/>
                <a:gd name="T14" fmla="*/ 15 w 31"/>
                <a:gd name="T15" fmla="*/ 31 h 31"/>
                <a:gd name="T16" fmla="*/ 18 w 31"/>
                <a:gd name="T17" fmla="*/ 23 h 31"/>
                <a:gd name="T18" fmla="*/ 28 w 31"/>
                <a:gd name="T1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28" y="29"/>
                  </a:moveTo>
                  <a:cubicBezTo>
                    <a:pt x="28" y="29"/>
                    <a:pt x="31" y="20"/>
                    <a:pt x="26" y="16"/>
                  </a:cubicBezTo>
                  <a:cubicBezTo>
                    <a:pt x="26" y="16"/>
                    <a:pt x="10" y="0"/>
                    <a:pt x="1" y="21"/>
                  </a:cubicBezTo>
                  <a:cubicBezTo>
                    <a:pt x="1" y="21"/>
                    <a:pt x="0" y="25"/>
                    <a:pt x="1" y="26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3A23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0"/>
            <p:cNvSpPr/>
            <p:nvPr/>
          </p:nvSpPr>
          <p:spPr bwMode="auto">
            <a:xfrm>
              <a:off x="8351838" y="563563"/>
              <a:ext cx="1119188" cy="493713"/>
            </a:xfrm>
            <a:custGeom>
              <a:avLst/>
              <a:gdLst>
                <a:gd name="T0" fmla="*/ 53 w 54"/>
                <a:gd name="T1" fmla="*/ 10 h 24"/>
                <a:gd name="T2" fmla="*/ 24 w 54"/>
                <a:gd name="T3" fmla="*/ 3 h 24"/>
                <a:gd name="T4" fmla="*/ 24 w 54"/>
                <a:gd name="T5" fmla="*/ 3 h 24"/>
                <a:gd name="T6" fmla="*/ 24 w 54"/>
                <a:gd name="T7" fmla="*/ 3 h 24"/>
                <a:gd name="T8" fmla="*/ 23 w 54"/>
                <a:gd name="T9" fmla="*/ 3 h 24"/>
                <a:gd name="T10" fmla="*/ 23 w 54"/>
                <a:gd name="T11" fmla="*/ 3 h 24"/>
                <a:gd name="T12" fmla="*/ 22 w 54"/>
                <a:gd name="T13" fmla="*/ 3 h 24"/>
                <a:gd name="T14" fmla="*/ 21 w 54"/>
                <a:gd name="T15" fmla="*/ 4 h 24"/>
                <a:gd name="T16" fmla="*/ 1 w 54"/>
                <a:gd name="T17" fmla="*/ 14 h 24"/>
                <a:gd name="T18" fmla="*/ 0 w 54"/>
                <a:gd name="T19" fmla="*/ 15 h 24"/>
                <a:gd name="T20" fmla="*/ 0 w 54"/>
                <a:gd name="T21" fmla="*/ 15 h 24"/>
                <a:gd name="T22" fmla="*/ 1 w 54"/>
                <a:gd name="T23" fmla="*/ 16 h 24"/>
                <a:gd name="T24" fmla="*/ 19 w 54"/>
                <a:gd name="T25" fmla="*/ 8 h 24"/>
                <a:gd name="T26" fmla="*/ 1 w 54"/>
                <a:gd name="T27" fmla="*/ 22 h 24"/>
                <a:gd name="T28" fmla="*/ 0 w 54"/>
                <a:gd name="T29" fmla="*/ 24 h 24"/>
                <a:gd name="T30" fmla="*/ 0 w 54"/>
                <a:gd name="T31" fmla="*/ 24 h 24"/>
                <a:gd name="T32" fmla="*/ 1 w 54"/>
                <a:gd name="T33" fmla="*/ 24 h 24"/>
                <a:gd name="T34" fmla="*/ 23 w 54"/>
                <a:gd name="T35" fmla="*/ 7 h 24"/>
                <a:gd name="T36" fmla="*/ 24 w 54"/>
                <a:gd name="T37" fmla="*/ 7 h 24"/>
                <a:gd name="T38" fmla="*/ 50 w 54"/>
                <a:gd name="T39" fmla="*/ 13 h 24"/>
                <a:gd name="T40" fmla="*/ 53 w 54"/>
                <a:gd name="T41" fmla="*/ 12 h 24"/>
                <a:gd name="T42" fmla="*/ 53 w 54"/>
                <a:gd name="T4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24">
                  <a:moveTo>
                    <a:pt x="53" y="10"/>
                  </a:moveTo>
                  <a:cubicBezTo>
                    <a:pt x="42" y="2"/>
                    <a:pt x="32" y="0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2" y="3"/>
                    <a:pt x="22" y="4"/>
                    <a:pt x="21" y="4"/>
                  </a:cubicBezTo>
                  <a:cubicBezTo>
                    <a:pt x="18" y="7"/>
                    <a:pt x="9" y="12"/>
                    <a:pt x="1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8" y="15"/>
                    <a:pt x="15" y="11"/>
                    <a:pt x="19" y="8"/>
                  </a:cubicBezTo>
                  <a:cubicBezTo>
                    <a:pt x="15" y="13"/>
                    <a:pt x="8" y="21"/>
                    <a:pt x="1" y="22"/>
                  </a:cubicBezTo>
                  <a:cubicBezTo>
                    <a:pt x="0" y="22"/>
                    <a:pt x="0" y="23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10" y="23"/>
                    <a:pt x="19" y="12"/>
                    <a:pt x="23" y="7"/>
                  </a:cubicBezTo>
                  <a:cubicBezTo>
                    <a:pt x="23" y="7"/>
                    <a:pt x="24" y="7"/>
                    <a:pt x="24" y="7"/>
                  </a:cubicBezTo>
                  <a:cubicBezTo>
                    <a:pt x="31" y="4"/>
                    <a:pt x="40" y="6"/>
                    <a:pt x="50" y="13"/>
                  </a:cubicBezTo>
                  <a:cubicBezTo>
                    <a:pt x="51" y="14"/>
                    <a:pt x="53" y="13"/>
                    <a:pt x="53" y="12"/>
                  </a:cubicBezTo>
                  <a:cubicBezTo>
                    <a:pt x="54" y="11"/>
                    <a:pt x="54" y="10"/>
                    <a:pt x="5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1"/>
            <p:cNvSpPr/>
            <p:nvPr/>
          </p:nvSpPr>
          <p:spPr bwMode="auto">
            <a:xfrm>
              <a:off x="8164513" y="1714500"/>
              <a:ext cx="1285875" cy="1727200"/>
            </a:xfrm>
            <a:custGeom>
              <a:avLst/>
              <a:gdLst>
                <a:gd name="T0" fmla="*/ 57 w 62"/>
                <a:gd name="T1" fmla="*/ 50 h 84"/>
                <a:gd name="T2" fmla="*/ 62 w 62"/>
                <a:gd name="T3" fmla="*/ 43 h 84"/>
                <a:gd name="T4" fmla="*/ 59 w 62"/>
                <a:gd name="T5" fmla="*/ 34 h 84"/>
                <a:gd name="T6" fmla="*/ 29 w 62"/>
                <a:gd name="T7" fmla="*/ 10 h 84"/>
                <a:gd name="T8" fmla="*/ 17 w 62"/>
                <a:gd name="T9" fmla="*/ 0 h 84"/>
                <a:gd name="T10" fmla="*/ 17 w 62"/>
                <a:gd name="T11" fmla="*/ 27 h 84"/>
                <a:gd name="T12" fmla="*/ 45 w 62"/>
                <a:gd name="T13" fmla="*/ 42 h 84"/>
                <a:gd name="T14" fmla="*/ 40 w 62"/>
                <a:gd name="T15" fmla="*/ 43 h 84"/>
                <a:gd name="T16" fmla="*/ 36 w 62"/>
                <a:gd name="T17" fmla="*/ 44 h 84"/>
                <a:gd name="T18" fmla="*/ 18 w 62"/>
                <a:gd name="T19" fmla="*/ 58 h 84"/>
                <a:gd name="T20" fmla="*/ 16 w 62"/>
                <a:gd name="T21" fmla="*/ 57 h 84"/>
                <a:gd name="T22" fmla="*/ 10 w 62"/>
                <a:gd name="T23" fmla="*/ 63 h 84"/>
                <a:gd name="T24" fmla="*/ 2 w 62"/>
                <a:gd name="T25" fmla="*/ 82 h 84"/>
                <a:gd name="T26" fmla="*/ 4 w 62"/>
                <a:gd name="T27" fmla="*/ 81 h 84"/>
                <a:gd name="T28" fmla="*/ 11 w 62"/>
                <a:gd name="T29" fmla="*/ 75 h 84"/>
                <a:gd name="T30" fmla="*/ 19 w 62"/>
                <a:gd name="T31" fmla="*/ 67 h 84"/>
                <a:gd name="T32" fmla="*/ 19 w 62"/>
                <a:gd name="T33" fmla="*/ 67 h 84"/>
                <a:gd name="T34" fmla="*/ 57 w 62"/>
                <a:gd name="T35" fmla="*/ 5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84">
                  <a:moveTo>
                    <a:pt x="57" y="50"/>
                  </a:moveTo>
                  <a:cubicBezTo>
                    <a:pt x="60" y="49"/>
                    <a:pt x="62" y="46"/>
                    <a:pt x="62" y="43"/>
                  </a:cubicBezTo>
                  <a:cubicBezTo>
                    <a:pt x="62" y="39"/>
                    <a:pt x="61" y="36"/>
                    <a:pt x="59" y="34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" y="17"/>
                    <a:pt x="17" y="27"/>
                    <a:pt x="17" y="27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8" y="43"/>
                    <a:pt x="37" y="43"/>
                    <a:pt x="36" y="44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58"/>
                    <a:pt x="17" y="57"/>
                    <a:pt x="16" y="57"/>
                  </a:cubicBezTo>
                  <a:cubicBezTo>
                    <a:pt x="12" y="56"/>
                    <a:pt x="10" y="63"/>
                    <a:pt x="10" y="63"/>
                  </a:cubicBezTo>
                  <a:cubicBezTo>
                    <a:pt x="10" y="68"/>
                    <a:pt x="0" y="77"/>
                    <a:pt x="2" y="82"/>
                  </a:cubicBezTo>
                  <a:cubicBezTo>
                    <a:pt x="2" y="84"/>
                    <a:pt x="4" y="81"/>
                    <a:pt x="4" y="81"/>
                  </a:cubicBezTo>
                  <a:cubicBezTo>
                    <a:pt x="7" y="79"/>
                    <a:pt x="11" y="75"/>
                    <a:pt x="11" y="75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lnTo>
                    <a:pt x="57" y="50"/>
                  </a:lnTo>
                  <a:close/>
                </a:path>
              </a:pathLst>
            </a:custGeom>
            <a:solidFill>
              <a:srgbClr val="6A4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2"/>
            <p:cNvSpPr/>
            <p:nvPr/>
          </p:nvSpPr>
          <p:spPr bwMode="auto">
            <a:xfrm>
              <a:off x="8267700" y="1900238"/>
              <a:ext cx="850900" cy="554038"/>
            </a:xfrm>
            <a:custGeom>
              <a:avLst/>
              <a:gdLst>
                <a:gd name="T0" fmla="*/ 39 w 41"/>
                <a:gd name="T1" fmla="*/ 12 h 27"/>
                <a:gd name="T2" fmla="*/ 41 w 41"/>
                <a:gd name="T3" fmla="*/ 14 h 27"/>
                <a:gd name="T4" fmla="*/ 29 w 41"/>
                <a:gd name="T5" fmla="*/ 27 h 27"/>
                <a:gd name="T6" fmla="*/ 4 w 41"/>
                <a:gd name="T7" fmla="*/ 0 h 27"/>
                <a:gd name="T8" fmla="*/ 39 w 41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7">
                  <a:moveTo>
                    <a:pt x="39" y="12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0" y="18"/>
                    <a:pt x="4" y="0"/>
                  </a:cubicBezTo>
                  <a:lnTo>
                    <a:pt x="39" y="12"/>
                  </a:lnTo>
                  <a:close/>
                </a:path>
              </a:pathLst>
            </a:custGeom>
            <a:solidFill>
              <a:srgbClr val="0C3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3"/>
            <p:cNvSpPr/>
            <p:nvPr/>
          </p:nvSpPr>
          <p:spPr bwMode="auto">
            <a:xfrm>
              <a:off x="8372475" y="1797050"/>
              <a:ext cx="1347788" cy="1541463"/>
            </a:xfrm>
            <a:custGeom>
              <a:avLst/>
              <a:gdLst>
                <a:gd name="T0" fmla="*/ 64 w 65"/>
                <a:gd name="T1" fmla="*/ 16 h 75"/>
                <a:gd name="T2" fmla="*/ 63 w 65"/>
                <a:gd name="T3" fmla="*/ 6 h 75"/>
                <a:gd name="T4" fmla="*/ 55 w 65"/>
                <a:gd name="T5" fmla="*/ 2 h 75"/>
                <a:gd name="T6" fmla="*/ 17 w 65"/>
                <a:gd name="T7" fmla="*/ 0 h 75"/>
                <a:gd name="T8" fmla="*/ 2 w 65"/>
                <a:gd name="T9" fmla="*/ 1 h 75"/>
                <a:gd name="T10" fmla="*/ 18 w 65"/>
                <a:gd name="T11" fmla="*/ 21 h 75"/>
                <a:gd name="T12" fmla="*/ 50 w 65"/>
                <a:gd name="T13" fmla="*/ 16 h 75"/>
                <a:gd name="T14" fmla="*/ 46 w 65"/>
                <a:gd name="T15" fmla="*/ 20 h 75"/>
                <a:gd name="T16" fmla="*/ 44 w 65"/>
                <a:gd name="T17" fmla="*/ 23 h 75"/>
                <a:gd name="T18" fmla="*/ 38 w 65"/>
                <a:gd name="T19" fmla="*/ 46 h 75"/>
                <a:gd name="T20" fmla="*/ 36 w 65"/>
                <a:gd name="T21" fmla="*/ 46 h 75"/>
                <a:gd name="T22" fmla="*/ 35 w 65"/>
                <a:gd name="T23" fmla="*/ 54 h 75"/>
                <a:gd name="T24" fmla="*/ 39 w 65"/>
                <a:gd name="T25" fmla="*/ 74 h 75"/>
                <a:gd name="T26" fmla="*/ 41 w 65"/>
                <a:gd name="T27" fmla="*/ 72 h 75"/>
                <a:gd name="T28" fmla="*/ 43 w 65"/>
                <a:gd name="T29" fmla="*/ 63 h 75"/>
                <a:gd name="T30" fmla="*/ 44 w 65"/>
                <a:gd name="T31" fmla="*/ 52 h 75"/>
                <a:gd name="T32" fmla="*/ 44 w 65"/>
                <a:gd name="T33" fmla="*/ 52 h 75"/>
                <a:gd name="T34" fmla="*/ 64 w 65"/>
                <a:gd name="T35" fmla="*/ 1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75">
                  <a:moveTo>
                    <a:pt x="64" y="16"/>
                  </a:moveTo>
                  <a:cubicBezTo>
                    <a:pt x="65" y="13"/>
                    <a:pt x="65" y="9"/>
                    <a:pt x="63" y="6"/>
                  </a:cubicBezTo>
                  <a:cubicBezTo>
                    <a:pt x="62" y="4"/>
                    <a:pt x="59" y="2"/>
                    <a:pt x="55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23"/>
                    <a:pt x="18" y="21"/>
                    <a:pt x="18" y="21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5" y="21"/>
                    <a:pt x="44" y="22"/>
                    <a:pt x="44" y="23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7" y="46"/>
                    <a:pt x="36" y="46"/>
                    <a:pt x="36" y="46"/>
                  </a:cubicBezTo>
                  <a:cubicBezTo>
                    <a:pt x="32" y="48"/>
                    <a:pt x="35" y="54"/>
                    <a:pt x="35" y="54"/>
                  </a:cubicBezTo>
                  <a:cubicBezTo>
                    <a:pt x="38" y="58"/>
                    <a:pt x="36" y="72"/>
                    <a:pt x="39" y="74"/>
                  </a:cubicBezTo>
                  <a:cubicBezTo>
                    <a:pt x="41" y="75"/>
                    <a:pt x="41" y="72"/>
                    <a:pt x="41" y="72"/>
                  </a:cubicBezTo>
                  <a:cubicBezTo>
                    <a:pt x="42" y="69"/>
                    <a:pt x="43" y="63"/>
                    <a:pt x="43" y="63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2"/>
                    <a:pt x="44" y="52"/>
                    <a:pt x="44" y="52"/>
                  </a:cubicBezTo>
                  <a:lnTo>
                    <a:pt x="64" y="16"/>
                  </a:lnTo>
                  <a:close/>
                </a:path>
              </a:pathLst>
            </a:custGeom>
            <a:solidFill>
              <a:srgbClr val="845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4"/>
            <p:cNvSpPr/>
            <p:nvPr/>
          </p:nvSpPr>
          <p:spPr bwMode="auto">
            <a:xfrm>
              <a:off x="8372475" y="788988"/>
              <a:ext cx="663575" cy="1028700"/>
            </a:xfrm>
            <a:custGeom>
              <a:avLst/>
              <a:gdLst>
                <a:gd name="T0" fmla="*/ 25 w 32"/>
                <a:gd name="T1" fmla="*/ 50 h 50"/>
                <a:gd name="T2" fmla="*/ 0 w 32"/>
                <a:gd name="T3" fmla="*/ 47 h 50"/>
                <a:gd name="T4" fmla="*/ 2 w 32"/>
                <a:gd name="T5" fmla="*/ 34 h 50"/>
                <a:gd name="T6" fmla="*/ 6 w 32"/>
                <a:gd name="T7" fmla="*/ 13 h 50"/>
                <a:gd name="T8" fmla="*/ 15 w 32"/>
                <a:gd name="T9" fmla="*/ 4 h 50"/>
                <a:gd name="T10" fmla="*/ 27 w 32"/>
                <a:gd name="T11" fmla="*/ 0 h 50"/>
                <a:gd name="T12" fmla="*/ 32 w 32"/>
                <a:gd name="T13" fmla="*/ 16 h 50"/>
                <a:gd name="T14" fmla="*/ 32 w 32"/>
                <a:gd name="T15" fmla="*/ 17 h 50"/>
                <a:gd name="T16" fmla="*/ 32 w 32"/>
                <a:gd name="T17" fmla="*/ 17 h 50"/>
                <a:gd name="T18" fmla="*/ 28 w 32"/>
                <a:gd name="T19" fmla="*/ 28 h 50"/>
                <a:gd name="T20" fmla="*/ 28 w 32"/>
                <a:gd name="T21" fmla="*/ 29 h 50"/>
                <a:gd name="T22" fmla="*/ 28 w 32"/>
                <a:gd name="T23" fmla="*/ 29 h 50"/>
                <a:gd name="T24" fmla="*/ 26 w 32"/>
                <a:gd name="T25" fmla="*/ 36 h 50"/>
                <a:gd name="T26" fmla="*/ 25 w 32"/>
                <a:gd name="T2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50">
                  <a:moveTo>
                    <a:pt x="25" y="5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9"/>
                    <a:pt x="11" y="5"/>
                    <a:pt x="15" y="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6" y="36"/>
                    <a:pt x="26" y="36"/>
                    <a:pt x="26" y="36"/>
                  </a:cubicBezTo>
                  <a:lnTo>
                    <a:pt x="25" y="50"/>
                  </a:lnTo>
                  <a:close/>
                </a:path>
              </a:pathLst>
            </a:custGeom>
            <a:solidFill>
              <a:srgbClr val="845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5"/>
            <p:cNvSpPr/>
            <p:nvPr/>
          </p:nvSpPr>
          <p:spPr bwMode="auto">
            <a:xfrm>
              <a:off x="8683625" y="1036638"/>
              <a:ext cx="352425" cy="369888"/>
            </a:xfrm>
            <a:custGeom>
              <a:avLst/>
              <a:gdLst>
                <a:gd name="T0" fmla="*/ 17 w 17"/>
                <a:gd name="T1" fmla="*/ 5 h 18"/>
                <a:gd name="T2" fmla="*/ 13 w 17"/>
                <a:gd name="T3" fmla="*/ 16 h 18"/>
                <a:gd name="T4" fmla="*/ 13 w 17"/>
                <a:gd name="T5" fmla="*/ 17 h 18"/>
                <a:gd name="T6" fmla="*/ 13 w 17"/>
                <a:gd name="T7" fmla="*/ 17 h 18"/>
                <a:gd name="T8" fmla="*/ 13 w 17"/>
                <a:gd name="T9" fmla="*/ 18 h 18"/>
                <a:gd name="T10" fmla="*/ 13 w 17"/>
                <a:gd name="T11" fmla="*/ 18 h 18"/>
                <a:gd name="T12" fmla="*/ 12 w 17"/>
                <a:gd name="T13" fmla="*/ 17 h 18"/>
                <a:gd name="T14" fmla="*/ 6 w 17"/>
                <a:gd name="T15" fmla="*/ 13 h 18"/>
                <a:gd name="T16" fmla="*/ 3 w 17"/>
                <a:gd name="T17" fmla="*/ 11 h 18"/>
                <a:gd name="T18" fmla="*/ 2 w 17"/>
                <a:gd name="T19" fmla="*/ 4 h 18"/>
                <a:gd name="T20" fmla="*/ 11 w 17"/>
                <a:gd name="T21" fmla="*/ 2 h 18"/>
                <a:gd name="T22" fmla="*/ 17 w 17"/>
                <a:gd name="T23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7" y="5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7"/>
                    <a:pt x="12" y="1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4" y="12"/>
                    <a:pt x="3" y="11"/>
                  </a:cubicBezTo>
                  <a:cubicBezTo>
                    <a:pt x="1" y="9"/>
                    <a:pt x="0" y="6"/>
                    <a:pt x="2" y="4"/>
                  </a:cubicBezTo>
                  <a:cubicBezTo>
                    <a:pt x="3" y="1"/>
                    <a:pt x="7" y="0"/>
                    <a:pt x="11" y="2"/>
                  </a:cubicBezTo>
                  <a:cubicBezTo>
                    <a:pt x="17" y="5"/>
                    <a:pt x="17" y="5"/>
                    <a:pt x="17" y="5"/>
                  </a:cubicBezTo>
                  <a:close/>
                </a:path>
              </a:pathLst>
            </a:custGeom>
            <a:solidFill>
              <a:srgbClr val="6C4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6"/>
            <p:cNvSpPr/>
            <p:nvPr/>
          </p:nvSpPr>
          <p:spPr bwMode="auto">
            <a:xfrm>
              <a:off x="8661400" y="687388"/>
              <a:ext cx="1182688" cy="739775"/>
            </a:xfrm>
            <a:custGeom>
              <a:avLst/>
              <a:gdLst>
                <a:gd name="T0" fmla="*/ 46 w 57"/>
                <a:gd name="T1" fmla="*/ 18 h 36"/>
                <a:gd name="T2" fmla="*/ 36 w 57"/>
                <a:gd name="T3" fmla="*/ 33 h 36"/>
                <a:gd name="T4" fmla="*/ 27 w 57"/>
                <a:gd name="T5" fmla="*/ 35 h 36"/>
                <a:gd name="T6" fmla="*/ 4 w 57"/>
                <a:gd name="T7" fmla="*/ 27 h 36"/>
                <a:gd name="T8" fmla="*/ 1 w 57"/>
                <a:gd name="T9" fmla="*/ 20 h 36"/>
                <a:gd name="T10" fmla="*/ 1 w 57"/>
                <a:gd name="T11" fmla="*/ 20 h 36"/>
                <a:gd name="T12" fmla="*/ 8 w 57"/>
                <a:gd name="T13" fmla="*/ 17 h 36"/>
                <a:gd name="T14" fmla="*/ 29 w 57"/>
                <a:gd name="T15" fmla="*/ 24 h 36"/>
                <a:gd name="T16" fmla="*/ 40 w 57"/>
                <a:gd name="T17" fmla="*/ 13 h 36"/>
                <a:gd name="T18" fmla="*/ 41 w 57"/>
                <a:gd name="T19" fmla="*/ 6 h 36"/>
                <a:gd name="T20" fmla="*/ 43 w 57"/>
                <a:gd name="T21" fmla="*/ 2 h 36"/>
                <a:gd name="T22" fmla="*/ 46 w 57"/>
                <a:gd name="T23" fmla="*/ 3 h 36"/>
                <a:gd name="T24" fmla="*/ 49 w 57"/>
                <a:gd name="T25" fmla="*/ 0 h 36"/>
                <a:gd name="T26" fmla="*/ 57 w 57"/>
                <a:gd name="T27" fmla="*/ 6 h 36"/>
                <a:gd name="T28" fmla="*/ 54 w 57"/>
                <a:gd name="T29" fmla="*/ 12 h 36"/>
                <a:gd name="T30" fmla="*/ 50 w 57"/>
                <a:gd name="T31" fmla="*/ 15 h 36"/>
                <a:gd name="T32" fmla="*/ 46 w 57"/>
                <a:gd name="T3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36">
                  <a:moveTo>
                    <a:pt x="46" y="18"/>
                  </a:moveTo>
                  <a:cubicBezTo>
                    <a:pt x="36" y="33"/>
                    <a:pt x="36" y="33"/>
                    <a:pt x="36" y="33"/>
                  </a:cubicBezTo>
                  <a:cubicBezTo>
                    <a:pt x="34" y="35"/>
                    <a:pt x="30" y="36"/>
                    <a:pt x="27" y="35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1" y="26"/>
                    <a:pt x="0" y="23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18"/>
                    <a:pt x="5" y="16"/>
                    <a:pt x="8" y="17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1"/>
                    <a:pt x="55" y="3"/>
                    <a:pt x="57" y="6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0" y="15"/>
                    <a:pt x="50" y="15"/>
                    <a:pt x="50" y="15"/>
                  </a:cubicBezTo>
                  <a:lnTo>
                    <a:pt x="46" y="18"/>
                  </a:lnTo>
                  <a:close/>
                </a:path>
              </a:pathLst>
            </a:custGeom>
            <a:solidFill>
              <a:srgbClr val="976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7"/>
            <p:cNvSpPr/>
            <p:nvPr/>
          </p:nvSpPr>
          <p:spPr bwMode="auto">
            <a:xfrm>
              <a:off x="9388475" y="687388"/>
              <a:ext cx="455613" cy="492125"/>
            </a:xfrm>
            <a:custGeom>
              <a:avLst/>
              <a:gdLst>
                <a:gd name="T0" fmla="*/ 0 w 22"/>
                <a:gd name="T1" fmla="*/ 19 h 24"/>
                <a:gd name="T2" fmla="*/ 7 w 22"/>
                <a:gd name="T3" fmla="*/ 24 h 24"/>
                <a:gd name="T4" fmla="*/ 11 w 22"/>
                <a:gd name="T5" fmla="*/ 18 h 24"/>
                <a:gd name="T6" fmla="*/ 20 w 22"/>
                <a:gd name="T7" fmla="*/ 13 h 24"/>
                <a:gd name="T8" fmla="*/ 22 w 22"/>
                <a:gd name="T9" fmla="*/ 7 h 24"/>
                <a:gd name="T10" fmla="*/ 12 w 22"/>
                <a:gd name="T11" fmla="*/ 1 h 24"/>
                <a:gd name="T12" fmla="*/ 8 w 22"/>
                <a:gd name="T13" fmla="*/ 6 h 24"/>
                <a:gd name="T14" fmla="*/ 5 w 22"/>
                <a:gd name="T15" fmla="*/ 8 h 24"/>
                <a:gd name="T16" fmla="*/ 4 w 22"/>
                <a:gd name="T17" fmla="*/ 14 h 24"/>
                <a:gd name="T18" fmla="*/ 0 w 22"/>
                <a:gd name="T1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4">
                  <a:moveTo>
                    <a:pt x="0" y="19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9" y="14"/>
                    <a:pt x="20" y="13"/>
                  </a:cubicBezTo>
                  <a:cubicBezTo>
                    <a:pt x="21" y="11"/>
                    <a:pt x="22" y="7"/>
                    <a:pt x="22" y="7"/>
                  </a:cubicBezTo>
                  <a:cubicBezTo>
                    <a:pt x="22" y="7"/>
                    <a:pt x="17" y="0"/>
                    <a:pt x="12" y="1"/>
                  </a:cubicBezTo>
                  <a:cubicBezTo>
                    <a:pt x="11" y="2"/>
                    <a:pt x="8" y="6"/>
                    <a:pt x="8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14"/>
                    <a:pt x="4" y="14"/>
                    <a:pt x="4" y="14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8"/>
            <p:cNvSpPr/>
            <p:nvPr/>
          </p:nvSpPr>
          <p:spPr bwMode="auto">
            <a:xfrm>
              <a:off x="8869363" y="1057275"/>
              <a:ext cx="123825" cy="266700"/>
            </a:xfrm>
            <a:custGeom>
              <a:avLst/>
              <a:gdLst>
                <a:gd name="T0" fmla="*/ 1 w 6"/>
                <a:gd name="T1" fmla="*/ 13 h 13"/>
                <a:gd name="T2" fmla="*/ 1 w 6"/>
                <a:gd name="T3" fmla="*/ 13 h 13"/>
                <a:gd name="T4" fmla="*/ 2 w 6"/>
                <a:gd name="T5" fmla="*/ 12 h 13"/>
                <a:gd name="T6" fmla="*/ 5 w 6"/>
                <a:gd name="T7" fmla="*/ 2 h 13"/>
                <a:gd name="T8" fmla="*/ 5 w 6"/>
                <a:gd name="T9" fmla="*/ 0 h 13"/>
                <a:gd name="T10" fmla="*/ 5 w 6"/>
                <a:gd name="T11" fmla="*/ 0 h 13"/>
                <a:gd name="T12" fmla="*/ 3 w 6"/>
                <a:gd name="T13" fmla="*/ 1 h 13"/>
                <a:gd name="T14" fmla="*/ 0 w 6"/>
                <a:gd name="T15" fmla="*/ 11 h 13"/>
                <a:gd name="T16" fmla="*/ 1 w 6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3"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2" y="13"/>
                    <a:pt x="2" y="12"/>
                    <a:pt x="2" y="1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9"/>
            <p:cNvSpPr/>
            <p:nvPr/>
          </p:nvSpPr>
          <p:spPr bwMode="auto">
            <a:xfrm>
              <a:off x="8308975" y="1673225"/>
              <a:ext cx="871538" cy="638175"/>
            </a:xfrm>
            <a:custGeom>
              <a:avLst/>
              <a:gdLst>
                <a:gd name="T0" fmla="*/ 30 w 42"/>
                <a:gd name="T1" fmla="*/ 0 h 31"/>
                <a:gd name="T2" fmla="*/ 30 w 42"/>
                <a:gd name="T3" fmla="*/ 7 h 31"/>
                <a:gd name="T4" fmla="*/ 42 w 42"/>
                <a:gd name="T5" fmla="*/ 7 h 31"/>
                <a:gd name="T6" fmla="*/ 36 w 42"/>
                <a:gd name="T7" fmla="*/ 26 h 31"/>
                <a:gd name="T8" fmla="*/ 2 w 42"/>
                <a:gd name="T9" fmla="*/ 20 h 31"/>
                <a:gd name="T10" fmla="*/ 3 w 42"/>
                <a:gd name="T11" fmla="*/ 2 h 31"/>
                <a:gd name="T12" fmla="*/ 30 w 4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31">
                  <a:moveTo>
                    <a:pt x="30" y="0"/>
                  </a:moveTo>
                  <a:cubicBezTo>
                    <a:pt x="30" y="7"/>
                    <a:pt x="30" y="7"/>
                    <a:pt x="30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38" y="26"/>
                    <a:pt x="36" y="26"/>
                  </a:cubicBezTo>
                  <a:cubicBezTo>
                    <a:pt x="27" y="31"/>
                    <a:pt x="12" y="31"/>
                    <a:pt x="2" y="20"/>
                  </a:cubicBezTo>
                  <a:cubicBezTo>
                    <a:pt x="0" y="17"/>
                    <a:pt x="3" y="2"/>
                    <a:pt x="3" y="2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1054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0"/>
            <p:cNvSpPr/>
            <p:nvPr/>
          </p:nvSpPr>
          <p:spPr bwMode="auto">
            <a:xfrm>
              <a:off x="8372475" y="1611313"/>
              <a:ext cx="579438" cy="165100"/>
            </a:xfrm>
            <a:custGeom>
              <a:avLst/>
              <a:gdLst>
                <a:gd name="T0" fmla="*/ 0 w 365"/>
                <a:gd name="T1" fmla="*/ 65 h 104"/>
                <a:gd name="T2" fmla="*/ 365 w 365"/>
                <a:gd name="T3" fmla="*/ 104 h 104"/>
                <a:gd name="T4" fmla="*/ 365 w 365"/>
                <a:gd name="T5" fmla="*/ 13 h 104"/>
                <a:gd name="T6" fmla="*/ 13 w 365"/>
                <a:gd name="T7" fmla="*/ 0 h 104"/>
                <a:gd name="T8" fmla="*/ 0 w 365"/>
                <a:gd name="T9" fmla="*/ 6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04">
                  <a:moveTo>
                    <a:pt x="0" y="65"/>
                  </a:moveTo>
                  <a:lnTo>
                    <a:pt x="365" y="104"/>
                  </a:lnTo>
                  <a:lnTo>
                    <a:pt x="365" y="13"/>
                  </a:lnTo>
                  <a:lnTo>
                    <a:pt x="13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513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59636" y="3088844"/>
            <a:ext cx="6412715" cy="33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宋体,Helvetica Neue"/>
              </a:rPr>
              <a:t>小车</a:t>
            </a:r>
            <a:r>
              <a:rPr lang="en-US" altLang="zh-CN" dirty="0">
                <a:solidFill>
                  <a:schemeClr val="bg1"/>
                </a:solidFill>
                <a:latin typeface="宋体,Helvetica Neue"/>
              </a:rPr>
              <a:t>(</a:t>
            </a:r>
            <a:r>
              <a:rPr lang="en-US" altLang="zh-CN" dirty="0" err="1">
                <a:solidFill>
                  <a:schemeClr val="bg1"/>
                </a:solidFill>
                <a:latin typeface="宋体,Helvetica Neue"/>
              </a:rPr>
              <a:t>Tuk-tuks</a:t>
            </a:r>
            <a:r>
              <a:rPr lang="en-US" altLang="zh-CN" dirty="0">
                <a:solidFill>
                  <a:schemeClr val="bg1"/>
                </a:solidFill>
                <a:latin typeface="宋体,Helvetica Neue"/>
              </a:rPr>
              <a:t>)</a:t>
            </a:r>
            <a:r>
              <a:rPr lang="zh-CN" altLang="en-US" dirty="0">
                <a:solidFill>
                  <a:schemeClr val="bg1"/>
                </a:solidFill>
                <a:latin typeface="宋体,Helvetica Neue"/>
              </a:rPr>
              <a:t>或者三轮车十分便捷，尽管噪音很大。短程大概需要</a:t>
            </a:r>
            <a:r>
              <a:rPr lang="en-US" altLang="zh-CN" dirty="0">
                <a:solidFill>
                  <a:schemeClr val="bg1"/>
                </a:solidFill>
                <a:latin typeface="宋体,Helvetica Neue"/>
              </a:rPr>
              <a:t>30~40</a:t>
            </a:r>
            <a:r>
              <a:rPr lang="zh-CN" altLang="en-US" dirty="0">
                <a:solidFill>
                  <a:schemeClr val="bg1"/>
                </a:solidFill>
                <a:latin typeface="宋体,Helvetica Neue"/>
              </a:rPr>
              <a:t>铢，长点的距离需要</a:t>
            </a:r>
            <a:r>
              <a:rPr lang="en-US" altLang="zh-CN" dirty="0">
                <a:solidFill>
                  <a:schemeClr val="bg1"/>
                </a:solidFill>
                <a:latin typeface="宋体,Helvetica Neue"/>
              </a:rPr>
              <a:t>50~100</a:t>
            </a:r>
            <a:r>
              <a:rPr lang="zh-CN" altLang="en-US" dirty="0">
                <a:solidFill>
                  <a:schemeClr val="bg1"/>
                </a:solidFill>
                <a:latin typeface="宋体,Helvetica Neue"/>
              </a:rPr>
              <a:t>铢，这取决于您讨价还价的本事。</a:t>
            </a:r>
            <a:r>
              <a:rPr lang="zh-CN" altLang="en-US" dirty="0">
                <a:solidFill>
                  <a:schemeClr val="bg1"/>
                </a:solidFill>
              </a:rPr>
              <a:t/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  <a:latin typeface="宋体,Helvetica Neue"/>
              </a:rPr>
              <a:t>司机有可能给你看假的价目表，上面列出了所谓的“固定”标价，这样就需要讲一下价。如果行程在</a:t>
            </a:r>
            <a:r>
              <a:rPr lang="en-US" altLang="zh-CN" dirty="0">
                <a:solidFill>
                  <a:schemeClr val="bg1"/>
                </a:solidFill>
                <a:latin typeface="宋体,Helvetica Neue"/>
              </a:rPr>
              <a:t>5~6km</a:t>
            </a:r>
            <a:r>
              <a:rPr lang="zh-CN" altLang="en-US" dirty="0">
                <a:solidFill>
                  <a:schemeClr val="bg1"/>
                </a:solidFill>
                <a:latin typeface="宋体,Helvetica Neue"/>
              </a:rPr>
              <a:t>，价格大概在</a:t>
            </a:r>
            <a:r>
              <a:rPr lang="en-US" altLang="zh-CN" dirty="0">
                <a:solidFill>
                  <a:schemeClr val="bg1"/>
                </a:solidFill>
                <a:latin typeface="宋体,Helvetica Neue"/>
              </a:rPr>
              <a:t>50</a:t>
            </a:r>
            <a:r>
              <a:rPr lang="zh-CN" altLang="en-US" dirty="0">
                <a:solidFill>
                  <a:schemeClr val="bg1"/>
                </a:solidFill>
                <a:latin typeface="宋体,Helvetica Neue"/>
              </a:rPr>
              <a:t>铢左右，即便是到城市的另一边，价格也不会超过</a:t>
            </a:r>
            <a:r>
              <a:rPr lang="en-US" altLang="zh-CN" dirty="0">
                <a:solidFill>
                  <a:schemeClr val="bg1"/>
                </a:solidFill>
                <a:latin typeface="宋体,Helvetica Neue"/>
              </a:rPr>
              <a:t>100</a:t>
            </a:r>
            <a:r>
              <a:rPr lang="zh-CN" altLang="en-US" dirty="0">
                <a:solidFill>
                  <a:schemeClr val="bg1"/>
                </a:solidFill>
                <a:latin typeface="宋体,Helvetica Neue"/>
              </a:rPr>
              <a:t>铢。 乘坐助力车或者摩托车在市内来往，或者到偏远的景点十分方便快捷。市内很容易找到搭乘摩托车的地方，多数旅店也能帮旅客安排。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40493" y="152674"/>
            <a:ext cx="1704251" cy="1089927"/>
            <a:chOff x="5649050" y="652304"/>
            <a:chExt cx="280235" cy="1792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Freeform 681"/>
            <p:cNvSpPr/>
            <p:nvPr/>
          </p:nvSpPr>
          <p:spPr bwMode="auto">
            <a:xfrm>
              <a:off x="5649050" y="652304"/>
              <a:ext cx="280235" cy="179220"/>
            </a:xfrm>
            <a:custGeom>
              <a:avLst/>
              <a:gdLst/>
              <a:ahLst/>
              <a:cxnLst>
                <a:cxn ang="0">
                  <a:pos x="344" y="144"/>
                </a:cxn>
                <a:cxn ang="0">
                  <a:pos x="340" y="122"/>
                </a:cxn>
                <a:cxn ang="0">
                  <a:pos x="330" y="102"/>
                </a:cxn>
                <a:cxn ang="0">
                  <a:pos x="316" y="86"/>
                </a:cxn>
                <a:cxn ang="0">
                  <a:pos x="296" y="74"/>
                </a:cxn>
                <a:cxn ang="0">
                  <a:pos x="288" y="56"/>
                </a:cxn>
                <a:cxn ang="0">
                  <a:pos x="266" y="28"/>
                </a:cxn>
                <a:cxn ang="0">
                  <a:pos x="242" y="10"/>
                </a:cxn>
                <a:cxn ang="0">
                  <a:pos x="212" y="0"/>
                </a:cxn>
                <a:cxn ang="0">
                  <a:pos x="196" y="0"/>
                </a:cxn>
                <a:cxn ang="0">
                  <a:pos x="166" y="4"/>
                </a:cxn>
                <a:cxn ang="0">
                  <a:pos x="140" y="16"/>
                </a:cxn>
                <a:cxn ang="0">
                  <a:pos x="118" y="34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72" y="56"/>
                </a:cxn>
                <a:cxn ang="0">
                  <a:pos x="56" y="66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26" y="104"/>
                </a:cxn>
                <a:cxn ang="0">
                  <a:pos x="12" y="118"/>
                </a:cxn>
                <a:cxn ang="0">
                  <a:pos x="4" y="13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12" y="192"/>
                </a:cxn>
                <a:cxn ang="0">
                  <a:pos x="28" y="208"/>
                </a:cxn>
                <a:cxn ang="0">
                  <a:pos x="52" y="218"/>
                </a:cxn>
                <a:cxn ang="0">
                  <a:pos x="280" y="220"/>
                </a:cxn>
                <a:cxn ang="0">
                  <a:pos x="290" y="216"/>
                </a:cxn>
                <a:cxn ang="0">
                  <a:pos x="312" y="206"/>
                </a:cxn>
                <a:cxn ang="0">
                  <a:pos x="334" y="182"/>
                </a:cxn>
                <a:cxn ang="0">
                  <a:pos x="342" y="166"/>
                </a:cxn>
                <a:cxn ang="0">
                  <a:pos x="344" y="144"/>
                </a:cxn>
              </a:cxnLst>
              <a:rect l="0" t="0" r="r" b="b"/>
              <a:pathLst>
                <a:path w="344" h="220">
                  <a:moveTo>
                    <a:pt x="344" y="144"/>
                  </a:moveTo>
                  <a:lnTo>
                    <a:pt x="344" y="144"/>
                  </a:lnTo>
                  <a:lnTo>
                    <a:pt x="344" y="132"/>
                  </a:lnTo>
                  <a:lnTo>
                    <a:pt x="340" y="122"/>
                  </a:lnTo>
                  <a:lnTo>
                    <a:pt x="336" y="112"/>
                  </a:lnTo>
                  <a:lnTo>
                    <a:pt x="330" y="102"/>
                  </a:lnTo>
                  <a:lnTo>
                    <a:pt x="324" y="94"/>
                  </a:lnTo>
                  <a:lnTo>
                    <a:pt x="316" y="86"/>
                  </a:lnTo>
                  <a:lnTo>
                    <a:pt x="306" y="80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88" y="56"/>
                  </a:lnTo>
                  <a:lnTo>
                    <a:pt x="278" y="40"/>
                  </a:lnTo>
                  <a:lnTo>
                    <a:pt x="266" y="28"/>
                  </a:lnTo>
                  <a:lnTo>
                    <a:pt x="254" y="16"/>
                  </a:lnTo>
                  <a:lnTo>
                    <a:pt x="242" y="10"/>
                  </a:lnTo>
                  <a:lnTo>
                    <a:pt x="228" y="4"/>
                  </a:lnTo>
                  <a:lnTo>
                    <a:pt x="212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6" y="180"/>
                  </a:lnTo>
                  <a:lnTo>
                    <a:pt x="12" y="192"/>
                  </a:lnTo>
                  <a:lnTo>
                    <a:pt x="18" y="200"/>
                  </a:lnTo>
                  <a:lnTo>
                    <a:pt x="28" y="208"/>
                  </a:lnTo>
                  <a:lnTo>
                    <a:pt x="40" y="214"/>
                  </a:lnTo>
                  <a:lnTo>
                    <a:pt x="52" y="218"/>
                  </a:lnTo>
                  <a:lnTo>
                    <a:pt x="64" y="220"/>
                  </a:lnTo>
                  <a:lnTo>
                    <a:pt x="280" y="220"/>
                  </a:lnTo>
                  <a:lnTo>
                    <a:pt x="280" y="220"/>
                  </a:lnTo>
                  <a:lnTo>
                    <a:pt x="290" y="216"/>
                  </a:lnTo>
                  <a:lnTo>
                    <a:pt x="300" y="212"/>
                  </a:lnTo>
                  <a:lnTo>
                    <a:pt x="312" y="206"/>
                  </a:lnTo>
                  <a:lnTo>
                    <a:pt x="324" y="196"/>
                  </a:lnTo>
                  <a:lnTo>
                    <a:pt x="334" y="182"/>
                  </a:lnTo>
                  <a:lnTo>
                    <a:pt x="338" y="174"/>
                  </a:lnTo>
                  <a:lnTo>
                    <a:pt x="342" y="166"/>
                  </a:lnTo>
                  <a:lnTo>
                    <a:pt x="344" y="156"/>
                  </a:lnTo>
                  <a:lnTo>
                    <a:pt x="344" y="144"/>
                  </a:lnTo>
                  <a:lnTo>
                    <a:pt x="344" y="144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82"/>
            <p:cNvSpPr/>
            <p:nvPr/>
          </p:nvSpPr>
          <p:spPr bwMode="auto">
            <a:xfrm>
              <a:off x="5649050" y="652304"/>
              <a:ext cx="210177" cy="17922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96" y="0"/>
                </a:cxn>
                <a:cxn ang="0">
                  <a:pos x="182" y="0"/>
                </a:cxn>
                <a:cxn ang="0">
                  <a:pos x="166" y="4"/>
                </a:cxn>
                <a:cxn ang="0">
                  <a:pos x="154" y="8"/>
                </a:cxn>
                <a:cxn ang="0">
                  <a:pos x="140" y="16"/>
                </a:cxn>
                <a:cxn ang="0">
                  <a:pos x="130" y="24"/>
                </a:cxn>
                <a:cxn ang="0">
                  <a:pos x="118" y="34"/>
                </a:cxn>
                <a:cxn ang="0">
                  <a:pos x="110" y="44"/>
                </a:cxn>
                <a:cxn ang="0">
                  <a:pos x="102" y="56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82" y="54"/>
                </a:cxn>
                <a:cxn ang="0">
                  <a:pos x="72" y="56"/>
                </a:cxn>
                <a:cxn ang="0">
                  <a:pos x="64" y="60"/>
                </a:cxn>
                <a:cxn ang="0">
                  <a:pos x="56" y="66"/>
                </a:cxn>
                <a:cxn ang="0">
                  <a:pos x="50" y="74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34" y="98"/>
                </a:cxn>
                <a:cxn ang="0">
                  <a:pos x="26" y="104"/>
                </a:cxn>
                <a:cxn ang="0">
                  <a:pos x="18" y="110"/>
                </a:cxn>
                <a:cxn ang="0">
                  <a:pos x="12" y="118"/>
                </a:cxn>
                <a:cxn ang="0">
                  <a:pos x="8" y="126"/>
                </a:cxn>
                <a:cxn ang="0">
                  <a:pos x="4" y="136"/>
                </a:cxn>
                <a:cxn ang="0">
                  <a:pos x="0" y="144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4" y="180"/>
                </a:cxn>
                <a:cxn ang="0">
                  <a:pos x="10" y="190"/>
                </a:cxn>
                <a:cxn ang="0">
                  <a:pos x="18" y="200"/>
                </a:cxn>
                <a:cxn ang="0">
                  <a:pos x="26" y="206"/>
                </a:cxn>
                <a:cxn ang="0">
                  <a:pos x="36" y="214"/>
                </a:cxn>
                <a:cxn ang="0">
                  <a:pos x="48" y="218"/>
                </a:cxn>
                <a:cxn ang="0">
                  <a:pos x="60" y="220"/>
                </a:cxn>
                <a:cxn ang="0">
                  <a:pos x="258" y="20"/>
                </a:cxn>
                <a:cxn ang="0">
                  <a:pos x="258" y="20"/>
                </a:cxn>
                <a:cxn ang="0">
                  <a:pos x="244" y="10"/>
                </a:cxn>
                <a:cxn ang="0">
                  <a:pos x="230" y="4"/>
                </a:cxn>
                <a:cxn ang="0">
                  <a:pos x="214" y="0"/>
                </a:cxn>
                <a:cxn ang="0">
                  <a:pos x="196" y="0"/>
                </a:cxn>
                <a:cxn ang="0">
                  <a:pos x="196" y="0"/>
                </a:cxn>
              </a:cxnLst>
              <a:rect l="0" t="0" r="r" b="b"/>
              <a:pathLst>
                <a:path w="258" h="220">
                  <a:moveTo>
                    <a:pt x="196" y="0"/>
                  </a:move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4" y="180"/>
                  </a:lnTo>
                  <a:lnTo>
                    <a:pt x="10" y="190"/>
                  </a:lnTo>
                  <a:lnTo>
                    <a:pt x="18" y="200"/>
                  </a:lnTo>
                  <a:lnTo>
                    <a:pt x="26" y="206"/>
                  </a:lnTo>
                  <a:lnTo>
                    <a:pt x="36" y="214"/>
                  </a:lnTo>
                  <a:lnTo>
                    <a:pt x="48" y="218"/>
                  </a:lnTo>
                  <a:lnTo>
                    <a:pt x="60" y="220"/>
                  </a:lnTo>
                  <a:lnTo>
                    <a:pt x="258" y="20"/>
                  </a:lnTo>
                  <a:lnTo>
                    <a:pt x="258" y="20"/>
                  </a:lnTo>
                  <a:lnTo>
                    <a:pt x="244" y="10"/>
                  </a:lnTo>
                  <a:lnTo>
                    <a:pt x="230" y="4"/>
                  </a:lnTo>
                  <a:lnTo>
                    <a:pt x="214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959636" y="1227899"/>
            <a:ext cx="2459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THAILAND</a:t>
            </a:r>
          </a:p>
          <a:p>
            <a:r>
              <a:rPr lang="zh-CN" altLang="en-US" sz="3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泰国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45244" y="2428227"/>
            <a:ext cx="3379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小车</a:t>
            </a:r>
            <a:r>
              <a:rPr lang="en-US" altLang="zh-CN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zh-CN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Tuk-tuks</a:t>
            </a:r>
            <a:endParaRPr lang="zh-CN" altLang="en-US" sz="2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"/>
            <a:ext cx="12192000" cy="685721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040493" y="152674"/>
            <a:ext cx="1704251" cy="1089927"/>
            <a:chOff x="5649050" y="652304"/>
            <a:chExt cx="280235" cy="1792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Freeform 681"/>
            <p:cNvSpPr/>
            <p:nvPr/>
          </p:nvSpPr>
          <p:spPr bwMode="auto">
            <a:xfrm>
              <a:off x="5649050" y="652304"/>
              <a:ext cx="280235" cy="179220"/>
            </a:xfrm>
            <a:custGeom>
              <a:avLst/>
              <a:gdLst/>
              <a:ahLst/>
              <a:cxnLst>
                <a:cxn ang="0">
                  <a:pos x="344" y="144"/>
                </a:cxn>
                <a:cxn ang="0">
                  <a:pos x="340" y="122"/>
                </a:cxn>
                <a:cxn ang="0">
                  <a:pos x="330" y="102"/>
                </a:cxn>
                <a:cxn ang="0">
                  <a:pos x="316" y="86"/>
                </a:cxn>
                <a:cxn ang="0">
                  <a:pos x="296" y="74"/>
                </a:cxn>
                <a:cxn ang="0">
                  <a:pos x="288" y="56"/>
                </a:cxn>
                <a:cxn ang="0">
                  <a:pos x="266" y="28"/>
                </a:cxn>
                <a:cxn ang="0">
                  <a:pos x="242" y="10"/>
                </a:cxn>
                <a:cxn ang="0">
                  <a:pos x="212" y="0"/>
                </a:cxn>
                <a:cxn ang="0">
                  <a:pos x="196" y="0"/>
                </a:cxn>
                <a:cxn ang="0">
                  <a:pos x="166" y="4"/>
                </a:cxn>
                <a:cxn ang="0">
                  <a:pos x="140" y="16"/>
                </a:cxn>
                <a:cxn ang="0">
                  <a:pos x="118" y="34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72" y="56"/>
                </a:cxn>
                <a:cxn ang="0">
                  <a:pos x="56" y="66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26" y="104"/>
                </a:cxn>
                <a:cxn ang="0">
                  <a:pos x="12" y="118"/>
                </a:cxn>
                <a:cxn ang="0">
                  <a:pos x="4" y="13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12" y="192"/>
                </a:cxn>
                <a:cxn ang="0">
                  <a:pos x="28" y="208"/>
                </a:cxn>
                <a:cxn ang="0">
                  <a:pos x="52" y="218"/>
                </a:cxn>
                <a:cxn ang="0">
                  <a:pos x="280" y="220"/>
                </a:cxn>
                <a:cxn ang="0">
                  <a:pos x="290" y="216"/>
                </a:cxn>
                <a:cxn ang="0">
                  <a:pos x="312" y="206"/>
                </a:cxn>
                <a:cxn ang="0">
                  <a:pos x="334" y="182"/>
                </a:cxn>
                <a:cxn ang="0">
                  <a:pos x="342" y="166"/>
                </a:cxn>
                <a:cxn ang="0">
                  <a:pos x="344" y="144"/>
                </a:cxn>
              </a:cxnLst>
              <a:rect l="0" t="0" r="r" b="b"/>
              <a:pathLst>
                <a:path w="344" h="220">
                  <a:moveTo>
                    <a:pt x="344" y="144"/>
                  </a:moveTo>
                  <a:lnTo>
                    <a:pt x="344" y="144"/>
                  </a:lnTo>
                  <a:lnTo>
                    <a:pt x="344" y="132"/>
                  </a:lnTo>
                  <a:lnTo>
                    <a:pt x="340" y="122"/>
                  </a:lnTo>
                  <a:lnTo>
                    <a:pt x="336" y="112"/>
                  </a:lnTo>
                  <a:lnTo>
                    <a:pt x="330" y="102"/>
                  </a:lnTo>
                  <a:lnTo>
                    <a:pt x="324" y="94"/>
                  </a:lnTo>
                  <a:lnTo>
                    <a:pt x="316" y="86"/>
                  </a:lnTo>
                  <a:lnTo>
                    <a:pt x="306" y="80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88" y="56"/>
                  </a:lnTo>
                  <a:lnTo>
                    <a:pt x="278" y="40"/>
                  </a:lnTo>
                  <a:lnTo>
                    <a:pt x="266" y="28"/>
                  </a:lnTo>
                  <a:lnTo>
                    <a:pt x="254" y="16"/>
                  </a:lnTo>
                  <a:lnTo>
                    <a:pt x="242" y="10"/>
                  </a:lnTo>
                  <a:lnTo>
                    <a:pt x="228" y="4"/>
                  </a:lnTo>
                  <a:lnTo>
                    <a:pt x="212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6" y="180"/>
                  </a:lnTo>
                  <a:lnTo>
                    <a:pt x="12" y="192"/>
                  </a:lnTo>
                  <a:lnTo>
                    <a:pt x="18" y="200"/>
                  </a:lnTo>
                  <a:lnTo>
                    <a:pt x="28" y="208"/>
                  </a:lnTo>
                  <a:lnTo>
                    <a:pt x="40" y="214"/>
                  </a:lnTo>
                  <a:lnTo>
                    <a:pt x="52" y="218"/>
                  </a:lnTo>
                  <a:lnTo>
                    <a:pt x="64" y="220"/>
                  </a:lnTo>
                  <a:lnTo>
                    <a:pt x="280" y="220"/>
                  </a:lnTo>
                  <a:lnTo>
                    <a:pt x="280" y="220"/>
                  </a:lnTo>
                  <a:lnTo>
                    <a:pt x="290" y="216"/>
                  </a:lnTo>
                  <a:lnTo>
                    <a:pt x="300" y="212"/>
                  </a:lnTo>
                  <a:lnTo>
                    <a:pt x="312" y="206"/>
                  </a:lnTo>
                  <a:lnTo>
                    <a:pt x="324" y="196"/>
                  </a:lnTo>
                  <a:lnTo>
                    <a:pt x="334" y="182"/>
                  </a:lnTo>
                  <a:lnTo>
                    <a:pt x="338" y="174"/>
                  </a:lnTo>
                  <a:lnTo>
                    <a:pt x="342" y="166"/>
                  </a:lnTo>
                  <a:lnTo>
                    <a:pt x="344" y="156"/>
                  </a:lnTo>
                  <a:lnTo>
                    <a:pt x="344" y="144"/>
                  </a:lnTo>
                  <a:lnTo>
                    <a:pt x="344" y="144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82"/>
            <p:cNvSpPr/>
            <p:nvPr/>
          </p:nvSpPr>
          <p:spPr bwMode="auto">
            <a:xfrm>
              <a:off x="5649050" y="652304"/>
              <a:ext cx="210177" cy="17922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96" y="0"/>
                </a:cxn>
                <a:cxn ang="0">
                  <a:pos x="182" y="0"/>
                </a:cxn>
                <a:cxn ang="0">
                  <a:pos x="166" y="4"/>
                </a:cxn>
                <a:cxn ang="0">
                  <a:pos x="154" y="8"/>
                </a:cxn>
                <a:cxn ang="0">
                  <a:pos x="140" y="16"/>
                </a:cxn>
                <a:cxn ang="0">
                  <a:pos x="130" y="24"/>
                </a:cxn>
                <a:cxn ang="0">
                  <a:pos x="118" y="34"/>
                </a:cxn>
                <a:cxn ang="0">
                  <a:pos x="110" y="44"/>
                </a:cxn>
                <a:cxn ang="0">
                  <a:pos x="102" y="56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82" y="54"/>
                </a:cxn>
                <a:cxn ang="0">
                  <a:pos x="72" y="56"/>
                </a:cxn>
                <a:cxn ang="0">
                  <a:pos x="64" y="60"/>
                </a:cxn>
                <a:cxn ang="0">
                  <a:pos x="56" y="66"/>
                </a:cxn>
                <a:cxn ang="0">
                  <a:pos x="50" y="74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34" y="98"/>
                </a:cxn>
                <a:cxn ang="0">
                  <a:pos x="26" y="104"/>
                </a:cxn>
                <a:cxn ang="0">
                  <a:pos x="18" y="110"/>
                </a:cxn>
                <a:cxn ang="0">
                  <a:pos x="12" y="118"/>
                </a:cxn>
                <a:cxn ang="0">
                  <a:pos x="8" y="126"/>
                </a:cxn>
                <a:cxn ang="0">
                  <a:pos x="4" y="136"/>
                </a:cxn>
                <a:cxn ang="0">
                  <a:pos x="0" y="144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4" y="180"/>
                </a:cxn>
                <a:cxn ang="0">
                  <a:pos x="10" y="190"/>
                </a:cxn>
                <a:cxn ang="0">
                  <a:pos x="18" y="200"/>
                </a:cxn>
                <a:cxn ang="0">
                  <a:pos x="26" y="206"/>
                </a:cxn>
                <a:cxn ang="0">
                  <a:pos x="36" y="214"/>
                </a:cxn>
                <a:cxn ang="0">
                  <a:pos x="48" y="218"/>
                </a:cxn>
                <a:cxn ang="0">
                  <a:pos x="60" y="220"/>
                </a:cxn>
                <a:cxn ang="0">
                  <a:pos x="258" y="20"/>
                </a:cxn>
                <a:cxn ang="0">
                  <a:pos x="258" y="20"/>
                </a:cxn>
                <a:cxn ang="0">
                  <a:pos x="244" y="10"/>
                </a:cxn>
                <a:cxn ang="0">
                  <a:pos x="230" y="4"/>
                </a:cxn>
                <a:cxn ang="0">
                  <a:pos x="214" y="0"/>
                </a:cxn>
                <a:cxn ang="0">
                  <a:pos x="196" y="0"/>
                </a:cxn>
                <a:cxn ang="0">
                  <a:pos x="196" y="0"/>
                </a:cxn>
              </a:cxnLst>
              <a:rect l="0" t="0" r="r" b="b"/>
              <a:pathLst>
                <a:path w="258" h="220">
                  <a:moveTo>
                    <a:pt x="196" y="0"/>
                  </a:move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4" y="180"/>
                  </a:lnTo>
                  <a:lnTo>
                    <a:pt x="10" y="190"/>
                  </a:lnTo>
                  <a:lnTo>
                    <a:pt x="18" y="200"/>
                  </a:lnTo>
                  <a:lnTo>
                    <a:pt x="26" y="206"/>
                  </a:lnTo>
                  <a:lnTo>
                    <a:pt x="36" y="214"/>
                  </a:lnTo>
                  <a:lnTo>
                    <a:pt x="48" y="218"/>
                  </a:lnTo>
                  <a:lnTo>
                    <a:pt x="60" y="220"/>
                  </a:lnTo>
                  <a:lnTo>
                    <a:pt x="258" y="20"/>
                  </a:lnTo>
                  <a:lnTo>
                    <a:pt x="258" y="20"/>
                  </a:lnTo>
                  <a:lnTo>
                    <a:pt x="244" y="10"/>
                  </a:lnTo>
                  <a:lnTo>
                    <a:pt x="230" y="4"/>
                  </a:lnTo>
                  <a:lnTo>
                    <a:pt x="214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59636" y="1227899"/>
            <a:ext cx="2459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3"/>
                </a:solidFill>
              </a:rPr>
              <a:t>THAILAND</a:t>
            </a:r>
          </a:p>
          <a:p>
            <a:r>
              <a:rPr lang="zh-CN" altLang="en-US" sz="3600" b="1" dirty="0">
                <a:solidFill>
                  <a:schemeClr val="accent3"/>
                </a:solidFill>
              </a:rPr>
              <a:t>泰国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45244" y="2428228"/>
            <a:ext cx="427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accent3"/>
                </a:solidFill>
              </a:rPr>
              <a:t>热带水果 </a:t>
            </a:r>
            <a:r>
              <a:rPr lang="en-US" altLang="zh-CN" sz="2800" dirty="0" smtClean="0">
                <a:solidFill>
                  <a:schemeClr val="accent3"/>
                </a:solidFill>
              </a:rPr>
              <a:t>Tropical </a:t>
            </a:r>
            <a:r>
              <a:rPr lang="en-US" altLang="zh-CN" sz="2800" dirty="0">
                <a:solidFill>
                  <a:schemeClr val="accent3"/>
                </a:solidFill>
              </a:rPr>
              <a:t>fruits</a:t>
            </a:r>
            <a:endParaRPr lang="zh-CN" altLang="en-US" sz="2800" dirty="0">
              <a:solidFill>
                <a:schemeClr val="accent3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45244" y="2967082"/>
            <a:ext cx="61985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宋体,Helvetica Neue"/>
              </a:rPr>
              <a:t>泰国特色水果推荐</a:t>
            </a:r>
            <a:r>
              <a:rPr lang="en-US" altLang="zh-CN" b="1" dirty="0">
                <a:solidFill>
                  <a:schemeClr val="bg1"/>
                </a:solidFill>
                <a:latin typeface="宋体,Helvetica Neue"/>
              </a:rPr>
              <a:t>--</a:t>
            </a:r>
            <a:r>
              <a:rPr lang="zh-CN" altLang="en-US" b="1" dirty="0">
                <a:solidFill>
                  <a:schemeClr val="bg1"/>
                </a:solidFill>
                <a:latin typeface="宋体,Helvetica Neue"/>
              </a:rPr>
              <a:t>椰子</a:t>
            </a:r>
          </a:p>
          <a:p>
            <a:r>
              <a:rPr lang="zh-CN" altLang="en-US" dirty="0">
                <a:solidFill>
                  <a:schemeClr val="bg1"/>
                </a:solidFill>
                <a:latin typeface="宋体,Helvetica Neue"/>
              </a:rPr>
              <a:t>相比其他饮料，椰子汁则是一款更好的运动型饮料，因为它所含的盐分和糖分都较低，却富含钾元素是绝对安全的水质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b="0" i="0" dirty="0">
              <a:solidFill>
                <a:schemeClr val="bg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96496" y="3930541"/>
            <a:ext cx="6147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宋体,Helvetica Neue"/>
              </a:rPr>
              <a:t>泰国特色水果推荐三</a:t>
            </a:r>
            <a:r>
              <a:rPr lang="en-US" altLang="zh-CN" b="1" dirty="0">
                <a:solidFill>
                  <a:schemeClr val="bg1"/>
                </a:solidFill>
                <a:latin typeface="宋体,Helvetica Neue"/>
              </a:rPr>
              <a:t>--</a:t>
            </a:r>
            <a:r>
              <a:rPr lang="zh-CN" altLang="en-US" b="1" dirty="0">
                <a:solidFill>
                  <a:schemeClr val="bg1"/>
                </a:solidFill>
                <a:latin typeface="宋体,Helvetica Neue"/>
              </a:rPr>
              <a:t>榴莲</a:t>
            </a:r>
          </a:p>
          <a:p>
            <a:r>
              <a:rPr lang="zh-CN" altLang="en-US" dirty="0">
                <a:solidFill>
                  <a:schemeClr val="bg1"/>
                </a:solidFill>
                <a:latin typeface="宋体,Helvetica Neue"/>
              </a:rPr>
              <a:t>榴莲的果肉厚厚的，糊糊的，像一块奶油蛋糕，很容易饱。听说马来西亚的妇女坐月子时不吃饭，光吃榴莲。因为它是一种很热性的水果，能补虚，又容易填饱肚子。</a:t>
            </a:r>
          </a:p>
        </p:txBody>
      </p:sp>
      <p:sp>
        <p:nvSpPr>
          <p:cNvPr id="13" name="矩形 12"/>
          <p:cNvSpPr/>
          <p:nvPr/>
        </p:nvSpPr>
        <p:spPr>
          <a:xfrm>
            <a:off x="964295" y="521309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宋体,Helvetica Neue"/>
              </a:rPr>
              <a:t>泰国特色水果推荐</a:t>
            </a:r>
            <a:r>
              <a:rPr lang="en-US" altLang="zh-CN" b="1" dirty="0">
                <a:solidFill>
                  <a:schemeClr val="bg1"/>
                </a:solidFill>
                <a:latin typeface="宋体,Helvetica Neue"/>
              </a:rPr>
              <a:t>--</a:t>
            </a:r>
            <a:r>
              <a:rPr lang="zh-CN" altLang="en-US" b="1" dirty="0">
                <a:solidFill>
                  <a:schemeClr val="bg1"/>
                </a:solidFill>
                <a:latin typeface="宋体,Helvetica Neue"/>
              </a:rPr>
              <a:t>泰国芒果</a:t>
            </a:r>
          </a:p>
          <a:p>
            <a:r>
              <a:rPr lang="zh-CN" altLang="en-US" dirty="0">
                <a:solidFill>
                  <a:schemeClr val="bg1"/>
                </a:solidFill>
                <a:latin typeface="宋体,Helvetica Neue"/>
              </a:rPr>
              <a:t>芒果在泰国至少</a:t>
            </a:r>
            <a:r>
              <a:rPr lang="en-US" altLang="zh-CN" dirty="0">
                <a:solidFill>
                  <a:schemeClr val="bg1"/>
                </a:solidFill>
                <a:latin typeface="宋体,Helvetica Neue"/>
              </a:rPr>
              <a:t>10</a:t>
            </a:r>
            <a:r>
              <a:rPr lang="zh-CN" altLang="en-US" dirty="0">
                <a:solidFill>
                  <a:schemeClr val="bg1"/>
                </a:solidFill>
                <a:latin typeface="宋体,Helvetica Neue"/>
              </a:rPr>
              <a:t>种不同品种，全都与夏威夷或热带美洲生产的芒果不同。椭圆形呈深绿色或金黄色的果皮，里面是带白色或黄色的果肉。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5"/>
          <p:cNvSpPr/>
          <p:nvPr/>
        </p:nvSpPr>
        <p:spPr bwMode="auto">
          <a:xfrm rot="1007948">
            <a:off x="2325925" y="1407243"/>
            <a:ext cx="3287159" cy="3321944"/>
          </a:xfrm>
          <a:custGeom>
            <a:avLst/>
            <a:gdLst/>
            <a:ahLst/>
            <a:cxnLst>
              <a:cxn ang="0">
                <a:pos x="290" y="48"/>
              </a:cxn>
              <a:cxn ang="0">
                <a:pos x="246" y="92"/>
              </a:cxn>
              <a:cxn ang="0">
                <a:pos x="246" y="92"/>
              </a:cxn>
              <a:cxn ang="0">
                <a:pos x="112" y="62"/>
              </a:cxn>
              <a:cxn ang="0">
                <a:pos x="42" y="48"/>
              </a:cxn>
              <a:cxn ang="0">
                <a:pos x="20" y="42"/>
              </a:cxn>
              <a:cxn ang="0">
                <a:pos x="10" y="42"/>
              </a:cxn>
              <a:cxn ang="0">
                <a:pos x="10" y="42"/>
              </a:cxn>
              <a:cxn ang="0">
                <a:pos x="2" y="54"/>
              </a:cxn>
              <a:cxn ang="0">
                <a:pos x="2" y="54"/>
              </a:cxn>
              <a:cxn ang="0">
                <a:pos x="164" y="174"/>
              </a:cxn>
              <a:cxn ang="0">
                <a:pos x="96" y="242"/>
              </a:cxn>
              <a:cxn ang="0">
                <a:pos x="0" y="248"/>
              </a:cxn>
              <a:cxn ang="0">
                <a:pos x="0" y="248"/>
              </a:cxn>
              <a:cxn ang="0">
                <a:pos x="84" y="296"/>
              </a:cxn>
              <a:cxn ang="0">
                <a:pos x="130" y="378"/>
              </a:cxn>
              <a:cxn ang="0">
                <a:pos x="130" y="378"/>
              </a:cxn>
              <a:cxn ang="0">
                <a:pos x="136" y="284"/>
              </a:cxn>
              <a:cxn ang="0">
                <a:pos x="136" y="284"/>
              </a:cxn>
              <a:cxn ang="0">
                <a:pos x="204" y="218"/>
              </a:cxn>
              <a:cxn ang="0">
                <a:pos x="204" y="218"/>
              </a:cxn>
              <a:cxn ang="0">
                <a:pos x="324" y="382"/>
              </a:cxn>
              <a:cxn ang="0">
                <a:pos x="324" y="382"/>
              </a:cxn>
              <a:cxn ang="0">
                <a:pos x="338" y="372"/>
              </a:cxn>
              <a:cxn ang="0">
                <a:pos x="338" y="372"/>
              </a:cxn>
              <a:cxn ang="0">
                <a:pos x="336" y="362"/>
              </a:cxn>
              <a:cxn ang="0">
                <a:pos x="332" y="340"/>
              </a:cxn>
              <a:cxn ang="0">
                <a:pos x="316" y="268"/>
              </a:cxn>
              <a:cxn ang="0">
                <a:pos x="286" y="136"/>
              </a:cxn>
              <a:cxn ang="0">
                <a:pos x="286" y="136"/>
              </a:cxn>
              <a:cxn ang="0">
                <a:pos x="332" y="88"/>
              </a:cxn>
              <a:cxn ang="0">
                <a:pos x="332" y="88"/>
              </a:cxn>
              <a:cxn ang="0">
                <a:pos x="346" y="72"/>
              </a:cxn>
              <a:cxn ang="0">
                <a:pos x="356" y="58"/>
              </a:cxn>
              <a:cxn ang="0">
                <a:pos x="366" y="46"/>
              </a:cxn>
              <a:cxn ang="0">
                <a:pos x="372" y="34"/>
              </a:cxn>
              <a:cxn ang="0">
                <a:pos x="376" y="24"/>
              </a:cxn>
              <a:cxn ang="0">
                <a:pos x="378" y="14"/>
              </a:cxn>
              <a:cxn ang="0">
                <a:pos x="376" y="8"/>
              </a:cxn>
              <a:cxn ang="0">
                <a:pos x="374" y="2"/>
              </a:cxn>
              <a:cxn ang="0">
                <a:pos x="370" y="0"/>
              </a:cxn>
              <a:cxn ang="0">
                <a:pos x="364" y="0"/>
              </a:cxn>
              <a:cxn ang="0">
                <a:pos x="354" y="0"/>
              </a:cxn>
              <a:cxn ang="0">
                <a:pos x="344" y="4"/>
              </a:cxn>
              <a:cxn ang="0">
                <a:pos x="334" y="12"/>
              </a:cxn>
              <a:cxn ang="0">
                <a:pos x="320" y="20"/>
              </a:cxn>
              <a:cxn ang="0">
                <a:pos x="306" y="32"/>
              </a:cxn>
              <a:cxn ang="0">
                <a:pos x="290" y="48"/>
              </a:cxn>
              <a:cxn ang="0">
                <a:pos x="290" y="48"/>
              </a:cxn>
            </a:cxnLst>
            <a:rect l="0" t="0" r="r" b="b"/>
            <a:pathLst>
              <a:path w="378" h="382">
                <a:moveTo>
                  <a:pt x="290" y="48"/>
                </a:moveTo>
                <a:lnTo>
                  <a:pt x="246" y="92"/>
                </a:lnTo>
                <a:lnTo>
                  <a:pt x="246" y="92"/>
                </a:lnTo>
                <a:lnTo>
                  <a:pt x="112" y="62"/>
                </a:lnTo>
                <a:lnTo>
                  <a:pt x="42" y="48"/>
                </a:lnTo>
                <a:lnTo>
                  <a:pt x="20" y="42"/>
                </a:lnTo>
                <a:lnTo>
                  <a:pt x="10" y="42"/>
                </a:lnTo>
                <a:lnTo>
                  <a:pt x="10" y="42"/>
                </a:lnTo>
                <a:lnTo>
                  <a:pt x="2" y="54"/>
                </a:lnTo>
                <a:lnTo>
                  <a:pt x="2" y="54"/>
                </a:lnTo>
                <a:lnTo>
                  <a:pt x="164" y="174"/>
                </a:lnTo>
                <a:lnTo>
                  <a:pt x="96" y="242"/>
                </a:lnTo>
                <a:lnTo>
                  <a:pt x="0" y="248"/>
                </a:lnTo>
                <a:lnTo>
                  <a:pt x="0" y="248"/>
                </a:lnTo>
                <a:lnTo>
                  <a:pt x="84" y="296"/>
                </a:lnTo>
                <a:lnTo>
                  <a:pt x="130" y="378"/>
                </a:lnTo>
                <a:lnTo>
                  <a:pt x="130" y="378"/>
                </a:lnTo>
                <a:lnTo>
                  <a:pt x="136" y="284"/>
                </a:lnTo>
                <a:lnTo>
                  <a:pt x="136" y="284"/>
                </a:lnTo>
                <a:lnTo>
                  <a:pt x="204" y="218"/>
                </a:lnTo>
                <a:lnTo>
                  <a:pt x="204" y="218"/>
                </a:lnTo>
                <a:lnTo>
                  <a:pt x="324" y="382"/>
                </a:lnTo>
                <a:lnTo>
                  <a:pt x="324" y="382"/>
                </a:lnTo>
                <a:lnTo>
                  <a:pt x="338" y="372"/>
                </a:lnTo>
                <a:lnTo>
                  <a:pt x="338" y="372"/>
                </a:lnTo>
                <a:lnTo>
                  <a:pt x="336" y="362"/>
                </a:lnTo>
                <a:lnTo>
                  <a:pt x="332" y="340"/>
                </a:lnTo>
                <a:lnTo>
                  <a:pt x="316" y="268"/>
                </a:lnTo>
                <a:lnTo>
                  <a:pt x="286" y="136"/>
                </a:lnTo>
                <a:lnTo>
                  <a:pt x="286" y="136"/>
                </a:lnTo>
                <a:lnTo>
                  <a:pt x="332" y="88"/>
                </a:lnTo>
                <a:lnTo>
                  <a:pt x="332" y="88"/>
                </a:lnTo>
                <a:lnTo>
                  <a:pt x="346" y="72"/>
                </a:lnTo>
                <a:lnTo>
                  <a:pt x="356" y="58"/>
                </a:lnTo>
                <a:lnTo>
                  <a:pt x="366" y="46"/>
                </a:lnTo>
                <a:lnTo>
                  <a:pt x="372" y="34"/>
                </a:lnTo>
                <a:lnTo>
                  <a:pt x="376" y="24"/>
                </a:lnTo>
                <a:lnTo>
                  <a:pt x="378" y="14"/>
                </a:lnTo>
                <a:lnTo>
                  <a:pt x="376" y="8"/>
                </a:lnTo>
                <a:lnTo>
                  <a:pt x="374" y="2"/>
                </a:lnTo>
                <a:lnTo>
                  <a:pt x="370" y="0"/>
                </a:lnTo>
                <a:lnTo>
                  <a:pt x="364" y="0"/>
                </a:lnTo>
                <a:lnTo>
                  <a:pt x="354" y="0"/>
                </a:lnTo>
                <a:lnTo>
                  <a:pt x="344" y="4"/>
                </a:lnTo>
                <a:lnTo>
                  <a:pt x="334" y="12"/>
                </a:lnTo>
                <a:lnTo>
                  <a:pt x="320" y="20"/>
                </a:lnTo>
                <a:lnTo>
                  <a:pt x="306" y="32"/>
                </a:lnTo>
                <a:lnTo>
                  <a:pt x="290" y="48"/>
                </a:lnTo>
                <a:lnTo>
                  <a:pt x="290" y="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grpSp>
        <p:nvGrpSpPr>
          <p:cNvPr id="3" name="组合 2"/>
          <p:cNvGrpSpPr/>
          <p:nvPr/>
        </p:nvGrpSpPr>
        <p:grpSpPr>
          <a:xfrm>
            <a:off x="5170865" y="2857774"/>
            <a:ext cx="1704251" cy="1089927"/>
            <a:chOff x="5649050" y="652304"/>
            <a:chExt cx="280235" cy="1792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Freeform 681"/>
            <p:cNvSpPr/>
            <p:nvPr/>
          </p:nvSpPr>
          <p:spPr bwMode="auto">
            <a:xfrm>
              <a:off x="5649050" y="652304"/>
              <a:ext cx="280235" cy="179220"/>
            </a:xfrm>
            <a:custGeom>
              <a:avLst/>
              <a:gdLst/>
              <a:ahLst/>
              <a:cxnLst>
                <a:cxn ang="0">
                  <a:pos x="344" y="144"/>
                </a:cxn>
                <a:cxn ang="0">
                  <a:pos x="340" y="122"/>
                </a:cxn>
                <a:cxn ang="0">
                  <a:pos x="330" y="102"/>
                </a:cxn>
                <a:cxn ang="0">
                  <a:pos x="316" y="86"/>
                </a:cxn>
                <a:cxn ang="0">
                  <a:pos x="296" y="74"/>
                </a:cxn>
                <a:cxn ang="0">
                  <a:pos x="288" y="56"/>
                </a:cxn>
                <a:cxn ang="0">
                  <a:pos x="266" y="28"/>
                </a:cxn>
                <a:cxn ang="0">
                  <a:pos x="242" y="10"/>
                </a:cxn>
                <a:cxn ang="0">
                  <a:pos x="212" y="0"/>
                </a:cxn>
                <a:cxn ang="0">
                  <a:pos x="196" y="0"/>
                </a:cxn>
                <a:cxn ang="0">
                  <a:pos x="166" y="4"/>
                </a:cxn>
                <a:cxn ang="0">
                  <a:pos x="140" y="16"/>
                </a:cxn>
                <a:cxn ang="0">
                  <a:pos x="118" y="34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72" y="56"/>
                </a:cxn>
                <a:cxn ang="0">
                  <a:pos x="56" y="66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26" y="104"/>
                </a:cxn>
                <a:cxn ang="0">
                  <a:pos x="12" y="118"/>
                </a:cxn>
                <a:cxn ang="0">
                  <a:pos x="4" y="13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12" y="192"/>
                </a:cxn>
                <a:cxn ang="0">
                  <a:pos x="28" y="208"/>
                </a:cxn>
                <a:cxn ang="0">
                  <a:pos x="52" y="218"/>
                </a:cxn>
                <a:cxn ang="0">
                  <a:pos x="280" y="220"/>
                </a:cxn>
                <a:cxn ang="0">
                  <a:pos x="290" y="216"/>
                </a:cxn>
                <a:cxn ang="0">
                  <a:pos x="312" y="206"/>
                </a:cxn>
                <a:cxn ang="0">
                  <a:pos x="334" y="182"/>
                </a:cxn>
                <a:cxn ang="0">
                  <a:pos x="342" y="166"/>
                </a:cxn>
                <a:cxn ang="0">
                  <a:pos x="344" y="144"/>
                </a:cxn>
              </a:cxnLst>
              <a:rect l="0" t="0" r="r" b="b"/>
              <a:pathLst>
                <a:path w="344" h="220">
                  <a:moveTo>
                    <a:pt x="344" y="144"/>
                  </a:moveTo>
                  <a:lnTo>
                    <a:pt x="344" y="144"/>
                  </a:lnTo>
                  <a:lnTo>
                    <a:pt x="344" y="132"/>
                  </a:lnTo>
                  <a:lnTo>
                    <a:pt x="340" y="122"/>
                  </a:lnTo>
                  <a:lnTo>
                    <a:pt x="336" y="112"/>
                  </a:lnTo>
                  <a:lnTo>
                    <a:pt x="330" y="102"/>
                  </a:lnTo>
                  <a:lnTo>
                    <a:pt x="324" y="94"/>
                  </a:lnTo>
                  <a:lnTo>
                    <a:pt x="316" y="86"/>
                  </a:lnTo>
                  <a:lnTo>
                    <a:pt x="306" y="80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88" y="56"/>
                  </a:lnTo>
                  <a:lnTo>
                    <a:pt x="278" y="40"/>
                  </a:lnTo>
                  <a:lnTo>
                    <a:pt x="266" y="28"/>
                  </a:lnTo>
                  <a:lnTo>
                    <a:pt x="254" y="16"/>
                  </a:lnTo>
                  <a:lnTo>
                    <a:pt x="242" y="10"/>
                  </a:lnTo>
                  <a:lnTo>
                    <a:pt x="228" y="4"/>
                  </a:lnTo>
                  <a:lnTo>
                    <a:pt x="212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6" y="180"/>
                  </a:lnTo>
                  <a:lnTo>
                    <a:pt x="12" y="192"/>
                  </a:lnTo>
                  <a:lnTo>
                    <a:pt x="18" y="200"/>
                  </a:lnTo>
                  <a:lnTo>
                    <a:pt x="28" y="208"/>
                  </a:lnTo>
                  <a:lnTo>
                    <a:pt x="40" y="214"/>
                  </a:lnTo>
                  <a:lnTo>
                    <a:pt x="52" y="218"/>
                  </a:lnTo>
                  <a:lnTo>
                    <a:pt x="64" y="220"/>
                  </a:lnTo>
                  <a:lnTo>
                    <a:pt x="280" y="220"/>
                  </a:lnTo>
                  <a:lnTo>
                    <a:pt x="280" y="220"/>
                  </a:lnTo>
                  <a:lnTo>
                    <a:pt x="290" y="216"/>
                  </a:lnTo>
                  <a:lnTo>
                    <a:pt x="300" y="212"/>
                  </a:lnTo>
                  <a:lnTo>
                    <a:pt x="312" y="206"/>
                  </a:lnTo>
                  <a:lnTo>
                    <a:pt x="324" y="196"/>
                  </a:lnTo>
                  <a:lnTo>
                    <a:pt x="334" y="182"/>
                  </a:lnTo>
                  <a:lnTo>
                    <a:pt x="338" y="174"/>
                  </a:lnTo>
                  <a:lnTo>
                    <a:pt x="342" y="166"/>
                  </a:lnTo>
                  <a:lnTo>
                    <a:pt x="344" y="156"/>
                  </a:lnTo>
                  <a:lnTo>
                    <a:pt x="344" y="144"/>
                  </a:lnTo>
                  <a:lnTo>
                    <a:pt x="344" y="144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682"/>
            <p:cNvSpPr/>
            <p:nvPr/>
          </p:nvSpPr>
          <p:spPr bwMode="auto">
            <a:xfrm>
              <a:off x="5649050" y="652304"/>
              <a:ext cx="210177" cy="17922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96" y="0"/>
                </a:cxn>
                <a:cxn ang="0">
                  <a:pos x="182" y="0"/>
                </a:cxn>
                <a:cxn ang="0">
                  <a:pos x="166" y="4"/>
                </a:cxn>
                <a:cxn ang="0">
                  <a:pos x="154" y="8"/>
                </a:cxn>
                <a:cxn ang="0">
                  <a:pos x="140" y="16"/>
                </a:cxn>
                <a:cxn ang="0">
                  <a:pos x="130" y="24"/>
                </a:cxn>
                <a:cxn ang="0">
                  <a:pos x="118" y="34"/>
                </a:cxn>
                <a:cxn ang="0">
                  <a:pos x="110" y="44"/>
                </a:cxn>
                <a:cxn ang="0">
                  <a:pos x="102" y="56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82" y="54"/>
                </a:cxn>
                <a:cxn ang="0">
                  <a:pos x="72" y="56"/>
                </a:cxn>
                <a:cxn ang="0">
                  <a:pos x="64" y="60"/>
                </a:cxn>
                <a:cxn ang="0">
                  <a:pos x="56" y="66"/>
                </a:cxn>
                <a:cxn ang="0">
                  <a:pos x="50" y="74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34" y="98"/>
                </a:cxn>
                <a:cxn ang="0">
                  <a:pos x="26" y="104"/>
                </a:cxn>
                <a:cxn ang="0">
                  <a:pos x="18" y="110"/>
                </a:cxn>
                <a:cxn ang="0">
                  <a:pos x="12" y="118"/>
                </a:cxn>
                <a:cxn ang="0">
                  <a:pos x="8" y="126"/>
                </a:cxn>
                <a:cxn ang="0">
                  <a:pos x="4" y="136"/>
                </a:cxn>
                <a:cxn ang="0">
                  <a:pos x="0" y="144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4" y="180"/>
                </a:cxn>
                <a:cxn ang="0">
                  <a:pos x="10" y="190"/>
                </a:cxn>
                <a:cxn ang="0">
                  <a:pos x="18" y="200"/>
                </a:cxn>
                <a:cxn ang="0">
                  <a:pos x="26" y="206"/>
                </a:cxn>
                <a:cxn ang="0">
                  <a:pos x="36" y="214"/>
                </a:cxn>
                <a:cxn ang="0">
                  <a:pos x="48" y="218"/>
                </a:cxn>
                <a:cxn ang="0">
                  <a:pos x="60" y="220"/>
                </a:cxn>
                <a:cxn ang="0">
                  <a:pos x="258" y="20"/>
                </a:cxn>
                <a:cxn ang="0">
                  <a:pos x="258" y="20"/>
                </a:cxn>
                <a:cxn ang="0">
                  <a:pos x="244" y="10"/>
                </a:cxn>
                <a:cxn ang="0">
                  <a:pos x="230" y="4"/>
                </a:cxn>
                <a:cxn ang="0">
                  <a:pos x="214" y="0"/>
                </a:cxn>
                <a:cxn ang="0">
                  <a:pos x="196" y="0"/>
                </a:cxn>
                <a:cxn ang="0">
                  <a:pos x="196" y="0"/>
                </a:cxn>
              </a:cxnLst>
              <a:rect l="0" t="0" r="r" b="b"/>
              <a:pathLst>
                <a:path w="258" h="220">
                  <a:moveTo>
                    <a:pt x="196" y="0"/>
                  </a:move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4" y="180"/>
                  </a:lnTo>
                  <a:lnTo>
                    <a:pt x="10" y="190"/>
                  </a:lnTo>
                  <a:lnTo>
                    <a:pt x="18" y="200"/>
                  </a:lnTo>
                  <a:lnTo>
                    <a:pt x="26" y="206"/>
                  </a:lnTo>
                  <a:lnTo>
                    <a:pt x="36" y="214"/>
                  </a:lnTo>
                  <a:lnTo>
                    <a:pt x="48" y="218"/>
                  </a:lnTo>
                  <a:lnTo>
                    <a:pt x="60" y="220"/>
                  </a:lnTo>
                  <a:lnTo>
                    <a:pt x="258" y="20"/>
                  </a:lnTo>
                  <a:lnTo>
                    <a:pt x="258" y="20"/>
                  </a:lnTo>
                  <a:lnTo>
                    <a:pt x="244" y="10"/>
                  </a:lnTo>
                  <a:lnTo>
                    <a:pt x="230" y="4"/>
                  </a:lnTo>
                  <a:lnTo>
                    <a:pt x="214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046588" y="2747371"/>
            <a:ext cx="2459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MALAYSIA</a:t>
            </a:r>
          </a:p>
          <a:p>
            <a:r>
              <a:rPr lang="zh-CN" altLang="en-US" sz="3600" b="1" dirty="0"/>
              <a:t>马来西亚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"/>
            <a:ext cx="12192000" cy="685721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029229" y="688356"/>
            <a:ext cx="1704251" cy="1089927"/>
            <a:chOff x="5649050" y="652304"/>
            <a:chExt cx="280235" cy="1792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Freeform 681"/>
            <p:cNvSpPr/>
            <p:nvPr/>
          </p:nvSpPr>
          <p:spPr bwMode="auto">
            <a:xfrm>
              <a:off x="5649050" y="652304"/>
              <a:ext cx="280235" cy="179220"/>
            </a:xfrm>
            <a:custGeom>
              <a:avLst/>
              <a:gdLst/>
              <a:ahLst/>
              <a:cxnLst>
                <a:cxn ang="0">
                  <a:pos x="344" y="144"/>
                </a:cxn>
                <a:cxn ang="0">
                  <a:pos x="340" y="122"/>
                </a:cxn>
                <a:cxn ang="0">
                  <a:pos x="330" y="102"/>
                </a:cxn>
                <a:cxn ang="0">
                  <a:pos x="316" y="86"/>
                </a:cxn>
                <a:cxn ang="0">
                  <a:pos x="296" y="74"/>
                </a:cxn>
                <a:cxn ang="0">
                  <a:pos x="288" y="56"/>
                </a:cxn>
                <a:cxn ang="0">
                  <a:pos x="266" y="28"/>
                </a:cxn>
                <a:cxn ang="0">
                  <a:pos x="242" y="10"/>
                </a:cxn>
                <a:cxn ang="0">
                  <a:pos x="212" y="0"/>
                </a:cxn>
                <a:cxn ang="0">
                  <a:pos x="196" y="0"/>
                </a:cxn>
                <a:cxn ang="0">
                  <a:pos x="166" y="4"/>
                </a:cxn>
                <a:cxn ang="0">
                  <a:pos x="140" y="16"/>
                </a:cxn>
                <a:cxn ang="0">
                  <a:pos x="118" y="34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72" y="56"/>
                </a:cxn>
                <a:cxn ang="0">
                  <a:pos x="56" y="66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26" y="104"/>
                </a:cxn>
                <a:cxn ang="0">
                  <a:pos x="12" y="118"/>
                </a:cxn>
                <a:cxn ang="0">
                  <a:pos x="4" y="13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12" y="192"/>
                </a:cxn>
                <a:cxn ang="0">
                  <a:pos x="28" y="208"/>
                </a:cxn>
                <a:cxn ang="0">
                  <a:pos x="52" y="218"/>
                </a:cxn>
                <a:cxn ang="0">
                  <a:pos x="280" y="220"/>
                </a:cxn>
                <a:cxn ang="0">
                  <a:pos x="290" y="216"/>
                </a:cxn>
                <a:cxn ang="0">
                  <a:pos x="312" y="206"/>
                </a:cxn>
                <a:cxn ang="0">
                  <a:pos x="334" y="182"/>
                </a:cxn>
                <a:cxn ang="0">
                  <a:pos x="342" y="166"/>
                </a:cxn>
                <a:cxn ang="0">
                  <a:pos x="344" y="144"/>
                </a:cxn>
              </a:cxnLst>
              <a:rect l="0" t="0" r="r" b="b"/>
              <a:pathLst>
                <a:path w="344" h="220">
                  <a:moveTo>
                    <a:pt x="344" y="144"/>
                  </a:moveTo>
                  <a:lnTo>
                    <a:pt x="344" y="144"/>
                  </a:lnTo>
                  <a:lnTo>
                    <a:pt x="344" y="132"/>
                  </a:lnTo>
                  <a:lnTo>
                    <a:pt x="340" y="122"/>
                  </a:lnTo>
                  <a:lnTo>
                    <a:pt x="336" y="112"/>
                  </a:lnTo>
                  <a:lnTo>
                    <a:pt x="330" y="102"/>
                  </a:lnTo>
                  <a:lnTo>
                    <a:pt x="324" y="94"/>
                  </a:lnTo>
                  <a:lnTo>
                    <a:pt x="316" y="86"/>
                  </a:lnTo>
                  <a:lnTo>
                    <a:pt x="306" y="80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88" y="56"/>
                  </a:lnTo>
                  <a:lnTo>
                    <a:pt x="278" y="40"/>
                  </a:lnTo>
                  <a:lnTo>
                    <a:pt x="266" y="28"/>
                  </a:lnTo>
                  <a:lnTo>
                    <a:pt x="254" y="16"/>
                  </a:lnTo>
                  <a:lnTo>
                    <a:pt x="242" y="10"/>
                  </a:lnTo>
                  <a:lnTo>
                    <a:pt x="228" y="4"/>
                  </a:lnTo>
                  <a:lnTo>
                    <a:pt x="212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6" y="180"/>
                  </a:lnTo>
                  <a:lnTo>
                    <a:pt x="12" y="192"/>
                  </a:lnTo>
                  <a:lnTo>
                    <a:pt x="18" y="200"/>
                  </a:lnTo>
                  <a:lnTo>
                    <a:pt x="28" y="208"/>
                  </a:lnTo>
                  <a:lnTo>
                    <a:pt x="40" y="214"/>
                  </a:lnTo>
                  <a:lnTo>
                    <a:pt x="52" y="218"/>
                  </a:lnTo>
                  <a:lnTo>
                    <a:pt x="64" y="220"/>
                  </a:lnTo>
                  <a:lnTo>
                    <a:pt x="280" y="220"/>
                  </a:lnTo>
                  <a:lnTo>
                    <a:pt x="280" y="220"/>
                  </a:lnTo>
                  <a:lnTo>
                    <a:pt x="290" y="216"/>
                  </a:lnTo>
                  <a:lnTo>
                    <a:pt x="300" y="212"/>
                  </a:lnTo>
                  <a:lnTo>
                    <a:pt x="312" y="206"/>
                  </a:lnTo>
                  <a:lnTo>
                    <a:pt x="324" y="196"/>
                  </a:lnTo>
                  <a:lnTo>
                    <a:pt x="334" y="182"/>
                  </a:lnTo>
                  <a:lnTo>
                    <a:pt x="338" y="174"/>
                  </a:lnTo>
                  <a:lnTo>
                    <a:pt x="342" y="166"/>
                  </a:lnTo>
                  <a:lnTo>
                    <a:pt x="344" y="156"/>
                  </a:lnTo>
                  <a:lnTo>
                    <a:pt x="344" y="144"/>
                  </a:lnTo>
                  <a:lnTo>
                    <a:pt x="344" y="144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82"/>
            <p:cNvSpPr/>
            <p:nvPr/>
          </p:nvSpPr>
          <p:spPr bwMode="auto">
            <a:xfrm>
              <a:off x="5649050" y="652304"/>
              <a:ext cx="210177" cy="17922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96" y="0"/>
                </a:cxn>
                <a:cxn ang="0">
                  <a:pos x="182" y="0"/>
                </a:cxn>
                <a:cxn ang="0">
                  <a:pos x="166" y="4"/>
                </a:cxn>
                <a:cxn ang="0">
                  <a:pos x="154" y="8"/>
                </a:cxn>
                <a:cxn ang="0">
                  <a:pos x="140" y="16"/>
                </a:cxn>
                <a:cxn ang="0">
                  <a:pos x="130" y="24"/>
                </a:cxn>
                <a:cxn ang="0">
                  <a:pos x="118" y="34"/>
                </a:cxn>
                <a:cxn ang="0">
                  <a:pos x="110" y="44"/>
                </a:cxn>
                <a:cxn ang="0">
                  <a:pos x="102" y="56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82" y="54"/>
                </a:cxn>
                <a:cxn ang="0">
                  <a:pos x="72" y="56"/>
                </a:cxn>
                <a:cxn ang="0">
                  <a:pos x="64" y="60"/>
                </a:cxn>
                <a:cxn ang="0">
                  <a:pos x="56" y="66"/>
                </a:cxn>
                <a:cxn ang="0">
                  <a:pos x="50" y="74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34" y="98"/>
                </a:cxn>
                <a:cxn ang="0">
                  <a:pos x="26" y="104"/>
                </a:cxn>
                <a:cxn ang="0">
                  <a:pos x="18" y="110"/>
                </a:cxn>
                <a:cxn ang="0">
                  <a:pos x="12" y="118"/>
                </a:cxn>
                <a:cxn ang="0">
                  <a:pos x="8" y="126"/>
                </a:cxn>
                <a:cxn ang="0">
                  <a:pos x="4" y="136"/>
                </a:cxn>
                <a:cxn ang="0">
                  <a:pos x="0" y="144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4" y="180"/>
                </a:cxn>
                <a:cxn ang="0">
                  <a:pos x="10" y="190"/>
                </a:cxn>
                <a:cxn ang="0">
                  <a:pos x="18" y="200"/>
                </a:cxn>
                <a:cxn ang="0">
                  <a:pos x="26" y="206"/>
                </a:cxn>
                <a:cxn ang="0">
                  <a:pos x="36" y="214"/>
                </a:cxn>
                <a:cxn ang="0">
                  <a:pos x="48" y="218"/>
                </a:cxn>
                <a:cxn ang="0">
                  <a:pos x="60" y="220"/>
                </a:cxn>
                <a:cxn ang="0">
                  <a:pos x="258" y="20"/>
                </a:cxn>
                <a:cxn ang="0">
                  <a:pos x="258" y="20"/>
                </a:cxn>
                <a:cxn ang="0">
                  <a:pos x="244" y="10"/>
                </a:cxn>
                <a:cxn ang="0">
                  <a:pos x="230" y="4"/>
                </a:cxn>
                <a:cxn ang="0">
                  <a:pos x="214" y="0"/>
                </a:cxn>
                <a:cxn ang="0">
                  <a:pos x="196" y="0"/>
                </a:cxn>
                <a:cxn ang="0">
                  <a:pos x="196" y="0"/>
                </a:cxn>
              </a:cxnLst>
              <a:rect l="0" t="0" r="r" b="b"/>
              <a:pathLst>
                <a:path w="258" h="220">
                  <a:moveTo>
                    <a:pt x="196" y="0"/>
                  </a:move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4" y="180"/>
                  </a:lnTo>
                  <a:lnTo>
                    <a:pt x="10" y="190"/>
                  </a:lnTo>
                  <a:lnTo>
                    <a:pt x="18" y="200"/>
                  </a:lnTo>
                  <a:lnTo>
                    <a:pt x="26" y="206"/>
                  </a:lnTo>
                  <a:lnTo>
                    <a:pt x="36" y="214"/>
                  </a:lnTo>
                  <a:lnTo>
                    <a:pt x="48" y="218"/>
                  </a:lnTo>
                  <a:lnTo>
                    <a:pt x="60" y="220"/>
                  </a:lnTo>
                  <a:lnTo>
                    <a:pt x="258" y="20"/>
                  </a:lnTo>
                  <a:lnTo>
                    <a:pt x="258" y="20"/>
                  </a:lnTo>
                  <a:lnTo>
                    <a:pt x="244" y="10"/>
                  </a:lnTo>
                  <a:lnTo>
                    <a:pt x="230" y="4"/>
                  </a:lnTo>
                  <a:lnTo>
                    <a:pt x="214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1035692" y="3711314"/>
            <a:ext cx="6096000" cy="15327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马来西亚是个以农立国的民族，因此维持着许多原始信仰，特别是各民族浓厚的宗教色彩。其宗教融合了伊斯兰教、印度教、佛教，其中以印度教影响尤为深远。由于多民族的长期共同生活，形成一种多元的文化特色。</a:t>
            </a:r>
          </a:p>
        </p:txBody>
      </p:sp>
      <p:grpSp>
        <p:nvGrpSpPr>
          <p:cNvPr id="11" name="Group 1067"/>
          <p:cNvGrpSpPr>
            <a:grpSpLocks noChangeAspect="1"/>
          </p:cNvGrpSpPr>
          <p:nvPr/>
        </p:nvGrpSpPr>
        <p:grpSpPr bwMode="auto">
          <a:xfrm>
            <a:off x="8712200" y="615950"/>
            <a:ext cx="2032000" cy="5346700"/>
            <a:chOff x="5488" y="388"/>
            <a:chExt cx="1280" cy="336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" name="AutoShape 1066"/>
            <p:cNvSpPr>
              <a:spLocks noChangeAspect="1" noChangeArrowheads="1" noTextEdit="1"/>
            </p:cNvSpPr>
            <p:nvPr/>
          </p:nvSpPr>
          <p:spPr bwMode="auto">
            <a:xfrm>
              <a:off x="5488" y="388"/>
              <a:ext cx="1280" cy="3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3" name="Group 1268"/>
            <p:cNvGrpSpPr/>
            <p:nvPr/>
          </p:nvGrpSpPr>
          <p:grpSpPr bwMode="auto">
            <a:xfrm>
              <a:off x="5671" y="1081"/>
              <a:ext cx="1090" cy="2675"/>
              <a:chOff x="5671" y="1081"/>
              <a:chExt cx="1090" cy="2675"/>
            </a:xfrm>
          </p:grpSpPr>
          <p:sp>
            <p:nvSpPr>
              <p:cNvPr id="873" name="Freeform 1068"/>
              <p:cNvSpPr/>
              <p:nvPr/>
            </p:nvSpPr>
            <p:spPr bwMode="auto">
              <a:xfrm>
                <a:off x="6121" y="3424"/>
                <a:ext cx="198" cy="332"/>
              </a:xfrm>
              <a:custGeom>
                <a:avLst/>
                <a:gdLst>
                  <a:gd name="T0" fmla="*/ 19 w 26"/>
                  <a:gd name="T1" fmla="*/ 8 h 44"/>
                  <a:gd name="T2" fmla="*/ 19 w 26"/>
                  <a:gd name="T3" fmla="*/ 22 h 44"/>
                  <a:gd name="T4" fmla="*/ 25 w 26"/>
                  <a:gd name="T5" fmla="*/ 39 h 44"/>
                  <a:gd name="T6" fmla="*/ 22 w 26"/>
                  <a:gd name="T7" fmla="*/ 43 h 44"/>
                  <a:gd name="T8" fmla="*/ 4 w 26"/>
                  <a:gd name="T9" fmla="*/ 44 h 44"/>
                  <a:gd name="T10" fmla="*/ 2 w 26"/>
                  <a:gd name="T11" fmla="*/ 38 h 44"/>
                  <a:gd name="T12" fmla="*/ 6 w 26"/>
                  <a:gd name="T13" fmla="*/ 22 h 44"/>
                  <a:gd name="T14" fmla="*/ 4 w 26"/>
                  <a:gd name="T15" fmla="*/ 0 h 44"/>
                  <a:gd name="T16" fmla="*/ 18 w 26"/>
                  <a:gd name="T17" fmla="*/ 0 h 44"/>
                  <a:gd name="T18" fmla="*/ 19 w 26"/>
                  <a:gd name="T1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44">
                    <a:moveTo>
                      <a:pt x="19" y="8"/>
                    </a:move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24" y="36"/>
                      <a:pt x="25" y="39"/>
                    </a:cubicBezTo>
                    <a:cubicBezTo>
                      <a:pt x="25" y="39"/>
                      <a:pt x="26" y="42"/>
                      <a:pt x="22" y="43"/>
                    </a:cubicBezTo>
                    <a:cubicBezTo>
                      <a:pt x="20" y="44"/>
                      <a:pt x="9" y="44"/>
                      <a:pt x="4" y="44"/>
                    </a:cubicBezTo>
                    <a:cubicBezTo>
                      <a:pt x="0" y="43"/>
                      <a:pt x="1" y="42"/>
                      <a:pt x="2" y="38"/>
                    </a:cubicBezTo>
                    <a:cubicBezTo>
                      <a:pt x="5" y="29"/>
                      <a:pt x="6" y="22"/>
                      <a:pt x="6" y="2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8"/>
                      <a:pt x="19" y="8"/>
                      <a:pt x="19" y="8"/>
                    </a:cubicBezTo>
                  </a:path>
                </a:pathLst>
              </a:custGeom>
              <a:solidFill>
                <a:srgbClr val="E4B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4" name="Freeform 1069"/>
              <p:cNvSpPr/>
              <p:nvPr/>
            </p:nvSpPr>
            <p:spPr bwMode="auto">
              <a:xfrm>
                <a:off x="5686" y="3424"/>
                <a:ext cx="229" cy="332"/>
              </a:xfrm>
              <a:custGeom>
                <a:avLst/>
                <a:gdLst>
                  <a:gd name="T0" fmla="*/ 6 w 30"/>
                  <a:gd name="T1" fmla="*/ 8 h 44"/>
                  <a:gd name="T2" fmla="*/ 6 w 30"/>
                  <a:gd name="T3" fmla="*/ 22 h 44"/>
                  <a:gd name="T4" fmla="*/ 0 w 30"/>
                  <a:gd name="T5" fmla="*/ 39 h 44"/>
                  <a:gd name="T6" fmla="*/ 5 w 30"/>
                  <a:gd name="T7" fmla="*/ 44 h 44"/>
                  <a:gd name="T8" fmla="*/ 24 w 30"/>
                  <a:gd name="T9" fmla="*/ 44 h 44"/>
                  <a:gd name="T10" fmla="*/ 26 w 30"/>
                  <a:gd name="T11" fmla="*/ 38 h 44"/>
                  <a:gd name="T12" fmla="*/ 19 w 30"/>
                  <a:gd name="T13" fmla="*/ 22 h 44"/>
                  <a:gd name="T14" fmla="*/ 21 w 30"/>
                  <a:gd name="T15" fmla="*/ 0 h 44"/>
                  <a:gd name="T16" fmla="*/ 7 w 30"/>
                  <a:gd name="T17" fmla="*/ 0 h 44"/>
                  <a:gd name="T18" fmla="*/ 6 w 30"/>
                  <a:gd name="T1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44">
                    <a:moveTo>
                      <a:pt x="6" y="8"/>
                    </a:move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1" y="36"/>
                      <a:pt x="0" y="39"/>
                    </a:cubicBezTo>
                    <a:cubicBezTo>
                      <a:pt x="0" y="39"/>
                      <a:pt x="0" y="43"/>
                      <a:pt x="5" y="44"/>
                    </a:cubicBezTo>
                    <a:cubicBezTo>
                      <a:pt x="9" y="44"/>
                      <a:pt x="19" y="44"/>
                      <a:pt x="24" y="44"/>
                    </a:cubicBezTo>
                    <a:cubicBezTo>
                      <a:pt x="28" y="43"/>
                      <a:pt x="30" y="40"/>
                      <a:pt x="26" y="38"/>
                    </a:cubicBezTo>
                    <a:cubicBezTo>
                      <a:pt x="19" y="34"/>
                      <a:pt x="19" y="22"/>
                      <a:pt x="19" y="2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8"/>
                      <a:pt x="6" y="8"/>
                      <a:pt x="6" y="8"/>
                    </a:cubicBezTo>
                  </a:path>
                </a:pathLst>
              </a:custGeom>
              <a:solidFill>
                <a:srgbClr val="E4B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5" name="Freeform 1070"/>
              <p:cNvSpPr/>
              <p:nvPr/>
            </p:nvSpPr>
            <p:spPr bwMode="auto">
              <a:xfrm>
                <a:off x="5732" y="3424"/>
                <a:ext cx="114" cy="174"/>
              </a:xfrm>
              <a:custGeom>
                <a:avLst/>
                <a:gdLst>
                  <a:gd name="T0" fmla="*/ 1 w 15"/>
                  <a:gd name="T1" fmla="*/ 0 h 23"/>
                  <a:gd name="T2" fmla="*/ 0 w 15"/>
                  <a:gd name="T3" fmla="*/ 8 h 23"/>
                  <a:gd name="T4" fmla="*/ 0 w 15"/>
                  <a:gd name="T5" fmla="*/ 19 h 23"/>
                  <a:gd name="T6" fmla="*/ 13 w 15"/>
                  <a:gd name="T7" fmla="*/ 23 h 23"/>
                  <a:gd name="T8" fmla="*/ 13 w 15"/>
                  <a:gd name="T9" fmla="*/ 22 h 23"/>
                  <a:gd name="T10" fmla="*/ 15 w 15"/>
                  <a:gd name="T11" fmla="*/ 0 h 23"/>
                  <a:gd name="T12" fmla="*/ 1 w 15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3">
                    <a:moveTo>
                      <a:pt x="1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2"/>
                      <a:pt x="13" y="2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B8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6" name="Freeform 1071"/>
              <p:cNvSpPr/>
              <p:nvPr/>
            </p:nvSpPr>
            <p:spPr bwMode="auto">
              <a:xfrm>
                <a:off x="6151" y="3424"/>
                <a:ext cx="114" cy="174"/>
              </a:xfrm>
              <a:custGeom>
                <a:avLst/>
                <a:gdLst>
                  <a:gd name="T0" fmla="*/ 15 w 15"/>
                  <a:gd name="T1" fmla="*/ 20 h 23"/>
                  <a:gd name="T2" fmla="*/ 15 w 15"/>
                  <a:gd name="T3" fmla="*/ 8 h 23"/>
                  <a:gd name="T4" fmla="*/ 14 w 15"/>
                  <a:gd name="T5" fmla="*/ 0 h 23"/>
                  <a:gd name="T6" fmla="*/ 0 w 15"/>
                  <a:gd name="T7" fmla="*/ 0 h 23"/>
                  <a:gd name="T8" fmla="*/ 2 w 15"/>
                  <a:gd name="T9" fmla="*/ 22 h 23"/>
                  <a:gd name="T10" fmla="*/ 2 w 15"/>
                  <a:gd name="T11" fmla="*/ 23 h 23"/>
                  <a:gd name="T12" fmla="*/ 15 w 15"/>
                  <a:gd name="T1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3">
                    <a:moveTo>
                      <a:pt x="15" y="20"/>
                    </a:moveTo>
                    <a:cubicBezTo>
                      <a:pt x="15" y="8"/>
                      <a:pt x="15" y="8"/>
                      <a:pt x="15" y="8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3"/>
                      <a:pt x="2" y="23"/>
                    </a:cubicBezTo>
                    <a:cubicBezTo>
                      <a:pt x="15" y="20"/>
                      <a:pt x="15" y="20"/>
                      <a:pt x="15" y="20"/>
                    </a:cubicBezTo>
                  </a:path>
                </a:pathLst>
              </a:custGeom>
              <a:solidFill>
                <a:srgbClr val="BB8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7" name="Freeform 1072"/>
              <p:cNvSpPr/>
              <p:nvPr/>
            </p:nvSpPr>
            <p:spPr bwMode="auto">
              <a:xfrm>
                <a:off x="6281" y="1081"/>
                <a:ext cx="480" cy="603"/>
              </a:xfrm>
              <a:custGeom>
                <a:avLst/>
                <a:gdLst>
                  <a:gd name="T0" fmla="*/ 62 w 63"/>
                  <a:gd name="T1" fmla="*/ 28 h 80"/>
                  <a:gd name="T2" fmla="*/ 49 w 63"/>
                  <a:gd name="T3" fmla="*/ 72 h 80"/>
                  <a:gd name="T4" fmla="*/ 39 w 63"/>
                  <a:gd name="T5" fmla="*/ 79 h 80"/>
                  <a:gd name="T6" fmla="*/ 20 w 63"/>
                  <a:gd name="T7" fmla="*/ 78 h 80"/>
                  <a:gd name="T8" fmla="*/ 10 w 63"/>
                  <a:gd name="T9" fmla="*/ 78 h 80"/>
                  <a:gd name="T10" fmla="*/ 0 w 63"/>
                  <a:gd name="T11" fmla="*/ 77 h 80"/>
                  <a:gd name="T12" fmla="*/ 13 w 63"/>
                  <a:gd name="T13" fmla="*/ 62 h 80"/>
                  <a:gd name="T14" fmla="*/ 17 w 63"/>
                  <a:gd name="T15" fmla="*/ 59 h 80"/>
                  <a:gd name="T16" fmla="*/ 23 w 63"/>
                  <a:gd name="T17" fmla="*/ 60 h 80"/>
                  <a:gd name="T18" fmla="*/ 31 w 63"/>
                  <a:gd name="T19" fmla="*/ 62 h 80"/>
                  <a:gd name="T20" fmla="*/ 40 w 63"/>
                  <a:gd name="T21" fmla="*/ 57 h 80"/>
                  <a:gd name="T22" fmla="*/ 50 w 63"/>
                  <a:gd name="T23" fmla="*/ 27 h 80"/>
                  <a:gd name="T24" fmla="*/ 47 w 63"/>
                  <a:gd name="T25" fmla="*/ 19 h 80"/>
                  <a:gd name="T26" fmla="*/ 28 w 63"/>
                  <a:gd name="T27" fmla="*/ 4 h 80"/>
                  <a:gd name="T28" fmla="*/ 30 w 63"/>
                  <a:gd name="T29" fmla="*/ 0 h 80"/>
                  <a:gd name="T30" fmla="*/ 45 w 63"/>
                  <a:gd name="T31" fmla="*/ 5 h 80"/>
                  <a:gd name="T32" fmla="*/ 62 w 63"/>
                  <a:gd name="T33" fmla="*/ 2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80">
                    <a:moveTo>
                      <a:pt x="62" y="28"/>
                    </a:moveTo>
                    <a:cubicBezTo>
                      <a:pt x="49" y="72"/>
                      <a:pt x="49" y="72"/>
                      <a:pt x="49" y="72"/>
                    </a:cubicBezTo>
                    <a:cubicBezTo>
                      <a:pt x="48" y="77"/>
                      <a:pt x="44" y="80"/>
                      <a:pt x="39" y="79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5" y="63"/>
                      <a:pt x="39" y="61"/>
                      <a:pt x="40" y="5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33" y="3"/>
                      <a:pt x="28" y="4"/>
                    </a:cubicBezTo>
                    <a:cubicBezTo>
                      <a:pt x="28" y="4"/>
                      <a:pt x="26" y="0"/>
                      <a:pt x="30" y="0"/>
                    </a:cubicBezTo>
                    <a:cubicBezTo>
                      <a:pt x="33" y="0"/>
                      <a:pt x="43" y="4"/>
                      <a:pt x="45" y="5"/>
                    </a:cubicBezTo>
                    <a:cubicBezTo>
                      <a:pt x="45" y="5"/>
                      <a:pt x="63" y="17"/>
                      <a:pt x="62" y="28"/>
                    </a:cubicBezTo>
                    <a:close/>
                  </a:path>
                </a:pathLst>
              </a:custGeom>
              <a:solidFill>
                <a:srgbClr val="FDD5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8" name="Freeform 1073"/>
              <p:cNvSpPr/>
              <p:nvPr/>
            </p:nvSpPr>
            <p:spPr bwMode="auto">
              <a:xfrm>
                <a:off x="6357" y="1525"/>
                <a:ext cx="99" cy="144"/>
              </a:xfrm>
              <a:custGeom>
                <a:avLst/>
                <a:gdLst>
                  <a:gd name="T0" fmla="*/ 99 w 99"/>
                  <a:gd name="T1" fmla="*/ 8 h 144"/>
                  <a:gd name="T2" fmla="*/ 76 w 99"/>
                  <a:gd name="T3" fmla="*/ 144 h 144"/>
                  <a:gd name="T4" fmla="*/ 0 w 99"/>
                  <a:gd name="T5" fmla="*/ 144 h 144"/>
                  <a:gd name="T6" fmla="*/ 23 w 99"/>
                  <a:gd name="T7" fmla="*/ 23 h 144"/>
                  <a:gd name="T8" fmla="*/ 53 w 99"/>
                  <a:gd name="T9" fmla="*/ 0 h 144"/>
                  <a:gd name="T10" fmla="*/ 99 w 99"/>
                  <a:gd name="T11" fmla="*/ 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144">
                    <a:moveTo>
                      <a:pt x="99" y="8"/>
                    </a:moveTo>
                    <a:lnTo>
                      <a:pt x="76" y="144"/>
                    </a:lnTo>
                    <a:lnTo>
                      <a:pt x="0" y="144"/>
                    </a:lnTo>
                    <a:lnTo>
                      <a:pt x="23" y="23"/>
                    </a:lnTo>
                    <a:lnTo>
                      <a:pt x="53" y="0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4B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9" name="Freeform 1074"/>
              <p:cNvSpPr/>
              <p:nvPr/>
            </p:nvSpPr>
            <p:spPr bwMode="auto">
              <a:xfrm>
                <a:off x="5671" y="2128"/>
                <a:ext cx="251" cy="1439"/>
              </a:xfrm>
              <a:custGeom>
                <a:avLst/>
                <a:gdLst>
                  <a:gd name="T0" fmla="*/ 33 w 33"/>
                  <a:gd name="T1" fmla="*/ 6 h 191"/>
                  <a:gd name="T2" fmla="*/ 32 w 33"/>
                  <a:gd name="T3" fmla="*/ 18 h 191"/>
                  <a:gd name="T4" fmla="*/ 32 w 33"/>
                  <a:gd name="T5" fmla="*/ 30 h 191"/>
                  <a:gd name="T6" fmla="*/ 31 w 33"/>
                  <a:gd name="T7" fmla="*/ 33 h 191"/>
                  <a:gd name="T8" fmla="*/ 31 w 33"/>
                  <a:gd name="T9" fmla="*/ 43 h 191"/>
                  <a:gd name="T10" fmla="*/ 31 w 33"/>
                  <a:gd name="T11" fmla="*/ 48 h 191"/>
                  <a:gd name="T12" fmla="*/ 30 w 33"/>
                  <a:gd name="T13" fmla="*/ 58 h 191"/>
                  <a:gd name="T14" fmla="*/ 30 w 33"/>
                  <a:gd name="T15" fmla="*/ 64 h 191"/>
                  <a:gd name="T16" fmla="*/ 29 w 33"/>
                  <a:gd name="T17" fmla="*/ 77 h 191"/>
                  <a:gd name="T18" fmla="*/ 29 w 33"/>
                  <a:gd name="T19" fmla="*/ 85 h 191"/>
                  <a:gd name="T20" fmla="*/ 28 w 33"/>
                  <a:gd name="T21" fmla="*/ 96 h 191"/>
                  <a:gd name="T22" fmla="*/ 28 w 33"/>
                  <a:gd name="T23" fmla="*/ 109 h 191"/>
                  <a:gd name="T24" fmla="*/ 28 w 33"/>
                  <a:gd name="T25" fmla="*/ 111 h 191"/>
                  <a:gd name="T26" fmla="*/ 27 w 33"/>
                  <a:gd name="T27" fmla="*/ 125 h 191"/>
                  <a:gd name="T28" fmla="*/ 26 w 33"/>
                  <a:gd name="T29" fmla="*/ 137 h 191"/>
                  <a:gd name="T30" fmla="*/ 26 w 33"/>
                  <a:gd name="T31" fmla="*/ 149 h 191"/>
                  <a:gd name="T32" fmla="*/ 26 w 33"/>
                  <a:gd name="T33" fmla="*/ 152 h 191"/>
                  <a:gd name="T34" fmla="*/ 25 w 33"/>
                  <a:gd name="T35" fmla="*/ 162 h 191"/>
                  <a:gd name="T36" fmla="*/ 25 w 33"/>
                  <a:gd name="T37" fmla="*/ 169 h 191"/>
                  <a:gd name="T38" fmla="*/ 24 w 33"/>
                  <a:gd name="T39" fmla="*/ 177 h 191"/>
                  <a:gd name="T40" fmla="*/ 24 w 33"/>
                  <a:gd name="T41" fmla="*/ 181 h 191"/>
                  <a:gd name="T42" fmla="*/ 24 w 33"/>
                  <a:gd name="T43" fmla="*/ 187 h 191"/>
                  <a:gd name="T44" fmla="*/ 17 w 33"/>
                  <a:gd name="T45" fmla="*/ 189 h 191"/>
                  <a:gd name="T46" fmla="*/ 8 w 33"/>
                  <a:gd name="T47" fmla="*/ 187 h 191"/>
                  <a:gd name="T48" fmla="*/ 1 w 33"/>
                  <a:gd name="T49" fmla="*/ 182 h 191"/>
                  <a:gd name="T50" fmla="*/ 1 w 33"/>
                  <a:gd name="T51" fmla="*/ 177 h 191"/>
                  <a:gd name="T52" fmla="*/ 2 w 33"/>
                  <a:gd name="T53" fmla="*/ 172 h 191"/>
                  <a:gd name="T54" fmla="*/ 2 w 33"/>
                  <a:gd name="T55" fmla="*/ 164 h 191"/>
                  <a:gd name="T56" fmla="*/ 2 w 33"/>
                  <a:gd name="T57" fmla="*/ 154 h 191"/>
                  <a:gd name="T58" fmla="*/ 2 w 33"/>
                  <a:gd name="T59" fmla="*/ 148 h 191"/>
                  <a:gd name="T60" fmla="*/ 3 w 33"/>
                  <a:gd name="T61" fmla="*/ 136 h 191"/>
                  <a:gd name="T62" fmla="*/ 3 w 33"/>
                  <a:gd name="T63" fmla="*/ 122 h 191"/>
                  <a:gd name="T64" fmla="*/ 2 w 33"/>
                  <a:gd name="T65" fmla="*/ 112 h 191"/>
                  <a:gd name="T66" fmla="*/ 2 w 33"/>
                  <a:gd name="T67" fmla="*/ 106 h 191"/>
                  <a:gd name="T68" fmla="*/ 2 w 33"/>
                  <a:gd name="T69" fmla="*/ 94 h 191"/>
                  <a:gd name="T70" fmla="*/ 2 w 33"/>
                  <a:gd name="T71" fmla="*/ 80 h 191"/>
                  <a:gd name="T72" fmla="*/ 2 w 33"/>
                  <a:gd name="T73" fmla="*/ 64 h 191"/>
                  <a:gd name="T74" fmla="*/ 2 w 33"/>
                  <a:gd name="T75" fmla="*/ 52 h 191"/>
                  <a:gd name="T76" fmla="*/ 2 w 33"/>
                  <a:gd name="T77" fmla="*/ 48 h 191"/>
                  <a:gd name="T78" fmla="*/ 3 w 33"/>
                  <a:gd name="T79" fmla="*/ 39 h 191"/>
                  <a:gd name="T80" fmla="*/ 3 w 33"/>
                  <a:gd name="T81" fmla="*/ 37 h 191"/>
                  <a:gd name="T82" fmla="*/ 5 w 33"/>
                  <a:gd name="T83" fmla="*/ 24 h 191"/>
                  <a:gd name="T84" fmla="*/ 7 w 33"/>
                  <a:gd name="T85" fmla="*/ 15 h 191"/>
                  <a:gd name="T86" fmla="*/ 15 w 33"/>
                  <a:gd name="T87" fmla="*/ 0 h 191"/>
                  <a:gd name="T88" fmla="*/ 23 w 33"/>
                  <a:gd name="T89" fmla="*/ 1 h 191"/>
                  <a:gd name="T90" fmla="*/ 30 w 33"/>
                  <a:gd name="T91" fmla="*/ 2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3" h="191">
                    <a:moveTo>
                      <a:pt x="33" y="2"/>
                    </a:moveTo>
                    <a:cubicBezTo>
                      <a:pt x="33" y="2"/>
                      <a:pt x="33" y="2"/>
                      <a:pt x="33" y="2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0" y="71"/>
                      <a:pt x="30" y="71"/>
                      <a:pt x="30" y="71"/>
                    </a:cubicBezTo>
                    <a:cubicBezTo>
                      <a:pt x="29" y="77"/>
                      <a:pt x="29" y="77"/>
                      <a:pt x="29" y="77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29" y="85"/>
                      <a:pt x="29" y="85"/>
                      <a:pt x="29" y="85"/>
                    </a:cubicBezTo>
                    <a:cubicBezTo>
                      <a:pt x="29" y="92"/>
                      <a:pt x="29" y="92"/>
                      <a:pt x="29" y="92"/>
                    </a:cubicBezTo>
                    <a:cubicBezTo>
                      <a:pt x="28" y="94"/>
                      <a:pt x="28" y="94"/>
                      <a:pt x="28" y="94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28" y="109"/>
                      <a:pt x="28" y="109"/>
                      <a:pt x="28" y="109"/>
                    </a:cubicBezTo>
                    <a:cubicBezTo>
                      <a:pt x="28" y="110"/>
                      <a:pt x="28" y="110"/>
                      <a:pt x="28" y="110"/>
                    </a:cubicBezTo>
                    <a:cubicBezTo>
                      <a:pt x="28" y="111"/>
                      <a:pt x="28" y="111"/>
                      <a:pt x="28" y="111"/>
                    </a:cubicBezTo>
                    <a:cubicBezTo>
                      <a:pt x="28" y="111"/>
                      <a:pt x="28" y="111"/>
                      <a:pt x="28" y="111"/>
                    </a:cubicBezTo>
                    <a:cubicBezTo>
                      <a:pt x="27" y="121"/>
                      <a:pt x="27" y="121"/>
                      <a:pt x="27" y="121"/>
                    </a:cubicBezTo>
                    <a:cubicBezTo>
                      <a:pt x="27" y="121"/>
                      <a:pt x="27" y="121"/>
                      <a:pt x="27" y="121"/>
                    </a:cubicBezTo>
                    <a:cubicBezTo>
                      <a:pt x="27" y="125"/>
                      <a:pt x="27" y="125"/>
                      <a:pt x="27" y="125"/>
                    </a:cubicBezTo>
                    <a:cubicBezTo>
                      <a:pt x="26" y="135"/>
                      <a:pt x="26" y="135"/>
                      <a:pt x="26" y="135"/>
                    </a:cubicBezTo>
                    <a:cubicBezTo>
                      <a:pt x="26" y="137"/>
                      <a:pt x="26" y="137"/>
                      <a:pt x="26" y="137"/>
                    </a:cubicBezTo>
                    <a:cubicBezTo>
                      <a:pt x="26" y="137"/>
                      <a:pt x="26" y="137"/>
                      <a:pt x="26" y="137"/>
                    </a:cubicBezTo>
                    <a:cubicBezTo>
                      <a:pt x="26" y="137"/>
                      <a:pt x="26" y="137"/>
                      <a:pt x="26" y="137"/>
                    </a:cubicBezTo>
                    <a:cubicBezTo>
                      <a:pt x="26" y="139"/>
                      <a:pt x="26" y="139"/>
                      <a:pt x="26" y="139"/>
                    </a:cubicBezTo>
                    <a:cubicBezTo>
                      <a:pt x="26" y="149"/>
                      <a:pt x="26" y="149"/>
                      <a:pt x="26" y="149"/>
                    </a:cubicBezTo>
                    <a:cubicBezTo>
                      <a:pt x="26" y="150"/>
                      <a:pt x="26" y="150"/>
                      <a:pt x="26" y="150"/>
                    </a:cubicBezTo>
                    <a:cubicBezTo>
                      <a:pt x="26" y="150"/>
                      <a:pt x="26" y="150"/>
                      <a:pt x="26" y="150"/>
                    </a:cubicBezTo>
                    <a:cubicBezTo>
                      <a:pt x="26" y="152"/>
                      <a:pt x="26" y="152"/>
                      <a:pt x="26" y="152"/>
                    </a:cubicBezTo>
                    <a:cubicBezTo>
                      <a:pt x="26" y="152"/>
                      <a:pt x="26" y="152"/>
                      <a:pt x="26" y="152"/>
                    </a:cubicBezTo>
                    <a:cubicBezTo>
                      <a:pt x="26" y="154"/>
                      <a:pt x="26" y="154"/>
                      <a:pt x="26" y="154"/>
                    </a:cubicBezTo>
                    <a:cubicBezTo>
                      <a:pt x="25" y="162"/>
                      <a:pt x="25" y="162"/>
                      <a:pt x="25" y="162"/>
                    </a:cubicBezTo>
                    <a:cubicBezTo>
                      <a:pt x="25" y="164"/>
                      <a:pt x="25" y="164"/>
                      <a:pt x="25" y="164"/>
                    </a:cubicBezTo>
                    <a:cubicBezTo>
                      <a:pt x="25" y="167"/>
                      <a:pt x="25" y="167"/>
                      <a:pt x="25" y="167"/>
                    </a:cubicBezTo>
                    <a:cubicBezTo>
                      <a:pt x="25" y="169"/>
                      <a:pt x="25" y="169"/>
                      <a:pt x="25" y="169"/>
                    </a:cubicBezTo>
                    <a:cubicBezTo>
                      <a:pt x="24" y="175"/>
                      <a:pt x="24" y="175"/>
                      <a:pt x="24" y="175"/>
                    </a:cubicBezTo>
                    <a:cubicBezTo>
                      <a:pt x="24" y="175"/>
                      <a:pt x="24" y="175"/>
                      <a:pt x="24" y="175"/>
                    </a:cubicBezTo>
                    <a:cubicBezTo>
                      <a:pt x="24" y="177"/>
                      <a:pt x="24" y="177"/>
                      <a:pt x="24" y="177"/>
                    </a:cubicBezTo>
                    <a:cubicBezTo>
                      <a:pt x="24" y="177"/>
                      <a:pt x="24" y="177"/>
                      <a:pt x="24" y="177"/>
                    </a:cubicBezTo>
                    <a:cubicBezTo>
                      <a:pt x="24" y="181"/>
                      <a:pt x="24" y="181"/>
                      <a:pt x="24" y="181"/>
                    </a:cubicBezTo>
                    <a:cubicBezTo>
                      <a:pt x="24" y="181"/>
                      <a:pt x="24" y="181"/>
                      <a:pt x="24" y="181"/>
                    </a:cubicBezTo>
                    <a:cubicBezTo>
                      <a:pt x="24" y="183"/>
                      <a:pt x="24" y="183"/>
                      <a:pt x="24" y="183"/>
                    </a:cubicBezTo>
                    <a:cubicBezTo>
                      <a:pt x="24" y="183"/>
                      <a:pt x="24" y="183"/>
                      <a:pt x="24" y="183"/>
                    </a:cubicBezTo>
                    <a:cubicBezTo>
                      <a:pt x="24" y="187"/>
                      <a:pt x="24" y="187"/>
                      <a:pt x="24" y="187"/>
                    </a:cubicBezTo>
                    <a:cubicBezTo>
                      <a:pt x="24" y="189"/>
                      <a:pt x="24" y="189"/>
                      <a:pt x="24" y="189"/>
                    </a:cubicBezTo>
                    <a:cubicBezTo>
                      <a:pt x="24" y="191"/>
                      <a:pt x="24" y="191"/>
                      <a:pt x="24" y="191"/>
                    </a:cubicBezTo>
                    <a:cubicBezTo>
                      <a:pt x="17" y="189"/>
                      <a:pt x="17" y="189"/>
                      <a:pt x="17" y="189"/>
                    </a:cubicBezTo>
                    <a:cubicBezTo>
                      <a:pt x="12" y="188"/>
                      <a:pt x="12" y="188"/>
                      <a:pt x="12" y="188"/>
                    </a:cubicBezTo>
                    <a:cubicBezTo>
                      <a:pt x="12" y="188"/>
                      <a:pt x="12" y="188"/>
                      <a:pt x="12" y="188"/>
                    </a:cubicBezTo>
                    <a:cubicBezTo>
                      <a:pt x="8" y="187"/>
                      <a:pt x="8" y="187"/>
                      <a:pt x="8" y="187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85"/>
                      <a:pt x="0" y="185"/>
                      <a:pt x="0" y="184"/>
                    </a:cubicBezTo>
                    <a:cubicBezTo>
                      <a:pt x="0" y="183"/>
                      <a:pt x="1" y="183"/>
                      <a:pt x="1" y="182"/>
                    </a:cubicBezTo>
                    <a:cubicBezTo>
                      <a:pt x="1" y="182"/>
                      <a:pt x="1" y="182"/>
                      <a:pt x="1" y="182"/>
                    </a:cubicBezTo>
                    <a:cubicBezTo>
                      <a:pt x="1" y="180"/>
                      <a:pt x="1" y="179"/>
                      <a:pt x="1" y="178"/>
                    </a:cubicBezTo>
                    <a:cubicBezTo>
                      <a:pt x="1" y="177"/>
                      <a:pt x="1" y="177"/>
                      <a:pt x="1" y="177"/>
                    </a:cubicBezTo>
                    <a:cubicBezTo>
                      <a:pt x="1" y="176"/>
                      <a:pt x="1" y="176"/>
                      <a:pt x="1" y="176"/>
                    </a:cubicBezTo>
                    <a:cubicBezTo>
                      <a:pt x="1" y="175"/>
                      <a:pt x="1" y="175"/>
                      <a:pt x="1" y="175"/>
                    </a:cubicBezTo>
                    <a:cubicBezTo>
                      <a:pt x="1" y="174"/>
                      <a:pt x="2" y="173"/>
                      <a:pt x="2" y="172"/>
                    </a:cubicBezTo>
                    <a:cubicBezTo>
                      <a:pt x="2" y="171"/>
                      <a:pt x="2" y="169"/>
                      <a:pt x="2" y="168"/>
                    </a:cubicBezTo>
                    <a:cubicBezTo>
                      <a:pt x="2" y="168"/>
                      <a:pt x="2" y="167"/>
                      <a:pt x="2" y="167"/>
                    </a:cubicBezTo>
                    <a:cubicBezTo>
                      <a:pt x="2" y="166"/>
                      <a:pt x="2" y="165"/>
                      <a:pt x="2" y="164"/>
                    </a:cubicBezTo>
                    <a:cubicBezTo>
                      <a:pt x="2" y="163"/>
                      <a:pt x="2" y="163"/>
                      <a:pt x="2" y="162"/>
                    </a:cubicBezTo>
                    <a:cubicBezTo>
                      <a:pt x="2" y="162"/>
                      <a:pt x="2" y="162"/>
                      <a:pt x="2" y="162"/>
                    </a:cubicBezTo>
                    <a:cubicBezTo>
                      <a:pt x="2" y="159"/>
                      <a:pt x="2" y="157"/>
                      <a:pt x="2" y="154"/>
                    </a:cubicBezTo>
                    <a:cubicBezTo>
                      <a:pt x="2" y="152"/>
                      <a:pt x="2" y="152"/>
                      <a:pt x="2" y="152"/>
                    </a:cubicBezTo>
                    <a:cubicBezTo>
                      <a:pt x="2" y="151"/>
                      <a:pt x="2" y="151"/>
                      <a:pt x="2" y="150"/>
                    </a:cubicBezTo>
                    <a:cubicBezTo>
                      <a:pt x="2" y="150"/>
                      <a:pt x="2" y="149"/>
                      <a:pt x="2" y="148"/>
                    </a:cubicBezTo>
                    <a:cubicBezTo>
                      <a:pt x="3" y="146"/>
                      <a:pt x="3" y="143"/>
                      <a:pt x="3" y="140"/>
                    </a:cubicBezTo>
                    <a:cubicBezTo>
                      <a:pt x="3" y="139"/>
                      <a:pt x="3" y="138"/>
                      <a:pt x="3" y="138"/>
                    </a:cubicBezTo>
                    <a:cubicBezTo>
                      <a:pt x="3" y="137"/>
                      <a:pt x="3" y="137"/>
                      <a:pt x="3" y="136"/>
                    </a:cubicBezTo>
                    <a:cubicBezTo>
                      <a:pt x="3" y="126"/>
                      <a:pt x="3" y="126"/>
                      <a:pt x="3" y="126"/>
                    </a:cubicBezTo>
                    <a:cubicBezTo>
                      <a:pt x="3" y="125"/>
                      <a:pt x="3" y="124"/>
                      <a:pt x="3" y="124"/>
                    </a:cubicBezTo>
                    <a:cubicBezTo>
                      <a:pt x="3" y="123"/>
                      <a:pt x="3" y="123"/>
                      <a:pt x="3" y="122"/>
                    </a:cubicBezTo>
                    <a:cubicBezTo>
                      <a:pt x="3" y="121"/>
                      <a:pt x="3" y="121"/>
                      <a:pt x="3" y="121"/>
                    </a:cubicBezTo>
                    <a:cubicBezTo>
                      <a:pt x="3" y="118"/>
                      <a:pt x="2" y="115"/>
                      <a:pt x="2" y="112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2" y="111"/>
                      <a:pt x="2" y="111"/>
                      <a:pt x="2" y="110"/>
                    </a:cubicBezTo>
                    <a:cubicBezTo>
                      <a:pt x="2" y="109"/>
                      <a:pt x="2" y="109"/>
                      <a:pt x="2" y="108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2" y="104"/>
                      <a:pt x="2" y="101"/>
                      <a:pt x="2" y="98"/>
                    </a:cubicBezTo>
                    <a:cubicBezTo>
                      <a:pt x="2" y="97"/>
                      <a:pt x="2" y="97"/>
                      <a:pt x="2" y="96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3"/>
                      <a:pt x="2" y="92"/>
                    </a:cubicBezTo>
                    <a:cubicBezTo>
                      <a:pt x="2" y="89"/>
                      <a:pt x="2" y="87"/>
                      <a:pt x="2" y="84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79"/>
                      <a:pt x="2" y="79"/>
                      <a:pt x="2" y="78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2" y="65"/>
                      <a:pt x="2" y="65"/>
                      <a:pt x="2" y="64"/>
                    </a:cubicBezTo>
                    <a:cubicBezTo>
                      <a:pt x="2" y="61"/>
                      <a:pt x="2" y="59"/>
                      <a:pt x="2" y="56"/>
                    </a:cubicBezTo>
                    <a:cubicBezTo>
                      <a:pt x="2" y="55"/>
                      <a:pt x="2" y="55"/>
                      <a:pt x="2" y="54"/>
                    </a:cubicBezTo>
                    <a:cubicBezTo>
                      <a:pt x="2" y="53"/>
                      <a:pt x="2" y="53"/>
                      <a:pt x="2" y="52"/>
                    </a:cubicBezTo>
                    <a:cubicBezTo>
                      <a:pt x="2" y="52"/>
                      <a:pt x="2" y="51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49"/>
                      <a:pt x="2" y="48"/>
                    </a:cubicBezTo>
                    <a:cubicBezTo>
                      <a:pt x="3" y="46"/>
                      <a:pt x="3" y="43"/>
                      <a:pt x="3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1"/>
                      <a:pt x="3" y="40"/>
                      <a:pt x="3" y="39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3" y="38"/>
                      <a:pt x="3" y="38"/>
                      <a:pt x="3" y="37"/>
                    </a:cubicBezTo>
                    <a:cubicBezTo>
                      <a:pt x="3" y="34"/>
                      <a:pt x="4" y="30"/>
                      <a:pt x="4" y="27"/>
                    </a:cubicBezTo>
                    <a:cubicBezTo>
                      <a:pt x="5" y="27"/>
                      <a:pt x="5" y="26"/>
                      <a:pt x="5" y="26"/>
                    </a:cubicBezTo>
                    <a:cubicBezTo>
                      <a:pt x="5" y="25"/>
                      <a:pt x="5" y="25"/>
                      <a:pt x="5" y="24"/>
                    </a:cubicBezTo>
                    <a:cubicBezTo>
                      <a:pt x="5" y="23"/>
                      <a:pt x="5" y="23"/>
                      <a:pt x="5" y="22"/>
                    </a:cubicBezTo>
                    <a:cubicBezTo>
                      <a:pt x="6" y="20"/>
                      <a:pt x="6" y="18"/>
                      <a:pt x="7" y="16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1"/>
                      <a:pt x="9" y="9"/>
                      <a:pt x="10" y="7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3" y="1"/>
                      <a:pt x="15" y="0"/>
                      <a:pt x="15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3" y="2"/>
                      <a:pt x="33" y="2"/>
                      <a:pt x="33" y="2"/>
                    </a:cubicBezTo>
                  </a:path>
                </a:pathLst>
              </a:custGeom>
              <a:solidFill>
                <a:srgbClr val="4B6C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0" name="Freeform 1075"/>
              <p:cNvSpPr/>
              <p:nvPr/>
            </p:nvSpPr>
            <p:spPr bwMode="auto">
              <a:xfrm>
                <a:off x="5694" y="2829"/>
                <a:ext cx="8" cy="15"/>
              </a:xfrm>
              <a:custGeom>
                <a:avLst/>
                <a:gdLst>
                  <a:gd name="T0" fmla="*/ 8 w 8"/>
                  <a:gd name="T1" fmla="*/ 8 h 15"/>
                  <a:gd name="T2" fmla="*/ 0 w 8"/>
                  <a:gd name="T3" fmla="*/ 15 h 15"/>
                  <a:gd name="T4" fmla="*/ 0 w 8"/>
                  <a:gd name="T5" fmla="*/ 0 h 15"/>
                  <a:gd name="T6" fmla="*/ 8 w 8"/>
                  <a:gd name="T7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5">
                    <a:moveTo>
                      <a:pt x="8" y="8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1" name="Freeform 1076"/>
              <p:cNvSpPr/>
              <p:nvPr/>
            </p:nvSpPr>
            <p:spPr bwMode="auto">
              <a:xfrm>
                <a:off x="5709" y="2799"/>
                <a:ext cx="84" cy="83"/>
              </a:xfrm>
              <a:custGeom>
                <a:avLst/>
                <a:gdLst>
                  <a:gd name="T0" fmla="*/ 84 w 84"/>
                  <a:gd name="T1" fmla="*/ 38 h 83"/>
                  <a:gd name="T2" fmla="*/ 38 w 84"/>
                  <a:gd name="T3" fmla="*/ 0 h 83"/>
                  <a:gd name="T4" fmla="*/ 0 w 84"/>
                  <a:gd name="T5" fmla="*/ 38 h 83"/>
                  <a:gd name="T6" fmla="*/ 38 w 84"/>
                  <a:gd name="T7" fmla="*/ 83 h 83"/>
                  <a:gd name="T8" fmla="*/ 84 w 84"/>
                  <a:gd name="T9" fmla="*/ 3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84" y="38"/>
                    </a:moveTo>
                    <a:lnTo>
                      <a:pt x="38" y="0"/>
                    </a:lnTo>
                    <a:lnTo>
                      <a:pt x="0" y="38"/>
                    </a:lnTo>
                    <a:lnTo>
                      <a:pt x="38" y="83"/>
                    </a:lnTo>
                    <a:lnTo>
                      <a:pt x="84" y="3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2" name="Freeform 1077"/>
              <p:cNvSpPr/>
              <p:nvPr/>
            </p:nvSpPr>
            <p:spPr bwMode="auto">
              <a:xfrm>
                <a:off x="5709" y="2799"/>
                <a:ext cx="84" cy="83"/>
              </a:xfrm>
              <a:custGeom>
                <a:avLst/>
                <a:gdLst>
                  <a:gd name="T0" fmla="*/ 84 w 84"/>
                  <a:gd name="T1" fmla="*/ 38 h 83"/>
                  <a:gd name="T2" fmla="*/ 38 w 84"/>
                  <a:gd name="T3" fmla="*/ 0 h 83"/>
                  <a:gd name="T4" fmla="*/ 0 w 84"/>
                  <a:gd name="T5" fmla="*/ 38 h 83"/>
                  <a:gd name="T6" fmla="*/ 38 w 84"/>
                  <a:gd name="T7" fmla="*/ 83 h 83"/>
                  <a:gd name="T8" fmla="*/ 84 w 84"/>
                  <a:gd name="T9" fmla="*/ 3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84" y="38"/>
                    </a:moveTo>
                    <a:lnTo>
                      <a:pt x="38" y="0"/>
                    </a:lnTo>
                    <a:lnTo>
                      <a:pt x="0" y="38"/>
                    </a:lnTo>
                    <a:lnTo>
                      <a:pt x="38" y="83"/>
                    </a:lnTo>
                    <a:lnTo>
                      <a:pt x="84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3" name="Freeform 1078"/>
              <p:cNvSpPr/>
              <p:nvPr/>
            </p:nvSpPr>
            <p:spPr bwMode="auto">
              <a:xfrm>
                <a:off x="5793" y="2799"/>
                <a:ext cx="84" cy="83"/>
              </a:xfrm>
              <a:custGeom>
                <a:avLst/>
                <a:gdLst>
                  <a:gd name="T0" fmla="*/ 84 w 84"/>
                  <a:gd name="T1" fmla="*/ 38 h 83"/>
                  <a:gd name="T2" fmla="*/ 46 w 84"/>
                  <a:gd name="T3" fmla="*/ 0 h 83"/>
                  <a:gd name="T4" fmla="*/ 0 w 84"/>
                  <a:gd name="T5" fmla="*/ 38 h 83"/>
                  <a:gd name="T6" fmla="*/ 46 w 84"/>
                  <a:gd name="T7" fmla="*/ 83 h 83"/>
                  <a:gd name="T8" fmla="*/ 84 w 84"/>
                  <a:gd name="T9" fmla="*/ 3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84" y="38"/>
                    </a:moveTo>
                    <a:lnTo>
                      <a:pt x="46" y="0"/>
                    </a:lnTo>
                    <a:lnTo>
                      <a:pt x="0" y="38"/>
                    </a:lnTo>
                    <a:lnTo>
                      <a:pt x="46" y="83"/>
                    </a:lnTo>
                    <a:lnTo>
                      <a:pt x="84" y="3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4" name="Freeform 1079"/>
              <p:cNvSpPr/>
              <p:nvPr/>
            </p:nvSpPr>
            <p:spPr bwMode="auto">
              <a:xfrm>
                <a:off x="5793" y="2799"/>
                <a:ext cx="84" cy="83"/>
              </a:xfrm>
              <a:custGeom>
                <a:avLst/>
                <a:gdLst>
                  <a:gd name="T0" fmla="*/ 84 w 84"/>
                  <a:gd name="T1" fmla="*/ 38 h 83"/>
                  <a:gd name="T2" fmla="*/ 46 w 84"/>
                  <a:gd name="T3" fmla="*/ 0 h 83"/>
                  <a:gd name="T4" fmla="*/ 0 w 84"/>
                  <a:gd name="T5" fmla="*/ 38 h 83"/>
                  <a:gd name="T6" fmla="*/ 46 w 84"/>
                  <a:gd name="T7" fmla="*/ 83 h 83"/>
                  <a:gd name="T8" fmla="*/ 84 w 84"/>
                  <a:gd name="T9" fmla="*/ 3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84" y="38"/>
                    </a:moveTo>
                    <a:lnTo>
                      <a:pt x="46" y="0"/>
                    </a:lnTo>
                    <a:lnTo>
                      <a:pt x="0" y="38"/>
                    </a:lnTo>
                    <a:lnTo>
                      <a:pt x="46" y="83"/>
                    </a:lnTo>
                    <a:lnTo>
                      <a:pt x="84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5" name="Freeform 1080"/>
              <p:cNvSpPr/>
              <p:nvPr/>
            </p:nvSpPr>
            <p:spPr bwMode="auto">
              <a:xfrm>
                <a:off x="5884" y="2829"/>
                <a:ext cx="8" cy="15"/>
              </a:xfrm>
              <a:custGeom>
                <a:avLst/>
                <a:gdLst>
                  <a:gd name="T0" fmla="*/ 8 w 8"/>
                  <a:gd name="T1" fmla="*/ 0 h 15"/>
                  <a:gd name="T2" fmla="*/ 8 w 8"/>
                  <a:gd name="T3" fmla="*/ 15 h 15"/>
                  <a:gd name="T4" fmla="*/ 0 w 8"/>
                  <a:gd name="T5" fmla="*/ 8 h 15"/>
                  <a:gd name="T6" fmla="*/ 8 w 8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8" y="15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6" name="Freeform 1081"/>
              <p:cNvSpPr/>
              <p:nvPr/>
            </p:nvSpPr>
            <p:spPr bwMode="auto">
              <a:xfrm>
                <a:off x="5884" y="2829"/>
                <a:ext cx="8" cy="15"/>
              </a:xfrm>
              <a:custGeom>
                <a:avLst/>
                <a:gdLst>
                  <a:gd name="T0" fmla="*/ 8 w 8"/>
                  <a:gd name="T1" fmla="*/ 0 h 15"/>
                  <a:gd name="T2" fmla="*/ 8 w 8"/>
                  <a:gd name="T3" fmla="*/ 15 h 15"/>
                  <a:gd name="T4" fmla="*/ 0 w 8"/>
                  <a:gd name="T5" fmla="*/ 8 h 15"/>
                  <a:gd name="T6" fmla="*/ 8 w 8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8" y="15"/>
                    </a:lnTo>
                    <a:lnTo>
                      <a:pt x="0" y="8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7" name="Freeform 1082"/>
              <p:cNvSpPr/>
              <p:nvPr/>
            </p:nvSpPr>
            <p:spPr bwMode="auto">
              <a:xfrm>
                <a:off x="5694" y="2844"/>
                <a:ext cx="53" cy="83"/>
              </a:xfrm>
              <a:custGeom>
                <a:avLst/>
                <a:gdLst>
                  <a:gd name="T0" fmla="*/ 7 w 7"/>
                  <a:gd name="T1" fmla="*/ 6 h 11"/>
                  <a:gd name="T2" fmla="*/ 2 w 7"/>
                  <a:gd name="T3" fmla="*/ 11 h 11"/>
                  <a:gd name="T4" fmla="*/ 1 w 7"/>
                  <a:gd name="T5" fmla="*/ 10 h 11"/>
                  <a:gd name="T6" fmla="*/ 1 w 7"/>
                  <a:gd name="T7" fmla="*/ 10 h 11"/>
                  <a:gd name="T8" fmla="*/ 0 w 7"/>
                  <a:gd name="T9" fmla="*/ 2 h 11"/>
                  <a:gd name="T10" fmla="*/ 2 w 7"/>
                  <a:gd name="T11" fmla="*/ 0 h 11"/>
                  <a:gd name="T12" fmla="*/ 7 w 7"/>
                  <a:gd name="T13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7" y="6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7"/>
                      <a:pt x="0" y="5"/>
                      <a:pt x="0" y="2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8" name="Freeform 1083"/>
              <p:cNvSpPr/>
              <p:nvPr/>
            </p:nvSpPr>
            <p:spPr bwMode="auto">
              <a:xfrm>
                <a:off x="5755" y="2844"/>
                <a:ext cx="76" cy="83"/>
              </a:xfrm>
              <a:custGeom>
                <a:avLst/>
                <a:gdLst>
                  <a:gd name="T0" fmla="*/ 38 w 76"/>
                  <a:gd name="T1" fmla="*/ 83 h 83"/>
                  <a:gd name="T2" fmla="*/ 76 w 76"/>
                  <a:gd name="T3" fmla="*/ 45 h 83"/>
                  <a:gd name="T4" fmla="*/ 38 w 76"/>
                  <a:gd name="T5" fmla="*/ 0 h 83"/>
                  <a:gd name="T6" fmla="*/ 0 w 76"/>
                  <a:gd name="T7" fmla="*/ 45 h 83"/>
                  <a:gd name="T8" fmla="*/ 38 w 76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3">
                    <a:moveTo>
                      <a:pt x="38" y="83"/>
                    </a:moveTo>
                    <a:lnTo>
                      <a:pt x="76" y="45"/>
                    </a:lnTo>
                    <a:lnTo>
                      <a:pt x="38" y="0"/>
                    </a:lnTo>
                    <a:lnTo>
                      <a:pt x="0" y="45"/>
                    </a:lnTo>
                    <a:lnTo>
                      <a:pt x="38" y="83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9" name="Freeform 1084"/>
              <p:cNvSpPr/>
              <p:nvPr/>
            </p:nvSpPr>
            <p:spPr bwMode="auto">
              <a:xfrm>
                <a:off x="5755" y="2844"/>
                <a:ext cx="76" cy="83"/>
              </a:xfrm>
              <a:custGeom>
                <a:avLst/>
                <a:gdLst>
                  <a:gd name="T0" fmla="*/ 38 w 76"/>
                  <a:gd name="T1" fmla="*/ 83 h 83"/>
                  <a:gd name="T2" fmla="*/ 76 w 76"/>
                  <a:gd name="T3" fmla="*/ 45 h 83"/>
                  <a:gd name="T4" fmla="*/ 38 w 76"/>
                  <a:gd name="T5" fmla="*/ 0 h 83"/>
                  <a:gd name="T6" fmla="*/ 0 w 76"/>
                  <a:gd name="T7" fmla="*/ 45 h 83"/>
                  <a:gd name="T8" fmla="*/ 38 w 76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3">
                    <a:moveTo>
                      <a:pt x="38" y="83"/>
                    </a:moveTo>
                    <a:lnTo>
                      <a:pt x="76" y="45"/>
                    </a:lnTo>
                    <a:lnTo>
                      <a:pt x="38" y="0"/>
                    </a:lnTo>
                    <a:lnTo>
                      <a:pt x="0" y="45"/>
                    </a:lnTo>
                    <a:lnTo>
                      <a:pt x="38" y="8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0" name="Freeform 1085"/>
              <p:cNvSpPr/>
              <p:nvPr/>
            </p:nvSpPr>
            <p:spPr bwMode="auto">
              <a:xfrm>
                <a:off x="5839" y="2844"/>
                <a:ext cx="53" cy="83"/>
              </a:xfrm>
              <a:custGeom>
                <a:avLst/>
                <a:gdLst>
                  <a:gd name="T0" fmla="*/ 53 w 53"/>
                  <a:gd name="T1" fmla="*/ 15 h 83"/>
                  <a:gd name="T2" fmla="*/ 45 w 53"/>
                  <a:gd name="T3" fmla="*/ 75 h 83"/>
                  <a:gd name="T4" fmla="*/ 38 w 53"/>
                  <a:gd name="T5" fmla="*/ 83 h 83"/>
                  <a:gd name="T6" fmla="*/ 0 w 53"/>
                  <a:gd name="T7" fmla="*/ 45 h 83"/>
                  <a:gd name="T8" fmla="*/ 38 w 53"/>
                  <a:gd name="T9" fmla="*/ 0 h 83"/>
                  <a:gd name="T10" fmla="*/ 53 w 53"/>
                  <a:gd name="T11" fmla="*/ 1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83">
                    <a:moveTo>
                      <a:pt x="53" y="15"/>
                    </a:moveTo>
                    <a:lnTo>
                      <a:pt x="45" y="75"/>
                    </a:lnTo>
                    <a:lnTo>
                      <a:pt x="38" y="83"/>
                    </a:lnTo>
                    <a:lnTo>
                      <a:pt x="0" y="45"/>
                    </a:lnTo>
                    <a:lnTo>
                      <a:pt x="38" y="0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1" name="Freeform 1086"/>
              <p:cNvSpPr/>
              <p:nvPr/>
            </p:nvSpPr>
            <p:spPr bwMode="auto">
              <a:xfrm>
                <a:off x="5839" y="2844"/>
                <a:ext cx="53" cy="83"/>
              </a:xfrm>
              <a:custGeom>
                <a:avLst/>
                <a:gdLst>
                  <a:gd name="T0" fmla="*/ 53 w 53"/>
                  <a:gd name="T1" fmla="*/ 15 h 83"/>
                  <a:gd name="T2" fmla="*/ 45 w 53"/>
                  <a:gd name="T3" fmla="*/ 75 h 83"/>
                  <a:gd name="T4" fmla="*/ 38 w 53"/>
                  <a:gd name="T5" fmla="*/ 83 h 83"/>
                  <a:gd name="T6" fmla="*/ 0 w 53"/>
                  <a:gd name="T7" fmla="*/ 45 h 83"/>
                  <a:gd name="T8" fmla="*/ 38 w 53"/>
                  <a:gd name="T9" fmla="*/ 0 h 83"/>
                  <a:gd name="T10" fmla="*/ 53 w 53"/>
                  <a:gd name="T11" fmla="*/ 1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83">
                    <a:moveTo>
                      <a:pt x="53" y="15"/>
                    </a:moveTo>
                    <a:lnTo>
                      <a:pt x="45" y="75"/>
                    </a:lnTo>
                    <a:lnTo>
                      <a:pt x="38" y="83"/>
                    </a:lnTo>
                    <a:lnTo>
                      <a:pt x="0" y="45"/>
                    </a:lnTo>
                    <a:lnTo>
                      <a:pt x="38" y="0"/>
                    </a:lnTo>
                    <a:lnTo>
                      <a:pt x="53" y="1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2" name="Freeform 1087"/>
              <p:cNvSpPr/>
              <p:nvPr/>
            </p:nvSpPr>
            <p:spPr bwMode="auto">
              <a:xfrm>
                <a:off x="5702" y="2935"/>
                <a:ext cx="0" cy="15"/>
              </a:xfrm>
              <a:custGeom>
                <a:avLst/>
                <a:gdLst>
                  <a:gd name="T0" fmla="*/ 1 h 2"/>
                  <a:gd name="T1" fmla="*/ 2 h 2"/>
                  <a:gd name="T2" fmla="*/ 0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3" name="Freeform 1088"/>
              <p:cNvSpPr/>
              <p:nvPr/>
            </p:nvSpPr>
            <p:spPr bwMode="auto">
              <a:xfrm>
                <a:off x="5709" y="2897"/>
                <a:ext cx="84" cy="83"/>
              </a:xfrm>
              <a:custGeom>
                <a:avLst/>
                <a:gdLst>
                  <a:gd name="T0" fmla="*/ 0 w 84"/>
                  <a:gd name="T1" fmla="*/ 45 h 83"/>
                  <a:gd name="T2" fmla="*/ 38 w 84"/>
                  <a:gd name="T3" fmla="*/ 83 h 83"/>
                  <a:gd name="T4" fmla="*/ 84 w 84"/>
                  <a:gd name="T5" fmla="*/ 45 h 83"/>
                  <a:gd name="T6" fmla="*/ 38 w 84"/>
                  <a:gd name="T7" fmla="*/ 0 h 83"/>
                  <a:gd name="T8" fmla="*/ 0 w 84"/>
                  <a:gd name="T9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0" y="45"/>
                    </a:moveTo>
                    <a:lnTo>
                      <a:pt x="38" y="83"/>
                    </a:lnTo>
                    <a:lnTo>
                      <a:pt x="84" y="45"/>
                    </a:lnTo>
                    <a:lnTo>
                      <a:pt x="38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4" name="Freeform 1089"/>
              <p:cNvSpPr/>
              <p:nvPr/>
            </p:nvSpPr>
            <p:spPr bwMode="auto">
              <a:xfrm>
                <a:off x="5709" y="2897"/>
                <a:ext cx="84" cy="83"/>
              </a:xfrm>
              <a:custGeom>
                <a:avLst/>
                <a:gdLst>
                  <a:gd name="T0" fmla="*/ 0 w 84"/>
                  <a:gd name="T1" fmla="*/ 45 h 83"/>
                  <a:gd name="T2" fmla="*/ 38 w 84"/>
                  <a:gd name="T3" fmla="*/ 83 h 83"/>
                  <a:gd name="T4" fmla="*/ 84 w 84"/>
                  <a:gd name="T5" fmla="*/ 45 h 83"/>
                  <a:gd name="T6" fmla="*/ 38 w 84"/>
                  <a:gd name="T7" fmla="*/ 0 h 83"/>
                  <a:gd name="T8" fmla="*/ 0 w 84"/>
                  <a:gd name="T9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0" y="45"/>
                    </a:moveTo>
                    <a:lnTo>
                      <a:pt x="38" y="83"/>
                    </a:lnTo>
                    <a:lnTo>
                      <a:pt x="84" y="45"/>
                    </a:lnTo>
                    <a:lnTo>
                      <a:pt x="38" y="0"/>
                    </a:lnTo>
                    <a:lnTo>
                      <a:pt x="0" y="4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5" name="Freeform 1090"/>
              <p:cNvSpPr/>
              <p:nvPr/>
            </p:nvSpPr>
            <p:spPr bwMode="auto">
              <a:xfrm>
                <a:off x="5793" y="2897"/>
                <a:ext cx="84" cy="83"/>
              </a:xfrm>
              <a:custGeom>
                <a:avLst/>
                <a:gdLst>
                  <a:gd name="T0" fmla="*/ 46 w 84"/>
                  <a:gd name="T1" fmla="*/ 0 h 83"/>
                  <a:gd name="T2" fmla="*/ 0 w 84"/>
                  <a:gd name="T3" fmla="*/ 45 h 83"/>
                  <a:gd name="T4" fmla="*/ 46 w 84"/>
                  <a:gd name="T5" fmla="*/ 83 h 83"/>
                  <a:gd name="T6" fmla="*/ 84 w 84"/>
                  <a:gd name="T7" fmla="*/ 45 h 83"/>
                  <a:gd name="T8" fmla="*/ 46 w 84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46" y="0"/>
                    </a:moveTo>
                    <a:lnTo>
                      <a:pt x="0" y="45"/>
                    </a:lnTo>
                    <a:lnTo>
                      <a:pt x="46" y="83"/>
                    </a:lnTo>
                    <a:lnTo>
                      <a:pt x="84" y="45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6" name="Freeform 1091"/>
              <p:cNvSpPr/>
              <p:nvPr/>
            </p:nvSpPr>
            <p:spPr bwMode="auto">
              <a:xfrm>
                <a:off x="5793" y="2897"/>
                <a:ext cx="84" cy="83"/>
              </a:xfrm>
              <a:custGeom>
                <a:avLst/>
                <a:gdLst>
                  <a:gd name="T0" fmla="*/ 46 w 84"/>
                  <a:gd name="T1" fmla="*/ 0 h 83"/>
                  <a:gd name="T2" fmla="*/ 0 w 84"/>
                  <a:gd name="T3" fmla="*/ 45 h 83"/>
                  <a:gd name="T4" fmla="*/ 46 w 84"/>
                  <a:gd name="T5" fmla="*/ 83 h 83"/>
                  <a:gd name="T6" fmla="*/ 84 w 84"/>
                  <a:gd name="T7" fmla="*/ 45 h 83"/>
                  <a:gd name="T8" fmla="*/ 46 w 84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46" y="0"/>
                    </a:moveTo>
                    <a:lnTo>
                      <a:pt x="0" y="45"/>
                    </a:lnTo>
                    <a:lnTo>
                      <a:pt x="46" y="83"/>
                    </a:lnTo>
                    <a:lnTo>
                      <a:pt x="84" y="45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7" name="Rectangle 1092"/>
              <p:cNvSpPr>
                <a:spLocks noChangeArrowheads="1"/>
              </p:cNvSpPr>
              <p:nvPr/>
            </p:nvSpPr>
            <p:spPr bwMode="auto">
              <a:xfrm>
                <a:off x="5884" y="2935"/>
                <a:ext cx="1" cy="7"/>
              </a:xfrm>
              <a:prstGeom prst="rect">
                <a:avLst/>
              </a:pr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8" name="Freeform 1093"/>
              <p:cNvSpPr/>
              <p:nvPr/>
            </p:nvSpPr>
            <p:spPr bwMode="auto">
              <a:xfrm>
                <a:off x="5884" y="2935"/>
                <a:ext cx="0" cy="7"/>
              </a:xfrm>
              <a:custGeom>
                <a:avLst/>
                <a:gdLst>
                  <a:gd name="T0" fmla="*/ 0 h 7"/>
                  <a:gd name="T1" fmla="*/ 7 h 7"/>
                  <a:gd name="T2" fmla="*/ 7 h 7"/>
                  <a:gd name="T3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9" name="Freeform 1094"/>
              <p:cNvSpPr/>
              <p:nvPr/>
            </p:nvSpPr>
            <p:spPr bwMode="auto">
              <a:xfrm>
                <a:off x="5702" y="2950"/>
                <a:ext cx="45" cy="82"/>
              </a:xfrm>
              <a:custGeom>
                <a:avLst/>
                <a:gdLst>
                  <a:gd name="T0" fmla="*/ 6 w 6"/>
                  <a:gd name="T1" fmla="*/ 5 h 11"/>
                  <a:gd name="T2" fmla="*/ 1 w 6"/>
                  <a:gd name="T3" fmla="*/ 11 h 11"/>
                  <a:gd name="T4" fmla="*/ 0 w 6"/>
                  <a:gd name="T5" fmla="*/ 10 h 11"/>
                  <a:gd name="T6" fmla="*/ 0 w 6"/>
                  <a:gd name="T7" fmla="*/ 1 h 11"/>
                  <a:gd name="T8" fmla="*/ 0 w 6"/>
                  <a:gd name="T9" fmla="*/ 1 h 11"/>
                  <a:gd name="T10" fmla="*/ 1 w 6"/>
                  <a:gd name="T11" fmla="*/ 0 h 11"/>
                  <a:gd name="T12" fmla="*/ 6 w 6"/>
                  <a:gd name="T13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1">
                    <a:moveTo>
                      <a:pt x="6" y="5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0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0" name="Freeform 1095"/>
              <p:cNvSpPr/>
              <p:nvPr/>
            </p:nvSpPr>
            <p:spPr bwMode="auto">
              <a:xfrm>
                <a:off x="5755" y="2950"/>
                <a:ext cx="76" cy="82"/>
              </a:xfrm>
              <a:custGeom>
                <a:avLst/>
                <a:gdLst>
                  <a:gd name="T0" fmla="*/ 0 w 76"/>
                  <a:gd name="T1" fmla="*/ 37 h 82"/>
                  <a:gd name="T2" fmla="*/ 38 w 76"/>
                  <a:gd name="T3" fmla="*/ 82 h 82"/>
                  <a:gd name="T4" fmla="*/ 76 w 76"/>
                  <a:gd name="T5" fmla="*/ 37 h 82"/>
                  <a:gd name="T6" fmla="*/ 38 w 76"/>
                  <a:gd name="T7" fmla="*/ 0 h 82"/>
                  <a:gd name="T8" fmla="*/ 0 w 76"/>
                  <a:gd name="T9" fmla="*/ 3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2">
                    <a:moveTo>
                      <a:pt x="0" y="37"/>
                    </a:moveTo>
                    <a:lnTo>
                      <a:pt x="38" y="82"/>
                    </a:lnTo>
                    <a:lnTo>
                      <a:pt x="76" y="37"/>
                    </a:lnTo>
                    <a:lnTo>
                      <a:pt x="38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1" name="Freeform 1096"/>
              <p:cNvSpPr/>
              <p:nvPr/>
            </p:nvSpPr>
            <p:spPr bwMode="auto">
              <a:xfrm>
                <a:off x="5755" y="2950"/>
                <a:ext cx="76" cy="82"/>
              </a:xfrm>
              <a:custGeom>
                <a:avLst/>
                <a:gdLst>
                  <a:gd name="T0" fmla="*/ 0 w 76"/>
                  <a:gd name="T1" fmla="*/ 37 h 82"/>
                  <a:gd name="T2" fmla="*/ 38 w 76"/>
                  <a:gd name="T3" fmla="*/ 82 h 82"/>
                  <a:gd name="T4" fmla="*/ 76 w 76"/>
                  <a:gd name="T5" fmla="*/ 37 h 82"/>
                  <a:gd name="T6" fmla="*/ 38 w 76"/>
                  <a:gd name="T7" fmla="*/ 0 h 82"/>
                  <a:gd name="T8" fmla="*/ 0 w 76"/>
                  <a:gd name="T9" fmla="*/ 3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2">
                    <a:moveTo>
                      <a:pt x="0" y="37"/>
                    </a:moveTo>
                    <a:lnTo>
                      <a:pt x="38" y="82"/>
                    </a:lnTo>
                    <a:lnTo>
                      <a:pt x="76" y="37"/>
                    </a:lnTo>
                    <a:lnTo>
                      <a:pt x="38" y="0"/>
                    </a:lnTo>
                    <a:lnTo>
                      <a:pt x="0" y="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2" name="Freeform 1097"/>
              <p:cNvSpPr/>
              <p:nvPr/>
            </p:nvSpPr>
            <p:spPr bwMode="auto">
              <a:xfrm>
                <a:off x="5839" y="2950"/>
                <a:ext cx="45" cy="82"/>
              </a:xfrm>
              <a:custGeom>
                <a:avLst/>
                <a:gdLst>
                  <a:gd name="T0" fmla="*/ 45 w 45"/>
                  <a:gd name="T1" fmla="*/ 7 h 82"/>
                  <a:gd name="T2" fmla="*/ 45 w 45"/>
                  <a:gd name="T3" fmla="*/ 7 h 82"/>
                  <a:gd name="T4" fmla="*/ 45 w 45"/>
                  <a:gd name="T5" fmla="*/ 82 h 82"/>
                  <a:gd name="T6" fmla="*/ 45 w 45"/>
                  <a:gd name="T7" fmla="*/ 82 h 82"/>
                  <a:gd name="T8" fmla="*/ 38 w 45"/>
                  <a:gd name="T9" fmla="*/ 82 h 82"/>
                  <a:gd name="T10" fmla="*/ 0 w 45"/>
                  <a:gd name="T11" fmla="*/ 37 h 82"/>
                  <a:gd name="T12" fmla="*/ 38 w 45"/>
                  <a:gd name="T13" fmla="*/ 0 h 82"/>
                  <a:gd name="T14" fmla="*/ 45 w 45"/>
                  <a:gd name="T15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82">
                    <a:moveTo>
                      <a:pt x="45" y="7"/>
                    </a:moveTo>
                    <a:lnTo>
                      <a:pt x="45" y="7"/>
                    </a:lnTo>
                    <a:lnTo>
                      <a:pt x="45" y="82"/>
                    </a:lnTo>
                    <a:lnTo>
                      <a:pt x="45" y="82"/>
                    </a:lnTo>
                    <a:lnTo>
                      <a:pt x="38" y="82"/>
                    </a:lnTo>
                    <a:lnTo>
                      <a:pt x="0" y="37"/>
                    </a:lnTo>
                    <a:lnTo>
                      <a:pt x="38" y="0"/>
                    </a:lnTo>
                    <a:lnTo>
                      <a:pt x="45" y="7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3" name="Freeform 1098"/>
              <p:cNvSpPr/>
              <p:nvPr/>
            </p:nvSpPr>
            <p:spPr bwMode="auto">
              <a:xfrm>
                <a:off x="5839" y="2950"/>
                <a:ext cx="45" cy="82"/>
              </a:xfrm>
              <a:custGeom>
                <a:avLst/>
                <a:gdLst>
                  <a:gd name="T0" fmla="*/ 45 w 45"/>
                  <a:gd name="T1" fmla="*/ 7 h 82"/>
                  <a:gd name="T2" fmla="*/ 45 w 45"/>
                  <a:gd name="T3" fmla="*/ 7 h 82"/>
                  <a:gd name="T4" fmla="*/ 45 w 45"/>
                  <a:gd name="T5" fmla="*/ 82 h 82"/>
                  <a:gd name="T6" fmla="*/ 45 w 45"/>
                  <a:gd name="T7" fmla="*/ 82 h 82"/>
                  <a:gd name="T8" fmla="*/ 38 w 45"/>
                  <a:gd name="T9" fmla="*/ 82 h 82"/>
                  <a:gd name="T10" fmla="*/ 0 w 45"/>
                  <a:gd name="T11" fmla="*/ 37 h 82"/>
                  <a:gd name="T12" fmla="*/ 38 w 45"/>
                  <a:gd name="T13" fmla="*/ 0 h 82"/>
                  <a:gd name="T14" fmla="*/ 45 w 45"/>
                  <a:gd name="T15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82">
                    <a:moveTo>
                      <a:pt x="45" y="7"/>
                    </a:moveTo>
                    <a:lnTo>
                      <a:pt x="45" y="7"/>
                    </a:lnTo>
                    <a:lnTo>
                      <a:pt x="45" y="82"/>
                    </a:lnTo>
                    <a:lnTo>
                      <a:pt x="45" y="82"/>
                    </a:lnTo>
                    <a:lnTo>
                      <a:pt x="38" y="82"/>
                    </a:lnTo>
                    <a:lnTo>
                      <a:pt x="0" y="37"/>
                    </a:lnTo>
                    <a:lnTo>
                      <a:pt x="38" y="0"/>
                    </a:lnTo>
                    <a:lnTo>
                      <a:pt x="45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4" name="Freeform 1099"/>
              <p:cNvSpPr/>
              <p:nvPr/>
            </p:nvSpPr>
            <p:spPr bwMode="auto">
              <a:xfrm>
                <a:off x="5702" y="3040"/>
                <a:ext cx="0" cy="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5" name="Freeform 1100"/>
              <p:cNvSpPr/>
              <p:nvPr/>
            </p:nvSpPr>
            <p:spPr bwMode="auto">
              <a:xfrm>
                <a:off x="5709" y="3002"/>
                <a:ext cx="84" cy="83"/>
              </a:xfrm>
              <a:custGeom>
                <a:avLst/>
                <a:gdLst>
                  <a:gd name="T0" fmla="*/ 0 w 84"/>
                  <a:gd name="T1" fmla="*/ 38 h 83"/>
                  <a:gd name="T2" fmla="*/ 38 w 84"/>
                  <a:gd name="T3" fmla="*/ 83 h 83"/>
                  <a:gd name="T4" fmla="*/ 84 w 84"/>
                  <a:gd name="T5" fmla="*/ 38 h 83"/>
                  <a:gd name="T6" fmla="*/ 38 w 84"/>
                  <a:gd name="T7" fmla="*/ 0 h 83"/>
                  <a:gd name="T8" fmla="*/ 0 w 84"/>
                  <a:gd name="T9" fmla="*/ 3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0" y="38"/>
                    </a:moveTo>
                    <a:lnTo>
                      <a:pt x="38" y="83"/>
                    </a:lnTo>
                    <a:lnTo>
                      <a:pt x="84" y="38"/>
                    </a:lnTo>
                    <a:lnTo>
                      <a:pt x="38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6" name="Freeform 1101"/>
              <p:cNvSpPr/>
              <p:nvPr/>
            </p:nvSpPr>
            <p:spPr bwMode="auto">
              <a:xfrm>
                <a:off x="5709" y="3002"/>
                <a:ext cx="84" cy="83"/>
              </a:xfrm>
              <a:custGeom>
                <a:avLst/>
                <a:gdLst>
                  <a:gd name="T0" fmla="*/ 0 w 84"/>
                  <a:gd name="T1" fmla="*/ 38 h 83"/>
                  <a:gd name="T2" fmla="*/ 38 w 84"/>
                  <a:gd name="T3" fmla="*/ 83 h 83"/>
                  <a:gd name="T4" fmla="*/ 84 w 84"/>
                  <a:gd name="T5" fmla="*/ 38 h 83"/>
                  <a:gd name="T6" fmla="*/ 38 w 84"/>
                  <a:gd name="T7" fmla="*/ 0 h 83"/>
                  <a:gd name="T8" fmla="*/ 0 w 84"/>
                  <a:gd name="T9" fmla="*/ 3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0" y="38"/>
                    </a:moveTo>
                    <a:lnTo>
                      <a:pt x="38" y="83"/>
                    </a:lnTo>
                    <a:lnTo>
                      <a:pt x="84" y="38"/>
                    </a:lnTo>
                    <a:lnTo>
                      <a:pt x="38" y="0"/>
                    </a:lnTo>
                    <a:lnTo>
                      <a:pt x="0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7" name="Freeform 1102"/>
              <p:cNvSpPr/>
              <p:nvPr/>
            </p:nvSpPr>
            <p:spPr bwMode="auto">
              <a:xfrm>
                <a:off x="5793" y="3002"/>
                <a:ext cx="84" cy="83"/>
              </a:xfrm>
              <a:custGeom>
                <a:avLst/>
                <a:gdLst>
                  <a:gd name="T0" fmla="*/ 46 w 84"/>
                  <a:gd name="T1" fmla="*/ 0 h 83"/>
                  <a:gd name="T2" fmla="*/ 0 w 84"/>
                  <a:gd name="T3" fmla="*/ 38 h 83"/>
                  <a:gd name="T4" fmla="*/ 46 w 84"/>
                  <a:gd name="T5" fmla="*/ 83 h 83"/>
                  <a:gd name="T6" fmla="*/ 84 w 84"/>
                  <a:gd name="T7" fmla="*/ 38 h 83"/>
                  <a:gd name="T8" fmla="*/ 46 w 84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46" y="0"/>
                    </a:moveTo>
                    <a:lnTo>
                      <a:pt x="0" y="38"/>
                    </a:lnTo>
                    <a:lnTo>
                      <a:pt x="46" y="83"/>
                    </a:lnTo>
                    <a:lnTo>
                      <a:pt x="84" y="38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8" name="Freeform 1103"/>
              <p:cNvSpPr/>
              <p:nvPr/>
            </p:nvSpPr>
            <p:spPr bwMode="auto">
              <a:xfrm>
                <a:off x="5793" y="3002"/>
                <a:ext cx="84" cy="83"/>
              </a:xfrm>
              <a:custGeom>
                <a:avLst/>
                <a:gdLst>
                  <a:gd name="T0" fmla="*/ 46 w 84"/>
                  <a:gd name="T1" fmla="*/ 0 h 83"/>
                  <a:gd name="T2" fmla="*/ 0 w 84"/>
                  <a:gd name="T3" fmla="*/ 38 h 83"/>
                  <a:gd name="T4" fmla="*/ 46 w 84"/>
                  <a:gd name="T5" fmla="*/ 83 h 83"/>
                  <a:gd name="T6" fmla="*/ 84 w 84"/>
                  <a:gd name="T7" fmla="*/ 38 h 83"/>
                  <a:gd name="T8" fmla="*/ 46 w 84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46" y="0"/>
                    </a:moveTo>
                    <a:lnTo>
                      <a:pt x="0" y="38"/>
                    </a:lnTo>
                    <a:lnTo>
                      <a:pt x="46" y="83"/>
                    </a:lnTo>
                    <a:lnTo>
                      <a:pt x="84" y="38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9" name="Freeform 1104"/>
              <p:cNvSpPr/>
              <p:nvPr/>
            </p:nvSpPr>
            <p:spPr bwMode="auto">
              <a:xfrm>
                <a:off x="5702" y="3055"/>
                <a:ext cx="45" cy="75"/>
              </a:xfrm>
              <a:custGeom>
                <a:avLst/>
                <a:gdLst>
                  <a:gd name="T0" fmla="*/ 45 w 45"/>
                  <a:gd name="T1" fmla="*/ 38 h 75"/>
                  <a:gd name="T2" fmla="*/ 7 w 45"/>
                  <a:gd name="T3" fmla="*/ 75 h 75"/>
                  <a:gd name="T4" fmla="*/ 0 w 45"/>
                  <a:gd name="T5" fmla="*/ 68 h 75"/>
                  <a:gd name="T6" fmla="*/ 0 w 45"/>
                  <a:gd name="T7" fmla="*/ 8 h 75"/>
                  <a:gd name="T8" fmla="*/ 7 w 45"/>
                  <a:gd name="T9" fmla="*/ 0 h 75"/>
                  <a:gd name="T10" fmla="*/ 45 w 45"/>
                  <a:gd name="T11" fmla="*/ 3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75">
                    <a:moveTo>
                      <a:pt x="45" y="38"/>
                    </a:moveTo>
                    <a:lnTo>
                      <a:pt x="7" y="75"/>
                    </a:lnTo>
                    <a:lnTo>
                      <a:pt x="0" y="68"/>
                    </a:lnTo>
                    <a:lnTo>
                      <a:pt x="0" y="8"/>
                    </a:lnTo>
                    <a:lnTo>
                      <a:pt x="7" y="0"/>
                    </a:lnTo>
                    <a:lnTo>
                      <a:pt x="45" y="3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0" name="Freeform 1105"/>
              <p:cNvSpPr/>
              <p:nvPr/>
            </p:nvSpPr>
            <p:spPr bwMode="auto">
              <a:xfrm>
                <a:off x="5755" y="3055"/>
                <a:ext cx="76" cy="75"/>
              </a:xfrm>
              <a:custGeom>
                <a:avLst/>
                <a:gdLst>
                  <a:gd name="T0" fmla="*/ 38 w 76"/>
                  <a:gd name="T1" fmla="*/ 0 h 75"/>
                  <a:gd name="T2" fmla="*/ 0 w 76"/>
                  <a:gd name="T3" fmla="*/ 38 h 75"/>
                  <a:gd name="T4" fmla="*/ 38 w 76"/>
                  <a:gd name="T5" fmla="*/ 75 h 75"/>
                  <a:gd name="T6" fmla="*/ 76 w 76"/>
                  <a:gd name="T7" fmla="*/ 38 h 75"/>
                  <a:gd name="T8" fmla="*/ 38 w 76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75">
                    <a:moveTo>
                      <a:pt x="38" y="0"/>
                    </a:moveTo>
                    <a:lnTo>
                      <a:pt x="0" y="38"/>
                    </a:lnTo>
                    <a:lnTo>
                      <a:pt x="38" y="75"/>
                    </a:lnTo>
                    <a:lnTo>
                      <a:pt x="76" y="38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1" name="Freeform 1106"/>
              <p:cNvSpPr/>
              <p:nvPr/>
            </p:nvSpPr>
            <p:spPr bwMode="auto">
              <a:xfrm>
                <a:off x="5755" y="3055"/>
                <a:ext cx="76" cy="75"/>
              </a:xfrm>
              <a:custGeom>
                <a:avLst/>
                <a:gdLst>
                  <a:gd name="T0" fmla="*/ 38 w 76"/>
                  <a:gd name="T1" fmla="*/ 0 h 75"/>
                  <a:gd name="T2" fmla="*/ 0 w 76"/>
                  <a:gd name="T3" fmla="*/ 38 h 75"/>
                  <a:gd name="T4" fmla="*/ 38 w 76"/>
                  <a:gd name="T5" fmla="*/ 75 h 75"/>
                  <a:gd name="T6" fmla="*/ 76 w 76"/>
                  <a:gd name="T7" fmla="*/ 38 h 75"/>
                  <a:gd name="T8" fmla="*/ 38 w 76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75">
                    <a:moveTo>
                      <a:pt x="38" y="0"/>
                    </a:moveTo>
                    <a:lnTo>
                      <a:pt x="0" y="38"/>
                    </a:lnTo>
                    <a:lnTo>
                      <a:pt x="38" y="75"/>
                    </a:lnTo>
                    <a:lnTo>
                      <a:pt x="76" y="38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2" name="Freeform 1107"/>
              <p:cNvSpPr/>
              <p:nvPr/>
            </p:nvSpPr>
            <p:spPr bwMode="auto">
              <a:xfrm>
                <a:off x="5839" y="3055"/>
                <a:ext cx="38" cy="75"/>
              </a:xfrm>
              <a:custGeom>
                <a:avLst/>
                <a:gdLst>
                  <a:gd name="T0" fmla="*/ 38 w 38"/>
                  <a:gd name="T1" fmla="*/ 0 h 75"/>
                  <a:gd name="T2" fmla="*/ 38 w 38"/>
                  <a:gd name="T3" fmla="*/ 75 h 75"/>
                  <a:gd name="T4" fmla="*/ 0 w 38"/>
                  <a:gd name="T5" fmla="*/ 38 h 75"/>
                  <a:gd name="T6" fmla="*/ 38 w 38"/>
                  <a:gd name="T7" fmla="*/ 0 h 75"/>
                  <a:gd name="T8" fmla="*/ 38 w 38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5">
                    <a:moveTo>
                      <a:pt x="38" y="0"/>
                    </a:moveTo>
                    <a:lnTo>
                      <a:pt x="38" y="75"/>
                    </a:lnTo>
                    <a:lnTo>
                      <a:pt x="0" y="38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3" name="Freeform 1108"/>
              <p:cNvSpPr/>
              <p:nvPr/>
            </p:nvSpPr>
            <p:spPr bwMode="auto">
              <a:xfrm>
                <a:off x="5839" y="3055"/>
                <a:ext cx="38" cy="75"/>
              </a:xfrm>
              <a:custGeom>
                <a:avLst/>
                <a:gdLst>
                  <a:gd name="T0" fmla="*/ 38 w 38"/>
                  <a:gd name="T1" fmla="*/ 0 h 75"/>
                  <a:gd name="T2" fmla="*/ 38 w 38"/>
                  <a:gd name="T3" fmla="*/ 75 h 75"/>
                  <a:gd name="T4" fmla="*/ 0 w 38"/>
                  <a:gd name="T5" fmla="*/ 38 h 75"/>
                  <a:gd name="T6" fmla="*/ 38 w 38"/>
                  <a:gd name="T7" fmla="*/ 0 h 75"/>
                  <a:gd name="T8" fmla="*/ 38 w 38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5">
                    <a:moveTo>
                      <a:pt x="38" y="0"/>
                    </a:moveTo>
                    <a:lnTo>
                      <a:pt x="38" y="75"/>
                    </a:lnTo>
                    <a:lnTo>
                      <a:pt x="0" y="38"/>
                    </a:lnTo>
                    <a:lnTo>
                      <a:pt x="38" y="0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4" name="Freeform 1109"/>
              <p:cNvSpPr/>
              <p:nvPr/>
            </p:nvSpPr>
            <p:spPr bwMode="auto">
              <a:xfrm>
                <a:off x="5702" y="3138"/>
                <a:ext cx="0" cy="15"/>
              </a:xfrm>
              <a:custGeom>
                <a:avLst/>
                <a:gdLst>
                  <a:gd name="T0" fmla="*/ 1 h 2"/>
                  <a:gd name="T1" fmla="*/ 2 h 2"/>
                  <a:gd name="T2" fmla="*/ 0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5" name="Freeform 1110"/>
              <p:cNvSpPr/>
              <p:nvPr/>
            </p:nvSpPr>
            <p:spPr bwMode="auto">
              <a:xfrm>
                <a:off x="5709" y="3100"/>
                <a:ext cx="84" cy="83"/>
              </a:xfrm>
              <a:custGeom>
                <a:avLst/>
                <a:gdLst>
                  <a:gd name="T0" fmla="*/ 84 w 84"/>
                  <a:gd name="T1" fmla="*/ 45 h 83"/>
                  <a:gd name="T2" fmla="*/ 38 w 84"/>
                  <a:gd name="T3" fmla="*/ 0 h 83"/>
                  <a:gd name="T4" fmla="*/ 0 w 84"/>
                  <a:gd name="T5" fmla="*/ 45 h 83"/>
                  <a:gd name="T6" fmla="*/ 38 w 84"/>
                  <a:gd name="T7" fmla="*/ 83 h 83"/>
                  <a:gd name="T8" fmla="*/ 84 w 84"/>
                  <a:gd name="T9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84" y="45"/>
                    </a:moveTo>
                    <a:lnTo>
                      <a:pt x="38" y="0"/>
                    </a:lnTo>
                    <a:lnTo>
                      <a:pt x="0" y="45"/>
                    </a:lnTo>
                    <a:lnTo>
                      <a:pt x="38" y="83"/>
                    </a:lnTo>
                    <a:lnTo>
                      <a:pt x="84" y="4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6" name="Freeform 1111"/>
              <p:cNvSpPr/>
              <p:nvPr/>
            </p:nvSpPr>
            <p:spPr bwMode="auto">
              <a:xfrm>
                <a:off x="5709" y="3100"/>
                <a:ext cx="84" cy="83"/>
              </a:xfrm>
              <a:custGeom>
                <a:avLst/>
                <a:gdLst>
                  <a:gd name="T0" fmla="*/ 84 w 84"/>
                  <a:gd name="T1" fmla="*/ 45 h 83"/>
                  <a:gd name="T2" fmla="*/ 38 w 84"/>
                  <a:gd name="T3" fmla="*/ 0 h 83"/>
                  <a:gd name="T4" fmla="*/ 0 w 84"/>
                  <a:gd name="T5" fmla="*/ 45 h 83"/>
                  <a:gd name="T6" fmla="*/ 38 w 84"/>
                  <a:gd name="T7" fmla="*/ 83 h 83"/>
                  <a:gd name="T8" fmla="*/ 84 w 84"/>
                  <a:gd name="T9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84" y="45"/>
                    </a:moveTo>
                    <a:lnTo>
                      <a:pt x="38" y="0"/>
                    </a:lnTo>
                    <a:lnTo>
                      <a:pt x="0" y="45"/>
                    </a:lnTo>
                    <a:lnTo>
                      <a:pt x="38" y="83"/>
                    </a:lnTo>
                    <a:lnTo>
                      <a:pt x="84" y="4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7" name="Freeform 1112"/>
              <p:cNvSpPr/>
              <p:nvPr/>
            </p:nvSpPr>
            <p:spPr bwMode="auto">
              <a:xfrm>
                <a:off x="5793" y="3100"/>
                <a:ext cx="84" cy="83"/>
              </a:xfrm>
              <a:custGeom>
                <a:avLst/>
                <a:gdLst>
                  <a:gd name="T0" fmla="*/ 46 w 84"/>
                  <a:gd name="T1" fmla="*/ 0 h 83"/>
                  <a:gd name="T2" fmla="*/ 0 w 84"/>
                  <a:gd name="T3" fmla="*/ 45 h 83"/>
                  <a:gd name="T4" fmla="*/ 46 w 84"/>
                  <a:gd name="T5" fmla="*/ 83 h 83"/>
                  <a:gd name="T6" fmla="*/ 84 w 84"/>
                  <a:gd name="T7" fmla="*/ 45 h 83"/>
                  <a:gd name="T8" fmla="*/ 46 w 84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46" y="0"/>
                    </a:moveTo>
                    <a:lnTo>
                      <a:pt x="0" y="45"/>
                    </a:lnTo>
                    <a:lnTo>
                      <a:pt x="46" y="83"/>
                    </a:lnTo>
                    <a:lnTo>
                      <a:pt x="84" y="45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8" name="Freeform 1113"/>
              <p:cNvSpPr/>
              <p:nvPr/>
            </p:nvSpPr>
            <p:spPr bwMode="auto">
              <a:xfrm>
                <a:off x="5793" y="3100"/>
                <a:ext cx="84" cy="83"/>
              </a:xfrm>
              <a:custGeom>
                <a:avLst/>
                <a:gdLst>
                  <a:gd name="T0" fmla="*/ 46 w 84"/>
                  <a:gd name="T1" fmla="*/ 0 h 83"/>
                  <a:gd name="T2" fmla="*/ 0 w 84"/>
                  <a:gd name="T3" fmla="*/ 45 h 83"/>
                  <a:gd name="T4" fmla="*/ 46 w 84"/>
                  <a:gd name="T5" fmla="*/ 83 h 83"/>
                  <a:gd name="T6" fmla="*/ 84 w 84"/>
                  <a:gd name="T7" fmla="*/ 45 h 83"/>
                  <a:gd name="T8" fmla="*/ 46 w 84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46" y="0"/>
                    </a:moveTo>
                    <a:lnTo>
                      <a:pt x="0" y="45"/>
                    </a:lnTo>
                    <a:lnTo>
                      <a:pt x="46" y="83"/>
                    </a:lnTo>
                    <a:lnTo>
                      <a:pt x="84" y="45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9" name="Freeform 1114"/>
              <p:cNvSpPr/>
              <p:nvPr/>
            </p:nvSpPr>
            <p:spPr bwMode="auto">
              <a:xfrm>
                <a:off x="5702" y="3153"/>
                <a:ext cx="45" cy="83"/>
              </a:xfrm>
              <a:custGeom>
                <a:avLst/>
                <a:gdLst>
                  <a:gd name="T0" fmla="*/ 6 w 6"/>
                  <a:gd name="T1" fmla="*/ 6 h 11"/>
                  <a:gd name="T2" fmla="*/ 1 w 6"/>
                  <a:gd name="T3" fmla="*/ 11 h 11"/>
                  <a:gd name="T4" fmla="*/ 0 w 6"/>
                  <a:gd name="T5" fmla="*/ 10 h 11"/>
                  <a:gd name="T6" fmla="*/ 0 w 6"/>
                  <a:gd name="T7" fmla="*/ 1 h 11"/>
                  <a:gd name="T8" fmla="*/ 1 w 6"/>
                  <a:gd name="T9" fmla="*/ 0 h 11"/>
                  <a:gd name="T10" fmla="*/ 6 w 6"/>
                  <a:gd name="T11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6" y="6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0" y="4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0" name="Freeform 1115"/>
              <p:cNvSpPr/>
              <p:nvPr/>
            </p:nvSpPr>
            <p:spPr bwMode="auto">
              <a:xfrm>
                <a:off x="5755" y="3153"/>
                <a:ext cx="76" cy="83"/>
              </a:xfrm>
              <a:custGeom>
                <a:avLst/>
                <a:gdLst>
                  <a:gd name="T0" fmla="*/ 76 w 76"/>
                  <a:gd name="T1" fmla="*/ 45 h 83"/>
                  <a:gd name="T2" fmla="*/ 38 w 76"/>
                  <a:gd name="T3" fmla="*/ 0 h 83"/>
                  <a:gd name="T4" fmla="*/ 0 w 76"/>
                  <a:gd name="T5" fmla="*/ 45 h 83"/>
                  <a:gd name="T6" fmla="*/ 38 w 76"/>
                  <a:gd name="T7" fmla="*/ 83 h 83"/>
                  <a:gd name="T8" fmla="*/ 76 w 76"/>
                  <a:gd name="T9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3">
                    <a:moveTo>
                      <a:pt x="76" y="45"/>
                    </a:moveTo>
                    <a:lnTo>
                      <a:pt x="38" y="0"/>
                    </a:lnTo>
                    <a:lnTo>
                      <a:pt x="0" y="45"/>
                    </a:lnTo>
                    <a:lnTo>
                      <a:pt x="38" y="83"/>
                    </a:lnTo>
                    <a:lnTo>
                      <a:pt x="76" y="4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1" name="Freeform 1116"/>
              <p:cNvSpPr/>
              <p:nvPr/>
            </p:nvSpPr>
            <p:spPr bwMode="auto">
              <a:xfrm>
                <a:off x="5755" y="3153"/>
                <a:ext cx="76" cy="83"/>
              </a:xfrm>
              <a:custGeom>
                <a:avLst/>
                <a:gdLst>
                  <a:gd name="T0" fmla="*/ 76 w 76"/>
                  <a:gd name="T1" fmla="*/ 45 h 83"/>
                  <a:gd name="T2" fmla="*/ 38 w 76"/>
                  <a:gd name="T3" fmla="*/ 0 h 83"/>
                  <a:gd name="T4" fmla="*/ 0 w 76"/>
                  <a:gd name="T5" fmla="*/ 45 h 83"/>
                  <a:gd name="T6" fmla="*/ 38 w 76"/>
                  <a:gd name="T7" fmla="*/ 83 h 83"/>
                  <a:gd name="T8" fmla="*/ 76 w 76"/>
                  <a:gd name="T9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3">
                    <a:moveTo>
                      <a:pt x="76" y="45"/>
                    </a:moveTo>
                    <a:lnTo>
                      <a:pt x="38" y="0"/>
                    </a:lnTo>
                    <a:lnTo>
                      <a:pt x="0" y="45"/>
                    </a:lnTo>
                    <a:lnTo>
                      <a:pt x="38" y="83"/>
                    </a:lnTo>
                    <a:lnTo>
                      <a:pt x="76" y="4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2" name="Freeform 1117"/>
              <p:cNvSpPr/>
              <p:nvPr/>
            </p:nvSpPr>
            <p:spPr bwMode="auto">
              <a:xfrm>
                <a:off x="5839" y="3161"/>
                <a:ext cx="38" cy="67"/>
              </a:xfrm>
              <a:custGeom>
                <a:avLst/>
                <a:gdLst>
                  <a:gd name="T0" fmla="*/ 38 w 38"/>
                  <a:gd name="T1" fmla="*/ 0 h 67"/>
                  <a:gd name="T2" fmla="*/ 30 w 38"/>
                  <a:gd name="T3" fmla="*/ 67 h 67"/>
                  <a:gd name="T4" fmla="*/ 0 w 38"/>
                  <a:gd name="T5" fmla="*/ 37 h 67"/>
                  <a:gd name="T6" fmla="*/ 38 w 38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67">
                    <a:moveTo>
                      <a:pt x="38" y="0"/>
                    </a:moveTo>
                    <a:lnTo>
                      <a:pt x="30" y="67"/>
                    </a:lnTo>
                    <a:lnTo>
                      <a:pt x="0" y="3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3" name="Freeform 1118"/>
              <p:cNvSpPr/>
              <p:nvPr/>
            </p:nvSpPr>
            <p:spPr bwMode="auto">
              <a:xfrm>
                <a:off x="5839" y="3161"/>
                <a:ext cx="38" cy="67"/>
              </a:xfrm>
              <a:custGeom>
                <a:avLst/>
                <a:gdLst>
                  <a:gd name="T0" fmla="*/ 38 w 38"/>
                  <a:gd name="T1" fmla="*/ 0 h 67"/>
                  <a:gd name="T2" fmla="*/ 30 w 38"/>
                  <a:gd name="T3" fmla="*/ 67 h 67"/>
                  <a:gd name="T4" fmla="*/ 0 w 38"/>
                  <a:gd name="T5" fmla="*/ 37 h 67"/>
                  <a:gd name="T6" fmla="*/ 38 w 38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67">
                    <a:moveTo>
                      <a:pt x="38" y="0"/>
                    </a:moveTo>
                    <a:lnTo>
                      <a:pt x="30" y="67"/>
                    </a:lnTo>
                    <a:lnTo>
                      <a:pt x="0" y="37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4" name="Freeform 1119"/>
              <p:cNvSpPr/>
              <p:nvPr/>
            </p:nvSpPr>
            <p:spPr bwMode="auto">
              <a:xfrm>
                <a:off x="5694" y="3243"/>
                <a:ext cx="8" cy="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5" name="Freeform 1120"/>
              <p:cNvSpPr/>
              <p:nvPr/>
            </p:nvSpPr>
            <p:spPr bwMode="auto">
              <a:xfrm>
                <a:off x="5709" y="3206"/>
                <a:ext cx="84" cy="83"/>
              </a:xfrm>
              <a:custGeom>
                <a:avLst/>
                <a:gdLst>
                  <a:gd name="T0" fmla="*/ 84 w 84"/>
                  <a:gd name="T1" fmla="*/ 37 h 83"/>
                  <a:gd name="T2" fmla="*/ 38 w 84"/>
                  <a:gd name="T3" fmla="*/ 0 h 83"/>
                  <a:gd name="T4" fmla="*/ 0 w 84"/>
                  <a:gd name="T5" fmla="*/ 37 h 83"/>
                  <a:gd name="T6" fmla="*/ 38 w 84"/>
                  <a:gd name="T7" fmla="*/ 83 h 83"/>
                  <a:gd name="T8" fmla="*/ 84 w 84"/>
                  <a:gd name="T9" fmla="*/ 3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84" y="37"/>
                    </a:moveTo>
                    <a:lnTo>
                      <a:pt x="38" y="0"/>
                    </a:lnTo>
                    <a:lnTo>
                      <a:pt x="0" y="37"/>
                    </a:lnTo>
                    <a:lnTo>
                      <a:pt x="38" y="83"/>
                    </a:lnTo>
                    <a:lnTo>
                      <a:pt x="84" y="37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6" name="Freeform 1121"/>
              <p:cNvSpPr/>
              <p:nvPr/>
            </p:nvSpPr>
            <p:spPr bwMode="auto">
              <a:xfrm>
                <a:off x="5709" y="3206"/>
                <a:ext cx="84" cy="83"/>
              </a:xfrm>
              <a:custGeom>
                <a:avLst/>
                <a:gdLst>
                  <a:gd name="T0" fmla="*/ 84 w 84"/>
                  <a:gd name="T1" fmla="*/ 37 h 83"/>
                  <a:gd name="T2" fmla="*/ 38 w 84"/>
                  <a:gd name="T3" fmla="*/ 0 h 83"/>
                  <a:gd name="T4" fmla="*/ 0 w 84"/>
                  <a:gd name="T5" fmla="*/ 37 h 83"/>
                  <a:gd name="T6" fmla="*/ 38 w 84"/>
                  <a:gd name="T7" fmla="*/ 83 h 83"/>
                  <a:gd name="T8" fmla="*/ 84 w 84"/>
                  <a:gd name="T9" fmla="*/ 3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84" y="37"/>
                    </a:moveTo>
                    <a:lnTo>
                      <a:pt x="38" y="0"/>
                    </a:lnTo>
                    <a:lnTo>
                      <a:pt x="0" y="37"/>
                    </a:lnTo>
                    <a:lnTo>
                      <a:pt x="38" y="83"/>
                    </a:lnTo>
                    <a:lnTo>
                      <a:pt x="84" y="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7" name="Freeform 1122"/>
              <p:cNvSpPr/>
              <p:nvPr/>
            </p:nvSpPr>
            <p:spPr bwMode="auto">
              <a:xfrm>
                <a:off x="5793" y="3206"/>
                <a:ext cx="84" cy="83"/>
              </a:xfrm>
              <a:custGeom>
                <a:avLst/>
                <a:gdLst>
                  <a:gd name="T0" fmla="*/ 84 w 84"/>
                  <a:gd name="T1" fmla="*/ 37 h 83"/>
                  <a:gd name="T2" fmla="*/ 46 w 84"/>
                  <a:gd name="T3" fmla="*/ 0 h 83"/>
                  <a:gd name="T4" fmla="*/ 0 w 84"/>
                  <a:gd name="T5" fmla="*/ 37 h 83"/>
                  <a:gd name="T6" fmla="*/ 46 w 84"/>
                  <a:gd name="T7" fmla="*/ 83 h 83"/>
                  <a:gd name="T8" fmla="*/ 84 w 84"/>
                  <a:gd name="T9" fmla="*/ 3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84" y="37"/>
                    </a:moveTo>
                    <a:lnTo>
                      <a:pt x="46" y="0"/>
                    </a:lnTo>
                    <a:lnTo>
                      <a:pt x="0" y="37"/>
                    </a:lnTo>
                    <a:lnTo>
                      <a:pt x="46" y="83"/>
                    </a:lnTo>
                    <a:lnTo>
                      <a:pt x="84" y="37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8" name="Freeform 1123"/>
              <p:cNvSpPr/>
              <p:nvPr/>
            </p:nvSpPr>
            <p:spPr bwMode="auto">
              <a:xfrm>
                <a:off x="5793" y="3206"/>
                <a:ext cx="84" cy="83"/>
              </a:xfrm>
              <a:custGeom>
                <a:avLst/>
                <a:gdLst>
                  <a:gd name="T0" fmla="*/ 84 w 84"/>
                  <a:gd name="T1" fmla="*/ 37 h 83"/>
                  <a:gd name="T2" fmla="*/ 46 w 84"/>
                  <a:gd name="T3" fmla="*/ 0 h 83"/>
                  <a:gd name="T4" fmla="*/ 0 w 84"/>
                  <a:gd name="T5" fmla="*/ 37 h 83"/>
                  <a:gd name="T6" fmla="*/ 46 w 84"/>
                  <a:gd name="T7" fmla="*/ 83 h 83"/>
                  <a:gd name="T8" fmla="*/ 84 w 84"/>
                  <a:gd name="T9" fmla="*/ 3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84" y="37"/>
                    </a:moveTo>
                    <a:lnTo>
                      <a:pt x="46" y="0"/>
                    </a:lnTo>
                    <a:lnTo>
                      <a:pt x="0" y="37"/>
                    </a:lnTo>
                    <a:lnTo>
                      <a:pt x="46" y="83"/>
                    </a:lnTo>
                    <a:lnTo>
                      <a:pt x="84" y="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9" name="Freeform 1124"/>
              <p:cNvSpPr/>
              <p:nvPr/>
            </p:nvSpPr>
            <p:spPr bwMode="auto">
              <a:xfrm>
                <a:off x="5694" y="3259"/>
                <a:ext cx="53" cy="82"/>
              </a:xfrm>
              <a:custGeom>
                <a:avLst/>
                <a:gdLst>
                  <a:gd name="T0" fmla="*/ 7 w 7"/>
                  <a:gd name="T1" fmla="*/ 5 h 11"/>
                  <a:gd name="T2" fmla="*/ 2 w 7"/>
                  <a:gd name="T3" fmla="*/ 11 h 11"/>
                  <a:gd name="T4" fmla="*/ 0 w 7"/>
                  <a:gd name="T5" fmla="*/ 9 h 11"/>
                  <a:gd name="T6" fmla="*/ 0 w 7"/>
                  <a:gd name="T7" fmla="*/ 9 h 11"/>
                  <a:gd name="T8" fmla="*/ 0 w 7"/>
                  <a:gd name="T9" fmla="*/ 1 h 11"/>
                  <a:gd name="T10" fmla="*/ 2 w 7"/>
                  <a:gd name="T11" fmla="*/ 0 h 11"/>
                  <a:gd name="T12" fmla="*/ 7 w 7"/>
                  <a:gd name="T13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7" y="5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7"/>
                      <a:pt x="0" y="4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0" name="Freeform 1125"/>
              <p:cNvSpPr/>
              <p:nvPr/>
            </p:nvSpPr>
            <p:spPr bwMode="auto">
              <a:xfrm>
                <a:off x="5755" y="3259"/>
                <a:ext cx="76" cy="82"/>
              </a:xfrm>
              <a:custGeom>
                <a:avLst/>
                <a:gdLst>
                  <a:gd name="T0" fmla="*/ 76 w 76"/>
                  <a:gd name="T1" fmla="*/ 37 h 82"/>
                  <a:gd name="T2" fmla="*/ 38 w 76"/>
                  <a:gd name="T3" fmla="*/ 0 h 82"/>
                  <a:gd name="T4" fmla="*/ 0 w 76"/>
                  <a:gd name="T5" fmla="*/ 37 h 82"/>
                  <a:gd name="T6" fmla="*/ 38 w 76"/>
                  <a:gd name="T7" fmla="*/ 82 h 82"/>
                  <a:gd name="T8" fmla="*/ 76 w 76"/>
                  <a:gd name="T9" fmla="*/ 3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2">
                    <a:moveTo>
                      <a:pt x="76" y="37"/>
                    </a:moveTo>
                    <a:lnTo>
                      <a:pt x="38" y="0"/>
                    </a:lnTo>
                    <a:lnTo>
                      <a:pt x="0" y="37"/>
                    </a:lnTo>
                    <a:lnTo>
                      <a:pt x="38" y="82"/>
                    </a:lnTo>
                    <a:lnTo>
                      <a:pt x="76" y="37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1" name="Freeform 1126"/>
              <p:cNvSpPr/>
              <p:nvPr/>
            </p:nvSpPr>
            <p:spPr bwMode="auto">
              <a:xfrm>
                <a:off x="5755" y="3259"/>
                <a:ext cx="76" cy="82"/>
              </a:xfrm>
              <a:custGeom>
                <a:avLst/>
                <a:gdLst>
                  <a:gd name="T0" fmla="*/ 76 w 76"/>
                  <a:gd name="T1" fmla="*/ 37 h 82"/>
                  <a:gd name="T2" fmla="*/ 38 w 76"/>
                  <a:gd name="T3" fmla="*/ 0 h 82"/>
                  <a:gd name="T4" fmla="*/ 0 w 76"/>
                  <a:gd name="T5" fmla="*/ 37 h 82"/>
                  <a:gd name="T6" fmla="*/ 38 w 76"/>
                  <a:gd name="T7" fmla="*/ 82 h 82"/>
                  <a:gd name="T8" fmla="*/ 76 w 76"/>
                  <a:gd name="T9" fmla="*/ 3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2">
                    <a:moveTo>
                      <a:pt x="76" y="37"/>
                    </a:moveTo>
                    <a:lnTo>
                      <a:pt x="38" y="0"/>
                    </a:lnTo>
                    <a:lnTo>
                      <a:pt x="0" y="37"/>
                    </a:lnTo>
                    <a:lnTo>
                      <a:pt x="38" y="82"/>
                    </a:lnTo>
                    <a:lnTo>
                      <a:pt x="76" y="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2" name="Freeform 1127"/>
              <p:cNvSpPr/>
              <p:nvPr/>
            </p:nvSpPr>
            <p:spPr bwMode="auto">
              <a:xfrm>
                <a:off x="5839" y="3266"/>
                <a:ext cx="30" cy="60"/>
              </a:xfrm>
              <a:custGeom>
                <a:avLst/>
                <a:gdLst>
                  <a:gd name="T0" fmla="*/ 30 w 30"/>
                  <a:gd name="T1" fmla="*/ 0 h 60"/>
                  <a:gd name="T2" fmla="*/ 30 w 30"/>
                  <a:gd name="T3" fmla="*/ 60 h 60"/>
                  <a:gd name="T4" fmla="*/ 0 w 30"/>
                  <a:gd name="T5" fmla="*/ 30 h 60"/>
                  <a:gd name="T6" fmla="*/ 30 w 30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0">
                    <a:moveTo>
                      <a:pt x="30" y="0"/>
                    </a:moveTo>
                    <a:lnTo>
                      <a:pt x="30" y="60"/>
                    </a:lnTo>
                    <a:lnTo>
                      <a:pt x="0" y="3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3" name="Freeform 1128"/>
              <p:cNvSpPr/>
              <p:nvPr/>
            </p:nvSpPr>
            <p:spPr bwMode="auto">
              <a:xfrm>
                <a:off x="5839" y="3266"/>
                <a:ext cx="30" cy="60"/>
              </a:xfrm>
              <a:custGeom>
                <a:avLst/>
                <a:gdLst>
                  <a:gd name="T0" fmla="*/ 30 w 30"/>
                  <a:gd name="T1" fmla="*/ 0 h 60"/>
                  <a:gd name="T2" fmla="*/ 30 w 30"/>
                  <a:gd name="T3" fmla="*/ 60 h 60"/>
                  <a:gd name="T4" fmla="*/ 0 w 30"/>
                  <a:gd name="T5" fmla="*/ 30 h 60"/>
                  <a:gd name="T6" fmla="*/ 30 w 30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0">
                    <a:moveTo>
                      <a:pt x="30" y="0"/>
                    </a:moveTo>
                    <a:lnTo>
                      <a:pt x="30" y="60"/>
                    </a:lnTo>
                    <a:lnTo>
                      <a:pt x="0" y="30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4" name="Freeform 1129"/>
              <p:cNvSpPr/>
              <p:nvPr/>
            </p:nvSpPr>
            <p:spPr bwMode="auto">
              <a:xfrm>
                <a:off x="5694" y="3341"/>
                <a:ext cx="8" cy="1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0 w 1"/>
                  <a:gd name="T5" fmla="*/ 0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5" name="Freeform 1130"/>
              <p:cNvSpPr/>
              <p:nvPr/>
            </p:nvSpPr>
            <p:spPr bwMode="auto">
              <a:xfrm>
                <a:off x="5709" y="3311"/>
                <a:ext cx="84" cy="76"/>
              </a:xfrm>
              <a:custGeom>
                <a:avLst/>
                <a:gdLst>
                  <a:gd name="T0" fmla="*/ 84 w 84"/>
                  <a:gd name="T1" fmla="*/ 38 h 76"/>
                  <a:gd name="T2" fmla="*/ 38 w 84"/>
                  <a:gd name="T3" fmla="*/ 0 h 76"/>
                  <a:gd name="T4" fmla="*/ 0 w 84"/>
                  <a:gd name="T5" fmla="*/ 38 h 76"/>
                  <a:gd name="T6" fmla="*/ 38 w 84"/>
                  <a:gd name="T7" fmla="*/ 76 h 76"/>
                  <a:gd name="T8" fmla="*/ 84 w 84"/>
                  <a:gd name="T9" fmla="*/ 3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76">
                    <a:moveTo>
                      <a:pt x="84" y="38"/>
                    </a:moveTo>
                    <a:lnTo>
                      <a:pt x="38" y="0"/>
                    </a:lnTo>
                    <a:lnTo>
                      <a:pt x="0" y="38"/>
                    </a:lnTo>
                    <a:lnTo>
                      <a:pt x="38" y="76"/>
                    </a:lnTo>
                    <a:lnTo>
                      <a:pt x="84" y="3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6" name="Freeform 1131"/>
              <p:cNvSpPr/>
              <p:nvPr/>
            </p:nvSpPr>
            <p:spPr bwMode="auto">
              <a:xfrm>
                <a:off x="5709" y="3311"/>
                <a:ext cx="84" cy="76"/>
              </a:xfrm>
              <a:custGeom>
                <a:avLst/>
                <a:gdLst>
                  <a:gd name="T0" fmla="*/ 84 w 84"/>
                  <a:gd name="T1" fmla="*/ 38 h 76"/>
                  <a:gd name="T2" fmla="*/ 38 w 84"/>
                  <a:gd name="T3" fmla="*/ 0 h 76"/>
                  <a:gd name="T4" fmla="*/ 0 w 84"/>
                  <a:gd name="T5" fmla="*/ 38 h 76"/>
                  <a:gd name="T6" fmla="*/ 38 w 84"/>
                  <a:gd name="T7" fmla="*/ 76 h 76"/>
                  <a:gd name="T8" fmla="*/ 84 w 84"/>
                  <a:gd name="T9" fmla="*/ 3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76">
                    <a:moveTo>
                      <a:pt x="84" y="38"/>
                    </a:moveTo>
                    <a:lnTo>
                      <a:pt x="38" y="0"/>
                    </a:lnTo>
                    <a:lnTo>
                      <a:pt x="0" y="38"/>
                    </a:lnTo>
                    <a:lnTo>
                      <a:pt x="38" y="76"/>
                    </a:lnTo>
                    <a:lnTo>
                      <a:pt x="84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7" name="Freeform 1132"/>
              <p:cNvSpPr/>
              <p:nvPr/>
            </p:nvSpPr>
            <p:spPr bwMode="auto">
              <a:xfrm>
                <a:off x="5793" y="3311"/>
                <a:ext cx="76" cy="76"/>
              </a:xfrm>
              <a:custGeom>
                <a:avLst/>
                <a:gdLst>
                  <a:gd name="T0" fmla="*/ 76 w 76"/>
                  <a:gd name="T1" fmla="*/ 30 h 76"/>
                  <a:gd name="T2" fmla="*/ 69 w 76"/>
                  <a:gd name="T3" fmla="*/ 53 h 76"/>
                  <a:gd name="T4" fmla="*/ 46 w 76"/>
                  <a:gd name="T5" fmla="*/ 76 h 76"/>
                  <a:gd name="T6" fmla="*/ 0 w 76"/>
                  <a:gd name="T7" fmla="*/ 38 h 76"/>
                  <a:gd name="T8" fmla="*/ 46 w 76"/>
                  <a:gd name="T9" fmla="*/ 0 h 76"/>
                  <a:gd name="T10" fmla="*/ 76 w 76"/>
                  <a:gd name="T11" fmla="*/ 3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76">
                    <a:moveTo>
                      <a:pt x="76" y="30"/>
                    </a:moveTo>
                    <a:lnTo>
                      <a:pt x="69" y="53"/>
                    </a:lnTo>
                    <a:lnTo>
                      <a:pt x="46" y="76"/>
                    </a:lnTo>
                    <a:lnTo>
                      <a:pt x="0" y="38"/>
                    </a:lnTo>
                    <a:lnTo>
                      <a:pt x="46" y="0"/>
                    </a:lnTo>
                    <a:lnTo>
                      <a:pt x="76" y="3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8" name="Freeform 1133"/>
              <p:cNvSpPr/>
              <p:nvPr/>
            </p:nvSpPr>
            <p:spPr bwMode="auto">
              <a:xfrm>
                <a:off x="5793" y="3311"/>
                <a:ext cx="76" cy="76"/>
              </a:xfrm>
              <a:custGeom>
                <a:avLst/>
                <a:gdLst>
                  <a:gd name="T0" fmla="*/ 76 w 76"/>
                  <a:gd name="T1" fmla="*/ 30 h 76"/>
                  <a:gd name="T2" fmla="*/ 69 w 76"/>
                  <a:gd name="T3" fmla="*/ 53 h 76"/>
                  <a:gd name="T4" fmla="*/ 46 w 76"/>
                  <a:gd name="T5" fmla="*/ 76 h 76"/>
                  <a:gd name="T6" fmla="*/ 0 w 76"/>
                  <a:gd name="T7" fmla="*/ 38 h 76"/>
                  <a:gd name="T8" fmla="*/ 46 w 76"/>
                  <a:gd name="T9" fmla="*/ 0 h 76"/>
                  <a:gd name="T10" fmla="*/ 76 w 76"/>
                  <a:gd name="T11" fmla="*/ 3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76">
                    <a:moveTo>
                      <a:pt x="76" y="30"/>
                    </a:moveTo>
                    <a:lnTo>
                      <a:pt x="69" y="53"/>
                    </a:lnTo>
                    <a:lnTo>
                      <a:pt x="46" y="76"/>
                    </a:lnTo>
                    <a:lnTo>
                      <a:pt x="0" y="38"/>
                    </a:lnTo>
                    <a:lnTo>
                      <a:pt x="46" y="0"/>
                    </a:lnTo>
                    <a:lnTo>
                      <a:pt x="76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9" name="Freeform 1134"/>
              <p:cNvSpPr/>
              <p:nvPr/>
            </p:nvSpPr>
            <p:spPr bwMode="auto">
              <a:xfrm>
                <a:off x="5686" y="3356"/>
                <a:ext cx="61" cy="83"/>
              </a:xfrm>
              <a:custGeom>
                <a:avLst/>
                <a:gdLst>
                  <a:gd name="T0" fmla="*/ 8 w 8"/>
                  <a:gd name="T1" fmla="*/ 6 h 11"/>
                  <a:gd name="T2" fmla="*/ 3 w 8"/>
                  <a:gd name="T3" fmla="*/ 11 h 11"/>
                  <a:gd name="T4" fmla="*/ 0 w 8"/>
                  <a:gd name="T5" fmla="*/ 9 h 11"/>
                  <a:gd name="T6" fmla="*/ 1 w 8"/>
                  <a:gd name="T7" fmla="*/ 5 h 11"/>
                  <a:gd name="T8" fmla="*/ 1 w 8"/>
                  <a:gd name="T9" fmla="*/ 2 h 11"/>
                  <a:gd name="T10" fmla="*/ 3 w 8"/>
                  <a:gd name="T11" fmla="*/ 0 h 11"/>
                  <a:gd name="T12" fmla="*/ 8 w 8"/>
                  <a:gd name="T13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1">
                    <a:moveTo>
                      <a:pt x="8" y="6"/>
                    </a:moveTo>
                    <a:cubicBezTo>
                      <a:pt x="3" y="11"/>
                      <a:pt x="3" y="11"/>
                      <a:pt x="3" y="1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1" y="7"/>
                      <a:pt x="1" y="5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0" name="Freeform 1135"/>
              <p:cNvSpPr/>
              <p:nvPr/>
            </p:nvSpPr>
            <p:spPr bwMode="auto">
              <a:xfrm>
                <a:off x="5755" y="3356"/>
                <a:ext cx="76" cy="83"/>
              </a:xfrm>
              <a:custGeom>
                <a:avLst/>
                <a:gdLst>
                  <a:gd name="T0" fmla="*/ 76 w 76"/>
                  <a:gd name="T1" fmla="*/ 46 h 83"/>
                  <a:gd name="T2" fmla="*/ 38 w 76"/>
                  <a:gd name="T3" fmla="*/ 0 h 83"/>
                  <a:gd name="T4" fmla="*/ 0 w 76"/>
                  <a:gd name="T5" fmla="*/ 46 h 83"/>
                  <a:gd name="T6" fmla="*/ 38 w 76"/>
                  <a:gd name="T7" fmla="*/ 83 h 83"/>
                  <a:gd name="T8" fmla="*/ 76 w 76"/>
                  <a:gd name="T9" fmla="*/ 4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3">
                    <a:moveTo>
                      <a:pt x="76" y="46"/>
                    </a:moveTo>
                    <a:lnTo>
                      <a:pt x="38" y="0"/>
                    </a:lnTo>
                    <a:lnTo>
                      <a:pt x="0" y="46"/>
                    </a:lnTo>
                    <a:lnTo>
                      <a:pt x="38" y="83"/>
                    </a:lnTo>
                    <a:lnTo>
                      <a:pt x="76" y="46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1" name="Freeform 1136"/>
              <p:cNvSpPr/>
              <p:nvPr/>
            </p:nvSpPr>
            <p:spPr bwMode="auto">
              <a:xfrm>
                <a:off x="5755" y="3356"/>
                <a:ext cx="76" cy="83"/>
              </a:xfrm>
              <a:custGeom>
                <a:avLst/>
                <a:gdLst>
                  <a:gd name="T0" fmla="*/ 76 w 76"/>
                  <a:gd name="T1" fmla="*/ 46 h 83"/>
                  <a:gd name="T2" fmla="*/ 38 w 76"/>
                  <a:gd name="T3" fmla="*/ 0 h 83"/>
                  <a:gd name="T4" fmla="*/ 0 w 76"/>
                  <a:gd name="T5" fmla="*/ 46 h 83"/>
                  <a:gd name="T6" fmla="*/ 38 w 76"/>
                  <a:gd name="T7" fmla="*/ 83 h 83"/>
                  <a:gd name="T8" fmla="*/ 76 w 76"/>
                  <a:gd name="T9" fmla="*/ 4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3">
                    <a:moveTo>
                      <a:pt x="76" y="46"/>
                    </a:moveTo>
                    <a:lnTo>
                      <a:pt x="38" y="0"/>
                    </a:lnTo>
                    <a:lnTo>
                      <a:pt x="0" y="46"/>
                    </a:lnTo>
                    <a:lnTo>
                      <a:pt x="38" y="83"/>
                    </a:lnTo>
                    <a:lnTo>
                      <a:pt x="76" y="4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2" name="Freeform 1137"/>
              <p:cNvSpPr/>
              <p:nvPr/>
            </p:nvSpPr>
            <p:spPr bwMode="auto">
              <a:xfrm>
                <a:off x="5839" y="3372"/>
                <a:ext cx="23" cy="52"/>
              </a:xfrm>
              <a:custGeom>
                <a:avLst/>
                <a:gdLst>
                  <a:gd name="T0" fmla="*/ 23 w 23"/>
                  <a:gd name="T1" fmla="*/ 0 h 52"/>
                  <a:gd name="T2" fmla="*/ 23 w 23"/>
                  <a:gd name="T3" fmla="*/ 52 h 52"/>
                  <a:gd name="T4" fmla="*/ 0 w 23"/>
                  <a:gd name="T5" fmla="*/ 30 h 52"/>
                  <a:gd name="T6" fmla="*/ 23 w 23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2">
                    <a:moveTo>
                      <a:pt x="23" y="0"/>
                    </a:moveTo>
                    <a:lnTo>
                      <a:pt x="23" y="52"/>
                    </a:lnTo>
                    <a:lnTo>
                      <a:pt x="0" y="3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3" name="Freeform 1138"/>
              <p:cNvSpPr/>
              <p:nvPr/>
            </p:nvSpPr>
            <p:spPr bwMode="auto">
              <a:xfrm>
                <a:off x="5839" y="3372"/>
                <a:ext cx="23" cy="52"/>
              </a:xfrm>
              <a:custGeom>
                <a:avLst/>
                <a:gdLst>
                  <a:gd name="T0" fmla="*/ 23 w 23"/>
                  <a:gd name="T1" fmla="*/ 0 h 52"/>
                  <a:gd name="T2" fmla="*/ 23 w 23"/>
                  <a:gd name="T3" fmla="*/ 52 h 52"/>
                  <a:gd name="T4" fmla="*/ 0 w 23"/>
                  <a:gd name="T5" fmla="*/ 30 h 52"/>
                  <a:gd name="T6" fmla="*/ 23 w 23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2">
                    <a:moveTo>
                      <a:pt x="23" y="0"/>
                    </a:moveTo>
                    <a:lnTo>
                      <a:pt x="23" y="52"/>
                    </a:lnTo>
                    <a:lnTo>
                      <a:pt x="0" y="30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4" name="Freeform 1139"/>
              <p:cNvSpPr/>
              <p:nvPr/>
            </p:nvSpPr>
            <p:spPr bwMode="auto">
              <a:xfrm>
                <a:off x="5686" y="3439"/>
                <a:ext cx="16" cy="30"/>
              </a:xfrm>
              <a:custGeom>
                <a:avLst/>
                <a:gdLst>
                  <a:gd name="T0" fmla="*/ 2 w 2"/>
                  <a:gd name="T1" fmla="*/ 2 h 4"/>
                  <a:gd name="T2" fmla="*/ 0 w 2"/>
                  <a:gd name="T3" fmla="*/ 4 h 4"/>
                  <a:gd name="T4" fmla="*/ 0 w 2"/>
                  <a:gd name="T5" fmla="*/ 0 h 4"/>
                  <a:gd name="T6" fmla="*/ 0 w 2"/>
                  <a:gd name="T7" fmla="*/ 0 h 4"/>
                  <a:gd name="T8" fmla="*/ 2 w 2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5" name="Freeform 1140"/>
              <p:cNvSpPr/>
              <p:nvPr/>
            </p:nvSpPr>
            <p:spPr bwMode="auto">
              <a:xfrm>
                <a:off x="5709" y="3409"/>
                <a:ext cx="84" cy="83"/>
              </a:xfrm>
              <a:custGeom>
                <a:avLst/>
                <a:gdLst>
                  <a:gd name="T0" fmla="*/ 38 w 84"/>
                  <a:gd name="T1" fmla="*/ 0 h 83"/>
                  <a:gd name="T2" fmla="*/ 0 w 84"/>
                  <a:gd name="T3" fmla="*/ 45 h 83"/>
                  <a:gd name="T4" fmla="*/ 38 w 84"/>
                  <a:gd name="T5" fmla="*/ 83 h 83"/>
                  <a:gd name="T6" fmla="*/ 84 w 84"/>
                  <a:gd name="T7" fmla="*/ 45 h 83"/>
                  <a:gd name="T8" fmla="*/ 38 w 84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38" y="0"/>
                    </a:moveTo>
                    <a:lnTo>
                      <a:pt x="0" y="45"/>
                    </a:lnTo>
                    <a:lnTo>
                      <a:pt x="38" y="83"/>
                    </a:lnTo>
                    <a:lnTo>
                      <a:pt x="84" y="4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6" name="Freeform 1141"/>
              <p:cNvSpPr/>
              <p:nvPr/>
            </p:nvSpPr>
            <p:spPr bwMode="auto">
              <a:xfrm>
                <a:off x="5709" y="3409"/>
                <a:ext cx="84" cy="83"/>
              </a:xfrm>
              <a:custGeom>
                <a:avLst/>
                <a:gdLst>
                  <a:gd name="T0" fmla="*/ 38 w 84"/>
                  <a:gd name="T1" fmla="*/ 0 h 83"/>
                  <a:gd name="T2" fmla="*/ 0 w 84"/>
                  <a:gd name="T3" fmla="*/ 45 h 83"/>
                  <a:gd name="T4" fmla="*/ 38 w 84"/>
                  <a:gd name="T5" fmla="*/ 83 h 83"/>
                  <a:gd name="T6" fmla="*/ 84 w 84"/>
                  <a:gd name="T7" fmla="*/ 45 h 83"/>
                  <a:gd name="T8" fmla="*/ 38 w 84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38" y="0"/>
                    </a:moveTo>
                    <a:lnTo>
                      <a:pt x="0" y="45"/>
                    </a:lnTo>
                    <a:lnTo>
                      <a:pt x="38" y="83"/>
                    </a:lnTo>
                    <a:lnTo>
                      <a:pt x="84" y="45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7" name="Freeform 1142"/>
              <p:cNvSpPr/>
              <p:nvPr/>
            </p:nvSpPr>
            <p:spPr bwMode="auto">
              <a:xfrm>
                <a:off x="5793" y="3409"/>
                <a:ext cx="69" cy="83"/>
              </a:xfrm>
              <a:custGeom>
                <a:avLst/>
                <a:gdLst>
                  <a:gd name="T0" fmla="*/ 69 w 69"/>
                  <a:gd name="T1" fmla="*/ 30 h 83"/>
                  <a:gd name="T2" fmla="*/ 69 w 69"/>
                  <a:gd name="T3" fmla="*/ 53 h 83"/>
                  <a:gd name="T4" fmla="*/ 69 w 69"/>
                  <a:gd name="T5" fmla="*/ 60 h 83"/>
                  <a:gd name="T6" fmla="*/ 46 w 69"/>
                  <a:gd name="T7" fmla="*/ 83 h 83"/>
                  <a:gd name="T8" fmla="*/ 0 w 69"/>
                  <a:gd name="T9" fmla="*/ 45 h 83"/>
                  <a:gd name="T10" fmla="*/ 46 w 69"/>
                  <a:gd name="T11" fmla="*/ 0 h 83"/>
                  <a:gd name="T12" fmla="*/ 69 w 69"/>
                  <a:gd name="T13" fmla="*/ 3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83">
                    <a:moveTo>
                      <a:pt x="69" y="30"/>
                    </a:moveTo>
                    <a:lnTo>
                      <a:pt x="69" y="53"/>
                    </a:lnTo>
                    <a:lnTo>
                      <a:pt x="69" y="60"/>
                    </a:lnTo>
                    <a:lnTo>
                      <a:pt x="46" y="83"/>
                    </a:lnTo>
                    <a:lnTo>
                      <a:pt x="0" y="45"/>
                    </a:lnTo>
                    <a:lnTo>
                      <a:pt x="46" y="0"/>
                    </a:lnTo>
                    <a:lnTo>
                      <a:pt x="69" y="3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8" name="Freeform 1143"/>
              <p:cNvSpPr/>
              <p:nvPr/>
            </p:nvSpPr>
            <p:spPr bwMode="auto">
              <a:xfrm>
                <a:off x="5793" y="3409"/>
                <a:ext cx="69" cy="83"/>
              </a:xfrm>
              <a:custGeom>
                <a:avLst/>
                <a:gdLst>
                  <a:gd name="T0" fmla="*/ 69 w 69"/>
                  <a:gd name="T1" fmla="*/ 30 h 83"/>
                  <a:gd name="T2" fmla="*/ 69 w 69"/>
                  <a:gd name="T3" fmla="*/ 53 h 83"/>
                  <a:gd name="T4" fmla="*/ 69 w 69"/>
                  <a:gd name="T5" fmla="*/ 60 h 83"/>
                  <a:gd name="T6" fmla="*/ 46 w 69"/>
                  <a:gd name="T7" fmla="*/ 83 h 83"/>
                  <a:gd name="T8" fmla="*/ 0 w 69"/>
                  <a:gd name="T9" fmla="*/ 45 h 83"/>
                  <a:gd name="T10" fmla="*/ 46 w 69"/>
                  <a:gd name="T11" fmla="*/ 0 h 83"/>
                  <a:gd name="T12" fmla="*/ 69 w 69"/>
                  <a:gd name="T13" fmla="*/ 3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83">
                    <a:moveTo>
                      <a:pt x="69" y="30"/>
                    </a:moveTo>
                    <a:lnTo>
                      <a:pt x="69" y="53"/>
                    </a:lnTo>
                    <a:lnTo>
                      <a:pt x="69" y="60"/>
                    </a:lnTo>
                    <a:lnTo>
                      <a:pt x="46" y="83"/>
                    </a:lnTo>
                    <a:lnTo>
                      <a:pt x="0" y="45"/>
                    </a:lnTo>
                    <a:lnTo>
                      <a:pt x="46" y="0"/>
                    </a:lnTo>
                    <a:lnTo>
                      <a:pt x="69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9" name="Freeform 1144"/>
              <p:cNvSpPr/>
              <p:nvPr/>
            </p:nvSpPr>
            <p:spPr bwMode="auto">
              <a:xfrm>
                <a:off x="5679" y="3462"/>
                <a:ext cx="68" cy="53"/>
              </a:xfrm>
              <a:custGeom>
                <a:avLst/>
                <a:gdLst>
                  <a:gd name="T0" fmla="*/ 9 w 9"/>
                  <a:gd name="T1" fmla="*/ 5 h 7"/>
                  <a:gd name="T2" fmla="*/ 8 w 9"/>
                  <a:gd name="T3" fmla="*/ 7 h 7"/>
                  <a:gd name="T4" fmla="*/ 0 w 9"/>
                  <a:gd name="T5" fmla="*/ 5 h 7"/>
                  <a:gd name="T6" fmla="*/ 0 w 9"/>
                  <a:gd name="T7" fmla="*/ 3 h 7"/>
                  <a:gd name="T8" fmla="*/ 4 w 9"/>
                  <a:gd name="T9" fmla="*/ 0 h 7"/>
                  <a:gd name="T10" fmla="*/ 9 w 9"/>
                  <a:gd name="T1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9" y="5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0" name="Freeform 1145"/>
              <p:cNvSpPr/>
              <p:nvPr/>
            </p:nvSpPr>
            <p:spPr bwMode="auto">
              <a:xfrm>
                <a:off x="5755" y="3462"/>
                <a:ext cx="76" cy="68"/>
              </a:xfrm>
              <a:custGeom>
                <a:avLst/>
                <a:gdLst>
                  <a:gd name="T0" fmla="*/ 76 w 76"/>
                  <a:gd name="T1" fmla="*/ 38 h 68"/>
                  <a:gd name="T2" fmla="*/ 53 w 76"/>
                  <a:gd name="T3" fmla="*/ 68 h 68"/>
                  <a:gd name="T4" fmla="*/ 15 w 76"/>
                  <a:gd name="T5" fmla="*/ 60 h 68"/>
                  <a:gd name="T6" fmla="*/ 15 w 76"/>
                  <a:gd name="T7" fmla="*/ 60 h 68"/>
                  <a:gd name="T8" fmla="*/ 0 w 76"/>
                  <a:gd name="T9" fmla="*/ 38 h 68"/>
                  <a:gd name="T10" fmla="*/ 38 w 76"/>
                  <a:gd name="T11" fmla="*/ 0 h 68"/>
                  <a:gd name="T12" fmla="*/ 76 w 76"/>
                  <a:gd name="T13" fmla="*/ 3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68">
                    <a:moveTo>
                      <a:pt x="76" y="38"/>
                    </a:moveTo>
                    <a:lnTo>
                      <a:pt x="53" y="68"/>
                    </a:lnTo>
                    <a:lnTo>
                      <a:pt x="15" y="60"/>
                    </a:lnTo>
                    <a:lnTo>
                      <a:pt x="15" y="60"/>
                    </a:lnTo>
                    <a:lnTo>
                      <a:pt x="0" y="38"/>
                    </a:lnTo>
                    <a:lnTo>
                      <a:pt x="38" y="0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1" name="Freeform 1146"/>
              <p:cNvSpPr/>
              <p:nvPr/>
            </p:nvSpPr>
            <p:spPr bwMode="auto">
              <a:xfrm>
                <a:off x="5755" y="3462"/>
                <a:ext cx="76" cy="68"/>
              </a:xfrm>
              <a:custGeom>
                <a:avLst/>
                <a:gdLst>
                  <a:gd name="T0" fmla="*/ 76 w 76"/>
                  <a:gd name="T1" fmla="*/ 38 h 68"/>
                  <a:gd name="T2" fmla="*/ 53 w 76"/>
                  <a:gd name="T3" fmla="*/ 68 h 68"/>
                  <a:gd name="T4" fmla="*/ 15 w 76"/>
                  <a:gd name="T5" fmla="*/ 60 h 68"/>
                  <a:gd name="T6" fmla="*/ 15 w 76"/>
                  <a:gd name="T7" fmla="*/ 60 h 68"/>
                  <a:gd name="T8" fmla="*/ 0 w 76"/>
                  <a:gd name="T9" fmla="*/ 38 h 68"/>
                  <a:gd name="T10" fmla="*/ 38 w 76"/>
                  <a:gd name="T11" fmla="*/ 0 h 68"/>
                  <a:gd name="T12" fmla="*/ 76 w 76"/>
                  <a:gd name="T13" fmla="*/ 3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68">
                    <a:moveTo>
                      <a:pt x="76" y="38"/>
                    </a:moveTo>
                    <a:lnTo>
                      <a:pt x="53" y="68"/>
                    </a:lnTo>
                    <a:lnTo>
                      <a:pt x="15" y="60"/>
                    </a:lnTo>
                    <a:lnTo>
                      <a:pt x="15" y="60"/>
                    </a:lnTo>
                    <a:lnTo>
                      <a:pt x="0" y="38"/>
                    </a:lnTo>
                    <a:lnTo>
                      <a:pt x="38" y="0"/>
                    </a:lnTo>
                    <a:lnTo>
                      <a:pt x="76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2" name="Freeform 1147"/>
              <p:cNvSpPr/>
              <p:nvPr/>
            </p:nvSpPr>
            <p:spPr bwMode="auto">
              <a:xfrm>
                <a:off x="5839" y="3485"/>
                <a:ext cx="23" cy="37"/>
              </a:xfrm>
              <a:custGeom>
                <a:avLst/>
                <a:gdLst>
                  <a:gd name="T0" fmla="*/ 23 w 23"/>
                  <a:gd name="T1" fmla="*/ 0 h 37"/>
                  <a:gd name="T2" fmla="*/ 15 w 23"/>
                  <a:gd name="T3" fmla="*/ 22 h 37"/>
                  <a:gd name="T4" fmla="*/ 15 w 23"/>
                  <a:gd name="T5" fmla="*/ 37 h 37"/>
                  <a:gd name="T6" fmla="*/ 0 w 23"/>
                  <a:gd name="T7" fmla="*/ 15 h 37"/>
                  <a:gd name="T8" fmla="*/ 23 w 23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7">
                    <a:moveTo>
                      <a:pt x="23" y="0"/>
                    </a:moveTo>
                    <a:lnTo>
                      <a:pt x="15" y="22"/>
                    </a:lnTo>
                    <a:lnTo>
                      <a:pt x="15" y="37"/>
                    </a:lnTo>
                    <a:lnTo>
                      <a:pt x="0" y="1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3" name="Freeform 1148"/>
              <p:cNvSpPr/>
              <p:nvPr/>
            </p:nvSpPr>
            <p:spPr bwMode="auto">
              <a:xfrm>
                <a:off x="5839" y="3485"/>
                <a:ext cx="23" cy="37"/>
              </a:xfrm>
              <a:custGeom>
                <a:avLst/>
                <a:gdLst>
                  <a:gd name="T0" fmla="*/ 23 w 23"/>
                  <a:gd name="T1" fmla="*/ 0 h 37"/>
                  <a:gd name="T2" fmla="*/ 15 w 23"/>
                  <a:gd name="T3" fmla="*/ 22 h 37"/>
                  <a:gd name="T4" fmla="*/ 15 w 23"/>
                  <a:gd name="T5" fmla="*/ 37 h 37"/>
                  <a:gd name="T6" fmla="*/ 0 w 23"/>
                  <a:gd name="T7" fmla="*/ 15 h 37"/>
                  <a:gd name="T8" fmla="*/ 23 w 23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7">
                    <a:moveTo>
                      <a:pt x="23" y="0"/>
                    </a:moveTo>
                    <a:lnTo>
                      <a:pt x="15" y="22"/>
                    </a:lnTo>
                    <a:lnTo>
                      <a:pt x="15" y="37"/>
                    </a:lnTo>
                    <a:lnTo>
                      <a:pt x="0" y="15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4" name="Freeform 1149"/>
              <p:cNvSpPr/>
              <p:nvPr/>
            </p:nvSpPr>
            <p:spPr bwMode="auto">
              <a:xfrm>
                <a:off x="5816" y="2143"/>
                <a:ext cx="38" cy="15"/>
              </a:xfrm>
              <a:custGeom>
                <a:avLst/>
                <a:gdLst>
                  <a:gd name="T0" fmla="*/ 38 w 38"/>
                  <a:gd name="T1" fmla="*/ 0 h 15"/>
                  <a:gd name="T2" fmla="*/ 23 w 38"/>
                  <a:gd name="T3" fmla="*/ 15 h 15"/>
                  <a:gd name="T4" fmla="*/ 0 w 38"/>
                  <a:gd name="T5" fmla="*/ 0 h 15"/>
                  <a:gd name="T6" fmla="*/ 38 w 38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15">
                    <a:moveTo>
                      <a:pt x="38" y="0"/>
                    </a:moveTo>
                    <a:lnTo>
                      <a:pt x="23" y="15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5" name="Freeform 1150"/>
              <p:cNvSpPr/>
              <p:nvPr/>
            </p:nvSpPr>
            <p:spPr bwMode="auto">
              <a:xfrm>
                <a:off x="5816" y="2143"/>
                <a:ext cx="38" cy="15"/>
              </a:xfrm>
              <a:custGeom>
                <a:avLst/>
                <a:gdLst>
                  <a:gd name="T0" fmla="*/ 38 w 38"/>
                  <a:gd name="T1" fmla="*/ 0 h 15"/>
                  <a:gd name="T2" fmla="*/ 23 w 38"/>
                  <a:gd name="T3" fmla="*/ 15 h 15"/>
                  <a:gd name="T4" fmla="*/ 0 w 38"/>
                  <a:gd name="T5" fmla="*/ 0 h 15"/>
                  <a:gd name="T6" fmla="*/ 38 w 38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15">
                    <a:moveTo>
                      <a:pt x="38" y="0"/>
                    </a:moveTo>
                    <a:lnTo>
                      <a:pt x="23" y="15"/>
                    </a:lnTo>
                    <a:lnTo>
                      <a:pt x="0" y="0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6" name="Freeform 1151"/>
              <p:cNvSpPr/>
              <p:nvPr/>
            </p:nvSpPr>
            <p:spPr bwMode="auto">
              <a:xfrm>
                <a:off x="5915" y="2158"/>
                <a:ext cx="7" cy="0"/>
              </a:xfrm>
              <a:custGeom>
                <a:avLst/>
                <a:gdLst>
                  <a:gd name="T0" fmla="*/ 7 w 7"/>
                  <a:gd name="T1" fmla="*/ 7 w 7"/>
                  <a:gd name="T2" fmla="*/ 7 w 7"/>
                  <a:gd name="T3" fmla="*/ 0 w 7"/>
                  <a:gd name="T4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7" name="Freeform 1152"/>
              <p:cNvSpPr/>
              <p:nvPr/>
            </p:nvSpPr>
            <p:spPr bwMode="auto">
              <a:xfrm>
                <a:off x="5915" y="2158"/>
                <a:ext cx="7" cy="0"/>
              </a:xfrm>
              <a:custGeom>
                <a:avLst/>
                <a:gdLst>
                  <a:gd name="T0" fmla="*/ 7 w 7"/>
                  <a:gd name="T1" fmla="*/ 7 w 7"/>
                  <a:gd name="T2" fmla="*/ 7 w 7"/>
                  <a:gd name="T3" fmla="*/ 0 w 7"/>
                  <a:gd name="T4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8" name="Freeform 1153"/>
              <p:cNvSpPr/>
              <p:nvPr/>
            </p:nvSpPr>
            <p:spPr bwMode="auto">
              <a:xfrm>
                <a:off x="5762" y="2136"/>
                <a:ext cx="69" cy="75"/>
              </a:xfrm>
              <a:custGeom>
                <a:avLst/>
                <a:gdLst>
                  <a:gd name="T0" fmla="*/ 9 w 9"/>
                  <a:gd name="T1" fmla="*/ 5 h 10"/>
                  <a:gd name="T2" fmla="*/ 4 w 9"/>
                  <a:gd name="T3" fmla="*/ 10 h 10"/>
                  <a:gd name="T4" fmla="*/ 0 w 9"/>
                  <a:gd name="T5" fmla="*/ 6 h 10"/>
                  <a:gd name="T6" fmla="*/ 4 w 9"/>
                  <a:gd name="T7" fmla="*/ 0 h 10"/>
                  <a:gd name="T8" fmla="*/ 5 w 9"/>
                  <a:gd name="T9" fmla="*/ 0 h 10"/>
                  <a:gd name="T10" fmla="*/ 9 w 9"/>
                  <a:gd name="T1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0">
                    <a:moveTo>
                      <a:pt x="9" y="5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2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9" y="5"/>
                      <a:pt x="9" y="5"/>
                      <a:pt x="9" y="5"/>
                    </a:cubicBezTo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9" name="Freeform 1154"/>
              <p:cNvSpPr/>
              <p:nvPr/>
            </p:nvSpPr>
            <p:spPr bwMode="auto">
              <a:xfrm>
                <a:off x="5839" y="2143"/>
                <a:ext cx="83" cy="68"/>
              </a:xfrm>
              <a:custGeom>
                <a:avLst/>
                <a:gdLst>
                  <a:gd name="T0" fmla="*/ 83 w 83"/>
                  <a:gd name="T1" fmla="*/ 30 h 68"/>
                  <a:gd name="T2" fmla="*/ 38 w 83"/>
                  <a:gd name="T3" fmla="*/ 68 h 68"/>
                  <a:gd name="T4" fmla="*/ 0 w 83"/>
                  <a:gd name="T5" fmla="*/ 30 h 68"/>
                  <a:gd name="T6" fmla="*/ 23 w 83"/>
                  <a:gd name="T7" fmla="*/ 0 h 68"/>
                  <a:gd name="T8" fmla="*/ 23 w 83"/>
                  <a:gd name="T9" fmla="*/ 0 h 68"/>
                  <a:gd name="T10" fmla="*/ 61 w 83"/>
                  <a:gd name="T11" fmla="*/ 8 h 68"/>
                  <a:gd name="T12" fmla="*/ 83 w 83"/>
                  <a:gd name="T13" fmla="*/ 3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68">
                    <a:moveTo>
                      <a:pt x="83" y="30"/>
                    </a:moveTo>
                    <a:lnTo>
                      <a:pt x="38" y="68"/>
                    </a:lnTo>
                    <a:lnTo>
                      <a:pt x="0" y="3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61" y="8"/>
                    </a:lnTo>
                    <a:lnTo>
                      <a:pt x="83" y="3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0" name="Freeform 1155"/>
              <p:cNvSpPr/>
              <p:nvPr/>
            </p:nvSpPr>
            <p:spPr bwMode="auto">
              <a:xfrm>
                <a:off x="5839" y="2143"/>
                <a:ext cx="83" cy="68"/>
              </a:xfrm>
              <a:custGeom>
                <a:avLst/>
                <a:gdLst>
                  <a:gd name="T0" fmla="*/ 83 w 83"/>
                  <a:gd name="T1" fmla="*/ 30 h 68"/>
                  <a:gd name="T2" fmla="*/ 38 w 83"/>
                  <a:gd name="T3" fmla="*/ 68 h 68"/>
                  <a:gd name="T4" fmla="*/ 0 w 83"/>
                  <a:gd name="T5" fmla="*/ 30 h 68"/>
                  <a:gd name="T6" fmla="*/ 23 w 83"/>
                  <a:gd name="T7" fmla="*/ 0 h 68"/>
                  <a:gd name="T8" fmla="*/ 23 w 83"/>
                  <a:gd name="T9" fmla="*/ 0 h 68"/>
                  <a:gd name="T10" fmla="*/ 61 w 83"/>
                  <a:gd name="T11" fmla="*/ 8 h 68"/>
                  <a:gd name="T12" fmla="*/ 83 w 83"/>
                  <a:gd name="T13" fmla="*/ 3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68">
                    <a:moveTo>
                      <a:pt x="83" y="30"/>
                    </a:moveTo>
                    <a:lnTo>
                      <a:pt x="38" y="68"/>
                    </a:lnTo>
                    <a:lnTo>
                      <a:pt x="0" y="3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61" y="8"/>
                    </a:lnTo>
                    <a:lnTo>
                      <a:pt x="83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1" name="Freeform 1156"/>
              <p:cNvSpPr/>
              <p:nvPr/>
            </p:nvSpPr>
            <p:spPr bwMode="auto">
              <a:xfrm>
                <a:off x="5732" y="2189"/>
                <a:ext cx="61" cy="75"/>
              </a:xfrm>
              <a:custGeom>
                <a:avLst/>
                <a:gdLst>
                  <a:gd name="T0" fmla="*/ 8 w 8"/>
                  <a:gd name="T1" fmla="*/ 4 h 10"/>
                  <a:gd name="T2" fmla="*/ 2 w 8"/>
                  <a:gd name="T3" fmla="*/ 10 h 10"/>
                  <a:gd name="T4" fmla="*/ 0 w 8"/>
                  <a:gd name="T5" fmla="*/ 8 h 10"/>
                  <a:gd name="T6" fmla="*/ 3 w 8"/>
                  <a:gd name="T7" fmla="*/ 0 h 10"/>
                  <a:gd name="T8" fmla="*/ 8 w 8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8" y="4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5"/>
                      <a:pt x="2" y="2"/>
                      <a:pt x="3" y="0"/>
                    </a:cubicBezTo>
                    <a:cubicBezTo>
                      <a:pt x="8" y="4"/>
                      <a:pt x="8" y="4"/>
                      <a:pt x="8" y="4"/>
                    </a:cubicBezTo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2" name="Freeform 1157"/>
              <p:cNvSpPr/>
              <p:nvPr/>
            </p:nvSpPr>
            <p:spPr bwMode="auto">
              <a:xfrm>
                <a:off x="5793" y="2181"/>
                <a:ext cx="84" cy="83"/>
              </a:xfrm>
              <a:custGeom>
                <a:avLst/>
                <a:gdLst>
                  <a:gd name="T0" fmla="*/ 46 w 84"/>
                  <a:gd name="T1" fmla="*/ 0 h 83"/>
                  <a:gd name="T2" fmla="*/ 0 w 84"/>
                  <a:gd name="T3" fmla="*/ 38 h 83"/>
                  <a:gd name="T4" fmla="*/ 46 w 84"/>
                  <a:gd name="T5" fmla="*/ 83 h 83"/>
                  <a:gd name="T6" fmla="*/ 84 w 84"/>
                  <a:gd name="T7" fmla="*/ 38 h 83"/>
                  <a:gd name="T8" fmla="*/ 46 w 84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46" y="0"/>
                    </a:moveTo>
                    <a:lnTo>
                      <a:pt x="0" y="38"/>
                    </a:lnTo>
                    <a:lnTo>
                      <a:pt x="46" y="83"/>
                    </a:lnTo>
                    <a:lnTo>
                      <a:pt x="84" y="38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3" name="Freeform 1158"/>
              <p:cNvSpPr/>
              <p:nvPr/>
            </p:nvSpPr>
            <p:spPr bwMode="auto">
              <a:xfrm>
                <a:off x="5793" y="2181"/>
                <a:ext cx="84" cy="83"/>
              </a:xfrm>
              <a:custGeom>
                <a:avLst/>
                <a:gdLst>
                  <a:gd name="T0" fmla="*/ 46 w 84"/>
                  <a:gd name="T1" fmla="*/ 0 h 83"/>
                  <a:gd name="T2" fmla="*/ 0 w 84"/>
                  <a:gd name="T3" fmla="*/ 38 h 83"/>
                  <a:gd name="T4" fmla="*/ 46 w 84"/>
                  <a:gd name="T5" fmla="*/ 83 h 83"/>
                  <a:gd name="T6" fmla="*/ 84 w 84"/>
                  <a:gd name="T7" fmla="*/ 38 h 83"/>
                  <a:gd name="T8" fmla="*/ 46 w 84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46" y="0"/>
                    </a:moveTo>
                    <a:lnTo>
                      <a:pt x="0" y="38"/>
                    </a:lnTo>
                    <a:lnTo>
                      <a:pt x="46" y="83"/>
                    </a:lnTo>
                    <a:lnTo>
                      <a:pt x="84" y="38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4" name="Freeform 1159"/>
              <p:cNvSpPr/>
              <p:nvPr/>
            </p:nvSpPr>
            <p:spPr bwMode="auto">
              <a:xfrm>
                <a:off x="5884" y="2181"/>
                <a:ext cx="38" cy="75"/>
              </a:xfrm>
              <a:custGeom>
                <a:avLst/>
                <a:gdLst>
                  <a:gd name="T0" fmla="*/ 38 w 38"/>
                  <a:gd name="T1" fmla="*/ 0 h 75"/>
                  <a:gd name="T2" fmla="*/ 38 w 38"/>
                  <a:gd name="T3" fmla="*/ 75 h 75"/>
                  <a:gd name="T4" fmla="*/ 0 w 38"/>
                  <a:gd name="T5" fmla="*/ 38 h 75"/>
                  <a:gd name="T6" fmla="*/ 38 w 38"/>
                  <a:gd name="T7" fmla="*/ 0 h 75"/>
                  <a:gd name="T8" fmla="*/ 38 w 38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5">
                    <a:moveTo>
                      <a:pt x="38" y="0"/>
                    </a:moveTo>
                    <a:lnTo>
                      <a:pt x="38" y="75"/>
                    </a:lnTo>
                    <a:lnTo>
                      <a:pt x="0" y="38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5" name="Freeform 1160"/>
              <p:cNvSpPr/>
              <p:nvPr/>
            </p:nvSpPr>
            <p:spPr bwMode="auto">
              <a:xfrm>
                <a:off x="5884" y="2181"/>
                <a:ext cx="38" cy="75"/>
              </a:xfrm>
              <a:custGeom>
                <a:avLst/>
                <a:gdLst>
                  <a:gd name="T0" fmla="*/ 38 w 38"/>
                  <a:gd name="T1" fmla="*/ 0 h 75"/>
                  <a:gd name="T2" fmla="*/ 38 w 38"/>
                  <a:gd name="T3" fmla="*/ 75 h 75"/>
                  <a:gd name="T4" fmla="*/ 0 w 38"/>
                  <a:gd name="T5" fmla="*/ 38 h 75"/>
                  <a:gd name="T6" fmla="*/ 38 w 38"/>
                  <a:gd name="T7" fmla="*/ 0 h 75"/>
                  <a:gd name="T8" fmla="*/ 38 w 38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5">
                    <a:moveTo>
                      <a:pt x="38" y="0"/>
                    </a:moveTo>
                    <a:lnTo>
                      <a:pt x="38" y="75"/>
                    </a:lnTo>
                    <a:lnTo>
                      <a:pt x="0" y="38"/>
                    </a:lnTo>
                    <a:lnTo>
                      <a:pt x="38" y="0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6" name="Freeform 1161"/>
              <p:cNvSpPr/>
              <p:nvPr/>
            </p:nvSpPr>
            <p:spPr bwMode="auto">
              <a:xfrm>
                <a:off x="5717" y="2256"/>
                <a:ext cx="30" cy="46"/>
              </a:xfrm>
              <a:custGeom>
                <a:avLst/>
                <a:gdLst>
                  <a:gd name="T0" fmla="*/ 4 w 4"/>
                  <a:gd name="T1" fmla="*/ 2 h 6"/>
                  <a:gd name="T2" fmla="*/ 0 w 4"/>
                  <a:gd name="T3" fmla="*/ 6 h 6"/>
                  <a:gd name="T4" fmla="*/ 2 w 4"/>
                  <a:gd name="T5" fmla="*/ 0 h 6"/>
                  <a:gd name="T6" fmla="*/ 4 w 4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2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1" y="4"/>
                      <a:pt x="1" y="2"/>
                      <a:pt x="2" y="0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7" name="Freeform 1162"/>
              <p:cNvSpPr/>
              <p:nvPr/>
            </p:nvSpPr>
            <p:spPr bwMode="auto">
              <a:xfrm>
                <a:off x="5755" y="2234"/>
                <a:ext cx="76" cy="83"/>
              </a:xfrm>
              <a:custGeom>
                <a:avLst/>
                <a:gdLst>
                  <a:gd name="T0" fmla="*/ 0 w 76"/>
                  <a:gd name="T1" fmla="*/ 37 h 83"/>
                  <a:gd name="T2" fmla="*/ 38 w 76"/>
                  <a:gd name="T3" fmla="*/ 83 h 83"/>
                  <a:gd name="T4" fmla="*/ 76 w 76"/>
                  <a:gd name="T5" fmla="*/ 37 h 83"/>
                  <a:gd name="T6" fmla="*/ 38 w 76"/>
                  <a:gd name="T7" fmla="*/ 0 h 83"/>
                  <a:gd name="T8" fmla="*/ 0 w 76"/>
                  <a:gd name="T9" fmla="*/ 3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3">
                    <a:moveTo>
                      <a:pt x="0" y="37"/>
                    </a:moveTo>
                    <a:lnTo>
                      <a:pt x="38" y="83"/>
                    </a:lnTo>
                    <a:lnTo>
                      <a:pt x="76" y="37"/>
                    </a:lnTo>
                    <a:lnTo>
                      <a:pt x="38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8" name="Freeform 1163"/>
              <p:cNvSpPr/>
              <p:nvPr/>
            </p:nvSpPr>
            <p:spPr bwMode="auto">
              <a:xfrm>
                <a:off x="5755" y="2234"/>
                <a:ext cx="76" cy="83"/>
              </a:xfrm>
              <a:custGeom>
                <a:avLst/>
                <a:gdLst>
                  <a:gd name="T0" fmla="*/ 0 w 76"/>
                  <a:gd name="T1" fmla="*/ 37 h 83"/>
                  <a:gd name="T2" fmla="*/ 38 w 76"/>
                  <a:gd name="T3" fmla="*/ 83 h 83"/>
                  <a:gd name="T4" fmla="*/ 76 w 76"/>
                  <a:gd name="T5" fmla="*/ 37 h 83"/>
                  <a:gd name="T6" fmla="*/ 38 w 76"/>
                  <a:gd name="T7" fmla="*/ 0 h 83"/>
                  <a:gd name="T8" fmla="*/ 0 w 76"/>
                  <a:gd name="T9" fmla="*/ 3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3">
                    <a:moveTo>
                      <a:pt x="0" y="37"/>
                    </a:moveTo>
                    <a:lnTo>
                      <a:pt x="38" y="83"/>
                    </a:lnTo>
                    <a:lnTo>
                      <a:pt x="76" y="37"/>
                    </a:lnTo>
                    <a:lnTo>
                      <a:pt x="38" y="0"/>
                    </a:lnTo>
                    <a:lnTo>
                      <a:pt x="0" y="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9" name="Freeform 1164"/>
              <p:cNvSpPr/>
              <p:nvPr/>
            </p:nvSpPr>
            <p:spPr bwMode="auto">
              <a:xfrm>
                <a:off x="5839" y="2234"/>
                <a:ext cx="83" cy="83"/>
              </a:xfrm>
              <a:custGeom>
                <a:avLst/>
                <a:gdLst>
                  <a:gd name="T0" fmla="*/ 38 w 83"/>
                  <a:gd name="T1" fmla="*/ 0 h 83"/>
                  <a:gd name="T2" fmla="*/ 0 w 83"/>
                  <a:gd name="T3" fmla="*/ 37 h 83"/>
                  <a:gd name="T4" fmla="*/ 38 w 83"/>
                  <a:gd name="T5" fmla="*/ 83 h 83"/>
                  <a:gd name="T6" fmla="*/ 83 w 83"/>
                  <a:gd name="T7" fmla="*/ 37 h 83"/>
                  <a:gd name="T8" fmla="*/ 38 w 83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38" y="0"/>
                    </a:moveTo>
                    <a:lnTo>
                      <a:pt x="0" y="37"/>
                    </a:lnTo>
                    <a:lnTo>
                      <a:pt x="38" y="83"/>
                    </a:lnTo>
                    <a:lnTo>
                      <a:pt x="83" y="3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0" name="Freeform 1165"/>
              <p:cNvSpPr/>
              <p:nvPr/>
            </p:nvSpPr>
            <p:spPr bwMode="auto">
              <a:xfrm>
                <a:off x="5839" y="2234"/>
                <a:ext cx="83" cy="83"/>
              </a:xfrm>
              <a:custGeom>
                <a:avLst/>
                <a:gdLst>
                  <a:gd name="T0" fmla="*/ 38 w 83"/>
                  <a:gd name="T1" fmla="*/ 0 h 83"/>
                  <a:gd name="T2" fmla="*/ 0 w 83"/>
                  <a:gd name="T3" fmla="*/ 37 h 83"/>
                  <a:gd name="T4" fmla="*/ 38 w 83"/>
                  <a:gd name="T5" fmla="*/ 83 h 83"/>
                  <a:gd name="T6" fmla="*/ 83 w 83"/>
                  <a:gd name="T7" fmla="*/ 37 h 83"/>
                  <a:gd name="T8" fmla="*/ 38 w 83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38" y="0"/>
                    </a:moveTo>
                    <a:lnTo>
                      <a:pt x="0" y="37"/>
                    </a:lnTo>
                    <a:lnTo>
                      <a:pt x="38" y="83"/>
                    </a:lnTo>
                    <a:lnTo>
                      <a:pt x="83" y="37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1" name="Freeform 1166"/>
              <p:cNvSpPr/>
              <p:nvPr/>
            </p:nvSpPr>
            <p:spPr bwMode="auto">
              <a:xfrm>
                <a:off x="5717" y="2286"/>
                <a:ext cx="76" cy="76"/>
              </a:xfrm>
              <a:custGeom>
                <a:avLst/>
                <a:gdLst>
                  <a:gd name="T0" fmla="*/ 10 w 10"/>
                  <a:gd name="T1" fmla="*/ 5 h 10"/>
                  <a:gd name="T2" fmla="*/ 4 w 10"/>
                  <a:gd name="T3" fmla="*/ 10 h 10"/>
                  <a:gd name="T4" fmla="*/ 0 w 10"/>
                  <a:gd name="T5" fmla="*/ 6 h 10"/>
                  <a:gd name="T6" fmla="*/ 0 w 10"/>
                  <a:gd name="T7" fmla="*/ 4 h 10"/>
                  <a:gd name="T8" fmla="*/ 4 w 10"/>
                  <a:gd name="T9" fmla="*/ 0 h 10"/>
                  <a:gd name="T10" fmla="*/ 10 w 10"/>
                  <a:gd name="T1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10" y="5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0" y="5"/>
                      <a:pt x="10" y="5"/>
                      <a:pt x="10" y="5"/>
                    </a:cubicBezTo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2" name="Freeform 1167"/>
              <p:cNvSpPr/>
              <p:nvPr/>
            </p:nvSpPr>
            <p:spPr bwMode="auto">
              <a:xfrm>
                <a:off x="5793" y="2286"/>
                <a:ext cx="84" cy="76"/>
              </a:xfrm>
              <a:custGeom>
                <a:avLst/>
                <a:gdLst>
                  <a:gd name="T0" fmla="*/ 46 w 84"/>
                  <a:gd name="T1" fmla="*/ 0 h 76"/>
                  <a:gd name="T2" fmla="*/ 0 w 84"/>
                  <a:gd name="T3" fmla="*/ 38 h 76"/>
                  <a:gd name="T4" fmla="*/ 46 w 84"/>
                  <a:gd name="T5" fmla="*/ 76 h 76"/>
                  <a:gd name="T6" fmla="*/ 84 w 84"/>
                  <a:gd name="T7" fmla="*/ 38 h 76"/>
                  <a:gd name="T8" fmla="*/ 46 w 84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76">
                    <a:moveTo>
                      <a:pt x="46" y="0"/>
                    </a:moveTo>
                    <a:lnTo>
                      <a:pt x="0" y="38"/>
                    </a:lnTo>
                    <a:lnTo>
                      <a:pt x="46" y="76"/>
                    </a:lnTo>
                    <a:lnTo>
                      <a:pt x="84" y="38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3" name="Freeform 1168"/>
              <p:cNvSpPr/>
              <p:nvPr/>
            </p:nvSpPr>
            <p:spPr bwMode="auto">
              <a:xfrm>
                <a:off x="5793" y="2286"/>
                <a:ext cx="84" cy="76"/>
              </a:xfrm>
              <a:custGeom>
                <a:avLst/>
                <a:gdLst>
                  <a:gd name="T0" fmla="*/ 46 w 84"/>
                  <a:gd name="T1" fmla="*/ 0 h 76"/>
                  <a:gd name="T2" fmla="*/ 0 w 84"/>
                  <a:gd name="T3" fmla="*/ 38 h 76"/>
                  <a:gd name="T4" fmla="*/ 46 w 84"/>
                  <a:gd name="T5" fmla="*/ 76 h 76"/>
                  <a:gd name="T6" fmla="*/ 84 w 84"/>
                  <a:gd name="T7" fmla="*/ 38 h 76"/>
                  <a:gd name="T8" fmla="*/ 46 w 84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76">
                    <a:moveTo>
                      <a:pt x="46" y="0"/>
                    </a:moveTo>
                    <a:lnTo>
                      <a:pt x="0" y="38"/>
                    </a:lnTo>
                    <a:lnTo>
                      <a:pt x="46" y="76"/>
                    </a:lnTo>
                    <a:lnTo>
                      <a:pt x="84" y="38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4" name="Freeform 1169"/>
              <p:cNvSpPr/>
              <p:nvPr/>
            </p:nvSpPr>
            <p:spPr bwMode="auto">
              <a:xfrm>
                <a:off x="5884" y="2286"/>
                <a:ext cx="31" cy="68"/>
              </a:xfrm>
              <a:custGeom>
                <a:avLst/>
                <a:gdLst>
                  <a:gd name="T0" fmla="*/ 31 w 31"/>
                  <a:gd name="T1" fmla="*/ 0 h 68"/>
                  <a:gd name="T2" fmla="*/ 31 w 31"/>
                  <a:gd name="T3" fmla="*/ 68 h 68"/>
                  <a:gd name="T4" fmla="*/ 0 w 31"/>
                  <a:gd name="T5" fmla="*/ 38 h 68"/>
                  <a:gd name="T6" fmla="*/ 31 w 31"/>
                  <a:gd name="T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8">
                    <a:moveTo>
                      <a:pt x="31" y="0"/>
                    </a:moveTo>
                    <a:lnTo>
                      <a:pt x="31" y="68"/>
                    </a:lnTo>
                    <a:lnTo>
                      <a:pt x="0" y="38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5" name="Freeform 1170"/>
              <p:cNvSpPr/>
              <p:nvPr/>
            </p:nvSpPr>
            <p:spPr bwMode="auto">
              <a:xfrm>
                <a:off x="5884" y="2286"/>
                <a:ext cx="31" cy="68"/>
              </a:xfrm>
              <a:custGeom>
                <a:avLst/>
                <a:gdLst>
                  <a:gd name="T0" fmla="*/ 31 w 31"/>
                  <a:gd name="T1" fmla="*/ 0 h 68"/>
                  <a:gd name="T2" fmla="*/ 31 w 31"/>
                  <a:gd name="T3" fmla="*/ 68 h 68"/>
                  <a:gd name="T4" fmla="*/ 0 w 31"/>
                  <a:gd name="T5" fmla="*/ 38 h 68"/>
                  <a:gd name="T6" fmla="*/ 31 w 31"/>
                  <a:gd name="T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8">
                    <a:moveTo>
                      <a:pt x="31" y="0"/>
                    </a:moveTo>
                    <a:lnTo>
                      <a:pt x="31" y="68"/>
                    </a:lnTo>
                    <a:lnTo>
                      <a:pt x="0" y="38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6" name="Freeform 1171"/>
              <p:cNvSpPr/>
              <p:nvPr/>
            </p:nvSpPr>
            <p:spPr bwMode="auto">
              <a:xfrm>
                <a:off x="5702" y="2339"/>
                <a:ext cx="45" cy="76"/>
              </a:xfrm>
              <a:custGeom>
                <a:avLst/>
                <a:gdLst>
                  <a:gd name="T0" fmla="*/ 6 w 6"/>
                  <a:gd name="T1" fmla="*/ 5 h 10"/>
                  <a:gd name="T2" fmla="*/ 1 w 6"/>
                  <a:gd name="T3" fmla="*/ 10 h 10"/>
                  <a:gd name="T4" fmla="*/ 0 w 6"/>
                  <a:gd name="T5" fmla="*/ 10 h 10"/>
                  <a:gd name="T6" fmla="*/ 1 w 6"/>
                  <a:gd name="T7" fmla="*/ 0 h 10"/>
                  <a:gd name="T8" fmla="*/ 6 w 6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6" y="5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6"/>
                      <a:pt x="1" y="3"/>
                      <a:pt x="1" y="0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7" name="Freeform 1172"/>
              <p:cNvSpPr/>
              <p:nvPr/>
            </p:nvSpPr>
            <p:spPr bwMode="auto">
              <a:xfrm>
                <a:off x="5755" y="2332"/>
                <a:ext cx="76" cy="83"/>
              </a:xfrm>
              <a:custGeom>
                <a:avLst/>
                <a:gdLst>
                  <a:gd name="T0" fmla="*/ 38 w 76"/>
                  <a:gd name="T1" fmla="*/ 0 h 83"/>
                  <a:gd name="T2" fmla="*/ 0 w 76"/>
                  <a:gd name="T3" fmla="*/ 45 h 83"/>
                  <a:gd name="T4" fmla="*/ 38 w 76"/>
                  <a:gd name="T5" fmla="*/ 83 h 83"/>
                  <a:gd name="T6" fmla="*/ 76 w 76"/>
                  <a:gd name="T7" fmla="*/ 45 h 83"/>
                  <a:gd name="T8" fmla="*/ 38 w 76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3">
                    <a:moveTo>
                      <a:pt x="38" y="0"/>
                    </a:moveTo>
                    <a:lnTo>
                      <a:pt x="0" y="45"/>
                    </a:lnTo>
                    <a:lnTo>
                      <a:pt x="38" y="83"/>
                    </a:lnTo>
                    <a:lnTo>
                      <a:pt x="76" y="4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8" name="Freeform 1173"/>
              <p:cNvSpPr/>
              <p:nvPr/>
            </p:nvSpPr>
            <p:spPr bwMode="auto">
              <a:xfrm>
                <a:off x="5755" y="2332"/>
                <a:ext cx="76" cy="83"/>
              </a:xfrm>
              <a:custGeom>
                <a:avLst/>
                <a:gdLst>
                  <a:gd name="T0" fmla="*/ 38 w 76"/>
                  <a:gd name="T1" fmla="*/ 0 h 83"/>
                  <a:gd name="T2" fmla="*/ 0 w 76"/>
                  <a:gd name="T3" fmla="*/ 45 h 83"/>
                  <a:gd name="T4" fmla="*/ 38 w 76"/>
                  <a:gd name="T5" fmla="*/ 83 h 83"/>
                  <a:gd name="T6" fmla="*/ 76 w 76"/>
                  <a:gd name="T7" fmla="*/ 45 h 83"/>
                  <a:gd name="T8" fmla="*/ 38 w 76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3">
                    <a:moveTo>
                      <a:pt x="38" y="0"/>
                    </a:moveTo>
                    <a:lnTo>
                      <a:pt x="0" y="45"/>
                    </a:lnTo>
                    <a:lnTo>
                      <a:pt x="38" y="83"/>
                    </a:lnTo>
                    <a:lnTo>
                      <a:pt x="76" y="45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9" name="Freeform 1174"/>
              <p:cNvSpPr/>
              <p:nvPr/>
            </p:nvSpPr>
            <p:spPr bwMode="auto">
              <a:xfrm>
                <a:off x="5839" y="2332"/>
                <a:ext cx="76" cy="83"/>
              </a:xfrm>
              <a:custGeom>
                <a:avLst/>
                <a:gdLst>
                  <a:gd name="T0" fmla="*/ 76 w 76"/>
                  <a:gd name="T1" fmla="*/ 37 h 83"/>
                  <a:gd name="T2" fmla="*/ 76 w 76"/>
                  <a:gd name="T3" fmla="*/ 52 h 83"/>
                  <a:gd name="T4" fmla="*/ 76 w 76"/>
                  <a:gd name="T5" fmla="*/ 52 h 83"/>
                  <a:gd name="T6" fmla="*/ 38 w 76"/>
                  <a:gd name="T7" fmla="*/ 83 h 83"/>
                  <a:gd name="T8" fmla="*/ 0 w 76"/>
                  <a:gd name="T9" fmla="*/ 45 h 83"/>
                  <a:gd name="T10" fmla="*/ 38 w 76"/>
                  <a:gd name="T11" fmla="*/ 0 h 83"/>
                  <a:gd name="T12" fmla="*/ 76 w 76"/>
                  <a:gd name="T13" fmla="*/ 3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83">
                    <a:moveTo>
                      <a:pt x="76" y="37"/>
                    </a:moveTo>
                    <a:lnTo>
                      <a:pt x="76" y="52"/>
                    </a:lnTo>
                    <a:lnTo>
                      <a:pt x="76" y="52"/>
                    </a:lnTo>
                    <a:lnTo>
                      <a:pt x="38" y="83"/>
                    </a:lnTo>
                    <a:lnTo>
                      <a:pt x="0" y="45"/>
                    </a:lnTo>
                    <a:lnTo>
                      <a:pt x="38" y="0"/>
                    </a:lnTo>
                    <a:lnTo>
                      <a:pt x="76" y="37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0" name="Freeform 1175"/>
              <p:cNvSpPr/>
              <p:nvPr/>
            </p:nvSpPr>
            <p:spPr bwMode="auto">
              <a:xfrm>
                <a:off x="5839" y="2332"/>
                <a:ext cx="76" cy="83"/>
              </a:xfrm>
              <a:custGeom>
                <a:avLst/>
                <a:gdLst>
                  <a:gd name="T0" fmla="*/ 76 w 76"/>
                  <a:gd name="T1" fmla="*/ 37 h 83"/>
                  <a:gd name="T2" fmla="*/ 76 w 76"/>
                  <a:gd name="T3" fmla="*/ 52 h 83"/>
                  <a:gd name="T4" fmla="*/ 76 w 76"/>
                  <a:gd name="T5" fmla="*/ 52 h 83"/>
                  <a:gd name="T6" fmla="*/ 38 w 76"/>
                  <a:gd name="T7" fmla="*/ 83 h 83"/>
                  <a:gd name="T8" fmla="*/ 0 w 76"/>
                  <a:gd name="T9" fmla="*/ 45 h 83"/>
                  <a:gd name="T10" fmla="*/ 38 w 76"/>
                  <a:gd name="T11" fmla="*/ 0 h 83"/>
                  <a:gd name="T12" fmla="*/ 76 w 76"/>
                  <a:gd name="T13" fmla="*/ 3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83">
                    <a:moveTo>
                      <a:pt x="76" y="37"/>
                    </a:moveTo>
                    <a:lnTo>
                      <a:pt x="76" y="52"/>
                    </a:lnTo>
                    <a:lnTo>
                      <a:pt x="76" y="52"/>
                    </a:lnTo>
                    <a:lnTo>
                      <a:pt x="38" y="83"/>
                    </a:lnTo>
                    <a:lnTo>
                      <a:pt x="0" y="45"/>
                    </a:lnTo>
                    <a:lnTo>
                      <a:pt x="38" y="0"/>
                    </a:lnTo>
                    <a:lnTo>
                      <a:pt x="76" y="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1" name="Freeform 1176"/>
              <p:cNvSpPr/>
              <p:nvPr/>
            </p:nvSpPr>
            <p:spPr bwMode="auto">
              <a:xfrm>
                <a:off x="5702" y="2422"/>
                <a:ext cx="0" cy="8"/>
              </a:xfrm>
              <a:custGeom>
                <a:avLst/>
                <a:gdLst>
                  <a:gd name="T0" fmla="*/ 8 h 8"/>
                  <a:gd name="T1" fmla="*/ 8 h 8"/>
                  <a:gd name="T2" fmla="*/ 0 h 8"/>
                  <a:gd name="T3" fmla="*/ 8 h 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2" name="Freeform 1177"/>
              <p:cNvSpPr/>
              <p:nvPr/>
            </p:nvSpPr>
            <p:spPr bwMode="auto">
              <a:xfrm>
                <a:off x="5709" y="2384"/>
                <a:ext cx="84" cy="83"/>
              </a:xfrm>
              <a:custGeom>
                <a:avLst/>
                <a:gdLst>
                  <a:gd name="T0" fmla="*/ 84 w 84"/>
                  <a:gd name="T1" fmla="*/ 46 h 83"/>
                  <a:gd name="T2" fmla="*/ 38 w 84"/>
                  <a:gd name="T3" fmla="*/ 0 h 83"/>
                  <a:gd name="T4" fmla="*/ 0 w 84"/>
                  <a:gd name="T5" fmla="*/ 46 h 83"/>
                  <a:gd name="T6" fmla="*/ 38 w 84"/>
                  <a:gd name="T7" fmla="*/ 83 h 83"/>
                  <a:gd name="T8" fmla="*/ 84 w 84"/>
                  <a:gd name="T9" fmla="*/ 4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84" y="46"/>
                    </a:moveTo>
                    <a:lnTo>
                      <a:pt x="38" y="0"/>
                    </a:lnTo>
                    <a:lnTo>
                      <a:pt x="0" y="46"/>
                    </a:lnTo>
                    <a:lnTo>
                      <a:pt x="38" y="83"/>
                    </a:lnTo>
                    <a:lnTo>
                      <a:pt x="84" y="46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3" name="Freeform 1178"/>
              <p:cNvSpPr/>
              <p:nvPr/>
            </p:nvSpPr>
            <p:spPr bwMode="auto">
              <a:xfrm>
                <a:off x="5709" y="2384"/>
                <a:ext cx="84" cy="83"/>
              </a:xfrm>
              <a:custGeom>
                <a:avLst/>
                <a:gdLst>
                  <a:gd name="T0" fmla="*/ 84 w 84"/>
                  <a:gd name="T1" fmla="*/ 46 h 83"/>
                  <a:gd name="T2" fmla="*/ 38 w 84"/>
                  <a:gd name="T3" fmla="*/ 0 h 83"/>
                  <a:gd name="T4" fmla="*/ 0 w 84"/>
                  <a:gd name="T5" fmla="*/ 46 h 83"/>
                  <a:gd name="T6" fmla="*/ 38 w 84"/>
                  <a:gd name="T7" fmla="*/ 83 h 83"/>
                  <a:gd name="T8" fmla="*/ 84 w 84"/>
                  <a:gd name="T9" fmla="*/ 4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84" y="46"/>
                    </a:moveTo>
                    <a:lnTo>
                      <a:pt x="38" y="0"/>
                    </a:lnTo>
                    <a:lnTo>
                      <a:pt x="0" y="46"/>
                    </a:lnTo>
                    <a:lnTo>
                      <a:pt x="38" y="83"/>
                    </a:lnTo>
                    <a:lnTo>
                      <a:pt x="84" y="4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4" name="Freeform 1179"/>
              <p:cNvSpPr/>
              <p:nvPr/>
            </p:nvSpPr>
            <p:spPr bwMode="auto">
              <a:xfrm>
                <a:off x="5793" y="2384"/>
                <a:ext cx="84" cy="83"/>
              </a:xfrm>
              <a:custGeom>
                <a:avLst/>
                <a:gdLst>
                  <a:gd name="T0" fmla="*/ 46 w 84"/>
                  <a:gd name="T1" fmla="*/ 0 h 83"/>
                  <a:gd name="T2" fmla="*/ 0 w 84"/>
                  <a:gd name="T3" fmla="*/ 46 h 83"/>
                  <a:gd name="T4" fmla="*/ 46 w 84"/>
                  <a:gd name="T5" fmla="*/ 83 h 83"/>
                  <a:gd name="T6" fmla="*/ 84 w 84"/>
                  <a:gd name="T7" fmla="*/ 46 h 83"/>
                  <a:gd name="T8" fmla="*/ 46 w 84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46" y="0"/>
                    </a:moveTo>
                    <a:lnTo>
                      <a:pt x="0" y="46"/>
                    </a:lnTo>
                    <a:lnTo>
                      <a:pt x="46" y="83"/>
                    </a:lnTo>
                    <a:lnTo>
                      <a:pt x="84" y="46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5" name="Freeform 1180"/>
              <p:cNvSpPr/>
              <p:nvPr/>
            </p:nvSpPr>
            <p:spPr bwMode="auto">
              <a:xfrm>
                <a:off x="5793" y="2384"/>
                <a:ext cx="84" cy="83"/>
              </a:xfrm>
              <a:custGeom>
                <a:avLst/>
                <a:gdLst>
                  <a:gd name="T0" fmla="*/ 46 w 84"/>
                  <a:gd name="T1" fmla="*/ 0 h 83"/>
                  <a:gd name="T2" fmla="*/ 0 w 84"/>
                  <a:gd name="T3" fmla="*/ 46 h 83"/>
                  <a:gd name="T4" fmla="*/ 46 w 84"/>
                  <a:gd name="T5" fmla="*/ 83 h 83"/>
                  <a:gd name="T6" fmla="*/ 84 w 84"/>
                  <a:gd name="T7" fmla="*/ 46 h 83"/>
                  <a:gd name="T8" fmla="*/ 46 w 84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46" y="0"/>
                    </a:moveTo>
                    <a:lnTo>
                      <a:pt x="0" y="46"/>
                    </a:lnTo>
                    <a:lnTo>
                      <a:pt x="46" y="83"/>
                    </a:lnTo>
                    <a:lnTo>
                      <a:pt x="84" y="46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6" name="Freeform 1181"/>
              <p:cNvSpPr/>
              <p:nvPr/>
            </p:nvSpPr>
            <p:spPr bwMode="auto">
              <a:xfrm>
                <a:off x="5884" y="2392"/>
                <a:ext cx="31" cy="60"/>
              </a:xfrm>
              <a:custGeom>
                <a:avLst/>
                <a:gdLst>
                  <a:gd name="T0" fmla="*/ 31 w 31"/>
                  <a:gd name="T1" fmla="*/ 0 h 60"/>
                  <a:gd name="T2" fmla="*/ 23 w 31"/>
                  <a:gd name="T3" fmla="*/ 60 h 60"/>
                  <a:gd name="T4" fmla="*/ 0 w 31"/>
                  <a:gd name="T5" fmla="*/ 38 h 60"/>
                  <a:gd name="T6" fmla="*/ 31 w 31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0">
                    <a:moveTo>
                      <a:pt x="31" y="0"/>
                    </a:moveTo>
                    <a:lnTo>
                      <a:pt x="23" y="60"/>
                    </a:lnTo>
                    <a:lnTo>
                      <a:pt x="0" y="38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7" name="Freeform 1182"/>
              <p:cNvSpPr/>
              <p:nvPr/>
            </p:nvSpPr>
            <p:spPr bwMode="auto">
              <a:xfrm>
                <a:off x="5884" y="2392"/>
                <a:ext cx="31" cy="60"/>
              </a:xfrm>
              <a:custGeom>
                <a:avLst/>
                <a:gdLst>
                  <a:gd name="T0" fmla="*/ 31 w 31"/>
                  <a:gd name="T1" fmla="*/ 0 h 60"/>
                  <a:gd name="T2" fmla="*/ 23 w 31"/>
                  <a:gd name="T3" fmla="*/ 60 h 60"/>
                  <a:gd name="T4" fmla="*/ 0 w 31"/>
                  <a:gd name="T5" fmla="*/ 38 h 60"/>
                  <a:gd name="T6" fmla="*/ 31 w 31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0">
                    <a:moveTo>
                      <a:pt x="31" y="0"/>
                    </a:moveTo>
                    <a:lnTo>
                      <a:pt x="23" y="60"/>
                    </a:lnTo>
                    <a:lnTo>
                      <a:pt x="0" y="38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8" name="Freeform 1183"/>
              <p:cNvSpPr/>
              <p:nvPr/>
            </p:nvSpPr>
            <p:spPr bwMode="auto">
              <a:xfrm>
                <a:off x="5702" y="2437"/>
                <a:ext cx="45" cy="83"/>
              </a:xfrm>
              <a:custGeom>
                <a:avLst/>
                <a:gdLst>
                  <a:gd name="T0" fmla="*/ 6 w 6"/>
                  <a:gd name="T1" fmla="*/ 5 h 11"/>
                  <a:gd name="T2" fmla="*/ 1 w 6"/>
                  <a:gd name="T3" fmla="*/ 11 h 11"/>
                  <a:gd name="T4" fmla="*/ 0 w 6"/>
                  <a:gd name="T5" fmla="*/ 10 h 11"/>
                  <a:gd name="T6" fmla="*/ 0 w 6"/>
                  <a:gd name="T7" fmla="*/ 10 h 11"/>
                  <a:gd name="T8" fmla="*/ 0 w 6"/>
                  <a:gd name="T9" fmla="*/ 7 h 11"/>
                  <a:gd name="T10" fmla="*/ 0 w 6"/>
                  <a:gd name="T11" fmla="*/ 1 h 11"/>
                  <a:gd name="T12" fmla="*/ 0 w 6"/>
                  <a:gd name="T13" fmla="*/ 1 h 11"/>
                  <a:gd name="T14" fmla="*/ 1 w 6"/>
                  <a:gd name="T15" fmla="*/ 0 h 11"/>
                  <a:gd name="T16" fmla="*/ 6 w 6"/>
                  <a:gd name="T1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1">
                    <a:moveTo>
                      <a:pt x="6" y="5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0" y="5"/>
                      <a:pt x="0" y="3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9" name="Freeform 1184"/>
              <p:cNvSpPr/>
              <p:nvPr/>
            </p:nvSpPr>
            <p:spPr bwMode="auto">
              <a:xfrm>
                <a:off x="5755" y="2437"/>
                <a:ext cx="76" cy="83"/>
              </a:xfrm>
              <a:custGeom>
                <a:avLst/>
                <a:gdLst>
                  <a:gd name="T0" fmla="*/ 76 w 76"/>
                  <a:gd name="T1" fmla="*/ 38 h 83"/>
                  <a:gd name="T2" fmla="*/ 38 w 76"/>
                  <a:gd name="T3" fmla="*/ 0 h 83"/>
                  <a:gd name="T4" fmla="*/ 0 w 76"/>
                  <a:gd name="T5" fmla="*/ 38 h 83"/>
                  <a:gd name="T6" fmla="*/ 38 w 76"/>
                  <a:gd name="T7" fmla="*/ 83 h 83"/>
                  <a:gd name="T8" fmla="*/ 76 w 76"/>
                  <a:gd name="T9" fmla="*/ 3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3">
                    <a:moveTo>
                      <a:pt x="76" y="38"/>
                    </a:moveTo>
                    <a:lnTo>
                      <a:pt x="38" y="0"/>
                    </a:lnTo>
                    <a:lnTo>
                      <a:pt x="0" y="38"/>
                    </a:lnTo>
                    <a:lnTo>
                      <a:pt x="38" y="83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0" name="Freeform 1185"/>
              <p:cNvSpPr/>
              <p:nvPr/>
            </p:nvSpPr>
            <p:spPr bwMode="auto">
              <a:xfrm>
                <a:off x="5755" y="2437"/>
                <a:ext cx="76" cy="83"/>
              </a:xfrm>
              <a:custGeom>
                <a:avLst/>
                <a:gdLst>
                  <a:gd name="T0" fmla="*/ 76 w 76"/>
                  <a:gd name="T1" fmla="*/ 38 h 83"/>
                  <a:gd name="T2" fmla="*/ 38 w 76"/>
                  <a:gd name="T3" fmla="*/ 0 h 83"/>
                  <a:gd name="T4" fmla="*/ 0 w 76"/>
                  <a:gd name="T5" fmla="*/ 38 h 83"/>
                  <a:gd name="T6" fmla="*/ 38 w 76"/>
                  <a:gd name="T7" fmla="*/ 83 h 83"/>
                  <a:gd name="T8" fmla="*/ 76 w 76"/>
                  <a:gd name="T9" fmla="*/ 3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3">
                    <a:moveTo>
                      <a:pt x="76" y="38"/>
                    </a:moveTo>
                    <a:lnTo>
                      <a:pt x="38" y="0"/>
                    </a:lnTo>
                    <a:lnTo>
                      <a:pt x="0" y="38"/>
                    </a:lnTo>
                    <a:lnTo>
                      <a:pt x="38" y="83"/>
                    </a:lnTo>
                    <a:lnTo>
                      <a:pt x="76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1" name="Freeform 1186"/>
              <p:cNvSpPr/>
              <p:nvPr/>
            </p:nvSpPr>
            <p:spPr bwMode="auto">
              <a:xfrm>
                <a:off x="5839" y="2437"/>
                <a:ext cx="68" cy="83"/>
              </a:xfrm>
              <a:custGeom>
                <a:avLst/>
                <a:gdLst>
                  <a:gd name="T0" fmla="*/ 68 w 68"/>
                  <a:gd name="T1" fmla="*/ 30 h 83"/>
                  <a:gd name="T2" fmla="*/ 68 w 68"/>
                  <a:gd name="T3" fmla="*/ 53 h 83"/>
                  <a:gd name="T4" fmla="*/ 68 w 68"/>
                  <a:gd name="T5" fmla="*/ 53 h 83"/>
                  <a:gd name="T6" fmla="*/ 38 w 68"/>
                  <a:gd name="T7" fmla="*/ 83 h 83"/>
                  <a:gd name="T8" fmla="*/ 0 w 68"/>
                  <a:gd name="T9" fmla="*/ 38 h 83"/>
                  <a:gd name="T10" fmla="*/ 38 w 68"/>
                  <a:gd name="T11" fmla="*/ 0 h 83"/>
                  <a:gd name="T12" fmla="*/ 68 w 68"/>
                  <a:gd name="T13" fmla="*/ 3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83">
                    <a:moveTo>
                      <a:pt x="68" y="30"/>
                    </a:moveTo>
                    <a:lnTo>
                      <a:pt x="68" y="53"/>
                    </a:lnTo>
                    <a:lnTo>
                      <a:pt x="68" y="53"/>
                    </a:lnTo>
                    <a:lnTo>
                      <a:pt x="38" y="83"/>
                    </a:lnTo>
                    <a:lnTo>
                      <a:pt x="0" y="38"/>
                    </a:lnTo>
                    <a:lnTo>
                      <a:pt x="38" y="0"/>
                    </a:lnTo>
                    <a:lnTo>
                      <a:pt x="68" y="3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2" name="Freeform 1187"/>
              <p:cNvSpPr/>
              <p:nvPr/>
            </p:nvSpPr>
            <p:spPr bwMode="auto">
              <a:xfrm>
                <a:off x="5839" y="2437"/>
                <a:ext cx="68" cy="83"/>
              </a:xfrm>
              <a:custGeom>
                <a:avLst/>
                <a:gdLst>
                  <a:gd name="T0" fmla="*/ 68 w 68"/>
                  <a:gd name="T1" fmla="*/ 30 h 83"/>
                  <a:gd name="T2" fmla="*/ 68 w 68"/>
                  <a:gd name="T3" fmla="*/ 53 h 83"/>
                  <a:gd name="T4" fmla="*/ 68 w 68"/>
                  <a:gd name="T5" fmla="*/ 53 h 83"/>
                  <a:gd name="T6" fmla="*/ 38 w 68"/>
                  <a:gd name="T7" fmla="*/ 83 h 83"/>
                  <a:gd name="T8" fmla="*/ 0 w 68"/>
                  <a:gd name="T9" fmla="*/ 38 h 83"/>
                  <a:gd name="T10" fmla="*/ 38 w 68"/>
                  <a:gd name="T11" fmla="*/ 0 h 83"/>
                  <a:gd name="T12" fmla="*/ 68 w 68"/>
                  <a:gd name="T13" fmla="*/ 3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83">
                    <a:moveTo>
                      <a:pt x="68" y="30"/>
                    </a:moveTo>
                    <a:lnTo>
                      <a:pt x="68" y="53"/>
                    </a:lnTo>
                    <a:lnTo>
                      <a:pt x="68" y="53"/>
                    </a:lnTo>
                    <a:lnTo>
                      <a:pt x="38" y="83"/>
                    </a:lnTo>
                    <a:lnTo>
                      <a:pt x="0" y="38"/>
                    </a:lnTo>
                    <a:lnTo>
                      <a:pt x="38" y="0"/>
                    </a:lnTo>
                    <a:lnTo>
                      <a:pt x="68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3" name="Freeform 1188"/>
              <p:cNvSpPr/>
              <p:nvPr/>
            </p:nvSpPr>
            <p:spPr bwMode="auto">
              <a:xfrm>
                <a:off x="5694" y="2520"/>
                <a:ext cx="8" cy="1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0 w 1"/>
                  <a:gd name="T5" fmla="*/ 0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4" name="Freeform 1189"/>
              <p:cNvSpPr/>
              <p:nvPr/>
            </p:nvSpPr>
            <p:spPr bwMode="auto">
              <a:xfrm>
                <a:off x="5709" y="2490"/>
                <a:ext cx="84" cy="83"/>
              </a:xfrm>
              <a:custGeom>
                <a:avLst/>
                <a:gdLst>
                  <a:gd name="T0" fmla="*/ 84 w 84"/>
                  <a:gd name="T1" fmla="*/ 38 h 83"/>
                  <a:gd name="T2" fmla="*/ 38 w 84"/>
                  <a:gd name="T3" fmla="*/ 0 h 83"/>
                  <a:gd name="T4" fmla="*/ 0 w 84"/>
                  <a:gd name="T5" fmla="*/ 38 h 83"/>
                  <a:gd name="T6" fmla="*/ 38 w 84"/>
                  <a:gd name="T7" fmla="*/ 83 h 83"/>
                  <a:gd name="T8" fmla="*/ 84 w 84"/>
                  <a:gd name="T9" fmla="*/ 3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84" y="38"/>
                    </a:moveTo>
                    <a:lnTo>
                      <a:pt x="38" y="0"/>
                    </a:lnTo>
                    <a:lnTo>
                      <a:pt x="0" y="38"/>
                    </a:lnTo>
                    <a:lnTo>
                      <a:pt x="38" y="83"/>
                    </a:lnTo>
                    <a:lnTo>
                      <a:pt x="84" y="3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5" name="Freeform 1190"/>
              <p:cNvSpPr/>
              <p:nvPr/>
            </p:nvSpPr>
            <p:spPr bwMode="auto">
              <a:xfrm>
                <a:off x="5709" y="2490"/>
                <a:ext cx="84" cy="83"/>
              </a:xfrm>
              <a:custGeom>
                <a:avLst/>
                <a:gdLst>
                  <a:gd name="T0" fmla="*/ 84 w 84"/>
                  <a:gd name="T1" fmla="*/ 38 h 83"/>
                  <a:gd name="T2" fmla="*/ 38 w 84"/>
                  <a:gd name="T3" fmla="*/ 0 h 83"/>
                  <a:gd name="T4" fmla="*/ 0 w 84"/>
                  <a:gd name="T5" fmla="*/ 38 h 83"/>
                  <a:gd name="T6" fmla="*/ 38 w 84"/>
                  <a:gd name="T7" fmla="*/ 83 h 83"/>
                  <a:gd name="T8" fmla="*/ 84 w 84"/>
                  <a:gd name="T9" fmla="*/ 3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84" y="38"/>
                    </a:moveTo>
                    <a:lnTo>
                      <a:pt x="38" y="0"/>
                    </a:lnTo>
                    <a:lnTo>
                      <a:pt x="0" y="38"/>
                    </a:lnTo>
                    <a:lnTo>
                      <a:pt x="38" y="83"/>
                    </a:lnTo>
                    <a:lnTo>
                      <a:pt x="84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6" name="Freeform 1191"/>
              <p:cNvSpPr/>
              <p:nvPr/>
            </p:nvSpPr>
            <p:spPr bwMode="auto">
              <a:xfrm>
                <a:off x="5793" y="2490"/>
                <a:ext cx="84" cy="83"/>
              </a:xfrm>
              <a:custGeom>
                <a:avLst/>
                <a:gdLst>
                  <a:gd name="T0" fmla="*/ 84 w 84"/>
                  <a:gd name="T1" fmla="*/ 38 h 83"/>
                  <a:gd name="T2" fmla="*/ 46 w 84"/>
                  <a:gd name="T3" fmla="*/ 0 h 83"/>
                  <a:gd name="T4" fmla="*/ 0 w 84"/>
                  <a:gd name="T5" fmla="*/ 38 h 83"/>
                  <a:gd name="T6" fmla="*/ 46 w 84"/>
                  <a:gd name="T7" fmla="*/ 83 h 83"/>
                  <a:gd name="T8" fmla="*/ 84 w 84"/>
                  <a:gd name="T9" fmla="*/ 3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84" y="38"/>
                    </a:moveTo>
                    <a:lnTo>
                      <a:pt x="46" y="0"/>
                    </a:lnTo>
                    <a:lnTo>
                      <a:pt x="0" y="38"/>
                    </a:lnTo>
                    <a:lnTo>
                      <a:pt x="46" y="83"/>
                    </a:lnTo>
                    <a:lnTo>
                      <a:pt x="84" y="3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7" name="Freeform 1192"/>
              <p:cNvSpPr/>
              <p:nvPr/>
            </p:nvSpPr>
            <p:spPr bwMode="auto">
              <a:xfrm>
                <a:off x="5793" y="2490"/>
                <a:ext cx="84" cy="83"/>
              </a:xfrm>
              <a:custGeom>
                <a:avLst/>
                <a:gdLst>
                  <a:gd name="T0" fmla="*/ 84 w 84"/>
                  <a:gd name="T1" fmla="*/ 38 h 83"/>
                  <a:gd name="T2" fmla="*/ 46 w 84"/>
                  <a:gd name="T3" fmla="*/ 0 h 83"/>
                  <a:gd name="T4" fmla="*/ 0 w 84"/>
                  <a:gd name="T5" fmla="*/ 38 h 83"/>
                  <a:gd name="T6" fmla="*/ 46 w 84"/>
                  <a:gd name="T7" fmla="*/ 83 h 83"/>
                  <a:gd name="T8" fmla="*/ 84 w 84"/>
                  <a:gd name="T9" fmla="*/ 3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84" y="38"/>
                    </a:moveTo>
                    <a:lnTo>
                      <a:pt x="46" y="0"/>
                    </a:lnTo>
                    <a:lnTo>
                      <a:pt x="0" y="38"/>
                    </a:lnTo>
                    <a:lnTo>
                      <a:pt x="46" y="83"/>
                    </a:lnTo>
                    <a:lnTo>
                      <a:pt x="84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8" name="Freeform 1193"/>
              <p:cNvSpPr/>
              <p:nvPr/>
            </p:nvSpPr>
            <p:spPr bwMode="auto">
              <a:xfrm>
                <a:off x="5884" y="2505"/>
                <a:ext cx="23" cy="45"/>
              </a:xfrm>
              <a:custGeom>
                <a:avLst/>
                <a:gdLst>
                  <a:gd name="T0" fmla="*/ 23 w 23"/>
                  <a:gd name="T1" fmla="*/ 0 h 45"/>
                  <a:gd name="T2" fmla="*/ 23 w 23"/>
                  <a:gd name="T3" fmla="*/ 45 h 45"/>
                  <a:gd name="T4" fmla="*/ 0 w 23"/>
                  <a:gd name="T5" fmla="*/ 23 h 45"/>
                  <a:gd name="T6" fmla="*/ 23 w 23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5">
                    <a:moveTo>
                      <a:pt x="23" y="0"/>
                    </a:moveTo>
                    <a:lnTo>
                      <a:pt x="23" y="45"/>
                    </a:lnTo>
                    <a:lnTo>
                      <a:pt x="0" y="2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9" name="Freeform 1194"/>
              <p:cNvSpPr/>
              <p:nvPr/>
            </p:nvSpPr>
            <p:spPr bwMode="auto">
              <a:xfrm>
                <a:off x="5884" y="2505"/>
                <a:ext cx="23" cy="45"/>
              </a:xfrm>
              <a:custGeom>
                <a:avLst/>
                <a:gdLst>
                  <a:gd name="T0" fmla="*/ 23 w 23"/>
                  <a:gd name="T1" fmla="*/ 0 h 45"/>
                  <a:gd name="T2" fmla="*/ 23 w 23"/>
                  <a:gd name="T3" fmla="*/ 45 h 45"/>
                  <a:gd name="T4" fmla="*/ 0 w 23"/>
                  <a:gd name="T5" fmla="*/ 23 h 45"/>
                  <a:gd name="T6" fmla="*/ 23 w 23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5">
                    <a:moveTo>
                      <a:pt x="23" y="0"/>
                    </a:moveTo>
                    <a:lnTo>
                      <a:pt x="23" y="45"/>
                    </a:lnTo>
                    <a:lnTo>
                      <a:pt x="0" y="23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0" name="Freeform 1195"/>
              <p:cNvSpPr/>
              <p:nvPr/>
            </p:nvSpPr>
            <p:spPr bwMode="auto">
              <a:xfrm>
                <a:off x="5694" y="2543"/>
                <a:ext cx="53" cy="75"/>
              </a:xfrm>
              <a:custGeom>
                <a:avLst/>
                <a:gdLst>
                  <a:gd name="T0" fmla="*/ 7 w 7"/>
                  <a:gd name="T1" fmla="*/ 5 h 10"/>
                  <a:gd name="T2" fmla="*/ 2 w 7"/>
                  <a:gd name="T3" fmla="*/ 10 h 10"/>
                  <a:gd name="T4" fmla="*/ 0 w 7"/>
                  <a:gd name="T5" fmla="*/ 9 h 10"/>
                  <a:gd name="T6" fmla="*/ 0 w 7"/>
                  <a:gd name="T7" fmla="*/ 1 h 10"/>
                  <a:gd name="T8" fmla="*/ 2 w 7"/>
                  <a:gd name="T9" fmla="*/ 0 h 10"/>
                  <a:gd name="T10" fmla="*/ 7 w 7"/>
                  <a:gd name="T1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0">
                    <a:moveTo>
                      <a:pt x="7" y="5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0" y="4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1" name="Freeform 1196"/>
              <p:cNvSpPr/>
              <p:nvPr/>
            </p:nvSpPr>
            <p:spPr bwMode="auto">
              <a:xfrm>
                <a:off x="5755" y="2543"/>
                <a:ext cx="76" cy="75"/>
              </a:xfrm>
              <a:custGeom>
                <a:avLst/>
                <a:gdLst>
                  <a:gd name="T0" fmla="*/ 76 w 76"/>
                  <a:gd name="T1" fmla="*/ 37 h 75"/>
                  <a:gd name="T2" fmla="*/ 38 w 76"/>
                  <a:gd name="T3" fmla="*/ 0 h 75"/>
                  <a:gd name="T4" fmla="*/ 0 w 76"/>
                  <a:gd name="T5" fmla="*/ 37 h 75"/>
                  <a:gd name="T6" fmla="*/ 38 w 76"/>
                  <a:gd name="T7" fmla="*/ 75 h 75"/>
                  <a:gd name="T8" fmla="*/ 76 w 76"/>
                  <a:gd name="T9" fmla="*/ 3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75">
                    <a:moveTo>
                      <a:pt x="76" y="37"/>
                    </a:moveTo>
                    <a:lnTo>
                      <a:pt x="38" y="0"/>
                    </a:lnTo>
                    <a:lnTo>
                      <a:pt x="0" y="37"/>
                    </a:lnTo>
                    <a:lnTo>
                      <a:pt x="38" y="75"/>
                    </a:lnTo>
                    <a:lnTo>
                      <a:pt x="76" y="37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2" name="Freeform 1197"/>
              <p:cNvSpPr/>
              <p:nvPr/>
            </p:nvSpPr>
            <p:spPr bwMode="auto">
              <a:xfrm>
                <a:off x="5755" y="2543"/>
                <a:ext cx="76" cy="75"/>
              </a:xfrm>
              <a:custGeom>
                <a:avLst/>
                <a:gdLst>
                  <a:gd name="T0" fmla="*/ 76 w 76"/>
                  <a:gd name="T1" fmla="*/ 37 h 75"/>
                  <a:gd name="T2" fmla="*/ 38 w 76"/>
                  <a:gd name="T3" fmla="*/ 0 h 75"/>
                  <a:gd name="T4" fmla="*/ 0 w 76"/>
                  <a:gd name="T5" fmla="*/ 37 h 75"/>
                  <a:gd name="T6" fmla="*/ 38 w 76"/>
                  <a:gd name="T7" fmla="*/ 75 h 75"/>
                  <a:gd name="T8" fmla="*/ 76 w 76"/>
                  <a:gd name="T9" fmla="*/ 3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75">
                    <a:moveTo>
                      <a:pt x="76" y="37"/>
                    </a:moveTo>
                    <a:lnTo>
                      <a:pt x="38" y="0"/>
                    </a:lnTo>
                    <a:lnTo>
                      <a:pt x="0" y="37"/>
                    </a:lnTo>
                    <a:lnTo>
                      <a:pt x="38" y="75"/>
                    </a:lnTo>
                    <a:lnTo>
                      <a:pt x="76" y="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3" name="Freeform 1198"/>
              <p:cNvSpPr/>
              <p:nvPr/>
            </p:nvSpPr>
            <p:spPr bwMode="auto">
              <a:xfrm>
                <a:off x="5839" y="2543"/>
                <a:ext cx="68" cy="75"/>
              </a:xfrm>
              <a:custGeom>
                <a:avLst/>
                <a:gdLst>
                  <a:gd name="T0" fmla="*/ 68 w 68"/>
                  <a:gd name="T1" fmla="*/ 22 h 75"/>
                  <a:gd name="T2" fmla="*/ 61 w 68"/>
                  <a:gd name="T3" fmla="*/ 52 h 75"/>
                  <a:gd name="T4" fmla="*/ 38 w 68"/>
                  <a:gd name="T5" fmla="*/ 75 h 75"/>
                  <a:gd name="T6" fmla="*/ 0 w 68"/>
                  <a:gd name="T7" fmla="*/ 37 h 75"/>
                  <a:gd name="T8" fmla="*/ 38 w 68"/>
                  <a:gd name="T9" fmla="*/ 0 h 75"/>
                  <a:gd name="T10" fmla="*/ 68 w 68"/>
                  <a:gd name="T11" fmla="*/ 2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75">
                    <a:moveTo>
                      <a:pt x="68" y="22"/>
                    </a:moveTo>
                    <a:lnTo>
                      <a:pt x="61" y="52"/>
                    </a:lnTo>
                    <a:lnTo>
                      <a:pt x="38" y="75"/>
                    </a:lnTo>
                    <a:lnTo>
                      <a:pt x="0" y="37"/>
                    </a:lnTo>
                    <a:lnTo>
                      <a:pt x="38" y="0"/>
                    </a:lnTo>
                    <a:lnTo>
                      <a:pt x="68" y="22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4" name="Freeform 1199"/>
              <p:cNvSpPr/>
              <p:nvPr/>
            </p:nvSpPr>
            <p:spPr bwMode="auto">
              <a:xfrm>
                <a:off x="5839" y="2543"/>
                <a:ext cx="68" cy="75"/>
              </a:xfrm>
              <a:custGeom>
                <a:avLst/>
                <a:gdLst>
                  <a:gd name="T0" fmla="*/ 68 w 68"/>
                  <a:gd name="T1" fmla="*/ 22 h 75"/>
                  <a:gd name="T2" fmla="*/ 61 w 68"/>
                  <a:gd name="T3" fmla="*/ 52 h 75"/>
                  <a:gd name="T4" fmla="*/ 38 w 68"/>
                  <a:gd name="T5" fmla="*/ 75 h 75"/>
                  <a:gd name="T6" fmla="*/ 0 w 68"/>
                  <a:gd name="T7" fmla="*/ 37 h 75"/>
                  <a:gd name="T8" fmla="*/ 38 w 68"/>
                  <a:gd name="T9" fmla="*/ 0 h 75"/>
                  <a:gd name="T10" fmla="*/ 68 w 68"/>
                  <a:gd name="T11" fmla="*/ 2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75">
                    <a:moveTo>
                      <a:pt x="68" y="22"/>
                    </a:moveTo>
                    <a:lnTo>
                      <a:pt x="61" y="52"/>
                    </a:lnTo>
                    <a:lnTo>
                      <a:pt x="38" y="75"/>
                    </a:lnTo>
                    <a:lnTo>
                      <a:pt x="0" y="37"/>
                    </a:lnTo>
                    <a:lnTo>
                      <a:pt x="38" y="0"/>
                    </a:lnTo>
                    <a:lnTo>
                      <a:pt x="68" y="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5" name="Freeform 1200"/>
              <p:cNvSpPr/>
              <p:nvPr/>
            </p:nvSpPr>
            <p:spPr bwMode="auto">
              <a:xfrm>
                <a:off x="5694" y="2626"/>
                <a:ext cx="8" cy="15"/>
              </a:xfrm>
              <a:custGeom>
                <a:avLst/>
                <a:gdLst>
                  <a:gd name="T0" fmla="*/ 8 w 8"/>
                  <a:gd name="T1" fmla="*/ 7 h 15"/>
                  <a:gd name="T2" fmla="*/ 0 w 8"/>
                  <a:gd name="T3" fmla="*/ 15 h 15"/>
                  <a:gd name="T4" fmla="*/ 0 w 8"/>
                  <a:gd name="T5" fmla="*/ 0 h 15"/>
                  <a:gd name="T6" fmla="*/ 8 w 8"/>
                  <a:gd name="T7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5">
                    <a:moveTo>
                      <a:pt x="8" y="7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6" name="Freeform 1201"/>
              <p:cNvSpPr/>
              <p:nvPr/>
            </p:nvSpPr>
            <p:spPr bwMode="auto">
              <a:xfrm>
                <a:off x="5709" y="2588"/>
                <a:ext cx="84" cy="83"/>
              </a:xfrm>
              <a:custGeom>
                <a:avLst/>
                <a:gdLst>
                  <a:gd name="T0" fmla="*/ 84 w 84"/>
                  <a:gd name="T1" fmla="*/ 45 h 83"/>
                  <a:gd name="T2" fmla="*/ 38 w 84"/>
                  <a:gd name="T3" fmla="*/ 0 h 83"/>
                  <a:gd name="T4" fmla="*/ 0 w 84"/>
                  <a:gd name="T5" fmla="*/ 45 h 83"/>
                  <a:gd name="T6" fmla="*/ 38 w 84"/>
                  <a:gd name="T7" fmla="*/ 83 h 83"/>
                  <a:gd name="T8" fmla="*/ 84 w 84"/>
                  <a:gd name="T9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84" y="45"/>
                    </a:moveTo>
                    <a:lnTo>
                      <a:pt x="38" y="0"/>
                    </a:lnTo>
                    <a:lnTo>
                      <a:pt x="0" y="45"/>
                    </a:lnTo>
                    <a:lnTo>
                      <a:pt x="38" y="83"/>
                    </a:lnTo>
                    <a:lnTo>
                      <a:pt x="84" y="4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7" name="Freeform 1202"/>
              <p:cNvSpPr/>
              <p:nvPr/>
            </p:nvSpPr>
            <p:spPr bwMode="auto">
              <a:xfrm>
                <a:off x="5709" y="2588"/>
                <a:ext cx="84" cy="83"/>
              </a:xfrm>
              <a:custGeom>
                <a:avLst/>
                <a:gdLst>
                  <a:gd name="T0" fmla="*/ 84 w 84"/>
                  <a:gd name="T1" fmla="*/ 45 h 83"/>
                  <a:gd name="T2" fmla="*/ 38 w 84"/>
                  <a:gd name="T3" fmla="*/ 0 h 83"/>
                  <a:gd name="T4" fmla="*/ 0 w 84"/>
                  <a:gd name="T5" fmla="*/ 45 h 83"/>
                  <a:gd name="T6" fmla="*/ 38 w 84"/>
                  <a:gd name="T7" fmla="*/ 83 h 83"/>
                  <a:gd name="T8" fmla="*/ 84 w 84"/>
                  <a:gd name="T9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84" y="45"/>
                    </a:moveTo>
                    <a:lnTo>
                      <a:pt x="38" y="0"/>
                    </a:lnTo>
                    <a:lnTo>
                      <a:pt x="0" y="45"/>
                    </a:lnTo>
                    <a:lnTo>
                      <a:pt x="38" y="83"/>
                    </a:lnTo>
                    <a:lnTo>
                      <a:pt x="84" y="4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8" name="Freeform 1203"/>
              <p:cNvSpPr/>
              <p:nvPr/>
            </p:nvSpPr>
            <p:spPr bwMode="auto">
              <a:xfrm>
                <a:off x="5793" y="2588"/>
                <a:ext cx="84" cy="83"/>
              </a:xfrm>
              <a:custGeom>
                <a:avLst/>
                <a:gdLst>
                  <a:gd name="T0" fmla="*/ 84 w 84"/>
                  <a:gd name="T1" fmla="*/ 45 h 83"/>
                  <a:gd name="T2" fmla="*/ 46 w 84"/>
                  <a:gd name="T3" fmla="*/ 0 h 83"/>
                  <a:gd name="T4" fmla="*/ 0 w 84"/>
                  <a:gd name="T5" fmla="*/ 45 h 83"/>
                  <a:gd name="T6" fmla="*/ 46 w 84"/>
                  <a:gd name="T7" fmla="*/ 83 h 83"/>
                  <a:gd name="T8" fmla="*/ 84 w 84"/>
                  <a:gd name="T9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84" y="45"/>
                    </a:moveTo>
                    <a:lnTo>
                      <a:pt x="46" y="0"/>
                    </a:lnTo>
                    <a:lnTo>
                      <a:pt x="0" y="45"/>
                    </a:lnTo>
                    <a:lnTo>
                      <a:pt x="46" y="83"/>
                    </a:lnTo>
                    <a:lnTo>
                      <a:pt x="84" y="4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9" name="Freeform 1204"/>
              <p:cNvSpPr/>
              <p:nvPr/>
            </p:nvSpPr>
            <p:spPr bwMode="auto">
              <a:xfrm>
                <a:off x="5793" y="2588"/>
                <a:ext cx="84" cy="83"/>
              </a:xfrm>
              <a:custGeom>
                <a:avLst/>
                <a:gdLst>
                  <a:gd name="T0" fmla="*/ 84 w 84"/>
                  <a:gd name="T1" fmla="*/ 45 h 83"/>
                  <a:gd name="T2" fmla="*/ 46 w 84"/>
                  <a:gd name="T3" fmla="*/ 0 h 83"/>
                  <a:gd name="T4" fmla="*/ 0 w 84"/>
                  <a:gd name="T5" fmla="*/ 45 h 83"/>
                  <a:gd name="T6" fmla="*/ 46 w 84"/>
                  <a:gd name="T7" fmla="*/ 83 h 83"/>
                  <a:gd name="T8" fmla="*/ 84 w 84"/>
                  <a:gd name="T9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84" y="45"/>
                    </a:moveTo>
                    <a:lnTo>
                      <a:pt x="46" y="0"/>
                    </a:lnTo>
                    <a:lnTo>
                      <a:pt x="0" y="45"/>
                    </a:lnTo>
                    <a:lnTo>
                      <a:pt x="46" y="83"/>
                    </a:lnTo>
                    <a:lnTo>
                      <a:pt x="84" y="4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0" name="Freeform 1205"/>
              <p:cNvSpPr/>
              <p:nvPr/>
            </p:nvSpPr>
            <p:spPr bwMode="auto">
              <a:xfrm>
                <a:off x="5884" y="2610"/>
                <a:ext cx="16" cy="38"/>
              </a:xfrm>
              <a:custGeom>
                <a:avLst/>
                <a:gdLst>
                  <a:gd name="T0" fmla="*/ 16 w 16"/>
                  <a:gd name="T1" fmla="*/ 0 h 38"/>
                  <a:gd name="T2" fmla="*/ 16 w 16"/>
                  <a:gd name="T3" fmla="*/ 38 h 38"/>
                  <a:gd name="T4" fmla="*/ 0 w 16"/>
                  <a:gd name="T5" fmla="*/ 23 h 38"/>
                  <a:gd name="T6" fmla="*/ 16 w 1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8">
                    <a:moveTo>
                      <a:pt x="16" y="0"/>
                    </a:moveTo>
                    <a:lnTo>
                      <a:pt x="16" y="38"/>
                    </a:lnTo>
                    <a:lnTo>
                      <a:pt x="0" y="2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1" name="Freeform 1206"/>
              <p:cNvSpPr/>
              <p:nvPr/>
            </p:nvSpPr>
            <p:spPr bwMode="auto">
              <a:xfrm>
                <a:off x="5884" y="2610"/>
                <a:ext cx="16" cy="38"/>
              </a:xfrm>
              <a:custGeom>
                <a:avLst/>
                <a:gdLst>
                  <a:gd name="T0" fmla="*/ 16 w 16"/>
                  <a:gd name="T1" fmla="*/ 0 h 38"/>
                  <a:gd name="T2" fmla="*/ 16 w 16"/>
                  <a:gd name="T3" fmla="*/ 38 h 38"/>
                  <a:gd name="T4" fmla="*/ 0 w 16"/>
                  <a:gd name="T5" fmla="*/ 23 h 38"/>
                  <a:gd name="T6" fmla="*/ 16 w 1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8">
                    <a:moveTo>
                      <a:pt x="16" y="0"/>
                    </a:moveTo>
                    <a:lnTo>
                      <a:pt x="16" y="38"/>
                    </a:lnTo>
                    <a:lnTo>
                      <a:pt x="0" y="23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2" name="Freeform 1207"/>
              <p:cNvSpPr/>
              <p:nvPr/>
            </p:nvSpPr>
            <p:spPr bwMode="auto">
              <a:xfrm>
                <a:off x="5694" y="2641"/>
                <a:ext cx="53" cy="83"/>
              </a:xfrm>
              <a:custGeom>
                <a:avLst/>
                <a:gdLst>
                  <a:gd name="T0" fmla="*/ 53 w 53"/>
                  <a:gd name="T1" fmla="*/ 45 h 83"/>
                  <a:gd name="T2" fmla="*/ 15 w 53"/>
                  <a:gd name="T3" fmla="*/ 83 h 83"/>
                  <a:gd name="T4" fmla="*/ 0 w 53"/>
                  <a:gd name="T5" fmla="*/ 75 h 83"/>
                  <a:gd name="T6" fmla="*/ 0 w 53"/>
                  <a:gd name="T7" fmla="*/ 15 h 83"/>
                  <a:gd name="T8" fmla="*/ 15 w 53"/>
                  <a:gd name="T9" fmla="*/ 0 h 83"/>
                  <a:gd name="T10" fmla="*/ 53 w 53"/>
                  <a:gd name="T11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83">
                    <a:moveTo>
                      <a:pt x="53" y="45"/>
                    </a:moveTo>
                    <a:lnTo>
                      <a:pt x="15" y="83"/>
                    </a:lnTo>
                    <a:lnTo>
                      <a:pt x="0" y="75"/>
                    </a:lnTo>
                    <a:lnTo>
                      <a:pt x="0" y="15"/>
                    </a:lnTo>
                    <a:lnTo>
                      <a:pt x="15" y="0"/>
                    </a:lnTo>
                    <a:lnTo>
                      <a:pt x="53" y="4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3" name="Freeform 1208"/>
              <p:cNvSpPr/>
              <p:nvPr/>
            </p:nvSpPr>
            <p:spPr bwMode="auto">
              <a:xfrm>
                <a:off x="5755" y="2641"/>
                <a:ext cx="76" cy="83"/>
              </a:xfrm>
              <a:custGeom>
                <a:avLst/>
                <a:gdLst>
                  <a:gd name="T0" fmla="*/ 76 w 76"/>
                  <a:gd name="T1" fmla="*/ 45 h 83"/>
                  <a:gd name="T2" fmla="*/ 38 w 76"/>
                  <a:gd name="T3" fmla="*/ 0 h 83"/>
                  <a:gd name="T4" fmla="*/ 0 w 76"/>
                  <a:gd name="T5" fmla="*/ 45 h 83"/>
                  <a:gd name="T6" fmla="*/ 38 w 76"/>
                  <a:gd name="T7" fmla="*/ 83 h 83"/>
                  <a:gd name="T8" fmla="*/ 76 w 76"/>
                  <a:gd name="T9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3">
                    <a:moveTo>
                      <a:pt x="76" y="45"/>
                    </a:moveTo>
                    <a:lnTo>
                      <a:pt x="38" y="0"/>
                    </a:lnTo>
                    <a:lnTo>
                      <a:pt x="0" y="45"/>
                    </a:lnTo>
                    <a:lnTo>
                      <a:pt x="38" y="83"/>
                    </a:lnTo>
                    <a:lnTo>
                      <a:pt x="76" y="4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4" name="Freeform 1209"/>
              <p:cNvSpPr/>
              <p:nvPr/>
            </p:nvSpPr>
            <p:spPr bwMode="auto">
              <a:xfrm>
                <a:off x="5755" y="2641"/>
                <a:ext cx="76" cy="83"/>
              </a:xfrm>
              <a:custGeom>
                <a:avLst/>
                <a:gdLst>
                  <a:gd name="T0" fmla="*/ 76 w 76"/>
                  <a:gd name="T1" fmla="*/ 45 h 83"/>
                  <a:gd name="T2" fmla="*/ 38 w 76"/>
                  <a:gd name="T3" fmla="*/ 0 h 83"/>
                  <a:gd name="T4" fmla="*/ 0 w 76"/>
                  <a:gd name="T5" fmla="*/ 45 h 83"/>
                  <a:gd name="T6" fmla="*/ 38 w 76"/>
                  <a:gd name="T7" fmla="*/ 83 h 83"/>
                  <a:gd name="T8" fmla="*/ 76 w 76"/>
                  <a:gd name="T9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3">
                    <a:moveTo>
                      <a:pt x="76" y="45"/>
                    </a:moveTo>
                    <a:lnTo>
                      <a:pt x="38" y="0"/>
                    </a:lnTo>
                    <a:lnTo>
                      <a:pt x="0" y="45"/>
                    </a:lnTo>
                    <a:lnTo>
                      <a:pt x="38" y="83"/>
                    </a:lnTo>
                    <a:lnTo>
                      <a:pt x="76" y="4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5" name="Freeform 1210"/>
              <p:cNvSpPr/>
              <p:nvPr/>
            </p:nvSpPr>
            <p:spPr bwMode="auto">
              <a:xfrm>
                <a:off x="5839" y="2641"/>
                <a:ext cx="61" cy="83"/>
              </a:xfrm>
              <a:custGeom>
                <a:avLst/>
                <a:gdLst>
                  <a:gd name="T0" fmla="*/ 61 w 61"/>
                  <a:gd name="T1" fmla="*/ 22 h 83"/>
                  <a:gd name="T2" fmla="*/ 61 w 61"/>
                  <a:gd name="T3" fmla="*/ 67 h 83"/>
                  <a:gd name="T4" fmla="*/ 38 w 61"/>
                  <a:gd name="T5" fmla="*/ 83 h 83"/>
                  <a:gd name="T6" fmla="*/ 0 w 61"/>
                  <a:gd name="T7" fmla="*/ 45 h 83"/>
                  <a:gd name="T8" fmla="*/ 38 w 61"/>
                  <a:gd name="T9" fmla="*/ 0 h 83"/>
                  <a:gd name="T10" fmla="*/ 61 w 61"/>
                  <a:gd name="T11" fmla="*/ 2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83">
                    <a:moveTo>
                      <a:pt x="61" y="22"/>
                    </a:moveTo>
                    <a:lnTo>
                      <a:pt x="61" y="67"/>
                    </a:lnTo>
                    <a:lnTo>
                      <a:pt x="38" y="83"/>
                    </a:lnTo>
                    <a:lnTo>
                      <a:pt x="0" y="45"/>
                    </a:lnTo>
                    <a:lnTo>
                      <a:pt x="38" y="0"/>
                    </a:lnTo>
                    <a:lnTo>
                      <a:pt x="61" y="22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6" name="Freeform 1211"/>
              <p:cNvSpPr/>
              <p:nvPr/>
            </p:nvSpPr>
            <p:spPr bwMode="auto">
              <a:xfrm>
                <a:off x="5839" y="2641"/>
                <a:ext cx="61" cy="83"/>
              </a:xfrm>
              <a:custGeom>
                <a:avLst/>
                <a:gdLst>
                  <a:gd name="T0" fmla="*/ 61 w 61"/>
                  <a:gd name="T1" fmla="*/ 22 h 83"/>
                  <a:gd name="T2" fmla="*/ 61 w 61"/>
                  <a:gd name="T3" fmla="*/ 67 h 83"/>
                  <a:gd name="T4" fmla="*/ 38 w 61"/>
                  <a:gd name="T5" fmla="*/ 83 h 83"/>
                  <a:gd name="T6" fmla="*/ 0 w 61"/>
                  <a:gd name="T7" fmla="*/ 45 h 83"/>
                  <a:gd name="T8" fmla="*/ 38 w 61"/>
                  <a:gd name="T9" fmla="*/ 0 h 83"/>
                  <a:gd name="T10" fmla="*/ 61 w 61"/>
                  <a:gd name="T11" fmla="*/ 2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83">
                    <a:moveTo>
                      <a:pt x="61" y="22"/>
                    </a:moveTo>
                    <a:lnTo>
                      <a:pt x="61" y="67"/>
                    </a:lnTo>
                    <a:lnTo>
                      <a:pt x="38" y="83"/>
                    </a:lnTo>
                    <a:lnTo>
                      <a:pt x="0" y="45"/>
                    </a:lnTo>
                    <a:lnTo>
                      <a:pt x="38" y="0"/>
                    </a:lnTo>
                    <a:lnTo>
                      <a:pt x="61" y="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7" name="Freeform 1212"/>
              <p:cNvSpPr/>
              <p:nvPr/>
            </p:nvSpPr>
            <p:spPr bwMode="auto">
              <a:xfrm>
                <a:off x="5694" y="2724"/>
                <a:ext cx="8" cy="15"/>
              </a:xfrm>
              <a:custGeom>
                <a:avLst/>
                <a:gdLst>
                  <a:gd name="T0" fmla="*/ 8 w 8"/>
                  <a:gd name="T1" fmla="*/ 7 h 15"/>
                  <a:gd name="T2" fmla="*/ 0 w 8"/>
                  <a:gd name="T3" fmla="*/ 15 h 15"/>
                  <a:gd name="T4" fmla="*/ 0 w 8"/>
                  <a:gd name="T5" fmla="*/ 0 h 15"/>
                  <a:gd name="T6" fmla="*/ 8 w 8"/>
                  <a:gd name="T7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5">
                    <a:moveTo>
                      <a:pt x="8" y="7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8" name="Freeform 1213"/>
              <p:cNvSpPr/>
              <p:nvPr/>
            </p:nvSpPr>
            <p:spPr bwMode="auto">
              <a:xfrm>
                <a:off x="5709" y="2693"/>
                <a:ext cx="84" cy="83"/>
              </a:xfrm>
              <a:custGeom>
                <a:avLst/>
                <a:gdLst>
                  <a:gd name="T0" fmla="*/ 38 w 84"/>
                  <a:gd name="T1" fmla="*/ 0 h 83"/>
                  <a:gd name="T2" fmla="*/ 0 w 84"/>
                  <a:gd name="T3" fmla="*/ 38 h 83"/>
                  <a:gd name="T4" fmla="*/ 38 w 84"/>
                  <a:gd name="T5" fmla="*/ 83 h 83"/>
                  <a:gd name="T6" fmla="*/ 84 w 84"/>
                  <a:gd name="T7" fmla="*/ 38 h 83"/>
                  <a:gd name="T8" fmla="*/ 38 w 84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38" y="0"/>
                    </a:moveTo>
                    <a:lnTo>
                      <a:pt x="0" y="38"/>
                    </a:lnTo>
                    <a:lnTo>
                      <a:pt x="38" y="83"/>
                    </a:lnTo>
                    <a:lnTo>
                      <a:pt x="84" y="38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9" name="Freeform 1214"/>
              <p:cNvSpPr/>
              <p:nvPr/>
            </p:nvSpPr>
            <p:spPr bwMode="auto">
              <a:xfrm>
                <a:off x="5709" y="2693"/>
                <a:ext cx="84" cy="83"/>
              </a:xfrm>
              <a:custGeom>
                <a:avLst/>
                <a:gdLst>
                  <a:gd name="T0" fmla="*/ 38 w 84"/>
                  <a:gd name="T1" fmla="*/ 0 h 83"/>
                  <a:gd name="T2" fmla="*/ 0 w 84"/>
                  <a:gd name="T3" fmla="*/ 38 h 83"/>
                  <a:gd name="T4" fmla="*/ 38 w 84"/>
                  <a:gd name="T5" fmla="*/ 83 h 83"/>
                  <a:gd name="T6" fmla="*/ 84 w 84"/>
                  <a:gd name="T7" fmla="*/ 38 h 83"/>
                  <a:gd name="T8" fmla="*/ 38 w 84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38" y="0"/>
                    </a:moveTo>
                    <a:lnTo>
                      <a:pt x="0" y="38"/>
                    </a:lnTo>
                    <a:lnTo>
                      <a:pt x="38" y="83"/>
                    </a:lnTo>
                    <a:lnTo>
                      <a:pt x="84" y="38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0" name="Freeform 1215"/>
              <p:cNvSpPr/>
              <p:nvPr/>
            </p:nvSpPr>
            <p:spPr bwMode="auto">
              <a:xfrm>
                <a:off x="5793" y="2693"/>
                <a:ext cx="84" cy="83"/>
              </a:xfrm>
              <a:custGeom>
                <a:avLst/>
                <a:gdLst>
                  <a:gd name="T0" fmla="*/ 46 w 84"/>
                  <a:gd name="T1" fmla="*/ 0 h 83"/>
                  <a:gd name="T2" fmla="*/ 0 w 84"/>
                  <a:gd name="T3" fmla="*/ 38 h 83"/>
                  <a:gd name="T4" fmla="*/ 46 w 84"/>
                  <a:gd name="T5" fmla="*/ 83 h 83"/>
                  <a:gd name="T6" fmla="*/ 84 w 84"/>
                  <a:gd name="T7" fmla="*/ 38 h 83"/>
                  <a:gd name="T8" fmla="*/ 46 w 84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46" y="0"/>
                    </a:moveTo>
                    <a:lnTo>
                      <a:pt x="0" y="38"/>
                    </a:lnTo>
                    <a:lnTo>
                      <a:pt x="46" y="83"/>
                    </a:lnTo>
                    <a:lnTo>
                      <a:pt x="84" y="38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1" name="Freeform 1216"/>
              <p:cNvSpPr/>
              <p:nvPr/>
            </p:nvSpPr>
            <p:spPr bwMode="auto">
              <a:xfrm>
                <a:off x="5793" y="2693"/>
                <a:ext cx="84" cy="83"/>
              </a:xfrm>
              <a:custGeom>
                <a:avLst/>
                <a:gdLst>
                  <a:gd name="T0" fmla="*/ 46 w 84"/>
                  <a:gd name="T1" fmla="*/ 0 h 83"/>
                  <a:gd name="T2" fmla="*/ 0 w 84"/>
                  <a:gd name="T3" fmla="*/ 38 h 83"/>
                  <a:gd name="T4" fmla="*/ 46 w 84"/>
                  <a:gd name="T5" fmla="*/ 83 h 83"/>
                  <a:gd name="T6" fmla="*/ 84 w 84"/>
                  <a:gd name="T7" fmla="*/ 38 h 83"/>
                  <a:gd name="T8" fmla="*/ 46 w 84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46" y="0"/>
                    </a:moveTo>
                    <a:lnTo>
                      <a:pt x="0" y="38"/>
                    </a:lnTo>
                    <a:lnTo>
                      <a:pt x="46" y="83"/>
                    </a:lnTo>
                    <a:lnTo>
                      <a:pt x="84" y="38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2" name="Freeform 1217"/>
              <p:cNvSpPr/>
              <p:nvPr/>
            </p:nvSpPr>
            <p:spPr bwMode="auto">
              <a:xfrm>
                <a:off x="5884" y="2716"/>
                <a:ext cx="16" cy="30"/>
              </a:xfrm>
              <a:custGeom>
                <a:avLst/>
                <a:gdLst>
                  <a:gd name="T0" fmla="*/ 16 w 16"/>
                  <a:gd name="T1" fmla="*/ 0 h 30"/>
                  <a:gd name="T2" fmla="*/ 8 w 16"/>
                  <a:gd name="T3" fmla="*/ 30 h 30"/>
                  <a:gd name="T4" fmla="*/ 0 w 16"/>
                  <a:gd name="T5" fmla="*/ 15 h 30"/>
                  <a:gd name="T6" fmla="*/ 16 w 16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0">
                    <a:moveTo>
                      <a:pt x="16" y="0"/>
                    </a:moveTo>
                    <a:lnTo>
                      <a:pt x="8" y="30"/>
                    </a:lnTo>
                    <a:lnTo>
                      <a:pt x="0" y="1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3" name="Freeform 1218"/>
              <p:cNvSpPr/>
              <p:nvPr/>
            </p:nvSpPr>
            <p:spPr bwMode="auto">
              <a:xfrm>
                <a:off x="5884" y="2716"/>
                <a:ext cx="16" cy="30"/>
              </a:xfrm>
              <a:custGeom>
                <a:avLst/>
                <a:gdLst>
                  <a:gd name="T0" fmla="*/ 16 w 16"/>
                  <a:gd name="T1" fmla="*/ 0 h 30"/>
                  <a:gd name="T2" fmla="*/ 8 w 16"/>
                  <a:gd name="T3" fmla="*/ 30 h 30"/>
                  <a:gd name="T4" fmla="*/ 0 w 16"/>
                  <a:gd name="T5" fmla="*/ 15 h 30"/>
                  <a:gd name="T6" fmla="*/ 16 w 16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0">
                    <a:moveTo>
                      <a:pt x="16" y="0"/>
                    </a:moveTo>
                    <a:lnTo>
                      <a:pt x="8" y="30"/>
                    </a:lnTo>
                    <a:lnTo>
                      <a:pt x="0" y="15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4" name="Freeform 1219"/>
              <p:cNvSpPr/>
              <p:nvPr/>
            </p:nvSpPr>
            <p:spPr bwMode="auto">
              <a:xfrm>
                <a:off x="5694" y="2746"/>
                <a:ext cx="53" cy="83"/>
              </a:xfrm>
              <a:custGeom>
                <a:avLst/>
                <a:gdLst>
                  <a:gd name="T0" fmla="*/ 7 w 7"/>
                  <a:gd name="T1" fmla="*/ 5 h 11"/>
                  <a:gd name="T2" fmla="*/ 2 w 7"/>
                  <a:gd name="T3" fmla="*/ 11 h 11"/>
                  <a:gd name="T4" fmla="*/ 0 w 7"/>
                  <a:gd name="T5" fmla="*/ 9 h 11"/>
                  <a:gd name="T6" fmla="*/ 0 w 7"/>
                  <a:gd name="T7" fmla="*/ 1 h 11"/>
                  <a:gd name="T8" fmla="*/ 2 w 7"/>
                  <a:gd name="T9" fmla="*/ 0 h 11"/>
                  <a:gd name="T10" fmla="*/ 7 w 7"/>
                  <a:gd name="T11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">
                    <a:moveTo>
                      <a:pt x="7" y="5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7"/>
                      <a:pt x="0" y="4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5" name="Freeform 1220"/>
              <p:cNvSpPr/>
              <p:nvPr/>
            </p:nvSpPr>
            <p:spPr bwMode="auto">
              <a:xfrm>
                <a:off x="5755" y="2746"/>
                <a:ext cx="76" cy="83"/>
              </a:xfrm>
              <a:custGeom>
                <a:avLst/>
                <a:gdLst>
                  <a:gd name="T0" fmla="*/ 0 w 76"/>
                  <a:gd name="T1" fmla="*/ 38 h 83"/>
                  <a:gd name="T2" fmla="*/ 38 w 76"/>
                  <a:gd name="T3" fmla="*/ 83 h 83"/>
                  <a:gd name="T4" fmla="*/ 76 w 76"/>
                  <a:gd name="T5" fmla="*/ 38 h 83"/>
                  <a:gd name="T6" fmla="*/ 38 w 76"/>
                  <a:gd name="T7" fmla="*/ 0 h 83"/>
                  <a:gd name="T8" fmla="*/ 0 w 76"/>
                  <a:gd name="T9" fmla="*/ 3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3">
                    <a:moveTo>
                      <a:pt x="0" y="38"/>
                    </a:moveTo>
                    <a:lnTo>
                      <a:pt x="38" y="83"/>
                    </a:lnTo>
                    <a:lnTo>
                      <a:pt x="76" y="38"/>
                    </a:lnTo>
                    <a:lnTo>
                      <a:pt x="38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6" name="Freeform 1221"/>
              <p:cNvSpPr/>
              <p:nvPr/>
            </p:nvSpPr>
            <p:spPr bwMode="auto">
              <a:xfrm>
                <a:off x="5755" y="2746"/>
                <a:ext cx="76" cy="83"/>
              </a:xfrm>
              <a:custGeom>
                <a:avLst/>
                <a:gdLst>
                  <a:gd name="T0" fmla="*/ 0 w 76"/>
                  <a:gd name="T1" fmla="*/ 38 h 83"/>
                  <a:gd name="T2" fmla="*/ 38 w 76"/>
                  <a:gd name="T3" fmla="*/ 83 h 83"/>
                  <a:gd name="T4" fmla="*/ 76 w 76"/>
                  <a:gd name="T5" fmla="*/ 38 h 83"/>
                  <a:gd name="T6" fmla="*/ 38 w 76"/>
                  <a:gd name="T7" fmla="*/ 0 h 83"/>
                  <a:gd name="T8" fmla="*/ 0 w 76"/>
                  <a:gd name="T9" fmla="*/ 3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3">
                    <a:moveTo>
                      <a:pt x="0" y="38"/>
                    </a:moveTo>
                    <a:lnTo>
                      <a:pt x="38" y="83"/>
                    </a:lnTo>
                    <a:lnTo>
                      <a:pt x="76" y="38"/>
                    </a:lnTo>
                    <a:lnTo>
                      <a:pt x="38" y="0"/>
                    </a:lnTo>
                    <a:lnTo>
                      <a:pt x="0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7" name="Freeform 1222"/>
              <p:cNvSpPr/>
              <p:nvPr/>
            </p:nvSpPr>
            <p:spPr bwMode="auto">
              <a:xfrm>
                <a:off x="5839" y="2746"/>
                <a:ext cx="53" cy="83"/>
              </a:xfrm>
              <a:custGeom>
                <a:avLst/>
                <a:gdLst>
                  <a:gd name="T0" fmla="*/ 53 w 53"/>
                  <a:gd name="T1" fmla="*/ 15 h 83"/>
                  <a:gd name="T2" fmla="*/ 53 w 53"/>
                  <a:gd name="T3" fmla="*/ 68 h 83"/>
                  <a:gd name="T4" fmla="*/ 38 w 53"/>
                  <a:gd name="T5" fmla="*/ 83 h 83"/>
                  <a:gd name="T6" fmla="*/ 0 w 53"/>
                  <a:gd name="T7" fmla="*/ 38 h 83"/>
                  <a:gd name="T8" fmla="*/ 38 w 53"/>
                  <a:gd name="T9" fmla="*/ 0 h 83"/>
                  <a:gd name="T10" fmla="*/ 53 w 53"/>
                  <a:gd name="T11" fmla="*/ 1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83">
                    <a:moveTo>
                      <a:pt x="53" y="15"/>
                    </a:moveTo>
                    <a:lnTo>
                      <a:pt x="53" y="68"/>
                    </a:lnTo>
                    <a:lnTo>
                      <a:pt x="38" y="83"/>
                    </a:lnTo>
                    <a:lnTo>
                      <a:pt x="0" y="38"/>
                    </a:lnTo>
                    <a:lnTo>
                      <a:pt x="38" y="0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8" name="Freeform 1223"/>
              <p:cNvSpPr/>
              <p:nvPr/>
            </p:nvSpPr>
            <p:spPr bwMode="auto">
              <a:xfrm>
                <a:off x="5839" y="2746"/>
                <a:ext cx="53" cy="83"/>
              </a:xfrm>
              <a:custGeom>
                <a:avLst/>
                <a:gdLst>
                  <a:gd name="T0" fmla="*/ 53 w 53"/>
                  <a:gd name="T1" fmla="*/ 15 h 83"/>
                  <a:gd name="T2" fmla="*/ 53 w 53"/>
                  <a:gd name="T3" fmla="*/ 68 h 83"/>
                  <a:gd name="T4" fmla="*/ 38 w 53"/>
                  <a:gd name="T5" fmla="*/ 83 h 83"/>
                  <a:gd name="T6" fmla="*/ 0 w 53"/>
                  <a:gd name="T7" fmla="*/ 38 h 83"/>
                  <a:gd name="T8" fmla="*/ 38 w 53"/>
                  <a:gd name="T9" fmla="*/ 0 h 83"/>
                  <a:gd name="T10" fmla="*/ 53 w 53"/>
                  <a:gd name="T11" fmla="*/ 1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83">
                    <a:moveTo>
                      <a:pt x="53" y="15"/>
                    </a:moveTo>
                    <a:lnTo>
                      <a:pt x="53" y="68"/>
                    </a:lnTo>
                    <a:lnTo>
                      <a:pt x="38" y="83"/>
                    </a:lnTo>
                    <a:lnTo>
                      <a:pt x="0" y="38"/>
                    </a:lnTo>
                    <a:lnTo>
                      <a:pt x="38" y="0"/>
                    </a:lnTo>
                    <a:lnTo>
                      <a:pt x="53" y="1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9" name="Freeform 1224"/>
              <p:cNvSpPr/>
              <p:nvPr/>
            </p:nvSpPr>
            <p:spPr bwMode="auto">
              <a:xfrm>
                <a:off x="5679" y="3469"/>
                <a:ext cx="183" cy="76"/>
              </a:xfrm>
              <a:custGeom>
                <a:avLst/>
                <a:gdLst>
                  <a:gd name="T0" fmla="*/ 24 w 24"/>
                  <a:gd name="T1" fmla="*/ 6 h 10"/>
                  <a:gd name="T2" fmla="*/ 23 w 24"/>
                  <a:gd name="T3" fmla="*/ 10 h 10"/>
                  <a:gd name="T4" fmla="*/ 23 w 24"/>
                  <a:gd name="T5" fmla="*/ 10 h 10"/>
                  <a:gd name="T6" fmla="*/ 0 w 24"/>
                  <a:gd name="T7" fmla="*/ 4 h 10"/>
                  <a:gd name="T8" fmla="*/ 0 w 24"/>
                  <a:gd name="T9" fmla="*/ 0 h 10"/>
                  <a:gd name="T10" fmla="*/ 23 w 24"/>
                  <a:gd name="T11" fmla="*/ 6 h 10"/>
                  <a:gd name="T12" fmla="*/ 24 w 24"/>
                  <a:gd name="T13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0">
                    <a:moveTo>
                      <a:pt x="24" y="6"/>
                    </a:move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6"/>
                      <a:pt x="24" y="6"/>
                      <a:pt x="24" y="6"/>
                    </a:cubicBezTo>
                  </a:path>
                </a:pathLst>
              </a:cu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0" name="Freeform 1225"/>
              <p:cNvSpPr/>
              <p:nvPr/>
            </p:nvSpPr>
            <p:spPr bwMode="auto">
              <a:xfrm>
                <a:off x="5679" y="3424"/>
                <a:ext cx="183" cy="68"/>
              </a:xfrm>
              <a:custGeom>
                <a:avLst/>
                <a:gdLst>
                  <a:gd name="T0" fmla="*/ 24 w 24"/>
                  <a:gd name="T1" fmla="*/ 6 h 9"/>
                  <a:gd name="T2" fmla="*/ 23 w 24"/>
                  <a:gd name="T3" fmla="*/ 9 h 9"/>
                  <a:gd name="T4" fmla="*/ 23 w 24"/>
                  <a:gd name="T5" fmla="*/ 9 h 9"/>
                  <a:gd name="T6" fmla="*/ 0 w 24"/>
                  <a:gd name="T7" fmla="*/ 4 h 9"/>
                  <a:gd name="T8" fmla="*/ 1 w 24"/>
                  <a:gd name="T9" fmla="*/ 0 h 9"/>
                  <a:gd name="T10" fmla="*/ 23 w 24"/>
                  <a:gd name="T11" fmla="*/ 5 h 9"/>
                  <a:gd name="T12" fmla="*/ 24 w 24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9">
                    <a:moveTo>
                      <a:pt x="24" y="6"/>
                    </a:moveTo>
                    <a:cubicBezTo>
                      <a:pt x="23" y="9"/>
                      <a:pt x="23" y="9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1" y="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6"/>
                      <a:pt x="24" y="6"/>
                      <a:pt x="24" y="6"/>
                    </a:cubicBezTo>
                  </a:path>
                </a:pathLst>
              </a:cu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1" name="Freeform 1226"/>
              <p:cNvSpPr>
                <a:spLocks noEditPoints="1"/>
              </p:cNvSpPr>
              <p:nvPr/>
            </p:nvSpPr>
            <p:spPr bwMode="auto">
              <a:xfrm>
                <a:off x="5793" y="2181"/>
                <a:ext cx="30" cy="1273"/>
              </a:xfrm>
              <a:custGeom>
                <a:avLst/>
                <a:gdLst>
                  <a:gd name="T0" fmla="*/ 0 w 30"/>
                  <a:gd name="T1" fmla="*/ 1258 h 1273"/>
                  <a:gd name="T2" fmla="*/ 0 w 30"/>
                  <a:gd name="T3" fmla="*/ 1273 h 1273"/>
                  <a:gd name="T4" fmla="*/ 30 w 30"/>
                  <a:gd name="T5" fmla="*/ 1130 h 1273"/>
                  <a:gd name="T6" fmla="*/ 0 w 30"/>
                  <a:gd name="T7" fmla="*/ 1183 h 1273"/>
                  <a:gd name="T8" fmla="*/ 30 w 30"/>
                  <a:gd name="T9" fmla="*/ 1198 h 1273"/>
                  <a:gd name="T10" fmla="*/ 30 w 30"/>
                  <a:gd name="T11" fmla="*/ 1130 h 1273"/>
                  <a:gd name="T12" fmla="*/ 0 w 30"/>
                  <a:gd name="T13" fmla="*/ 1055 h 1273"/>
                  <a:gd name="T14" fmla="*/ 30 w 30"/>
                  <a:gd name="T15" fmla="*/ 1108 h 1273"/>
                  <a:gd name="T16" fmla="*/ 30 w 30"/>
                  <a:gd name="T17" fmla="*/ 1040 h 1273"/>
                  <a:gd name="T18" fmla="*/ 0 w 30"/>
                  <a:gd name="T19" fmla="*/ 949 h 1273"/>
                  <a:gd name="T20" fmla="*/ 0 w 30"/>
                  <a:gd name="T21" fmla="*/ 972 h 1273"/>
                  <a:gd name="T22" fmla="*/ 0 w 30"/>
                  <a:gd name="T23" fmla="*/ 964 h 1273"/>
                  <a:gd name="T24" fmla="*/ 30 w 30"/>
                  <a:gd name="T25" fmla="*/ 821 h 1273"/>
                  <a:gd name="T26" fmla="*/ 0 w 30"/>
                  <a:gd name="T27" fmla="*/ 874 h 1273"/>
                  <a:gd name="T28" fmla="*/ 30 w 30"/>
                  <a:gd name="T29" fmla="*/ 889 h 1273"/>
                  <a:gd name="T30" fmla="*/ 30 w 30"/>
                  <a:gd name="T31" fmla="*/ 821 h 1273"/>
                  <a:gd name="T32" fmla="*/ 0 w 30"/>
                  <a:gd name="T33" fmla="*/ 746 h 1273"/>
                  <a:gd name="T34" fmla="*/ 30 w 30"/>
                  <a:gd name="T35" fmla="*/ 799 h 1273"/>
                  <a:gd name="T36" fmla="*/ 30 w 30"/>
                  <a:gd name="T37" fmla="*/ 731 h 1273"/>
                  <a:gd name="T38" fmla="*/ 0 w 30"/>
                  <a:gd name="T39" fmla="*/ 648 h 1273"/>
                  <a:gd name="T40" fmla="*/ 0 w 30"/>
                  <a:gd name="T41" fmla="*/ 663 h 1273"/>
                  <a:gd name="T42" fmla="*/ 0 w 30"/>
                  <a:gd name="T43" fmla="*/ 656 h 1273"/>
                  <a:gd name="T44" fmla="*/ 30 w 30"/>
                  <a:gd name="T45" fmla="*/ 512 h 1273"/>
                  <a:gd name="T46" fmla="*/ 0 w 30"/>
                  <a:gd name="T47" fmla="*/ 565 h 1273"/>
                  <a:gd name="T48" fmla="*/ 30 w 30"/>
                  <a:gd name="T49" fmla="*/ 580 h 1273"/>
                  <a:gd name="T50" fmla="*/ 30 w 30"/>
                  <a:gd name="T51" fmla="*/ 512 h 1273"/>
                  <a:gd name="T52" fmla="*/ 0 w 30"/>
                  <a:gd name="T53" fmla="*/ 437 h 1273"/>
                  <a:gd name="T54" fmla="*/ 30 w 30"/>
                  <a:gd name="T55" fmla="*/ 490 h 1273"/>
                  <a:gd name="T56" fmla="*/ 30 w 30"/>
                  <a:gd name="T57" fmla="*/ 422 h 1273"/>
                  <a:gd name="T58" fmla="*/ 0 w 30"/>
                  <a:gd name="T59" fmla="*/ 339 h 1273"/>
                  <a:gd name="T60" fmla="*/ 0 w 30"/>
                  <a:gd name="T61" fmla="*/ 362 h 1273"/>
                  <a:gd name="T62" fmla="*/ 0 w 30"/>
                  <a:gd name="T63" fmla="*/ 347 h 1273"/>
                  <a:gd name="T64" fmla="*/ 30 w 30"/>
                  <a:gd name="T65" fmla="*/ 203 h 1273"/>
                  <a:gd name="T66" fmla="*/ 0 w 30"/>
                  <a:gd name="T67" fmla="*/ 256 h 1273"/>
                  <a:gd name="T68" fmla="*/ 30 w 30"/>
                  <a:gd name="T69" fmla="*/ 271 h 1273"/>
                  <a:gd name="T70" fmla="*/ 30 w 30"/>
                  <a:gd name="T71" fmla="*/ 203 h 1273"/>
                  <a:gd name="T72" fmla="*/ 0 w 30"/>
                  <a:gd name="T73" fmla="*/ 128 h 1273"/>
                  <a:gd name="T74" fmla="*/ 30 w 30"/>
                  <a:gd name="T75" fmla="*/ 181 h 1273"/>
                  <a:gd name="T76" fmla="*/ 30 w 30"/>
                  <a:gd name="T77" fmla="*/ 113 h 1273"/>
                  <a:gd name="T78" fmla="*/ 0 w 30"/>
                  <a:gd name="T79" fmla="*/ 30 h 1273"/>
                  <a:gd name="T80" fmla="*/ 0 w 30"/>
                  <a:gd name="T81" fmla="*/ 53 h 1273"/>
                  <a:gd name="T82" fmla="*/ 0 w 30"/>
                  <a:gd name="T83" fmla="*/ 38 h 1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" h="1273">
                    <a:moveTo>
                      <a:pt x="30" y="1228"/>
                    </a:moveTo>
                    <a:lnTo>
                      <a:pt x="0" y="1258"/>
                    </a:lnTo>
                    <a:lnTo>
                      <a:pt x="0" y="1258"/>
                    </a:lnTo>
                    <a:lnTo>
                      <a:pt x="0" y="1273"/>
                    </a:lnTo>
                    <a:lnTo>
                      <a:pt x="0" y="1273"/>
                    </a:lnTo>
                    <a:lnTo>
                      <a:pt x="0" y="1273"/>
                    </a:lnTo>
                    <a:lnTo>
                      <a:pt x="30" y="1243"/>
                    </a:lnTo>
                    <a:lnTo>
                      <a:pt x="30" y="1228"/>
                    </a:lnTo>
                    <a:close/>
                    <a:moveTo>
                      <a:pt x="30" y="1130"/>
                    </a:moveTo>
                    <a:lnTo>
                      <a:pt x="0" y="1160"/>
                    </a:lnTo>
                    <a:lnTo>
                      <a:pt x="0" y="1153"/>
                    </a:lnTo>
                    <a:lnTo>
                      <a:pt x="0" y="1183"/>
                    </a:lnTo>
                    <a:lnTo>
                      <a:pt x="0" y="1175"/>
                    </a:lnTo>
                    <a:lnTo>
                      <a:pt x="30" y="1206"/>
                    </a:lnTo>
                    <a:lnTo>
                      <a:pt x="30" y="1198"/>
                    </a:lnTo>
                    <a:lnTo>
                      <a:pt x="0" y="1168"/>
                    </a:lnTo>
                    <a:lnTo>
                      <a:pt x="30" y="1138"/>
                    </a:lnTo>
                    <a:lnTo>
                      <a:pt x="30" y="1130"/>
                    </a:lnTo>
                    <a:close/>
                    <a:moveTo>
                      <a:pt x="30" y="1025"/>
                    </a:moveTo>
                    <a:lnTo>
                      <a:pt x="0" y="1055"/>
                    </a:lnTo>
                    <a:lnTo>
                      <a:pt x="0" y="1055"/>
                    </a:lnTo>
                    <a:lnTo>
                      <a:pt x="0" y="1078"/>
                    </a:lnTo>
                    <a:lnTo>
                      <a:pt x="0" y="1078"/>
                    </a:lnTo>
                    <a:lnTo>
                      <a:pt x="30" y="1108"/>
                    </a:lnTo>
                    <a:lnTo>
                      <a:pt x="30" y="1093"/>
                    </a:lnTo>
                    <a:lnTo>
                      <a:pt x="0" y="1062"/>
                    </a:lnTo>
                    <a:lnTo>
                      <a:pt x="30" y="1040"/>
                    </a:lnTo>
                    <a:lnTo>
                      <a:pt x="30" y="1025"/>
                    </a:lnTo>
                    <a:close/>
                    <a:moveTo>
                      <a:pt x="30" y="919"/>
                    </a:moveTo>
                    <a:lnTo>
                      <a:pt x="0" y="949"/>
                    </a:lnTo>
                    <a:lnTo>
                      <a:pt x="0" y="949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30" y="1002"/>
                    </a:lnTo>
                    <a:lnTo>
                      <a:pt x="30" y="995"/>
                    </a:lnTo>
                    <a:lnTo>
                      <a:pt x="0" y="964"/>
                    </a:lnTo>
                    <a:lnTo>
                      <a:pt x="30" y="934"/>
                    </a:lnTo>
                    <a:lnTo>
                      <a:pt x="30" y="919"/>
                    </a:lnTo>
                    <a:close/>
                    <a:moveTo>
                      <a:pt x="30" y="821"/>
                    </a:moveTo>
                    <a:lnTo>
                      <a:pt x="0" y="851"/>
                    </a:lnTo>
                    <a:lnTo>
                      <a:pt x="0" y="851"/>
                    </a:lnTo>
                    <a:lnTo>
                      <a:pt x="0" y="874"/>
                    </a:lnTo>
                    <a:lnTo>
                      <a:pt x="0" y="874"/>
                    </a:lnTo>
                    <a:lnTo>
                      <a:pt x="30" y="904"/>
                    </a:lnTo>
                    <a:lnTo>
                      <a:pt x="30" y="889"/>
                    </a:lnTo>
                    <a:lnTo>
                      <a:pt x="0" y="859"/>
                    </a:lnTo>
                    <a:lnTo>
                      <a:pt x="30" y="836"/>
                    </a:lnTo>
                    <a:lnTo>
                      <a:pt x="30" y="821"/>
                    </a:lnTo>
                    <a:close/>
                    <a:moveTo>
                      <a:pt x="30" y="716"/>
                    </a:moveTo>
                    <a:lnTo>
                      <a:pt x="0" y="746"/>
                    </a:lnTo>
                    <a:lnTo>
                      <a:pt x="0" y="746"/>
                    </a:lnTo>
                    <a:lnTo>
                      <a:pt x="0" y="769"/>
                    </a:lnTo>
                    <a:lnTo>
                      <a:pt x="0" y="769"/>
                    </a:lnTo>
                    <a:lnTo>
                      <a:pt x="30" y="799"/>
                    </a:lnTo>
                    <a:lnTo>
                      <a:pt x="30" y="784"/>
                    </a:lnTo>
                    <a:lnTo>
                      <a:pt x="0" y="761"/>
                    </a:lnTo>
                    <a:lnTo>
                      <a:pt x="30" y="731"/>
                    </a:lnTo>
                    <a:lnTo>
                      <a:pt x="30" y="716"/>
                    </a:lnTo>
                    <a:close/>
                    <a:moveTo>
                      <a:pt x="30" y="618"/>
                    </a:moveTo>
                    <a:lnTo>
                      <a:pt x="0" y="648"/>
                    </a:lnTo>
                    <a:lnTo>
                      <a:pt x="0" y="640"/>
                    </a:lnTo>
                    <a:lnTo>
                      <a:pt x="0" y="671"/>
                    </a:lnTo>
                    <a:lnTo>
                      <a:pt x="0" y="663"/>
                    </a:lnTo>
                    <a:lnTo>
                      <a:pt x="30" y="701"/>
                    </a:lnTo>
                    <a:lnTo>
                      <a:pt x="30" y="686"/>
                    </a:lnTo>
                    <a:lnTo>
                      <a:pt x="0" y="656"/>
                    </a:lnTo>
                    <a:lnTo>
                      <a:pt x="30" y="625"/>
                    </a:lnTo>
                    <a:lnTo>
                      <a:pt x="30" y="618"/>
                    </a:lnTo>
                    <a:close/>
                    <a:moveTo>
                      <a:pt x="30" y="512"/>
                    </a:moveTo>
                    <a:lnTo>
                      <a:pt x="0" y="543"/>
                    </a:lnTo>
                    <a:lnTo>
                      <a:pt x="0" y="543"/>
                    </a:lnTo>
                    <a:lnTo>
                      <a:pt x="0" y="565"/>
                    </a:lnTo>
                    <a:lnTo>
                      <a:pt x="0" y="565"/>
                    </a:lnTo>
                    <a:lnTo>
                      <a:pt x="30" y="595"/>
                    </a:lnTo>
                    <a:lnTo>
                      <a:pt x="30" y="580"/>
                    </a:lnTo>
                    <a:lnTo>
                      <a:pt x="0" y="550"/>
                    </a:lnTo>
                    <a:lnTo>
                      <a:pt x="30" y="527"/>
                    </a:lnTo>
                    <a:lnTo>
                      <a:pt x="30" y="512"/>
                    </a:lnTo>
                    <a:close/>
                    <a:moveTo>
                      <a:pt x="30" y="407"/>
                    </a:moveTo>
                    <a:lnTo>
                      <a:pt x="0" y="437"/>
                    </a:lnTo>
                    <a:lnTo>
                      <a:pt x="0" y="437"/>
                    </a:lnTo>
                    <a:lnTo>
                      <a:pt x="0" y="460"/>
                    </a:lnTo>
                    <a:lnTo>
                      <a:pt x="0" y="460"/>
                    </a:lnTo>
                    <a:lnTo>
                      <a:pt x="30" y="490"/>
                    </a:lnTo>
                    <a:lnTo>
                      <a:pt x="30" y="475"/>
                    </a:lnTo>
                    <a:lnTo>
                      <a:pt x="0" y="452"/>
                    </a:lnTo>
                    <a:lnTo>
                      <a:pt x="30" y="422"/>
                    </a:lnTo>
                    <a:lnTo>
                      <a:pt x="30" y="407"/>
                    </a:lnTo>
                    <a:close/>
                    <a:moveTo>
                      <a:pt x="30" y="309"/>
                    </a:moveTo>
                    <a:lnTo>
                      <a:pt x="0" y="339"/>
                    </a:lnTo>
                    <a:lnTo>
                      <a:pt x="0" y="339"/>
                    </a:lnTo>
                    <a:lnTo>
                      <a:pt x="0" y="362"/>
                    </a:lnTo>
                    <a:lnTo>
                      <a:pt x="0" y="362"/>
                    </a:lnTo>
                    <a:lnTo>
                      <a:pt x="30" y="392"/>
                    </a:lnTo>
                    <a:lnTo>
                      <a:pt x="30" y="377"/>
                    </a:lnTo>
                    <a:lnTo>
                      <a:pt x="0" y="347"/>
                    </a:lnTo>
                    <a:lnTo>
                      <a:pt x="30" y="316"/>
                    </a:lnTo>
                    <a:lnTo>
                      <a:pt x="30" y="309"/>
                    </a:lnTo>
                    <a:close/>
                    <a:moveTo>
                      <a:pt x="30" y="203"/>
                    </a:moveTo>
                    <a:lnTo>
                      <a:pt x="0" y="234"/>
                    </a:lnTo>
                    <a:lnTo>
                      <a:pt x="0" y="234"/>
                    </a:lnTo>
                    <a:lnTo>
                      <a:pt x="0" y="256"/>
                    </a:lnTo>
                    <a:lnTo>
                      <a:pt x="0" y="256"/>
                    </a:lnTo>
                    <a:lnTo>
                      <a:pt x="30" y="286"/>
                    </a:lnTo>
                    <a:lnTo>
                      <a:pt x="30" y="271"/>
                    </a:lnTo>
                    <a:lnTo>
                      <a:pt x="0" y="249"/>
                    </a:lnTo>
                    <a:lnTo>
                      <a:pt x="30" y="219"/>
                    </a:lnTo>
                    <a:lnTo>
                      <a:pt x="30" y="203"/>
                    </a:lnTo>
                    <a:close/>
                    <a:moveTo>
                      <a:pt x="30" y="105"/>
                    </a:moveTo>
                    <a:lnTo>
                      <a:pt x="0" y="136"/>
                    </a:lnTo>
                    <a:lnTo>
                      <a:pt x="0" y="128"/>
                    </a:lnTo>
                    <a:lnTo>
                      <a:pt x="0" y="158"/>
                    </a:lnTo>
                    <a:lnTo>
                      <a:pt x="0" y="151"/>
                    </a:lnTo>
                    <a:lnTo>
                      <a:pt x="30" y="181"/>
                    </a:lnTo>
                    <a:lnTo>
                      <a:pt x="30" y="173"/>
                    </a:lnTo>
                    <a:lnTo>
                      <a:pt x="0" y="143"/>
                    </a:lnTo>
                    <a:lnTo>
                      <a:pt x="30" y="113"/>
                    </a:lnTo>
                    <a:lnTo>
                      <a:pt x="30" y="105"/>
                    </a:lnTo>
                    <a:close/>
                    <a:moveTo>
                      <a:pt x="30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30" y="83"/>
                    </a:lnTo>
                    <a:lnTo>
                      <a:pt x="30" y="68"/>
                    </a:lnTo>
                    <a:lnTo>
                      <a:pt x="0" y="38"/>
                    </a:lnTo>
                    <a:lnTo>
                      <a:pt x="30" y="1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73F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2" name="Freeform 1227"/>
              <p:cNvSpPr>
                <a:spLocks noEditPoints="1"/>
              </p:cNvSpPr>
              <p:nvPr/>
            </p:nvSpPr>
            <p:spPr bwMode="auto">
              <a:xfrm>
                <a:off x="5793" y="2181"/>
                <a:ext cx="30" cy="1273"/>
              </a:xfrm>
              <a:custGeom>
                <a:avLst/>
                <a:gdLst>
                  <a:gd name="T0" fmla="*/ 0 w 30"/>
                  <a:gd name="T1" fmla="*/ 1258 h 1273"/>
                  <a:gd name="T2" fmla="*/ 0 w 30"/>
                  <a:gd name="T3" fmla="*/ 1273 h 1273"/>
                  <a:gd name="T4" fmla="*/ 30 w 30"/>
                  <a:gd name="T5" fmla="*/ 1130 h 1273"/>
                  <a:gd name="T6" fmla="*/ 0 w 30"/>
                  <a:gd name="T7" fmla="*/ 1183 h 1273"/>
                  <a:gd name="T8" fmla="*/ 30 w 30"/>
                  <a:gd name="T9" fmla="*/ 1198 h 1273"/>
                  <a:gd name="T10" fmla="*/ 30 w 30"/>
                  <a:gd name="T11" fmla="*/ 1130 h 1273"/>
                  <a:gd name="T12" fmla="*/ 0 w 30"/>
                  <a:gd name="T13" fmla="*/ 1055 h 1273"/>
                  <a:gd name="T14" fmla="*/ 30 w 30"/>
                  <a:gd name="T15" fmla="*/ 1108 h 1273"/>
                  <a:gd name="T16" fmla="*/ 30 w 30"/>
                  <a:gd name="T17" fmla="*/ 1040 h 1273"/>
                  <a:gd name="T18" fmla="*/ 0 w 30"/>
                  <a:gd name="T19" fmla="*/ 949 h 1273"/>
                  <a:gd name="T20" fmla="*/ 0 w 30"/>
                  <a:gd name="T21" fmla="*/ 972 h 1273"/>
                  <a:gd name="T22" fmla="*/ 0 w 30"/>
                  <a:gd name="T23" fmla="*/ 964 h 1273"/>
                  <a:gd name="T24" fmla="*/ 30 w 30"/>
                  <a:gd name="T25" fmla="*/ 821 h 1273"/>
                  <a:gd name="T26" fmla="*/ 0 w 30"/>
                  <a:gd name="T27" fmla="*/ 874 h 1273"/>
                  <a:gd name="T28" fmla="*/ 30 w 30"/>
                  <a:gd name="T29" fmla="*/ 889 h 1273"/>
                  <a:gd name="T30" fmla="*/ 30 w 30"/>
                  <a:gd name="T31" fmla="*/ 821 h 1273"/>
                  <a:gd name="T32" fmla="*/ 0 w 30"/>
                  <a:gd name="T33" fmla="*/ 746 h 1273"/>
                  <a:gd name="T34" fmla="*/ 30 w 30"/>
                  <a:gd name="T35" fmla="*/ 799 h 1273"/>
                  <a:gd name="T36" fmla="*/ 30 w 30"/>
                  <a:gd name="T37" fmla="*/ 731 h 1273"/>
                  <a:gd name="T38" fmla="*/ 0 w 30"/>
                  <a:gd name="T39" fmla="*/ 648 h 1273"/>
                  <a:gd name="T40" fmla="*/ 0 w 30"/>
                  <a:gd name="T41" fmla="*/ 663 h 1273"/>
                  <a:gd name="T42" fmla="*/ 0 w 30"/>
                  <a:gd name="T43" fmla="*/ 656 h 1273"/>
                  <a:gd name="T44" fmla="*/ 30 w 30"/>
                  <a:gd name="T45" fmla="*/ 512 h 1273"/>
                  <a:gd name="T46" fmla="*/ 0 w 30"/>
                  <a:gd name="T47" fmla="*/ 565 h 1273"/>
                  <a:gd name="T48" fmla="*/ 30 w 30"/>
                  <a:gd name="T49" fmla="*/ 580 h 1273"/>
                  <a:gd name="T50" fmla="*/ 30 w 30"/>
                  <a:gd name="T51" fmla="*/ 512 h 1273"/>
                  <a:gd name="T52" fmla="*/ 0 w 30"/>
                  <a:gd name="T53" fmla="*/ 437 h 1273"/>
                  <a:gd name="T54" fmla="*/ 30 w 30"/>
                  <a:gd name="T55" fmla="*/ 490 h 1273"/>
                  <a:gd name="T56" fmla="*/ 30 w 30"/>
                  <a:gd name="T57" fmla="*/ 422 h 1273"/>
                  <a:gd name="T58" fmla="*/ 0 w 30"/>
                  <a:gd name="T59" fmla="*/ 339 h 1273"/>
                  <a:gd name="T60" fmla="*/ 0 w 30"/>
                  <a:gd name="T61" fmla="*/ 362 h 1273"/>
                  <a:gd name="T62" fmla="*/ 0 w 30"/>
                  <a:gd name="T63" fmla="*/ 347 h 1273"/>
                  <a:gd name="T64" fmla="*/ 30 w 30"/>
                  <a:gd name="T65" fmla="*/ 203 h 1273"/>
                  <a:gd name="T66" fmla="*/ 0 w 30"/>
                  <a:gd name="T67" fmla="*/ 256 h 1273"/>
                  <a:gd name="T68" fmla="*/ 30 w 30"/>
                  <a:gd name="T69" fmla="*/ 271 h 1273"/>
                  <a:gd name="T70" fmla="*/ 30 w 30"/>
                  <a:gd name="T71" fmla="*/ 203 h 1273"/>
                  <a:gd name="T72" fmla="*/ 0 w 30"/>
                  <a:gd name="T73" fmla="*/ 128 h 1273"/>
                  <a:gd name="T74" fmla="*/ 30 w 30"/>
                  <a:gd name="T75" fmla="*/ 181 h 1273"/>
                  <a:gd name="T76" fmla="*/ 30 w 30"/>
                  <a:gd name="T77" fmla="*/ 113 h 1273"/>
                  <a:gd name="T78" fmla="*/ 0 w 30"/>
                  <a:gd name="T79" fmla="*/ 30 h 1273"/>
                  <a:gd name="T80" fmla="*/ 0 w 30"/>
                  <a:gd name="T81" fmla="*/ 53 h 1273"/>
                  <a:gd name="T82" fmla="*/ 0 w 30"/>
                  <a:gd name="T83" fmla="*/ 38 h 1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" h="1273">
                    <a:moveTo>
                      <a:pt x="30" y="1228"/>
                    </a:moveTo>
                    <a:lnTo>
                      <a:pt x="0" y="1258"/>
                    </a:lnTo>
                    <a:lnTo>
                      <a:pt x="0" y="1258"/>
                    </a:lnTo>
                    <a:lnTo>
                      <a:pt x="0" y="1273"/>
                    </a:lnTo>
                    <a:lnTo>
                      <a:pt x="0" y="1273"/>
                    </a:lnTo>
                    <a:lnTo>
                      <a:pt x="0" y="1273"/>
                    </a:lnTo>
                    <a:lnTo>
                      <a:pt x="30" y="1243"/>
                    </a:lnTo>
                    <a:lnTo>
                      <a:pt x="30" y="1228"/>
                    </a:lnTo>
                    <a:moveTo>
                      <a:pt x="30" y="1130"/>
                    </a:moveTo>
                    <a:lnTo>
                      <a:pt x="0" y="1160"/>
                    </a:lnTo>
                    <a:lnTo>
                      <a:pt x="0" y="1153"/>
                    </a:lnTo>
                    <a:lnTo>
                      <a:pt x="0" y="1183"/>
                    </a:lnTo>
                    <a:lnTo>
                      <a:pt x="0" y="1175"/>
                    </a:lnTo>
                    <a:lnTo>
                      <a:pt x="30" y="1206"/>
                    </a:lnTo>
                    <a:lnTo>
                      <a:pt x="30" y="1198"/>
                    </a:lnTo>
                    <a:lnTo>
                      <a:pt x="0" y="1168"/>
                    </a:lnTo>
                    <a:lnTo>
                      <a:pt x="30" y="1138"/>
                    </a:lnTo>
                    <a:lnTo>
                      <a:pt x="30" y="1130"/>
                    </a:lnTo>
                    <a:moveTo>
                      <a:pt x="30" y="1025"/>
                    </a:moveTo>
                    <a:lnTo>
                      <a:pt x="0" y="1055"/>
                    </a:lnTo>
                    <a:lnTo>
                      <a:pt x="0" y="1055"/>
                    </a:lnTo>
                    <a:lnTo>
                      <a:pt x="0" y="1078"/>
                    </a:lnTo>
                    <a:lnTo>
                      <a:pt x="0" y="1078"/>
                    </a:lnTo>
                    <a:lnTo>
                      <a:pt x="30" y="1108"/>
                    </a:lnTo>
                    <a:lnTo>
                      <a:pt x="30" y="1093"/>
                    </a:lnTo>
                    <a:lnTo>
                      <a:pt x="0" y="1062"/>
                    </a:lnTo>
                    <a:lnTo>
                      <a:pt x="30" y="1040"/>
                    </a:lnTo>
                    <a:lnTo>
                      <a:pt x="30" y="1025"/>
                    </a:lnTo>
                    <a:moveTo>
                      <a:pt x="30" y="919"/>
                    </a:moveTo>
                    <a:lnTo>
                      <a:pt x="0" y="949"/>
                    </a:lnTo>
                    <a:lnTo>
                      <a:pt x="0" y="949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30" y="1002"/>
                    </a:lnTo>
                    <a:lnTo>
                      <a:pt x="30" y="995"/>
                    </a:lnTo>
                    <a:lnTo>
                      <a:pt x="0" y="964"/>
                    </a:lnTo>
                    <a:lnTo>
                      <a:pt x="30" y="934"/>
                    </a:lnTo>
                    <a:lnTo>
                      <a:pt x="30" y="919"/>
                    </a:lnTo>
                    <a:moveTo>
                      <a:pt x="30" y="821"/>
                    </a:moveTo>
                    <a:lnTo>
                      <a:pt x="0" y="851"/>
                    </a:lnTo>
                    <a:lnTo>
                      <a:pt x="0" y="851"/>
                    </a:lnTo>
                    <a:lnTo>
                      <a:pt x="0" y="874"/>
                    </a:lnTo>
                    <a:lnTo>
                      <a:pt x="0" y="874"/>
                    </a:lnTo>
                    <a:lnTo>
                      <a:pt x="30" y="904"/>
                    </a:lnTo>
                    <a:lnTo>
                      <a:pt x="30" y="889"/>
                    </a:lnTo>
                    <a:lnTo>
                      <a:pt x="0" y="859"/>
                    </a:lnTo>
                    <a:lnTo>
                      <a:pt x="30" y="836"/>
                    </a:lnTo>
                    <a:lnTo>
                      <a:pt x="30" y="821"/>
                    </a:lnTo>
                    <a:moveTo>
                      <a:pt x="30" y="716"/>
                    </a:moveTo>
                    <a:lnTo>
                      <a:pt x="0" y="746"/>
                    </a:lnTo>
                    <a:lnTo>
                      <a:pt x="0" y="746"/>
                    </a:lnTo>
                    <a:lnTo>
                      <a:pt x="0" y="769"/>
                    </a:lnTo>
                    <a:lnTo>
                      <a:pt x="0" y="769"/>
                    </a:lnTo>
                    <a:lnTo>
                      <a:pt x="30" y="799"/>
                    </a:lnTo>
                    <a:lnTo>
                      <a:pt x="30" y="784"/>
                    </a:lnTo>
                    <a:lnTo>
                      <a:pt x="0" y="761"/>
                    </a:lnTo>
                    <a:lnTo>
                      <a:pt x="30" y="731"/>
                    </a:lnTo>
                    <a:lnTo>
                      <a:pt x="30" y="716"/>
                    </a:lnTo>
                    <a:moveTo>
                      <a:pt x="30" y="618"/>
                    </a:moveTo>
                    <a:lnTo>
                      <a:pt x="0" y="648"/>
                    </a:lnTo>
                    <a:lnTo>
                      <a:pt x="0" y="640"/>
                    </a:lnTo>
                    <a:lnTo>
                      <a:pt x="0" y="671"/>
                    </a:lnTo>
                    <a:lnTo>
                      <a:pt x="0" y="663"/>
                    </a:lnTo>
                    <a:lnTo>
                      <a:pt x="30" y="701"/>
                    </a:lnTo>
                    <a:lnTo>
                      <a:pt x="30" y="686"/>
                    </a:lnTo>
                    <a:lnTo>
                      <a:pt x="0" y="656"/>
                    </a:lnTo>
                    <a:lnTo>
                      <a:pt x="30" y="625"/>
                    </a:lnTo>
                    <a:lnTo>
                      <a:pt x="30" y="618"/>
                    </a:lnTo>
                    <a:moveTo>
                      <a:pt x="30" y="512"/>
                    </a:moveTo>
                    <a:lnTo>
                      <a:pt x="0" y="543"/>
                    </a:lnTo>
                    <a:lnTo>
                      <a:pt x="0" y="543"/>
                    </a:lnTo>
                    <a:lnTo>
                      <a:pt x="0" y="565"/>
                    </a:lnTo>
                    <a:lnTo>
                      <a:pt x="0" y="565"/>
                    </a:lnTo>
                    <a:lnTo>
                      <a:pt x="30" y="595"/>
                    </a:lnTo>
                    <a:lnTo>
                      <a:pt x="30" y="580"/>
                    </a:lnTo>
                    <a:lnTo>
                      <a:pt x="0" y="550"/>
                    </a:lnTo>
                    <a:lnTo>
                      <a:pt x="30" y="527"/>
                    </a:lnTo>
                    <a:lnTo>
                      <a:pt x="30" y="512"/>
                    </a:lnTo>
                    <a:moveTo>
                      <a:pt x="30" y="407"/>
                    </a:moveTo>
                    <a:lnTo>
                      <a:pt x="0" y="437"/>
                    </a:lnTo>
                    <a:lnTo>
                      <a:pt x="0" y="437"/>
                    </a:lnTo>
                    <a:lnTo>
                      <a:pt x="0" y="460"/>
                    </a:lnTo>
                    <a:lnTo>
                      <a:pt x="0" y="460"/>
                    </a:lnTo>
                    <a:lnTo>
                      <a:pt x="30" y="490"/>
                    </a:lnTo>
                    <a:lnTo>
                      <a:pt x="30" y="475"/>
                    </a:lnTo>
                    <a:lnTo>
                      <a:pt x="0" y="452"/>
                    </a:lnTo>
                    <a:lnTo>
                      <a:pt x="30" y="422"/>
                    </a:lnTo>
                    <a:lnTo>
                      <a:pt x="30" y="407"/>
                    </a:lnTo>
                    <a:moveTo>
                      <a:pt x="30" y="309"/>
                    </a:moveTo>
                    <a:lnTo>
                      <a:pt x="0" y="339"/>
                    </a:lnTo>
                    <a:lnTo>
                      <a:pt x="0" y="339"/>
                    </a:lnTo>
                    <a:lnTo>
                      <a:pt x="0" y="362"/>
                    </a:lnTo>
                    <a:lnTo>
                      <a:pt x="0" y="362"/>
                    </a:lnTo>
                    <a:lnTo>
                      <a:pt x="30" y="392"/>
                    </a:lnTo>
                    <a:lnTo>
                      <a:pt x="30" y="377"/>
                    </a:lnTo>
                    <a:lnTo>
                      <a:pt x="0" y="347"/>
                    </a:lnTo>
                    <a:lnTo>
                      <a:pt x="30" y="316"/>
                    </a:lnTo>
                    <a:lnTo>
                      <a:pt x="30" y="309"/>
                    </a:lnTo>
                    <a:moveTo>
                      <a:pt x="30" y="203"/>
                    </a:moveTo>
                    <a:lnTo>
                      <a:pt x="0" y="234"/>
                    </a:lnTo>
                    <a:lnTo>
                      <a:pt x="0" y="234"/>
                    </a:lnTo>
                    <a:lnTo>
                      <a:pt x="0" y="256"/>
                    </a:lnTo>
                    <a:lnTo>
                      <a:pt x="0" y="256"/>
                    </a:lnTo>
                    <a:lnTo>
                      <a:pt x="30" y="286"/>
                    </a:lnTo>
                    <a:lnTo>
                      <a:pt x="30" y="271"/>
                    </a:lnTo>
                    <a:lnTo>
                      <a:pt x="0" y="249"/>
                    </a:lnTo>
                    <a:lnTo>
                      <a:pt x="30" y="219"/>
                    </a:lnTo>
                    <a:lnTo>
                      <a:pt x="30" y="203"/>
                    </a:lnTo>
                    <a:moveTo>
                      <a:pt x="30" y="105"/>
                    </a:moveTo>
                    <a:lnTo>
                      <a:pt x="0" y="136"/>
                    </a:lnTo>
                    <a:lnTo>
                      <a:pt x="0" y="128"/>
                    </a:lnTo>
                    <a:lnTo>
                      <a:pt x="0" y="158"/>
                    </a:lnTo>
                    <a:lnTo>
                      <a:pt x="0" y="151"/>
                    </a:lnTo>
                    <a:lnTo>
                      <a:pt x="30" y="181"/>
                    </a:lnTo>
                    <a:lnTo>
                      <a:pt x="30" y="173"/>
                    </a:lnTo>
                    <a:lnTo>
                      <a:pt x="0" y="143"/>
                    </a:lnTo>
                    <a:lnTo>
                      <a:pt x="30" y="113"/>
                    </a:lnTo>
                    <a:lnTo>
                      <a:pt x="30" y="105"/>
                    </a:lnTo>
                    <a:moveTo>
                      <a:pt x="30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30" y="83"/>
                    </a:lnTo>
                    <a:lnTo>
                      <a:pt x="30" y="68"/>
                    </a:lnTo>
                    <a:lnTo>
                      <a:pt x="0" y="38"/>
                    </a:lnTo>
                    <a:lnTo>
                      <a:pt x="30" y="15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3" name="Freeform 1228"/>
              <p:cNvSpPr/>
              <p:nvPr/>
            </p:nvSpPr>
            <p:spPr bwMode="auto">
              <a:xfrm>
                <a:off x="5793" y="2806"/>
                <a:ext cx="30" cy="61"/>
              </a:xfrm>
              <a:custGeom>
                <a:avLst/>
                <a:gdLst>
                  <a:gd name="T0" fmla="*/ 30 w 30"/>
                  <a:gd name="T1" fmla="*/ 0 h 61"/>
                  <a:gd name="T2" fmla="*/ 0 w 30"/>
                  <a:gd name="T3" fmla="*/ 31 h 61"/>
                  <a:gd name="T4" fmla="*/ 30 w 30"/>
                  <a:gd name="T5" fmla="*/ 61 h 61"/>
                  <a:gd name="T6" fmla="*/ 30 w 30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1">
                    <a:moveTo>
                      <a:pt x="30" y="0"/>
                    </a:moveTo>
                    <a:lnTo>
                      <a:pt x="0" y="31"/>
                    </a:lnTo>
                    <a:lnTo>
                      <a:pt x="30" y="6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4" name="Freeform 1229"/>
              <p:cNvSpPr/>
              <p:nvPr/>
            </p:nvSpPr>
            <p:spPr bwMode="auto">
              <a:xfrm>
                <a:off x="5793" y="2806"/>
                <a:ext cx="30" cy="61"/>
              </a:xfrm>
              <a:custGeom>
                <a:avLst/>
                <a:gdLst>
                  <a:gd name="T0" fmla="*/ 30 w 30"/>
                  <a:gd name="T1" fmla="*/ 0 h 61"/>
                  <a:gd name="T2" fmla="*/ 0 w 30"/>
                  <a:gd name="T3" fmla="*/ 31 h 61"/>
                  <a:gd name="T4" fmla="*/ 30 w 30"/>
                  <a:gd name="T5" fmla="*/ 61 h 61"/>
                  <a:gd name="T6" fmla="*/ 30 w 30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1">
                    <a:moveTo>
                      <a:pt x="30" y="0"/>
                    </a:moveTo>
                    <a:lnTo>
                      <a:pt x="0" y="31"/>
                    </a:lnTo>
                    <a:lnTo>
                      <a:pt x="30" y="61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5" name="Freeform 1230"/>
              <p:cNvSpPr/>
              <p:nvPr/>
            </p:nvSpPr>
            <p:spPr bwMode="auto">
              <a:xfrm>
                <a:off x="5793" y="2844"/>
                <a:ext cx="30" cy="83"/>
              </a:xfrm>
              <a:custGeom>
                <a:avLst/>
                <a:gdLst>
                  <a:gd name="T0" fmla="*/ 0 w 30"/>
                  <a:gd name="T1" fmla="*/ 0 h 83"/>
                  <a:gd name="T2" fmla="*/ 0 w 30"/>
                  <a:gd name="T3" fmla="*/ 8 h 83"/>
                  <a:gd name="T4" fmla="*/ 0 w 30"/>
                  <a:gd name="T5" fmla="*/ 83 h 83"/>
                  <a:gd name="T6" fmla="*/ 0 w 30"/>
                  <a:gd name="T7" fmla="*/ 83 h 83"/>
                  <a:gd name="T8" fmla="*/ 30 w 30"/>
                  <a:gd name="T9" fmla="*/ 53 h 83"/>
                  <a:gd name="T10" fmla="*/ 30 w 30"/>
                  <a:gd name="T11" fmla="*/ 38 h 83"/>
                  <a:gd name="T12" fmla="*/ 0 w 30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3">
                    <a:moveTo>
                      <a:pt x="0" y="0"/>
                    </a:moveTo>
                    <a:lnTo>
                      <a:pt x="0" y="8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30" y="53"/>
                    </a:lnTo>
                    <a:lnTo>
                      <a:pt x="3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6" name="Freeform 1231"/>
              <p:cNvSpPr/>
              <p:nvPr/>
            </p:nvSpPr>
            <p:spPr bwMode="auto">
              <a:xfrm>
                <a:off x="5793" y="2844"/>
                <a:ext cx="30" cy="83"/>
              </a:xfrm>
              <a:custGeom>
                <a:avLst/>
                <a:gdLst>
                  <a:gd name="T0" fmla="*/ 0 w 30"/>
                  <a:gd name="T1" fmla="*/ 0 h 83"/>
                  <a:gd name="T2" fmla="*/ 0 w 30"/>
                  <a:gd name="T3" fmla="*/ 8 h 83"/>
                  <a:gd name="T4" fmla="*/ 0 w 30"/>
                  <a:gd name="T5" fmla="*/ 83 h 83"/>
                  <a:gd name="T6" fmla="*/ 0 w 30"/>
                  <a:gd name="T7" fmla="*/ 83 h 83"/>
                  <a:gd name="T8" fmla="*/ 30 w 30"/>
                  <a:gd name="T9" fmla="*/ 53 h 83"/>
                  <a:gd name="T10" fmla="*/ 30 w 30"/>
                  <a:gd name="T11" fmla="*/ 38 h 83"/>
                  <a:gd name="T12" fmla="*/ 0 w 30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3">
                    <a:moveTo>
                      <a:pt x="0" y="0"/>
                    </a:moveTo>
                    <a:lnTo>
                      <a:pt x="0" y="8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30" y="53"/>
                    </a:lnTo>
                    <a:lnTo>
                      <a:pt x="30" y="3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7" name="Freeform 1232"/>
              <p:cNvSpPr/>
              <p:nvPr/>
            </p:nvSpPr>
            <p:spPr bwMode="auto">
              <a:xfrm>
                <a:off x="5793" y="2912"/>
                <a:ext cx="30" cy="53"/>
              </a:xfrm>
              <a:custGeom>
                <a:avLst/>
                <a:gdLst>
                  <a:gd name="T0" fmla="*/ 30 w 30"/>
                  <a:gd name="T1" fmla="*/ 0 h 53"/>
                  <a:gd name="T2" fmla="*/ 0 w 30"/>
                  <a:gd name="T3" fmla="*/ 30 h 53"/>
                  <a:gd name="T4" fmla="*/ 30 w 30"/>
                  <a:gd name="T5" fmla="*/ 53 h 53"/>
                  <a:gd name="T6" fmla="*/ 30 w 30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3">
                    <a:moveTo>
                      <a:pt x="30" y="0"/>
                    </a:moveTo>
                    <a:lnTo>
                      <a:pt x="0" y="30"/>
                    </a:lnTo>
                    <a:lnTo>
                      <a:pt x="30" y="5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8" name="Freeform 1233"/>
              <p:cNvSpPr/>
              <p:nvPr/>
            </p:nvSpPr>
            <p:spPr bwMode="auto">
              <a:xfrm>
                <a:off x="5793" y="2912"/>
                <a:ext cx="30" cy="53"/>
              </a:xfrm>
              <a:custGeom>
                <a:avLst/>
                <a:gdLst>
                  <a:gd name="T0" fmla="*/ 30 w 30"/>
                  <a:gd name="T1" fmla="*/ 0 h 53"/>
                  <a:gd name="T2" fmla="*/ 0 w 30"/>
                  <a:gd name="T3" fmla="*/ 30 h 53"/>
                  <a:gd name="T4" fmla="*/ 30 w 30"/>
                  <a:gd name="T5" fmla="*/ 53 h 53"/>
                  <a:gd name="T6" fmla="*/ 30 w 30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3">
                    <a:moveTo>
                      <a:pt x="30" y="0"/>
                    </a:moveTo>
                    <a:lnTo>
                      <a:pt x="0" y="30"/>
                    </a:lnTo>
                    <a:lnTo>
                      <a:pt x="30" y="53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9" name="Freeform 1234"/>
              <p:cNvSpPr/>
              <p:nvPr/>
            </p:nvSpPr>
            <p:spPr bwMode="auto">
              <a:xfrm>
                <a:off x="5793" y="2950"/>
                <a:ext cx="30" cy="82"/>
              </a:xfrm>
              <a:custGeom>
                <a:avLst/>
                <a:gdLst>
                  <a:gd name="T0" fmla="*/ 0 w 30"/>
                  <a:gd name="T1" fmla="*/ 0 h 82"/>
                  <a:gd name="T2" fmla="*/ 0 w 30"/>
                  <a:gd name="T3" fmla="*/ 0 h 82"/>
                  <a:gd name="T4" fmla="*/ 0 w 30"/>
                  <a:gd name="T5" fmla="*/ 82 h 82"/>
                  <a:gd name="T6" fmla="*/ 0 w 30"/>
                  <a:gd name="T7" fmla="*/ 82 h 82"/>
                  <a:gd name="T8" fmla="*/ 30 w 30"/>
                  <a:gd name="T9" fmla="*/ 52 h 82"/>
                  <a:gd name="T10" fmla="*/ 30 w 30"/>
                  <a:gd name="T11" fmla="*/ 30 h 82"/>
                  <a:gd name="T12" fmla="*/ 0 w 30"/>
                  <a:gd name="T1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2">
                    <a:moveTo>
                      <a:pt x="0" y="0"/>
                    </a:moveTo>
                    <a:lnTo>
                      <a:pt x="0" y="0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30" y="52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0" name="Freeform 1235"/>
              <p:cNvSpPr/>
              <p:nvPr/>
            </p:nvSpPr>
            <p:spPr bwMode="auto">
              <a:xfrm>
                <a:off x="5793" y="2950"/>
                <a:ext cx="30" cy="82"/>
              </a:xfrm>
              <a:custGeom>
                <a:avLst/>
                <a:gdLst>
                  <a:gd name="T0" fmla="*/ 0 w 30"/>
                  <a:gd name="T1" fmla="*/ 0 h 82"/>
                  <a:gd name="T2" fmla="*/ 0 w 30"/>
                  <a:gd name="T3" fmla="*/ 0 h 82"/>
                  <a:gd name="T4" fmla="*/ 0 w 30"/>
                  <a:gd name="T5" fmla="*/ 82 h 82"/>
                  <a:gd name="T6" fmla="*/ 0 w 30"/>
                  <a:gd name="T7" fmla="*/ 82 h 82"/>
                  <a:gd name="T8" fmla="*/ 30 w 30"/>
                  <a:gd name="T9" fmla="*/ 52 h 82"/>
                  <a:gd name="T10" fmla="*/ 30 w 30"/>
                  <a:gd name="T11" fmla="*/ 30 h 82"/>
                  <a:gd name="T12" fmla="*/ 0 w 30"/>
                  <a:gd name="T1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2">
                    <a:moveTo>
                      <a:pt x="0" y="0"/>
                    </a:moveTo>
                    <a:lnTo>
                      <a:pt x="0" y="0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30" y="52"/>
                    </a:ln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1" name="Freeform 1236"/>
              <p:cNvSpPr/>
              <p:nvPr/>
            </p:nvSpPr>
            <p:spPr bwMode="auto">
              <a:xfrm>
                <a:off x="5793" y="3017"/>
                <a:ext cx="30" cy="53"/>
              </a:xfrm>
              <a:custGeom>
                <a:avLst/>
                <a:gdLst>
                  <a:gd name="T0" fmla="*/ 30 w 30"/>
                  <a:gd name="T1" fmla="*/ 0 h 53"/>
                  <a:gd name="T2" fmla="*/ 0 w 30"/>
                  <a:gd name="T3" fmla="*/ 23 h 53"/>
                  <a:gd name="T4" fmla="*/ 30 w 30"/>
                  <a:gd name="T5" fmla="*/ 53 h 53"/>
                  <a:gd name="T6" fmla="*/ 30 w 30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3">
                    <a:moveTo>
                      <a:pt x="30" y="0"/>
                    </a:moveTo>
                    <a:lnTo>
                      <a:pt x="0" y="23"/>
                    </a:lnTo>
                    <a:lnTo>
                      <a:pt x="30" y="5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2" name="Freeform 1237"/>
              <p:cNvSpPr/>
              <p:nvPr/>
            </p:nvSpPr>
            <p:spPr bwMode="auto">
              <a:xfrm>
                <a:off x="5793" y="3017"/>
                <a:ext cx="30" cy="53"/>
              </a:xfrm>
              <a:custGeom>
                <a:avLst/>
                <a:gdLst>
                  <a:gd name="T0" fmla="*/ 30 w 30"/>
                  <a:gd name="T1" fmla="*/ 0 h 53"/>
                  <a:gd name="T2" fmla="*/ 0 w 30"/>
                  <a:gd name="T3" fmla="*/ 23 h 53"/>
                  <a:gd name="T4" fmla="*/ 30 w 30"/>
                  <a:gd name="T5" fmla="*/ 53 h 53"/>
                  <a:gd name="T6" fmla="*/ 30 w 30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3">
                    <a:moveTo>
                      <a:pt x="30" y="0"/>
                    </a:moveTo>
                    <a:lnTo>
                      <a:pt x="0" y="23"/>
                    </a:lnTo>
                    <a:lnTo>
                      <a:pt x="30" y="53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3" name="Freeform 1238"/>
              <p:cNvSpPr/>
              <p:nvPr/>
            </p:nvSpPr>
            <p:spPr bwMode="auto">
              <a:xfrm>
                <a:off x="5793" y="3055"/>
                <a:ext cx="30" cy="75"/>
              </a:xfrm>
              <a:custGeom>
                <a:avLst/>
                <a:gdLst>
                  <a:gd name="T0" fmla="*/ 0 w 30"/>
                  <a:gd name="T1" fmla="*/ 0 h 75"/>
                  <a:gd name="T2" fmla="*/ 0 w 30"/>
                  <a:gd name="T3" fmla="*/ 0 h 75"/>
                  <a:gd name="T4" fmla="*/ 0 w 30"/>
                  <a:gd name="T5" fmla="*/ 75 h 75"/>
                  <a:gd name="T6" fmla="*/ 0 w 30"/>
                  <a:gd name="T7" fmla="*/ 75 h 75"/>
                  <a:gd name="T8" fmla="*/ 30 w 30"/>
                  <a:gd name="T9" fmla="*/ 45 h 75"/>
                  <a:gd name="T10" fmla="*/ 30 w 30"/>
                  <a:gd name="T11" fmla="*/ 30 h 75"/>
                  <a:gd name="T12" fmla="*/ 0 w 30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75">
                    <a:moveTo>
                      <a:pt x="0" y="0"/>
                    </a:moveTo>
                    <a:lnTo>
                      <a:pt x="0" y="0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30" y="45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4" name="Freeform 1239"/>
              <p:cNvSpPr/>
              <p:nvPr/>
            </p:nvSpPr>
            <p:spPr bwMode="auto">
              <a:xfrm>
                <a:off x="5793" y="3055"/>
                <a:ext cx="30" cy="75"/>
              </a:xfrm>
              <a:custGeom>
                <a:avLst/>
                <a:gdLst>
                  <a:gd name="T0" fmla="*/ 0 w 30"/>
                  <a:gd name="T1" fmla="*/ 0 h 75"/>
                  <a:gd name="T2" fmla="*/ 0 w 30"/>
                  <a:gd name="T3" fmla="*/ 0 h 75"/>
                  <a:gd name="T4" fmla="*/ 0 w 30"/>
                  <a:gd name="T5" fmla="*/ 75 h 75"/>
                  <a:gd name="T6" fmla="*/ 0 w 30"/>
                  <a:gd name="T7" fmla="*/ 75 h 75"/>
                  <a:gd name="T8" fmla="*/ 30 w 30"/>
                  <a:gd name="T9" fmla="*/ 45 h 75"/>
                  <a:gd name="T10" fmla="*/ 30 w 30"/>
                  <a:gd name="T11" fmla="*/ 30 h 75"/>
                  <a:gd name="T12" fmla="*/ 0 w 30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75">
                    <a:moveTo>
                      <a:pt x="0" y="0"/>
                    </a:moveTo>
                    <a:lnTo>
                      <a:pt x="0" y="0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30" y="45"/>
                    </a:ln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5" name="Freeform 1240"/>
              <p:cNvSpPr/>
              <p:nvPr/>
            </p:nvSpPr>
            <p:spPr bwMode="auto">
              <a:xfrm>
                <a:off x="5793" y="3115"/>
                <a:ext cx="30" cy="61"/>
              </a:xfrm>
              <a:custGeom>
                <a:avLst/>
                <a:gdLst>
                  <a:gd name="T0" fmla="*/ 30 w 30"/>
                  <a:gd name="T1" fmla="*/ 0 h 61"/>
                  <a:gd name="T2" fmla="*/ 0 w 30"/>
                  <a:gd name="T3" fmla="*/ 30 h 61"/>
                  <a:gd name="T4" fmla="*/ 30 w 30"/>
                  <a:gd name="T5" fmla="*/ 61 h 61"/>
                  <a:gd name="T6" fmla="*/ 30 w 30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1">
                    <a:moveTo>
                      <a:pt x="30" y="0"/>
                    </a:moveTo>
                    <a:lnTo>
                      <a:pt x="0" y="30"/>
                    </a:lnTo>
                    <a:lnTo>
                      <a:pt x="30" y="6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6" name="Freeform 1241"/>
              <p:cNvSpPr/>
              <p:nvPr/>
            </p:nvSpPr>
            <p:spPr bwMode="auto">
              <a:xfrm>
                <a:off x="5793" y="3115"/>
                <a:ext cx="30" cy="61"/>
              </a:xfrm>
              <a:custGeom>
                <a:avLst/>
                <a:gdLst>
                  <a:gd name="T0" fmla="*/ 30 w 30"/>
                  <a:gd name="T1" fmla="*/ 0 h 61"/>
                  <a:gd name="T2" fmla="*/ 0 w 30"/>
                  <a:gd name="T3" fmla="*/ 30 h 61"/>
                  <a:gd name="T4" fmla="*/ 30 w 30"/>
                  <a:gd name="T5" fmla="*/ 61 h 61"/>
                  <a:gd name="T6" fmla="*/ 30 w 30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1">
                    <a:moveTo>
                      <a:pt x="30" y="0"/>
                    </a:moveTo>
                    <a:lnTo>
                      <a:pt x="0" y="30"/>
                    </a:lnTo>
                    <a:lnTo>
                      <a:pt x="30" y="61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7" name="Freeform 1242"/>
              <p:cNvSpPr/>
              <p:nvPr/>
            </p:nvSpPr>
            <p:spPr bwMode="auto">
              <a:xfrm>
                <a:off x="5793" y="3153"/>
                <a:ext cx="30" cy="83"/>
              </a:xfrm>
              <a:custGeom>
                <a:avLst/>
                <a:gdLst>
                  <a:gd name="T0" fmla="*/ 0 w 30"/>
                  <a:gd name="T1" fmla="*/ 0 h 83"/>
                  <a:gd name="T2" fmla="*/ 0 w 30"/>
                  <a:gd name="T3" fmla="*/ 0 h 83"/>
                  <a:gd name="T4" fmla="*/ 0 w 30"/>
                  <a:gd name="T5" fmla="*/ 83 h 83"/>
                  <a:gd name="T6" fmla="*/ 0 w 30"/>
                  <a:gd name="T7" fmla="*/ 83 h 83"/>
                  <a:gd name="T8" fmla="*/ 30 w 30"/>
                  <a:gd name="T9" fmla="*/ 53 h 83"/>
                  <a:gd name="T10" fmla="*/ 30 w 30"/>
                  <a:gd name="T11" fmla="*/ 30 h 83"/>
                  <a:gd name="T12" fmla="*/ 0 w 30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3">
                    <a:moveTo>
                      <a:pt x="0" y="0"/>
                    </a:moveTo>
                    <a:lnTo>
                      <a:pt x="0" y="0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30" y="53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8" name="Freeform 1243"/>
              <p:cNvSpPr/>
              <p:nvPr/>
            </p:nvSpPr>
            <p:spPr bwMode="auto">
              <a:xfrm>
                <a:off x="5793" y="3153"/>
                <a:ext cx="30" cy="83"/>
              </a:xfrm>
              <a:custGeom>
                <a:avLst/>
                <a:gdLst>
                  <a:gd name="T0" fmla="*/ 0 w 30"/>
                  <a:gd name="T1" fmla="*/ 0 h 83"/>
                  <a:gd name="T2" fmla="*/ 0 w 30"/>
                  <a:gd name="T3" fmla="*/ 0 h 83"/>
                  <a:gd name="T4" fmla="*/ 0 w 30"/>
                  <a:gd name="T5" fmla="*/ 83 h 83"/>
                  <a:gd name="T6" fmla="*/ 0 w 30"/>
                  <a:gd name="T7" fmla="*/ 83 h 83"/>
                  <a:gd name="T8" fmla="*/ 30 w 30"/>
                  <a:gd name="T9" fmla="*/ 53 h 83"/>
                  <a:gd name="T10" fmla="*/ 30 w 30"/>
                  <a:gd name="T11" fmla="*/ 30 h 83"/>
                  <a:gd name="T12" fmla="*/ 0 w 30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3">
                    <a:moveTo>
                      <a:pt x="0" y="0"/>
                    </a:moveTo>
                    <a:lnTo>
                      <a:pt x="0" y="0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30" y="53"/>
                    </a:ln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9" name="Freeform 1244"/>
              <p:cNvSpPr/>
              <p:nvPr/>
            </p:nvSpPr>
            <p:spPr bwMode="auto">
              <a:xfrm>
                <a:off x="5793" y="3221"/>
                <a:ext cx="30" cy="53"/>
              </a:xfrm>
              <a:custGeom>
                <a:avLst/>
                <a:gdLst>
                  <a:gd name="T0" fmla="*/ 30 w 30"/>
                  <a:gd name="T1" fmla="*/ 0 h 53"/>
                  <a:gd name="T2" fmla="*/ 0 w 30"/>
                  <a:gd name="T3" fmla="*/ 22 h 53"/>
                  <a:gd name="T4" fmla="*/ 30 w 30"/>
                  <a:gd name="T5" fmla="*/ 53 h 53"/>
                  <a:gd name="T6" fmla="*/ 30 w 30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3">
                    <a:moveTo>
                      <a:pt x="30" y="0"/>
                    </a:moveTo>
                    <a:lnTo>
                      <a:pt x="0" y="22"/>
                    </a:lnTo>
                    <a:lnTo>
                      <a:pt x="30" y="5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0" name="Freeform 1245"/>
              <p:cNvSpPr/>
              <p:nvPr/>
            </p:nvSpPr>
            <p:spPr bwMode="auto">
              <a:xfrm>
                <a:off x="5793" y="3221"/>
                <a:ext cx="30" cy="53"/>
              </a:xfrm>
              <a:custGeom>
                <a:avLst/>
                <a:gdLst>
                  <a:gd name="T0" fmla="*/ 30 w 30"/>
                  <a:gd name="T1" fmla="*/ 0 h 53"/>
                  <a:gd name="T2" fmla="*/ 0 w 30"/>
                  <a:gd name="T3" fmla="*/ 22 h 53"/>
                  <a:gd name="T4" fmla="*/ 30 w 30"/>
                  <a:gd name="T5" fmla="*/ 53 h 53"/>
                  <a:gd name="T6" fmla="*/ 30 w 30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3">
                    <a:moveTo>
                      <a:pt x="30" y="0"/>
                    </a:moveTo>
                    <a:lnTo>
                      <a:pt x="0" y="22"/>
                    </a:lnTo>
                    <a:lnTo>
                      <a:pt x="30" y="53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1" name="Freeform 1246"/>
              <p:cNvSpPr/>
              <p:nvPr/>
            </p:nvSpPr>
            <p:spPr bwMode="auto">
              <a:xfrm>
                <a:off x="5793" y="3259"/>
                <a:ext cx="30" cy="82"/>
              </a:xfrm>
              <a:custGeom>
                <a:avLst/>
                <a:gdLst>
                  <a:gd name="T0" fmla="*/ 0 w 30"/>
                  <a:gd name="T1" fmla="*/ 0 h 82"/>
                  <a:gd name="T2" fmla="*/ 0 w 30"/>
                  <a:gd name="T3" fmla="*/ 0 h 82"/>
                  <a:gd name="T4" fmla="*/ 0 w 30"/>
                  <a:gd name="T5" fmla="*/ 75 h 82"/>
                  <a:gd name="T6" fmla="*/ 0 w 30"/>
                  <a:gd name="T7" fmla="*/ 82 h 82"/>
                  <a:gd name="T8" fmla="*/ 30 w 30"/>
                  <a:gd name="T9" fmla="*/ 52 h 82"/>
                  <a:gd name="T10" fmla="*/ 30 w 30"/>
                  <a:gd name="T11" fmla="*/ 30 h 82"/>
                  <a:gd name="T12" fmla="*/ 0 w 30"/>
                  <a:gd name="T1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2">
                    <a:moveTo>
                      <a:pt x="0" y="0"/>
                    </a:moveTo>
                    <a:lnTo>
                      <a:pt x="0" y="0"/>
                    </a:lnTo>
                    <a:lnTo>
                      <a:pt x="0" y="75"/>
                    </a:lnTo>
                    <a:lnTo>
                      <a:pt x="0" y="82"/>
                    </a:lnTo>
                    <a:lnTo>
                      <a:pt x="30" y="52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2" name="Freeform 1247"/>
              <p:cNvSpPr/>
              <p:nvPr/>
            </p:nvSpPr>
            <p:spPr bwMode="auto">
              <a:xfrm>
                <a:off x="5793" y="3259"/>
                <a:ext cx="30" cy="82"/>
              </a:xfrm>
              <a:custGeom>
                <a:avLst/>
                <a:gdLst>
                  <a:gd name="T0" fmla="*/ 0 w 30"/>
                  <a:gd name="T1" fmla="*/ 0 h 82"/>
                  <a:gd name="T2" fmla="*/ 0 w 30"/>
                  <a:gd name="T3" fmla="*/ 0 h 82"/>
                  <a:gd name="T4" fmla="*/ 0 w 30"/>
                  <a:gd name="T5" fmla="*/ 75 h 82"/>
                  <a:gd name="T6" fmla="*/ 0 w 30"/>
                  <a:gd name="T7" fmla="*/ 82 h 82"/>
                  <a:gd name="T8" fmla="*/ 30 w 30"/>
                  <a:gd name="T9" fmla="*/ 52 h 82"/>
                  <a:gd name="T10" fmla="*/ 30 w 30"/>
                  <a:gd name="T11" fmla="*/ 30 h 82"/>
                  <a:gd name="T12" fmla="*/ 0 w 30"/>
                  <a:gd name="T1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2">
                    <a:moveTo>
                      <a:pt x="0" y="0"/>
                    </a:moveTo>
                    <a:lnTo>
                      <a:pt x="0" y="0"/>
                    </a:lnTo>
                    <a:lnTo>
                      <a:pt x="0" y="75"/>
                    </a:lnTo>
                    <a:lnTo>
                      <a:pt x="0" y="82"/>
                    </a:lnTo>
                    <a:lnTo>
                      <a:pt x="30" y="52"/>
                    </a:ln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3" name="Freeform 1248"/>
              <p:cNvSpPr/>
              <p:nvPr/>
            </p:nvSpPr>
            <p:spPr bwMode="auto">
              <a:xfrm>
                <a:off x="5793" y="3319"/>
                <a:ext cx="30" cy="60"/>
              </a:xfrm>
              <a:custGeom>
                <a:avLst/>
                <a:gdLst>
                  <a:gd name="T0" fmla="*/ 30 w 30"/>
                  <a:gd name="T1" fmla="*/ 0 h 60"/>
                  <a:gd name="T2" fmla="*/ 0 w 30"/>
                  <a:gd name="T3" fmla="*/ 30 h 60"/>
                  <a:gd name="T4" fmla="*/ 30 w 30"/>
                  <a:gd name="T5" fmla="*/ 60 h 60"/>
                  <a:gd name="T6" fmla="*/ 30 w 30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0">
                    <a:moveTo>
                      <a:pt x="30" y="0"/>
                    </a:moveTo>
                    <a:lnTo>
                      <a:pt x="0" y="30"/>
                    </a:lnTo>
                    <a:lnTo>
                      <a:pt x="30" y="6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4" name="Freeform 1249"/>
              <p:cNvSpPr/>
              <p:nvPr/>
            </p:nvSpPr>
            <p:spPr bwMode="auto">
              <a:xfrm>
                <a:off x="5793" y="3319"/>
                <a:ext cx="30" cy="60"/>
              </a:xfrm>
              <a:custGeom>
                <a:avLst/>
                <a:gdLst>
                  <a:gd name="T0" fmla="*/ 30 w 30"/>
                  <a:gd name="T1" fmla="*/ 0 h 60"/>
                  <a:gd name="T2" fmla="*/ 0 w 30"/>
                  <a:gd name="T3" fmla="*/ 30 h 60"/>
                  <a:gd name="T4" fmla="*/ 30 w 30"/>
                  <a:gd name="T5" fmla="*/ 60 h 60"/>
                  <a:gd name="T6" fmla="*/ 30 w 30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0">
                    <a:moveTo>
                      <a:pt x="30" y="0"/>
                    </a:moveTo>
                    <a:lnTo>
                      <a:pt x="0" y="30"/>
                    </a:lnTo>
                    <a:lnTo>
                      <a:pt x="30" y="60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5" name="Freeform 1250"/>
              <p:cNvSpPr/>
              <p:nvPr/>
            </p:nvSpPr>
            <p:spPr bwMode="auto">
              <a:xfrm>
                <a:off x="5793" y="3356"/>
                <a:ext cx="30" cy="83"/>
              </a:xfrm>
              <a:custGeom>
                <a:avLst/>
                <a:gdLst>
                  <a:gd name="T0" fmla="*/ 0 w 30"/>
                  <a:gd name="T1" fmla="*/ 0 h 83"/>
                  <a:gd name="T2" fmla="*/ 0 w 30"/>
                  <a:gd name="T3" fmla="*/ 8 h 83"/>
                  <a:gd name="T4" fmla="*/ 0 w 30"/>
                  <a:gd name="T5" fmla="*/ 83 h 83"/>
                  <a:gd name="T6" fmla="*/ 0 w 30"/>
                  <a:gd name="T7" fmla="*/ 83 h 83"/>
                  <a:gd name="T8" fmla="*/ 30 w 30"/>
                  <a:gd name="T9" fmla="*/ 53 h 83"/>
                  <a:gd name="T10" fmla="*/ 30 w 30"/>
                  <a:gd name="T11" fmla="*/ 31 h 83"/>
                  <a:gd name="T12" fmla="*/ 0 w 30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3">
                    <a:moveTo>
                      <a:pt x="0" y="0"/>
                    </a:moveTo>
                    <a:lnTo>
                      <a:pt x="0" y="8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30" y="53"/>
                    </a:lnTo>
                    <a:lnTo>
                      <a:pt x="3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6" name="Freeform 1251"/>
              <p:cNvSpPr/>
              <p:nvPr/>
            </p:nvSpPr>
            <p:spPr bwMode="auto">
              <a:xfrm>
                <a:off x="5793" y="3356"/>
                <a:ext cx="30" cy="83"/>
              </a:xfrm>
              <a:custGeom>
                <a:avLst/>
                <a:gdLst>
                  <a:gd name="T0" fmla="*/ 0 w 30"/>
                  <a:gd name="T1" fmla="*/ 0 h 83"/>
                  <a:gd name="T2" fmla="*/ 0 w 30"/>
                  <a:gd name="T3" fmla="*/ 8 h 83"/>
                  <a:gd name="T4" fmla="*/ 0 w 30"/>
                  <a:gd name="T5" fmla="*/ 83 h 83"/>
                  <a:gd name="T6" fmla="*/ 0 w 30"/>
                  <a:gd name="T7" fmla="*/ 83 h 83"/>
                  <a:gd name="T8" fmla="*/ 30 w 30"/>
                  <a:gd name="T9" fmla="*/ 53 h 83"/>
                  <a:gd name="T10" fmla="*/ 30 w 30"/>
                  <a:gd name="T11" fmla="*/ 31 h 83"/>
                  <a:gd name="T12" fmla="*/ 0 w 30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3">
                    <a:moveTo>
                      <a:pt x="0" y="0"/>
                    </a:moveTo>
                    <a:lnTo>
                      <a:pt x="0" y="8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30" y="53"/>
                    </a:lnTo>
                    <a:lnTo>
                      <a:pt x="30" y="3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7" name="Freeform 1252"/>
              <p:cNvSpPr/>
              <p:nvPr/>
            </p:nvSpPr>
            <p:spPr bwMode="auto">
              <a:xfrm>
                <a:off x="5793" y="3424"/>
                <a:ext cx="30" cy="30"/>
              </a:xfrm>
              <a:custGeom>
                <a:avLst/>
                <a:gdLst>
                  <a:gd name="T0" fmla="*/ 30 w 30"/>
                  <a:gd name="T1" fmla="*/ 0 h 30"/>
                  <a:gd name="T2" fmla="*/ 0 w 30"/>
                  <a:gd name="T3" fmla="*/ 30 h 30"/>
                  <a:gd name="T4" fmla="*/ 0 w 30"/>
                  <a:gd name="T5" fmla="*/ 30 h 30"/>
                  <a:gd name="T6" fmla="*/ 30 w 30"/>
                  <a:gd name="T7" fmla="*/ 30 h 30"/>
                  <a:gd name="T8" fmla="*/ 30 w 3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30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30" y="3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8" name="Freeform 1253"/>
              <p:cNvSpPr/>
              <p:nvPr/>
            </p:nvSpPr>
            <p:spPr bwMode="auto">
              <a:xfrm>
                <a:off x="5793" y="3424"/>
                <a:ext cx="30" cy="30"/>
              </a:xfrm>
              <a:custGeom>
                <a:avLst/>
                <a:gdLst>
                  <a:gd name="T0" fmla="*/ 30 w 30"/>
                  <a:gd name="T1" fmla="*/ 0 h 30"/>
                  <a:gd name="T2" fmla="*/ 0 w 30"/>
                  <a:gd name="T3" fmla="*/ 30 h 30"/>
                  <a:gd name="T4" fmla="*/ 0 w 30"/>
                  <a:gd name="T5" fmla="*/ 30 h 30"/>
                  <a:gd name="T6" fmla="*/ 30 w 30"/>
                  <a:gd name="T7" fmla="*/ 30 h 30"/>
                  <a:gd name="T8" fmla="*/ 30 w 3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30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30" y="30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9" name="Freeform 1254"/>
              <p:cNvSpPr/>
              <p:nvPr/>
            </p:nvSpPr>
            <p:spPr bwMode="auto">
              <a:xfrm>
                <a:off x="5793" y="2158"/>
                <a:ext cx="30" cy="53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7 h 7"/>
                  <a:gd name="T4" fmla="*/ 0 w 4"/>
                  <a:gd name="T5" fmla="*/ 7 h 7"/>
                  <a:gd name="T6" fmla="*/ 4 w 4"/>
                  <a:gd name="T7" fmla="*/ 3 h 7"/>
                  <a:gd name="T8" fmla="*/ 4 w 4"/>
                  <a:gd name="T9" fmla="*/ 0 h 7"/>
                  <a:gd name="T10" fmla="*/ 2 w 4"/>
                  <a:gd name="T11" fmla="*/ 1 h 7"/>
                  <a:gd name="T12" fmla="*/ 0 w 4"/>
                  <a:gd name="T13" fmla="*/ 1 h 7"/>
                  <a:gd name="T14" fmla="*/ 0 w 4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0" name="Freeform 1255"/>
              <p:cNvSpPr/>
              <p:nvPr/>
            </p:nvSpPr>
            <p:spPr bwMode="auto">
              <a:xfrm>
                <a:off x="5793" y="2196"/>
                <a:ext cx="30" cy="53"/>
              </a:xfrm>
              <a:custGeom>
                <a:avLst/>
                <a:gdLst>
                  <a:gd name="T0" fmla="*/ 30 w 30"/>
                  <a:gd name="T1" fmla="*/ 0 h 53"/>
                  <a:gd name="T2" fmla="*/ 0 w 30"/>
                  <a:gd name="T3" fmla="*/ 23 h 53"/>
                  <a:gd name="T4" fmla="*/ 30 w 30"/>
                  <a:gd name="T5" fmla="*/ 53 h 53"/>
                  <a:gd name="T6" fmla="*/ 30 w 30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3">
                    <a:moveTo>
                      <a:pt x="30" y="0"/>
                    </a:moveTo>
                    <a:lnTo>
                      <a:pt x="0" y="23"/>
                    </a:lnTo>
                    <a:lnTo>
                      <a:pt x="30" y="5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1" name="Freeform 1256"/>
              <p:cNvSpPr/>
              <p:nvPr/>
            </p:nvSpPr>
            <p:spPr bwMode="auto">
              <a:xfrm>
                <a:off x="5793" y="2196"/>
                <a:ext cx="30" cy="53"/>
              </a:xfrm>
              <a:custGeom>
                <a:avLst/>
                <a:gdLst>
                  <a:gd name="T0" fmla="*/ 30 w 30"/>
                  <a:gd name="T1" fmla="*/ 0 h 53"/>
                  <a:gd name="T2" fmla="*/ 0 w 30"/>
                  <a:gd name="T3" fmla="*/ 23 h 53"/>
                  <a:gd name="T4" fmla="*/ 30 w 30"/>
                  <a:gd name="T5" fmla="*/ 53 h 53"/>
                  <a:gd name="T6" fmla="*/ 30 w 30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3">
                    <a:moveTo>
                      <a:pt x="30" y="0"/>
                    </a:moveTo>
                    <a:lnTo>
                      <a:pt x="0" y="23"/>
                    </a:lnTo>
                    <a:lnTo>
                      <a:pt x="30" y="53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2" name="Freeform 1257"/>
              <p:cNvSpPr/>
              <p:nvPr/>
            </p:nvSpPr>
            <p:spPr bwMode="auto">
              <a:xfrm>
                <a:off x="5793" y="2234"/>
                <a:ext cx="30" cy="83"/>
              </a:xfrm>
              <a:custGeom>
                <a:avLst/>
                <a:gdLst>
                  <a:gd name="T0" fmla="*/ 0 w 30"/>
                  <a:gd name="T1" fmla="*/ 0 h 83"/>
                  <a:gd name="T2" fmla="*/ 0 w 30"/>
                  <a:gd name="T3" fmla="*/ 0 h 83"/>
                  <a:gd name="T4" fmla="*/ 0 w 30"/>
                  <a:gd name="T5" fmla="*/ 75 h 83"/>
                  <a:gd name="T6" fmla="*/ 0 w 30"/>
                  <a:gd name="T7" fmla="*/ 83 h 83"/>
                  <a:gd name="T8" fmla="*/ 30 w 30"/>
                  <a:gd name="T9" fmla="*/ 52 h 83"/>
                  <a:gd name="T10" fmla="*/ 30 w 30"/>
                  <a:gd name="T11" fmla="*/ 30 h 83"/>
                  <a:gd name="T12" fmla="*/ 0 w 30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3">
                    <a:moveTo>
                      <a:pt x="0" y="0"/>
                    </a:moveTo>
                    <a:lnTo>
                      <a:pt x="0" y="0"/>
                    </a:lnTo>
                    <a:lnTo>
                      <a:pt x="0" y="75"/>
                    </a:lnTo>
                    <a:lnTo>
                      <a:pt x="0" y="83"/>
                    </a:lnTo>
                    <a:lnTo>
                      <a:pt x="30" y="52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3" name="Freeform 1258"/>
              <p:cNvSpPr/>
              <p:nvPr/>
            </p:nvSpPr>
            <p:spPr bwMode="auto">
              <a:xfrm>
                <a:off x="5793" y="2234"/>
                <a:ext cx="30" cy="83"/>
              </a:xfrm>
              <a:custGeom>
                <a:avLst/>
                <a:gdLst>
                  <a:gd name="T0" fmla="*/ 0 w 30"/>
                  <a:gd name="T1" fmla="*/ 0 h 83"/>
                  <a:gd name="T2" fmla="*/ 0 w 30"/>
                  <a:gd name="T3" fmla="*/ 0 h 83"/>
                  <a:gd name="T4" fmla="*/ 0 w 30"/>
                  <a:gd name="T5" fmla="*/ 75 h 83"/>
                  <a:gd name="T6" fmla="*/ 0 w 30"/>
                  <a:gd name="T7" fmla="*/ 83 h 83"/>
                  <a:gd name="T8" fmla="*/ 30 w 30"/>
                  <a:gd name="T9" fmla="*/ 52 h 83"/>
                  <a:gd name="T10" fmla="*/ 30 w 30"/>
                  <a:gd name="T11" fmla="*/ 30 h 83"/>
                  <a:gd name="T12" fmla="*/ 0 w 30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3">
                    <a:moveTo>
                      <a:pt x="0" y="0"/>
                    </a:moveTo>
                    <a:lnTo>
                      <a:pt x="0" y="0"/>
                    </a:lnTo>
                    <a:lnTo>
                      <a:pt x="0" y="75"/>
                    </a:lnTo>
                    <a:lnTo>
                      <a:pt x="0" y="83"/>
                    </a:lnTo>
                    <a:lnTo>
                      <a:pt x="30" y="52"/>
                    </a:ln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4" name="Freeform 1259"/>
              <p:cNvSpPr/>
              <p:nvPr/>
            </p:nvSpPr>
            <p:spPr bwMode="auto">
              <a:xfrm>
                <a:off x="5793" y="2294"/>
                <a:ext cx="30" cy="60"/>
              </a:xfrm>
              <a:custGeom>
                <a:avLst/>
                <a:gdLst>
                  <a:gd name="T0" fmla="*/ 30 w 30"/>
                  <a:gd name="T1" fmla="*/ 0 h 60"/>
                  <a:gd name="T2" fmla="*/ 0 w 30"/>
                  <a:gd name="T3" fmla="*/ 30 h 60"/>
                  <a:gd name="T4" fmla="*/ 30 w 30"/>
                  <a:gd name="T5" fmla="*/ 60 h 60"/>
                  <a:gd name="T6" fmla="*/ 30 w 30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0">
                    <a:moveTo>
                      <a:pt x="30" y="0"/>
                    </a:moveTo>
                    <a:lnTo>
                      <a:pt x="0" y="30"/>
                    </a:lnTo>
                    <a:lnTo>
                      <a:pt x="30" y="6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5" name="Freeform 1260"/>
              <p:cNvSpPr/>
              <p:nvPr/>
            </p:nvSpPr>
            <p:spPr bwMode="auto">
              <a:xfrm>
                <a:off x="5793" y="2294"/>
                <a:ext cx="30" cy="60"/>
              </a:xfrm>
              <a:custGeom>
                <a:avLst/>
                <a:gdLst>
                  <a:gd name="T0" fmla="*/ 30 w 30"/>
                  <a:gd name="T1" fmla="*/ 0 h 60"/>
                  <a:gd name="T2" fmla="*/ 0 w 30"/>
                  <a:gd name="T3" fmla="*/ 30 h 60"/>
                  <a:gd name="T4" fmla="*/ 30 w 30"/>
                  <a:gd name="T5" fmla="*/ 60 h 60"/>
                  <a:gd name="T6" fmla="*/ 30 w 30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0">
                    <a:moveTo>
                      <a:pt x="30" y="0"/>
                    </a:moveTo>
                    <a:lnTo>
                      <a:pt x="0" y="30"/>
                    </a:lnTo>
                    <a:lnTo>
                      <a:pt x="30" y="60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6" name="Freeform 1261"/>
              <p:cNvSpPr/>
              <p:nvPr/>
            </p:nvSpPr>
            <p:spPr bwMode="auto">
              <a:xfrm>
                <a:off x="5793" y="2332"/>
                <a:ext cx="30" cy="83"/>
              </a:xfrm>
              <a:custGeom>
                <a:avLst/>
                <a:gdLst>
                  <a:gd name="T0" fmla="*/ 0 w 30"/>
                  <a:gd name="T1" fmla="*/ 0 h 83"/>
                  <a:gd name="T2" fmla="*/ 0 w 30"/>
                  <a:gd name="T3" fmla="*/ 7 h 83"/>
                  <a:gd name="T4" fmla="*/ 0 w 30"/>
                  <a:gd name="T5" fmla="*/ 83 h 83"/>
                  <a:gd name="T6" fmla="*/ 0 w 30"/>
                  <a:gd name="T7" fmla="*/ 83 h 83"/>
                  <a:gd name="T8" fmla="*/ 30 w 30"/>
                  <a:gd name="T9" fmla="*/ 52 h 83"/>
                  <a:gd name="T10" fmla="*/ 30 w 30"/>
                  <a:gd name="T11" fmla="*/ 30 h 83"/>
                  <a:gd name="T12" fmla="*/ 0 w 30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3">
                    <a:moveTo>
                      <a:pt x="0" y="0"/>
                    </a:moveTo>
                    <a:lnTo>
                      <a:pt x="0" y="7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30" y="52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7" name="Freeform 1262"/>
              <p:cNvSpPr/>
              <p:nvPr/>
            </p:nvSpPr>
            <p:spPr bwMode="auto">
              <a:xfrm>
                <a:off x="5793" y="2332"/>
                <a:ext cx="30" cy="83"/>
              </a:xfrm>
              <a:custGeom>
                <a:avLst/>
                <a:gdLst>
                  <a:gd name="T0" fmla="*/ 0 w 30"/>
                  <a:gd name="T1" fmla="*/ 0 h 83"/>
                  <a:gd name="T2" fmla="*/ 0 w 30"/>
                  <a:gd name="T3" fmla="*/ 7 h 83"/>
                  <a:gd name="T4" fmla="*/ 0 w 30"/>
                  <a:gd name="T5" fmla="*/ 83 h 83"/>
                  <a:gd name="T6" fmla="*/ 0 w 30"/>
                  <a:gd name="T7" fmla="*/ 83 h 83"/>
                  <a:gd name="T8" fmla="*/ 30 w 30"/>
                  <a:gd name="T9" fmla="*/ 52 h 83"/>
                  <a:gd name="T10" fmla="*/ 30 w 30"/>
                  <a:gd name="T11" fmla="*/ 30 h 83"/>
                  <a:gd name="T12" fmla="*/ 0 w 30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3">
                    <a:moveTo>
                      <a:pt x="0" y="0"/>
                    </a:moveTo>
                    <a:lnTo>
                      <a:pt x="0" y="7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30" y="52"/>
                    </a:ln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8" name="Freeform 1263"/>
              <p:cNvSpPr/>
              <p:nvPr/>
            </p:nvSpPr>
            <p:spPr bwMode="auto">
              <a:xfrm>
                <a:off x="5793" y="2400"/>
                <a:ext cx="30" cy="52"/>
              </a:xfrm>
              <a:custGeom>
                <a:avLst/>
                <a:gdLst>
                  <a:gd name="T0" fmla="*/ 30 w 30"/>
                  <a:gd name="T1" fmla="*/ 0 h 52"/>
                  <a:gd name="T2" fmla="*/ 0 w 30"/>
                  <a:gd name="T3" fmla="*/ 30 h 52"/>
                  <a:gd name="T4" fmla="*/ 30 w 30"/>
                  <a:gd name="T5" fmla="*/ 52 h 52"/>
                  <a:gd name="T6" fmla="*/ 30 w 30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2">
                    <a:moveTo>
                      <a:pt x="30" y="0"/>
                    </a:moveTo>
                    <a:lnTo>
                      <a:pt x="0" y="30"/>
                    </a:lnTo>
                    <a:lnTo>
                      <a:pt x="30" y="5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9" name="Freeform 1264"/>
              <p:cNvSpPr/>
              <p:nvPr/>
            </p:nvSpPr>
            <p:spPr bwMode="auto">
              <a:xfrm>
                <a:off x="5793" y="2400"/>
                <a:ext cx="30" cy="52"/>
              </a:xfrm>
              <a:custGeom>
                <a:avLst/>
                <a:gdLst>
                  <a:gd name="T0" fmla="*/ 30 w 30"/>
                  <a:gd name="T1" fmla="*/ 0 h 52"/>
                  <a:gd name="T2" fmla="*/ 0 w 30"/>
                  <a:gd name="T3" fmla="*/ 30 h 52"/>
                  <a:gd name="T4" fmla="*/ 30 w 30"/>
                  <a:gd name="T5" fmla="*/ 52 h 52"/>
                  <a:gd name="T6" fmla="*/ 30 w 30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2">
                    <a:moveTo>
                      <a:pt x="30" y="0"/>
                    </a:moveTo>
                    <a:lnTo>
                      <a:pt x="0" y="30"/>
                    </a:lnTo>
                    <a:lnTo>
                      <a:pt x="30" y="52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0" name="Freeform 1265"/>
              <p:cNvSpPr/>
              <p:nvPr/>
            </p:nvSpPr>
            <p:spPr bwMode="auto">
              <a:xfrm>
                <a:off x="5793" y="2437"/>
                <a:ext cx="30" cy="83"/>
              </a:xfrm>
              <a:custGeom>
                <a:avLst/>
                <a:gdLst>
                  <a:gd name="T0" fmla="*/ 0 w 30"/>
                  <a:gd name="T1" fmla="*/ 0 h 83"/>
                  <a:gd name="T2" fmla="*/ 0 w 30"/>
                  <a:gd name="T3" fmla="*/ 0 h 83"/>
                  <a:gd name="T4" fmla="*/ 0 w 30"/>
                  <a:gd name="T5" fmla="*/ 83 h 83"/>
                  <a:gd name="T6" fmla="*/ 0 w 30"/>
                  <a:gd name="T7" fmla="*/ 83 h 83"/>
                  <a:gd name="T8" fmla="*/ 30 w 30"/>
                  <a:gd name="T9" fmla="*/ 53 h 83"/>
                  <a:gd name="T10" fmla="*/ 30 w 30"/>
                  <a:gd name="T11" fmla="*/ 30 h 83"/>
                  <a:gd name="T12" fmla="*/ 0 w 30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3">
                    <a:moveTo>
                      <a:pt x="0" y="0"/>
                    </a:moveTo>
                    <a:lnTo>
                      <a:pt x="0" y="0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30" y="53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1" name="Freeform 1266"/>
              <p:cNvSpPr/>
              <p:nvPr/>
            </p:nvSpPr>
            <p:spPr bwMode="auto">
              <a:xfrm>
                <a:off x="5793" y="2437"/>
                <a:ext cx="30" cy="83"/>
              </a:xfrm>
              <a:custGeom>
                <a:avLst/>
                <a:gdLst>
                  <a:gd name="T0" fmla="*/ 0 w 30"/>
                  <a:gd name="T1" fmla="*/ 0 h 83"/>
                  <a:gd name="T2" fmla="*/ 0 w 30"/>
                  <a:gd name="T3" fmla="*/ 0 h 83"/>
                  <a:gd name="T4" fmla="*/ 0 w 30"/>
                  <a:gd name="T5" fmla="*/ 83 h 83"/>
                  <a:gd name="T6" fmla="*/ 0 w 30"/>
                  <a:gd name="T7" fmla="*/ 83 h 83"/>
                  <a:gd name="T8" fmla="*/ 30 w 30"/>
                  <a:gd name="T9" fmla="*/ 53 h 83"/>
                  <a:gd name="T10" fmla="*/ 30 w 30"/>
                  <a:gd name="T11" fmla="*/ 30 h 83"/>
                  <a:gd name="T12" fmla="*/ 0 w 30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3">
                    <a:moveTo>
                      <a:pt x="0" y="0"/>
                    </a:moveTo>
                    <a:lnTo>
                      <a:pt x="0" y="0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30" y="53"/>
                    </a:ln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2" name="Freeform 1267"/>
              <p:cNvSpPr/>
              <p:nvPr/>
            </p:nvSpPr>
            <p:spPr bwMode="auto">
              <a:xfrm>
                <a:off x="5793" y="2497"/>
                <a:ext cx="30" cy="61"/>
              </a:xfrm>
              <a:custGeom>
                <a:avLst/>
                <a:gdLst>
                  <a:gd name="T0" fmla="*/ 30 w 30"/>
                  <a:gd name="T1" fmla="*/ 0 h 61"/>
                  <a:gd name="T2" fmla="*/ 0 w 30"/>
                  <a:gd name="T3" fmla="*/ 31 h 61"/>
                  <a:gd name="T4" fmla="*/ 30 w 30"/>
                  <a:gd name="T5" fmla="*/ 61 h 61"/>
                  <a:gd name="T6" fmla="*/ 30 w 30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1">
                    <a:moveTo>
                      <a:pt x="30" y="0"/>
                    </a:moveTo>
                    <a:lnTo>
                      <a:pt x="0" y="31"/>
                    </a:lnTo>
                    <a:lnTo>
                      <a:pt x="30" y="6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4" name="Group 1469"/>
            <p:cNvGrpSpPr/>
            <p:nvPr/>
          </p:nvGrpSpPr>
          <p:grpSpPr bwMode="auto">
            <a:xfrm>
              <a:off x="5793" y="2128"/>
              <a:ext cx="533" cy="1439"/>
              <a:chOff x="5793" y="2128"/>
              <a:chExt cx="533" cy="1439"/>
            </a:xfrm>
          </p:grpSpPr>
          <p:sp>
            <p:nvSpPr>
              <p:cNvPr id="673" name="Freeform 1269"/>
              <p:cNvSpPr/>
              <p:nvPr/>
            </p:nvSpPr>
            <p:spPr bwMode="auto">
              <a:xfrm>
                <a:off x="5793" y="2497"/>
                <a:ext cx="30" cy="61"/>
              </a:xfrm>
              <a:custGeom>
                <a:avLst/>
                <a:gdLst>
                  <a:gd name="T0" fmla="*/ 30 w 30"/>
                  <a:gd name="T1" fmla="*/ 0 h 61"/>
                  <a:gd name="T2" fmla="*/ 0 w 30"/>
                  <a:gd name="T3" fmla="*/ 31 h 61"/>
                  <a:gd name="T4" fmla="*/ 30 w 30"/>
                  <a:gd name="T5" fmla="*/ 61 h 61"/>
                  <a:gd name="T6" fmla="*/ 30 w 30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1">
                    <a:moveTo>
                      <a:pt x="30" y="0"/>
                    </a:moveTo>
                    <a:lnTo>
                      <a:pt x="0" y="31"/>
                    </a:lnTo>
                    <a:lnTo>
                      <a:pt x="30" y="61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4" name="Freeform 1270"/>
              <p:cNvSpPr/>
              <p:nvPr/>
            </p:nvSpPr>
            <p:spPr bwMode="auto">
              <a:xfrm>
                <a:off x="5793" y="2543"/>
                <a:ext cx="30" cy="75"/>
              </a:xfrm>
              <a:custGeom>
                <a:avLst/>
                <a:gdLst>
                  <a:gd name="T0" fmla="*/ 0 w 30"/>
                  <a:gd name="T1" fmla="*/ 0 h 75"/>
                  <a:gd name="T2" fmla="*/ 0 w 30"/>
                  <a:gd name="T3" fmla="*/ 0 h 75"/>
                  <a:gd name="T4" fmla="*/ 0 w 30"/>
                  <a:gd name="T5" fmla="*/ 75 h 75"/>
                  <a:gd name="T6" fmla="*/ 0 w 30"/>
                  <a:gd name="T7" fmla="*/ 75 h 75"/>
                  <a:gd name="T8" fmla="*/ 30 w 30"/>
                  <a:gd name="T9" fmla="*/ 45 h 75"/>
                  <a:gd name="T10" fmla="*/ 30 w 30"/>
                  <a:gd name="T11" fmla="*/ 30 h 75"/>
                  <a:gd name="T12" fmla="*/ 0 w 30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75">
                    <a:moveTo>
                      <a:pt x="0" y="0"/>
                    </a:moveTo>
                    <a:lnTo>
                      <a:pt x="0" y="0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30" y="45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5" name="Freeform 1271"/>
              <p:cNvSpPr/>
              <p:nvPr/>
            </p:nvSpPr>
            <p:spPr bwMode="auto">
              <a:xfrm>
                <a:off x="5793" y="2543"/>
                <a:ext cx="30" cy="75"/>
              </a:xfrm>
              <a:custGeom>
                <a:avLst/>
                <a:gdLst>
                  <a:gd name="T0" fmla="*/ 0 w 30"/>
                  <a:gd name="T1" fmla="*/ 0 h 75"/>
                  <a:gd name="T2" fmla="*/ 0 w 30"/>
                  <a:gd name="T3" fmla="*/ 0 h 75"/>
                  <a:gd name="T4" fmla="*/ 0 w 30"/>
                  <a:gd name="T5" fmla="*/ 75 h 75"/>
                  <a:gd name="T6" fmla="*/ 0 w 30"/>
                  <a:gd name="T7" fmla="*/ 75 h 75"/>
                  <a:gd name="T8" fmla="*/ 30 w 30"/>
                  <a:gd name="T9" fmla="*/ 45 h 75"/>
                  <a:gd name="T10" fmla="*/ 30 w 30"/>
                  <a:gd name="T11" fmla="*/ 30 h 75"/>
                  <a:gd name="T12" fmla="*/ 0 w 30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75">
                    <a:moveTo>
                      <a:pt x="0" y="0"/>
                    </a:moveTo>
                    <a:lnTo>
                      <a:pt x="0" y="0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30" y="45"/>
                    </a:ln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6" name="Freeform 1272"/>
              <p:cNvSpPr/>
              <p:nvPr/>
            </p:nvSpPr>
            <p:spPr bwMode="auto">
              <a:xfrm>
                <a:off x="5793" y="2603"/>
                <a:ext cx="30" cy="53"/>
              </a:xfrm>
              <a:custGeom>
                <a:avLst/>
                <a:gdLst>
                  <a:gd name="T0" fmla="*/ 30 w 30"/>
                  <a:gd name="T1" fmla="*/ 0 h 53"/>
                  <a:gd name="T2" fmla="*/ 0 w 30"/>
                  <a:gd name="T3" fmla="*/ 30 h 53"/>
                  <a:gd name="T4" fmla="*/ 30 w 30"/>
                  <a:gd name="T5" fmla="*/ 53 h 53"/>
                  <a:gd name="T6" fmla="*/ 30 w 30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3">
                    <a:moveTo>
                      <a:pt x="30" y="0"/>
                    </a:moveTo>
                    <a:lnTo>
                      <a:pt x="0" y="30"/>
                    </a:lnTo>
                    <a:lnTo>
                      <a:pt x="30" y="5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7" name="Freeform 1273"/>
              <p:cNvSpPr/>
              <p:nvPr/>
            </p:nvSpPr>
            <p:spPr bwMode="auto">
              <a:xfrm>
                <a:off x="5793" y="2603"/>
                <a:ext cx="30" cy="53"/>
              </a:xfrm>
              <a:custGeom>
                <a:avLst/>
                <a:gdLst>
                  <a:gd name="T0" fmla="*/ 30 w 30"/>
                  <a:gd name="T1" fmla="*/ 0 h 53"/>
                  <a:gd name="T2" fmla="*/ 0 w 30"/>
                  <a:gd name="T3" fmla="*/ 30 h 53"/>
                  <a:gd name="T4" fmla="*/ 30 w 30"/>
                  <a:gd name="T5" fmla="*/ 53 h 53"/>
                  <a:gd name="T6" fmla="*/ 30 w 30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3">
                    <a:moveTo>
                      <a:pt x="30" y="0"/>
                    </a:moveTo>
                    <a:lnTo>
                      <a:pt x="0" y="30"/>
                    </a:lnTo>
                    <a:lnTo>
                      <a:pt x="30" y="53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8" name="Freeform 1274"/>
              <p:cNvSpPr/>
              <p:nvPr/>
            </p:nvSpPr>
            <p:spPr bwMode="auto">
              <a:xfrm>
                <a:off x="5793" y="2641"/>
                <a:ext cx="30" cy="83"/>
              </a:xfrm>
              <a:custGeom>
                <a:avLst/>
                <a:gdLst>
                  <a:gd name="T0" fmla="*/ 0 w 30"/>
                  <a:gd name="T1" fmla="*/ 0 h 83"/>
                  <a:gd name="T2" fmla="*/ 0 w 30"/>
                  <a:gd name="T3" fmla="*/ 0 h 83"/>
                  <a:gd name="T4" fmla="*/ 0 w 30"/>
                  <a:gd name="T5" fmla="*/ 83 h 83"/>
                  <a:gd name="T6" fmla="*/ 0 w 30"/>
                  <a:gd name="T7" fmla="*/ 83 h 83"/>
                  <a:gd name="T8" fmla="*/ 30 w 30"/>
                  <a:gd name="T9" fmla="*/ 52 h 83"/>
                  <a:gd name="T10" fmla="*/ 30 w 30"/>
                  <a:gd name="T11" fmla="*/ 30 h 83"/>
                  <a:gd name="T12" fmla="*/ 0 w 30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3">
                    <a:moveTo>
                      <a:pt x="0" y="0"/>
                    </a:moveTo>
                    <a:lnTo>
                      <a:pt x="0" y="0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30" y="52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9" name="Freeform 1275"/>
              <p:cNvSpPr/>
              <p:nvPr/>
            </p:nvSpPr>
            <p:spPr bwMode="auto">
              <a:xfrm>
                <a:off x="5793" y="2641"/>
                <a:ext cx="30" cy="83"/>
              </a:xfrm>
              <a:custGeom>
                <a:avLst/>
                <a:gdLst>
                  <a:gd name="T0" fmla="*/ 0 w 30"/>
                  <a:gd name="T1" fmla="*/ 0 h 83"/>
                  <a:gd name="T2" fmla="*/ 0 w 30"/>
                  <a:gd name="T3" fmla="*/ 0 h 83"/>
                  <a:gd name="T4" fmla="*/ 0 w 30"/>
                  <a:gd name="T5" fmla="*/ 83 h 83"/>
                  <a:gd name="T6" fmla="*/ 0 w 30"/>
                  <a:gd name="T7" fmla="*/ 83 h 83"/>
                  <a:gd name="T8" fmla="*/ 30 w 30"/>
                  <a:gd name="T9" fmla="*/ 52 h 83"/>
                  <a:gd name="T10" fmla="*/ 30 w 30"/>
                  <a:gd name="T11" fmla="*/ 30 h 83"/>
                  <a:gd name="T12" fmla="*/ 0 w 30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3">
                    <a:moveTo>
                      <a:pt x="0" y="0"/>
                    </a:moveTo>
                    <a:lnTo>
                      <a:pt x="0" y="0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30" y="52"/>
                    </a:ln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0" name="Freeform 1276"/>
              <p:cNvSpPr/>
              <p:nvPr/>
            </p:nvSpPr>
            <p:spPr bwMode="auto">
              <a:xfrm>
                <a:off x="5793" y="2708"/>
                <a:ext cx="30" cy="53"/>
              </a:xfrm>
              <a:custGeom>
                <a:avLst/>
                <a:gdLst>
                  <a:gd name="T0" fmla="*/ 30 w 30"/>
                  <a:gd name="T1" fmla="*/ 0 h 53"/>
                  <a:gd name="T2" fmla="*/ 0 w 30"/>
                  <a:gd name="T3" fmla="*/ 23 h 53"/>
                  <a:gd name="T4" fmla="*/ 30 w 30"/>
                  <a:gd name="T5" fmla="*/ 53 h 53"/>
                  <a:gd name="T6" fmla="*/ 30 w 30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3">
                    <a:moveTo>
                      <a:pt x="30" y="0"/>
                    </a:moveTo>
                    <a:lnTo>
                      <a:pt x="0" y="23"/>
                    </a:lnTo>
                    <a:lnTo>
                      <a:pt x="30" y="5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1" name="Freeform 1277"/>
              <p:cNvSpPr/>
              <p:nvPr/>
            </p:nvSpPr>
            <p:spPr bwMode="auto">
              <a:xfrm>
                <a:off x="5793" y="2708"/>
                <a:ext cx="30" cy="53"/>
              </a:xfrm>
              <a:custGeom>
                <a:avLst/>
                <a:gdLst>
                  <a:gd name="T0" fmla="*/ 30 w 30"/>
                  <a:gd name="T1" fmla="*/ 0 h 53"/>
                  <a:gd name="T2" fmla="*/ 0 w 30"/>
                  <a:gd name="T3" fmla="*/ 23 h 53"/>
                  <a:gd name="T4" fmla="*/ 30 w 30"/>
                  <a:gd name="T5" fmla="*/ 53 h 53"/>
                  <a:gd name="T6" fmla="*/ 30 w 30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3">
                    <a:moveTo>
                      <a:pt x="30" y="0"/>
                    </a:moveTo>
                    <a:lnTo>
                      <a:pt x="0" y="23"/>
                    </a:lnTo>
                    <a:lnTo>
                      <a:pt x="30" y="53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2" name="Freeform 1278"/>
              <p:cNvSpPr/>
              <p:nvPr/>
            </p:nvSpPr>
            <p:spPr bwMode="auto">
              <a:xfrm>
                <a:off x="5793" y="2746"/>
                <a:ext cx="30" cy="83"/>
              </a:xfrm>
              <a:custGeom>
                <a:avLst/>
                <a:gdLst>
                  <a:gd name="T0" fmla="*/ 0 w 30"/>
                  <a:gd name="T1" fmla="*/ 0 h 83"/>
                  <a:gd name="T2" fmla="*/ 0 w 30"/>
                  <a:gd name="T3" fmla="*/ 0 h 83"/>
                  <a:gd name="T4" fmla="*/ 0 w 30"/>
                  <a:gd name="T5" fmla="*/ 75 h 83"/>
                  <a:gd name="T6" fmla="*/ 0 w 30"/>
                  <a:gd name="T7" fmla="*/ 83 h 83"/>
                  <a:gd name="T8" fmla="*/ 30 w 30"/>
                  <a:gd name="T9" fmla="*/ 53 h 83"/>
                  <a:gd name="T10" fmla="*/ 30 w 30"/>
                  <a:gd name="T11" fmla="*/ 30 h 83"/>
                  <a:gd name="T12" fmla="*/ 0 w 30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3">
                    <a:moveTo>
                      <a:pt x="0" y="0"/>
                    </a:moveTo>
                    <a:lnTo>
                      <a:pt x="0" y="0"/>
                    </a:lnTo>
                    <a:lnTo>
                      <a:pt x="0" y="75"/>
                    </a:lnTo>
                    <a:lnTo>
                      <a:pt x="0" y="83"/>
                    </a:lnTo>
                    <a:lnTo>
                      <a:pt x="30" y="53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3" name="Freeform 1279"/>
              <p:cNvSpPr/>
              <p:nvPr/>
            </p:nvSpPr>
            <p:spPr bwMode="auto">
              <a:xfrm>
                <a:off x="5793" y="2746"/>
                <a:ext cx="30" cy="83"/>
              </a:xfrm>
              <a:custGeom>
                <a:avLst/>
                <a:gdLst>
                  <a:gd name="T0" fmla="*/ 0 w 30"/>
                  <a:gd name="T1" fmla="*/ 0 h 83"/>
                  <a:gd name="T2" fmla="*/ 0 w 30"/>
                  <a:gd name="T3" fmla="*/ 0 h 83"/>
                  <a:gd name="T4" fmla="*/ 0 w 30"/>
                  <a:gd name="T5" fmla="*/ 75 h 83"/>
                  <a:gd name="T6" fmla="*/ 0 w 30"/>
                  <a:gd name="T7" fmla="*/ 83 h 83"/>
                  <a:gd name="T8" fmla="*/ 30 w 30"/>
                  <a:gd name="T9" fmla="*/ 53 h 83"/>
                  <a:gd name="T10" fmla="*/ 30 w 30"/>
                  <a:gd name="T11" fmla="*/ 30 h 83"/>
                  <a:gd name="T12" fmla="*/ 0 w 30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3">
                    <a:moveTo>
                      <a:pt x="0" y="0"/>
                    </a:moveTo>
                    <a:lnTo>
                      <a:pt x="0" y="0"/>
                    </a:lnTo>
                    <a:lnTo>
                      <a:pt x="0" y="75"/>
                    </a:lnTo>
                    <a:lnTo>
                      <a:pt x="0" y="83"/>
                    </a:lnTo>
                    <a:lnTo>
                      <a:pt x="30" y="53"/>
                    </a:ln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4" name="Freeform 1280"/>
              <p:cNvSpPr/>
              <p:nvPr/>
            </p:nvSpPr>
            <p:spPr bwMode="auto">
              <a:xfrm>
                <a:off x="5816" y="3485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7 h 7"/>
                  <a:gd name="T4" fmla="*/ 7 w 7"/>
                  <a:gd name="T5" fmla="*/ 7 h 7"/>
                  <a:gd name="T6" fmla="*/ 0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7"/>
                    </a:lnTo>
                    <a:lnTo>
                      <a:pt x="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3F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5" name="Freeform 1281"/>
              <p:cNvSpPr/>
              <p:nvPr/>
            </p:nvSpPr>
            <p:spPr bwMode="auto">
              <a:xfrm>
                <a:off x="5816" y="3485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7 h 7"/>
                  <a:gd name="T4" fmla="*/ 7 w 7"/>
                  <a:gd name="T5" fmla="*/ 7 h 7"/>
                  <a:gd name="T6" fmla="*/ 0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7"/>
                    </a:ln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6" name="Freeform 1282"/>
              <p:cNvSpPr/>
              <p:nvPr/>
            </p:nvSpPr>
            <p:spPr bwMode="auto">
              <a:xfrm>
                <a:off x="5793" y="3485"/>
                <a:ext cx="30" cy="22"/>
              </a:xfrm>
              <a:custGeom>
                <a:avLst/>
                <a:gdLst>
                  <a:gd name="T0" fmla="*/ 0 w 30"/>
                  <a:gd name="T1" fmla="*/ 0 h 22"/>
                  <a:gd name="T2" fmla="*/ 0 w 30"/>
                  <a:gd name="T3" fmla="*/ 15 h 22"/>
                  <a:gd name="T4" fmla="*/ 30 w 30"/>
                  <a:gd name="T5" fmla="*/ 22 h 22"/>
                  <a:gd name="T6" fmla="*/ 30 w 30"/>
                  <a:gd name="T7" fmla="*/ 7 h 22"/>
                  <a:gd name="T8" fmla="*/ 23 w 30"/>
                  <a:gd name="T9" fmla="*/ 0 h 22"/>
                  <a:gd name="T10" fmla="*/ 0 w 30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22">
                    <a:moveTo>
                      <a:pt x="0" y="0"/>
                    </a:moveTo>
                    <a:lnTo>
                      <a:pt x="0" y="15"/>
                    </a:lnTo>
                    <a:lnTo>
                      <a:pt x="30" y="22"/>
                    </a:lnTo>
                    <a:lnTo>
                      <a:pt x="30" y="7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7" name="Freeform 1283"/>
              <p:cNvSpPr/>
              <p:nvPr/>
            </p:nvSpPr>
            <p:spPr bwMode="auto">
              <a:xfrm>
                <a:off x="5793" y="3485"/>
                <a:ext cx="30" cy="22"/>
              </a:xfrm>
              <a:custGeom>
                <a:avLst/>
                <a:gdLst>
                  <a:gd name="T0" fmla="*/ 0 w 30"/>
                  <a:gd name="T1" fmla="*/ 0 h 22"/>
                  <a:gd name="T2" fmla="*/ 0 w 30"/>
                  <a:gd name="T3" fmla="*/ 15 h 22"/>
                  <a:gd name="T4" fmla="*/ 30 w 30"/>
                  <a:gd name="T5" fmla="*/ 22 h 22"/>
                  <a:gd name="T6" fmla="*/ 30 w 30"/>
                  <a:gd name="T7" fmla="*/ 7 h 22"/>
                  <a:gd name="T8" fmla="*/ 23 w 30"/>
                  <a:gd name="T9" fmla="*/ 0 h 22"/>
                  <a:gd name="T10" fmla="*/ 0 w 30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22">
                    <a:moveTo>
                      <a:pt x="0" y="0"/>
                    </a:moveTo>
                    <a:lnTo>
                      <a:pt x="0" y="15"/>
                    </a:lnTo>
                    <a:lnTo>
                      <a:pt x="30" y="22"/>
                    </a:lnTo>
                    <a:lnTo>
                      <a:pt x="30" y="7"/>
                    </a:lnTo>
                    <a:lnTo>
                      <a:pt x="2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8" name="Freeform 1284"/>
              <p:cNvSpPr/>
              <p:nvPr/>
            </p:nvSpPr>
            <p:spPr bwMode="auto">
              <a:xfrm>
                <a:off x="5793" y="3530"/>
                <a:ext cx="30" cy="30"/>
              </a:xfrm>
              <a:custGeom>
                <a:avLst/>
                <a:gdLst>
                  <a:gd name="T0" fmla="*/ 0 w 30"/>
                  <a:gd name="T1" fmla="*/ 0 h 30"/>
                  <a:gd name="T2" fmla="*/ 0 w 30"/>
                  <a:gd name="T3" fmla="*/ 22 h 30"/>
                  <a:gd name="T4" fmla="*/ 8 w 30"/>
                  <a:gd name="T5" fmla="*/ 22 h 30"/>
                  <a:gd name="T6" fmla="*/ 30 w 30"/>
                  <a:gd name="T7" fmla="*/ 30 h 30"/>
                  <a:gd name="T8" fmla="*/ 30 w 30"/>
                  <a:gd name="T9" fmla="*/ 7 h 30"/>
                  <a:gd name="T10" fmla="*/ 0 w 3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0" y="0"/>
                    </a:moveTo>
                    <a:lnTo>
                      <a:pt x="0" y="22"/>
                    </a:lnTo>
                    <a:lnTo>
                      <a:pt x="8" y="22"/>
                    </a:lnTo>
                    <a:lnTo>
                      <a:pt x="30" y="30"/>
                    </a:lnTo>
                    <a:lnTo>
                      <a:pt x="3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3F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9" name="Freeform 1285"/>
              <p:cNvSpPr/>
              <p:nvPr/>
            </p:nvSpPr>
            <p:spPr bwMode="auto">
              <a:xfrm>
                <a:off x="5793" y="3530"/>
                <a:ext cx="30" cy="30"/>
              </a:xfrm>
              <a:custGeom>
                <a:avLst/>
                <a:gdLst>
                  <a:gd name="T0" fmla="*/ 0 w 30"/>
                  <a:gd name="T1" fmla="*/ 0 h 30"/>
                  <a:gd name="T2" fmla="*/ 0 w 30"/>
                  <a:gd name="T3" fmla="*/ 22 h 30"/>
                  <a:gd name="T4" fmla="*/ 8 w 30"/>
                  <a:gd name="T5" fmla="*/ 22 h 30"/>
                  <a:gd name="T6" fmla="*/ 30 w 30"/>
                  <a:gd name="T7" fmla="*/ 30 h 30"/>
                  <a:gd name="T8" fmla="*/ 30 w 30"/>
                  <a:gd name="T9" fmla="*/ 7 h 30"/>
                  <a:gd name="T10" fmla="*/ 0 w 3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0" y="0"/>
                    </a:moveTo>
                    <a:lnTo>
                      <a:pt x="0" y="22"/>
                    </a:lnTo>
                    <a:lnTo>
                      <a:pt x="8" y="22"/>
                    </a:lnTo>
                    <a:lnTo>
                      <a:pt x="30" y="30"/>
                    </a:lnTo>
                    <a:lnTo>
                      <a:pt x="30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0" name="Freeform 1286"/>
              <p:cNvSpPr/>
              <p:nvPr/>
            </p:nvSpPr>
            <p:spPr bwMode="auto">
              <a:xfrm>
                <a:off x="5793" y="3500"/>
                <a:ext cx="30" cy="37"/>
              </a:xfrm>
              <a:custGeom>
                <a:avLst/>
                <a:gdLst>
                  <a:gd name="T0" fmla="*/ 0 w 30"/>
                  <a:gd name="T1" fmla="*/ 0 h 37"/>
                  <a:gd name="T2" fmla="*/ 0 w 30"/>
                  <a:gd name="T3" fmla="*/ 30 h 37"/>
                  <a:gd name="T4" fmla="*/ 30 w 30"/>
                  <a:gd name="T5" fmla="*/ 37 h 37"/>
                  <a:gd name="T6" fmla="*/ 30 w 30"/>
                  <a:gd name="T7" fmla="*/ 7 h 37"/>
                  <a:gd name="T8" fmla="*/ 0 w 30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7">
                    <a:moveTo>
                      <a:pt x="0" y="0"/>
                    </a:moveTo>
                    <a:lnTo>
                      <a:pt x="0" y="30"/>
                    </a:lnTo>
                    <a:lnTo>
                      <a:pt x="30" y="37"/>
                    </a:lnTo>
                    <a:lnTo>
                      <a:pt x="3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8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1" name="Freeform 1287"/>
              <p:cNvSpPr/>
              <p:nvPr/>
            </p:nvSpPr>
            <p:spPr bwMode="auto">
              <a:xfrm>
                <a:off x="5793" y="3500"/>
                <a:ext cx="30" cy="37"/>
              </a:xfrm>
              <a:custGeom>
                <a:avLst/>
                <a:gdLst>
                  <a:gd name="T0" fmla="*/ 0 w 30"/>
                  <a:gd name="T1" fmla="*/ 0 h 37"/>
                  <a:gd name="T2" fmla="*/ 0 w 30"/>
                  <a:gd name="T3" fmla="*/ 30 h 37"/>
                  <a:gd name="T4" fmla="*/ 30 w 30"/>
                  <a:gd name="T5" fmla="*/ 37 h 37"/>
                  <a:gd name="T6" fmla="*/ 30 w 30"/>
                  <a:gd name="T7" fmla="*/ 7 h 37"/>
                  <a:gd name="T8" fmla="*/ 0 w 30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7">
                    <a:moveTo>
                      <a:pt x="0" y="0"/>
                    </a:moveTo>
                    <a:lnTo>
                      <a:pt x="0" y="30"/>
                    </a:lnTo>
                    <a:lnTo>
                      <a:pt x="30" y="37"/>
                    </a:lnTo>
                    <a:lnTo>
                      <a:pt x="30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2" name="Freeform 1288"/>
              <p:cNvSpPr/>
              <p:nvPr/>
            </p:nvSpPr>
            <p:spPr bwMode="auto">
              <a:xfrm>
                <a:off x="5793" y="3454"/>
                <a:ext cx="30" cy="38"/>
              </a:xfrm>
              <a:custGeom>
                <a:avLst/>
                <a:gdLst>
                  <a:gd name="T0" fmla="*/ 0 w 30"/>
                  <a:gd name="T1" fmla="*/ 0 h 38"/>
                  <a:gd name="T2" fmla="*/ 0 w 30"/>
                  <a:gd name="T3" fmla="*/ 31 h 38"/>
                  <a:gd name="T4" fmla="*/ 23 w 30"/>
                  <a:gd name="T5" fmla="*/ 31 h 38"/>
                  <a:gd name="T6" fmla="*/ 30 w 30"/>
                  <a:gd name="T7" fmla="*/ 38 h 38"/>
                  <a:gd name="T8" fmla="*/ 30 w 30"/>
                  <a:gd name="T9" fmla="*/ 0 h 38"/>
                  <a:gd name="T10" fmla="*/ 0 w 30"/>
                  <a:gd name="T11" fmla="*/ 0 h 38"/>
                  <a:gd name="T12" fmla="*/ 0 w 30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8">
                    <a:moveTo>
                      <a:pt x="0" y="0"/>
                    </a:moveTo>
                    <a:lnTo>
                      <a:pt x="0" y="31"/>
                    </a:lnTo>
                    <a:lnTo>
                      <a:pt x="23" y="31"/>
                    </a:lnTo>
                    <a:lnTo>
                      <a:pt x="30" y="38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8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3" name="Freeform 1289"/>
              <p:cNvSpPr/>
              <p:nvPr/>
            </p:nvSpPr>
            <p:spPr bwMode="auto">
              <a:xfrm>
                <a:off x="5793" y="3454"/>
                <a:ext cx="30" cy="38"/>
              </a:xfrm>
              <a:custGeom>
                <a:avLst/>
                <a:gdLst>
                  <a:gd name="T0" fmla="*/ 0 w 30"/>
                  <a:gd name="T1" fmla="*/ 0 h 38"/>
                  <a:gd name="T2" fmla="*/ 0 w 30"/>
                  <a:gd name="T3" fmla="*/ 31 h 38"/>
                  <a:gd name="T4" fmla="*/ 23 w 30"/>
                  <a:gd name="T5" fmla="*/ 31 h 38"/>
                  <a:gd name="T6" fmla="*/ 30 w 30"/>
                  <a:gd name="T7" fmla="*/ 38 h 38"/>
                  <a:gd name="T8" fmla="*/ 30 w 30"/>
                  <a:gd name="T9" fmla="*/ 0 h 38"/>
                  <a:gd name="T10" fmla="*/ 0 w 30"/>
                  <a:gd name="T11" fmla="*/ 0 h 38"/>
                  <a:gd name="T12" fmla="*/ 0 w 30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8">
                    <a:moveTo>
                      <a:pt x="0" y="0"/>
                    </a:moveTo>
                    <a:lnTo>
                      <a:pt x="0" y="31"/>
                    </a:lnTo>
                    <a:lnTo>
                      <a:pt x="23" y="31"/>
                    </a:lnTo>
                    <a:lnTo>
                      <a:pt x="30" y="38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4" name="Freeform 1290"/>
              <p:cNvSpPr/>
              <p:nvPr/>
            </p:nvSpPr>
            <p:spPr bwMode="auto">
              <a:xfrm>
                <a:off x="6075" y="2128"/>
                <a:ext cx="251" cy="1439"/>
              </a:xfrm>
              <a:custGeom>
                <a:avLst/>
                <a:gdLst>
                  <a:gd name="T0" fmla="*/ 0 w 33"/>
                  <a:gd name="T1" fmla="*/ 6 h 191"/>
                  <a:gd name="T2" fmla="*/ 1 w 33"/>
                  <a:gd name="T3" fmla="*/ 18 h 191"/>
                  <a:gd name="T4" fmla="*/ 2 w 33"/>
                  <a:gd name="T5" fmla="*/ 30 h 191"/>
                  <a:gd name="T6" fmla="*/ 2 w 33"/>
                  <a:gd name="T7" fmla="*/ 33 h 191"/>
                  <a:gd name="T8" fmla="*/ 2 w 33"/>
                  <a:gd name="T9" fmla="*/ 43 h 191"/>
                  <a:gd name="T10" fmla="*/ 3 w 33"/>
                  <a:gd name="T11" fmla="*/ 48 h 191"/>
                  <a:gd name="T12" fmla="*/ 3 w 33"/>
                  <a:gd name="T13" fmla="*/ 58 h 191"/>
                  <a:gd name="T14" fmla="*/ 3 w 33"/>
                  <a:gd name="T15" fmla="*/ 64 h 191"/>
                  <a:gd name="T16" fmla="*/ 4 w 33"/>
                  <a:gd name="T17" fmla="*/ 77 h 191"/>
                  <a:gd name="T18" fmla="*/ 4 w 33"/>
                  <a:gd name="T19" fmla="*/ 85 h 191"/>
                  <a:gd name="T20" fmla="*/ 5 w 33"/>
                  <a:gd name="T21" fmla="*/ 96 h 191"/>
                  <a:gd name="T22" fmla="*/ 5 w 33"/>
                  <a:gd name="T23" fmla="*/ 109 h 191"/>
                  <a:gd name="T24" fmla="*/ 6 w 33"/>
                  <a:gd name="T25" fmla="*/ 111 h 191"/>
                  <a:gd name="T26" fmla="*/ 6 w 33"/>
                  <a:gd name="T27" fmla="*/ 125 h 191"/>
                  <a:gd name="T28" fmla="*/ 7 w 33"/>
                  <a:gd name="T29" fmla="*/ 137 h 191"/>
                  <a:gd name="T30" fmla="*/ 7 w 33"/>
                  <a:gd name="T31" fmla="*/ 149 h 191"/>
                  <a:gd name="T32" fmla="*/ 8 w 33"/>
                  <a:gd name="T33" fmla="*/ 152 h 191"/>
                  <a:gd name="T34" fmla="*/ 8 w 33"/>
                  <a:gd name="T35" fmla="*/ 162 h 191"/>
                  <a:gd name="T36" fmla="*/ 8 w 33"/>
                  <a:gd name="T37" fmla="*/ 169 h 191"/>
                  <a:gd name="T38" fmla="*/ 9 w 33"/>
                  <a:gd name="T39" fmla="*/ 177 h 191"/>
                  <a:gd name="T40" fmla="*/ 9 w 33"/>
                  <a:gd name="T41" fmla="*/ 181 h 191"/>
                  <a:gd name="T42" fmla="*/ 9 w 33"/>
                  <a:gd name="T43" fmla="*/ 187 h 191"/>
                  <a:gd name="T44" fmla="*/ 16 w 33"/>
                  <a:gd name="T45" fmla="*/ 189 h 191"/>
                  <a:gd name="T46" fmla="*/ 25 w 33"/>
                  <a:gd name="T47" fmla="*/ 187 h 191"/>
                  <a:gd name="T48" fmla="*/ 33 w 33"/>
                  <a:gd name="T49" fmla="*/ 182 h 191"/>
                  <a:gd name="T50" fmla="*/ 32 w 33"/>
                  <a:gd name="T51" fmla="*/ 177 h 191"/>
                  <a:gd name="T52" fmla="*/ 32 w 33"/>
                  <a:gd name="T53" fmla="*/ 172 h 191"/>
                  <a:gd name="T54" fmla="*/ 31 w 33"/>
                  <a:gd name="T55" fmla="*/ 164 h 191"/>
                  <a:gd name="T56" fmla="*/ 31 w 33"/>
                  <a:gd name="T57" fmla="*/ 154 h 191"/>
                  <a:gd name="T58" fmla="*/ 31 w 33"/>
                  <a:gd name="T59" fmla="*/ 148 h 191"/>
                  <a:gd name="T60" fmla="*/ 31 w 33"/>
                  <a:gd name="T61" fmla="*/ 136 h 191"/>
                  <a:gd name="T62" fmla="*/ 31 w 33"/>
                  <a:gd name="T63" fmla="*/ 122 h 191"/>
                  <a:gd name="T64" fmla="*/ 31 w 33"/>
                  <a:gd name="T65" fmla="*/ 112 h 191"/>
                  <a:gd name="T66" fmla="*/ 31 w 33"/>
                  <a:gd name="T67" fmla="*/ 106 h 191"/>
                  <a:gd name="T68" fmla="*/ 31 w 33"/>
                  <a:gd name="T69" fmla="*/ 94 h 191"/>
                  <a:gd name="T70" fmla="*/ 31 w 33"/>
                  <a:gd name="T71" fmla="*/ 80 h 191"/>
                  <a:gd name="T72" fmla="*/ 31 w 33"/>
                  <a:gd name="T73" fmla="*/ 64 h 191"/>
                  <a:gd name="T74" fmla="*/ 31 w 33"/>
                  <a:gd name="T75" fmla="*/ 52 h 191"/>
                  <a:gd name="T76" fmla="*/ 31 w 33"/>
                  <a:gd name="T77" fmla="*/ 48 h 191"/>
                  <a:gd name="T78" fmla="*/ 30 w 33"/>
                  <a:gd name="T79" fmla="*/ 39 h 191"/>
                  <a:gd name="T80" fmla="*/ 30 w 33"/>
                  <a:gd name="T81" fmla="*/ 37 h 191"/>
                  <a:gd name="T82" fmla="*/ 28 w 33"/>
                  <a:gd name="T83" fmla="*/ 24 h 191"/>
                  <a:gd name="T84" fmla="*/ 26 w 33"/>
                  <a:gd name="T85" fmla="*/ 15 h 191"/>
                  <a:gd name="T86" fmla="*/ 18 w 33"/>
                  <a:gd name="T87" fmla="*/ 0 h 191"/>
                  <a:gd name="T88" fmla="*/ 10 w 33"/>
                  <a:gd name="T89" fmla="*/ 1 h 191"/>
                  <a:gd name="T90" fmla="*/ 3 w 33"/>
                  <a:gd name="T91" fmla="*/ 2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3" h="191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4" y="79"/>
                      <a:pt x="4" y="79"/>
                      <a:pt x="4" y="79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92"/>
                      <a:pt x="5" y="92"/>
                      <a:pt x="5" y="92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6" y="111"/>
                      <a:pt x="6" y="111"/>
                      <a:pt x="6" y="111"/>
                    </a:cubicBezTo>
                    <a:cubicBezTo>
                      <a:pt x="6" y="111"/>
                      <a:pt x="6" y="111"/>
                      <a:pt x="6" y="111"/>
                    </a:cubicBezTo>
                    <a:cubicBezTo>
                      <a:pt x="6" y="121"/>
                      <a:pt x="6" y="121"/>
                      <a:pt x="6" y="121"/>
                    </a:cubicBezTo>
                    <a:cubicBezTo>
                      <a:pt x="6" y="121"/>
                      <a:pt x="6" y="121"/>
                      <a:pt x="6" y="121"/>
                    </a:cubicBezTo>
                    <a:cubicBezTo>
                      <a:pt x="6" y="125"/>
                      <a:pt x="6" y="125"/>
                      <a:pt x="6" y="125"/>
                    </a:cubicBezTo>
                    <a:cubicBezTo>
                      <a:pt x="7" y="135"/>
                      <a:pt x="7" y="135"/>
                      <a:pt x="7" y="135"/>
                    </a:cubicBezTo>
                    <a:cubicBezTo>
                      <a:pt x="7" y="137"/>
                      <a:pt x="7" y="137"/>
                      <a:pt x="7" y="137"/>
                    </a:cubicBezTo>
                    <a:cubicBezTo>
                      <a:pt x="7" y="137"/>
                      <a:pt x="7" y="137"/>
                      <a:pt x="7" y="137"/>
                    </a:cubicBezTo>
                    <a:cubicBezTo>
                      <a:pt x="7" y="137"/>
                      <a:pt x="7" y="137"/>
                      <a:pt x="7" y="137"/>
                    </a:cubicBezTo>
                    <a:cubicBezTo>
                      <a:pt x="7" y="139"/>
                      <a:pt x="7" y="139"/>
                      <a:pt x="7" y="139"/>
                    </a:cubicBezTo>
                    <a:cubicBezTo>
                      <a:pt x="7" y="149"/>
                      <a:pt x="7" y="149"/>
                      <a:pt x="7" y="149"/>
                    </a:cubicBezTo>
                    <a:cubicBezTo>
                      <a:pt x="7" y="150"/>
                      <a:pt x="7" y="150"/>
                      <a:pt x="7" y="150"/>
                    </a:cubicBezTo>
                    <a:cubicBezTo>
                      <a:pt x="7" y="150"/>
                      <a:pt x="7" y="150"/>
                      <a:pt x="7" y="150"/>
                    </a:cubicBezTo>
                    <a:cubicBezTo>
                      <a:pt x="8" y="152"/>
                      <a:pt x="8" y="152"/>
                      <a:pt x="8" y="152"/>
                    </a:cubicBezTo>
                    <a:cubicBezTo>
                      <a:pt x="8" y="152"/>
                      <a:pt x="8" y="152"/>
                      <a:pt x="8" y="152"/>
                    </a:cubicBezTo>
                    <a:cubicBezTo>
                      <a:pt x="8" y="154"/>
                      <a:pt x="8" y="154"/>
                      <a:pt x="8" y="154"/>
                    </a:cubicBezTo>
                    <a:cubicBezTo>
                      <a:pt x="8" y="162"/>
                      <a:pt x="8" y="162"/>
                      <a:pt x="8" y="162"/>
                    </a:cubicBezTo>
                    <a:cubicBezTo>
                      <a:pt x="8" y="164"/>
                      <a:pt x="8" y="164"/>
                      <a:pt x="8" y="164"/>
                    </a:cubicBezTo>
                    <a:cubicBezTo>
                      <a:pt x="8" y="167"/>
                      <a:pt x="8" y="167"/>
                      <a:pt x="8" y="167"/>
                    </a:cubicBezTo>
                    <a:cubicBezTo>
                      <a:pt x="8" y="169"/>
                      <a:pt x="8" y="169"/>
                      <a:pt x="8" y="169"/>
                    </a:cubicBezTo>
                    <a:cubicBezTo>
                      <a:pt x="9" y="175"/>
                      <a:pt x="9" y="175"/>
                      <a:pt x="9" y="175"/>
                    </a:cubicBezTo>
                    <a:cubicBezTo>
                      <a:pt x="9" y="175"/>
                      <a:pt x="9" y="175"/>
                      <a:pt x="9" y="175"/>
                    </a:cubicBezTo>
                    <a:cubicBezTo>
                      <a:pt x="9" y="177"/>
                      <a:pt x="9" y="177"/>
                      <a:pt x="9" y="177"/>
                    </a:cubicBezTo>
                    <a:cubicBezTo>
                      <a:pt x="9" y="177"/>
                      <a:pt x="9" y="177"/>
                      <a:pt x="9" y="177"/>
                    </a:cubicBezTo>
                    <a:cubicBezTo>
                      <a:pt x="9" y="181"/>
                      <a:pt x="9" y="181"/>
                      <a:pt x="9" y="181"/>
                    </a:cubicBezTo>
                    <a:cubicBezTo>
                      <a:pt x="9" y="181"/>
                      <a:pt x="9" y="181"/>
                      <a:pt x="9" y="181"/>
                    </a:cubicBezTo>
                    <a:cubicBezTo>
                      <a:pt x="9" y="183"/>
                      <a:pt x="9" y="183"/>
                      <a:pt x="9" y="183"/>
                    </a:cubicBezTo>
                    <a:cubicBezTo>
                      <a:pt x="9" y="183"/>
                      <a:pt x="9" y="183"/>
                      <a:pt x="9" y="183"/>
                    </a:cubicBezTo>
                    <a:cubicBezTo>
                      <a:pt x="9" y="187"/>
                      <a:pt x="9" y="187"/>
                      <a:pt x="9" y="187"/>
                    </a:cubicBezTo>
                    <a:cubicBezTo>
                      <a:pt x="9" y="189"/>
                      <a:pt x="9" y="189"/>
                      <a:pt x="9" y="189"/>
                    </a:cubicBezTo>
                    <a:cubicBezTo>
                      <a:pt x="9" y="191"/>
                      <a:pt x="9" y="191"/>
                      <a:pt x="9" y="191"/>
                    </a:cubicBezTo>
                    <a:cubicBezTo>
                      <a:pt x="16" y="189"/>
                      <a:pt x="16" y="189"/>
                      <a:pt x="16" y="189"/>
                    </a:cubicBezTo>
                    <a:cubicBezTo>
                      <a:pt x="21" y="188"/>
                      <a:pt x="21" y="188"/>
                      <a:pt x="21" y="188"/>
                    </a:cubicBezTo>
                    <a:cubicBezTo>
                      <a:pt x="21" y="188"/>
                      <a:pt x="21" y="188"/>
                      <a:pt x="21" y="188"/>
                    </a:cubicBezTo>
                    <a:cubicBezTo>
                      <a:pt x="25" y="187"/>
                      <a:pt x="25" y="187"/>
                      <a:pt x="25" y="187"/>
                    </a:cubicBezTo>
                    <a:cubicBezTo>
                      <a:pt x="33" y="186"/>
                      <a:pt x="33" y="186"/>
                      <a:pt x="33" y="186"/>
                    </a:cubicBezTo>
                    <a:cubicBezTo>
                      <a:pt x="33" y="185"/>
                      <a:pt x="33" y="185"/>
                      <a:pt x="33" y="184"/>
                    </a:cubicBezTo>
                    <a:cubicBezTo>
                      <a:pt x="33" y="183"/>
                      <a:pt x="33" y="183"/>
                      <a:pt x="33" y="182"/>
                    </a:cubicBezTo>
                    <a:cubicBezTo>
                      <a:pt x="33" y="182"/>
                      <a:pt x="33" y="182"/>
                      <a:pt x="33" y="182"/>
                    </a:cubicBezTo>
                    <a:cubicBezTo>
                      <a:pt x="32" y="180"/>
                      <a:pt x="32" y="179"/>
                      <a:pt x="32" y="178"/>
                    </a:cubicBezTo>
                    <a:cubicBezTo>
                      <a:pt x="32" y="177"/>
                      <a:pt x="32" y="177"/>
                      <a:pt x="32" y="177"/>
                    </a:cubicBezTo>
                    <a:cubicBezTo>
                      <a:pt x="32" y="176"/>
                      <a:pt x="32" y="176"/>
                      <a:pt x="32" y="176"/>
                    </a:cubicBezTo>
                    <a:cubicBezTo>
                      <a:pt x="32" y="175"/>
                      <a:pt x="32" y="175"/>
                      <a:pt x="32" y="175"/>
                    </a:cubicBezTo>
                    <a:cubicBezTo>
                      <a:pt x="32" y="174"/>
                      <a:pt x="32" y="173"/>
                      <a:pt x="32" y="172"/>
                    </a:cubicBezTo>
                    <a:cubicBezTo>
                      <a:pt x="32" y="171"/>
                      <a:pt x="32" y="169"/>
                      <a:pt x="31" y="168"/>
                    </a:cubicBezTo>
                    <a:cubicBezTo>
                      <a:pt x="31" y="168"/>
                      <a:pt x="31" y="167"/>
                      <a:pt x="31" y="167"/>
                    </a:cubicBezTo>
                    <a:cubicBezTo>
                      <a:pt x="31" y="166"/>
                      <a:pt x="31" y="165"/>
                      <a:pt x="31" y="164"/>
                    </a:cubicBezTo>
                    <a:cubicBezTo>
                      <a:pt x="31" y="163"/>
                      <a:pt x="31" y="163"/>
                      <a:pt x="31" y="162"/>
                    </a:cubicBezTo>
                    <a:cubicBezTo>
                      <a:pt x="31" y="162"/>
                      <a:pt x="31" y="162"/>
                      <a:pt x="31" y="162"/>
                    </a:cubicBezTo>
                    <a:cubicBezTo>
                      <a:pt x="31" y="159"/>
                      <a:pt x="31" y="157"/>
                      <a:pt x="31" y="154"/>
                    </a:cubicBezTo>
                    <a:cubicBezTo>
                      <a:pt x="31" y="152"/>
                      <a:pt x="31" y="152"/>
                      <a:pt x="31" y="152"/>
                    </a:cubicBezTo>
                    <a:cubicBezTo>
                      <a:pt x="31" y="151"/>
                      <a:pt x="31" y="151"/>
                      <a:pt x="31" y="150"/>
                    </a:cubicBezTo>
                    <a:cubicBezTo>
                      <a:pt x="31" y="150"/>
                      <a:pt x="31" y="149"/>
                      <a:pt x="31" y="148"/>
                    </a:cubicBezTo>
                    <a:cubicBezTo>
                      <a:pt x="31" y="146"/>
                      <a:pt x="31" y="143"/>
                      <a:pt x="31" y="140"/>
                    </a:cubicBezTo>
                    <a:cubicBezTo>
                      <a:pt x="31" y="139"/>
                      <a:pt x="31" y="138"/>
                      <a:pt x="31" y="138"/>
                    </a:cubicBezTo>
                    <a:cubicBezTo>
                      <a:pt x="31" y="137"/>
                      <a:pt x="31" y="137"/>
                      <a:pt x="31" y="136"/>
                    </a:cubicBezTo>
                    <a:cubicBezTo>
                      <a:pt x="31" y="126"/>
                      <a:pt x="31" y="126"/>
                      <a:pt x="31" y="126"/>
                    </a:cubicBezTo>
                    <a:cubicBezTo>
                      <a:pt x="31" y="125"/>
                      <a:pt x="31" y="124"/>
                      <a:pt x="31" y="124"/>
                    </a:cubicBezTo>
                    <a:cubicBezTo>
                      <a:pt x="31" y="123"/>
                      <a:pt x="31" y="123"/>
                      <a:pt x="31" y="122"/>
                    </a:cubicBezTo>
                    <a:cubicBezTo>
                      <a:pt x="31" y="121"/>
                      <a:pt x="31" y="121"/>
                      <a:pt x="31" y="121"/>
                    </a:cubicBezTo>
                    <a:cubicBezTo>
                      <a:pt x="31" y="118"/>
                      <a:pt x="31" y="115"/>
                      <a:pt x="31" y="112"/>
                    </a:cubicBezTo>
                    <a:cubicBezTo>
                      <a:pt x="31" y="112"/>
                      <a:pt x="31" y="112"/>
                      <a:pt x="31" y="112"/>
                    </a:cubicBezTo>
                    <a:cubicBezTo>
                      <a:pt x="31" y="111"/>
                      <a:pt x="31" y="111"/>
                      <a:pt x="31" y="110"/>
                    </a:cubicBezTo>
                    <a:cubicBezTo>
                      <a:pt x="31" y="109"/>
                      <a:pt x="31" y="109"/>
                      <a:pt x="31" y="108"/>
                    </a:cubicBezTo>
                    <a:cubicBezTo>
                      <a:pt x="31" y="106"/>
                      <a:pt x="31" y="106"/>
                      <a:pt x="31" y="106"/>
                    </a:cubicBezTo>
                    <a:cubicBezTo>
                      <a:pt x="31" y="104"/>
                      <a:pt x="31" y="101"/>
                      <a:pt x="31" y="98"/>
                    </a:cubicBezTo>
                    <a:cubicBezTo>
                      <a:pt x="31" y="97"/>
                      <a:pt x="31" y="97"/>
                      <a:pt x="31" y="96"/>
                    </a:cubicBezTo>
                    <a:cubicBezTo>
                      <a:pt x="31" y="94"/>
                      <a:pt x="31" y="94"/>
                      <a:pt x="31" y="94"/>
                    </a:cubicBezTo>
                    <a:cubicBezTo>
                      <a:pt x="31" y="94"/>
                      <a:pt x="31" y="93"/>
                      <a:pt x="31" y="92"/>
                    </a:cubicBezTo>
                    <a:cubicBezTo>
                      <a:pt x="31" y="89"/>
                      <a:pt x="31" y="87"/>
                      <a:pt x="31" y="84"/>
                    </a:cubicBezTo>
                    <a:cubicBezTo>
                      <a:pt x="31" y="80"/>
                      <a:pt x="31" y="80"/>
                      <a:pt x="31" y="80"/>
                    </a:cubicBezTo>
                    <a:cubicBezTo>
                      <a:pt x="31" y="79"/>
                      <a:pt x="31" y="79"/>
                      <a:pt x="31" y="78"/>
                    </a:cubicBezTo>
                    <a:cubicBezTo>
                      <a:pt x="31" y="66"/>
                      <a:pt x="31" y="66"/>
                      <a:pt x="31" y="66"/>
                    </a:cubicBezTo>
                    <a:cubicBezTo>
                      <a:pt x="31" y="65"/>
                      <a:pt x="31" y="65"/>
                      <a:pt x="31" y="64"/>
                    </a:cubicBezTo>
                    <a:cubicBezTo>
                      <a:pt x="31" y="61"/>
                      <a:pt x="31" y="59"/>
                      <a:pt x="31" y="56"/>
                    </a:cubicBezTo>
                    <a:cubicBezTo>
                      <a:pt x="31" y="55"/>
                      <a:pt x="31" y="55"/>
                      <a:pt x="31" y="54"/>
                    </a:cubicBezTo>
                    <a:cubicBezTo>
                      <a:pt x="31" y="53"/>
                      <a:pt x="31" y="53"/>
                      <a:pt x="31" y="52"/>
                    </a:cubicBezTo>
                    <a:cubicBezTo>
                      <a:pt x="31" y="52"/>
                      <a:pt x="31" y="51"/>
                      <a:pt x="31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50"/>
                      <a:pt x="31" y="49"/>
                      <a:pt x="31" y="48"/>
                    </a:cubicBezTo>
                    <a:cubicBezTo>
                      <a:pt x="31" y="46"/>
                      <a:pt x="31" y="43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0"/>
                      <a:pt x="30" y="39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38"/>
                      <a:pt x="30" y="38"/>
                      <a:pt x="30" y="37"/>
                    </a:cubicBezTo>
                    <a:cubicBezTo>
                      <a:pt x="30" y="34"/>
                      <a:pt x="29" y="30"/>
                      <a:pt x="29" y="27"/>
                    </a:cubicBezTo>
                    <a:cubicBezTo>
                      <a:pt x="29" y="27"/>
                      <a:pt x="29" y="26"/>
                      <a:pt x="29" y="26"/>
                    </a:cubicBezTo>
                    <a:cubicBezTo>
                      <a:pt x="28" y="25"/>
                      <a:pt x="28" y="25"/>
                      <a:pt x="28" y="24"/>
                    </a:cubicBezTo>
                    <a:cubicBezTo>
                      <a:pt x="28" y="23"/>
                      <a:pt x="28" y="23"/>
                      <a:pt x="28" y="22"/>
                    </a:cubicBezTo>
                    <a:cubicBezTo>
                      <a:pt x="27" y="20"/>
                      <a:pt x="27" y="18"/>
                      <a:pt x="26" y="16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5" y="11"/>
                      <a:pt x="24" y="9"/>
                      <a:pt x="23" y="7"/>
                    </a:cubicBezTo>
                    <a:cubicBezTo>
                      <a:pt x="23" y="6"/>
                      <a:pt x="22" y="6"/>
                      <a:pt x="22" y="5"/>
                    </a:cubicBezTo>
                    <a:cubicBezTo>
                      <a:pt x="20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4B6C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5" name="Freeform 1291"/>
              <p:cNvSpPr/>
              <p:nvPr/>
            </p:nvSpPr>
            <p:spPr bwMode="auto">
              <a:xfrm>
                <a:off x="6296" y="2829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15 h 15"/>
                  <a:gd name="T4" fmla="*/ 7 w 7"/>
                  <a:gd name="T5" fmla="*/ 0 h 15"/>
                  <a:gd name="T6" fmla="*/ 0 w 7"/>
                  <a:gd name="T7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15"/>
                    </a:lnTo>
                    <a:lnTo>
                      <a:pt x="7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6" name="Freeform 1292"/>
              <p:cNvSpPr/>
              <p:nvPr/>
            </p:nvSpPr>
            <p:spPr bwMode="auto">
              <a:xfrm>
                <a:off x="6212" y="2799"/>
                <a:ext cx="76" cy="83"/>
              </a:xfrm>
              <a:custGeom>
                <a:avLst/>
                <a:gdLst>
                  <a:gd name="T0" fmla="*/ 0 w 76"/>
                  <a:gd name="T1" fmla="*/ 38 h 83"/>
                  <a:gd name="T2" fmla="*/ 38 w 76"/>
                  <a:gd name="T3" fmla="*/ 0 h 83"/>
                  <a:gd name="T4" fmla="*/ 76 w 76"/>
                  <a:gd name="T5" fmla="*/ 38 h 83"/>
                  <a:gd name="T6" fmla="*/ 38 w 76"/>
                  <a:gd name="T7" fmla="*/ 83 h 83"/>
                  <a:gd name="T8" fmla="*/ 0 w 76"/>
                  <a:gd name="T9" fmla="*/ 3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3">
                    <a:moveTo>
                      <a:pt x="0" y="38"/>
                    </a:moveTo>
                    <a:lnTo>
                      <a:pt x="38" y="0"/>
                    </a:lnTo>
                    <a:lnTo>
                      <a:pt x="76" y="38"/>
                    </a:lnTo>
                    <a:lnTo>
                      <a:pt x="38" y="8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7" name="Freeform 1293"/>
              <p:cNvSpPr/>
              <p:nvPr/>
            </p:nvSpPr>
            <p:spPr bwMode="auto">
              <a:xfrm>
                <a:off x="6212" y="2799"/>
                <a:ext cx="76" cy="83"/>
              </a:xfrm>
              <a:custGeom>
                <a:avLst/>
                <a:gdLst>
                  <a:gd name="T0" fmla="*/ 0 w 76"/>
                  <a:gd name="T1" fmla="*/ 38 h 83"/>
                  <a:gd name="T2" fmla="*/ 38 w 76"/>
                  <a:gd name="T3" fmla="*/ 0 h 83"/>
                  <a:gd name="T4" fmla="*/ 76 w 76"/>
                  <a:gd name="T5" fmla="*/ 38 h 83"/>
                  <a:gd name="T6" fmla="*/ 38 w 76"/>
                  <a:gd name="T7" fmla="*/ 83 h 83"/>
                  <a:gd name="T8" fmla="*/ 0 w 76"/>
                  <a:gd name="T9" fmla="*/ 3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3">
                    <a:moveTo>
                      <a:pt x="0" y="38"/>
                    </a:moveTo>
                    <a:lnTo>
                      <a:pt x="38" y="0"/>
                    </a:lnTo>
                    <a:lnTo>
                      <a:pt x="76" y="38"/>
                    </a:lnTo>
                    <a:lnTo>
                      <a:pt x="38" y="83"/>
                    </a:lnTo>
                    <a:lnTo>
                      <a:pt x="0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8" name="Freeform 1294"/>
              <p:cNvSpPr/>
              <p:nvPr/>
            </p:nvSpPr>
            <p:spPr bwMode="auto">
              <a:xfrm>
                <a:off x="6121" y="2799"/>
                <a:ext cx="83" cy="83"/>
              </a:xfrm>
              <a:custGeom>
                <a:avLst/>
                <a:gdLst>
                  <a:gd name="T0" fmla="*/ 0 w 83"/>
                  <a:gd name="T1" fmla="*/ 38 h 83"/>
                  <a:gd name="T2" fmla="*/ 45 w 83"/>
                  <a:gd name="T3" fmla="*/ 0 h 83"/>
                  <a:gd name="T4" fmla="*/ 83 w 83"/>
                  <a:gd name="T5" fmla="*/ 38 h 83"/>
                  <a:gd name="T6" fmla="*/ 45 w 83"/>
                  <a:gd name="T7" fmla="*/ 83 h 83"/>
                  <a:gd name="T8" fmla="*/ 0 w 83"/>
                  <a:gd name="T9" fmla="*/ 3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0" y="38"/>
                    </a:moveTo>
                    <a:lnTo>
                      <a:pt x="45" y="0"/>
                    </a:lnTo>
                    <a:lnTo>
                      <a:pt x="83" y="38"/>
                    </a:lnTo>
                    <a:lnTo>
                      <a:pt x="45" y="8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9" name="Freeform 1295"/>
              <p:cNvSpPr/>
              <p:nvPr/>
            </p:nvSpPr>
            <p:spPr bwMode="auto">
              <a:xfrm>
                <a:off x="6121" y="2799"/>
                <a:ext cx="83" cy="83"/>
              </a:xfrm>
              <a:custGeom>
                <a:avLst/>
                <a:gdLst>
                  <a:gd name="T0" fmla="*/ 0 w 83"/>
                  <a:gd name="T1" fmla="*/ 38 h 83"/>
                  <a:gd name="T2" fmla="*/ 45 w 83"/>
                  <a:gd name="T3" fmla="*/ 0 h 83"/>
                  <a:gd name="T4" fmla="*/ 83 w 83"/>
                  <a:gd name="T5" fmla="*/ 38 h 83"/>
                  <a:gd name="T6" fmla="*/ 45 w 83"/>
                  <a:gd name="T7" fmla="*/ 83 h 83"/>
                  <a:gd name="T8" fmla="*/ 0 w 83"/>
                  <a:gd name="T9" fmla="*/ 3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0" y="38"/>
                    </a:moveTo>
                    <a:lnTo>
                      <a:pt x="45" y="0"/>
                    </a:lnTo>
                    <a:lnTo>
                      <a:pt x="83" y="38"/>
                    </a:lnTo>
                    <a:lnTo>
                      <a:pt x="45" y="83"/>
                    </a:lnTo>
                    <a:lnTo>
                      <a:pt x="0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0" name="Freeform 1296"/>
              <p:cNvSpPr/>
              <p:nvPr/>
            </p:nvSpPr>
            <p:spPr bwMode="auto">
              <a:xfrm>
                <a:off x="6105" y="2829"/>
                <a:ext cx="16" cy="15"/>
              </a:xfrm>
              <a:custGeom>
                <a:avLst/>
                <a:gdLst>
                  <a:gd name="T0" fmla="*/ 0 w 16"/>
                  <a:gd name="T1" fmla="*/ 0 h 15"/>
                  <a:gd name="T2" fmla="*/ 8 w 16"/>
                  <a:gd name="T3" fmla="*/ 15 h 15"/>
                  <a:gd name="T4" fmla="*/ 16 w 16"/>
                  <a:gd name="T5" fmla="*/ 8 h 15"/>
                  <a:gd name="T6" fmla="*/ 0 w 16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5">
                    <a:moveTo>
                      <a:pt x="0" y="0"/>
                    </a:moveTo>
                    <a:lnTo>
                      <a:pt x="8" y="15"/>
                    </a:lnTo>
                    <a:lnTo>
                      <a:pt x="1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1" name="Freeform 1297"/>
              <p:cNvSpPr/>
              <p:nvPr/>
            </p:nvSpPr>
            <p:spPr bwMode="auto">
              <a:xfrm>
                <a:off x="6105" y="2829"/>
                <a:ext cx="16" cy="15"/>
              </a:xfrm>
              <a:custGeom>
                <a:avLst/>
                <a:gdLst>
                  <a:gd name="T0" fmla="*/ 0 w 16"/>
                  <a:gd name="T1" fmla="*/ 0 h 15"/>
                  <a:gd name="T2" fmla="*/ 8 w 16"/>
                  <a:gd name="T3" fmla="*/ 15 h 15"/>
                  <a:gd name="T4" fmla="*/ 16 w 16"/>
                  <a:gd name="T5" fmla="*/ 8 h 15"/>
                  <a:gd name="T6" fmla="*/ 0 w 16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5">
                    <a:moveTo>
                      <a:pt x="0" y="0"/>
                    </a:moveTo>
                    <a:lnTo>
                      <a:pt x="8" y="15"/>
                    </a:lnTo>
                    <a:lnTo>
                      <a:pt x="16" y="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2" name="Freeform 1298"/>
              <p:cNvSpPr/>
              <p:nvPr/>
            </p:nvSpPr>
            <p:spPr bwMode="auto">
              <a:xfrm>
                <a:off x="6250" y="2844"/>
                <a:ext cx="53" cy="83"/>
              </a:xfrm>
              <a:custGeom>
                <a:avLst/>
                <a:gdLst>
                  <a:gd name="T0" fmla="*/ 0 w 7"/>
                  <a:gd name="T1" fmla="*/ 6 h 11"/>
                  <a:gd name="T2" fmla="*/ 6 w 7"/>
                  <a:gd name="T3" fmla="*/ 11 h 11"/>
                  <a:gd name="T4" fmla="*/ 7 w 7"/>
                  <a:gd name="T5" fmla="*/ 10 h 11"/>
                  <a:gd name="T6" fmla="*/ 7 w 7"/>
                  <a:gd name="T7" fmla="*/ 10 h 11"/>
                  <a:gd name="T8" fmla="*/ 7 w 7"/>
                  <a:gd name="T9" fmla="*/ 2 h 11"/>
                  <a:gd name="T10" fmla="*/ 6 w 7"/>
                  <a:gd name="T11" fmla="*/ 0 h 11"/>
                  <a:gd name="T12" fmla="*/ 0 w 7"/>
                  <a:gd name="T13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0" y="6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7"/>
                      <a:pt x="7" y="5"/>
                      <a:pt x="7" y="2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3" name="Freeform 1299"/>
              <p:cNvSpPr/>
              <p:nvPr/>
            </p:nvSpPr>
            <p:spPr bwMode="auto">
              <a:xfrm>
                <a:off x="6166" y="2844"/>
                <a:ext cx="84" cy="83"/>
              </a:xfrm>
              <a:custGeom>
                <a:avLst/>
                <a:gdLst>
                  <a:gd name="T0" fmla="*/ 38 w 84"/>
                  <a:gd name="T1" fmla="*/ 83 h 83"/>
                  <a:gd name="T2" fmla="*/ 0 w 84"/>
                  <a:gd name="T3" fmla="*/ 45 h 83"/>
                  <a:gd name="T4" fmla="*/ 38 w 84"/>
                  <a:gd name="T5" fmla="*/ 0 h 83"/>
                  <a:gd name="T6" fmla="*/ 84 w 84"/>
                  <a:gd name="T7" fmla="*/ 45 h 83"/>
                  <a:gd name="T8" fmla="*/ 38 w 84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38" y="83"/>
                    </a:moveTo>
                    <a:lnTo>
                      <a:pt x="0" y="45"/>
                    </a:lnTo>
                    <a:lnTo>
                      <a:pt x="38" y="0"/>
                    </a:lnTo>
                    <a:lnTo>
                      <a:pt x="84" y="45"/>
                    </a:lnTo>
                    <a:lnTo>
                      <a:pt x="38" y="83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4" name="Freeform 1300"/>
              <p:cNvSpPr/>
              <p:nvPr/>
            </p:nvSpPr>
            <p:spPr bwMode="auto">
              <a:xfrm>
                <a:off x="6166" y="2844"/>
                <a:ext cx="84" cy="83"/>
              </a:xfrm>
              <a:custGeom>
                <a:avLst/>
                <a:gdLst>
                  <a:gd name="T0" fmla="*/ 38 w 84"/>
                  <a:gd name="T1" fmla="*/ 83 h 83"/>
                  <a:gd name="T2" fmla="*/ 0 w 84"/>
                  <a:gd name="T3" fmla="*/ 45 h 83"/>
                  <a:gd name="T4" fmla="*/ 38 w 84"/>
                  <a:gd name="T5" fmla="*/ 0 h 83"/>
                  <a:gd name="T6" fmla="*/ 84 w 84"/>
                  <a:gd name="T7" fmla="*/ 45 h 83"/>
                  <a:gd name="T8" fmla="*/ 38 w 84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38" y="83"/>
                    </a:moveTo>
                    <a:lnTo>
                      <a:pt x="0" y="45"/>
                    </a:lnTo>
                    <a:lnTo>
                      <a:pt x="38" y="0"/>
                    </a:lnTo>
                    <a:lnTo>
                      <a:pt x="84" y="45"/>
                    </a:lnTo>
                    <a:lnTo>
                      <a:pt x="38" y="8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5" name="Freeform 1301"/>
              <p:cNvSpPr/>
              <p:nvPr/>
            </p:nvSpPr>
            <p:spPr bwMode="auto">
              <a:xfrm>
                <a:off x="6113" y="2844"/>
                <a:ext cx="46" cy="83"/>
              </a:xfrm>
              <a:custGeom>
                <a:avLst/>
                <a:gdLst>
                  <a:gd name="T0" fmla="*/ 0 w 46"/>
                  <a:gd name="T1" fmla="*/ 15 h 83"/>
                  <a:gd name="T2" fmla="*/ 0 w 46"/>
                  <a:gd name="T3" fmla="*/ 75 h 83"/>
                  <a:gd name="T4" fmla="*/ 8 w 46"/>
                  <a:gd name="T5" fmla="*/ 83 h 83"/>
                  <a:gd name="T6" fmla="*/ 46 w 46"/>
                  <a:gd name="T7" fmla="*/ 45 h 83"/>
                  <a:gd name="T8" fmla="*/ 8 w 46"/>
                  <a:gd name="T9" fmla="*/ 0 h 83"/>
                  <a:gd name="T10" fmla="*/ 0 w 46"/>
                  <a:gd name="T11" fmla="*/ 1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83">
                    <a:moveTo>
                      <a:pt x="0" y="15"/>
                    </a:moveTo>
                    <a:lnTo>
                      <a:pt x="0" y="75"/>
                    </a:lnTo>
                    <a:lnTo>
                      <a:pt x="8" y="83"/>
                    </a:lnTo>
                    <a:lnTo>
                      <a:pt x="46" y="45"/>
                    </a:lnTo>
                    <a:lnTo>
                      <a:pt x="8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6" name="Freeform 1302"/>
              <p:cNvSpPr/>
              <p:nvPr/>
            </p:nvSpPr>
            <p:spPr bwMode="auto">
              <a:xfrm>
                <a:off x="6113" y="2844"/>
                <a:ext cx="46" cy="83"/>
              </a:xfrm>
              <a:custGeom>
                <a:avLst/>
                <a:gdLst>
                  <a:gd name="T0" fmla="*/ 0 w 46"/>
                  <a:gd name="T1" fmla="*/ 15 h 83"/>
                  <a:gd name="T2" fmla="*/ 0 w 46"/>
                  <a:gd name="T3" fmla="*/ 75 h 83"/>
                  <a:gd name="T4" fmla="*/ 8 w 46"/>
                  <a:gd name="T5" fmla="*/ 83 h 83"/>
                  <a:gd name="T6" fmla="*/ 46 w 46"/>
                  <a:gd name="T7" fmla="*/ 45 h 83"/>
                  <a:gd name="T8" fmla="*/ 8 w 46"/>
                  <a:gd name="T9" fmla="*/ 0 h 83"/>
                  <a:gd name="T10" fmla="*/ 0 w 46"/>
                  <a:gd name="T11" fmla="*/ 1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83">
                    <a:moveTo>
                      <a:pt x="0" y="15"/>
                    </a:moveTo>
                    <a:lnTo>
                      <a:pt x="0" y="75"/>
                    </a:lnTo>
                    <a:lnTo>
                      <a:pt x="8" y="83"/>
                    </a:lnTo>
                    <a:lnTo>
                      <a:pt x="46" y="45"/>
                    </a:lnTo>
                    <a:lnTo>
                      <a:pt x="8" y="0"/>
                    </a:lnTo>
                    <a:lnTo>
                      <a:pt x="0" y="1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7" name="Freeform 1303"/>
              <p:cNvSpPr/>
              <p:nvPr/>
            </p:nvSpPr>
            <p:spPr bwMode="auto">
              <a:xfrm>
                <a:off x="6296" y="2935"/>
                <a:ext cx="7" cy="1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8" name="Freeform 1304"/>
              <p:cNvSpPr/>
              <p:nvPr/>
            </p:nvSpPr>
            <p:spPr bwMode="auto">
              <a:xfrm>
                <a:off x="6212" y="2897"/>
                <a:ext cx="76" cy="83"/>
              </a:xfrm>
              <a:custGeom>
                <a:avLst/>
                <a:gdLst>
                  <a:gd name="T0" fmla="*/ 76 w 76"/>
                  <a:gd name="T1" fmla="*/ 45 h 83"/>
                  <a:gd name="T2" fmla="*/ 38 w 76"/>
                  <a:gd name="T3" fmla="*/ 83 h 83"/>
                  <a:gd name="T4" fmla="*/ 0 w 76"/>
                  <a:gd name="T5" fmla="*/ 45 h 83"/>
                  <a:gd name="T6" fmla="*/ 38 w 76"/>
                  <a:gd name="T7" fmla="*/ 0 h 83"/>
                  <a:gd name="T8" fmla="*/ 76 w 76"/>
                  <a:gd name="T9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3">
                    <a:moveTo>
                      <a:pt x="76" y="45"/>
                    </a:moveTo>
                    <a:lnTo>
                      <a:pt x="38" y="83"/>
                    </a:lnTo>
                    <a:lnTo>
                      <a:pt x="0" y="45"/>
                    </a:lnTo>
                    <a:lnTo>
                      <a:pt x="38" y="0"/>
                    </a:lnTo>
                    <a:lnTo>
                      <a:pt x="76" y="4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9" name="Freeform 1305"/>
              <p:cNvSpPr/>
              <p:nvPr/>
            </p:nvSpPr>
            <p:spPr bwMode="auto">
              <a:xfrm>
                <a:off x="6212" y="2897"/>
                <a:ext cx="76" cy="83"/>
              </a:xfrm>
              <a:custGeom>
                <a:avLst/>
                <a:gdLst>
                  <a:gd name="T0" fmla="*/ 76 w 76"/>
                  <a:gd name="T1" fmla="*/ 45 h 83"/>
                  <a:gd name="T2" fmla="*/ 38 w 76"/>
                  <a:gd name="T3" fmla="*/ 83 h 83"/>
                  <a:gd name="T4" fmla="*/ 0 w 76"/>
                  <a:gd name="T5" fmla="*/ 45 h 83"/>
                  <a:gd name="T6" fmla="*/ 38 w 76"/>
                  <a:gd name="T7" fmla="*/ 0 h 83"/>
                  <a:gd name="T8" fmla="*/ 76 w 76"/>
                  <a:gd name="T9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3">
                    <a:moveTo>
                      <a:pt x="76" y="45"/>
                    </a:moveTo>
                    <a:lnTo>
                      <a:pt x="38" y="83"/>
                    </a:lnTo>
                    <a:lnTo>
                      <a:pt x="0" y="45"/>
                    </a:lnTo>
                    <a:lnTo>
                      <a:pt x="38" y="0"/>
                    </a:lnTo>
                    <a:lnTo>
                      <a:pt x="76" y="4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0" name="Freeform 1306"/>
              <p:cNvSpPr/>
              <p:nvPr/>
            </p:nvSpPr>
            <p:spPr bwMode="auto">
              <a:xfrm>
                <a:off x="6121" y="2897"/>
                <a:ext cx="83" cy="83"/>
              </a:xfrm>
              <a:custGeom>
                <a:avLst/>
                <a:gdLst>
                  <a:gd name="T0" fmla="*/ 45 w 83"/>
                  <a:gd name="T1" fmla="*/ 0 h 83"/>
                  <a:gd name="T2" fmla="*/ 83 w 83"/>
                  <a:gd name="T3" fmla="*/ 45 h 83"/>
                  <a:gd name="T4" fmla="*/ 45 w 83"/>
                  <a:gd name="T5" fmla="*/ 83 h 83"/>
                  <a:gd name="T6" fmla="*/ 0 w 83"/>
                  <a:gd name="T7" fmla="*/ 45 h 83"/>
                  <a:gd name="T8" fmla="*/ 45 w 83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45" y="0"/>
                    </a:moveTo>
                    <a:lnTo>
                      <a:pt x="83" y="45"/>
                    </a:lnTo>
                    <a:lnTo>
                      <a:pt x="45" y="83"/>
                    </a:lnTo>
                    <a:lnTo>
                      <a:pt x="0" y="4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1" name="Freeform 1307"/>
              <p:cNvSpPr/>
              <p:nvPr/>
            </p:nvSpPr>
            <p:spPr bwMode="auto">
              <a:xfrm>
                <a:off x="6121" y="2897"/>
                <a:ext cx="83" cy="83"/>
              </a:xfrm>
              <a:custGeom>
                <a:avLst/>
                <a:gdLst>
                  <a:gd name="T0" fmla="*/ 45 w 83"/>
                  <a:gd name="T1" fmla="*/ 0 h 83"/>
                  <a:gd name="T2" fmla="*/ 83 w 83"/>
                  <a:gd name="T3" fmla="*/ 45 h 83"/>
                  <a:gd name="T4" fmla="*/ 45 w 83"/>
                  <a:gd name="T5" fmla="*/ 83 h 83"/>
                  <a:gd name="T6" fmla="*/ 0 w 83"/>
                  <a:gd name="T7" fmla="*/ 45 h 83"/>
                  <a:gd name="T8" fmla="*/ 45 w 83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45" y="0"/>
                    </a:moveTo>
                    <a:lnTo>
                      <a:pt x="83" y="45"/>
                    </a:lnTo>
                    <a:lnTo>
                      <a:pt x="45" y="83"/>
                    </a:lnTo>
                    <a:lnTo>
                      <a:pt x="0" y="45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2" name="Freeform 1308"/>
              <p:cNvSpPr/>
              <p:nvPr/>
            </p:nvSpPr>
            <p:spPr bwMode="auto">
              <a:xfrm>
                <a:off x="6113" y="2935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7 h 7"/>
                  <a:gd name="T4" fmla="*/ 8 w 8"/>
                  <a:gd name="T5" fmla="*/ 7 h 7"/>
                  <a:gd name="T6" fmla="*/ 0 w 8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0" y="7"/>
                    </a:lnTo>
                    <a:lnTo>
                      <a:pt x="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3" name="Freeform 1309"/>
              <p:cNvSpPr/>
              <p:nvPr/>
            </p:nvSpPr>
            <p:spPr bwMode="auto">
              <a:xfrm>
                <a:off x="6113" y="2935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7 h 7"/>
                  <a:gd name="T4" fmla="*/ 8 w 8"/>
                  <a:gd name="T5" fmla="*/ 7 h 7"/>
                  <a:gd name="T6" fmla="*/ 0 w 8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0" y="7"/>
                    </a:lnTo>
                    <a:lnTo>
                      <a:pt x="8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4" name="Freeform 1310"/>
              <p:cNvSpPr/>
              <p:nvPr/>
            </p:nvSpPr>
            <p:spPr bwMode="auto">
              <a:xfrm>
                <a:off x="6250" y="2950"/>
                <a:ext cx="53" cy="82"/>
              </a:xfrm>
              <a:custGeom>
                <a:avLst/>
                <a:gdLst>
                  <a:gd name="T0" fmla="*/ 0 w 7"/>
                  <a:gd name="T1" fmla="*/ 5 h 11"/>
                  <a:gd name="T2" fmla="*/ 6 w 7"/>
                  <a:gd name="T3" fmla="*/ 11 h 11"/>
                  <a:gd name="T4" fmla="*/ 7 w 7"/>
                  <a:gd name="T5" fmla="*/ 10 h 11"/>
                  <a:gd name="T6" fmla="*/ 7 w 7"/>
                  <a:gd name="T7" fmla="*/ 1 h 11"/>
                  <a:gd name="T8" fmla="*/ 7 w 7"/>
                  <a:gd name="T9" fmla="*/ 1 h 11"/>
                  <a:gd name="T10" fmla="*/ 6 w 7"/>
                  <a:gd name="T11" fmla="*/ 0 h 11"/>
                  <a:gd name="T12" fmla="*/ 0 w 7"/>
                  <a:gd name="T13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0" y="5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7"/>
                      <a:pt x="7" y="4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5" name="Freeform 1311"/>
              <p:cNvSpPr/>
              <p:nvPr/>
            </p:nvSpPr>
            <p:spPr bwMode="auto">
              <a:xfrm>
                <a:off x="6166" y="2950"/>
                <a:ext cx="84" cy="82"/>
              </a:xfrm>
              <a:custGeom>
                <a:avLst/>
                <a:gdLst>
                  <a:gd name="T0" fmla="*/ 84 w 84"/>
                  <a:gd name="T1" fmla="*/ 37 h 82"/>
                  <a:gd name="T2" fmla="*/ 38 w 84"/>
                  <a:gd name="T3" fmla="*/ 82 h 82"/>
                  <a:gd name="T4" fmla="*/ 0 w 84"/>
                  <a:gd name="T5" fmla="*/ 37 h 82"/>
                  <a:gd name="T6" fmla="*/ 38 w 84"/>
                  <a:gd name="T7" fmla="*/ 0 h 82"/>
                  <a:gd name="T8" fmla="*/ 84 w 84"/>
                  <a:gd name="T9" fmla="*/ 3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2">
                    <a:moveTo>
                      <a:pt x="84" y="37"/>
                    </a:moveTo>
                    <a:lnTo>
                      <a:pt x="38" y="82"/>
                    </a:lnTo>
                    <a:lnTo>
                      <a:pt x="0" y="37"/>
                    </a:lnTo>
                    <a:lnTo>
                      <a:pt x="38" y="0"/>
                    </a:lnTo>
                    <a:lnTo>
                      <a:pt x="84" y="37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6" name="Freeform 1312"/>
              <p:cNvSpPr/>
              <p:nvPr/>
            </p:nvSpPr>
            <p:spPr bwMode="auto">
              <a:xfrm>
                <a:off x="6166" y="2950"/>
                <a:ext cx="84" cy="82"/>
              </a:xfrm>
              <a:custGeom>
                <a:avLst/>
                <a:gdLst>
                  <a:gd name="T0" fmla="*/ 84 w 84"/>
                  <a:gd name="T1" fmla="*/ 37 h 82"/>
                  <a:gd name="T2" fmla="*/ 38 w 84"/>
                  <a:gd name="T3" fmla="*/ 82 h 82"/>
                  <a:gd name="T4" fmla="*/ 0 w 84"/>
                  <a:gd name="T5" fmla="*/ 37 h 82"/>
                  <a:gd name="T6" fmla="*/ 38 w 84"/>
                  <a:gd name="T7" fmla="*/ 0 h 82"/>
                  <a:gd name="T8" fmla="*/ 84 w 84"/>
                  <a:gd name="T9" fmla="*/ 3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2">
                    <a:moveTo>
                      <a:pt x="84" y="37"/>
                    </a:moveTo>
                    <a:lnTo>
                      <a:pt x="38" y="82"/>
                    </a:lnTo>
                    <a:lnTo>
                      <a:pt x="0" y="37"/>
                    </a:lnTo>
                    <a:lnTo>
                      <a:pt x="38" y="0"/>
                    </a:lnTo>
                    <a:lnTo>
                      <a:pt x="84" y="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7" name="Freeform 1313"/>
              <p:cNvSpPr/>
              <p:nvPr/>
            </p:nvSpPr>
            <p:spPr bwMode="auto">
              <a:xfrm>
                <a:off x="6113" y="2950"/>
                <a:ext cx="46" cy="82"/>
              </a:xfrm>
              <a:custGeom>
                <a:avLst/>
                <a:gdLst>
                  <a:gd name="T0" fmla="*/ 0 w 46"/>
                  <a:gd name="T1" fmla="*/ 7 h 82"/>
                  <a:gd name="T2" fmla="*/ 0 w 46"/>
                  <a:gd name="T3" fmla="*/ 7 h 82"/>
                  <a:gd name="T4" fmla="*/ 8 w 46"/>
                  <a:gd name="T5" fmla="*/ 82 h 82"/>
                  <a:gd name="T6" fmla="*/ 8 w 46"/>
                  <a:gd name="T7" fmla="*/ 82 h 82"/>
                  <a:gd name="T8" fmla="*/ 8 w 46"/>
                  <a:gd name="T9" fmla="*/ 82 h 82"/>
                  <a:gd name="T10" fmla="*/ 46 w 46"/>
                  <a:gd name="T11" fmla="*/ 37 h 82"/>
                  <a:gd name="T12" fmla="*/ 8 w 46"/>
                  <a:gd name="T13" fmla="*/ 0 h 82"/>
                  <a:gd name="T14" fmla="*/ 0 w 46"/>
                  <a:gd name="T15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82">
                    <a:moveTo>
                      <a:pt x="0" y="7"/>
                    </a:moveTo>
                    <a:lnTo>
                      <a:pt x="0" y="7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46" y="37"/>
                    </a:lnTo>
                    <a:lnTo>
                      <a:pt x="8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" name="Freeform 1314"/>
              <p:cNvSpPr/>
              <p:nvPr/>
            </p:nvSpPr>
            <p:spPr bwMode="auto">
              <a:xfrm>
                <a:off x="6113" y="2950"/>
                <a:ext cx="46" cy="82"/>
              </a:xfrm>
              <a:custGeom>
                <a:avLst/>
                <a:gdLst>
                  <a:gd name="T0" fmla="*/ 0 w 46"/>
                  <a:gd name="T1" fmla="*/ 7 h 82"/>
                  <a:gd name="T2" fmla="*/ 0 w 46"/>
                  <a:gd name="T3" fmla="*/ 7 h 82"/>
                  <a:gd name="T4" fmla="*/ 8 w 46"/>
                  <a:gd name="T5" fmla="*/ 82 h 82"/>
                  <a:gd name="T6" fmla="*/ 8 w 46"/>
                  <a:gd name="T7" fmla="*/ 82 h 82"/>
                  <a:gd name="T8" fmla="*/ 8 w 46"/>
                  <a:gd name="T9" fmla="*/ 82 h 82"/>
                  <a:gd name="T10" fmla="*/ 46 w 46"/>
                  <a:gd name="T11" fmla="*/ 37 h 82"/>
                  <a:gd name="T12" fmla="*/ 8 w 46"/>
                  <a:gd name="T13" fmla="*/ 0 h 82"/>
                  <a:gd name="T14" fmla="*/ 0 w 46"/>
                  <a:gd name="T15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82">
                    <a:moveTo>
                      <a:pt x="0" y="7"/>
                    </a:moveTo>
                    <a:lnTo>
                      <a:pt x="0" y="7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46" y="37"/>
                    </a:lnTo>
                    <a:lnTo>
                      <a:pt x="8" y="0"/>
                    </a:lnTo>
                    <a:lnTo>
                      <a:pt x="0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" name="Freeform 1315"/>
              <p:cNvSpPr/>
              <p:nvPr/>
            </p:nvSpPr>
            <p:spPr bwMode="auto">
              <a:xfrm>
                <a:off x="6296" y="3040"/>
                <a:ext cx="7" cy="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0" name="Freeform 1316"/>
              <p:cNvSpPr/>
              <p:nvPr/>
            </p:nvSpPr>
            <p:spPr bwMode="auto">
              <a:xfrm>
                <a:off x="6212" y="3002"/>
                <a:ext cx="76" cy="83"/>
              </a:xfrm>
              <a:custGeom>
                <a:avLst/>
                <a:gdLst>
                  <a:gd name="T0" fmla="*/ 76 w 76"/>
                  <a:gd name="T1" fmla="*/ 38 h 83"/>
                  <a:gd name="T2" fmla="*/ 38 w 76"/>
                  <a:gd name="T3" fmla="*/ 83 h 83"/>
                  <a:gd name="T4" fmla="*/ 0 w 76"/>
                  <a:gd name="T5" fmla="*/ 38 h 83"/>
                  <a:gd name="T6" fmla="*/ 38 w 76"/>
                  <a:gd name="T7" fmla="*/ 0 h 83"/>
                  <a:gd name="T8" fmla="*/ 76 w 76"/>
                  <a:gd name="T9" fmla="*/ 3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3">
                    <a:moveTo>
                      <a:pt x="76" y="38"/>
                    </a:moveTo>
                    <a:lnTo>
                      <a:pt x="38" y="83"/>
                    </a:lnTo>
                    <a:lnTo>
                      <a:pt x="0" y="38"/>
                    </a:lnTo>
                    <a:lnTo>
                      <a:pt x="38" y="0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1" name="Freeform 1317"/>
              <p:cNvSpPr/>
              <p:nvPr/>
            </p:nvSpPr>
            <p:spPr bwMode="auto">
              <a:xfrm>
                <a:off x="6212" y="3002"/>
                <a:ext cx="76" cy="83"/>
              </a:xfrm>
              <a:custGeom>
                <a:avLst/>
                <a:gdLst>
                  <a:gd name="T0" fmla="*/ 76 w 76"/>
                  <a:gd name="T1" fmla="*/ 38 h 83"/>
                  <a:gd name="T2" fmla="*/ 38 w 76"/>
                  <a:gd name="T3" fmla="*/ 83 h 83"/>
                  <a:gd name="T4" fmla="*/ 0 w 76"/>
                  <a:gd name="T5" fmla="*/ 38 h 83"/>
                  <a:gd name="T6" fmla="*/ 38 w 76"/>
                  <a:gd name="T7" fmla="*/ 0 h 83"/>
                  <a:gd name="T8" fmla="*/ 76 w 76"/>
                  <a:gd name="T9" fmla="*/ 3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3">
                    <a:moveTo>
                      <a:pt x="76" y="38"/>
                    </a:moveTo>
                    <a:lnTo>
                      <a:pt x="38" y="83"/>
                    </a:lnTo>
                    <a:lnTo>
                      <a:pt x="0" y="38"/>
                    </a:lnTo>
                    <a:lnTo>
                      <a:pt x="38" y="0"/>
                    </a:lnTo>
                    <a:lnTo>
                      <a:pt x="76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2" name="Freeform 1318"/>
              <p:cNvSpPr/>
              <p:nvPr/>
            </p:nvSpPr>
            <p:spPr bwMode="auto">
              <a:xfrm>
                <a:off x="6121" y="3002"/>
                <a:ext cx="83" cy="83"/>
              </a:xfrm>
              <a:custGeom>
                <a:avLst/>
                <a:gdLst>
                  <a:gd name="T0" fmla="*/ 45 w 83"/>
                  <a:gd name="T1" fmla="*/ 0 h 83"/>
                  <a:gd name="T2" fmla="*/ 83 w 83"/>
                  <a:gd name="T3" fmla="*/ 38 h 83"/>
                  <a:gd name="T4" fmla="*/ 45 w 83"/>
                  <a:gd name="T5" fmla="*/ 83 h 83"/>
                  <a:gd name="T6" fmla="*/ 0 w 83"/>
                  <a:gd name="T7" fmla="*/ 38 h 83"/>
                  <a:gd name="T8" fmla="*/ 45 w 83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45" y="0"/>
                    </a:moveTo>
                    <a:lnTo>
                      <a:pt x="83" y="38"/>
                    </a:lnTo>
                    <a:lnTo>
                      <a:pt x="45" y="83"/>
                    </a:lnTo>
                    <a:lnTo>
                      <a:pt x="0" y="38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3" name="Freeform 1319"/>
              <p:cNvSpPr/>
              <p:nvPr/>
            </p:nvSpPr>
            <p:spPr bwMode="auto">
              <a:xfrm>
                <a:off x="6121" y="3002"/>
                <a:ext cx="83" cy="83"/>
              </a:xfrm>
              <a:custGeom>
                <a:avLst/>
                <a:gdLst>
                  <a:gd name="T0" fmla="*/ 45 w 83"/>
                  <a:gd name="T1" fmla="*/ 0 h 83"/>
                  <a:gd name="T2" fmla="*/ 83 w 83"/>
                  <a:gd name="T3" fmla="*/ 38 h 83"/>
                  <a:gd name="T4" fmla="*/ 45 w 83"/>
                  <a:gd name="T5" fmla="*/ 83 h 83"/>
                  <a:gd name="T6" fmla="*/ 0 w 83"/>
                  <a:gd name="T7" fmla="*/ 38 h 83"/>
                  <a:gd name="T8" fmla="*/ 45 w 83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45" y="0"/>
                    </a:moveTo>
                    <a:lnTo>
                      <a:pt x="83" y="38"/>
                    </a:lnTo>
                    <a:lnTo>
                      <a:pt x="45" y="83"/>
                    </a:lnTo>
                    <a:lnTo>
                      <a:pt x="0" y="38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4" name="Freeform 1320"/>
              <p:cNvSpPr/>
              <p:nvPr/>
            </p:nvSpPr>
            <p:spPr bwMode="auto">
              <a:xfrm>
                <a:off x="6250" y="3055"/>
                <a:ext cx="53" cy="75"/>
              </a:xfrm>
              <a:custGeom>
                <a:avLst/>
                <a:gdLst>
                  <a:gd name="T0" fmla="*/ 0 w 53"/>
                  <a:gd name="T1" fmla="*/ 38 h 75"/>
                  <a:gd name="T2" fmla="*/ 46 w 53"/>
                  <a:gd name="T3" fmla="*/ 75 h 75"/>
                  <a:gd name="T4" fmla="*/ 53 w 53"/>
                  <a:gd name="T5" fmla="*/ 68 h 75"/>
                  <a:gd name="T6" fmla="*/ 53 w 53"/>
                  <a:gd name="T7" fmla="*/ 8 h 75"/>
                  <a:gd name="T8" fmla="*/ 46 w 53"/>
                  <a:gd name="T9" fmla="*/ 0 h 75"/>
                  <a:gd name="T10" fmla="*/ 0 w 53"/>
                  <a:gd name="T11" fmla="*/ 3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75">
                    <a:moveTo>
                      <a:pt x="0" y="38"/>
                    </a:moveTo>
                    <a:lnTo>
                      <a:pt x="46" y="75"/>
                    </a:lnTo>
                    <a:lnTo>
                      <a:pt x="53" y="68"/>
                    </a:lnTo>
                    <a:lnTo>
                      <a:pt x="53" y="8"/>
                    </a:lnTo>
                    <a:lnTo>
                      <a:pt x="46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5" name="Freeform 1321"/>
              <p:cNvSpPr/>
              <p:nvPr/>
            </p:nvSpPr>
            <p:spPr bwMode="auto">
              <a:xfrm>
                <a:off x="6166" y="3055"/>
                <a:ext cx="84" cy="75"/>
              </a:xfrm>
              <a:custGeom>
                <a:avLst/>
                <a:gdLst>
                  <a:gd name="T0" fmla="*/ 38 w 84"/>
                  <a:gd name="T1" fmla="*/ 0 h 75"/>
                  <a:gd name="T2" fmla="*/ 84 w 84"/>
                  <a:gd name="T3" fmla="*/ 38 h 75"/>
                  <a:gd name="T4" fmla="*/ 38 w 84"/>
                  <a:gd name="T5" fmla="*/ 75 h 75"/>
                  <a:gd name="T6" fmla="*/ 0 w 84"/>
                  <a:gd name="T7" fmla="*/ 38 h 75"/>
                  <a:gd name="T8" fmla="*/ 38 w 84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75">
                    <a:moveTo>
                      <a:pt x="38" y="0"/>
                    </a:moveTo>
                    <a:lnTo>
                      <a:pt x="84" y="38"/>
                    </a:lnTo>
                    <a:lnTo>
                      <a:pt x="38" y="75"/>
                    </a:lnTo>
                    <a:lnTo>
                      <a:pt x="0" y="38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6" name="Freeform 1322"/>
              <p:cNvSpPr/>
              <p:nvPr/>
            </p:nvSpPr>
            <p:spPr bwMode="auto">
              <a:xfrm>
                <a:off x="6166" y="3055"/>
                <a:ext cx="84" cy="75"/>
              </a:xfrm>
              <a:custGeom>
                <a:avLst/>
                <a:gdLst>
                  <a:gd name="T0" fmla="*/ 38 w 84"/>
                  <a:gd name="T1" fmla="*/ 0 h 75"/>
                  <a:gd name="T2" fmla="*/ 84 w 84"/>
                  <a:gd name="T3" fmla="*/ 38 h 75"/>
                  <a:gd name="T4" fmla="*/ 38 w 84"/>
                  <a:gd name="T5" fmla="*/ 75 h 75"/>
                  <a:gd name="T6" fmla="*/ 0 w 84"/>
                  <a:gd name="T7" fmla="*/ 38 h 75"/>
                  <a:gd name="T8" fmla="*/ 38 w 84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75">
                    <a:moveTo>
                      <a:pt x="38" y="0"/>
                    </a:moveTo>
                    <a:lnTo>
                      <a:pt x="84" y="38"/>
                    </a:lnTo>
                    <a:lnTo>
                      <a:pt x="38" y="75"/>
                    </a:lnTo>
                    <a:lnTo>
                      <a:pt x="0" y="38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7" name="Freeform 1323"/>
              <p:cNvSpPr/>
              <p:nvPr/>
            </p:nvSpPr>
            <p:spPr bwMode="auto">
              <a:xfrm>
                <a:off x="6121" y="3055"/>
                <a:ext cx="38" cy="75"/>
              </a:xfrm>
              <a:custGeom>
                <a:avLst/>
                <a:gdLst>
                  <a:gd name="T0" fmla="*/ 0 w 38"/>
                  <a:gd name="T1" fmla="*/ 0 h 75"/>
                  <a:gd name="T2" fmla="*/ 0 w 38"/>
                  <a:gd name="T3" fmla="*/ 75 h 75"/>
                  <a:gd name="T4" fmla="*/ 38 w 38"/>
                  <a:gd name="T5" fmla="*/ 38 h 75"/>
                  <a:gd name="T6" fmla="*/ 0 w 38"/>
                  <a:gd name="T7" fmla="*/ 0 h 75"/>
                  <a:gd name="T8" fmla="*/ 0 w 38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5">
                    <a:moveTo>
                      <a:pt x="0" y="0"/>
                    </a:moveTo>
                    <a:lnTo>
                      <a:pt x="0" y="75"/>
                    </a:lnTo>
                    <a:lnTo>
                      <a:pt x="38" y="3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8" name="Freeform 1324"/>
              <p:cNvSpPr/>
              <p:nvPr/>
            </p:nvSpPr>
            <p:spPr bwMode="auto">
              <a:xfrm>
                <a:off x="6121" y="3055"/>
                <a:ext cx="38" cy="75"/>
              </a:xfrm>
              <a:custGeom>
                <a:avLst/>
                <a:gdLst>
                  <a:gd name="T0" fmla="*/ 0 w 38"/>
                  <a:gd name="T1" fmla="*/ 0 h 75"/>
                  <a:gd name="T2" fmla="*/ 0 w 38"/>
                  <a:gd name="T3" fmla="*/ 75 h 75"/>
                  <a:gd name="T4" fmla="*/ 38 w 38"/>
                  <a:gd name="T5" fmla="*/ 38 h 75"/>
                  <a:gd name="T6" fmla="*/ 0 w 38"/>
                  <a:gd name="T7" fmla="*/ 0 h 75"/>
                  <a:gd name="T8" fmla="*/ 0 w 38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5">
                    <a:moveTo>
                      <a:pt x="0" y="0"/>
                    </a:moveTo>
                    <a:lnTo>
                      <a:pt x="0" y="75"/>
                    </a:lnTo>
                    <a:lnTo>
                      <a:pt x="38" y="3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9" name="Freeform 1325"/>
              <p:cNvSpPr/>
              <p:nvPr/>
            </p:nvSpPr>
            <p:spPr bwMode="auto">
              <a:xfrm>
                <a:off x="6296" y="3138"/>
                <a:ext cx="7" cy="1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0" name="Freeform 1326"/>
              <p:cNvSpPr/>
              <p:nvPr/>
            </p:nvSpPr>
            <p:spPr bwMode="auto">
              <a:xfrm>
                <a:off x="6212" y="3100"/>
                <a:ext cx="76" cy="83"/>
              </a:xfrm>
              <a:custGeom>
                <a:avLst/>
                <a:gdLst>
                  <a:gd name="T0" fmla="*/ 0 w 76"/>
                  <a:gd name="T1" fmla="*/ 45 h 83"/>
                  <a:gd name="T2" fmla="*/ 38 w 76"/>
                  <a:gd name="T3" fmla="*/ 0 h 83"/>
                  <a:gd name="T4" fmla="*/ 76 w 76"/>
                  <a:gd name="T5" fmla="*/ 45 h 83"/>
                  <a:gd name="T6" fmla="*/ 38 w 76"/>
                  <a:gd name="T7" fmla="*/ 83 h 83"/>
                  <a:gd name="T8" fmla="*/ 0 w 76"/>
                  <a:gd name="T9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3">
                    <a:moveTo>
                      <a:pt x="0" y="45"/>
                    </a:moveTo>
                    <a:lnTo>
                      <a:pt x="38" y="0"/>
                    </a:lnTo>
                    <a:lnTo>
                      <a:pt x="76" y="45"/>
                    </a:lnTo>
                    <a:lnTo>
                      <a:pt x="38" y="8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1" name="Freeform 1327"/>
              <p:cNvSpPr/>
              <p:nvPr/>
            </p:nvSpPr>
            <p:spPr bwMode="auto">
              <a:xfrm>
                <a:off x="6212" y="3100"/>
                <a:ext cx="76" cy="83"/>
              </a:xfrm>
              <a:custGeom>
                <a:avLst/>
                <a:gdLst>
                  <a:gd name="T0" fmla="*/ 0 w 76"/>
                  <a:gd name="T1" fmla="*/ 45 h 83"/>
                  <a:gd name="T2" fmla="*/ 38 w 76"/>
                  <a:gd name="T3" fmla="*/ 0 h 83"/>
                  <a:gd name="T4" fmla="*/ 76 w 76"/>
                  <a:gd name="T5" fmla="*/ 45 h 83"/>
                  <a:gd name="T6" fmla="*/ 38 w 76"/>
                  <a:gd name="T7" fmla="*/ 83 h 83"/>
                  <a:gd name="T8" fmla="*/ 0 w 76"/>
                  <a:gd name="T9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3">
                    <a:moveTo>
                      <a:pt x="0" y="45"/>
                    </a:moveTo>
                    <a:lnTo>
                      <a:pt x="38" y="0"/>
                    </a:lnTo>
                    <a:lnTo>
                      <a:pt x="76" y="45"/>
                    </a:lnTo>
                    <a:lnTo>
                      <a:pt x="38" y="83"/>
                    </a:lnTo>
                    <a:lnTo>
                      <a:pt x="0" y="4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2" name="Freeform 1328"/>
              <p:cNvSpPr/>
              <p:nvPr/>
            </p:nvSpPr>
            <p:spPr bwMode="auto">
              <a:xfrm>
                <a:off x="6121" y="3100"/>
                <a:ext cx="83" cy="83"/>
              </a:xfrm>
              <a:custGeom>
                <a:avLst/>
                <a:gdLst>
                  <a:gd name="T0" fmla="*/ 45 w 83"/>
                  <a:gd name="T1" fmla="*/ 0 h 83"/>
                  <a:gd name="T2" fmla="*/ 83 w 83"/>
                  <a:gd name="T3" fmla="*/ 45 h 83"/>
                  <a:gd name="T4" fmla="*/ 45 w 83"/>
                  <a:gd name="T5" fmla="*/ 83 h 83"/>
                  <a:gd name="T6" fmla="*/ 0 w 83"/>
                  <a:gd name="T7" fmla="*/ 45 h 83"/>
                  <a:gd name="T8" fmla="*/ 45 w 83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45" y="0"/>
                    </a:moveTo>
                    <a:lnTo>
                      <a:pt x="83" y="45"/>
                    </a:lnTo>
                    <a:lnTo>
                      <a:pt x="45" y="83"/>
                    </a:lnTo>
                    <a:lnTo>
                      <a:pt x="0" y="4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3" name="Freeform 1329"/>
              <p:cNvSpPr/>
              <p:nvPr/>
            </p:nvSpPr>
            <p:spPr bwMode="auto">
              <a:xfrm>
                <a:off x="6121" y="3100"/>
                <a:ext cx="83" cy="83"/>
              </a:xfrm>
              <a:custGeom>
                <a:avLst/>
                <a:gdLst>
                  <a:gd name="T0" fmla="*/ 45 w 83"/>
                  <a:gd name="T1" fmla="*/ 0 h 83"/>
                  <a:gd name="T2" fmla="*/ 83 w 83"/>
                  <a:gd name="T3" fmla="*/ 45 h 83"/>
                  <a:gd name="T4" fmla="*/ 45 w 83"/>
                  <a:gd name="T5" fmla="*/ 83 h 83"/>
                  <a:gd name="T6" fmla="*/ 0 w 83"/>
                  <a:gd name="T7" fmla="*/ 45 h 83"/>
                  <a:gd name="T8" fmla="*/ 45 w 83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45" y="0"/>
                    </a:moveTo>
                    <a:lnTo>
                      <a:pt x="83" y="45"/>
                    </a:lnTo>
                    <a:lnTo>
                      <a:pt x="45" y="83"/>
                    </a:lnTo>
                    <a:lnTo>
                      <a:pt x="0" y="45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4" name="Freeform 1330"/>
              <p:cNvSpPr/>
              <p:nvPr/>
            </p:nvSpPr>
            <p:spPr bwMode="auto">
              <a:xfrm>
                <a:off x="6250" y="3153"/>
                <a:ext cx="53" cy="83"/>
              </a:xfrm>
              <a:custGeom>
                <a:avLst/>
                <a:gdLst>
                  <a:gd name="T0" fmla="*/ 0 w 7"/>
                  <a:gd name="T1" fmla="*/ 6 h 11"/>
                  <a:gd name="T2" fmla="*/ 6 w 7"/>
                  <a:gd name="T3" fmla="*/ 11 h 11"/>
                  <a:gd name="T4" fmla="*/ 7 w 7"/>
                  <a:gd name="T5" fmla="*/ 10 h 11"/>
                  <a:gd name="T6" fmla="*/ 7 w 7"/>
                  <a:gd name="T7" fmla="*/ 1 h 11"/>
                  <a:gd name="T8" fmla="*/ 6 w 7"/>
                  <a:gd name="T9" fmla="*/ 0 h 11"/>
                  <a:gd name="T10" fmla="*/ 0 w 7"/>
                  <a:gd name="T11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">
                    <a:moveTo>
                      <a:pt x="0" y="6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7"/>
                      <a:pt x="7" y="4"/>
                      <a:pt x="7" y="1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5" name="Freeform 1331"/>
              <p:cNvSpPr/>
              <p:nvPr/>
            </p:nvSpPr>
            <p:spPr bwMode="auto">
              <a:xfrm>
                <a:off x="6166" y="3153"/>
                <a:ext cx="84" cy="83"/>
              </a:xfrm>
              <a:custGeom>
                <a:avLst/>
                <a:gdLst>
                  <a:gd name="T0" fmla="*/ 0 w 84"/>
                  <a:gd name="T1" fmla="*/ 45 h 83"/>
                  <a:gd name="T2" fmla="*/ 38 w 84"/>
                  <a:gd name="T3" fmla="*/ 0 h 83"/>
                  <a:gd name="T4" fmla="*/ 84 w 84"/>
                  <a:gd name="T5" fmla="*/ 45 h 83"/>
                  <a:gd name="T6" fmla="*/ 38 w 84"/>
                  <a:gd name="T7" fmla="*/ 83 h 83"/>
                  <a:gd name="T8" fmla="*/ 0 w 84"/>
                  <a:gd name="T9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0" y="45"/>
                    </a:moveTo>
                    <a:lnTo>
                      <a:pt x="38" y="0"/>
                    </a:lnTo>
                    <a:lnTo>
                      <a:pt x="84" y="45"/>
                    </a:lnTo>
                    <a:lnTo>
                      <a:pt x="38" y="8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6" name="Freeform 1332"/>
              <p:cNvSpPr/>
              <p:nvPr/>
            </p:nvSpPr>
            <p:spPr bwMode="auto">
              <a:xfrm>
                <a:off x="6166" y="3153"/>
                <a:ext cx="84" cy="83"/>
              </a:xfrm>
              <a:custGeom>
                <a:avLst/>
                <a:gdLst>
                  <a:gd name="T0" fmla="*/ 0 w 84"/>
                  <a:gd name="T1" fmla="*/ 45 h 83"/>
                  <a:gd name="T2" fmla="*/ 38 w 84"/>
                  <a:gd name="T3" fmla="*/ 0 h 83"/>
                  <a:gd name="T4" fmla="*/ 84 w 84"/>
                  <a:gd name="T5" fmla="*/ 45 h 83"/>
                  <a:gd name="T6" fmla="*/ 38 w 84"/>
                  <a:gd name="T7" fmla="*/ 83 h 83"/>
                  <a:gd name="T8" fmla="*/ 0 w 84"/>
                  <a:gd name="T9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0" y="45"/>
                    </a:moveTo>
                    <a:lnTo>
                      <a:pt x="38" y="0"/>
                    </a:lnTo>
                    <a:lnTo>
                      <a:pt x="84" y="45"/>
                    </a:lnTo>
                    <a:lnTo>
                      <a:pt x="38" y="83"/>
                    </a:lnTo>
                    <a:lnTo>
                      <a:pt x="0" y="4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7" name="Freeform 1333"/>
              <p:cNvSpPr/>
              <p:nvPr/>
            </p:nvSpPr>
            <p:spPr bwMode="auto">
              <a:xfrm>
                <a:off x="6128" y="3161"/>
                <a:ext cx="31" cy="67"/>
              </a:xfrm>
              <a:custGeom>
                <a:avLst/>
                <a:gdLst>
                  <a:gd name="T0" fmla="*/ 0 w 31"/>
                  <a:gd name="T1" fmla="*/ 0 h 67"/>
                  <a:gd name="T2" fmla="*/ 0 w 31"/>
                  <a:gd name="T3" fmla="*/ 67 h 67"/>
                  <a:gd name="T4" fmla="*/ 31 w 31"/>
                  <a:gd name="T5" fmla="*/ 37 h 67"/>
                  <a:gd name="T6" fmla="*/ 0 w 31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7">
                    <a:moveTo>
                      <a:pt x="0" y="0"/>
                    </a:moveTo>
                    <a:lnTo>
                      <a:pt x="0" y="67"/>
                    </a:lnTo>
                    <a:lnTo>
                      <a:pt x="31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8" name="Freeform 1334"/>
              <p:cNvSpPr/>
              <p:nvPr/>
            </p:nvSpPr>
            <p:spPr bwMode="auto">
              <a:xfrm>
                <a:off x="6128" y="3161"/>
                <a:ext cx="31" cy="67"/>
              </a:xfrm>
              <a:custGeom>
                <a:avLst/>
                <a:gdLst>
                  <a:gd name="T0" fmla="*/ 0 w 31"/>
                  <a:gd name="T1" fmla="*/ 0 h 67"/>
                  <a:gd name="T2" fmla="*/ 0 w 31"/>
                  <a:gd name="T3" fmla="*/ 67 h 67"/>
                  <a:gd name="T4" fmla="*/ 31 w 31"/>
                  <a:gd name="T5" fmla="*/ 37 h 67"/>
                  <a:gd name="T6" fmla="*/ 0 w 31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7">
                    <a:moveTo>
                      <a:pt x="0" y="0"/>
                    </a:moveTo>
                    <a:lnTo>
                      <a:pt x="0" y="67"/>
                    </a:lnTo>
                    <a:lnTo>
                      <a:pt x="31" y="3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9" name="Freeform 1335"/>
              <p:cNvSpPr/>
              <p:nvPr/>
            </p:nvSpPr>
            <p:spPr bwMode="auto">
              <a:xfrm>
                <a:off x="6296" y="3243"/>
                <a:ext cx="7" cy="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0" name="Freeform 1336"/>
              <p:cNvSpPr/>
              <p:nvPr/>
            </p:nvSpPr>
            <p:spPr bwMode="auto">
              <a:xfrm>
                <a:off x="6212" y="3206"/>
                <a:ext cx="76" cy="83"/>
              </a:xfrm>
              <a:custGeom>
                <a:avLst/>
                <a:gdLst>
                  <a:gd name="T0" fmla="*/ 0 w 76"/>
                  <a:gd name="T1" fmla="*/ 37 h 83"/>
                  <a:gd name="T2" fmla="*/ 38 w 76"/>
                  <a:gd name="T3" fmla="*/ 0 h 83"/>
                  <a:gd name="T4" fmla="*/ 76 w 76"/>
                  <a:gd name="T5" fmla="*/ 37 h 83"/>
                  <a:gd name="T6" fmla="*/ 38 w 76"/>
                  <a:gd name="T7" fmla="*/ 83 h 83"/>
                  <a:gd name="T8" fmla="*/ 0 w 76"/>
                  <a:gd name="T9" fmla="*/ 3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3">
                    <a:moveTo>
                      <a:pt x="0" y="37"/>
                    </a:moveTo>
                    <a:lnTo>
                      <a:pt x="38" y="0"/>
                    </a:lnTo>
                    <a:lnTo>
                      <a:pt x="76" y="37"/>
                    </a:lnTo>
                    <a:lnTo>
                      <a:pt x="38" y="83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1" name="Freeform 1337"/>
              <p:cNvSpPr/>
              <p:nvPr/>
            </p:nvSpPr>
            <p:spPr bwMode="auto">
              <a:xfrm>
                <a:off x="6212" y="3206"/>
                <a:ext cx="76" cy="83"/>
              </a:xfrm>
              <a:custGeom>
                <a:avLst/>
                <a:gdLst>
                  <a:gd name="T0" fmla="*/ 0 w 76"/>
                  <a:gd name="T1" fmla="*/ 37 h 83"/>
                  <a:gd name="T2" fmla="*/ 38 w 76"/>
                  <a:gd name="T3" fmla="*/ 0 h 83"/>
                  <a:gd name="T4" fmla="*/ 76 w 76"/>
                  <a:gd name="T5" fmla="*/ 37 h 83"/>
                  <a:gd name="T6" fmla="*/ 38 w 76"/>
                  <a:gd name="T7" fmla="*/ 83 h 83"/>
                  <a:gd name="T8" fmla="*/ 0 w 76"/>
                  <a:gd name="T9" fmla="*/ 3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3">
                    <a:moveTo>
                      <a:pt x="0" y="37"/>
                    </a:moveTo>
                    <a:lnTo>
                      <a:pt x="38" y="0"/>
                    </a:lnTo>
                    <a:lnTo>
                      <a:pt x="76" y="37"/>
                    </a:lnTo>
                    <a:lnTo>
                      <a:pt x="38" y="83"/>
                    </a:lnTo>
                    <a:lnTo>
                      <a:pt x="0" y="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2" name="Freeform 1338"/>
              <p:cNvSpPr/>
              <p:nvPr/>
            </p:nvSpPr>
            <p:spPr bwMode="auto">
              <a:xfrm>
                <a:off x="6121" y="3206"/>
                <a:ext cx="83" cy="83"/>
              </a:xfrm>
              <a:custGeom>
                <a:avLst/>
                <a:gdLst>
                  <a:gd name="T0" fmla="*/ 0 w 83"/>
                  <a:gd name="T1" fmla="*/ 37 h 83"/>
                  <a:gd name="T2" fmla="*/ 45 w 83"/>
                  <a:gd name="T3" fmla="*/ 0 h 83"/>
                  <a:gd name="T4" fmla="*/ 83 w 83"/>
                  <a:gd name="T5" fmla="*/ 37 h 83"/>
                  <a:gd name="T6" fmla="*/ 45 w 83"/>
                  <a:gd name="T7" fmla="*/ 83 h 83"/>
                  <a:gd name="T8" fmla="*/ 0 w 83"/>
                  <a:gd name="T9" fmla="*/ 3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0" y="37"/>
                    </a:moveTo>
                    <a:lnTo>
                      <a:pt x="45" y="0"/>
                    </a:lnTo>
                    <a:lnTo>
                      <a:pt x="83" y="37"/>
                    </a:lnTo>
                    <a:lnTo>
                      <a:pt x="45" y="83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3" name="Freeform 1339"/>
              <p:cNvSpPr/>
              <p:nvPr/>
            </p:nvSpPr>
            <p:spPr bwMode="auto">
              <a:xfrm>
                <a:off x="6121" y="3206"/>
                <a:ext cx="83" cy="83"/>
              </a:xfrm>
              <a:custGeom>
                <a:avLst/>
                <a:gdLst>
                  <a:gd name="T0" fmla="*/ 0 w 83"/>
                  <a:gd name="T1" fmla="*/ 37 h 83"/>
                  <a:gd name="T2" fmla="*/ 45 w 83"/>
                  <a:gd name="T3" fmla="*/ 0 h 83"/>
                  <a:gd name="T4" fmla="*/ 83 w 83"/>
                  <a:gd name="T5" fmla="*/ 37 h 83"/>
                  <a:gd name="T6" fmla="*/ 45 w 83"/>
                  <a:gd name="T7" fmla="*/ 83 h 83"/>
                  <a:gd name="T8" fmla="*/ 0 w 83"/>
                  <a:gd name="T9" fmla="*/ 3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0" y="37"/>
                    </a:moveTo>
                    <a:lnTo>
                      <a:pt x="45" y="0"/>
                    </a:lnTo>
                    <a:lnTo>
                      <a:pt x="83" y="37"/>
                    </a:lnTo>
                    <a:lnTo>
                      <a:pt x="45" y="83"/>
                    </a:lnTo>
                    <a:lnTo>
                      <a:pt x="0" y="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4" name="Freeform 1340"/>
              <p:cNvSpPr/>
              <p:nvPr/>
            </p:nvSpPr>
            <p:spPr bwMode="auto">
              <a:xfrm>
                <a:off x="6250" y="3259"/>
                <a:ext cx="53" cy="82"/>
              </a:xfrm>
              <a:custGeom>
                <a:avLst/>
                <a:gdLst>
                  <a:gd name="T0" fmla="*/ 0 w 7"/>
                  <a:gd name="T1" fmla="*/ 5 h 11"/>
                  <a:gd name="T2" fmla="*/ 6 w 7"/>
                  <a:gd name="T3" fmla="*/ 11 h 11"/>
                  <a:gd name="T4" fmla="*/ 7 w 7"/>
                  <a:gd name="T5" fmla="*/ 9 h 11"/>
                  <a:gd name="T6" fmla="*/ 7 w 7"/>
                  <a:gd name="T7" fmla="*/ 9 h 11"/>
                  <a:gd name="T8" fmla="*/ 7 w 7"/>
                  <a:gd name="T9" fmla="*/ 1 h 11"/>
                  <a:gd name="T10" fmla="*/ 6 w 7"/>
                  <a:gd name="T11" fmla="*/ 0 h 11"/>
                  <a:gd name="T12" fmla="*/ 0 w 7"/>
                  <a:gd name="T13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0" y="5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7"/>
                      <a:pt x="7" y="4"/>
                      <a:pt x="7" y="1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5" name="Freeform 1341"/>
              <p:cNvSpPr/>
              <p:nvPr/>
            </p:nvSpPr>
            <p:spPr bwMode="auto">
              <a:xfrm>
                <a:off x="6166" y="3259"/>
                <a:ext cx="84" cy="82"/>
              </a:xfrm>
              <a:custGeom>
                <a:avLst/>
                <a:gdLst>
                  <a:gd name="T0" fmla="*/ 0 w 84"/>
                  <a:gd name="T1" fmla="*/ 37 h 82"/>
                  <a:gd name="T2" fmla="*/ 38 w 84"/>
                  <a:gd name="T3" fmla="*/ 0 h 82"/>
                  <a:gd name="T4" fmla="*/ 84 w 84"/>
                  <a:gd name="T5" fmla="*/ 37 h 82"/>
                  <a:gd name="T6" fmla="*/ 38 w 84"/>
                  <a:gd name="T7" fmla="*/ 82 h 82"/>
                  <a:gd name="T8" fmla="*/ 0 w 84"/>
                  <a:gd name="T9" fmla="*/ 3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2">
                    <a:moveTo>
                      <a:pt x="0" y="37"/>
                    </a:moveTo>
                    <a:lnTo>
                      <a:pt x="38" y="0"/>
                    </a:lnTo>
                    <a:lnTo>
                      <a:pt x="84" y="37"/>
                    </a:lnTo>
                    <a:lnTo>
                      <a:pt x="38" y="8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6" name="Freeform 1342"/>
              <p:cNvSpPr/>
              <p:nvPr/>
            </p:nvSpPr>
            <p:spPr bwMode="auto">
              <a:xfrm>
                <a:off x="6166" y="3259"/>
                <a:ext cx="84" cy="82"/>
              </a:xfrm>
              <a:custGeom>
                <a:avLst/>
                <a:gdLst>
                  <a:gd name="T0" fmla="*/ 0 w 84"/>
                  <a:gd name="T1" fmla="*/ 37 h 82"/>
                  <a:gd name="T2" fmla="*/ 38 w 84"/>
                  <a:gd name="T3" fmla="*/ 0 h 82"/>
                  <a:gd name="T4" fmla="*/ 84 w 84"/>
                  <a:gd name="T5" fmla="*/ 37 h 82"/>
                  <a:gd name="T6" fmla="*/ 38 w 84"/>
                  <a:gd name="T7" fmla="*/ 82 h 82"/>
                  <a:gd name="T8" fmla="*/ 0 w 84"/>
                  <a:gd name="T9" fmla="*/ 3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2">
                    <a:moveTo>
                      <a:pt x="0" y="37"/>
                    </a:moveTo>
                    <a:lnTo>
                      <a:pt x="38" y="0"/>
                    </a:lnTo>
                    <a:lnTo>
                      <a:pt x="84" y="37"/>
                    </a:lnTo>
                    <a:lnTo>
                      <a:pt x="38" y="82"/>
                    </a:lnTo>
                    <a:lnTo>
                      <a:pt x="0" y="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7" name="Freeform 1343"/>
              <p:cNvSpPr/>
              <p:nvPr/>
            </p:nvSpPr>
            <p:spPr bwMode="auto">
              <a:xfrm>
                <a:off x="6128" y="3266"/>
                <a:ext cx="31" cy="60"/>
              </a:xfrm>
              <a:custGeom>
                <a:avLst/>
                <a:gdLst>
                  <a:gd name="T0" fmla="*/ 0 w 31"/>
                  <a:gd name="T1" fmla="*/ 0 h 60"/>
                  <a:gd name="T2" fmla="*/ 8 w 31"/>
                  <a:gd name="T3" fmla="*/ 60 h 60"/>
                  <a:gd name="T4" fmla="*/ 31 w 31"/>
                  <a:gd name="T5" fmla="*/ 30 h 60"/>
                  <a:gd name="T6" fmla="*/ 0 w 31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0">
                    <a:moveTo>
                      <a:pt x="0" y="0"/>
                    </a:moveTo>
                    <a:lnTo>
                      <a:pt x="8" y="60"/>
                    </a:lnTo>
                    <a:lnTo>
                      <a:pt x="31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8" name="Freeform 1344"/>
              <p:cNvSpPr/>
              <p:nvPr/>
            </p:nvSpPr>
            <p:spPr bwMode="auto">
              <a:xfrm>
                <a:off x="6128" y="3266"/>
                <a:ext cx="31" cy="60"/>
              </a:xfrm>
              <a:custGeom>
                <a:avLst/>
                <a:gdLst>
                  <a:gd name="T0" fmla="*/ 0 w 31"/>
                  <a:gd name="T1" fmla="*/ 0 h 60"/>
                  <a:gd name="T2" fmla="*/ 8 w 31"/>
                  <a:gd name="T3" fmla="*/ 60 h 60"/>
                  <a:gd name="T4" fmla="*/ 31 w 31"/>
                  <a:gd name="T5" fmla="*/ 30 h 60"/>
                  <a:gd name="T6" fmla="*/ 0 w 31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0">
                    <a:moveTo>
                      <a:pt x="0" y="0"/>
                    </a:moveTo>
                    <a:lnTo>
                      <a:pt x="8" y="60"/>
                    </a:lnTo>
                    <a:lnTo>
                      <a:pt x="31" y="3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9" name="Freeform 1345"/>
              <p:cNvSpPr/>
              <p:nvPr/>
            </p:nvSpPr>
            <p:spPr bwMode="auto">
              <a:xfrm>
                <a:off x="6296" y="3341"/>
                <a:ext cx="7" cy="1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0" name="Freeform 1346"/>
              <p:cNvSpPr/>
              <p:nvPr/>
            </p:nvSpPr>
            <p:spPr bwMode="auto">
              <a:xfrm>
                <a:off x="6212" y="3311"/>
                <a:ext cx="76" cy="76"/>
              </a:xfrm>
              <a:custGeom>
                <a:avLst/>
                <a:gdLst>
                  <a:gd name="T0" fmla="*/ 0 w 76"/>
                  <a:gd name="T1" fmla="*/ 38 h 76"/>
                  <a:gd name="T2" fmla="*/ 38 w 76"/>
                  <a:gd name="T3" fmla="*/ 0 h 76"/>
                  <a:gd name="T4" fmla="*/ 76 w 76"/>
                  <a:gd name="T5" fmla="*/ 38 h 76"/>
                  <a:gd name="T6" fmla="*/ 38 w 76"/>
                  <a:gd name="T7" fmla="*/ 76 h 76"/>
                  <a:gd name="T8" fmla="*/ 0 w 76"/>
                  <a:gd name="T9" fmla="*/ 3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76">
                    <a:moveTo>
                      <a:pt x="0" y="38"/>
                    </a:moveTo>
                    <a:lnTo>
                      <a:pt x="38" y="0"/>
                    </a:lnTo>
                    <a:lnTo>
                      <a:pt x="76" y="38"/>
                    </a:lnTo>
                    <a:lnTo>
                      <a:pt x="38" y="76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1" name="Freeform 1347"/>
              <p:cNvSpPr/>
              <p:nvPr/>
            </p:nvSpPr>
            <p:spPr bwMode="auto">
              <a:xfrm>
                <a:off x="6212" y="3311"/>
                <a:ext cx="76" cy="76"/>
              </a:xfrm>
              <a:custGeom>
                <a:avLst/>
                <a:gdLst>
                  <a:gd name="T0" fmla="*/ 0 w 76"/>
                  <a:gd name="T1" fmla="*/ 38 h 76"/>
                  <a:gd name="T2" fmla="*/ 38 w 76"/>
                  <a:gd name="T3" fmla="*/ 0 h 76"/>
                  <a:gd name="T4" fmla="*/ 76 w 76"/>
                  <a:gd name="T5" fmla="*/ 38 h 76"/>
                  <a:gd name="T6" fmla="*/ 38 w 76"/>
                  <a:gd name="T7" fmla="*/ 76 h 76"/>
                  <a:gd name="T8" fmla="*/ 0 w 76"/>
                  <a:gd name="T9" fmla="*/ 3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76">
                    <a:moveTo>
                      <a:pt x="0" y="38"/>
                    </a:moveTo>
                    <a:lnTo>
                      <a:pt x="38" y="0"/>
                    </a:lnTo>
                    <a:lnTo>
                      <a:pt x="76" y="38"/>
                    </a:lnTo>
                    <a:lnTo>
                      <a:pt x="38" y="76"/>
                    </a:lnTo>
                    <a:lnTo>
                      <a:pt x="0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2" name="Freeform 1348"/>
              <p:cNvSpPr/>
              <p:nvPr/>
            </p:nvSpPr>
            <p:spPr bwMode="auto">
              <a:xfrm>
                <a:off x="6136" y="3311"/>
                <a:ext cx="68" cy="76"/>
              </a:xfrm>
              <a:custGeom>
                <a:avLst/>
                <a:gdLst>
                  <a:gd name="T0" fmla="*/ 0 w 68"/>
                  <a:gd name="T1" fmla="*/ 30 h 76"/>
                  <a:gd name="T2" fmla="*/ 0 w 68"/>
                  <a:gd name="T3" fmla="*/ 53 h 76"/>
                  <a:gd name="T4" fmla="*/ 30 w 68"/>
                  <a:gd name="T5" fmla="*/ 76 h 76"/>
                  <a:gd name="T6" fmla="*/ 68 w 68"/>
                  <a:gd name="T7" fmla="*/ 38 h 76"/>
                  <a:gd name="T8" fmla="*/ 30 w 68"/>
                  <a:gd name="T9" fmla="*/ 0 h 76"/>
                  <a:gd name="T10" fmla="*/ 0 w 68"/>
                  <a:gd name="T11" fmla="*/ 3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76">
                    <a:moveTo>
                      <a:pt x="0" y="30"/>
                    </a:moveTo>
                    <a:lnTo>
                      <a:pt x="0" y="53"/>
                    </a:lnTo>
                    <a:lnTo>
                      <a:pt x="30" y="76"/>
                    </a:lnTo>
                    <a:lnTo>
                      <a:pt x="68" y="38"/>
                    </a:lnTo>
                    <a:lnTo>
                      <a:pt x="3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3" name="Freeform 1349"/>
              <p:cNvSpPr/>
              <p:nvPr/>
            </p:nvSpPr>
            <p:spPr bwMode="auto">
              <a:xfrm>
                <a:off x="6136" y="3311"/>
                <a:ext cx="68" cy="76"/>
              </a:xfrm>
              <a:custGeom>
                <a:avLst/>
                <a:gdLst>
                  <a:gd name="T0" fmla="*/ 0 w 68"/>
                  <a:gd name="T1" fmla="*/ 30 h 76"/>
                  <a:gd name="T2" fmla="*/ 0 w 68"/>
                  <a:gd name="T3" fmla="*/ 53 h 76"/>
                  <a:gd name="T4" fmla="*/ 30 w 68"/>
                  <a:gd name="T5" fmla="*/ 76 h 76"/>
                  <a:gd name="T6" fmla="*/ 68 w 68"/>
                  <a:gd name="T7" fmla="*/ 38 h 76"/>
                  <a:gd name="T8" fmla="*/ 30 w 68"/>
                  <a:gd name="T9" fmla="*/ 0 h 76"/>
                  <a:gd name="T10" fmla="*/ 0 w 68"/>
                  <a:gd name="T11" fmla="*/ 3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76">
                    <a:moveTo>
                      <a:pt x="0" y="30"/>
                    </a:moveTo>
                    <a:lnTo>
                      <a:pt x="0" y="53"/>
                    </a:lnTo>
                    <a:lnTo>
                      <a:pt x="30" y="76"/>
                    </a:lnTo>
                    <a:lnTo>
                      <a:pt x="68" y="38"/>
                    </a:lnTo>
                    <a:lnTo>
                      <a:pt x="30" y="0"/>
                    </a:lnTo>
                    <a:lnTo>
                      <a:pt x="0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4" name="Freeform 1350"/>
              <p:cNvSpPr/>
              <p:nvPr/>
            </p:nvSpPr>
            <p:spPr bwMode="auto">
              <a:xfrm>
                <a:off x="6250" y="3356"/>
                <a:ext cx="61" cy="83"/>
              </a:xfrm>
              <a:custGeom>
                <a:avLst/>
                <a:gdLst>
                  <a:gd name="T0" fmla="*/ 0 w 8"/>
                  <a:gd name="T1" fmla="*/ 6 h 11"/>
                  <a:gd name="T2" fmla="*/ 6 w 8"/>
                  <a:gd name="T3" fmla="*/ 11 h 11"/>
                  <a:gd name="T4" fmla="*/ 8 w 8"/>
                  <a:gd name="T5" fmla="*/ 9 h 11"/>
                  <a:gd name="T6" fmla="*/ 8 w 8"/>
                  <a:gd name="T7" fmla="*/ 5 h 11"/>
                  <a:gd name="T8" fmla="*/ 7 w 8"/>
                  <a:gd name="T9" fmla="*/ 2 h 11"/>
                  <a:gd name="T10" fmla="*/ 6 w 8"/>
                  <a:gd name="T11" fmla="*/ 0 h 11"/>
                  <a:gd name="T12" fmla="*/ 0 w 8"/>
                  <a:gd name="T13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1">
                    <a:moveTo>
                      <a:pt x="0" y="6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8"/>
                      <a:pt x="8" y="7"/>
                      <a:pt x="8" y="5"/>
                    </a:cubicBezTo>
                    <a:cubicBezTo>
                      <a:pt x="8" y="4"/>
                      <a:pt x="7" y="3"/>
                      <a:pt x="7" y="2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5" name="Freeform 1351"/>
              <p:cNvSpPr/>
              <p:nvPr/>
            </p:nvSpPr>
            <p:spPr bwMode="auto">
              <a:xfrm>
                <a:off x="6166" y="3356"/>
                <a:ext cx="84" cy="83"/>
              </a:xfrm>
              <a:custGeom>
                <a:avLst/>
                <a:gdLst>
                  <a:gd name="T0" fmla="*/ 0 w 84"/>
                  <a:gd name="T1" fmla="*/ 46 h 83"/>
                  <a:gd name="T2" fmla="*/ 38 w 84"/>
                  <a:gd name="T3" fmla="*/ 0 h 83"/>
                  <a:gd name="T4" fmla="*/ 84 w 84"/>
                  <a:gd name="T5" fmla="*/ 46 h 83"/>
                  <a:gd name="T6" fmla="*/ 38 w 84"/>
                  <a:gd name="T7" fmla="*/ 83 h 83"/>
                  <a:gd name="T8" fmla="*/ 0 w 84"/>
                  <a:gd name="T9" fmla="*/ 4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0" y="46"/>
                    </a:moveTo>
                    <a:lnTo>
                      <a:pt x="38" y="0"/>
                    </a:lnTo>
                    <a:lnTo>
                      <a:pt x="84" y="46"/>
                    </a:lnTo>
                    <a:lnTo>
                      <a:pt x="38" y="8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6" name="Freeform 1352"/>
              <p:cNvSpPr/>
              <p:nvPr/>
            </p:nvSpPr>
            <p:spPr bwMode="auto">
              <a:xfrm>
                <a:off x="6166" y="3356"/>
                <a:ext cx="84" cy="83"/>
              </a:xfrm>
              <a:custGeom>
                <a:avLst/>
                <a:gdLst>
                  <a:gd name="T0" fmla="*/ 0 w 84"/>
                  <a:gd name="T1" fmla="*/ 46 h 83"/>
                  <a:gd name="T2" fmla="*/ 38 w 84"/>
                  <a:gd name="T3" fmla="*/ 0 h 83"/>
                  <a:gd name="T4" fmla="*/ 84 w 84"/>
                  <a:gd name="T5" fmla="*/ 46 h 83"/>
                  <a:gd name="T6" fmla="*/ 38 w 84"/>
                  <a:gd name="T7" fmla="*/ 83 h 83"/>
                  <a:gd name="T8" fmla="*/ 0 w 84"/>
                  <a:gd name="T9" fmla="*/ 4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0" y="46"/>
                    </a:moveTo>
                    <a:lnTo>
                      <a:pt x="38" y="0"/>
                    </a:lnTo>
                    <a:lnTo>
                      <a:pt x="84" y="46"/>
                    </a:lnTo>
                    <a:lnTo>
                      <a:pt x="38" y="83"/>
                    </a:lnTo>
                    <a:lnTo>
                      <a:pt x="0" y="4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7" name="Freeform 1353"/>
              <p:cNvSpPr/>
              <p:nvPr/>
            </p:nvSpPr>
            <p:spPr bwMode="auto">
              <a:xfrm>
                <a:off x="6136" y="3372"/>
                <a:ext cx="23" cy="52"/>
              </a:xfrm>
              <a:custGeom>
                <a:avLst/>
                <a:gdLst>
                  <a:gd name="T0" fmla="*/ 0 w 23"/>
                  <a:gd name="T1" fmla="*/ 0 h 52"/>
                  <a:gd name="T2" fmla="*/ 0 w 23"/>
                  <a:gd name="T3" fmla="*/ 52 h 52"/>
                  <a:gd name="T4" fmla="*/ 23 w 23"/>
                  <a:gd name="T5" fmla="*/ 30 h 52"/>
                  <a:gd name="T6" fmla="*/ 0 w 23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2">
                    <a:moveTo>
                      <a:pt x="0" y="0"/>
                    </a:moveTo>
                    <a:lnTo>
                      <a:pt x="0" y="52"/>
                    </a:lnTo>
                    <a:lnTo>
                      <a:pt x="23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8" name="Freeform 1354"/>
              <p:cNvSpPr/>
              <p:nvPr/>
            </p:nvSpPr>
            <p:spPr bwMode="auto">
              <a:xfrm>
                <a:off x="6136" y="3372"/>
                <a:ext cx="23" cy="52"/>
              </a:xfrm>
              <a:custGeom>
                <a:avLst/>
                <a:gdLst>
                  <a:gd name="T0" fmla="*/ 0 w 23"/>
                  <a:gd name="T1" fmla="*/ 0 h 52"/>
                  <a:gd name="T2" fmla="*/ 0 w 23"/>
                  <a:gd name="T3" fmla="*/ 52 h 52"/>
                  <a:gd name="T4" fmla="*/ 23 w 23"/>
                  <a:gd name="T5" fmla="*/ 30 h 52"/>
                  <a:gd name="T6" fmla="*/ 0 w 23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2">
                    <a:moveTo>
                      <a:pt x="0" y="0"/>
                    </a:moveTo>
                    <a:lnTo>
                      <a:pt x="0" y="52"/>
                    </a:lnTo>
                    <a:lnTo>
                      <a:pt x="23" y="3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9" name="Freeform 1355"/>
              <p:cNvSpPr/>
              <p:nvPr/>
            </p:nvSpPr>
            <p:spPr bwMode="auto">
              <a:xfrm>
                <a:off x="6296" y="3439"/>
                <a:ext cx="15" cy="30"/>
              </a:xfrm>
              <a:custGeom>
                <a:avLst/>
                <a:gdLst>
                  <a:gd name="T0" fmla="*/ 0 w 2"/>
                  <a:gd name="T1" fmla="*/ 2 h 4"/>
                  <a:gd name="T2" fmla="*/ 2 w 2"/>
                  <a:gd name="T3" fmla="*/ 4 h 4"/>
                  <a:gd name="T4" fmla="*/ 2 w 2"/>
                  <a:gd name="T5" fmla="*/ 0 h 4"/>
                  <a:gd name="T6" fmla="*/ 2 w 2"/>
                  <a:gd name="T7" fmla="*/ 0 h 4"/>
                  <a:gd name="T8" fmla="*/ 0 w 2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0" name="Freeform 1356"/>
              <p:cNvSpPr/>
              <p:nvPr/>
            </p:nvSpPr>
            <p:spPr bwMode="auto">
              <a:xfrm>
                <a:off x="6212" y="3409"/>
                <a:ext cx="76" cy="83"/>
              </a:xfrm>
              <a:custGeom>
                <a:avLst/>
                <a:gdLst>
                  <a:gd name="T0" fmla="*/ 38 w 76"/>
                  <a:gd name="T1" fmla="*/ 0 h 83"/>
                  <a:gd name="T2" fmla="*/ 76 w 76"/>
                  <a:gd name="T3" fmla="*/ 45 h 83"/>
                  <a:gd name="T4" fmla="*/ 38 w 76"/>
                  <a:gd name="T5" fmla="*/ 83 h 83"/>
                  <a:gd name="T6" fmla="*/ 0 w 76"/>
                  <a:gd name="T7" fmla="*/ 45 h 83"/>
                  <a:gd name="T8" fmla="*/ 38 w 76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3">
                    <a:moveTo>
                      <a:pt x="38" y="0"/>
                    </a:moveTo>
                    <a:lnTo>
                      <a:pt x="76" y="45"/>
                    </a:lnTo>
                    <a:lnTo>
                      <a:pt x="38" y="83"/>
                    </a:lnTo>
                    <a:lnTo>
                      <a:pt x="0" y="4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1" name="Freeform 1357"/>
              <p:cNvSpPr/>
              <p:nvPr/>
            </p:nvSpPr>
            <p:spPr bwMode="auto">
              <a:xfrm>
                <a:off x="6212" y="3409"/>
                <a:ext cx="76" cy="83"/>
              </a:xfrm>
              <a:custGeom>
                <a:avLst/>
                <a:gdLst>
                  <a:gd name="T0" fmla="*/ 38 w 76"/>
                  <a:gd name="T1" fmla="*/ 0 h 83"/>
                  <a:gd name="T2" fmla="*/ 76 w 76"/>
                  <a:gd name="T3" fmla="*/ 45 h 83"/>
                  <a:gd name="T4" fmla="*/ 38 w 76"/>
                  <a:gd name="T5" fmla="*/ 83 h 83"/>
                  <a:gd name="T6" fmla="*/ 0 w 76"/>
                  <a:gd name="T7" fmla="*/ 45 h 83"/>
                  <a:gd name="T8" fmla="*/ 38 w 76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3">
                    <a:moveTo>
                      <a:pt x="38" y="0"/>
                    </a:moveTo>
                    <a:lnTo>
                      <a:pt x="76" y="45"/>
                    </a:lnTo>
                    <a:lnTo>
                      <a:pt x="38" y="83"/>
                    </a:lnTo>
                    <a:lnTo>
                      <a:pt x="0" y="45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2" name="Freeform 1358"/>
              <p:cNvSpPr/>
              <p:nvPr/>
            </p:nvSpPr>
            <p:spPr bwMode="auto">
              <a:xfrm>
                <a:off x="6136" y="3409"/>
                <a:ext cx="68" cy="83"/>
              </a:xfrm>
              <a:custGeom>
                <a:avLst/>
                <a:gdLst>
                  <a:gd name="T0" fmla="*/ 0 w 68"/>
                  <a:gd name="T1" fmla="*/ 30 h 83"/>
                  <a:gd name="T2" fmla="*/ 0 w 68"/>
                  <a:gd name="T3" fmla="*/ 53 h 83"/>
                  <a:gd name="T4" fmla="*/ 7 w 68"/>
                  <a:gd name="T5" fmla="*/ 60 h 83"/>
                  <a:gd name="T6" fmla="*/ 30 w 68"/>
                  <a:gd name="T7" fmla="*/ 83 h 83"/>
                  <a:gd name="T8" fmla="*/ 68 w 68"/>
                  <a:gd name="T9" fmla="*/ 45 h 83"/>
                  <a:gd name="T10" fmla="*/ 30 w 68"/>
                  <a:gd name="T11" fmla="*/ 0 h 83"/>
                  <a:gd name="T12" fmla="*/ 0 w 68"/>
                  <a:gd name="T13" fmla="*/ 3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83">
                    <a:moveTo>
                      <a:pt x="0" y="30"/>
                    </a:moveTo>
                    <a:lnTo>
                      <a:pt x="0" y="53"/>
                    </a:lnTo>
                    <a:lnTo>
                      <a:pt x="7" y="60"/>
                    </a:lnTo>
                    <a:lnTo>
                      <a:pt x="30" y="83"/>
                    </a:lnTo>
                    <a:lnTo>
                      <a:pt x="68" y="45"/>
                    </a:lnTo>
                    <a:lnTo>
                      <a:pt x="3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3" name="Freeform 1359"/>
              <p:cNvSpPr/>
              <p:nvPr/>
            </p:nvSpPr>
            <p:spPr bwMode="auto">
              <a:xfrm>
                <a:off x="6136" y="3409"/>
                <a:ext cx="68" cy="83"/>
              </a:xfrm>
              <a:custGeom>
                <a:avLst/>
                <a:gdLst>
                  <a:gd name="T0" fmla="*/ 0 w 68"/>
                  <a:gd name="T1" fmla="*/ 30 h 83"/>
                  <a:gd name="T2" fmla="*/ 0 w 68"/>
                  <a:gd name="T3" fmla="*/ 53 h 83"/>
                  <a:gd name="T4" fmla="*/ 7 w 68"/>
                  <a:gd name="T5" fmla="*/ 60 h 83"/>
                  <a:gd name="T6" fmla="*/ 30 w 68"/>
                  <a:gd name="T7" fmla="*/ 83 h 83"/>
                  <a:gd name="T8" fmla="*/ 68 w 68"/>
                  <a:gd name="T9" fmla="*/ 45 h 83"/>
                  <a:gd name="T10" fmla="*/ 30 w 68"/>
                  <a:gd name="T11" fmla="*/ 0 h 83"/>
                  <a:gd name="T12" fmla="*/ 0 w 68"/>
                  <a:gd name="T13" fmla="*/ 3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83">
                    <a:moveTo>
                      <a:pt x="0" y="30"/>
                    </a:moveTo>
                    <a:lnTo>
                      <a:pt x="0" y="53"/>
                    </a:lnTo>
                    <a:lnTo>
                      <a:pt x="7" y="60"/>
                    </a:lnTo>
                    <a:lnTo>
                      <a:pt x="30" y="83"/>
                    </a:lnTo>
                    <a:lnTo>
                      <a:pt x="68" y="45"/>
                    </a:lnTo>
                    <a:lnTo>
                      <a:pt x="30" y="0"/>
                    </a:lnTo>
                    <a:lnTo>
                      <a:pt x="0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4" name="Freeform 1360"/>
              <p:cNvSpPr/>
              <p:nvPr/>
            </p:nvSpPr>
            <p:spPr bwMode="auto">
              <a:xfrm>
                <a:off x="6250" y="3462"/>
                <a:ext cx="69" cy="53"/>
              </a:xfrm>
              <a:custGeom>
                <a:avLst/>
                <a:gdLst>
                  <a:gd name="T0" fmla="*/ 0 w 9"/>
                  <a:gd name="T1" fmla="*/ 5 h 7"/>
                  <a:gd name="T2" fmla="*/ 2 w 9"/>
                  <a:gd name="T3" fmla="*/ 7 h 7"/>
                  <a:gd name="T4" fmla="*/ 9 w 9"/>
                  <a:gd name="T5" fmla="*/ 5 h 7"/>
                  <a:gd name="T6" fmla="*/ 9 w 9"/>
                  <a:gd name="T7" fmla="*/ 3 h 7"/>
                  <a:gd name="T8" fmla="*/ 6 w 9"/>
                  <a:gd name="T9" fmla="*/ 0 h 7"/>
                  <a:gd name="T10" fmla="*/ 0 w 9"/>
                  <a:gd name="T1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0" y="5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5" name="Freeform 1361"/>
              <p:cNvSpPr/>
              <p:nvPr/>
            </p:nvSpPr>
            <p:spPr bwMode="auto">
              <a:xfrm>
                <a:off x="6166" y="3462"/>
                <a:ext cx="84" cy="68"/>
              </a:xfrm>
              <a:custGeom>
                <a:avLst/>
                <a:gdLst>
                  <a:gd name="T0" fmla="*/ 0 w 84"/>
                  <a:gd name="T1" fmla="*/ 38 h 68"/>
                  <a:gd name="T2" fmla="*/ 23 w 84"/>
                  <a:gd name="T3" fmla="*/ 68 h 68"/>
                  <a:gd name="T4" fmla="*/ 61 w 84"/>
                  <a:gd name="T5" fmla="*/ 60 h 68"/>
                  <a:gd name="T6" fmla="*/ 61 w 84"/>
                  <a:gd name="T7" fmla="*/ 60 h 68"/>
                  <a:gd name="T8" fmla="*/ 84 w 84"/>
                  <a:gd name="T9" fmla="*/ 38 h 68"/>
                  <a:gd name="T10" fmla="*/ 38 w 84"/>
                  <a:gd name="T11" fmla="*/ 0 h 68"/>
                  <a:gd name="T12" fmla="*/ 0 w 84"/>
                  <a:gd name="T13" fmla="*/ 3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68">
                    <a:moveTo>
                      <a:pt x="0" y="38"/>
                    </a:moveTo>
                    <a:lnTo>
                      <a:pt x="23" y="68"/>
                    </a:lnTo>
                    <a:lnTo>
                      <a:pt x="61" y="60"/>
                    </a:lnTo>
                    <a:lnTo>
                      <a:pt x="61" y="60"/>
                    </a:lnTo>
                    <a:lnTo>
                      <a:pt x="84" y="38"/>
                    </a:lnTo>
                    <a:lnTo>
                      <a:pt x="38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6" name="Freeform 1362"/>
              <p:cNvSpPr/>
              <p:nvPr/>
            </p:nvSpPr>
            <p:spPr bwMode="auto">
              <a:xfrm>
                <a:off x="6166" y="3462"/>
                <a:ext cx="84" cy="68"/>
              </a:xfrm>
              <a:custGeom>
                <a:avLst/>
                <a:gdLst>
                  <a:gd name="T0" fmla="*/ 0 w 84"/>
                  <a:gd name="T1" fmla="*/ 38 h 68"/>
                  <a:gd name="T2" fmla="*/ 23 w 84"/>
                  <a:gd name="T3" fmla="*/ 68 h 68"/>
                  <a:gd name="T4" fmla="*/ 61 w 84"/>
                  <a:gd name="T5" fmla="*/ 60 h 68"/>
                  <a:gd name="T6" fmla="*/ 61 w 84"/>
                  <a:gd name="T7" fmla="*/ 60 h 68"/>
                  <a:gd name="T8" fmla="*/ 84 w 84"/>
                  <a:gd name="T9" fmla="*/ 38 h 68"/>
                  <a:gd name="T10" fmla="*/ 38 w 84"/>
                  <a:gd name="T11" fmla="*/ 0 h 68"/>
                  <a:gd name="T12" fmla="*/ 0 w 84"/>
                  <a:gd name="T13" fmla="*/ 3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68">
                    <a:moveTo>
                      <a:pt x="0" y="38"/>
                    </a:moveTo>
                    <a:lnTo>
                      <a:pt x="23" y="68"/>
                    </a:lnTo>
                    <a:lnTo>
                      <a:pt x="61" y="60"/>
                    </a:lnTo>
                    <a:lnTo>
                      <a:pt x="61" y="60"/>
                    </a:lnTo>
                    <a:lnTo>
                      <a:pt x="84" y="38"/>
                    </a:lnTo>
                    <a:lnTo>
                      <a:pt x="38" y="0"/>
                    </a:lnTo>
                    <a:lnTo>
                      <a:pt x="0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7" name="Freeform 1363"/>
              <p:cNvSpPr/>
              <p:nvPr/>
            </p:nvSpPr>
            <p:spPr bwMode="auto">
              <a:xfrm>
                <a:off x="6143" y="3485"/>
                <a:ext cx="16" cy="37"/>
              </a:xfrm>
              <a:custGeom>
                <a:avLst/>
                <a:gdLst>
                  <a:gd name="T0" fmla="*/ 0 w 16"/>
                  <a:gd name="T1" fmla="*/ 0 h 37"/>
                  <a:gd name="T2" fmla="*/ 0 w 16"/>
                  <a:gd name="T3" fmla="*/ 22 h 37"/>
                  <a:gd name="T4" fmla="*/ 0 w 16"/>
                  <a:gd name="T5" fmla="*/ 37 h 37"/>
                  <a:gd name="T6" fmla="*/ 16 w 16"/>
                  <a:gd name="T7" fmla="*/ 15 h 37"/>
                  <a:gd name="T8" fmla="*/ 0 w 16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7">
                    <a:moveTo>
                      <a:pt x="0" y="0"/>
                    </a:moveTo>
                    <a:lnTo>
                      <a:pt x="0" y="22"/>
                    </a:lnTo>
                    <a:lnTo>
                      <a:pt x="0" y="37"/>
                    </a:lnTo>
                    <a:lnTo>
                      <a:pt x="16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8" name="Freeform 1364"/>
              <p:cNvSpPr/>
              <p:nvPr/>
            </p:nvSpPr>
            <p:spPr bwMode="auto">
              <a:xfrm>
                <a:off x="6143" y="3485"/>
                <a:ext cx="16" cy="37"/>
              </a:xfrm>
              <a:custGeom>
                <a:avLst/>
                <a:gdLst>
                  <a:gd name="T0" fmla="*/ 0 w 16"/>
                  <a:gd name="T1" fmla="*/ 0 h 37"/>
                  <a:gd name="T2" fmla="*/ 0 w 16"/>
                  <a:gd name="T3" fmla="*/ 22 h 37"/>
                  <a:gd name="T4" fmla="*/ 0 w 16"/>
                  <a:gd name="T5" fmla="*/ 37 h 37"/>
                  <a:gd name="T6" fmla="*/ 16 w 16"/>
                  <a:gd name="T7" fmla="*/ 15 h 37"/>
                  <a:gd name="T8" fmla="*/ 0 w 16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7">
                    <a:moveTo>
                      <a:pt x="0" y="0"/>
                    </a:moveTo>
                    <a:lnTo>
                      <a:pt x="0" y="22"/>
                    </a:lnTo>
                    <a:lnTo>
                      <a:pt x="0" y="37"/>
                    </a:lnTo>
                    <a:lnTo>
                      <a:pt x="16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9" name="Freeform 1365"/>
              <p:cNvSpPr/>
              <p:nvPr/>
            </p:nvSpPr>
            <p:spPr bwMode="auto">
              <a:xfrm>
                <a:off x="6151" y="2143"/>
                <a:ext cx="31" cy="15"/>
              </a:xfrm>
              <a:custGeom>
                <a:avLst/>
                <a:gdLst>
                  <a:gd name="T0" fmla="*/ 0 w 31"/>
                  <a:gd name="T1" fmla="*/ 0 h 15"/>
                  <a:gd name="T2" fmla="*/ 15 w 31"/>
                  <a:gd name="T3" fmla="*/ 15 h 15"/>
                  <a:gd name="T4" fmla="*/ 31 w 31"/>
                  <a:gd name="T5" fmla="*/ 0 h 15"/>
                  <a:gd name="T6" fmla="*/ 0 w 31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5">
                    <a:moveTo>
                      <a:pt x="0" y="0"/>
                    </a:moveTo>
                    <a:lnTo>
                      <a:pt x="15" y="15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0" name="Freeform 1366"/>
              <p:cNvSpPr/>
              <p:nvPr/>
            </p:nvSpPr>
            <p:spPr bwMode="auto">
              <a:xfrm>
                <a:off x="6151" y="2143"/>
                <a:ext cx="31" cy="15"/>
              </a:xfrm>
              <a:custGeom>
                <a:avLst/>
                <a:gdLst>
                  <a:gd name="T0" fmla="*/ 0 w 31"/>
                  <a:gd name="T1" fmla="*/ 0 h 15"/>
                  <a:gd name="T2" fmla="*/ 15 w 31"/>
                  <a:gd name="T3" fmla="*/ 15 h 15"/>
                  <a:gd name="T4" fmla="*/ 31 w 31"/>
                  <a:gd name="T5" fmla="*/ 0 h 15"/>
                  <a:gd name="T6" fmla="*/ 0 w 31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5">
                    <a:moveTo>
                      <a:pt x="0" y="0"/>
                    </a:moveTo>
                    <a:lnTo>
                      <a:pt x="15" y="15"/>
                    </a:lnTo>
                    <a:lnTo>
                      <a:pt x="31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1" name="Freeform 1367"/>
              <p:cNvSpPr/>
              <p:nvPr/>
            </p:nvSpPr>
            <p:spPr bwMode="auto">
              <a:xfrm>
                <a:off x="6075" y="2158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7 w 7"/>
                  <a:gd name="T4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2" name="Freeform 1368"/>
              <p:cNvSpPr/>
              <p:nvPr/>
            </p:nvSpPr>
            <p:spPr bwMode="auto">
              <a:xfrm>
                <a:off x="6075" y="2158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7 w 7"/>
                  <a:gd name="T4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3" name="Freeform 1369"/>
              <p:cNvSpPr/>
              <p:nvPr/>
            </p:nvSpPr>
            <p:spPr bwMode="auto">
              <a:xfrm>
                <a:off x="6166" y="2136"/>
                <a:ext cx="69" cy="75"/>
              </a:xfrm>
              <a:custGeom>
                <a:avLst/>
                <a:gdLst>
                  <a:gd name="T0" fmla="*/ 0 w 9"/>
                  <a:gd name="T1" fmla="*/ 5 h 10"/>
                  <a:gd name="T2" fmla="*/ 5 w 9"/>
                  <a:gd name="T3" fmla="*/ 10 h 10"/>
                  <a:gd name="T4" fmla="*/ 9 w 9"/>
                  <a:gd name="T5" fmla="*/ 6 h 10"/>
                  <a:gd name="T6" fmla="*/ 5 w 9"/>
                  <a:gd name="T7" fmla="*/ 0 h 10"/>
                  <a:gd name="T8" fmla="*/ 4 w 9"/>
                  <a:gd name="T9" fmla="*/ 0 h 10"/>
                  <a:gd name="T10" fmla="*/ 0 w 9"/>
                  <a:gd name="T1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0">
                    <a:moveTo>
                      <a:pt x="0" y="5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7" y="2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5"/>
                      <a:pt x="0" y="5"/>
                      <a:pt x="0" y="5"/>
                    </a:cubicBezTo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4" name="Freeform 1370"/>
              <p:cNvSpPr/>
              <p:nvPr/>
            </p:nvSpPr>
            <p:spPr bwMode="auto">
              <a:xfrm>
                <a:off x="6082" y="2143"/>
                <a:ext cx="77" cy="68"/>
              </a:xfrm>
              <a:custGeom>
                <a:avLst/>
                <a:gdLst>
                  <a:gd name="T0" fmla="*/ 0 w 77"/>
                  <a:gd name="T1" fmla="*/ 30 h 68"/>
                  <a:gd name="T2" fmla="*/ 39 w 77"/>
                  <a:gd name="T3" fmla="*/ 68 h 68"/>
                  <a:gd name="T4" fmla="*/ 77 w 77"/>
                  <a:gd name="T5" fmla="*/ 30 h 68"/>
                  <a:gd name="T6" fmla="*/ 54 w 77"/>
                  <a:gd name="T7" fmla="*/ 0 h 68"/>
                  <a:gd name="T8" fmla="*/ 54 w 77"/>
                  <a:gd name="T9" fmla="*/ 0 h 68"/>
                  <a:gd name="T10" fmla="*/ 16 w 77"/>
                  <a:gd name="T11" fmla="*/ 8 h 68"/>
                  <a:gd name="T12" fmla="*/ 0 w 77"/>
                  <a:gd name="T13" fmla="*/ 3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68">
                    <a:moveTo>
                      <a:pt x="0" y="30"/>
                    </a:moveTo>
                    <a:lnTo>
                      <a:pt x="39" y="68"/>
                    </a:lnTo>
                    <a:lnTo>
                      <a:pt x="77" y="3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16" y="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5" name="Freeform 1371"/>
              <p:cNvSpPr/>
              <p:nvPr/>
            </p:nvSpPr>
            <p:spPr bwMode="auto">
              <a:xfrm>
                <a:off x="6082" y="2143"/>
                <a:ext cx="77" cy="68"/>
              </a:xfrm>
              <a:custGeom>
                <a:avLst/>
                <a:gdLst>
                  <a:gd name="T0" fmla="*/ 0 w 77"/>
                  <a:gd name="T1" fmla="*/ 30 h 68"/>
                  <a:gd name="T2" fmla="*/ 39 w 77"/>
                  <a:gd name="T3" fmla="*/ 68 h 68"/>
                  <a:gd name="T4" fmla="*/ 77 w 77"/>
                  <a:gd name="T5" fmla="*/ 30 h 68"/>
                  <a:gd name="T6" fmla="*/ 54 w 77"/>
                  <a:gd name="T7" fmla="*/ 0 h 68"/>
                  <a:gd name="T8" fmla="*/ 54 w 77"/>
                  <a:gd name="T9" fmla="*/ 0 h 68"/>
                  <a:gd name="T10" fmla="*/ 16 w 77"/>
                  <a:gd name="T11" fmla="*/ 8 h 68"/>
                  <a:gd name="T12" fmla="*/ 0 w 77"/>
                  <a:gd name="T13" fmla="*/ 3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68">
                    <a:moveTo>
                      <a:pt x="0" y="30"/>
                    </a:moveTo>
                    <a:lnTo>
                      <a:pt x="39" y="68"/>
                    </a:lnTo>
                    <a:lnTo>
                      <a:pt x="77" y="3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16" y="8"/>
                    </a:lnTo>
                    <a:lnTo>
                      <a:pt x="0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6" name="Freeform 1372"/>
              <p:cNvSpPr/>
              <p:nvPr/>
            </p:nvSpPr>
            <p:spPr bwMode="auto">
              <a:xfrm>
                <a:off x="6212" y="2189"/>
                <a:ext cx="53" cy="75"/>
              </a:xfrm>
              <a:custGeom>
                <a:avLst/>
                <a:gdLst>
                  <a:gd name="T0" fmla="*/ 0 w 7"/>
                  <a:gd name="T1" fmla="*/ 4 h 10"/>
                  <a:gd name="T2" fmla="*/ 5 w 7"/>
                  <a:gd name="T3" fmla="*/ 10 h 10"/>
                  <a:gd name="T4" fmla="*/ 7 w 7"/>
                  <a:gd name="T5" fmla="*/ 8 h 10"/>
                  <a:gd name="T6" fmla="*/ 4 w 7"/>
                  <a:gd name="T7" fmla="*/ 0 h 10"/>
                  <a:gd name="T8" fmla="*/ 0 w 7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0" y="4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5"/>
                      <a:pt x="5" y="2"/>
                      <a:pt x="4" y="0"/>
                    </a:cubicBezTo>
                    <a:cubicBezTo>
                      <a:pt x="0" y="4"/>
                      <a:pt x="0" y="4"/>
                      <a:pt x="0" y="4"/>
                    </a:cubicBezTo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7" name="Freeform 1373"/>
              <p:cNvSpPr/>
              <p:nvPr/>
            </p:nvSpPr>
            <p:spPr bwMode="auto">
              <a:xfrm>
                <a:off x="6121" y="2181"/>
                <a:ext cx="83" cy="83"/>
              </a:xfrm>
              <a:custGeom>
                <a:avLst/>
                <a:gdLst>
                  <a:gd name="T0" fmla="*/ 45 w 83"/>
                  <a:gd name="T1" fmla="*/ 0 h 83"/>
                  <a:gd name="T2" fmla="*/ 83 w 83"/>
                  <a:gd name="T3" fmla="*/ 38 h 83"/>
                  <a:gd name="T4" fmla="*/ 45 w 83"/>
                  <a:gd name="T5" fmla="*/ 83 h 83"/>
                  <a:gd name="T6" fmla="*/ 0 w 83"/>
                  <a:gd name="T7" fmla="*/ 38 h 83"/>
                  <a:gd name="T8" fmla="*/ 45 w 83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45" y="0"/>
                    </a:moveTo>
                    <a:lnTo>
                      <a:pt x="83" y="38"/>
                    </a:lnTo>
                    <a:lnTo>
                      <a:pt x="45" y="83"/>
                    </a:lnTo>
                    <a:lnTo>
                      <a:pt x="0" y="38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8" name="Freeform 1374"/>
              <p:cNvSpPr/>
              <p:nvPr/>
            </p:nvSpPr>
            <p:spPr bwMode="auto">
              <a:xfrm>
                <a:off x="6121" y="2181"/>
                <a:ext cx="83" cy="83"/>
              </a:xfrm>
              <a:custGeom>
                <a:avLst/>
                <a:gdLst>
                  <a:gd name="T0" fmla="*/ 45 w 83"/>
                  <a:gd name="T1" fmla="*/ 0 h 83"/>
                  <a:gd name="T2" fmla="*/ 83 w 83"/>
                  <a:gd name="T3" fmla="*/ 38 h 83"/>
                  <a:gd name="T4" fmla="*/ 45 w 83"/>
                  <a:gd name="T5" fmla="*/ 83 h 83"/>
                  <a:gd name="T6" fmla="*/ 0 w 83"/>
                  <a:gd name="T7" fmla="*/ 38 h 83"/>
                  <a:gd name="T8" fmla="*/ 45 w 83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45" y="0"/>
                    </a:moveTo>
                    <a:lnTo>
                      <a:pt x="83" y="38"/>
                    </a:lnTo>
                    <a:lnTo>
                      <a:pt x="45" y="83"/>
                    </a:lnTo>
                    <a:lnTo>
                      <a:pt x="0" y="38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9" name="Freeform 1375"/>
              <p:cNvSpPr/>
              <p:nvPr/>
            </p:nvSpPr>
            <p:spPr bwMode="auto">
              <a:xfrm>
                <a:off x="6075" y="2181"/>
                <a:ext cx="46" cy="75"/>
              </a:xfrm>
              <a:custGeom>
                <a:avLst/>
                <a:gdLst>
                  <a:gd name="T0" fmla="*/ 0 w 46"/>
                  <a:gd name="T1" fmla="*/ 0 h 75"/>
                  <a:gd name="T2" fmla="*/ 7 w 46"/>
                  <a:gd name="T3" fmla="*/ 75 h 75"/>
                  <a:gd name="T4" fmla="*/ 46 w 46"/>
                  <a:gd name="T5" fmla="*/ 38 h 75"/>
                  <a:gd name="T6" fmla="*/ 0 w 46"/>
                  <a:gd name="T7" fmla="*/ 0 h 75"/>
                  <a:gd name="T8" fmla="*/ 0 w 46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5">
                    <a:moveTo>
                      <a:pt x="0" y="0"/>
                    </a:moveTo>
                    <a:lnTo>
                      <a:pt x="7" y="75"/>
                    </a:lnTo>
                    <a:lnTo>
                      <a:pt x="46" y="3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0" name="Freeform 1376"/>
              <p:cNvSpPr/>
              <p:nvPr/>
            </p:nvSpPr>
            <p:spPr bwMode="auto">
              <a:xfrm>
                <a:off x="6075" y="2181"/>
                <a:ext cx="46" cy="75"/>
              </a:xfrm>
              <a:custGeom>
                <a:avLst/>
                <a:gdLst>
                  <a:gd name="T0" fmla="*/ 0 w 46"/>
                  <a:gd name="T1" fmla="*/ 0 h 75"/>
                  <a:gd name="T2" fmla="*/ 7 w 46"/>
                  <a:gd name="T3" fmla="*/ 75 h 75"/>
                  <a:gd name="T4" fmla="*/ 46 w 46"/>
                  <a:gd name="T5" fmla="*/ 38 h 75"/>
                  <a:gd name="T6" fmla="*/ 0 w 46"/>
                  <a:gd name="T7" fmla="*/ 0 h 75"/>
                  <a:gd name="T8" fmla="*/ 0 w 46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5">
                    <a:moveTo>
                      <a:pt x="0" y="0"/>
                    </a:moveTo>
                    <a:lnTo>
                      <a:pt x="7" y="75"/>
                    </a:lnTo>
                    <a:lnTo>
                      <a:pt x="46" y="3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1" name="Freeform 1377"/>
              <p:cNvSpPr/>
              <p:nvPr/>
            </p:nvSpPr>
            <p:spPr bwMode="auto">
              <a:xfrm>
                <a:off x="6250" y="2256"/>
                <a:ext cx="31" cy="46"/>
              </a:xfrm>
              <a:custGeom>
                <a:avLst/>
                <a:gdLst>
                  <a:gd name="T0" fmla="*/ 0 w 4"/>
                  <a:gd name="T1" fmla="*/ 2 h 6"/>
                  <a:gd name="T2" fmla="*/ 4 w 4"/>
                  <a:gd name="T3" fmla="*/ 6 h 6"/>
                  <a:gd name="T4" fmla="*/ 2 w 4"/>
                  <a:gd name="T5" fmla="*/ 0 h 6"/>
                  <a:gd name="T6" fmla="*/ 0 w 4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3" y="4"/>
                      <a:pt x="3" y="2"/>
                      <a:pt x="2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2" name="Freeform 1378"/>
              <p:cNvSpPr/>
              <p:nvPr/>
            </p:nvSpPr>
            <p:spPr bwMode="auto">
              <a:xfrm>
                <a:off x="6166" y="2234"/>
                <a:ext cx="84" cy="83"/>
              </a:xfrm>
              <a:custGeom>
                <a:avLst/>
                <a:gdLst>
                  <a:gd name="T0" fmla="*/ 84 w 84"/>
                  <a:gd name="T1" fmla="*/ 37 h 83"/>
                  <a:gd name="T2" fmla="*/ 38 w 84"/>
                  <a:gd name="T3" fmla="*/ 83 h 83"/>
                  <a:gd name="T4" fmla="*/ 0 w 84"/>
                  <a:gd name="T5" fmla="*/ 37 h 83"/>
                  <a:gd name="T6" fmla="*/ 38 w 84"/>
                  <a:gd name="T7" fmla="*/ 0 h 83"/>
                  <a:gd name="T8" fmla="*/ 84 w 84"/>
                  <a:gd name="T9" fmla="*/ 3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84" y="37"/>
                    </a:moveTo>
                    <a:lnTo>
                      <a:pt x="38" y="83"/>
                    </a:lnTo>
                    <a:lnTo>
                      <a:pt x="0" y="37"/>
                    </a:lnTo>
                    <a:lnTo>
                      <a:pt x="38" y="0"/>
                    </a:lnTo>
                    <a:lnTo>
                      <a:pt x="84" y="37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3" name="Freeform 1379"/>
              <p:cNvSpPr/>
              <p:nvPr/>
            </p:nvSpPr>
            <p:spPr bwMode="auto">
              <a:xfrm>
                <a:off x="6166" y="2234"/>
                <a:ext cx="84" cy="83"/>
              </a:xfrm>
              <a:custGeom>
                <a:avLst/>
                <a:gdLst>
                  <a:gd name="T0" fmla="*/ 84 w 84"/>
                  <a:gd name="T1" fmla="*/ 37 h 83"/>
                  <a:gd name="T2" fmla="*/ 38 w 84"/>
                  <a:gd name="T3" fmla="*/ 83 h 83"/>
                  <a:gd name="T4" fmla="*/ 0 w 84"/>
                  <a:gd name="T5" fmla="*/ 37 h 83"/>
                  <a:gd name="T6" fmla="*/ 38 w 84"/>
                  <a:gd name="T7" fmla="*/ 0 h 83"/>
                  <a:gd name="T8" fmla="*/ 84 w 84"/>
                  <a:gd name="T9" fmla="*/ 3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84" y="37"/>
                    </a:moveTo>
                    <a:lnTo>
                      <a:pt x="38" y="83"/>
                    </a:lnTo>
                    <a:lnTo>
                      <a:pt x="0" y="37"/>
                    </a:lnTo>
                    <a:lnTo>
                      <a:pt x="38" y="0"/>
                    </a:lnTo>
                    <a:lnTo>
                      <a:pt x="84" y="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4" name="Freeform 1380"/>
              <p:cNvSpPr/>
              <p:nvPr/>
            </p:nvSpPr>
            <p:spPr bwMode="auto">
              <a:xfrm>
                <a:off x="6082" y="2234"/>
                <a:ext cx="77" cy="83"/>
              </a:xfrm>
              <a:custGeom>
                <a:avLst/>
                <a:gdLst>
                  <a:gd name="T0" fmla="*/ 39 w 77"/>
                  <a:gd name="T1" fmla="*/ 0 h 83"/>
                  <a:gd name="T2" fmla="*/ 77 w 77"/>
                  <a:gd name="T3" fmla="*/ 37 h 83"/>
                  <a:gd name="T4" fmla="*/ 39 w 77"/>
                  <a:gd name="T5" fmla="*/ 83 h 83"/>
                  <a:gd name="T6" fmla="*/ 0 w 77"/>
                  <a:gd name="T7" fmla="*/ 37 h 83"/>
                  <a:gd name="T8" fmla="*/ 39 w 77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83">
                    <a:moveTo>
                      <a:pt x="39" y="0"/>
                    </a:moveTo>
                    <a:lnTo>
                      <a:pt x="77" y="37"/>
                    </a:lnTo>
                    <a:lnTo>
                      <a:pt x="39" y="83"/>
                    </a:lnTo>
                    <a:lnTo>
                      <a:pt x="0" y="37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5" name="Freeform 1381"/>
              <p:cNvSpPr/>
              <p:nvPr/>
            </p:nvSpPr>
            <p:spPr bwMode="auto">
              <a:xfrm>
                <a:off x="6082" y="2234"/>
                <a:ext cx="77" cy="83"/>
              </a:xfrm>
              <a:custGeom>
                <a:avLst/>
                <a:gdLst>
                  <a:gd name="T0" fmla="*/ 39 w 77"/>
                  <a:gd name="T1" fmla="*/ 0 h 83"/>
                  <a:gd name="T2" fmla="*/ 77 w 77"/>
                  <a:gd name="T3" fmla="*/ 37 h 83"/>
                  <a:gd name="T4" fmla="*/ 39 w 77"/>
                  <a:gd name="T5" fmla="*/ 83 h 83"/>
                  <a:gd name="T6" fmla="*/ 0 w 77"/>
                  <a:gd name="T7" fmla="*/ 37 h 83"/>
                  <a:gd name="T8" fmla="*/ 39 w 77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83">
                    <a:moveTo>
                      <a:pt x="39" y="0"/>
                    </a:moveTo>
                    <a:lnTo>
                      <a:pt x="77" y="37"/>
                    </a:lnTo>
                    <a:lnTo>
                      <a:pt x="39" y="83"/>
                    </a:lnTo>
                    <a:lnTo>
                      <a:pt x="0" y="37"/>
                    </a:lnTo>
                    <a:lnTo>
                      <a:pt x="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6" name="Freeform 1382"/>
              <p:cNvSpPr/>
              <p:nvPr/>
            </p:nvSpPr>
            <p:spPr bwMode="auto">
              <a:xfrm>
                <a:off x="6212" y="2286"/>
                <a:ext cx="76" cy="76"/>
              </a:xfrm>
              <a:custGeom>
                <a:avLst/>
                <a:gdLst>
                  <a:gd name="T0" fmla="*/ 0 w 10"/>
                  <a:gd name="T1" fmla="*/ 5 h 10"/>
                  <a:gd name="T2" fmla="*/ 5 w 10"/>
                  <a:gd name="T3" fmla="*/ 10 h 10"/>
                  <a:gd name="T4" fmla="*/ 10 w 10"/>
                  <a:gd name="T5" fmla="*/ 6 h 10"/>
                  <a:gd name="T6" fmla="*/ 9 w 10"/>
                  <a:gd name="T7" fmla="*/ 4 h 10"/>
                  <a:gd name="T8" fmla="*/ 5 w 10"/>
                  <a:gd name="T9" fmla="*/ 0 h 10"/>
                  <a:gd name="T10" fmla="*/ 0 w 10"/>
                  <a:gd name="T1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0" y="5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5"/>
                      <a:pt x="9" y="5"/>
                      <a:pt x="9" y="4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5"/>
                      <a:pt x="0" y="5"/>
                      <a:pt x="0" y="5"/>
                    </a:cubicBezTo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7" name="Freeform 1383"/>
              <p:cNvSpPr/>
              <p:nvPr/>
            </p:nvSpPr>
            <p:spPr bwMode="auto">
              <a:xfrm>
                <a:off x="6121" y="2286"/>
                <a:ext cx="83" cy="76"/>
              </a:xfrm>
              <a:custGeom>
                <a:avLst/>
                <a:gdLst>
                  <a:gd name="T0" fmla="*/ 45 w 83"/>
                  <a:gd name="T1" fmla="*/ 0 h 76"/>
                  <a:gd name="T2" fmla="*/ 83 w 83"/>
                  <a:gd name="T3" fmla="*/ 38 h 76"/>
                  <a:gd name="T4" fmla="*/ 45 w 83"/>
                  <a:gd name="T5" fmla="*/ 76 h 76"/>
                  <a:gd name="T6" fmla="*/ 0 w 83"/>
                  <a:gd name="T7" fmla="*/ 38 h 76"/>
                  <a:gd name="T8" fmla="*/ 45 w 83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6">
                    <a:moveTo>
                      <a:pt x="45" y="0"/>
                    </a:moveTo>
                    <a:lnTo>
                      <a:pt x="83" y="38"/>
                    </a:lnTo>
                    <a:lnTo>
                      <a:pt x="45" y="76"/>
                    </a:lnTo>
                    <a:lnTo>
                      <a:pt x="0" y="38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8" name="Freeform 1384"/>
              <p:cNvSpPr/>
              <p:nvPr/>
            </p:nvSpPr>
            <p:spPr bwMode="auto">
              <a:xfrm>
                <a:off x="6121" y="2286"/>
                <a:ext cx="83" cy="76"/>
              </a:xfrm>
              <a:custGeom>
                <a:avLst/>
                <a:gdLst>
                  <a:gd name="T0" fmla="*/ 45 w 83"/>
                  <a:gd name="T1" fmla="*/ 0 h 76"/>
                  <a:gd name="T2" fmla="*/ 83 w 83"/>
                  <a:gd name="T3" fmla="*/ 38 h 76"/>
                  <a:gd name="T4" fmla="*/ 45 w 83"/>
                  <a:gd name="T5" fmla="*/ 76 h 76"/>
                  <a:gd name="T6" fmla="*/ 0 w 83"/>
                  <a:gd name="T7" fmla="*/ 38 h 76"/>
                  <a:gd name="T8" fmla="*/ 45 w 83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6">
                    <a:moveTo>
                      <a:pt x="45" y="0"/>
                    </a:moveTo>
                    <a:lnTo>
                      <a:pt x="83" y="38"/>
                    </a:lnTo>
                    <a:lnTo>
                      <a:pt x="45" y="76"/>
                    </a:lnTo>
                    <a:lnTo>
                      <a:pt x="0" y="38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9" name="Freeform 1385"/>
              <p:cNvSpPr/>
              <p:nvPr/>
            </p:nvSpPr>
            <p:spPr bwMode="auto">
              <a:xfrm>
                <a:off x="6082" y="2286"/>
                <a:ext cx="39" cy="68"/>
              </a:xfrm>
              <a:custGeom>
                <a:avLst/>
                <a:gdLst>
                  <a:gd name="T0" fmla="*/ 0 w 39"/>
                  <a:gd name="T1" fmla="*/ 0 h 68"/>
                  <a:gd name="T2" fmla="*/ 0 w 39"/>
                  <a:gd name="T3" fmla="*/ 68 h 68"/>
                  <a:gd name="T4" fmla="*/ 39 w 39"/>
                  <a:gd name="T5" fmla="*/ 38 h 68"/>
                  <a:gd name="T6" fmla="*/ 0 w 39"/>
                  <a:gd name="T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68">
                    <a:moveTo>
                      <a:pt x="0" y="0"/>
                    </a:moveTo>
                    <a:lnTo>
                      <a:pt x="0" y="68"/>
                    </a:lnTo>
                    <a:lnTo>
                      <a:pt x="39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0" name="Freeform 1386"/>
              <p:cNvSpPr/>
              <p:nvPr/>
            </p:nvSpPr>
            <p:spPr bwMode="auto">
              <a:xfrm>
                <a:off x="6082" y="2286"/>
                <a:ext cx="39" cy="68"/>
              </a:xfrm>
              <a:custGeom>
                <a:avLst/>
                <a:gdLst>
                  <a:gd name="T0" fmla="*/ 0 w 39"/>
                  <a:gd name="T1" fmla="*/ 0 h 68"/>
                  <a:gd name="T2" fmla="*/ 0 w 39"/>
                  <a:gd name="T3" fmla="*/ 68 h 68"/>
                  <a:gd name="T4" fmla="*/ 39 w 39"/>
                  <a:gd name="T5" fmla="*/ 38 h 68"/>
                  <a:gd name="T6" fmla="*/ 0 w 39"/>
                  <a:gd name="T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68">
                    <a:moveTo>
                      <a:pt x="0" y="0"/>
                    </a:moveTo>
                    <a:lnTo>
                      <a:pt x="0" y="68"/>
                    </a:lnTo>
                    <a:lnTo>
                      <a:pt x="39" y="3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1" name="Freeform 1387"/>
              <p:cNvSpPr/>
              <p:nvPr/>
            </p:nvSpPr>
            <p:spPr bwMode="auto">
              <a:xfrm>
                <a:off x="6250" y="2339"/>
                <a:ext cx="46" cy="76"/>
              </a:xfrm>
              <a:custGeom>
                <a:avLst/>
                <a:gdLst>
                  <a:gd name="T0" fmla="*/ 0 w 6"/>
                  <a:gd name="T1" fmla="*/ 5 h 10"/>
                  <a:gd name="T2" fmla="*/ 6 w 6"/>
                  <a:gd name="T3" fmla="*/ 10 h 10"/>
                  <a:gd name="T4" fmla="*/ 6 w 6"/>
                  <a:gd name="T5" fmla="*/ 10 h 10"/>
                  <a:gd name="T6" fmla="*/ 5 w 6"/>
                  <a:gd name="T7" fmla="*/ 0 h 10"/>
                  <a:gd name="T8" fmla="*/ 0 w 6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0" y="5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6"/>
                      <a:pt x="5" y="3"/>
                      <a:pt x="5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2" name="Freeform 1388"/>
              <p:cNvSpPr/>
              <p:nvPr/>
            </p:nvSpPr>
            <p:spPr bwMode="auto">
              <a:xfrm>
                <a:off x="6166" y="2332"/>
                <a:ext cx="84" cy="83"/>
              </a:xfrm>
              <a:custGeom>
                <a:avLst/>
                <a:gdLst>
                  <a:gd name="T0" fmla="*/ 38 w 84"/>
                  <a:gd name="T1" fmla="*/ 0 h 83"/>
                  <a:gd name="T2" fmla="*/ 84 w 84"/>
                  <a:gd name="T3" fmla="*/ 45 h 83"/>
                  <a:gd name="T4" fmla="*/ 38 w 84"/>
                  <a:gd name="T5" fmla="*/ 83 h 83"/>
                  <a:gd name="T6" fmla="*/ 0 w 84"/>
                  <a:gd name="T7" fmla="*/ 45 h 83"/>
                  <a:gd name="T8" fmla="*/ 38 w 84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38" y="0"/>
                    </a:moveTo>
                    <a:lnTo>
                      <a:pt x="84" y="45"/>
                    </a:lnTo>
                    <a:lnTo>
                      <a:pt x="38" y="83"/>
                    </a:lnTo>
                    <a:lnTo>
                      <a:pt x="0" y="4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3" name="Freeform 1389"/>
              <p:cNvSpPr/>
              <p:nvPr/>
            </p:nvSpPr>
            <p:spPr bwMode="auto">
              <a:xfrm>
                <a:off x="6166" y="2332"/>
                <a:ext cx="84" cy="83"/>
              </a:xfrm>
              <a:custGeom>
                <a:avLst/>
                <a:gdLst>
                  <a:gd name="T0" fmla="*/ 38 w 84"/>
                  <a:gd name="T1" fmla="*/ 0 h 83"/>
                  <a:gd name="T2" fmla="*/ 84 w 84"/>
                  <a:gd name="T3" fmla="*/ 45 h 83"/>
                  <a:gd name="T4" fmla="*/ 38 w 84"/>
                  <a:gd name="T5" fmla="*/ 83 h 83"/>
                  <a:gd name="T6" fmla="*/ 0 w 84"/>
                  <a:gd name="T7" fmla="*/ 45 h 83"/>
                  <a:gd name="T8" fmla="*/ 38 w 84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38" y="0"/>
                    </a:moveTo>
                    <a:lnTo>
                      <a:pt x="84" y="45"/>
                    </a:lnTo>
                    <a:lnTo>
                      <a:pt x="38" y="83"/>
                    </a:lnTo>
                    <a:lnTo>
                      <a:pt x="0" y="45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4" name="Freeform 1390"/>
              <p:cNvSpPr/>
              <p:nvPr/>
            </p:nvSpPr>
            <p:spPr bwMode="auto">
              <a:xfrm>
                <a:off x="6082" y="2332"/>
                <a:ext cx="77" cy="83"/>
              </a:xfrm>
              <a:custGeom>
                <a:avLst/>
                <a:gdLst>
                  <a:gd name="T0" fmla="*/ 0 w 77"/>
                  <a:gd name="T1" fmla="*/ 37 h 83"/>
                  <a:gd name="T2" fmla="*/ 0 w 77"/>
                  <a:gd name="T3" fmla="*/ 52 h 83"/>
                  <a:gd name="T4" fmla="*/ 0 w 77"/>
                  <a:gd name="T5" fmla="*/ 52 h 83"/>
                  <a:gd name="T6" fmla="*/ 39 w 77"/>
                  <a:gd name="T7" fmla="*/ 83 h 83"/>
                  <a:gd name="T8" fmla="*/ 77 w 77"/>
                  <a:gd name="T9" fmla="*/ 45 h 83"/>
                  <a:gd name="T10" fmla="*/ 39 w 77"/>
                  <a:gd name="T11" fmla="*/ 0 h 83"/>
                  <a:gd name="T12" fmla="*/ 0 w 77"/>
                  <a:gd name="T13" fmla="*/ 3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83">
                    <a:moveTo>
                      <a:pt x="0" y="37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39" y="83"/>
                    </a:lnTo>
                    <a:lnTo>
                      <a:pt x="77" y="45"/>
                    </a:lnTo>
                    <a:lnTo>
                      <a:pt x="39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5" name="Freeform 1391"/>
              <p:cNvSpPr/>
              <p:nvPr/>
            </p:nvSpPr>
            <p:spPr bwMode="auto">
              <a:xfrm>
                <a:off x="6082" y="2332"/>
                <a:ext cx="77" cy="83"/>
              </a:xfrm>
              <a:custGeom>
                <a:avLst/>
                <a:gdLst>
                  <a:gd name="T0" fmla="*/ 0 w 77"/>
                  <a:gd name="T1" fmla="*/ 37 h 83"/>
                  <a:gd name="T2" fmla="*/ 0 w 77"/>
                  <a:gd name="T3" fmla="*/ 52 h 83"/>
                  <a:gd name="T4" fmla="*/ 0 w 77"/>
                  <a:gd name="T5" fmla="*/ 52 h 83"/>
                  <a:gd name="T6" fmla="*/ 39 w 77"/>
                  <a:gd name="T7" fmla="*/ 83 h 83"/>
                  <a:gd name="T8" fmla="*/ 77 w 77"/>
                  <a:gd name="T9" fmla="*/ 45 h 83"/>
                  <a:gd name="T10" fmla="*/ 39 w 77"/>
                  <a:gd name="T11" fmla="*/ 0 h 83"/>
                  <a:gd name="T12" fmla="*/ 0 w 77"/>
                  <a:gd name="T13" fmla="*/ 3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83">
                    <a:moveTo>
                      <a:pt x="0" y="37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39" y="83"/>
                    </a:lnTo>
                    <a:lnTo>
                      <a:pt x="77" y="45"/>
                    </a:lnTo>
                    <a:lnTo>
                      <a:pt x="39" y="0"/>
                    </a:lnTo>
                    <a:lnTo>
                      <a:pt x="0" y="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6" name="Freeform 1392"/>
              <p:cNvSpPr/>
              <p:nvPr/>
            </p:nvSpPr>
            <p:spPr bwMode="auto">
              <a:xfrm>
                <a:off x="6296" y="2422"/>
                <a:ext cx="0" cy="8"/>
              </a:xfrm>
              <a:custGeom>
                <a:avLst/>
                <a:gdLst>
                  <a:gd name="T0" fmla="*/ 8 h 8"/>
                  <a:gd name="T1" fmla="*/ 8 h 8"/>
                  <a:gd name="T2" fmla="*/ 0 h 8"/>
                  <a:gd name="T3" fmla="*/ 8 h 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7" name="Freeform 1393"/>
              <p:cNvSpPr/>
              <p:nvPr/>
            </p:nvSpPr>
            <p:spPr bwMode="auto">
              <a:xfrm>
                <a:off x="6212" y="2384"/>
                <a:ext cx="76" cy="83"/>
              </a:xfrm>
              <a:custGeom>
                <a:avLst/>
                <a:gdLst>
                  <a:gd name="T0" fmla="*/ 0 w 76"/>
                  <a:gd name="T1" fmla="*/ 46 h 83"/>
                  <a:gd name="T2" fmla="*/ 38 w 76"/>
                  <a:gd name="T3" fmla="*/ 0 h 83"/>
                  <a:gd name="T4" fmla="*/ 76 w 76"/>
                  <a:gd name="T5" fmla="*/ 46 h 83"/>
                  <a:gd name="T6" fmla="*/ 38 w 76"/>
                  <a:gd name="T7" fmla="*/ 83 h 83"/>
                  <a:gd name="T8" fmla="*/ 0 w 76"/>
                  <a:gd name="T9" fmla="*/ 4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3">
                    <a:moveTo>
                      <a:pt x="0" y="46"/>
                    </a:moveTo>
                    <a:lnTo>
                      <a:pt x="38" y="0"/>
                    </a:lnTo>
                    <a:lnTo>
                      <a:pt x="76" y="46"/>
                    </a:lnTo>
                    <a:lnTo>
                      <a:pt x="38" y="8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8" name="Freeform 1394"/>
              <p:cNvSpPr/>
              <p:nvPr/>
            </p:nvSpPr>
            <p:spPr bwMode="auto">
              <a:xfrm>
                <a:off x="6212" y="2384"/>
                <a:ext cx="76" cy="83"/>
              </a:xfrm>
              <a:custGeom>
                <a:avLst/>
                <a:gdLst>
                  <a:gd name="T0" fmla="*/ 0 w 76"/>
                  <a:gd name="T1" fmla="*/ 46 h 83"/>
                  <a:gd name="T2" fmla="*/ 38 w 76"/>
                  <a:gd name="T3" fmla="*/ 0 h 83"/>
                  <a:gd name="T4" fmla="*/ 76 w 76"/>
                  <a:gd name="T5" fmla="*/ 46 h 83"/>
                  <a:gd name="T6" fmla="*/ 38 w 76"/>
                  <a:gd name="T7" fmla="*/ 83 h 83"/>
                  <a:gd name="T8" fmla="*/ 0 w 76"/>
                  <a:gd name="T9" fmla="*/ 4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3">
                    <a:moveTo>
                      <a:pt x="0" y="46"/>
                    </a:moveTo>
                    <a:lnTo>
                      <a:pt x="38" y="0"/>
                    </a:lnTo>
                    <a:lnTo>
                      <a:pt x="76" y="46"/>
                    </a:lnTo>
                    <a:lnTo>
                      <a:pt x="38" y="83"/>
                    </a:lnTo>
                    <a:lnTo>
                      <a:pt x="0" y="4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9" name="Freeform 1395"/>
              <p:cNvSpPr/>
              <p:nvPr/>
            </p:nvSpPr>
            <p:spPr bwMode="auto">
              <a:xfrm>
                <a:off x="6121" y="2384"/>
                <a:ext cx="83" cy="83"/>
              </a:xfrm>
              <a:custGeom>
                <a:avLst/>
                <a:gdLst>
                  <a:gd name="T0" fmla="*/ 45 w 83"/>
                  <a:gd name="T1" fmla="*/ 0 h 83"/>
                  <a:gd name="T2" fmla="*/ 83 w 83"/>
                  <a:gd name="T3" fmla="*/ 46 h 83"/>
                  <a:gd name="T4" fmla="*/ 45 w 83"/>
                  <a:gd name="T5" fmla="*/ 83 h 83"/>
                  <a:gd name="T6" fmla="*/ 0 w 83"/>
                  <a:gd name="T7" fmla="*/ 46 h 83"/>
                  <a:gd name="T8" fmla="*/ 45 w 83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45" y="0"/>
                    </a:moveTo>
                    <a:lnTo>
                      <a:pt x="83" y="46"/>
                    </a:lnTo>
                    <a:lnTo>
                      <a:pt x="45" y="83"/>
                    </a:lnTo>
                    <a:lnTo>
                      <a:pt x="0" y="4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0" name="Freeform 1396"/>
              <p:cNvSpPr/>
              <p:nvPr/>
            </p:nvSpPr>
            <p:spPr bwMode="auto">
              <a:xfrm>
                <a:off x="6121" y="2384"/>
                <a:ext cx="83" cy="83"/>
              </a:xfrm>
              <a:custGeom>
                <a:avLst/>
                <a:gdLst>
                  <a:gd name="T0" fmla="*/ 45 w 83"/>
                  <a:gd name="T1" fmla="*/ 0 h 83"/>
                  <a:gd name="T2" fmla="*/ 83 w 83"/>
                  <a:gd name="T3" fmla="*/ 46 h 83"/>
                  <a:gd name="T4" fmla="*/ 45 w 83"/>
                  <a:gd name="T5" fmla="*/ 83 h 83"/>
                  <a:gd name="T6" fmla="*/ 0 w 83"/>
                  <a:gd name="T7" fmla="*/ 46 h 83"/>
                  <a:gd name="T8" fmla="*/ 45 w 83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45" y="0"/>
                    </a:moveTo>
                    <a:lnTo>
                      <a:pt x="83" y="46"/>
                    </a:lnTo>
                    <a:lnTo>
                      <a:pt x="45" y="83"/>
                    </a:lnTo>
                    <a:lnTo>
                      <a:pt x="0" y="46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1" name="Freeform 1397"/>
              <p:cNvSpPr/>
              <p:nvPr/>
            </p:nvSpPr>
            <p:spPr bwMode="auto">
              <a:xfrm>
                <a:off x="6090" y="2392"/>
                <a:ext cx="31" cy="60"/>
              </a:xfrm>
              <a:custGeom>
                <a:avLst/>
                <a:gdLst>
                  <a:gd name="T0" fmla="*/ 0 w 31"/>
                  <a:gd name="T1" fmla="*/ 0 h 60"/>
                  <a:gd name="T2" fmla="*/ 0 w 31"/>
                  <a:gd name="T3" fmla="*/ 60 h 60"/>
                  <a:gd name="T4" fmla="*/ 31 w 31"/>
                  <a:gd name="T5" fmla="*/ 38 h 60"/>
                  <a:gd name="T6" fmla="*/ 0 w 31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0">
                    <a:moveTo>
                      <a:pt x="0" y="0"/>
                    </a:moveTo>
                    <a:lnTo>
                      <a:pt x="0" y="60"/>
                    </a:lnTo>
                    <a:lnTo>
                      <a:pt x="31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2" name="Freeform 1398"/>
              <p:cNvSpPr/>
              <p:nvPr/>
            </p:nvSpPr>
            <p:spPr bwMode="auto">
              <a:xfrm>
                <a:off x="6090" y="2392"/>
                <a:ext cx="31" cy="60"/>
              </a:xfrm>
              <a:custGeom>
                <a:avLst/>
                <a:gdLst>
                  <a:gd name="T0" fmla="*/ 0 w 31"/>
                  <a:gd name="T1" fmla="*/ 0 h 60"/>
                  <a:gd name="T2" fmla="*/ 0 w 31"/>
                  <a:gd name="T3" fmla="*/ 60 h 60"/>
                  <a:gd name="T4" fmla="*/ 31 w 31"/>
                  <a:gd name="T5" fmla="*/ 38 h 60"/>
                  <a:gd name="T6" fmla="*/ 0 w 31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0">
                    <a:moveTo>
                      <a:pt x="0" y="0"/>
                    </a:moveTo>
                    <a:lnTo>
                      <a:pt x="0" y="60"/>
                    </a:lnTo>
                    <a:lnTo>
                      <a:pt x="31" y="3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3" name="Freeform 1399"/>
              <p:cNvSpPr/>
              <p:nvPr/>
            </p:nvSpPr>
            <p:spPr bwMode="auto">
              <a:xfrm>
                <a:off x="6250" y="2437"/>
                <a:ext cx="53" cy="83"/>
              </a:xfrm>
              <a:custGeom>
                <a:avLst/>
                <a:gdLst>
                  <a:gd name="T0" fmla="*/ 0 w 7"/>
                  <a:gd name="T1" fmla="*/ 5 h 11"/>
                  <a:gd name="T2" fmla="*/ 6 w 7"/>
                  <a:gd name="T3" fmla="*/ 11 h 11"/>
                  <a:gd name="T4" fmla="*/ 7 w 7"/>
                  <a:gd name="T5" fmla="*/ 10 h 11"/>
                  <a:gd name="T6" fmla="*/ 7 w 7"/>
                  <a:gd name="T7" fmla="*/ 10 h 11"/>
                  <a:gd name="T8" fmla="*/ 7 w 7"/>
                  <a:gd name="T9" fmla="*/ 7 h 11"/>
                  <a:gd name="T10" fmla="*/ 6 w 7"/>
                  <a:gd name="T11" fmla="*/ 1 h 11"/>
                  <a:gd name="T12" fmla="*/ 6 w 7"/>
                  <a:gd name="T13" fmla="*/ 1 h 11"/>
                  <a:gd name="T14" fmla="*/ 6 w 7"/>
                  <a:gd name="T15" fmla="*/ 0 h 11"/>
                  <a:gd name="T16" fmla="*/ 0 w 7"/>
                  <a:gd name="T1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1">
                    <a:moveTo>
                      <a:pt x="0" y="5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8"/>
                      <a:pt x="7" y="7"/>
                    </a:cubicBezTo>
                    <a:cubicBezTo>
                      <a:pt x="7" y="5"/>
                      <a:pt x="6" y="3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4" name="Freeform 1400"/>
              <p:cNvSpPr/>
              <p:nvPr/>
            </p:nvSpPr>
            <p:spPr bwMode="auto">
              <a:xfrm>
                <a:off x="6166" y="2437"/>
                <a:ext cx="84" cy="83"/>
              </a:xfrm>
              <a:custGeom>
                <a:avLst/>
                <a:gdLst>
                  <a:gd name="T0" fmla="*/ 0 w 84"/>
                  <a:gd name="T1" fmla="*/ 38 h 83"/>
                  <a:gd name="T2" fmla="*/ 38 w 84"/>
                  <a:gd name="T3" fmla="*/ 0 h 83"/>
                  <a:gd name="T4" fmla="*/ 84 w 84"/>
                  <a:gd name="T5" fmla="*/ 38 h 83"/>
                  <a:gd name="T6" fmla="*/ 38 w 84"/>
                  <a:gd name="T7" fmla="*/ 83 h 83"/>
                  <a:gd name="T8" fmla="*/ 0 w 84"/>
                  <a:gd name="T9" fmla="*/ 3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0" y="38"/>
                    </a:moveTo>
                    <a:lnTo>
                      <a:pt x="38" y="0"/>
                    </a:lnTo>
                    <a:lnTo>
                      <a:pt x="84" y="38"/>
                    </a:lnTo>
                    <a:lnTo>
                      <a:pt x="38" y="8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5" name="Freeform 1401"/>
              <p:cNvSpPr/>
              <p:nvPr/>
            </p:nvSpPr>
            <p:spPr bwMode="auto">
              <a:xfrm>
                <a:off x="6166" y="2437"/>
                <a:ext cx="84" cy="83"/>
              </a:xfrm>
              <a:custGeom>
                <a:avLst/>
                <a:gdLst>
                  <a:gd name="T0" fmla="*/ 0 w 84"/>
                  <a:gd name="T1" fmla="*/ 38 h 83"/>
                  <a:gd name="T2" fmla="*/ 38 w 84"/>
                  <a:gd name="T3" fmla="*/ 0 h 83"/>
                  <a:gd name="T4" fmla="*/ 84 w 84"/>
                  <a:gd name="T5" fmla="*/ 38 h 83"/>
                  <a:gd name="T6" fmla="*/ 38 w 84"/>
                  <a:gd name="T7" fmla="*/ 83 h 83"/>
                  <a:gd name="T8" fmla="*/ 0 w 84"/>
                  <a:gd name="T9" fmla="*/ 3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0" y="38"/>
                    </a:moveTo>
                    <a:lnTo>
                      <a:pt x="38" y="0"/>
                    </a:lnTo>
                    <a:lnTo>
                      <a:pt x="84" y="38"/>
                    </a:lnTo>
                    <a:lnTo>
                      <a:pt x="38" y="83"/>
                    </a:lnTo>
                    <a:lnTo>
                      <a:pt x="0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6" name="Freeform 1402"/>
              <p:cNvSpPr/>
              <p:nvPr/>
            </p:nvSpPr>
            <p:spPr bwMode="auto">
              <a:xfrm>
                <a:off x="6090" y="2437"/>
                <a:ext cx="69" cy="83"/>
              </a:xfrm>
              <a:custGeom>
                <a:avLst/>
                <a:gdLst>
                  <a:gd name="T0" fmla="*/ 0 w 69"/>
                  <a:gd name="T1" fmla="*/ 30 h 83"/>
                  <a:gd name="T2" fmla="*/ 0 w 69"/>
                  <a:gd name="T3" fmla="*/ 53 h 83"/>
                  <a:gd name="T4" fmla="*/ 0 w 69"/>
                  <a:gd name="T5" fmla="*/ 53 h 83"/>
                  <a:gd name="T6" fmla="*/ 31 w 69"/>
                  <a:gd name="T7" fmla="*/ 83 h 83"/>
                  <a:gd name="T8" fmla="*/ 69 w 69"/>
                  <a:gd name="T9" fmla="*/ 38 h 83"/>
                  <a:gd name="T10" fmla="*/ 31 w 69"/>
                  <a:gd name="T11" fmla="*/ 0 h 83"/>
                  <a:gd name="T12" fmla="*/ 0 w 69"/>
                  <a:gd name="T13" fmla="*/ 3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83">
                    <a:moveTo>
                      <a:pt x="0" y="30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31" y="83"/>
                    </a:lnTo>
                    <a:lnTo>
                      <a:pt x="69" y="38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7" name="Freeform 1403"/>
              <p:cNvSpPr/>
              <p:nvPr/>
            </p:nvSpPr>
            <p:spPr bwMode="auto">
              <a:xfrm>
                <a:off x="6090" y="2437"/>
                <a:ext cx="69" cy="83"/>
              </a:xfrm>
              <a:custGeom>
                <a:avLst/>
                <a:gdLst>
                  <a:gd name="T0" fmla="*/ 0 w 69"/>
                  <a:gd name="T1" fmla="*/ 30 h 83"/>
                  <a:gd name="T2" fmla="*/ 0 w 69"/>
                  <a:gd name="T3" fmla="*/ 53 h 83"/>
                  <a:gd name="T4" fmla="*/ 0 w 69"/>
                  <a:gd name="T5" fmla="*/ 53 h 83"/>
                  <a:gd name="T6" fmla="*/ 31 w 69"/>
                  <a:gd name="T7" fmla="*/ 83 h 83"/>
                  <a:gd name="T8" fmla="*/ 69 w 69"/>
                  <a:gd name="T9" fmla="*/ 38 h 83"/>
                  <a:gd name="T10" fmla="*/ 31 w 69"/>
                  <a:gd name="T11" fmla="*/ 0 h 83"/>
                  <a:gd name="T12" fmla="*/ 0 w 69"/>
                  <a:gd name="T13" fmla="*/ 3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83">
                    <a:moveTo>
                      <a:pt x="0" y="30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31" y="83"/>
                    </a:lnTo>
                    <a:lnTo>
                      <a:pt x="69" y="38"/>
                    </a:lnTo>
                    <a:lnTo>
                      <a:pt x="31" y="0"/>
                    </a:lnTo>
                    <a:lnTo>
                      <a:pt x="0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8" name="Freeform 1404"/>
              <p:cNvSpPr/>
              <p:nvPr/>
            </p:nvSpPr>
            <p:spPr bwMode="auto">
              <a:xfrm>
                <a:off x="6296" y="2520"/>
                <a:ext cx="7" cy="1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9" name="Freeform 1405"/>
              <p:cNvSpPr/>
              <p:nvPr/>
            </p:nvSpPr>
            <p:spPr bwMode="auto">
              <a:xfrm>
                <a:off x="6212" y="2490"/>
                <a:ext cx="76" cy="83"/>
              </a:xfrm>
              <a:custGeom>
                <a:avLst/>
                <a:gdLst>
                  <a:gd name="T0" fmla="*/ 0 w 76"/>
                  <a:gd name="T1" fmla="*/ 38 h 83"/>
                  <a:gd name="T2" fmla="*/ 38 w 76"/>
                  <a:gd name="T3" fmla="*/ 0 h 83"/>
                  <a:gd name="T4" fmla="*/ 76 w 76"/>
                  <a:gd name="T5" fmla="*/ 38 h 83"/>
                  <a:gd name="T6" fmla="*/ 38 w 76"/>
                  <a:gd name="T7" fmla="*/ 83 h 83"/>
                  <a:gd name="T8" fmla="*/ 0 w 76"/>
                  <a:gd name="T9" fmla="*/ 3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3">
                    <a:moveTo>
                      <a:pt x="0" y="38"/>
                    </a:moveTo>
                    <a:lnTo>
                      <a:pt x="38" y="0"/>
                    </a:lnTo>
                    <a:lnTo>
                      <a:pt x="76" y="38"/>
                    </a:lnTo>
                    <a:lnTo>
                      <a:pt x="38" y="8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0" name="Freeform 1406"/>
              <p:cNvSpPr/>
              <p:nvPr/>
            </p:nvSpPr>
            <p:spPr bwMode="auto">
              <a:xfrm>
                <a:off x="6212" y="2490"/>
                <a:ext cx="76" cy="83"/>
              </a:xfrm>
              <a:custGeom>
                <a:avLst/>
                <a:gdLst>
                  <a:gd name="T0" fmla="*/ 0 w 76"/>
                  <a:gd name="T1" fmla="*/ 38 h 83"/>
                  <a:gd name="T2" fmla="*/ 38 w 76"/>
                  <a:gd name="T3" fmla="*/ 0 h 83"/>
                  <a:gd name="T4" fmla="*/ 76 w 76"/>
                  <a:gd name="T5" fmla="*/ 38 h 83"/>
                  <a:gd name="T6" fmla="*/ 38 w 76"/>
                  <a:gd name="T7" fmla="*/ 83 h 83"/>
                  <a:gd name="T8" fmla="*/ 0 w 76"/>
                  <a:gd name="T9" fmla="*/ 3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3">
                    <a:moveTo>
                      <a:pt x="0" y="38"/>
                    </a:moveTo>
                    <a:lnTo>
                      <a:pt x="38" y="0"/>
                    </a:lnTo>
                    <a:lnTo>
                      <a:pt x="76" y="38"/>
                    </a:lnTo>
                    <a:lnTo>
                      <a:pt x="38" y="83"/>
                    </a:lnTo>
                    <a:lnTo>
                      <a:pt x="0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1" name="Freeform 1407"/>
              <p:cNvSpPr/>
              <p:nvPr/>
            </p:nvSpPr>
            <p:spPr bwMode="auto">
              <a:xfrm>
                <a:off x="6121" y="2490"/>
                <a:ext cx="83" cy="83"/>
              </a:xfrm>
              <a:custGeom>
                <a:avLst/>
                <a:gdLst>
                  <a:gd name="T0" fmla="*/ 0 w 83"/>
                  <a:gd name="T1" fmla="*/ 38 h 83"/>
                  <a:gd name="T2" fmla="*/ 45 w 83"/>
                  <a:gd name="T3" fmla="*/ 0 h 83"/>
                  <a:gd name="T4" fmla="*/ 83 w 83"/>
                  <a:gd name="T5" fmla="*/ 38 h 83"/>
                  <a:gd name="T6" fmla="*/ 45 w 83"/>
                  <a:gd name="T7" fmla="*/ 83 h 83"/>
                  <a:gd name="T8" fmla="*/ 0 w 83"/>
                  <a:gd name="T9" fmla="*/ 3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0" y="38"/>
                    </a:moveTo>
                    <a:lnTo>
                      <a:pt x="45" y="0"/>
                    </a:lnTo>
                    <a:lnTo>
                      <a:pt x="83" y="38"/>
                    </a:lnTo>
                    <a:lnTo>
                      <a:pt x="45" y="8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2" name="Freeform 1408"/>
              <p:cNvSpPr/>
              <p:nvPr/>
            </p:nvSpPr>
            <p:spPr bwMode="auto">
              <a:xfrm>
                <a:off x="6121" y="2490"/>
                <a:ext cx="83" cy="83"/>
              </a:xfrm>
              <a:custGeom>
                <a:avLst/>
                <a:gdLst>
                  <a:gd name="T0" fmla="*/ 0 w 83"/>
                  <a:gd name="T1" fmla="*/ 38 h 83"/>
                  <a:gd name="T2" fmla="*/ 45 w 83"/>
                  <a:gd name="T3" fmla="*/ 0 h 83"/>
                  <a:gd name="T4" fmla="*/ 83 w 83"/>
                  <a:gd name="T5" fmla="*/ 38 h 83"/>
                  <a:gd name="T6" fmla="*/ 45 w 83"/>
                  <a:gd name="T7" fmla="*/ 83 h 83"/>
                  <a:gd name="T8" fmla="*/ 0 w 83"/>
                  <a:gd name="T9" fmla="*/ 3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0" y="38"/>
                    </a:moveTo>
                    <a:lnTo>
                      <a:pt x="45" y="0"/>
                    </a:lnTo>
                    <a:lnTo>
                      <a:pt x="83" y="38"/>
                    </a:lnTo>
                    <a:lnTo>
                      <a:pt x="45" y="83"/>
                    </a:lnTo>
                    <a:lnTo>
                      <a:pt x="0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3" name="Freeform 1409"/>
              <p:cNvSpPr/>
              <p:nvPr/>
            </p:nvSpPr>
            <p:spPr bwMode="auto">
              <a:xfrm>
                <a:off x="6090" y="2505"/>
                <a:ext cx="31" cy="45"/>
              </a:xfrm>
              <a:custGeom>
                <a:avLst/>
                <a:gdLst>
                  <a:gd name="T0" fmla="*/ 0 w 31"/>
                  <a:gd name="T1" fmla="*/ 0 h 45"/>
                  <a:gd name="T2" fmla="*/ 8 w 31"/>
                  <a:gd name="T3" fmla="*/ 45 h 45"/>
                  <a:gd name="T4" fmla="*/ 31 w 31"/>
                  <a:gd name="T5" fmla="*/ 23 h 45"/>
                  <a:gd name="T6" fmla="*/ 0 w 31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5">
                    <a:moveTo>
                      <a:pt x="0" y="0"/>
                    </a:moveTo>
                    <a:lnTo>
                      <a:pt x="8" y="45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4" name="Freeform 1410"/>
              <p:cNvSpPr/>
              <p:nvPr/>
            </p:nvSpPr>
            <p:spPr bwMode="auto">
              <a:xfrm>
                <a:off x="6090" y="2505"/>
                <a:ext cx="31" cy="45"/>
              </a:xfrm>
              <a:custGeom>
                <a:avLst/>
                <a:gdLst>
                  <a:gd name="T0" fmla="*/ 0 w 31"/>
                  <a:gd name="T1" fmla="*/ 0 h 45"/>
                  <a:gd name="T2" fmla="*/ 8 w 31"/>
                  <a:gd name="T3" fmla="*/ 45 h 45"/>
                  <a:gd name="T4" fmla="*/ 31 w 31"/>
                  <a:gd name="T5" fmla="*/ 23 h 45"/>
                  <a:gd name="T6" fmla="*/ 0 w 31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5">
                    <a:moveTo>
                      <a:pt x="0" y="0"/>
                    </a:moveTo>
                    <a:lnTo>
                      <a:pt x="8" y="45"/>
                    </a:lnTo>
                    <a:lnTo>
                      <a:pt x="31" y="2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5" name="Freeform 1411"/>
              <p:cNvSpPr/>
              <p:nvPr/>
            </p:nvSpPr>
            <p:spPr bwMode="auto">
              <a:xfrm>
                <a:off x="6250" y="2543"/>
                <a:ext cx="53" cy="75"/>
              </a:xfrm>
              <a:custGeom>
                <a:avLst/>
                <a:gdLst>
                  <a:gd name="T0" fmla="*/ 0 w 7"/>
                  <a:gd name="T1" fmla="*/ 5 h 10"/>
                  <a:gd name="T2" fmla="*/ 6 w 7"/>
                  <a:gd name="T3" fmla="*/ 10 h 10"/>
                  <a:gd name="T4" fmla="*/ 7 w 7"/>
                  <a:gd name="T5" fmla="*/ 9 h 10"/>
                  <a:gd name="T6" fmla="*/ 7 w 7"/>
                  <a:gd name="T7" fmla="*/ 1 h 10"/>
                  <a:gd name="T8" fmla="*/ 6 w 7"/>
                  <a:gd name="T9" fmla="*/ 0 h 10"/>
                  <a:gd name="T10" fmla="*/ 0 w 7"/>
                  <a:gd name="T1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0">
                    <a:moveTo>
                      <a:pt x="0" y="5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6"/>
                      <a:pt x="7" y="4"/>
                      <a:pt x="7" y="1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6" name="Freeform 1412"/>
              <p:cNvSpPr/>
              <p:nvPr/>
            </p:nvSpPr>
            <p:spPr bwMode="auto">
              <a:xfrm>
                <a:off x="6166" y="2543"/>
                <a:ext cx="84" cy="75"/>
              </a:xfrm>
              <a:custGeom>
                <a:avLst/>
                <a:gdLst>
                  <a:gd name="T0" fmla="*/ 0 w 84"/>
                  <a:gd name="T1" fmla="*/ 37 h 75"/>
                  <a:gd name="T2" fmla="*/ 38 w 84"/>
                  <a:gd name="T3" fmla="*/ 0 h 75"/>
                  <a:gd name="T4" fmla="*/ 84 w 84"/>
                  <a:gd name="T5" fmla="*/ 37 h 75"/>
                  <a:gd name="T6" fmla="*/ 38 w 84"/>
                  <a:gd name="T7" fmla="*/ 75 h 75"/>
                  <a:gd name="T8" fmla="*/ 0 w 84"/>
                  <a:gd name="T9" fmla="*/ 3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75">
                    <a:moveTo>
                      <a:pt x="0" y="37"/>
                    </a:moveTo>
                    <a:lnTo>
                      <a:pt x="38" y="0"/>
                    </a:lnTo>
                    <a:lnTo>
                      <a:pt x="84" y="37"/>
                    </a:lnTo>
                    <a:lnTo>
                      <a:pt x="38" y="75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7" name="Freeform 1413"/>
              <p:cNvSpPr/>
              <p:nvPr/>
            </p:nvSpPr>
            <p:spPr bwMode="auto">
              <a:xfrm>
                <a:off x="6166" y="2543"/>
                <a:ext cx="84" cy="75"/>
              </a:xfrm>
              <a:custGeom>
                <a:avLst/>
                <a:gdLst>
                  <a:gd name="T0" fmla="*/ 0 w 84"/>
                  <a:gd name="T1" fmla="*/ 37 h 75"/>
                  <a:gd name="T2" fmla="*/ 38 w 84"/>
                  <a:gd name="T3" fmla="*/ 0 h 75"/>
                  <a:gd name="T4" fmla="*/ 84 w 84"/>
                  <a:gd name="T5" fmla="*/ 37 h 75"/>
                  <a:gd name="T6" fmla="*/ 38 w 84"/>
                  <a:gd name="T7" fmla="*/ 75 h 75"/>
                  <a:gd name="T8" fmla="*/ 0 w 84"/>
                  <a:gd name="T9" fmla="*/ 3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75">
                    <a:moveTo>
                      <a:pt x="0" y="37"/>
                    </a:moveTo>
                    <a:lnTo>
                      <a:pt x="38" y="0"/>
                    </a:lnTo>
                    <a:lnTo>
                      <a:pt x="84" y="37"/>
                    </a:lnTo>
                    <a:lnTo>
                      <a:pt x="38" y="75"/>
                    </a:lnTo>
                    <a:lnTo>
                      <a:pt x="0" y="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8" name="Freeform 1414"/>
              <p:cNvSpPr/>
              <p:nvPr/>
            </p:nvSpPr>
            <p:spPr bwMode="auto">
              <a:xfrm>
                <a:off x="6098" y="2543"/>
                <a:ext cx="61" cy="75"/>
              </a:xfrm>
              <a:custGeom>
                <a:avLst/>
                <a:gdLst>
                  <a:gd name="T0" fmla="*/ 0 w 61"/>
                  <a:gd name="T1" fmla="*/ 22 h 75"/>
                  <a:gd name="T2" fmla="*/ 0 w 61"/>
                  <a:gd name="T3" fmla="*/ 52 h 75"/>
                  <a:gd name="T4" fmla="*/ 23 w 61"/>
                  <a:gd name="T5" fmla="*/ 75 h 75"/>
                  <a:gd name="T6" fmla="*/ 61 w 61"/>
                  <a:gd name="T7" fmla="*/ 37 h 75"/>
                  <a:gd name="T8" fmla="*/ 23 w 61"/>
                  <a:gd name="T9" fmla="*/ 0 h 75"/>
                  <a:gd name="T10" fmla="*/ 0 w 61"/>
                  <a:gd name="T11" fmla="*/ 2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75">
                    <a:moveTo>
                      <a:pt x="0" y="22"/>
                    </a:moveTo>
                    <a:lnTo>
                      <a:pt x="0" y="52"/>
                    </a:lnTo>
                    <a:lnTo>
                      <a:pt x="23" y="75"/>
                    </a:lnTo>
                    <a:lnTo>
                      <a:pt x="61" y="37"/>
                    </a:lnTo>
                    <a:lnTo>
                      <a:pt x="23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9" name="Freeform 1415"/>
              <p:cNvSpPr/>
              <p:nvPr/>
            </p:nvSpPr>
            <p:spPr bwMode="auto">
              <a:xfrm>
                <a:off x="6098" y="2543"/>
                <a:ext cx="61" cy="75"/>
              </a:xfrm>
              <a:custGeom>
                <a:avLst/>
                <a:gdLst>
                  <a:gd name="T0" fmla="*/ 0 w 61"/>
                  <a:gd name="T1" fmla="*/ 22 h 75"/>
                  <a:gd name="T2" fmla="*/ 0 w 61"/>
                  <a:gd name="T3" fmla="*/ 52 h 75"/>
                  <a:gd name="T4" fmla="*/ 23 w 61"/>
                  <a:gd name="T5" fmla="*/ 75 h 75"/>
                  <a:gd name="T6" fmla="*/ 61 w 61"/>
                  <a:gd name="T7" fmla="*/ 37 h 75"/>
                  <a:gd name="T8" fmla="*/ 23 w 61"/>
                  <a:gd name="T9" fmla="*/ 0 h 75"/>
                  <a:gd name="T10" fmla="*/ 0 w 61"/>
                  <a:gd name="T11" fmla="*/ 2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75">
                    <a:moveTo>
                      <a:pt x="0" y="22"/>
                    </a:moveTo>
                    <a:lnTo>
                      <a:pt x="0" y="52"/>
                    </a:lnTo>
                    <a:lnTo>
                      <a:pt x="23" y="75"/>
                    </a:lnTo>
                    <a:lnTo>
                      <a:pt x="61" y="37"/>
                    </a:lnTo>
                    <a:lnTo>
                      <a:pt x="23" y="0"/>
                    </a:lnTo>
                    <a:lnTo>
                      <a:pt x="0" y="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0" name="Freeform 1416"/>
              <p:cNvSpPr/>
              <p:nvPr/>
            </p:nvSpPr>
            <p:spPr bwMode="auto">
              <a:xfrm>
                <a:off x="6296" y="2626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7 w 7"/>
                  <a:gd name="T3" fmla="*/ 15 h 15"/>
                  <a:gd name="T4" fmla="*/ 7 w 7"/>
                  <a:gd name="T5" fmla="*/ 0 h 15"/>
                  <a:gd name="T6" fmla="*/ 0 w 7"/>
                  <a:gd name="T7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7" y="15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1" name="Freeform 1417"/>
              <p:cNvSpPr/>
              <p:nvPr/>
            </p:nvSpPr>
            <p:spPr bwMode="auto">
              <a:xfrm>
                <a:off x="6212" y="2588"/>
                <a:ext cx="76" cy="83"/>
              </a:xfrm>
              <a:custGeom>
                <a:avLst/>
                <a:gdLst>
                  <a:gd name="T0" fmla="*/ 0 w 76"/>
                  <a:gd name="T1" fmla="*/ 45 h 83"/>
                  <a:gd name="T2" fmla="*/ 38 w 76"/>
                  <a:gd name="T3" fmla="*/ 0 h 83"/>
                  <a:gd name="T4" fmla="*/ 76 w 76"/>
                  <a:gd name="T5" fmla="*/ 45 h 83"/>
                  <a:gd name="T6" fmla="*/ 38 w 76"/>
                  <a:gd name="T7" fmla="*/ 83 h 83"/>
                  <a:gd name="T8" fmla="*/ 0 w 76"/>
                  <a:gd name="T9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3">
                    <a:moveTo>
                      <a:pt x="0" y="45"/>
                    </a:moveTo>
                    <a:lnTo>
                      <a:pt x="38" y="0"/>
                    </a:lnTo>
                    <a:lnTo>
                      <a:pt x="76" y="45"/>
                    </a:lnTo>
                    <a:lnTo>
                      <a:pt x="38" y="8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2" name="Freeform 1418"/>
              <p:cNvSpPr/>
              <p:nvPr/>
            </p:nvSpPr>
            <p:spPr bwMode="auto">
              <a:xfrm>
                <a:off x="6212" y="2588"/>
                <a:ext cx="76" cy="83"/>
              </a:xfrm>
              <a:custGeom>
                <a:avLst/>
                <a:gdLst>
                  <a:gd name="T0" fmla="*/ 0 w 76"/>
                  <a:gd name="T1" fmla="*/ 45 h 83"/>
                  <a:gd name="T2" fmla="*/ 38 w 76"/>
                  <a:gd name="T3" fmla="*/ 0 h 83"/>
                  <a:gd name="T4" fmla="*/ 76 w 76"/>
                  <a:gd name="T5" fmla="*/ 45 h 83"/>
                  <a:gd name="T6" fmla="*/ 38 w 76"/>
                  <a:gd name="T7" fmla="*/ 83 h 83"/>
                  <a:gd name="T8" fmla="*/ 0 w 76"/>
                  <a:gd name="T9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3">
                    <a:moveTo>
                      <a:pt x="0" y="45"/>
                    </a:moveTo>
                    <a:lnTo>
                      <a:pt x="38" y="0"/>
                    </a:lnTo>
                    <a:lnTo>
                      <a:pt x="76" y="45"/>
                    </a:lnTo>
                    <a:lnTo>
                      <a:pt x="38" y="83"/>
                    </a:lnTo>
                    <a:lnTo>
                      <a:pt x="0" y="4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3" name="Freeform 1419"/>
              <p:cNvSpPr/>
              <p:nvPr/>
            </p:nvSpPr>
            <p:spPr bwMode="auto">
              <a:xfrm>
                <a:off x="6121" y="2588"/>
                <a:ext cx="83" cy="83"/>
              </a:xfrm>
              <a:custGeom>
                <a:avLst/>
                <a:gdLst>
                  <a:gd name="T0" fmla="*/ 0 w 83"/>
                  <a:gd name="T1" fmla="*/ 45 h 83"/>
                  <a:gd name="T2" fmla="*/ 45 w 83"/>
                  <a:gd name="T3" fmla="*/ 0 h 83"/>
                  <a:gd name="T4" fmla="*/ 83 w 83"/>
                  <a:gd name="T5" fmla="*/ 45 h 83"/>
                  <a:gd name="T6" fmla="*/ 45 w 83"/>
                  <a:gd name="T7" fmla="*/ 83 h 83"/>
                  <a:gd name="T8" fmla="*/ 0 w 83"/>
                  <a:gd name="T9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0" y="45"/>
                    </a:moveTo>
                    <a:lnTo>
                      <a:pt x="45" y="0"/>
                    </a:lnTo>
                    <a:lnTo>
                      <a:pt x="83" y="45"/>
                    </a:lnTo>
                    <a:lnTo>
                      <a:pt x="45" y="8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4" name="Freeform 1420"/>
              <p:cNvSpPr/>
              <p:nvPr/>
            </p:nvSpPr>
            <p:spPr bwMode="auto">
              <a:xfrm>
                <a:off x="6121" y="2588"/>
                <a:ext cx="83" cy="83"/>
              </a:xfrm>
              <a:custGeom>
                <a:avLst/>
                <a:gdLst>
                  <a:gd name="T0" fmla="*/ 0 w 83"/>
                  <a:gd name="T1" fmla="*/ 45 h 83"/>
                  <a:gd name="T2" fmla="*/ 45 w 83"/>
                  <a:gd name="T3" fmla="*/ 0 h 83"/>
                  <a:gd name="T4" fmla="*/ 83 w 83"/>
                  <a:gd name="T5" fmla="*/ 45 h 83"/>
                  <a:gd name="T6" fmla="*/ 45 w 83"/>
                  <a:gd name="T7" fmla="*/ 83 h 83"/>
                  <a:gd name="T8" fmla="*/ 0 w 83"/>
                  <a:gd name="T9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0" y="45"/>
                    </a:moveTo>
                    <a:lnTo>
                      <a:pt x="45" y="0"/>
                    </a:lnTo>
                    <a:lnTo>
                      <a:pt x="83" y="45"/>
                    </a:lnTo>
                    <a:lnTo>
                      <a:pt x="45" y="83"/>
                    </a:lnTo>
                    <a:lnTo>
                      <a:pt x="0" y="4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5" name="Freeform 1421"/>
              <p:cNvSpPr/>
              <p:nvPr/>
            </p:nvSpPr>
            <p:spPr bwMode="auto">
              <a:xfrm>
                <a:off x="6098" y="2610"/>
                <a:ext cx="23" cy="38"/>
              </a:xfrm>
              <a:custGeom>
                <a:avLst/>
                <a:gdLst>
                  <a:gd name="T0" fmla="*/ 0 w 23"/>
                  <a:gd name="T1" fmla="*/ 0 h 38"/>
                  <a:gd name="T2" fmla="*/ 0 w 23"/>
                  <a:gd name="T3" fmla="*/ 38 h 38"/>
                  <a:gd name="T4" fmla="*/ 23 w 23"/>
                  <a:gd name="T5" fmla="*/ 23 h 38"/>
                  <a:gd name="T6" fmla="*/ 0 w 23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38">
                    <a:moveTo>
                      <a:pt x="0" y="0"/>
                    </a:moveTo>
                    <a:lnTo>
                      <a:pt x="0" y="38"/>
                    </a:lnTo>
                    <a:lnTo>
                      <a:pt x="23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6" name="Freeform 1422"/>
              <p:cNvSpPr/>
              <p:nvPr/>
            </p:nvSpPr>
            <p:spPr bwMode="auto">
              <a:xfrm>
                <a:off x="6098" y="2610"/>
                <a:ext cx="23" cy="38"/>
              </a:xfrm>
              <a:custGeom>
                <a:avLst/>
                <a:gdLst>
                  <a:gd name="T0" fmla="*/ 0 w 23"/>
                  <a:gd name="T1" fmla="*/ 0 h 38"/>
                  <a:gd name="T2" fmla="*/ 0 w 23"/>
                  <a:gd name="T3" fmla="*/ 38 h 38"/>
                  <a:gd name="T4" fmla="*/ 23 w 23"/>
                  <a:gd name="T5" fmla="*/ 23 h 38"/>
                  <a:gd name="T6" fmla="*/ 0 w 23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38">
                    <a:moveTo>
                      <a:pt x="0" y="0"/>
                    </a:moveTo>
                    <a:lnTo>
                      <a:pt x="0" y="38"/>
                    </a:lnTo>
                    <a:lnTo>
                      <a:pt x="23" y="2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7" name="Freeform 1423"/>
              <p:cNvSpPr/>
              <p:nvPr/>
            </p:nvSpPr>
            <p:spPr bwMode="auto">
              <a:xfrm>
                <a:off x="6250" y="2641"/>
                <a:ext cx="53" cy="83"/>
              </a:xfrm>
              <a:custGeom>
                <a:avLst/>
                <a:gdLst>
                  <a:gd name="T0" fmla="*/ 0 w 53"/>
                  <a:gd name="T1" fmla="*/ 45 h 83"/>
                  <a:gd name="T2" fmla="*/ 46 w 53"/>
                  <a:gd name="T3" fmla="*/ 83 h 83"/>
                  <a:gd name="T4" fmla="*/ 53 w 53"/>
                  <a:gd name="T5" fmla="*/ 75 h 83"/>
                  <a:gd name="T6" fmla="*/ 53 w 53"/>
                  <a:gd name="T7" fmla="*/ 15 h 83"/>
                  <a:gd name="T8" fmla="*/ 46 w 53"/>
                  <a:gd name="T9" fmla="*/ 0 h 83"/>
                  <a:gd name="T10" fmla="*/ 0 w 53"/>
                  <a:gd name="T11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83">
                    <a:moveTo>
                      <a:pt x="0" y="45"/>
                    </a:moveTo>
                    <a:lnTo>
                      <a:pt x="46" y="83"/>
                    </a:lnTo>
                    <a:lnTo>
                      <a:pt x="53" y="75"/>
                    </a:lnTo>
                    <a:lnTo>
                      <a:pt x="53" y="15"/>
                    </a:lnTo>
                    <a:lnTo>
                      <a:pt x="46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8" name="Freeform 1424"/>
              <p:cNvSpPr/>
              <p:nvPr/>
            </p:nvSpPr>
            <p:spPr bwMode="auto">
              <a:xfrm>
                <a:off x="6166" y="2641"/>
                <a:ext cx="84" cy="83"/>
              </a:xfrm>
              <a:custGeom>
                <a:avLst/>
                <a:gdLst>
                  <a:gd name="T0" fmla="*/ 0 w 84"/>
                  <a:gd name="T1" fmla="*/ 45 h 83"/>
                  <a:gd name="T2" fmla="*/ 38 w 84"/>
                  <a:gd name="T3" fmla="*/ 0 h 83"/>
                  <a:gd name="T4" fmla="*/ 84 w 84"/>
                  <a:gd name="T5" fmla="*/ 45 h 83"/>
                  <a:gd name="T6" fmla="*/ 38 w 84"/>
                  <a:gd name="T7" fmla="*/ 83 h 83"/>
                  <a:gd name="T8" fmla="*/ 0 w 84"/>
                  <a:gd name="T9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0" y="45"/>
                    </a:moveTo>
                    <a:lnTo>
                      <a:pt x="38" y="0"/>
                    </a:lnTo>
                    <a:lnTo>
                      <a:pt x="84" y="45"/>
                    </a:lnTo>
                    <a:lnTo>
                      <a:pt x="38" y="8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9" name="Freeform 1425"/>
              <p:cNvSpPr/>
              <p:nvPr/>
            </p:nvSpPr>
            <p:spPr bwMode="auto">
              <a:xfrm>
                <a:off x="6166" y="2641"/>
                <a:ext cx="84" cy="83"/>
              </a:xfrm>
              <a:custGeom>
                <a:avLst/>
                <a:gdLst>
                  <a:gd name="T0" fmla="*/ 0 w 84"/>
                  <a:gd name="T1" fmla="*/ 45 h 83"/>
                  <a:gd name="T2" fmla="*/ 38 w 84"/>
                  <a:gd name="T3" fmla="*/ 0 h 83"/>
                  <a:gd name="T4" fmla="*/ 84 w 84"/>
                  <a:gd name="T5" fmla="*/ 45 h 83"/>
                  <a:gd name="T6" fmla="*/ 38 w 84"/>
                  <a:gd name="T7" fmla="*/ 83 h 83"/>
                  <a:gd name="T8" fmla="*/ 0 w 84"/>
                  <a:gd name="T9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0" y="45"/>
                    </a:moveTo>
                    <a:lnTo>
                      <a:pt x="38" y="0"/>
                    </a:lnTo>
                    <a:lnTo>
                      <a:pt x="84" y="45"/>
                    </a:lnTo>
                    <a:lnTo>
                      <a:pt x="38" y="83"/>
                    </a:lnTo>
                    <a:lnTo>
                      <a:pt x="0" y="4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0" name="Freeform 1426"/>
              <p:cNvSpPr/>
              <p:nvPr/>
            </p:nvSpPr>
            <p:spPr bwMode="auto">
              <a:xfrm>
                <a:off x="6098" y="2641"/>
                <a:ext cx="61" cy="83"/>
              </a:xfrm>
              <a:custGeom>
                <a:avLst/>
                <a:gdLst>
                  <a:gd name="T0" fmla="*/ 0 w 61"/>
                  <a:gd name="T1" fmla="*/ 22 h 83"/>
                  <a:gd name="T2" fmla="*/ 7 w 61"/>
                  <a:gd name="T3" fmla="*/ 67 h 83"/>
                  <a:gd name="T4" fmla="*/ 23 w 61"/>
                  <a:gd name="T5" fmla="*/ 83 h 83"/>
                  <a:gd name="T6" fmla="*/ 61 w 61"/>
                  <a:gd name="T7" fmla="*/ 45 h 83"/>
                  <a:gd name="T8" fmla="*/ 23 w 61"/>
                  <a:gd name="T9" fmla="*/ 0 h 83"/>
                  <a:gd name="T10" fmla="*/ 0 w 61"/>
                  <a:gd name="T11" fmla="*/ 2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83">
                    <a:moveTo>
                      <a:pt x="0" y="22"/>
                    </a:moveTo>
                    <a:lnTo>
                      <a:pt x="7" y="67"/>
                    </a:lnTo>
                    <a:lnTo>
                      <a:pt x="23" y="83"/>
                    </a:lnTo>
                    <a:lnTo>
                      <a:pt x="61" y="45"/>
                    </a:lnTo>
                    <a:lnTo>
                      <a:pt x="23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1" name="Freeform 1427"/>
              <p:cNvSpPr/>
              <p:nvPr/>
            </p:nvSpPr>
            <p:spPr bwMode="auto">
              <a:xfrm>
                <a:off x="6098" y="2641"/>
                <a:ext cx="61" cy="83"/>
              </a:xfrm>
              <a:custGeom>
                <a:avLst/>
                <a:gdLst>
                  <a:gd name="T0" fmla="*/ 0 w 61"/>
                  <a:gd name="T1" fmla="*/ 22 h 83"/>
                  <a:gd name="T2" fmla="*/ 7 w 61"/>
                  <a:gd name="T3" fmla="*/ 67 h 83"/>
                  <a:gd name="T4" fmla="*/ 23 w 61"/>
                  <a:gd name="T5" fmla="*/ 83 h 83"/>
                  <a:gd name="T6" fmla="*/ 61 w 61"/>
                  <a:gd name="T7" fmla="*/ 45 h 83"/>
                  <a:gd name="T8" fmla="*/ 23 w 61"/>
                  <a:gd name="T9" fmla="*/ 0 h 83"/>
                  <a:gd name="T10" fmla="*/ 0 w 61"/>
                  <a:gd name="T11" fmla="*/ 2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83">
                    <a:moveTo>
                      <a:pt x="0" y="22"/>
                    </a:moveTo>
                    <a:lnTo>
                      <a:pt x="7" y="67"/>
                    </a:lnTo>
                    <a:lnTo>
                      <a:pt x="23" y="83"/>
                    </a:lnTo>
                    <a:lnTo>
                      <a:pt x="61" y="45"/>
                    </a:lnTo>
                    <a:lnTo>
                      <a:pt x="23" y="0"/>
                    </a:lnTo>
                    <a:lnTo>
                      <a:pt x="0" y="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2" name="Freeform 1428"/>
              <p:cNvSpPr/>
              <p:nvPr/>
            </p:nvSpPr>
            <p:spPr bwMode="auto">
              <a:xfrm>
                <a:off x="6296" y="2724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7 w 7"/>
                  <a:gd name="T3" fmla="*/ 15 h 15"/>
                  <a:gd name="T4" fmla="*/ 7 w 7"/>
                  <a:gd name="T5" fmla="*/ 0 h 15"/>
                  <a:gd name="T6" fmla="*/ 0 w 7"/>
                  <a:gd name="T7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7" y="15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3" name="Freeform 1429"/>
              <p:cNvSpPr/>
              <p:nvPr/>
            </p:nvSpPr>
            <p:spPr bwMode="auto">
              <a:xfrm>
                <a:off x="6212" y="2693"/>
                <a:ext cx="76" cy="83"/>
              </a:xfrm>
              <a:custGeom>
                <a:avLst/>
                <a:gdLst>
                  <a:gd name="T0" fmla="*/ 38 w 76"/>
                  <a:gd name="T1" fmla="*/ 0 h 83"/>
                  <a:gd name="T2" fmla="*/ 76 w 76"/>
                  <a:gd name="T3" fmla="*/ 38 h 83"/>
                  <a:gd name="T4" fmla="*/ 38 w 76"/>
                  <a:gd name="T5" fmla="*/ 83 h 83"/>
                  <a:gd name="T6" fmla="*/ 0 w 76"/>
                  <a:gd name="T7" fmla="*/ 38 h 83"/>
                  <a:gd name="T8" fmla="*/ 38 w 76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3">
                    <a:moveTo>
                      <a:pt x="38" y="0"/>
                    </a:moveTo>
                    <a:lnTo>
                      <a:pt x="76" y="38"/>
                    </a:lnTo>
                    <a:lnTo>
                      <a:pt x="38" y="83"/>
                    </a:lnTo>
                    <a:lnTo>
                      <a:pt x="0" y="38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4" name="Freeform 1430"/>
              <p:cNvSpPr/>
              <p:nvPr/>
            </p:nvSpPr>
            <p:spPr bwMode="auto">
              <a:xfrm>
                <a:off x="6212" y="2693"/>
                <a:ext cx="76" cy="83"/>
              </a:xfrm>
              <a:custGeom>
                <a:avLst/>
                <a:gdLst>
                  <a:gd name="T0" fmla="*/ 38 w 76"/>
                  <a:gd name="T1" fmla="*/ 0 h 83"/>
                  <a:gd name="T2" fmla="*/ 76 w 76"/>
                  <a:gd name="T3" fmla="*/ 38 h 83"/>
                  <a:gd name="T4" fmla="*/ 38 w 76"/>
                  <a:gd name="T5" fmla="*/ 83 h 83"/>
                  <a:gd name="T6" fmla="*/ 0 w 76"/>
                  <a:gd name="T7" fmla="*/ 38 h 83"/>
                  <a:gd name="T8" fmla="*/ 38 w 76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3">
                    <a:moveTo>
                      <a:pt x="38" y="0"/>
                    </a:moveTo>
                    <a:lnTo>
                      <a:pt x="76" y="38"/>
                    </a:lnTo>
                    <a:lnTo>
                      <a:pt x="38" y="83"/>
                    </a:lnTo>
                    <a:lnTo>
                      <a:pt x="0" y="38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5" name="Freeform 1431"/>
              <p:cNvSpPr/>
              <p:nvPr/>
            </p:nvSpPr>
            <p:spPr bwMode="auto">
              <a:xfrm>
                <a:off x="6121" y="2693"/>
                <a:ext cx="83" cy="83"/>
              </a:xfrm>
              <a:custGeom>
                <a:avLst/>
                <a:gdLst>
                  <a:gd name="T0" fmla="*/ 45 w 83"/>
                  <a:gd name="T1" fmla="*/ 0 h 83"/>
                  <a:gd name="T2" fmla="*/ 83 w 83"/>
                  <a:gd name="T3" fmla="*/ 38 h 83"/>
                  <a:gd name="T4" fmla="*/ 45 w 83"/>
                  <a:gd name="T5" fmla="*/ 83 h 83"/>
                  <a:gd name="T6" fmla="*/ 0 w 83"/>
                  <a:gd name="T7" fmla="*/ 38 h 83"/>
                  <a:gd name="T8" fmla="*/ 45 w 83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45" y="0"/>
                    </a:moveTo>
                    <a:lnTo>
                      <a:pt x="83" y="38"/>
                    </a:lnTo>
                    <a:lnTo>
                      <a:pt x="45" y="83"/>
                    </a:lnTo>
                    <a:lnTo>
                      <a:pt x="0" y="38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6" name="Freeform 1432"/>
              <p:cNvSpPr/>
              <p:nvPr/>
            </p:nvSpPr>
            <p:spPr bwMode="auto">
              <a:xfrm>
                <a:off x="6121" y="2693"/>
                <a:ext cx="83" cy="83"/>
              </a:xfrm>
              <a:custGeom>
                <a:avLst/>
                <a:gdLst>
                  <a:gd name="T0" fmla="*/ 45 w 83"/>
                  <a:gd name="T1" fmla="*/ 0 h 83"/>
                  <a:gd name="T2" fmla="*/ 83 w 83"/>
                  <a:gd name="T3" fmla="*/ 38 h 83"/>
                  <a:gd name="T4" fmla="*/ 45 w 83"/>
                  <a:gd name="T5" fmla="*/ 83 h 83"/>
                  <a:gd name="T6" fmla="*/ 0 w 83"/>
                  <a:gd name="T7" fmla="*/ 38 h 83"/>
                  <a:gd name="T8" fmla="*/ 45 w 83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45" y="0"/>
                    </a:moveTo>
                    <a:lnTo>
                      <a:pt x="83" y="38"/>
                    </a:lnTo>
                    <a:lnTo>
                      <a:pt x="45" y="83"/>
                    </a:lnTo>
                    <a:lnTo>
                      <a:pt x="0" y="38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7" name="Freeform 1433"/>
              <p:cNvSpPr/>
              <p:nvPr/>
            </p:nvSpPr>
            <p:spPr bwMode="auto">
              <a:xfrm>
                <a:off x="6105" y="2716"/>
                <a:ext cx="16" cy="30"/>
              </a:xfrm>
              <a:custGeom>
                <a:avLst/>
                <a:gdLst>
                  <a:gd name="T0" fmla="*/ 0 w 16"/>
                  <a:gd name="T1" fmla="*/ 0 h 30"/>
                  <a:gd name="T2" fmla="*/ 0 w 16"/>
                  <a:gd name="T3" fmla="*/ 30 h 30"/>
                  <a:gd name="T4" fmla="*/ 16 w 16"/>
                  <a:gd name="T5" fmla="*/ 15 h 30"/>
                  <a:gd name="T6" fmla="*/ 0 w 16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0">
                    <a:moveTo>
                      <a:pt x="0" y="0"/>
                    </a:moveTo>
                    <a:lnTo>
                      <a:pt x="0" y="30"/>
                    </a:lnTo>
                    <a:lnTo>
                      <a:pt x="16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8" name="Freeform 1434"/>
              <p:cNvSpPr/>
              <p:nvPr/>
            </p:nvSpPr>
            <p:spPr bwMode="auto">
              <a:xfrm>
                <a:off x="6105" y="2716"/>
                <a:ext cx="16" cy="30"/>
              </a:xfrm>
              <a:custGeom>
                <a:avLst/>
                <a:gdLst>
                  <a:gd name="T0" fmla="*/ 0 w 16"/>
                  <a:gd name="T1" fmla="*/ 0 h 30"/>
                  <a:gd name="T2" fmla="*/ 0 w 16"/>
                  <a:gd name="T3" fmla="*/ 30 h 30"/>
                  <a:gd name="T4" fmla="*/ 16 w 16"/>
                  <a:gd name="T5" fmla="*/ 15 h 30"/>
                  <a:gd name="T6" fmla="*/ 0 w 16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0">
                    <a:moveTo>
                      <a:pt x="0" y="0"/>
                    </a:moveTo>
                    <a:lnTo>
                      <a:pt x="0" y="30"/>
                    </a:lnTo>
                    <a:lnTo>
                      <a:pt x="16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9" name="Freeform 1435"/>
              <p:cNvSpPr/>
              <p:nvPr/>
            </p:nvSpPr>
            <p:spPr bwMode="auto">
              <a:xfrm>
                <a:off x="6250" y="2746"/>
                <a:ext cx="53" cy="83"/>
              </a:xfrm>
              <a:custGeom>
                <a:avLst/>
                <a:gdLst>
                  <a:gd name="T0" fmla="*/ 0 w 7"/>
                  <a:gd name="T1" fmla="*/ 5 h 11"/>
                  <a:gd name="T2" fmla="*/ 6 w 7"/>
                  <a:gd name="T3" fmla="*/ 11 h 11"/>
                  <a:gd name="T4" fmla="*/ 7 w 7"/>
                  <a:gd name="T5" fmla="*/ 9 h 11"/>
                  <a:gd name="T6" fmla="*/ 7 w 7"/>
                  <a:gd name="T7" fmla="*/ 1 h 11"/>
                  <a:gd name="T8" fmla="*/ 6 w 7"/>
                  <a:gd name="T9" fmla="*/ 0 h 11"/>
                  <a:gd name="T10" fmla="*/ 0 w 7"/>
                  <a:gd name="T11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">
                    <a:moveTo>
                      <a:pt x="0" y="5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7"/>
                      <a:pt x="7" y="4"/>
                      <a:pt x="7" y="1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0" name="Freeform 1436"/>
              <p:cNvSpPr/>
              <p:nvPr/>
            </p:nvSpPr>
            <p:spPr bwMode="auto">
              <a:xfrm>
                <a:off x="6166" y="2746"/>
                <a:ext cx="84" cy="83"/>
              </a:xfrm>
              <a:custGeom>
                <a:avLst/>
                <a:gdLst>
                  <a:gd name="T0" fmla="*/ 84 w 84"/>
                  <a:gd name="T1" fmla="*/ 38 h 83"/>
                  <a:gd name="T2" fmla="*/ 38 w 84"/>
                  <a:gd name="T3" fmla="*/ 83 h 83"/>
                  <a:gd name="T4" fmla="*/ 0 w 84"/>
                  <a:gd name="T5" fmla="*/ 38 h 83"/>
                  <a:gd name="T6" fmla="*/ 38 w 84"/>
                  <a:gd name="T7" fmla="*/ 0 h 83"/>
                  <a:gd name="T8" fmla="*/ 84 w 84"/>
                  <a:gd name="T9" fmla="*/ 3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84" y="38"/>
                    </a:moveTo>
                    <a:lnTo>
                      <a:pt x="38" y="83"/>
                    </a:lnTo>
                    <a:lnTo>
                      <a:pt x="0" y="38"/>
                    </a:lnTo>
                    <a:lnTo>
                      <a:pt x="38" y="0"/>
                    </a:lnTo>
                    <a:lnTo>
                      <a:pt x="84" y="3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1" name="Freeform 1437"/>
              <p:cNvSpPr/>
              <p:nvPr/>
            </p:nvSpPr>
            <p:spPr bwMode="auto">
              <a:xfrm>
                <a:off x="6166" y="2746"/>
                <a:ext cx="84" cy="83"/>
              </a:xfrm>
              <a:custGeom>
                <a:avLst/>
                <a:gdLst>
                  <a:gd name="T0" fmla="*/ 84 w 84"/>
                  <a:gd name="T1" fmla="*/ 38 h 83"/>
                  <a:gd name="T2" fmla="*/ 38 w 84"/>
                  <a:gd name="T3" fmla="*/ 83 h 83"/>
                  <a:gd name="T4" fmla="*/ 0 w 84"/>
                  <a:gd name="T5" fmla="*/ 38 h 83"/>
                  <a:gd name="T6" fmla="*/ 38 w 84"/>
                  <a:gd name="T7" fmla="*/ 0 h 83"/>
                  <a:gd name="T8" fmla="*/ 84 w 84"/>
                  <a:gd name="T9" fmla="*/ 3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84" y="38"/>
                    </a:moveTo>
                    <a:lnTo>
                      <a:pt x="38" y="83"/>
                    </a:lnTo>
                    <a:lnTo>
                      <a:pt x="0" y="38"/>
                    </a:lnTo>
                    <a:lnTo>
                      <a:pt x="38" y="0"/>
                    </a:lnTo>
                    <a:lnTo>
                      <a:pt x="84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2" name="Freeform 1438"/>
              <p:cNvSpPr/>
              <p:nvPr/>
            </p:nvSpPr>
            <p:spPr bwMode="auto">
              <a:xfrm>
                <a:off x="6105" y="2746"/>
                <a:ext cx="54" cy="83"/>
              </a:xfrm>
              <a:custGeom>
                <a:avLst/>
                <a:gdLst>
                  <a:gd name="T0" fmla="*/ 0 w 54"/>
                  <a:gd name="T1" fmla="*/ 15 h 83"/>
                  <a:gd name="T2" fmla="*/ 0 w 54"/>
                  <a:gd name="T3" fmla="*/ 68 h 83"/>
                  <a:gd name="T4" fmla="*/ 16 w 54"/>
                  <a:gd name="T5" fmla="*/ 83 h 83"/>
                  <a:gd name="T6" fmla="*/ 54 w 54"/>
                  <a:gd name="T7" fmla="*/ 38 h 83"/>
                  <a:gd name="T8" fmla="*/ 16 w 54"/>
                  <a:gd name="T9" fmla="*/ 0 h 83"/>
                  <a:gd name="T10" fmla="*/ 0 w 54"/>
                  <a:gd name="T11" fmla="*/ 1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83">
                    <a:moveTo>
                      <a:pt x="0" y="15"/>
                    </a:moveTo>
                    <a:lnTo>
                      <a:pt x="0" y="68"/>
                    </a:lnTo>
                    <a:lnTo>
                      <a:pt x="16" y="83"/>
                    </a:lnTo>
                    <a:lnTo>
                      <a:pt x="54" y="38"/>
                    </a:lnTo>
                    <a:lnTo>
                      <a:pt x="16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3" name="Freeform 1439"/>
              <p:cNvSpPr/>
              <p:nvPr/>
            </p:nvSpPr>
            <p:spPr bwMode="auto">
              <a:xfrm>
                <a:off x="6105" y="2746"/>
                <a:ext cx="54" cy="83"/>
              </a:xfrm>
              <a:custGeom>
                <a:avLst/>
                <a:gdLst>
                  <a:gd name="T0" fmla="*/ 0 w 54"/>
                  <a:gd name="T1" fmla="*/ 15 h 83"/>
                  <a:gd name="T2" fmla="*/ 0 w 54"/>
                  <a:gd name="T3" fmla="*/ 68 h 83"/>
                  <a:gd name="T4" fmla="*/ 16 w 54"/>
                  <a:gd name="T5" fmla="*/ 83 h 83"/>
                  <a:gd name="T6" fmla="*/ 54 w 54"/>
                  <a:gd name="T7" fmla="*/ 38 h 83"/>
                  <a:gd name="T8" fmla="*/ 16 w 54"/>
                  <a:gd name="T9" fmla="*/ 0 h 83"/>
                  <a:gd name="T10" fmla="*/ 0 w 54"/>
                  <a:gd name="T11" fmla="*/ 1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83">
                    <a:moveTo>
                      <a:pt x="0" y="15"/>
                    </a:moveTo>
                    <a:lnTo>
                      <a:pt x="0" y="68"/>
                    </a:lnTo>
                    <a:lnTo>
                      <a:pt x="16" y="83"/>
                    </a:lnTo>
                    <a:lnTo>
                      <a:pt x="54" y="38"/>
                    </a:lnTo>
                    <a:lnTo>
                      <a:pt x="16" y="0"/>
                    </a:lnTo>
                    <a:lnTo>
                      <a:pt x="0" y="1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4" name="Freeform 1440"/>
              <p:cNvSpPr/>
              <p:nvPr/>
            </p:nvSpPr>
            <p:spPr bwMode="auto">
              <a:xfrm>
                <a:off x="6136" y="3469"/>
                <a:ext cx="190" cy="76"/>
              </a:xfrm>
              <a:custGeom>
                <a:avLst/>
                <a:gdLst>
                  <a:gd name="T0" fmla="*/ 0 w 25"/>
                  <a:gd name="T1" fmla="*/ 6 h 10"/>
                  <a:gd name="T2" fmla="*/ 1 w 25"/>
                  <a:gd name="T3" fmla="*/ 10 h 10"/>
                  <a:gd name="T4" fmla="*/ 1 w 25"/>
                  <a:gd name="T5" fmla="*/ 10 h 10"/>
                  <a:gd name="T6" fmla="*/ 25 w 25"/>
                  <a:gd name="T7" fmla="*/ 4 h 10"/>
                  <a:gd name="T8" fmla="*/ 24 w 25"/>
                  <a:gd name="T9" fmla="*/ 0 h 10"/>
                  <a:gd name="T10" fmla="*/ 1 w 25"/>
                  <a:gd name="T11" fmla="*/ 6 h 10"/>
                  <a:gd name="T12" fmla="*/ 0 w 25"/>
                  <a:gd name="T13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0">
                    <a:moveTo>
                      <a:pt x="0" y="6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3"/>
                      <a:pt x="24" y="2"/>
                      <a:pt x="24" y="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</a:path>
                </a:pathLst>
              </a:cu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5" name="Freeform 1441"/>
              <p:cNvSpPr/>
              <p:nvPr/>
            </p:nvSpPr>
            <p:spPr bwMode="auto">
              <a:xfrm>
                <a:off x="6136" y="3424"/>
                <a:ext cx="183" cy="68"/>
              </a:xfrm>
              <a:custGeom>
                <a:avLst/>
                <a:gdLst>
                  <a:gd name="T0" fmla="*/ 0 w 24"/>
                  <a:gd name="T1" fmla="*/ 6 h 9"/>
                  <a:gd name="T2" fmla="*/ 1 w 24"/>
                  <a:gd name="T3" fmla="*/ 9 h 9"/>
                  <a:gd name="T4" fmla="*/ 1 w 24"/>
                  <a:gd name="T5" fmla="*/ 9 h 9"/>
                  <a:gd name="T6" fmla="*/ 24 w 24"/>
                  <a:gd name="T7" fmla="*/ 4 h 9"/>
                  <a:gd name="T8" fmla="*/ 24 w 24"/>
                  <a:gd name="T9" fmla="*/ 0 h 9"/>
                  <a:gd name="T10" fmla="*/ 1 w 24"/>
                  <a:gd name="T11" fmla="*/ 5 h 9"/>
                  <a:gd name="T12" fmla="*/ 0 w 24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9">
                    <a:moveTo>
                      <a:pt x="0" y="6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3"/>
                      <a:pt x="24" y="2"/>
                      <a:pt x="24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6"/>
                      <a:pt x="0" y="6"/>
                      <a:pt x="0" y="6"/>
                    </a:cubicBezTo>
                  </a:path>
                </a:pathLst>
              </a:cu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6" name="Freeform 1442"/>
              <p:cNvSpPr>
                <a:spLocks noEditPoints="1"/>
              </p:cNvSpPr>
              <p:nvPr/>
            </p:nvSpPr>
            <p:spPr bwMode="auto">
              <a:xfrm>
                <a:off x="6174" y="2158"/>
                <a:ext cx="30" cy="1131"/>
              </a:xfrm>
              <a:custGeom>
                <a:avLst/>
                <a:gdLst>
                  <a:gd name="T0" fmla="*/ 0 w 30"/>
                  <a:gd name="T1" fmla="*/ 1063 h 1131"/>
                  <a:gd name="T2" fmla="*/ 0 w 30"/>
                  <a:gd name="T3" fmla="*/ 1116 h 1131"/>
                  <a:gd name="T4" fmla="*/ 30 w 30"/>
                  <a:gd name="T5" fmla="*/ 1101 h 1131"/>
                  <a:gd name="T6" fmla="*/ 30 w 30"/>
                  <a:gd name="T7" fmla="*/ 1078 h 1131"/>
                  <a:gd name="T8" fmla="*/ 0 w 30"/>
                  <a:gd name="T9" fmla="*/ 1048 h 1131"/>
                  <a:gd name="T10" fmla="*/ 0 w 30"/>
                  <a:gd name="T11" fmla="*/ 957 h 1131"/>
                  <a:gd name="T12" fmla="*/ 0 w 30"/>
                  <a:gd name="T13" fmla="*/ 1010 h 1131"/>
                  <a:gd name="T14" fmla="*/ 30 w 30"/>
                  <a:gd name="T15" fmla="*/ 995 h 1131"/>
                  <a:gd name="T16" fmla="*/ 30 w 30"/>
                  <a:gd name="T17" fmla="*/ 972 h 1131"/>
                  <a:gd name="T18" fmla="*/ 0 w 30"/>
                  <a:gd name="T19" fmla="*/ 950 h 1131"/>
                  <a:gd name="T20" fmla="*/ 0 w 30"/>
                  <a:gd name="T21" fmla="*/ 859 h 1131"/>
                  <a:gd name="T22" fmla="*/ 0 w 30"/>
                  <a:gd name="T23" fmla="*/ 912 h 1131"/>
                  <a:gd name="T24" fmla="*/ 30 w 30"/>
                  <a:gd name="T25" fmla="*/ 897 h 1131"/>
                  <a:gd name="T26" fmla="*/ 30 w 30"/>
                  <a:gd name="T27" fmla="*/ 874 h 1131"/>
                  <a:gd name="T28" fmla="*/ 0 w 30"/>
                  <a:gd name="T29" fmla="*/ 844 h 1131"/>
                  <a:gd name="T30" fmla="*/ 0 w 30"/>
                  <a:gd name="T31" fmla="*/ 754 h 1131"/>
                  <a:gd name="T32" fmla="*/ 0 w 30"/>
                  <a:gd name="T33" fmla="*/ 807 h 1131"/>
                  <a:gd name="T34" fmla="*/ 30 w 30"/>
                  <a:gd name="T35" fmla="*/ 792 h 1131"/>
                  <a:gd name="T36" fmla="*/ 30 w 30"/>
                  <a:gd name="T37" fmla="*/ 769 h 1131"/>
                  <a:gd name="T38" fmla="*/ 0 w 30"/>
                  <a:gd name="T39" fmla="*/ 739 h 1131"/>
                  <a:gd name="T40" fmla="*/ 0 w 30"/>
                  <a:gd name="T41" fmla="*/ 656 h 1131"/>
                  <a:gd name="T42" fmla="*/ 0 w 30"/>
                  <a:gd name="T43" fmla="*/ 709 h 1131"/>
                  <a:gd name="T44" fmla="*/ 30 w 30"/>
                  <a:gd name="T45" fmla="*/ 686 h 1131"/>
                  <a:gd name="T46" fmla="*/ 30 w 30"/>
                  <a:gd name="T47" fmla="*/ 663 h 1131"/>
                  <a:gd name="T48" fmla="*/ 0 w 30"/>
                  <a:gd name="T49" fmla="*/ 641 h 1131"/>
                  <a:gd name="T50" fmla="*/ 0 w 30"/>
                  <a:gd name="T51" fmla="*/ 550 h 1131"/>
                  <a:gd name="T52" fmla="*/ 0 w 30"/>
                  <a:gd name="T53" fmla="*/ 603 h 1131"/>
                  <a:gd name="T54" fmla="*/ 30 w 30"/>
                  <a:gd name="T55" fmla="*/ 588 h 1131"/>
                  <a:gd name="T56" fmla="*/ 30 w 30"/>
                  <a:gd name="T57" fmla="*/ 566 h 1131"/>
                  <a:gd name="T58" fmla="*/ 0 w 30"/>
                  <a:gd name="T59" fmla="*/ 535 h 1131"/>
                  <a:gd name="T60" fmla="*/ 0 w 30"/>
                  <a:gd name="T61" fmla="*/ 445 h 1131"/>
                  <a:gd name="T62" fmla="*/ 0 w 30"/>
                  <a:gd name="T63" fmla="*/ 498 h 1131"/>
                  <a:gd name="T64" fmla="*/ 30 w 30"/>
                  <a:gd name="T65" fmla="*/ 483 h 1131"/>
                  <a:gd name="T66" fmla="*/ 30 w 30"/>
                  <a:gd name="T67" fmla="*/ 460 h 1131"/>
                  <a:gd name="T68" fmla="*/ 0 w 30"/>
                  <a:gd name="T69" fmla="*/ 430 h 1131"/>
                  <a:gd name="T70" fmla="*/ 0 w 30"/>
                  <a:gd name="T71" fmla="*/ 347 h 1131"/>
                  <a:gd name="T72" fmla="*/ 0 w 30"/>
                  <a:gd name="T73" fmla="*/ 400 h 1131"/>
                  <a:gd name="T74" fmla="*/ 30 w 30"/>
                  <a:gd name="T75" fmla="*/ 385 h 1131"/>
                  <a:gd name="T76" fmla="*/ 30 w 30"/>
                  <a:gd name="T77" fmla="*/ 362 h 1131"/>
                  <a:gd name="T78" fmla="*/ 0 w 30"/>
                  <a:gd name="T79" fmla="*/ 332 h 1131"/>
                  <a:gd name="T80" fmla="*/ 0 w 30"/>
                  <a:gd name="T81" fmla="*/ 242 h 1131"/>
                  <a:gd name="T82" fmla="*/ 0 w 30"/>
                  <a:gd name="T83" fmla="*/ 294 h 1131"/>
                  <a:gd name="T84" fmla="*/ 30 w 30"/>
                  <a:gd name="T85" fmla="*/ 279 h 1131"/>
                  <a:gd name="T86" fmla="*/ 30 w 30"/>
                  <a:gd name="T87" fmla="*/ 257 h 1131"/>
                  <a:gd name="T88" fmla="*/ 0 w 30"/>
                  <a:gd name="T89" fmla="*/ 226 h 1131"/>
                  <a:gd name="T90" fmla="*/ 0 w 30"/>
                  <a:gd name="T91" fmla="*/ 136 h 1131"/>
                  <a:gd name="T92" fmla="*/ 0 w 30"/>
                  <a:gd name="T93" fmla="*/ 196 h 1131"/>
                  <a:gd name="T94" fmla="*/ 30 w 30"/>
                  <a:gd name="T95" fmla="*/ 174 h 1131"/>
                  <a:gd name="T96" fmla="*/ 30 w 30"/>
                  <a:gd name="T97" fmla="*/ 151 h 1131"/>
                  <a:gd name="T98" fmla="*/ 0 w 30"/>
                  <a:gd name="T99" fmla="*/ 128 h 1131"/>
                  <a:gd name="T100" fmla="*/ 0 w 30"/>
                  <a:gd name="T101" fmla="*/ 38 h 1131"/>
                  <a:gd name="T102" fmla="*/ 0 w 30"/>
                  <a:gd name="T103" fmla="*/ 91 h 1131"/>
                  <a:gd name="T104" fmla="*/ 30 w 30"/>
                  <a:gd name="T105" fmla="*/ 76 h 1131"/>
                  <a:gd name="T106" fmla="*/ 30 w 30"/>
                  <a:gd name="T107" fmla="*/ 53 h 1131"/>
                  <a:gd name="T108" fmla="*/ 0 w 30"/>
                  <a:gd name="T109" fmla="*/ 23 h 1131"/>
                  <a:gd name="T110" fmla="*/ 0 w 30"/>
                  <a:gd name="T111" fmla="*/ 0 h 1131"/>
                  <a:gd name="T112" fmla="*/ 8 w 30"/>
                  <a:gd name="T113" fmla="*/ 0 h 1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" h="1131">
                    <a:moveTo>
                      <a:pt x="0" y="1048"/>
                    </a:moveTo>
                    <a:lnTo>
                      <a:pt x="0" y="1063"/>
                    </a:lnTo>
                    <a:lnTo>
                      <a:pt x="30" y="1085"/>
                    </a:lnTo>
                    <a:lnTo>
                      <a:pt x="0" y="1116"/>
                    </a:lnTo>
                    <a:lnTo>
                      <a:pt x="0" y="1131"/>
                    </a:lnTo>
                    <a:lnTo>
                      <a:pt x="30" y="1101"/>
                    </a:lnTo>
                    <a:lnTo>
                      <a:pt x="30" y="1101"/>
                    </a:lnTo>
                    <a:lnTo>
                      <a:pt x="30" y="1078"/>
                    </a:lnTo>
                    <a:lnTo>
                      <a:pt x="30" y="1078"/>
                    </a:lnTo>
                    <a:lnTo>
                      <a:pt x="0" y="1048"/>
                    </a:lnTo>
                    <a:close/>
                    <a:moveTo>
                      <a:pt x="0" y="950"/>
                    </a:moveTo>
                    <a:lnTo>
                      <a:pt x="0" y="957"/>
                    </a:lnTo>
                    <a:lnTo>
                      <a:pt x="30" y="987"/>
                    </a:lnTo>
                    <a:lnTo>
                      <a:pt x="0" y="1010"/>
                    </a:lnTo>
                    <a:lnTo>
                      <a:pt x="0" y="1025"/>
                    </a:lnTo>
                    <a:lnTo>
                      <a:pt x="30" y="995"/>
                    </a:lnTo>
                    <a:lnTo>
                      <a:pt x="30" y="995"/>
                    </a:lnTo>
                    <a:lnTo>
                      <a:pt x="30" y="972"/>
                    </a:lnTo>
                    <a:lnTo>
                      <a:pt x="30" y="972"/>
                    </a:lnTo>
                    <a:lnTo>
                      <a:pt x="0" y="950"/>
                    </a:lnTo>
                    <a:close/>
                    <a:moveTo>
                      <a:pt x="0" y="844"/>
                    </a:moveTo>
                    <a:lnTo>
                      <a:pt x="0" y="859"/>
                    </a:lnTo>
                    <a:lnTo>
                      <a:pt x="30" y="882"/>
                    </a:lnTo>
                    <a:lnTo>
                      <a:pt x="0" y="912"/>
                    </a:lnTo>
                    <a:lnTo>
                      <a:pt x="0" y="927"/>
                    </a:lnTo>
                    <a:lnTo>
                      <a:pt x="30" y="897"/>
                    </a:lnTo>
                    <a:lnTo>
                      <a:pt x="30" y="897"/>
                    </a:lnTo>
                    <a:lnTo>
                      <a:pt x="30" y="874"/>
                    </a:lnTo>
                    <a:lnTo>
                      <a:pt x="30" y="874"/>
                    </a:lnTo>
                    <a:lnTo>
                      <a:pt x="0" y="844"/>
                    </a:lnTo>
                    <a:close/>
                    <a:moveTo>
                      <a:pt x="0" y="739"/>
                    </a:moveTo>
                    <a:lnTo>
                      <a:pt x="0" y="754"/>
                    </a:lnTo>
                    <a:lnTo>
                      <a:pt x="30" y="784"/>
                    </a:lnTo>
                    <a:lnTo>
                      <a:pt x="0" y="807"/>
                    </a:lnTo>
                    <a:lnTo>
                      <a:pt x="0" y="822"/>
                    </a:lnTo>
                    <a:lnTo>
                      <a:pt x="30" y="792"/>
                    </a:lnTo>
                    <a:lnTo>
                      <a:pt x="30" y="792"/>
                    </a:lnTo>
                    <a:lnTo>
                      <a:pt x="30" y="769"/>
                    </a:lnTo>
                    <a:lnTo>
                      <a:pt x="30" y="769"/>
                    </a:lnTo>
                    <a:lnTo>
                      <a:pt x="0" y="739"/>
                    </a:lnTo>
                    <a:close/>
                    <a:moveTo>
                      <a:pt x="0" y="641"/>
                    </a:moveTo>
                    <a:lnTo>
                      <a:pt x="0" y="656"/>
                    </a:lnTo>
                    <a:lnTo>
                      <a:pt x="30" y="679"/>
                    </a:lnTo>
                    <a:lnTo>
                      <a:pt x="0" y="709"/>
                    </a:lnTo>
                    <a:lnTo>
                      <a:pt x="0" y="716"/>
                    </a:lnTo>
                    <a:lnTo>
                      <a:pt x="30" y="686"/>
                    </a:lnTo>
                    <a:lnTo>
                      <a:pt x="30" y="694"/>
                    </a:lnTo>
                    <a:lnTo>
                      <a:pt x="30" y="663"/>
                    </a:lnTo>
                    <a:lnTo>
                      <a:pt x="30" y="671"/>
                    </a:lnTo>
                    <a:lnTo>
                      <a:pt x="0" y="641"/>
                    </a:lnTo>
                    <a:close/>
                    <a:moveTo>
                      <a:pt x="0" y="535"/>
                    </a:moveTo>
                    <a:lnTo>
                      <a:pt x="0" y="550"/>
                    </a:lnTo>
                    <a:lnTo>
                      <a:pt x="30" y="573"/>
                    </a:lnTo>
                    <a:lnTo>
                      <a:pt x="0" y="603"/>
                    </a:lnTo>
                    <a:lnTo>
                      <a:pt x="0" y="618"/>
                    </a:lnTo>
                    <a:lnTo>
                      <a:pt x="30" y="588"/>
                    </a:lnTo>
                    <a:lnTo>
                      <a:pt x="30" y="588"/>
                    </a:lnTo>
                    <a:lnTo>
                      <a:pt x="30" y="566"/>
                    </a:lnTo>
                    <a:lnTo>
                      <a:pt x="30" y="566"/>
                    </a:lnTo>
                    <a:lnTo>
                      <a:pt x="0" y="535"/>
                    </a:lnTo>
                    <a:close/>
                    <a:moveTo>
                      <a:pt x="0" y="430"/>
                    </a:moveTo>
                    <a:lnTo>
                      <a:pt x="0" y="445"/>
                    </a:lnTo>
                    <a:lnTo>
                      <a:pt x="30" y="475"/>
                    </a:lnTo>
                    <a:lnTo>
                      <a:pt x="0" y="498"/>
                    </a:lnTo>
                    <a:lnTo>
                      <a:pt x="0" y="513"/>
                    </a:lnTo>
                    <a:lnTo>
                      <a:pt x="30" y="483"/>
                    </a:lnTo>
                    <a:lnTo>
                      <a:pt x="30" y="483"/>
                    </a:lnTo>
                    <a:lnTo>
                      <a:pt x="30" y="460"/>
                    </a:lnTo>
                    <a:lnTo>
                      <a:pt x="30" y="460"/>
                    </a:lnTo>
                    <a:lnTo>
                      <a:pt x="0" y="430"/>
                    </a:lnTo>
                    <a:close/>
                    <a:moveTo>
                      <a:pt x="0" y="332"/>
                    </a:moveTo>
                    <a:lnTo>
                      <a:pt x="0" y="347"/>
                    </a:lnTo>
                    <a:lnTo>
                      <a:pt x="30" y="370"/>
                    </a:lnTo>
                    <a:lnTo>
                      <a:pt x="0" y="400"/>
                    </a:lnTo>
                    <a:lnTo>
                      <a:pt x="0" y="415"/>
                    </a:lnTo>
                    <a:lnTo>
                      <a:pt x="30" y="385"/>
                    </a:lnTo>
                    <a:lnTo>
                      <a:pt x="30" y="385"/>
                    </a:lnTo>
                    <a:lnTo>
                      <a:pt x="30" y="362"/>
                    </a:lnTo>
                    <a:lnTo>
                      <a:pt x="30" y="362"/>
                    </a:lnTo>
                    <a:lnTo>
                      <a:pt x="0" y="332"/>
                    </a:lnTo>
                    <a:close/>
                    <a:moveTo>
                      <a:pt x="0" y="226"/>
                    </a:moveTo>
                    <a:lnTo>
                      <a:pt x="0" y="242"/>
                    </a:lnTo>
                    <a:lnTo>
                      <a:pt x="30" y="272"/>
                    </a:lnTo>
                    <a:lnTo>
                      <a:pt x="0" y="294"/>
                    </a:lnTo>
                    <a:lnTo>
                      <a:pt x="0" y="309"/>
                    </a:lnTo>
                    <a:lnTo>
                      <a:pt x="30" y="279"/>
                    </a:lnTo>
                    <a:lnTo>
                      <a:pt x="30" y="279"/>
                    </a:lnTo>
                    <a:lnTo>
                      <a:pt x="30" y="257"/>
                    </a:lnTo>
                    <a:lnTo>
                      <a:pt x="30" y="257"/>
                    </a:lnTo>
                    <a:lnTo>
                      <a:pt x="0" y="226"/>
                    </a:lnTo>
                    <a:close/>
                    <a:moveTo>
                      <a:pt x="0" y="128"/>
                    </a:moveTo>
                    <a:lnTo>
                      <a:pt x="0" y="136"/>
                    </a:lnTo>
                    <a:lnTo>
                      <a:pt x="30" y="166"/>
                    </a:lnTo>
                    <a:lnTo>
                      <a:pt x="0" y="196"/>
                    </a:lnTo>
                    <a:lnTo>
                      <a:pt x="0" y="204"/>
                    </a:lnTo>
                    <a:lnTo>
                      <a:pt x="30" y="174"/>
                    </a:lnTo>
                    <a:lnTo>
                      <a:pt x="30" y="181"/>
                    </a:lnTo>
                    <a:lnTo>
                      <a:pt x="30" y="151"/>
                    </a:lnTo>
                    <a:lnTo>
                      <a:pt x="30" y="159"/>
                    </a:lnTo>
                    <a:lnTo>
                      <a:pt x="0" y="128"/>
                    </a:lnTo>
                    <a:close/>
                    <a:moveTo>
                      <a:pt x="0" y="23"/>
                    </a:moveTo>
                    <a:lnTo>
                      <a:pt x="0" y="38"/>
                    </a:lnTo>
                    <a:lnTo>
                      <a:pt x="30" y="61"/>
                    </a:lnTo>
                    <a:lnTo>
                      <a:pt x="0" y="91"/>
                    </a:lnTo>
                    <a:lnTo>
                      <a:pt x="0" y="106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0" y="23"/>
                    </a:lnTo>
                    <a:close/>
                    <a:moveTo>
                      <a:pt x="8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173F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7" name="Freeform 1443"/>
              <p:cNvSpPr>
                <a:spLocks noEditPoints="1"/>
              </p:cNvSpPr>
              <p:nvPr/>
            </p:nvSpPr>
            <p:spPr bwMode="auto">
              <a:xfrm>
                <a:off x="6174" y="2158"/>
                <a:ext cx="30" cy="1131"/>
              </a:xfrm>
              <a:custGeom>
                <a:avLst/>
                <a:gdLst>
                  <a:gd name="T0" fmla="*/ 0 w 30"/>
                  <a:gd name="T1" fmla="*/ 1063 h 1131"/>
                  <a:gd name="T2" fmla="*/ 0 w 30"/>
                  <a:gd name="T3" fmla="*/ 1116 h 1131"/>
                  <a:gd name="T4" fmla="*/ 30 w 30"/>
                  <a:gd name="T5" fmla="*/ 1101 h 1131"/>
                  <a:gd name="T6" fmla="*/ 30 w 30"/>
                  <a:gd name="T7" fmla="*/ 1078 h 1131"/>
                  <a:gd name="T8" fmla="*/ 0 w 30"/>
                  <a:gd name="T9" fmla="*/ 1048 h 1131"/>
                  <a:gd name="T10" fmla="*/ 0 w 30"/>
                  <a:gd name="T11" fmla="*/ 957 h 1131"/>
                  <a:gd name="T12" fmla="*/ 0 w 30"/>
                  <a:gd name="T13" fmla="*/ 1010 h 1131"/>
                  <a:gd name="T14" fmla="*/ 30 w 30"/>
                  <a:gd name="T15" fmla="*/ 995 h 1131"/>
                  <a:gd name="T16" fmla="*/ 30 w 30"/>
                  <a:gd name="T17" fmla="*/ 972 h 1131"/>
                  <a:gd name="T18" fmla="*/ 0 w 30"/>
                  <a:gd name="T19" fmla="*/ 950 h 1131"/>
                  <a:gd name="T20" fmla="*/ 0 w 30"/>
                  <a:gd name="T21" fmla="*/ 859 h 1131"/>
                  <a:gd name="T22" fmla="*/ 0 w 30"/>
                  <a:gd name="T23" fmla="*/ 912 h 1131"/>
                  <a:gd name="T24" fmla="*/ 30 w 30"/>
                  <a:gd name="T25" fmla="*/ 897 h 1131"/>
                  <a:gd name="T26" fmla="*/ 30 w 30"/>
                  <a:gd name="T27" fmla="*/ 874 h 1131"/>
                  <a:gd name="T28" fmla="*/ 0 w 30"/>
                  <a:gd name="T29" fmla="*/ 844 h 1131"/>
                  <a:gd name="T30" fmla="*/ 0 w 30"/>
                  <a:gd name="T31" fmla="*/ 754 h 1131"/>
                  <a:gd name="T32" fmla="*/ 0 w 30"/>
                  <a:gd name="T33" fmla="*/ 807 h 1131"/>
                  <a:gd name="T34" fmla="*/ 30 w 30"/>
                  <a:gd name="T35" fmla="*/ 792 h 1131"/>
                  <a:gd name="T36" fmla="*/ 30 w 30"/>
                  <a:gd name="T37" fmla="*/ 769 h 1131"/>
                  <a:gd name="T38" fmla="*/ 0 w 30"/>
                  <a:gd name="T39" fmla="*/ 739 h 1131"/>
                  <a:gd name="T40" fmla="*/ 0 w 30"/>
                  <a:gd name="T41" fmla="*/ 656 h 1131"/>
                  <a:gd name="T42" fmla="*/ 0 w 30"/>
                  <a:gd name="T43" fmla="*/ 709 h 1131"/>
                  <a:gd name="T44" fmla="*/ 30 w 30"/>
                  <a:gd name="T45" fmla="*/ 686 h 1131"/>
                  <a:gd name="T46" fmla="*/ 30 w 30"/>
                  <a:gd name="T47" fmla="*/ 663 h 1131"/>
                  <a:gd name="T48" fmla="*/ 0 w 30"/>
                  <a:gd name="T49" fmla="*/ 641 h 1131"/>
                  <a:gd name="T50" fmla="*/ 0 w 30"/>
                  <a:gd name="T51" fmla="*/ 550 h 1131"/>
                  <a:gd name="T52" fmla="*/ 0 w 30"/>
                  <a:gd name="T53" fmla="*/ 603 h 1131"/>
                  <a:gd name="T54" fmla="*/ 30 w 30"/>
                  <a:gd name="T55" fmla="*/ 588 h 1131"/>
                  <a:gd name="T56" fmla="*/ 30 w 30"/>
                  <a:gd name="T57" fmla="*/ 566 h 1131"/>
                  <a:gd name="T58" fmla="*/ 0 w 30"/>
                  <a:gd name="T59" fmla="*/ 535 h 1131"/>
                  <a:gd name="T60" fmla="*/ 0 w 30"/>
                  <a:gd name="T61" fmla="*/ 445 h 1131"/>
                  <a:gd name="T62" fmla="*/ 0 w 30"/>
                  <a:gd name="T63" fmla="*/ 498 h 1131"/>
                  <a:gd name="T64" fmla="*/ 30 w 30"/>
                  <a:gd name="T65" fmla="*/ 483 h 1131"/>
                  <a:gd name="T66" fmla="*/ 30 w 30"/>
                  <a:gd name="T67" fmla="*/ 460 h 1131"/>
                  <a:gd name="T68" fmla="*/ 0 w 30"/>
                  <a:gd name="T69" fmla="*/ 430 h 1131"/>
                  <a:gd name="T70" fmla="*/ 0 w 30"/>
                  <a:gd name="T71" fmla="*/ 347 h 1131"/>
                  <a:gd name="T72" fmla="*/ 0 w 30"/>
                  <a:gd name="T73" fmla="*/ 400 h 1131"/>
                  <a:gd name="T74" fmla="*/ 30 w 30"/>
                  <a:gd name="T75" fmla="*/ 385 h 1131"/>
                  <a:gd name="T76" fmla="*/ 30 w 30"/>
                  <a:gd name="T77" fmla="*/ 362 h 1131"/>
                  <a:gd name="T78" fmla="*/ 0 w 30"/>
                  <a:gd name="T79" fmla="*/ 332 h 1131"/>
                  <a:gd name="T80" fmla="*/ 0 w 30"/>
                  <a:gd name="T81" fmla="*/ 242 h 1131"/>
                  <a:gd name="T82" fmla="*/ 0 w 30"/>
                  <a:gd name="T83" fmla="*/ 294 h 1131"/>
                  <a:gd name="T84" fmla="*/ 30 w 30"/>
                  <a:gd name="T85" fmla="*/ 279 h 1131"/>
                  <a:gd name="T86" fmla="*/ 30 w 30"/>
                  <a:gd name="T87" fmla="*/ 257 h 1131"/>
                  <a:gd name="T88" fmla="*/ 0 w 30"/>
                  <a:gd name="T89" fmla="*/ 226 h 1131"/>
                  <a:gd name="T90" fmla="*/ 0 w 30"/>
                  <a:gd name="T91" fmla="*/ 136 h 1131"/>
                  <a:gd name="T92" fmla="*/ 0 w 30"/>
                  <a:gd name="T93" fmla="*/ 196 h 1131"/>
                  <a:gd name="T94" fmla="*/ 30 w 30"/>
                  <a:gd name="T95" fmla="*/ 174 h 1131"/>
                  <a:gd name="T96" fmla="*/ 30 w 30"/>
                  <a:gd name="T97" fmla="*/ 151 h 1131"/>
                  <a:gd name="T98" fmla="*/ 0 w 30"/>
                  <a:gd name="T99" fmla="*/ 128 h 1131"/>
                  <a:gd name="T100" fmla="*/ 0 w 30"/>
                  <a:gd name="T101" fmla="*/ 38 h 1131"/>
                  <a:gd name="T102" fmla="*/ 0 w 30"/>
                  <a:gd name="T103" fmla="*/ 91 h 1131"/>
                  <a:gd name="T104" fmla="*/ 30 w 30"/>
                  <a:gd name="T105" fmla="*/ 76 h 1131"/>
                  <a:gd name="T106" fmla="*/ 30 w 30"/>
                  <a:gd name="T107" fmla="*/ 53 h 1131"/>
                  <a:gd name="T108" fmla="*/ 0 w 30"/>
                  <a:gd name="T109" fmla="*/ 23 h 1131"/>
                  <a:gd name="T110" fmla="*/ 0 w 30"/>
                  <a:gd name="T111" fmla="*/ 0 h 1131"/>
                  <a:gd name="T112" fmla="*/ 8 w 30"/>
                  <a:gd name="T113" fmla="*/ 0 h 1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" h="1131">
                    <a:moveTo>
                      <a:pt x="0" y="1048"/>
                    </a:moveTo>
                    <a:lnTo>
                      <a:pt x="0" y="1063"/>
                    </a:lnTo>
                    <a:lnTo>
                      <a:pt x="30" y="1085"/>
                    </a:lnTo>
                    <a:lnTo>
                      <a:pt x="0" y="1116"/>
                    </a:lnTo>
                    <a:lnTo>
                      <a:pt x="0" y="1131"/>
                    </a:lnTo>
                    <a:lnTo>
                      <a:pt x="30" y="1101"/>
                    </a:lnTo>
                    <a:lnTo>
                      <a:pt x="30" y="1101"/>
                    </a:lnTo>
                    <a:lnTo>
                      <a:pt x="30" y="1078"/>
                    </a:lnTo>
                    <a:lnTo>
                      <a:pt x="30" y="1078"/>
                    </a:lnTo>
                    <a:lnTo>
                      <a:pt x="0" y="1048"/>
                    </a:lnTo>
                    <a:moveTo>
                      <a:pt x="0" y="950"/>
                    </a:moveTo>
                    <a:lnTo>
                      <a:pt x="0" y="957"/>
                    </a:lnTo>
                    <a:lnTo>
                      <a:pt x="30" y="987"/>
                    </a:lnTo>
                    <a:lnTo>
                      <a:pt x="0" y="1010"/>
                    </a:lnTo>
                    <a:lnTo>
                      <a:pt x="0" y="1025"/>
                    </a:lnTo>
                    <a:lnTo>
                      <a:pt x="30" y="995"/>
                    </a:lnTo>
                    <a:lnTo>
                      <a:pt x="30" y="995"/>
                    </a:lnTo>
                    <a:lnTo>
                      <a:pt x="30" y="972"/>
                    </a:lnTo>
                    <a:lnTo>
                      <a:pt x="30" y="972"/>
                    </a:lnTo>
                    <a:lnTo>
                      <a:pt x="0" y="950"/>
                    </a:lnTo>
                    <a:moveTo>
                      <a:pt x="0" y="844"/>
                    </a:moveTo>
                    <a:lnTo>
                      <a:pt x="0" y="859"/>
                    </a:lnTo>
                    <a:lnTo>
                      <a:pt x="30" y="882"/>
                    </a:lnTo>
                    <a:lnTo>
                      <a:pt x="0" y="912"/>
                    </a:lnTo>
                    <a:lnTo>
                      <a:pt x="0" y="927"/>
                    </a:lnTo>
                    <a:lnTo>
                      <a:pt x="30" y="897"/>
                    </a:lnTo>
                    <a:lnTo>
                      <a:pt x="30" y="897"/>
                    </a:lnTo>
                    <a:lnTo>
                      <a:pt x="30" y="874"/>
                    </a:lnTo>
                    <a:lnTo>
                      <a:pt x="30" y="874"/>
                    </a:lnTo>
                    <a:lnTo>
                      <a:pt x="0" y="844"/>
                    </a:lnTo>
                    <a:moveTo>
                      <a:pt x="0" y="739"/>
                    </a:moveTo>
                    <a:lnTo>
                      <a:pt x="0" y="754"/>
                    </a:lnTo>
                    <a:lnTo>
                      <a:pt x="30" y="784"/>
                    </a:lnTo>
                    <a:lnTo>
                      <a:pt x="0" y="807"/>
                    </a:lnTo>
                    <a:lnTo>
                      <a:pt x="0" y="822"/>
                    </a:lnTo>
                    <a:lnTo>
                      <a:pt x="30" y="792"/>
                    </a:lnTo>
                    <a:lnTo>
                      <a:pt x="30" y="792"/>
                    </a:lnTo>
                    <a:lnTo>
                      <a:pt x="30" y="769"/>
                    </a:lnTo>
                    <a:lnTo>
                      <a:pt x="30" y="769"/>
                    </a:lnTo>
                    <a:lnTo>
                      <a:pt x="0" y="739"/>
                    </a:lnTo>
                    <a:moveTo>
                      <a:pt x="0" y="641"/>
                    </a:moveTo>
                    <a:lnTo>
                      <a:pt x="0" y="656"/>
                    </a:lnTo>
                    <a:lnTo>
                      <a:pt x="30" y="679"/>
                    </a:lnTo>
                    <a:lnTo>
                      <a:pt x="0" y="709"/>
                    </a:lnTo>
                    <a:lnTo>
                      <a:pt x="0" y="716"/>
                    </a:lnTo>
                    <a:lnTo>
                      <a:pt x="30" y="686"/>
                    </a:lnTo>
                    <a:lnTo>
                      <a:pt x="30" y="694"/>
                    </a:lnTo>
                    <a:lnTo>
                      <a:pt x="30" y="663"/>
                    </a:lnTo>
                    <a:lnTo>
                      <a:pt x="30" y="671"/>
                    </a:lnTo>
                    <a:lnTo>
                      <a:pt x="0" y="641"/>
                    </a:lnTo>
                    <a:moveTo>
                      <a:pt x="0" y="535"/>
                    </a:moveTo>
                    <a:lnTo>
                      <a:pt x="0" y="550"/>
                    </a:lnTo>
                    <a:lnTo>
                      <a:pt x="30" y="573"/>
                    </a:lnTo>
                    <a:lnTo>
                      <a:pt x="0" y="603"/>
                    </a:lnTo>
                    <a:lnTo>
                      <a:pt x="0" y="618"/>
                    </a:lnTo>
                    <a:lnTo>
                      <a:pt x="30" y="588"/>
                    </a:lnTo>
                    <a:lnTo>
                      <a:pt x="30" y="588"/>
                    </a:lnTo>
                    <a:lnTo>
                      <a:pt x="30" y="566"/>
                    </a:lnTo>
                    <a:lnTo>
                      <a:pt x="30" y="566"/>
                    </a:lnTo>
                    <a:lnTo>
                      <a:pt x="0" y="535"/>
                    </a:lnTo>
                    <a:moveTo>
                      <a:pt x="0" y="430"/>
                    </a:moveTo>
                    <a:lnTo>
                      <a:pt x="0" y="445"/>
                    </a:lnTo>
                    <a:lnTo>
                      <a:pt x="30" y="475"/>
                    </a:lnTo>
                    <a:lnTo>
                      <a:pt x="0" y="498"/>
                    </a:lnTo>
                    <a:lnTo>
                      <a:pt x="0" y="513"/>
                    </a:lnTo>
                    <a:lnTo>
                      <a:pt x="30" y="483"/>
                    </a:lnTo>
                    <a:lnTo>
                      <a:pt x="30" y="483"/>
                    </a:lnTo>
                    <a:lnTo>
                      <a:pt x="30" y="460"/>
                    </a:lnTo>
                    <a:lnTo>
                      <a:pt x="30" y="460"/>
                    </a:lnTo>
                    <a:lnTo>
                      <a:pt x="0" y="430"/>
                    </a:lnTo>
                    <a:moveTo>
                      <a:pt x="0" y="332"/>
                    </a:moveTo>
                    <a:lnTo>
                      <a:pt x="0" y="347"/>
                    </a:lnTo>
                    <a:lnTo>
                      <a:pt x="30" y="370"/>
                    </a:lnTo>
                    <a:lnTo>
                      <a:pt x="0" y="400"/>
                    </a:lnTo>
                    <a:lnTo>
                      <a:pt x="0" y="415"/>
                    </a:lnTo>
                    <a:lnTo>
                      <a:pt x="30" y="385"/>
                    </a:lnTo>
                    <a:lnTo>
                      <a:pt x="30" y="385"/>
                    </a:lnTo>
                    <a:lnTo>
                      <a:pt x="30" y="362"/>
                    </a:lnTo>
                    <a:lnTo>
                      <a:pt x="30" y="362"/>
                    </a:lnTo>
                    <a:lnTo>
                      <a:pt x="0" y="332"/>
                    </a:lnTo>
                    <a:moveTo>
                      <a:pt x="0" y="226"/>
                    </a:moveTo>
                    <a:lnTo>
                      <a:pt x="0" y="242"/>
                    </a:lnTo>
                    <a:lnTo>
                      <a:pt x="30" y="272"/>
                    </a:lnTo>
                    <a:lnTo>
                      <a:pt x="0" y="294"/>
                    </a:lnTo>
                    <a:lnTo>
                      <a:pt x="0" y="309"/>
                    </a:lnTo>
                    <a:lnTo>
                      <a:pt x="30" y="279"/>
                    </a:lnTo>
                    <a:lnTo>
                      <a:pt x="30" y="279"/>
                    </a:lnTo>
                    <a:lnTo>
                      <a:pt x="30" y="257"/>
                    </a:lnTo>
                    <a:lnTo>
                      <a:pt x="30" y="257"/>
                    </a:lnTo>
                    <a:lnTo>
                      <a:pt x="0" y="226"/>
                    </a:lnTo>
                    <a:moveTo>
                      <a:pt x="0" y="128"/>
                    </a:moveTo>
                    <a:lnTo>
                      <a:pt x="0" y="136"/>
                    </a:lnTo>
                    <a:lnTo>
                      <a:pt x="30" y="166"/>
                    </a:lnTo>
                    <a:lnTo>
                      <a:pt x="0" y="196"/>
                    </a:lnTo>
                    <a:lnTo>
                      <a:pt x="0" y="204"/>
                    </a:lnTo>
                    <a:lnTo>
                      <a:pt x="30" y="174"/>
                    </a:lnTo>
                    <a:lnTo>
                      <a:pt x="30" y="181"/>
                    </a:lnTo>
                    <a:lnTo>
                      <a:pt x="30" y="151"/>
                    </a:lnTo>
                    <a:lnTo>
                      <a:pt x="30" y="159"/>
                    </a:lnTo>
                    <a:lnTo>
                      <a:pt x="0" y="128"/>
                    </a:lnTo>
                    <a:moveTo>
                      <a:pt x="0" y="23"/>
                    </a:moveTo>
                    <a:lnTo>
                      <a:pt x="0" y="38"/>
                    </a:lnTo>
                    <a:lnTo>
                      <a:pt x="30" y="61"/>
                    </a:lnTo>
                    <a:lnTo>
                      <a:pt x="0" y="91"/>
                    </a:lnTo>
                    <a:lnTo>
                      <a:pt x="0" y="106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0" y="23"/>
                    </a:lnTo>
                    <a:moveTo>
                      <a:pt x="8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8" name="Freeform 1444"/>
              <p:cNvSpPr/>
              <p:nvPr/>
            </p:nvSpPr>
            <p:spPr bwMode="auto">
              <a:xfrm>
                <a:off x="6174" y="2814"/>
                <a:ext cx="30" cy="53"/>
              </a:xfrm>
              <a:custGeom>
                <a:avLst/>
                <a:gdLst>
                  <a:gd name="T0" fmla="*/ 0 w 30"/>
                  <a:gd name="T1" fmla="*/ 0 h 53"/>
                  <a:gd name="T2" fmla="*/ 0 w 30"/>
                  <a:gd name="T3" fmla="*/ 53 h 53"/>
                  <a:gd name="T4" fmla="*/ 30 w 30"/>
                  <a:gd name="T5" fmla="*/ 23 h 53"/>
                  <a:gd name="T6" fmla="*/ 0 w 30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3">
                    <a:moveTo>
                      <a:pt x="0" y="0"/>
                    </a:moveTo>
                    <a:lnTo>
                      <a:pt x="0" y="53"/>
                    </a:lnTo>
                    <a:lnTo>
                      <a:pt x="3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9" name="Freeform 1445"/>
              <p:cNvSpPr/>
              <p:nvPr/>
            </p:nvSpPr>
            <p:spPr bwMode="auto">
              <a:xfrm>
                <a:off x="6174" y="2814"/>
                <a:ext cx="30" cy="53"/>
              </a:xfrm>
              <a:custGeom>
                <a:avLst/>
                <a:gdLst>
                  <a:gd name="T0" fmla="*/ 0 w 30"/>
                  <a:gd name="T1" fmla="*/ 0 h 53"/>
                  <a:gd name="T2" fmla="*/ 0 w 30"/>
                  <a:gd name="T3" fmla="*/ 53 h 53"/>
                  <a:gd name="T4" fmla="*/ 30 w 30"/>
                  <a:gd name="T5" fmla="*/ 23 h 53"/>
                  <a:gd name="T6" fmla="*/ 0 w 30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3">
                    <a:moveTo>
                      <a:pt x="0" y="0"/>
                    </a:moveTo>
                    <a:lnTo>
                      <a:pt x="0" y="53"/>
                    </a:lnTo>
                    <a:lnTo>
                      <a:pt x="30" y="2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0" name="Freeform 1446"/>
              <p:cNvSpPr/>
              <p:nvPr/>
            </p:nvSpPr>
            <p:spPr bwMode="auto">
              <a:xfrm>
                <a:off x="6174" y="2844"/>
                <a:ext cx="30" cy="83"/>
              </a:xfrm>
              <a:custGeom>
                <a:avLst/>
                <a:gdLst>
                  <a:gd name="T0" fmla="*/ 30 w 30"/>
                  <a:gd name="T1" fmla="*/ 0 h 83"/>
                  <a:gd name="T2" fmla="*/ 0 w 30"/>
                  <a:gd name="T3" fmla="*/ 30 h 83"/>
                  <a:gd name="T4" fmla="*/ 0 w 30"/>
                  <a:gd name="T5" fmla="*/ 53 h 83"/>
                  <a:gd name="T6" fmla="*/ 30 w 30"/>
                  <a:gd name="T7" fmla="*/ 83 h 83"/>
                  <a:gd name="T8" fmla="*/ 30 w 30"/>
                  <a:gd name="T9" fmla="*/ 83 h 83"/>
                  <a:gd name="T10" fmla="*/ 30 w 30"/>
                  <a:gd name="T11" fmla="*/ 8 h 83"/>
                  <a:gd name="T12" fmla="*/ 30 w 30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3">
                    <a:moveTo>
                      <a:pt x="30" y="0"/>
                    </a:moveTo>
                    <a:lnTo>
                      <a:pt x="0" y="30"/>
                    </a:lnTo>
                    <a:lnTo>
                      <a:pt x="0" y="53"/>
                    </a:lnTo>
                    <a:lnTo>
                      <a:pt x="30" y="83"/>
                    </a:lnTo>
                    <a:lnTo>
                      <a:pt x="30" y="83"/>
                    </a:lnTo>
                    <a:lnTo>
                      <a:pt x="30" y="8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1" name="Freeform 1447"/>
              <p:cNvSpPr/>
              <p:nvPr/>
            </p:nvSpPr>
            <p:spPr bwMode="auto">
              <a:xfrm>
                <a:off x="6174" y="2844"/>
                <a:ext cx="30" cy="83"/>
              </a:xfrm>
              <a:custGeom>
                <a:avLst/>
                <a:gdLst>
                  <a:gd name="T0" fmla="*/ 30 w 30"/>
                  <a:gd name="T1" fmla="*/ 0 h 83"/>
                  <a:gd name="T2" fmla="*/ 0 w 30"/>
                  <a:gd name="T3" fmla="*/ 30 h 83"/>
                  <a:gd name="T4" fmla="*/ 0 w 30"/>
                  <a:gd name="T5" fmla="*/ 53 h 83"/>
                  <a:gd name="T6" fmla="*/ 30 w 30"/>
                  <a:gd name="T7" fmla="*/ 83 h 83"/>
                  <a:gd name="T8" fmla="*/ 30 w 30"/>
                  <a:gd name="T9" fmla="*/ 83 h 83"/>
                  <a:gd name="T10" fmla="*/ 30 w 30"/>
                  <a:gd name="T11" fmla="*/ 8 h 83"/>
                  <a:gd name="T12" fmla="*/ 30 w 30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3">
                    <a:moveTo>
                      <a:pt x="30" y="0"/>
                    </a:moveTo>
                    <a:lnTo>
                      <a:pt x="0" y="30"/>
                    </a:lnTo>
                    <a:lnTo>
                      <a:pt x="0" y="53"/>
                    </a:lnTo>
                    <a:lnTo>
                      <a:pt x="30" y="83"/>
                    </a:lnTo>
                    <a:lnTo>
                      <a:pt x="30" y="83"/>
                    </a:lnTo>
                    <a:lnTo>
                      <a:pt x="30" y="8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2" name="Freeform 1448"/>
              <p:cNvSpPr/>
              <p:nvPr/>
            </p:nvSpPr>
            <p:spPr bwMode="auto">
              <a:xfrm>
                <a:off x="6174" y="2912"/>
                <a:ext cx="30" cy="53"/>
              </a:xfrm>
              <a:custGeom>
                <a:avLst/>
                <a:gdLst>
                  <a:gd name="T0" fmla="*/ 0 w 30"/>
                  <a:gd name="T1" fmla="*/ 0 h 53"/>
                  <a:gd name="T2" fmla="*/ 0 w 30"/>
                  <a:gd name="T3" fmla="*/ 53 h 53"/>
                  <a:gd name="T4" fmla="*/ 30 w 30"/>
                  <a:gd name="T5" fmla="*/ 30 h 53"/>
                  <a:gd name="T6" fmla="*/ 0 w 30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3">
                    <a:moveTo>
                      <a:pt x="0" y="0"/>
                    </a:moveTo>
                    <a:lnTo>
                      <a:pt x="0" y="53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3" name="Freeform 1449"/>
              <p:cNvSpPr/>
              <p:nvPr/>
            </p:nvSpPr>
            <p:spPr bwMode="auto">
              <a:xfrm>
                <a:off x="6174" y="2912"/>
                <a:ext cx="30" cy="53"/>
              </a:xfrm>
              <a:custGeom>
                <a:avLst/>
                <a:gdLst>
                  <a:gd name="T0" fmla="*/ 0 w 30"/>
                  <a:gd name="T1" fmla="*/ 0 h 53"/>
                  <a:gd name="T2" fmla="*/ 0 w 30"/>
                  <a:gd name="T3" fmla="*/ 53 h 53"/>
                  <a:gd name="T4" fmla="*/ 30 w 30"/>
                  <a:gd name="T5" fmla="*/ 30 h 53"/>
                  <a:gd name="T6" fmla="*/ 0 w 30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3">
                    <a:moveTo>
                      <a:pt x="0" y="0"/>
                    </a:moveTo>
                    <a:lnTo>
                      <a:pt x="0" y="53"/>
                    </a:ln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4" name="Freeform 1450"/>
              <p:cNvSpPr/>
              <p:nvPr/>
            </p:nvSpPr>
            <p:spPr bwMode="auto">
              <a:xfrm>
                <a:off x="6174" y="2950"/>
                <a:ext cx="30" cy="82"/>
              </a:xfrm>
              <a:custGeom>
                <a:avLst/>
                <a:gdLst>
                  <a:gd name="T0" fmla="*/ 30 w 30"/>
                  <a:gd name="T1" fmla="*/ 0 h 82"/>
                  <a:gd name="T2" fmla="*/ 0 w 30"/>
                  <a:gd name="T3" fmla="*/ 30 h 82"/>
                  <a:gd name="T4" fmla="*/ 0 w 30"/>
                  <a:gd name="T5" fmla="*/ 52 h 82"/>
                  <a:gd name="T6" fmla="*/ 30 w 30"/>
                  <a:gd name="T7" fmla="*/ 82 h 82"/>
                  <a:gd name="T8" fmla="*/ 30 w 30"/>
                  <a:gd name="T9" fmla="*/ 82 h 82"/>
                  <a:gd name="T10" fmla="*/ 30 w 30"/>
                  <a:gd name="T11" fmla="*/ 0 h 82"/>
                  <a:gd name="T12" fmla="*/ 30 w 30"/>
                  <a:gd name="T1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2">
                    <a:moveTo>
                      <a:pt x="30" y="0"/>
                    </a:moveTo>
                    <a:lnTo>
                      <a:pt x="0" y="30"/>
                    </a:lnTo>
                    <a:lnTo>
                      <a:pt x="0" y="52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5" name="Freeform 1451"/>
              <p:cNvSpPr/>
              <p:nvPr/>
            </p:nvSpPr>
            <p:spPr bwMode="auto">
              <a:xfrm>
                <a:off x="6174" y="2950"/>
                <a:ext cx="30" cy="82"/>
              </a:xfrm>
              <a:custGeom>
                <a:avLst/>
                <a:gdLst>
                  <a:gd name="T0" fmla="*/ 30 w 30"/>
                  <a:gd name="T1" fmla="*/ 0 h 82"/>
                  <a:gd name="T2" fmla="*/ 0 w 30"/>
                  <a:gd name="T3" fmla="*/ 30 h 82"/>
                  <a:gd name="T4" fmla="*/ 0 w 30"/>
                  <a:gd name="T5" fmla="*/ 52 h 82"/>
                  <a:gd name="T6" fmla="*/ 30 w 30"/>
                  <a:gd name="T7" fmla="*/ 82 h 82"/>
                  <a:gd name="T8" fmla="*/ 30 w 30"/>
                  <a:gd name="T9" fmla="*/ 82 h 82"/>
                  <a:gd name="T10" fmla="*/ 30 w 30"/>
                  <a:gd name="T11" fmla="*/ 0 h 82"/>
                  <a:gd name="T12" fmla="*/ 30 w 30"/>
                  <a:gd name="T1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2">
                    <a:moveTo>
                      <a:pt x="30" y="0"/>
                    </a:moveTo>
                    <a:lnTo>
                      <a:pt x="0" y="30"/>
                    </a:lnTo>
                    <a:lnTo>
                      <a:pt x="0" y="52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0" y="0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6" name="Freeform 1452"/>
              <p:cNvSpPr/>
              <p:nvPr/>
            </p:nvSpPr>
            <p:spPr bwMode="auto">
              <a:xfrm>
                <a:off x="6174" y="3017"/>
                <a:ext cx="30" cy="53"/>
              </a:xfrm>
              <a:custGeom>
                <a:avLst/>
                <a:gdLst>
                  <a:gd name="T0" fmla="*/ 0 w 30"/>
                  <a:gd name="T1" fmla="*/ 0 h 53"/>
                  <a:gd name="T2" fmla="*/ 0 w 30"/>
                  <a:gd name="T3" fmla="*/ 53 h 53"/>
                  <a:gd name="T4" fmla="*/ 30 w 30"/>
                  <a:gd name="T5" fmla="*/ 23 h 53"/>
                  <a:gd name="T6" fmla="*/ 0 w 30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3">
                    <a:moveTo>
                      <a:pt x="0" y="0"/>
                    </a:moveTo>
                    <a:lnTo>
                      <a:pt x="0" y="53"/>
                    </a:lnTo>
                    <a:lnTo>
                      <a:pt x="3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7" name="Freeform 1453"/>
              <p:cNvSpPr/>
              <p:nvPr/>
            </p:nvSpPr>
            <p:spPr bwMode="auto">
              <a:xfrm>
                <a:off x="6174" y="3017"/>
                <a:ext cx="30" cy="53"/>
              </a:xfrm>
              <a:custGeom>
                <a:avLst/>
                <a:gdLst>
                  <a:gd name="T0" fmla="*/ 0 w 30"/>
                  <a:gd name="T1" fmla="*/ 0 h 53"/>
                  <a:gd name="T2" fmla="*/ 0 w 30"/>
                  <a:gd name="T3" fmla="*/ 53 h 53"/>
                  <a:gd name="T4" fmla="*/ 30 w 30"/>
                  <a:gd name="T5" fmla="*/ 23 h 53"/>
                  <a:gd name="T6" fmla="*/ 0 w 30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3">
                    <a:moveTo>
                      <a:pt x="0" y="0"/>
                    </a:moveTo>
                    <a:lnTo>
                      <a:pt x="0" y="53"/>
                    </a:lnTo>
                    <a:lnTo>
                      <a:pt x="30" y="2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8" name="Freeform 1454"/>
              <p:cNvSpPr/>
              <p:nvPr/>
            </p:nvSpPr>
            <p:spPr bwMode="auto">
              <a:xfrm>
                <a:off x="6174" y="3055"/>
                <a:ext cx="30" cy="75"/>
              </a:xfrm>
              <a:custGeom>
                <a:avLst/>
                <a:gdLst>
                  <a:gd name="T0" fmla="*/ 30 w 30"/>
                  <a:gd name="T1" fmla="*/ 0 h 75"/>
                  <a:gd name="T2" fmla="*/ 0 w 30"/>
                  <a:gd name="T3" fmla="*/ 30 h 75"/>
                  <a:gd name="T4" fmla="*/ 0 w 30"/>
                  <a:gd name="T5" fmla="*/ 53 h 75"/>
                  <a:gd name="T6" fmla="*/ 30 w 30"/>
                  <a:gd name="T7" fmla="*/ 75 h 75"/>
                  <a:gd name="T8" fmla="*/ 30 w 30"/>
                  <a:gd name="T9" fmla="*/ 75 h 75"/>
                  <a:gd name="T10" fmla="*/ 30 w 30"/>
                  <a:gd name="T11" fmla="*/ 0 h 75"/>
                  <a:gd name="T12" fmla="*/ 30 w 30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75">
                    <a:moveTo>
                      <a:pt x="30" y="0"/>
                    </a:moveTo>
                    <a:lnTo>
                      <a:pt x="0" y="30"/>
                    </a:lnTo>
                    <a:lnTo>
                      <a:pt x="0" y="53"/>
                    </a:lnTo>
                    <a:lnTo>
                      <a:pt x="30" y="75"/>
                    </a:lnTo>
                    <a:lnTo>
                      <a:pt x="30" y="75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9" name="Freeform 1455"/>
              <p:cNvSpPr/>
              <p:nvPr/>
            </p:nvSpPr>
            <p:spPr bwMode="auto">
              <a:xfrm>
                <a:off x="6174" y="3055"/>
                <a:ext cx="30" cy="75"/>
              </a:xfrm>
              <a:custGeom>
                <a:avLst/>
                <a:gdLst>
                  <a:gd name="T0" fmla="*/ 30 w 30"/>
                  <a:gd name="T1" fmla="*/ 0 h 75"/>
                  <a:gd name="T2" fmla="*/ 0 w 30"/>
                  <a:gd name="T3" fmla="*/ 30 h 75"/>
                  <a:gd name="T4" fmla="*/ 0 w 30"/>
                  <a:gd name="T5" fmla="*/ 53 h 75"/>
                  <a:gd name="T6" fmla="*/ 30 w 30"/>
                  <a:gd name="T7" fmla="*/ 75 h 75"/>
                  <a:gd name="T8" fmla="*/ 30 w 30"/>
                  <a:gd name="T9" fmla="*/ 75 h 75"/>
                  <a:gd name="T10" fmla="*/ 30 w 30"/>
                  <a:gd name="T11" fmla="*/ 0 h 75"/>
                  <a:gd name="T12" fmla="*/ 30 w 30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75">
                    <a:moveTo>
                      <a:pt x="30" y="0"/>
                    </a:moveTo>
                    <a:lnTo>
                      <a:pt x="0" y="30"/>
                    </a:lnTo>
                    <a:lnTo>
                      <a:pt x="0" y="53"/>
                    </a:lnTo>
                    <a:lnTo>
                      <a:pt x="30" y="75"/>
                    </a:lnTo>
                    <a:lnTo>
                      <a:pt x="30" y="75"/>
                    </a:lnTo>
                    <a:lnTo>
                      <a:pt x="30" y="0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0" name="Freeform 1456"/>
              <p:cNvSpPr/>
              <p:nvPr/>
            </p:nvSpPr>
            <p:spPr bwMode="auto">
              <a:xfrm>
                <a:off x="6174" y="3115"/>
                <a:ext cx="30" cy="53"/>
              </a:xfrm>
              <a:custGeom>
                <a:avLst/>
                <a:gdLst>
                  <a:gd name="T0" fmla="*/ 0 w 30"/>
                  <a:gd name="T1" fmla="*/ 0 h 53"/>
                  <a:gd name="T2" fmla="*/ 0 w 30"/>
                  <a:gd name="T3" fmla="*/ 53 h 53"/>
                  <a:gd name="T4" fmla="*/ 30 w 30"/>
                  <a:gd name="T5" fmla="*/ 30 h 53"/>
                  <a:gd name="T6" fmla="*/ 0 w 30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3">
                    <a:moveTo>
                      <a:pt x="0" y="0"/>
                    </a:moveTo>
                    <a:lnTo>
                      <a:pt x="0" y="53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1" name="Freeform 1457"/>
              <p:cNvSpPr/>
              <p:nvPr/>
            </p:nvSpPr>
            <p:spPr bwMode="auto">
              <a:xfrm>
                <a:off x="6174" y="3115"/>
                <a:ext cx="30" cy="53"/>
              </a:xfrm>
              <a:custGeom>
                <a:avLst/>
                <a:gdLst>
                  <a:gd name="T0" fmla="*/ 0 w 30"/>
                  <a:gd name="T1" fmla="*/ 0 h 53"/>
                  <a:gd name="T2" fmla="*/ 0 w 30"/>
                  <a:gd name="T3" fmla="*/ 53 h 53"/>
                  <a:gd name="T4" fmla="*/ 30 w 30"/>
                  <a:gd name="T5" fmla="*/ 30 h 53"/>
                  <a:gd name="T6" fmla="*/ 0 w 30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3">
                    <a:moveTo>
                      <a:pt x="0" y="0"/>
                    </a:moveTo>
                    <a:lnTo>
                      <a:pt x="0" y="53"/>
                    </a:ln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2" name="Freeform 1458"/>
              <p:cNvSpPr/>
              <p:nvPr/>
            </p:nvSpPr>
            <p:spPr bwMode="auto">
              <a:xfrm>
                <a:off x="6174" y="3153"/>
                <a:ext cx="30" cy="83"/>
              </a:xfrm>
              <a:custGeom>
                <a:avLst/>
                <a:gdLst>
                  <a:gd name="T0" fmla="*/ 30 w 30"/>
                  <a:gd name="T1" fmla="*/ 0 h 83"/>
                  <a:gd name="T2" fmla="*/ 0 w 30"/>
                  <a:gd name="T3" fmla="*/ 30 h 83"/>
                  <a:gd name="T4" fmla="*/ 0 w 30"/>
                  <a:gd name="T5" fmla="*/ 53 h 83"/>
                  <a:gd name="T6" fmla="*/ 30 w 30"/>
                  <a:gd name="T7" fmla="*/ 83 h 83"/>
                  <a:gd name="T8" fmla="*/ 30 w 30"/>
                  <a:gd name="T9" fmla="*/ 83 h 83"/>
                  <a:gd name="T10" fmla="*/ 30 w 30"/>
                  <a:gd name="T11" fmla="*/ 0 h 83"/>
                  <a:gd name="T12" fmla="*/ 30 w 30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3">
                    <a:moveTo>
                      <a:pt x="30" y="0"/>
                    </a:moveTo>
                    <a:lnTo>
                      <a:pt x="0" y="30"/>
                    </a:lnTo>
                    <a:lnTo>
                      <a:pt x="0" y="53"/>
                    </a:lnTo>
                    <a:lnTo>
                      <a:pt x="30" y="83"/>
                    </a:lnTo>
                    <a:lnTo>
                      <a:pt x="30" y="83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3" name="Freeform 1459"/>
              <p:cNvSpPr/>
              <p:nvPr/>
            </p:nvSpPr>
            <p:spPr bwMode="auto">
              <a:xfrm>
                <a:off x="6174" y="3153"/>
                <a:ext cx="30" cy="83"/>
              </a:xfrm>
              <a:custGeom>
                <a:avLst/>
                <a:gdLst>
                  <a:gd name="T0" fmla="*/ 30 w 30"/>
                  <a:gd name="T1" fmla="*/ 0 h 83"/>
                  <a:gd name="T2" fmla="*/ 0 w 30"/>
                  <a:gd name="T3" fmla="*/ 30 h 83"/>
                  <a:gd name="T4" fmla="*/ 0 w 30"/>
                  <a:gd name="T5" fmla="*/ 53 h 83"/>
                  <a:gd name="T6" fmla="*/ 30 w 30"/>
                  <a:gd name="T7" fmla="*/ 83 h 83"/>
                  <a:gd name="T8" fmla="*/ 30 w 30"/>
                  <a:gd name="T9" fmla="*/ 83 h 83"/>
                  <a:gd name="T10" fmla="*/ 30 w 30"/>
                  <a:gd name="T11" fmla="*/ 0 h 83"/>
                  <a:gd name="T12" fmla="*/ 30 w 30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3">
                    <a:moveTo>
                      <a:pt x="30" y="0"/>
                    </a:moveTo>
                    <a:lnTo>
                      <a:pt x="0" y="30"/>
                    </a:lnTo>
                    <a:lnTo>
                      <a:pt x="0" y="53"/>
                    </a:lnTo>
                    <a:lnTo>
                      <a:pt x="30" y="83"/>
                    </a:lnTo>
                    <a:lnTo>
                      <a:pt x="30" y="83"/>
                    </a:lnTo>
                    <a:lnTo>
                      <a:pt x="30" y="0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4" name="Freeform 1460"/>
              <p:cNvSpPr>
                <a:spLocks noEditPoints="1"/>
              </p:cNvSpPr>
              <p:nvPr/>
            </p:nvSpPr>
            <p:spPr bwMode="auto">
              <a:xfrm>
                <a:off x="6174" y="3311"/>
                <a:ext cx="30" cy="143"/>
              </a:xfrm>
              <a:custGeom>
                <a:avLst/>
                <a:gdLst>
                  <a:gd name="T0" fmla="*/ 0 w 30"/>
                  <a:gd name="T1" fmla="*/ 98 h 143"/>
                  <a:gd name="T2" fmla="*/ 0 w 30"/>
                  <a:gd name="T3" fmla="*/ 113 h 143"/>
                  <a:gd name="T4" fmla="*/ 30 w 30"/>
                  <a:gd name="T5" fmla="*/ 143 h 143"/>
                  <a:gd name="T6" fmla="*/ 30 w 30"/>
                  <a:gd name="T7" fmla="*/ 143 h 143"/>
                  <a:gd name="T8" fmla="*/ 30 w 30"/>
                  <a:gd name="T9" fmla="*/ 143 h 143"/>
                  <a:gd name="T10" fmla="*/ 30 w 30"/>
                  <a:gd name="T11" fmla="*/ 128 h 143"/>
                  <a:gd name="T12" fmla="*/ 30 w 30"/>
                  <a:gd name="T13" fmla="*/ 128 h 143"/>
                  <a:gd name="T14" fmla="*/ 0 w 30"/>
                  <a:gd name="T15" fmla="*/ 98 h 143"/>
                  <a:gd name="T16" fmla="*/ 0 w 30"/>
                  <a:gd name="T17" fmla="*/ 0 h 143"/>
                  <a:gd name="T18" fmla="*/ 0 w 30"/>
                  <a:gd name="T19" fmla="*/ 8 h 143"/>
                  <a:gd name="T20" fmla="*/ 30 w 30"/>
                  <a:gd name="T21" fmla="*/ 38 h 143"/>
                  <a:gd name="T22" fmla="*/ 0 w 30"/>
                  <a:gd name="T23" fmla="*/ 68 h 143"/>
                  <a:gd name="T24" fmla="*/ 0 w 30"/>
                  <a:gd name="T25" fmla="*/ 76 h 143"/>
                  <a:gd name="T26" fmla="*/ 30 w 30"/>
                  <a:gd name="T27" fmla="*/ 45 h 143"/>
                  <a:gd name="T28" fmla="*/ 30 w 30"/>
                  <a:gd name="T29" fmla="*/ 53 h 143"/>
                  <a:gd name="T30" fmla="*/ 30 w 30"/>
                  <a:gd name="T31" fmla="*/ 23 h 143"/>
                  <a:gd name="T32" fmla="*/ 30 w 30"/>
                  <a:gd name="T33" fmla="*/ 30 h 143"/>
                  <a:gd name="T34" fmla="*/ 0 w 30"/>
                  <a:gd name="T35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143">
                    <a:moveTo>
                      <a:pt x="0" y="98"/>
                    </a:moveTo>
                    <a:lnTo>
                      <a:pt x="0" y="113"/>
                    </a:lnTo>
                    <a:lnTo>
                      <a:pt x="30" y="143"/>
                    </a:lnTo>
                    <a:lnTo>
                      <a:pt x="30" y="143"/>
                    </a:lnTo>
                    <a:lnTo>
                      <a:pt x="30" y="143"/>
                    </a:lnTo>
                    <a:lnTo>
                      <a:pt x="30" y="128"/>
                    </a:lnTo>
                    <a:lnTo>
                      <a:pt x="30" y="128"/>
                    </a:lnTo>
                    <a:lnTo>
                      <a:pt x="0" y="98"/>
                    </a:lnTo>
                    <a:close/>
                    <a:moveTo>
                      <a:pt x="0" y="0"/>
                    </a:moveTo>
                    <a:lnTo>
                      <a:pt x="0" y="8"/>
                    </a:lnTo>
                    <a:lnTo>
                      <a:pt x="30" y="38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30" y="45"/>
                    </a:lnTo>
                    <a:lnTo>
                      <a:pt x="30" y="53"/>
                    </a:lnTo>
                    <a:lnTo>
                      <a:pt x="30" y="23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3F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5" name="Freeform 1461"/>
              <p:cNvSpPr>
                <a:spLocks noEditPoints="1"/>
              </p:cNvSpPr>
              <p:nvPr/>
            </p:nvSpPr>
            <p:spPr bwMode="auto">
              <a:xfrm>
                <a:off x="6174" y="3311"/>
                <a:ext cx="30" cy="143"/>
              </a:xfrm>
              <a:custGeom>
                <a:avLst/>
                <a:gdLst>
                  <a:gd name="T0" fmla="*/ 0 w 30"/>
                  <a:gd name="T1" fmla="*/ 98 h 143"/>
                  <a:gd name="T2" fmla="*/ 0 w 30"/>
                  <a:gd name="T3" fmla="*/ 113 h 143"/>
                  <a:gd name="T4" fmla="*/ 30 w 30"/>
                  <a:gd name="T5" fmla="*/ 143 h 143"/>
                  <a:gd name="T6" fmla="*/ 30 w 30"/>
                  <a:gd name="T7" fmla="*/ 143 h 143"/>
                  <a:gd name="T8" fmla="*/ 30 w 30"/>
                  <a:gd name="T9" fmla="*/ 143 h 143"/>
                  <a:gd name="T10" fmla="*/ 30 w 30"/>
                  <a:gd name="T11" fmla="*/ 128 h 143"/>
                  <a:gd name="T12" fmla="*/ 30 w 30"/>
                  <a:gd name="T13" fmla="*/ 128 h 143"/>
                  <a:gd name="T14" fmla="*/ 0 w 30"/>
                  <a:gd name="T15" fmla="*/ 98 h 143"/>
                  <a:gd name="T16" fmla="*/ 0 w 30"/>
                  <a:gd name="T17" fmla="*/ 0 h 143"/>
                  <a:gd name="T18" fmla="*/ 0 w 30"/>
                  <a:gd name="T19" fmla="*/ 8 h 143"/>
                  <a:gd name="T20" fmla="*/ 30 w 30"/>
                  <a:gd name="T21" fmla="*/ 38 h 143"/>
                  <a:gd name="T22" fmla="*/ 0 w 30"/>
                  <a:gd name="T23" fmla="*/ 68 h 143"/>
                  <a:gd name="T24" fmla="*/ 0 w 30"/>
                  <a:gd name="T25" fmla="*/ 76 h 143"/>
                  <a:gd name="T26" fmla="*/ 30 w 30"/>
                  <a:gd name="T27" fmla="*/ 45 h 143"/>
                  <a:gd name="T28" fmla="*/ 30 w 30"/>
                  <a:gd name="T29" fmla="*/ 53 h 143"/>
                  <a:gd name="T30" fmla="*/ 30 w 30"/>
                  <a:gd name="T31" fmla="*/ 23 h 143"/>
                  <a:gd name="T32" fmla="*/ 30 w 30"/>
                  <a:gd name="T33" fmla="*/ 30 h 143"/>
                  <a:gd name="T34" fmla="*/ 0 w 30"/>
                  <a:gd name="T35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143">
                    <a:moveTo>
                      <a:pt x="0" y="98"/>
                    </a:moveTo>
                    <a:lnTo>
                      <a:pt x="0" y="113"/>
                    </a:lnTo>
                    <a:lnTo>
                      <a:pt x="30" y="143"/>
                    </a:lnTo>
                    <a:lnTo>
                      <a:pt x="30" y="143"/>
                    </a:lnTo>
                    <a:lnTo>
                      <a:pt x="30" y="143"/>
                    </a:lnTo>
                    <a:lnTo>
                      <a:pt x="30" y="128"/>
                    </a:lnTo>
                    <a:lnTo>
                      <a:pt x="30" y="128"/>
                    </a:lnTo>
                    <a:lnTo>
                      <a:pt x="0" y="98"/>
                    </a:lnTo>
                    <a:moveTo>
                      <a:pt x="0" y="0"/>
                    </a:moveTo>
                    <a:lnTo>
                      <a:pt x="0" y="8"/>
                    </a:lnTo>
                    <a:lnTo>
                      <a:pt x="30" y="38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30" y="45"/>
                    </a:lnTo>
                    <a:lnTo>
                      <a:pt x="30" y="53"/>
                    </a:lnTo>
                    <a:lnTo>
                      <a:pt x="30" y="23"/>
                    </a:ln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6" name="Freeform 1462"/>
              <p:cNvSpPr/>
              <p:nvPr/>
            </p:nvSpPr>
            <p:spPr bwMode="auto">
              <a:xfrm>
                <a:off x="6174" y="3221"/>
                <a:ext cx="30" cy="53"/>
              </a:xfrm>
              <a:custGeom>
                <a:avLst/>
                <a:gdLst>
                  <a:gd name="T0" fmla="*/ 0 w 30"/>
                  <a:gd name="T1" fmla="*/ 0 h 53"/>
                  <a:gd name="T2" fmla="*/ 0 w 30"/>
                  <a:gd name="T3" fmla="*/ 53 h 53"/>
                  <a:gd name="T4" fmla="*/ 30 w 30"/>
                  <a:gd name="T5" fmla="*/ 22 h 53"/>
                  <a:gd name="T6" fmla="*/ 0 w 30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3">
                    <a:moveTo>
                      <a:pt x="0" y="0"/>
                    </a:moveTo>
                    <a:lnTo>
                      <a:pt x="0" y="53"/>
                    </a:lnTo>
                    <a:lnTo>
                      <a:pt x="3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7" name="Freeform 1463"/>
              <p:cNvSpPr/>
              <p:nvPr/>
            </p:nvSpPr>
            <p:spPr bwMode="auto">
              <a:xfrm>
                <a:off x="6174" y="3221"/>
                <a:ext cx="30" cy="53"/>
              </a:xfrm>
              <a:custGeom>
                <a:avLst/>
                <a:gdLst>
                  <a:gd name="T0" fmla="*/ 0 w 30"/>
                  <a:gd name="T1" fmla="*/ 0 h 53"/>
                  <a:gd name="T2" fmla="*/ 0 w 30"/>
                  <a:gd name="T3" fmla="*/ 53 h 53"/>
                  <a:gd name="T4" fmla="*/ 30 w 30"/>
                  <a:gd name="T5" fmla="*/ 22 h 53"/>
                  <a:gd name="T6" fmla="*/ 0 w 30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3">
                    <a:moveTo>
                      <a:pt x="0" y="0"/>
                    </a:moveTo>
                    <a:lnTo>
                      <a:pt x="0" y="53"/>
                    </a:lnTo>
                    <a:lnTo>
                      <a:pt x="30" y="2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8" name="Freeform 1464"/>
              <p:cNvSpPr/>
              <p:nvPr/>
            </p:nvSpPr>
            <p:spPr bwMode="auto">
              <a:xfrm>
                <a:off x="6174" y="3259"/>
                <a:ext cx="30" cy="82"/>
              </a:xfrm>
              <a:custGeom>
                <a:avLst/>
                <a:gdLst>
                  <a:gd name="T0" fmla="*/ 30 w 30"/>
                  <a:gd name="T1" fmla="*/ 0 h 82"/>
                  <a:gd name="T2" fmla="*/ 0 w 30"/>
                  <a:gd name="T3" fmla="*/ 30 h 82"/>
                  <a:gd name="T4" fmla="*/ 0 w 30"/>
                  <a:gd name="T5" fmla="*/ 52 h 82"/>
                  <a:gd name="T6" fmla="*/ 30 w 30"/>
                  <a:gd name="T7" fmla="*/ 82 h 82"/>
                  <a:gd name="T8" fmla="*/ 30 w 30"/>
                  <a:gd name="T9" fmla="*/ 75 h 82"/>
                  <a:gd name="T10" fmla="*/ 30 w 30"/>
                  <a:gd name="T11" fmla="*/ 0 h 82"/>
                  <a:gd name="T12" fmla="*/ 30 w 30"/>
                  <a:gd name="T1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2">
                    <a:moveTo>
                      <a:pt x="30" y="0"/>
                    </a:moveTo>
                    <a:lnTo>
                      <a:pt x="0" y="30"/>
                    </a:lnTo>
                    <a:lnTo>
                      <a:pt x="0" y="52"/>
                    </a:lnTo>
                    <a:lnTo>
                      <a:pt x="30" y="82"/>
                    </a:lnTo>
                    <a:lnTo>
                      <a:pt x="30" y="75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9" name="Freeform 1465"/>
              <p:cNvSpPr/>
              <p:nvPr/>
            </p:nvSpPr>
            <p:spPr bwMode="auto">
              <a:xfrm>
                <a:off x="6174" y="3259"/>
                <a:ext cx="30" cy="82"/>
              </a:xfrm>
              <a:custGeom>
                <a:avLst/>
                <a:gdLst>
                  <a:gd name="T0" fmla="*/ 30 w 30"/>
                  <a:gd name="T1" fmla="*/ 0 h 82"/>
                  <a:gd name="T2" fmla="*/ 0 w 30"/>
                  <a:gd name="T3" fmla="*/ 30 h 82"/>
                  <a:gd name="T4" fmla="*/ 0 w 30"/>
                  <a:gd name="T5" fmla="*/ 52 h 82"/>
                  <a:gd name="T6" fmla="*/ 30 w 30"/>
                  <a:gd name="T7" fmla="*/ 82 h 82"/>
                  <a:gd name="T8" fmla="*/ 30 w 30"/>
                  <a:gd name="T9" fmla="*/ 75 h 82"/>
                  <a:gd name="T10" fmla="*/ 30 w 30"/>
                  <a:gd name="T11" fmla="*/ 0 h 82"/>
                  <a:gd name="T12" fmla="*/ 30 w 30"/>
                  <a:gd name="T1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2">
                    <a:moveTo>
                      <a:pt x="30" y="0"/>
                    </a:moveTo>
                    <a:lnTo>
                      <a:pt x="0" y="30"/>
                    </a:lnTo>
                    <a:lnTo>
                      <a:pt x="0" y="52"/>
                    </a:lnTo>
                    <a:lnTo>
                      <a:pt x="30" y="82"/>
                    </a:lnTo>
                    <a:lnTo>
                      <a:pt x="30" y="75"/>
                    </a:lnTo>
                    <a:lnTo>
                      <a:pt x="30" y="0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0" name="Freeform 1466"/>
              <p:cNvSpPr/>
              <p:nvPr/>
            </p:nvSpPr>
            <p:spPr bwMode="auto">
              <a:xfrm>
                <a:off x="6174" y="3319"/>
                <a:ext cx="30" cy="60"/>
              </a:xfrm>
              <a:custGeom>
                <a:avLst/>
                <a:gdLst>
                  <a:gd name="T0" fmla="*/ 0 w 30"/>
                  <a:gd name="T1" fmla="*/ 0 h 60"/>
                  <a:gd name="T2" fmla="*/ 0 w 30"/>
                  <a:gd name="T3" fmla="*/ 60 h 60"/>
                  <a:gd name="T4" fmla="*/ 30 w 30"/>
                  <a:gd name="T5" fmla="*/ 30 h 60"/>
                  <a:gd name="T6" fmla="*/ 0 w 30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0">
                    <a:moveTo>
                      <a:pt x="0" y="0"/>
                    </a:moveTo>
                    <a:lnTo>
                      <a:pt x="0" y="60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1" name="Freeform 1467"/>
              <p:cNvSpPr/>
              <p:nvPr/>
            </p:nvSpPr>
            <p:spPr bwMode="auto">
              <a:xfrm>
                <a:off x="6174" y="3319"/>
                <a:ext cx="30" cy="60"/>
              </a:xfrm>
              <a:custGeom>
                <a:avLst/>
                <a:gdLst>
                  <a:gd name="T0" fmla="*/ 0 w 30"/>
                  <a:gd name="T1" fmla="*/ 0 h 60"/>
                  <a:gd name="T2" fmla="*/ 0 w 30"/>
                  <a:gd name="T3" fmla="*/ 60 h 60"/>
                  <a:gd name="T4" fmla="*/ 30 w 30"/>
                  <a:gd name="T5" fmla="*/ 30 h 60"/>
                  <a:gd name="T6" fmla="*/ 0 w 30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0">
                    <a:moveTo>
                      <a:pt x="0" y="0"/>
                    </a:moveTo>
                    <a:lnTo>
                      <a:pt x="0" y="60"/>
                    </a:ln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2" name="Freeform 1468"/>
              <p:cNvSpPr/>
              <p:nvPr/>
            </p:nvSpPr>
            <p:spPr bwMode="auto">
              <a:xfrm>
                <a:off x="6174" y="3356"/>
                <a:ext cx="30" cy="83"/>
              </a:xfrm>
              <a:custGeom>
                <a:avLst/>
                <a:gdLst>
                  <a:gd name="T0" fmla="*/ 30 w 30"/>
                  <a:gd name="T1" fmla="*/ 0 h 83"/>
                  <a:gd name="T2" fmla="*/ 0 w 30"/>
                  <a:gd name="T3" fmla="*/ 31 h 83"/>
                  <a:gd name="T4" fmla="*/ 0 w 30"/>
                  <a:gd name="T5" fmla="*/ 53 h 83"/>
                  <a:gd name="T6" fmla="*/ 30 w 30"/>
                  <a:gd name="T7" fmla="*/ 83 h 83"/>
                  <a:gd name="T8" fmla="*/ 30 w 30"/>
                  <a:gd name="T9" fmla="*/ 83 h 83"/>
                  <a:gd name="T10" fmla="*/ 30 w 30"/>
                  <a:gd name="T11" fmla="*/ 8 h 83"/>
                  <a:gd name="T12" fmla="*/ 30 w 30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3">
                    <a:moveTo>
                      <a:pt x="30" y="0"/>
                    </a:moveTo>
                    <a:lnTo>
                      <a:pt x="0" y="31"/>
                    </a:lnTo>
                    <a:lnTo>
                      <a:pt x="0" y="53"/>
                    </a:lnTo>
                    <a:lnTo>
                      <a:pt x="30" y="83"/>
                    </a:lnTo>
                    <a:lnTo>
                      <a:pt x="30" y="83"/>
                    </a:lnTo>
                    <a:lnTo>
                      <a:pt x="30" y="8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5" name="Group 1670"/>
            <p:cNvGrpSpPr/>
            <p:nvPr/>
          </p:nvGrpSpPr>
          <p:grpSpPr bwMode="auto">
            <a:xfrm>
              <a:off x="5557" y="1465"/>
              <a:ext cx="891" cy="2110"/>
              <a:chOff x="5557" y="1465"/>
              <a:chExt cx="891" cy="2110"/>
            </a:xfrm>
          </p:grpSpPr>
          <p:sp>
            <p:nvSpPr>
              <p:cNvPr id="473" name="Freeform 1470"/>
              <p:cNvSpPr/>
              <p:nvPr/>
            </p:nvSpPr>
            <p:spPr bwMode="auto">
              <a:xfrm>
                <a:off x="6174" y="3356"/>
                <a:ext cx="30" cy="83"/>
              </a:xfrm>
              <a:custGeom>
                <a:avLst/>
                <a:gdLst>
                  <a:gd name="T0" fmla="*/ 30 w 30"/>
                  <a:gd name="T1" fmla="*/ 0 h 83"/>
                  <a:gd name="T2" fmla="*/ 0 w 30"/>
                  <a:gd name="T3" fmla="*/ 31 h 83"/>
                  <a:gd name="T4" fmla="*/ 0 w 30"/>
                  <a:gd name="T5" fmla="*/ 53 h 83"/>
                  <a:gd name="T6" fmla="*/ 30 w 30"/>
                  <a:gd name="T7" fmla="*/ 83 h 83"/>
                  <a:gd name="T8" fmla="*/ 30 w 30"/>
                  <a:gd name="T9" fmla="*/ 83 h 83"/>
                  <a:gd name="T10" fmla="*/ 30 w 30"/>
                  <a:gd name="T11" fmla="*/ 8 h 83"/>
                  <a:gd name="T12" fmla="*/ 30 w 30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3">
                    <a:moveTo>
                      <a:pt x="30" y="0"/>
                    </a:moveTo>
                    <a:lnTo>
                      <a:pt x="0" y="31"/>
                    </a:lnTo>
                    <a:lnTo>
                      <a:pt x="0" y="53"/>
                    </a:lnTo>
                    <a:lnTo>
                      <a:pt x="30" y="83"/>
                    </a:lnTo>
                    <a:lnTo>
                      <a:pt x="30" y="83"/>
                    </a:lnTo>
                    <a:lnTo>
                      <a:pt x="30" y="8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4" name="Freeform 1471"/>
              <p:cNvSpPr/>
              <p:nvPr/>
            </p:nvSpPr>
            <p:spPr bwMode="auto">
              <a:xfrm>
                <a:off x="6174" y="3424"/>
                <a:ext cx="30" cy="30"/>
              </a:xfrm>
              <a:custGeom>
                <a:avLst/>
                <a:gdLst>
                  <a:gd name="T0" fmla="*/ 0 w 30"/>
                  <a:gd name="T1" fmla="*/ 0 h 30"/>
                  <a:gd name="T2" fmla="*/ 0 w 30"/>
                  <a:gd name="T3" fmla="*/ 30 h 30"/>
                  <a:gd name="T4" fmla="*/ 30 w 30"/>
                  <a:gd name="T5" fmla="*/ 30 h 30"/>
                  <a:gd name="T6" fmla="*/ 30 w 30"/>
                  <a:gd name="T7" fmla="*/ 30 h 30"/>
                  <a:gd name="T8" fmla="*/ 0 w 3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0" y="0"/>
                    </a:moveTo>
                    <a:lnTo>
                      <a:pt x="0" y="3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5" name="Freeform 1472"/>
              <p:cNvSpPr/>
              <p:nvPr/>
            </p:nvSpPr>
            <p:spPr bwMode="auto">
              <a:xfrm>
                <a:off x="6174" y="3424"/>
                <a:ext cx="30" cy="30"/>
              </a:xfrm>
              <a:custGeom>
                <a:avLst/>
                <a:gdLst>
                  <a:gd name="T0" fmla="*/ 0 w 30"/>
                  <a:gd name="T1" fmla="*/ 0 h 30"/>
                  <a:gd name="T2" fmla="*/ 0 w 30"/>
                  <a:gd name="T3" fmla="*/ 30 h 30"/>
                  <a:gd name="T4" fmla="*/ 30 w 30"/>
                  <a:gd name="T5" fmla="*/ 30 h 30"/>
                  <a:gd name="T6" fmla="*/ 30 w 30"/>
                  <a:gd name="T7" fmla="*/ 30 h 30"/>
                  <a:gd name="T8" fmla="*/ 0 w 3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0" y="0"/>
                    </a:moveTo>
                    <a:lnTo>
                      <a:pt x="0" y="3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6" name="Freeform 1473"/>
              <p:cNvSpPr/>
              <p:nvPr/>
            </p:nvSpPr>
            <p:spPr bwMode="auto">
              <a:xfrm>
                <a:off x="6174" y="2151"/>
                <a:ext cx="30" cy="60"/>
              </a:xfrm>
              <a:custGeom>
                <a:avLst/>
                <a:gdLst>
                  <a:gd name="T0" fmla="*/ 30 w 30"/>
                  <a:gd name="T1" fmla="*/ 0 h 60"/>
                  <a:gd name="T2" fmla="*/ 8 w 30"/>
                  <a:gd name="T3" fmla="*/ 7 h 60"/>
                  <a:gd name="T4" fmla="*/ 0 w 30"/>
                  <a:gd name="T5" fmla="*/ 7 h 60"/>
                  <a:gd name="T6" fmla="*/ 0 w 30"/>
                  <a:gd name="T7" fmla="*/ 30 h 60"/>
                  <a:gd name="T8" fmla="*/ 30 w 30"/>
                  <a:gd name="T9" fmla="*/ 60 h 60"/>
                  <a:gd name="T10" fmla="*/ 30 w 30"/>
                  <a:gd name="T11" fmla="*/ 60 h 60"/>
                  <a:gd name="T12" fmla="*/ 30 w 30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60">
                    <a:moveTo>
                      <a:pt x="30" y="0"/>
                    </a:moveTo>
                    <a:lnTo>
                      <a:pt x="8" y="7"/>
                    </a:lnTo>
                    <a:lnTo>
                      <a:pt x="0" y="7"/>
                    </a:lnTo>
                    <a:lnTo>
                      <a:pt x="0" y="30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7" name="Freeform 1474"/>
              <p:cNvSpPr/>
              <p:nvPr/>
            </p:nvSpPr>
            <p:spPr bwMode="auto">
              <a:xfrm>
                <a:off x="6174" y="2151"/>
                <a:ext cx="30" cy="60"/>
              </a:xfrm>
              <a:custGeom>
                <a:avLst/>
                <a:gdLst>
                  <a:gd name="T0" fmla="*/ 30 w 30"/>
                  <a:gd name="T1" fmla="*/ 0 h 60"/>
                  <a:gd name="T2" fmla="*/ 8 w 30"/>
                  <a:gd name="T3" fmla="*/ 7 h 60"/>
                  <a:gd name="T4" fmla="*/ 0 w 30"/>
                  <a:gd name="T5" fmla="*/ 7 h 60"/>
                  <a:gd name="T6" fmla="*/ 0 w 30"/>
                  <a:gd name="T7" fmla="*/ 30 h 60"/>
                  <a:gd name="T8" fmla="*/ 30 w 30"/>
                  <a:gd name="T9" fmla="*/ 60 h 60"/>
                  <a:gd name="T10" fmla="*/ 30 w 30"/>
                  <a:gd name="T11" fmla="*/ 60 h 60"/>
                  <a:gd name="T12" fmla="*/ 30 w 30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60">
                    <a:moveTo>
                      <a:pt x="30" y="0"/>
                    </a:moveTo>
                    <a:lnTo>
                      <a:pt x="8" y="7"/>
                    </a:lnTo>
                    <a:lnTo>
                      <a:pt x="0" y="7"/>
                    </a:lnTo>
                    <a:lnTo>
                      <a:pt x="0" y="30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8" name="Freeform 1475"/>
              <p:cNvSpPr/>
              <p:nvPr/>
            </p:nvSpPr>
            <p:spPr bwMode="auto">
              <a:xfrm>
                <a:off x="6174" y="2196"/>
                <a:ext cx="30" cy="53"/>
              </a:xfrm>
              <a:custGeom>
                <a:avLst/>
                <a:gdLst>
                  <a:gd name="T0" fmla="*/ 0 w 30"/>
                  <a:gd name="T1" fmla="*/ 0 h 53"/>
                  <a:gd name="T2" fmla="*/ 0 w 30"/>
                  <a:gd name="T3" fmla="*/ 53 h 53"/>
                  <a:gd name="T4" fmla="*/ 30 w 30"/>
                  <a:gd name="T5" fmla="*/ 23 h 53"/>
                  <a:gd name="T6" fmla="*/ 0 w 30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3">
                    <a:moveTo>
                      <a:pt x="0" y="0"/>
                    </a:moveTo>
                    <a:lnTo>
                      <a:pt x="0" y="53"/>
                    </a:lnTo>
                    <a:lnTo>
                      <a:pt x="3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9" name="Freeform 1476"/>
              <p:cNvSpPr/>
              <p:nvPr/>
            </p:nvSpPr>
            <p:spPr bwMode="auto">
              <a:xfrm>
                <a:off x="6174" y="2196"/>
                <a:ext cx="30" cy="53"/>
              </a:xfrm>
              <a:custGeom>
                <a:avLst/>
                <a:gdLst>
                  <a:gd name="T0" fmla="*/ 0 w 30"/>
                  <a:gd name="T1" fmla="*/ 0 h 53"/>
                  <a:gd name="T2" fmla="*/ 0 w 30"/>
                  <a:gd name="T3" fmla="*/ 53 h 53"/>
                  <a:gd name="T4" fmla="*/ 30 w 30"/>
                  <a:gd name="T5" fmla="*/ 23 h 53"/>
                  <a:gd name="T6" fmla="*/ 0 w 30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3">
                    <a:moveTo>
                      <a:pt x="0" y="0"/>
                    </a:moveTo>
                    <a:lnTo>
                      <a:pt x="0" y="53"/>
                    </a:lnTo>
                    <a:lnTo>
                      <a:pt x="30" y="2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0" name="Freeform 1477"/>
              <p:cNvSpPr/>
              <p:nvPr/>
            </p:nvSpPr>
            <p:spPr bwMode="auto">
              <a:xfrm>
                <a:off x="6174" y="2234"/>
                <a:ext cx="30" cy="83"/>
              </a:xfrm>
              <a:custGeom>
                <a:avLst/>
                <a:gdLst>
                  <a:gd name="T0" fmla="*/ 30 w 30"/>
                  <a:gd name="T1" fmla="*/ 0 h 83"/>
                  <a:gd name="T2" fmla="*/ 0 w 30"/>
                  <a:gd name="T3" fmla="*/ 30 h 83"/>
                  <a:gd name="T4" fmla="*/ 0 w 30"/>
                  <a:gd name="T5" fmla="*/ 52 h 83"/>
                  <a:gd name="T6" fmla="*/ 30 w 30"/>
                  <a:gd name="T7" fmla="*/ 83 h 83"/>
                  <a:gd name="T8" fmla="*/ 30 w 30"/>
                  <a:gd name="T9" fmla="*/ 75 h 83"/>
                  <a:gd name="T10" fmla="*/ 30 w 30"/>
                  <a:gd name="T11" fmla="*/ 0 h 83"/>
                  <a:gd name="T12" fmla="*/ 30 w 30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3">
                    <a:moveTo>
                      <a:pt x="30" y="0"/>
                    </a:moveTo>
                    <a:lnTo>
                      <a:pt x="0" y="30"/>
                    </a:lnTo>
                    <a:lnTo>
                      <a:pt x="0" y="52"/>
                    </a:lnTo>
                    <a:lnTo>
                      <a:pt x="30" y="83"/>
                    </a:lnTo>
                    <a:lnTo>
                      <a:pt x="30" y="75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1" name="Freeform 1478"/>
              <p:cNvSpPr/>
              <p:nvPr/>
            </p:nvSpPr>
            <p:spPr bwMode="auto">
              <a:xfrm>
                <a:off x="6174" y="2234"/>
                <a:ext cx="30" cy="83"/>
              </a:xfrm>
              <a:custGeom>
                <a:avLst/>
                <a:gdLst>
                  <a:gd name="T0" fmla="*/ 30 w 30"/>
                  <a:gd name="T1" fmla="*/ 0 h 83"/>
                  <a:gd name="T2" fmla="*/ 0 w 30"/>
                  <a:gd name="T3" fmla="*/ 30 h 83"/>
                  <a:gd name="T4" fmla="*/ 0 w 30"/>
                  <a:gd name="T5" fmla="*/ 52 h 83"/>
                  <a:gd name="T6" fmla="*/ 30 w 30"/>
                  <a:gd name="T7" fmla="*/ 83 h 83"/>
                  <a:gd name="T8" fmla="*/ 30 w 30"/>
                  <a:gd name="T9" fmla="*/ 75 h 83"/>
                  <a:gd name="T10" fmla="*/ 30 w 30"/>
                  <a:gd name="T11" fmla="*/ 0 h 83"/>
                  <a:gd name="T12" fmla="*/ 30 w 30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3">
                    <a:moveTo>
                      <a:pt x="30" y="0"/>
                    </a:moveTo>
                    <a:lnTo>
                      <a:pt x="0" y="30"/>
                    </a:lnTo>
                    <a:lnTo>
                      <a:pt x="0" y="52"/>
                    </a:lnTo>
                    <a:lnTo>
                      <a:pt x="30" y="83"/>
                    </a:lnTo>
                    <a:lnTo>
                      <a:pt x="30" y="75"/>
                    </a:lnTo>
                    <a:lnTo>
                      <a:pt x="30" y="0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2" name="Freeform 1479"/>
              <p:cNvSpPr/>
              <p:nvPr/>
            </p:nvSpPr>
            <p:spPr bwMode="auto">
              <a:xfrm>
                <a:off x="6174" y="2294"/>
                <a:ext cx="30" cy="60"/>
              </a:xfrm>
              <a:custGeom>
                <a:avLst/>
                <a:gdLst>
                  <a:gd name="T0" fmla="*/ 0 w 30"/>
                  <a:gd name="T1" fmla="*/ 0 h 60"/>
                  <a:gd name="T2" fmla="*/ 0 w 30"/>
                  <a:gd name="T3" fmla="*/ 60 h 60"/>
                  <a:gd name="T4" fmla="*/ 30 w 30"/>
                  <a:gd name="T5" fmla="*/ 30 h 60"/>
                  <a:gd name="T6" fmla="*/ 0 w 30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0">
                    <a:moveTo>
                      <a:pt x="0" y="0"/>
                    </a:moveTo>
                    <a:lnTo>
                      <a:pt x="0" y="60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3" name="Freeform 1480"/>
              <p:cNvSpPr/>
              <p:nvPr/>
            </p:nvSpPr>
            <p:spPr bwMode="auto">
              <a:xfrm>
                <a:off x="6174" y="2294"/>
                <a:ext cx="30" cy="60"/>
              </a:xfrm>
              <a:custGeom>
                <a:avLst/>
                <a:gdLst>
                  <a:gd name="T0" fmla="*/ 0 w 30"/>
                  <a:gd name="T1" fmla="*/ 0 h 60"/>
                  <a:gd name="T2" fmla="*/ 0 w 30"/>
                  <a:gd name="T3" fmla="*/ 60 h 60"/>
                  <a:gd name="T4" fmla="*/ 30 w 30"/>
                  <a:gd name="T5" fmla="*/ 30 h 60"/>
                  <a:gd name="T6" fmla="*/ 0 w 30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0">
                    <a:moveTo>
                      <a:pt x="0" y="0"/>
                    </a:moveTo>
                    <a:lnTo>
                      <a:pt x="0" y="60"/>
                    </a:ln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4" name="Freeform 1481"/>
              <p:cNvSpPr/>
              <p:nvPr/>
            </p:nvSpPr>
            <p:spPr bwMode="auto">
              <a:xfrm>
                <a:off x="6174" y="2332"/>
                <a:ext cx="30" cy="83"/>
              </a:xfrm>
              <a:custGeom>
                <a:avLst/>
                <a:gdLst>
                  <a:gd name="T0" fmla="*/ 30 w 30"/>
                  <a:gd name="T1" fmla="*/ 0 h 83"/>
                  <a:gd name="T2" fmla="*/ 0 w 30"/>
                  <a:gd name="T3" fmla="*/ 30 h 83"/>
                  <a:gd name="T4" fmla="*/ 0 w 30"/>
                  <a:gd name="T5" fmla="*/ 52 h 83"/>
                  <a:gd name="T6" fmla="*/ 30 w 30"/>
                  <a:gd name="T7" fmla="*/ 83 h 83"/>
                  <a:gd name="T8" fmla="*/ 30 w 30"/>
                  <a:gd name="T9" fmla="*/ 83 h 83"/>
                  <a:gd name="T10" fmla="*/ 30 w 30"/>
                  <a:gd name="T11" fmla="*/ 7 h 83"/>
                  <a:gd name="T12" fmla="*/ 30 w 30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3">
                    <a:moveTo>
                      <a:pt x="30" y="0"/>
                    </a:moveTo>
                    <a:lnTo>
                      <a:pt x="0" y="30"/>
                    </a:lnTo>
                    <a:lnTo>
                      <a:pt x="0" y="52"/>
                    </a:lnTo>
                    <a:lnTo>
                      <a:pt x="30" y="83"/>
                    </a:lnTo>
                    <a:lnTo>
                      <a:pt x="30" y="83"/>
                    </a:lnTo>
                    <a:lnTo>
                      <a:pt x="30" y="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5" name="Freeform 1482"/>
              <p:cNvSpPr/>
              <p:nvPr/>
            </p:nvSpPr>
            <p:spPr bwMode="auto">
              <a:xfrm>
                <a:off x="6174" y="2332"/>
                <a:ext cx="30" cy="83"/>
              </a:xfrm>
              <a:custGeom>
                <a:avLst/>
                <a:gdLst>
                  <a:gd name="T0" fmla="*/ 30 w 30"/>
                  <a:gd name="T1" fmla="*/ 0 h 83"/>
                  <a:gd name="T2" fmla="*/ 0 w 30"/>
                  <a:gd name="T3" fmla="*/ 30 h 83"/>
                  <a:gd name="T4" fmla="*/ 0 w 30"/>
                  <a:gd name="T5" fmla="*/ 52 h 83"/>
                  <a:gd name="T6" fmla="*/ 30 w 30"/>
                  <a:gd name="T7" fmla="*/ 83 h 83"/>
                  <a:gd name="T8" fmla="*/ 30 w 30"/>
                  <a:gd name="T9" fmla="*/ 83 h 83"/>
                  <a:gd name="T10" fmla="*/ 30 w 30"/>
                  <a:gd name="T11" fmla="*/ 7 h 83"/>
                  <a:gd name="T12" fmla="*/ 30 w 30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3">
                    <a:moveTo>
                      <a:pt x="30" y="0"/>
                    </a:moveTo>
                    <a:lnTo>
                      <a:pt x="0" y="30"/>
                    </a:lnTo>
                    <a:lnTo>
                      <a:pt x="0" y="52"/>
                    </a:lnTo>
                    <a:lnTo>
                      <a:pt x="30" y="83"/>
                    </a:lnTo>
                    <a:lnTo>
                      <a:pt x="30" y="83"/>
                    </a:lnTo>
                    <a:lnTo>
                      <a:pt x="30" y="7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6" name="Freeform 1483"/>
              <p:cNvSpPr/>
              <p:nvPr/>
            </p:nvSpPr>
            <p:spPr bwMode="auto">
              <a:xfrm>
                <a:off x="6174" y="2400"/>
                <a:ext cx="30" cy="52"/>
              </a:xfrm>
              <a:custGeom>
                <a:avLst/>
                <a:gdLst>
                  <a:gd name="T0" fmla="*/ 0 w 30"/>
                  <a:gd name="T1" fmla="*/ 0 h 52"/>
                  <a:gd name="T2" fmla="*/ 0 w 30"/>
                  <a:gd name="T3" fmla="*/ 52 h 52"/>
                  <a:gd name="T4" fmla="*/ 30 w 30"/>
                  <a:gd name="T5" fmla="*/ 30 h 52"/>
                  <a:gd name="T6" fmla="*/ 0 w 30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2">
                    <a:moveTo>
                      <a:pt x="0" y="0"/>
                    </a:moveTo>
                    <a:lnTo>
                      <a:pt x="0" y="52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7" name="Freeform 1484"/>
              <p:cNvSpPr/>
              <p:nvPr/>
            </p:nvSpPr>
            <p:spPr bwMode="auto">
              <a:xfrm>
                <a:off x="6174" y="2400"/>
                <a:ext cx="30" cy="52"/>
              </a:xfrm>
              <a:custGeom>
                <a:avLst/>
                <a:gdLst>
                  <a:gd name="T0" fmla="*/ 0 w 30"/>
                  <a:gd name="T1" fmla="*/ 0 h 52"/>
                  <a:gd name="T2" fmla="*/ 0 w 30"/>
                  <a:gd name="T3" fmla="*/ 52 h 52"/>
                  <a:gd name="T4" fmla="*/ 30 w 30"/>
                  <a:gd name="T5" fmla="*/ 30 h 52"/>
                  <a:gd name="T6" fmla="*/ 0 w 30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2">
                    <a:moveTo>
                      <a:pt x="0" y="0"/>
                    </a:moveTo>
                    <a:lnTo>
                      <a:pt x="0" y="52"/>
                    </a:ln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8" name="Freeform 1485"/>
              <p:cNvSpPr/>
              <p:nvPr/>
            </p:nvSpPr>
            <p:spPr bwMode="auto">
              <a:xfrm>
                <a:off x="6174" y="2437"/>
                <a:ext cx="30" cy="83"/>
              </a:xfrm>
              <a:custGeom>
                <a:avLst/>
                <a:gdLst>
                  <a:gd name="T0" fmla="*/ 30 w 30"/>
                  <a:gd name="T1" fmla="*/ 0 h 83"/>
                  <a:gd name="T2" fmla="*/ 0 w 30"/>
                  <a:gd name="T3" fmla="*/ 30 h 83"/>
                  <a:gd name="T4" fmla="*/ 0 w 30"/>
                  <a:gd name="T5" fmla="*/ 53 h 83"/>
                  <a:gd name="T6" fmla="*/ 30 w 30"/>
                  <a:gd name="T7" fmla="*/ 83 h 83"/>
                  <a:gd name="T8" fmla="*/ 30 w 30"/>
                  <a:gd name="T9" fmla="*/ 83 h 83"/>
                  <a:gd name="T10" fmla="*/ 30 w 30"/>
                  <a:gd name="T11" fmla="*/ 0 h 83"/>
                  <a:gd name="T12" fmla="*/ 30 w 30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3">
                    <a:moveTo>
                      <a:pt x="30" y="0"/>
                    </a:moveTo>
                    <a:lnTo>
                      <a:pt x="0" y="30"/>
                    </a:lnTo>
                    <a:lnTo>
                      <a:pt x="0" y="53"/>
                    </a:lnTo>
                    <a:lnTo>
                      <a:pt x="30" y="83"/>
                    </a:lnTo>
                    <a:lnTo>
                      <a:pt x="30" y="83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9" name="Freeform 1486"/>
              <p:cNvSpPr/>
              <p:nvPr/>
            </p:nvSpPr>
            <p:spPr bwMode="auto">
              <a:xfrm>
                <a:off x="6174" y="2437"/>
                <a:ext cx="30" cy="83"/>
              </a:xfrm>
              <a:custGeom>
                <a:avLst/>
                <a:gdLst>
                  <a:gd name="T0" fmla="*/ 30 w 30"/>
                  <a:gd name="T1" fmla="*/ 0 h 83"/>
                  <a:gd name="T2" fmla="*/ 0 w 30"/>
                  <a:gd name="T3" fmla="*/ 30 h 83"/>
                  <a:gd name="T4" fmla="*/ 0 w 30"/>
                  <a:gd name="T5" fmla="*/ 53 h 83"/>
                  <a:gd name="T6" fmla="*/ 30 w 30"/>
                  <a:gd name="T7" fmla="*/ 83 h 83"/>
                  <a:gd name="T8" fmla="*/ 30 w 30"/>
                  <a:gd name="T9" fmla="*/ 83 h 83"/>
                  <a:gd name="T10" fmla="*/ 30 w 30"/>
                  <a:gd name="T11" fmla="*/ 0 h 83"/>
                  <a:gd name="T12" fmla="*/ 30 w 30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3">
                    <a:moveTo>
                      <a:pt x="30" y="0"/>
                    </a:moveTo>
                    <a:lnTo>
                      <a:pt x="0" y="30"/>
                    </a:lnTo>
                    <a:lnTo>
                      <a:pt x="0" y="53"/>
                    </a:lnTo>
                    <a:lnTo>
                      <a:pt x="30" y="83"/>
                    </a:lnTo>
                    <a:lnTo>
                      <a:pt x="30" y="83"/>
                    </a:lnTo>
                    <a:lnTo>
                      <a:pt x="30" y="0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0" name="Freeform 1487"/>
              <p:cNvSpPr/>
              <p:nvPr/>
            </p:nvSpPr>
            <p:spPr bwMode="auto">
              <a:xfrm>
                <a:off x="6174" y="2505"/>
                <a:ext cx="30" cy="53"/>
              </a:xfrm>
              <a:custGeom>
                <a:avLst/>
                <a:gdLst>
                  <a:gd name="T0" fmla="*/ 0 w 30"/>
                  <a:gd name="T1" fmla="*/ 0 h 53"/>
                  <a:gd name="T2" fmla="*/ 0 w 30"/>
                  <a:gd name="T3" fmla="*/ 53 h 53"/>
                  <a:gd name="T4" fmla="*/ 30 w 30"/>
                  <a:gd name="T5" fmla="*/ 23 h 53"/>
                  <a:gd name="T6" fmla="*/ 0 w 30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3">
                    <a:moveTo>
                      <a:pt x="0" y="0"/>
                    </a:moveTo>
                    <a:lnTo>
                      <a:pt x="0" y="53"/>
                    </a:lnTo>
                    <a:lnTo>
                      <a:pt x="3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1" name="Freeform 1488"/>
              <p:cNvSpPr/>
              <p:nvPr/>
            </p:nvSpPr>
            <p:spPr bwMode="auto">
              <a:xfrm>
                <a:off x="6174" y="2505"/>
                <a:ext cx="30" cy="53"/>
              </a:xfrm>
              <a:custGeom>
                <a:avLst/>
                <a:gdLst>
                  <a:gd name="T0" fmla="*/ 0 w 30"/>
                  <a:gd name="T1" fmla="*/ 0 h 53"/>
                  <a:gd name="T2" fmla="*/ 0 w 30"/>
                  <a:gd name="T3" fmla="*/ 53 h 53"/>
                  <a:gd name="T4" fmla="*/ 30 w 30"/>
                  <a:gd name="T5" fmla="*/ 23 h 53"/>
                  <a:gd name="T6" fmla="*/ 0 w 30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3">
                    <a:moveTo>
                      <a:pt x="0" y="0"/>
                    </a:moveTo>
                    <a:lnTo>
                      <a:pt x="0" y="53"/>
                    </a:lnTo>
                    <a:lnTo>
                      <a:pt x="30" y="2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2" name="Freeform 1489"/>
              <p:cNvSpPr/>
              <p:nvPr/>
            </p:nvSpPr>
            <p:spPr bwMode="auto">
              <a:xfrm>
                <a:off x="6174" y="2543"/>
                <a:ext cx="30" cy="75"/>
              </a:xfrm>
              <a:custGeom>
                <a:avLst/>
                <a:gdLst>
                  <a:gd name="T0" fmla="*/ 30 w 30"/>
                  <a:gd name="T1" fmla="*/ 0 h 75"/>
                  <a:gd name="T2" fmla="*/ 0 w 30"/>
                  <a:gd name="T3" fmla="*/ 30 h 75"/>
                  <a:gd name="T4" fmla="*/ 0 w 30"/>
                  <a:gd name="T5" fmla="*/ 45 h 75"/>
                  <a:gd name="T6" fmla="*/ 30 w 30"/>
                  <a:gd name="T7" fmla="*/ 75 h 75"/>
                  <a:gd name="T8" fmla="*/ 30 w 30"/>
                  <a:gd name="T9" fmla="*/ 75 h 75"/>
                  <a:gd name="T10" fmla="*/ 30 w 30"/>
                  <a:gd name="T11" fmla="*/ 0 h 75"/>
                  <a:gd name="T12" fmla="*/ 30 w 30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75">
                    <a:moveTo>
                      <a:pt x="30" y="0"/>
                    </a:moveTo>
                    <a:lnTo>
                      <a:pt x="0" y="30"/>
                    </a:lnTo>
                    <a:lnTo>
                      <a:pt x="0" y="45"/>
                    </a:lnTo>
                    <a:lnTo>
                      <a:pt x="30" y="75"/>
                    </a:lnTo>
                    <a:lnTo>
                      <a:pt x="30" y="75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3" name="Freeform 1490"/>
              <p:cNvSpPr/>
              <p:nvPr/>
            </p:nvSpPr>
            <p:spPr bwMode="auto">
              <a:xfrm>
                <a:off x="6174" y="2543"/>
                <a:ext cx="30" cy="75"/>
              </a:xfrm>
              <a:custGeom>
                <a:avLst/>
                <a:gdLst>
                  <a:gd name="T0" fmla="*/ 30 w 30"/>
                  <a:gd name="T1" fmla="*/ 0 h 75"/>
                  <a:gd name="T2" fmla="*/ 0 w 30"/>
                  <a:gd name="T3" fmla="*/ 30 h 75"/>
                  <a:gd name="T4" fmla="*/ 0 w 30"/>
                  <a:gd name="T5" fmla="*/ 45 h 75"/>
                  <a:gd name="T6" fmla="*/ 30 w 30"/>
                  <a:gd name="T7" fmla="*/ 75 h 75"/>
                  <a:gd name="T8" fmla="*/ 30 w 30"/>
                  <a:gd name="T9" fmla="*/ 75 h 75"/>
                  <a:gd name="T10" fmla="*/ 30 w 30"/>
                  <a:gd name="T11" fmla="*/ 0 h 75"/>
                  <a:gd name="T12" fmla="*/ 30 w 30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75">
                    <a:moveTo>
                      <a:pt x="30" y="0"/>
                    </a:moveTo>
                    <a:lnTo>
                      <a:pt x="0" y="30"/>
                    </a:lnTo>
                    <a:lnTo>
                      <a:pt x="0" y="45"/>
                    </a:lnTo>
                    <a:lnTo>
                      <a:pt x="30" y="75"/>
                    </a:lnTo>
                    <a:lnTo>
                      <a:pt x="30" y="75"/>
                    </a:lnTo>
                    <a:lnTo>
                      <a:pt x="30" y="0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4" name="Freeform 1491"/>
              <p:cNvSpPr/>
              <p:nvPr/>
            </p:nvSpPr>
            <p:spPr bwMode="auto">
              <a:xfrm>
                <a:off x="6174" y="2603"/>
                <a:ext cx="30" cy="53"/>
              </a:xfrm>
              <a:custGeom>
                <a:avLst/>
                <a:gdLst>
                  <a:gd name="T0" fmla="*/ 0 w 30"/>
                  <a:gd name="T1" fmla="*/ 0 h 53"/>
                  <a:gd name="T2" fmla="*/ 0 w 30"/>
                  <a:gd name="T3" fmla="*/ 53 h 53"/>
                  <a:gd name="T4" fmla="*/ 30 w 30"/>
                  <a:gd name="T5" fmla="*/ 30 h 53"/>
                  <a:gd name="T6" fmla="*/ 0 w 30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3">
                    <a:moveTo>
                      <a:pt x="0" y="0"/>
                    </a:moveTo>
                    <a:lnTo>
                      <a:pt x="0" y="53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5" name="Freeform 1492"/>
              <p:cNvSpPr/>
              <p:nvPr/>
            </p:nvSpPr>
            <p:spPr bwMode="auto">
              <a:xfrm>
                <a:off x="6174" y="2603"/>
                <a:ext cx="30" cy="53"/>
              </a:xfrm>
              <a:custGeom>
                <a:avLst/>
                <a:gdLst>
                  <a:gd name="T0" fmla="*/ 0 w 30"/>
                  <a:gd name="T1" fmla="*/ 0 h 53"/>
                  <a:gd name="T2" fmla="*/ 0 w 30"/>
                  <a:gd name="T3" fmla="*/ 53 h 53"/>
                  <a:gd name="T4" fmla="*/ 30 w 30"/>
                  <a:gd name="T5" fmla="*/ 30 h 53"/>
                  <a:gd name="T6" fmla="*/ 0 w 30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3">
                    <a:moveTo>
                      <a:pt x="0" y="0"/>
                    </a:moveTo>
                    <a:lnTo>
                      <a:pt x="0" y="53"/>
                    </a:ln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6" name="Freeform 1493"/>
              <p:cNvSpPr/>
              <p:nvPr/>
            </p:nvSpPr>
            <p:spPr bwMode="auto">
              <a:xfrm>
                <a:off x="6174" y="2641"/>
                <a:ext cx="30" cy="83"/>
              </a:xfrm>
              <a:custGeom>
                <a:avLst/>
                <a:gdLst>
                  <a:gd name="T0" fmla="*/ 30 w 30"/>
                  <a:gd name="T1" fmla="*/ 0 h 83"/>
                  <a:gd name="T2" fmla="*/ 0 w 30"/>
                  <a:gd name="T3" fmla="*/ 30 h 83"/>
                  <a:gd name="T4" fmla="*/ 0 w 30"/>
                  <a:gd name="T5" fmla="*/ 52 h 83"/>
                  <a:gd name="T6" fmla="*/ 30 w 30"/>
                  <a:gd name="T7" fmla="*/ 83 h 83"/>
                  <a:gd name="T8" fmla="*/ 30 w 30"/>
                  <a:gd name="T9" fmla="*/ 83 h 83"/>
                  <a:gd name="T10" fmla="*/ 30 w 30"/>
                  <a:gd name="T11" fmla="*/ 0 h 83"/>
                  <a:gd name="T12" fmla="*/ 30 w 30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3">
                    <a:moveTo>
                      <a:pt x="30" y="0"/>
                    </a:moveTo>
                    <a:lnTo>
                      <a:pt x="0" y="30"/>
                    </a:lnTo>
                    <a:lnTo>
                      <a:pt x="0" y="52"/>
                    </a:lnTo>
                    <a:lnTo>
                      <a:pt x="30" y="83"/>
                    </a:lnTo>
                    <a:lnTo>
                      <a:pt x="30" y="83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7" name="Freeform 1494"/>
              <p:cNvSpPr/>
              <p:nvPr/>
            </p:nvSpPr>
            <p:spPr bwMode="auto">
              <a:xfrm>
                <a:off x="6174" y="2641"/>
                <a:ext cx="30" cy="83"/>
              </a:xfrm>
              <a:custGeom>
                <a:avLst/>
                <a:gdLst>
                  <a:gd name="T0" fmla="*/ 30 w 30"/>
                  <a:gd name="T1" fmla="*/ 0 h 83"/>
                  <a:gd name="T2" fmla="*/ 0 w 30"/>
                  <a:gd name="T3" fmla="*/ 30 h 83"/>
                  <a:gd name="T4" fmla="*/ 0 w 30"/>
                  <a:gd name="T5" fmla="*/ 52 h 83"/>
                  <a:gd name="T6" fmla="*/ 30 w 30"/>
                  <a:gd name="T7" fmla="*/ 83 h 83"/>
                  <a:gd name="T8" fmla="*/ 30 w 30"/>
                  <a:gd name="T9" fmla="*/ 83 h 83"/>
                  <a:gd name="T10" fmla="*/ 30 w 30"/>
                  <a:gd name="T11" fmla="*/ 0 h 83"/>
                  <a:gd name="T12" fmla="*/ 30 w 30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3">
                    <a:moveTo>
                      <a:pt x="30" y="0"/>
                    </a:moveTo>
                    <a:lnTo>
                      <a:pt x="0" y="30"/>
                    </a:lnTo>
                    <a:lnTo>
                      <a:pt x="0" y="52"/>
                    </a:lnTo>
                    <a:lnTo>
                      <a:pt x="30" y="83"/>
                    </a:lnTo>
                    <a:lnTo>
                      <a:pt x="30" y="83"/>
                    </a:lnTo>
                    <a:lnTo>
                      <a:pt x="30" y="0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8" name="Freeform 1495"/>
              <p:cNvSpPr/>
              <p:nvPr/>
            </p:nvSpPr>
            <p:spPr bwMode="auto">
              <a:xfrm>
                <a:off x="6174" y="2708"/>
                <a:ext cx="30" cy="53"/>
              </a:xfrm>
              <a:custGeom>
                <a:avLst/>
                <a:gdLst>
                  <a:gd name="T0" fmla="*/ 0 w 30"/>
                  <a:gd name="T1" fmla="*/ 0 h 53"/>
                  <a:gd name="T2" fmla="*/ 0 w 30"/>
                  <a:gd name="T3" fmla="*/ 53 h 53"/>
                  <a:gd name="T4" fmla="*/ 30 w 30"/>
                  <a:gd name="T5" fmla="*/ 23 h 53"/>
                  <a:gd name="T6" fmla="*/ 0 w 30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3">
                    <a:moveTo>
                      <a:pt x="0" y="0"/>
                    </a:moveTo>
                    <a:lnTo>
                      <a:pt x="0" y="53"/>
                    </a:lnTo>
                    <a:lnTo>
                      <a:pt x="3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9" name="Freeform 1496"/>
              <p:cNvSpPr/>
              <p:nvPr/>
            </p:nvSpPr>
            <p:spPr bwMode="auto">
              <a:xfrm>
                <a:off x="6174" y="2708"/>
                <a:ext cx="30" cy="53"/>
              </a:xfrm>
              <a:custGeom>
                <a:avLst/>
                <a:gdLst>
                  <a:gd name="T0" fmla="*/ 0 w 30"/>
                  <a:gd name="T1" fmla="*/ 0 h 53"/>
                  <a:gd name="T2" fmla="*/ 0 w 30"/>
                  <a:gd name="T3" fmla="*/ 53 h 53"/>
                  <a:gd name="T4" fmla="*/ 30 w 30"/>
                  <a:gd name="T5" fmla="*/ 23 h 53"/>
                  <a:gd name="T6" fmla="*/ 0 w 30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3">
                    <a:moveTo>
                      <a:pt x="0" y="0"/>
                    </a:moveTo>
                    <a:lnTo>
                      <a:pt x="0" y="53"/>
                    </a:lnTo>
                    <a:lnTo>
                      <a:pt x="30" y="2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0" name="Freeform 1497"/>
              <p:cNvSpPr/>
              <p:nvPr/>
            </p:nvSpPr>
            <p:spPr bwMode="auto">
              <a:xfrm>
                <a:off x="6174" y="2746"/>
                <a:ext cx="30" cy="83"/>
              </a:xfrm>
              <a:custGeom>
                <a:avLst/>
                <a:gdLst>
                  <a:gd name="T0" fmla="*/ 30 w 30"/>
                  <a:gd name="T1" fmla="*/ 0 h 83"/>
                  <a:gd name="T2" fmla="*/ 0 w 30"/>
                  <a:gd name="T3" fmla="*/ 30 h 83"/>
                  <a:gd name="T4" fmla="*/ 0 w 30"/>
                  <a:gd name="T5" fmla="*/ 53 h 83"/>
                  <a:gd name="T6" fmla="*/ 30 w 30"/>
                  <a:gd name="T7" fmla="*/ 83 h 83"/>
                  <a:gd name="T8" fmla="*/ 30 w 30"/>
                  <a:gd name="T9" fmla="*/ 75 h 83"/>
                  <a:gd name="T10" fmla="*/ 30 w 30"/>
                  <a:gd name="T11" fmla="*/ 0 h 83"/>
                  <a:gd name="T12" fmla="*/ 30 w 30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3">
                    <a:moveTo>
                      <a:pt x="30" y="0"/>
                    </a:moveTo>
                    <a:lnTo>
                      <a:pt x="0" y="30"/>
                    </a:lnTo>
                    <a:lnTo>
                      <a:pt x="0" y="53"/>
                    </a:lnTo>
                    <a:lnTo>
                      <a:pt x="30" y="83"/>
                    </a:lnTo>
                    <a:lnTo>
                      <a:pt x="30" y="75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1" name="Freeform 1498"/>
              <p:cNvSpPr/>
              <p:nvPr/>
            </p:nvSpPr>
            <p:spPr bwMode="auto">
              <a:xfrm>
                <a:off x="6174" y="2746"/>
                <a:ext cx="30" cy="83"/>
              </a:xfrm>
              <a:custGeom>
                <a:avLst/>
                <a:gdLst>
                  <a:gd name="T0" fmla="*/ 30 w 30"/>
                  <a:gd name="T1" fmla="*/ 0 h 83"/>
                  <a:gd name="T2" fmla="*/ 0 w 30"/>
                  <a:gd name="T3" fmla="*/ 30 h 83"/>
                  <a:gd name="T4" fmla="*/ 0 w 30"/>
                  <a:gd name="T5" fmla="*/ 53 h 83"/>
                  <a:gd name="T6" fmla="*/ 30 w 30"/>
                  <a:gd name="T7" fmla="*/ 83 h 83"/>
                  <a:gd name="T8" fmla="*/ 30 w 30"/>
                  <a:gd name="T9" fmla="*/ 75 h 83"/>
                  <a:gd name="T10" fmla="*/ 30 w 30"/>
                  <a:gd name="T11" fmla="*/ 0 h 83"/>
                  <a:gd name="T12" fmla="*/ 30 w 30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3">
                    <a:moveTo>
                      <a:pt x="30" y="0"/>
                    </a:moveTo>
                    <a:lnTo>
                      <a:pt x="0" y="30"/>
                    </a:lnTo>
                    <a:lnTo>
                      <a:pt x="0" y="53"/>
                    </a:lnTo>
                    <a:lnTo>
                      <a:pt x="30" y="83"/>
                    </a:lnTo>
                    <a:lnTo>
                      <a:pt x="30" y="75"/>
                    </a:lnTo>
                    <a:lnTo>
                      <a:pt x="30" y="0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2" name="Freeform 1499"/>
              <p:cNvSpPr/>
              <p:nvPr/>
            </p:nvSpPr>
            <p:spPr bwMode="auto">
              <a:xfrm>
                <a:off x="6174" y="3485"/>
                <a:ext cx="8" cy="7"/>
              </a:xfrm>
              <a:custGeom>
                <a:avLst/>
                <a:gdLst>
                  <a:gd name="T0" fmla="*/ 8 w 8"/>
                  <a:gd name="T1" fmla="*/ 0 h 7"/>
                  <a:gd name="T2" fmla="*/ 0 w 8"/>
                  <a:gd name="T3" fmla="*/ 0 h 7"/>
                  <a:gd name="T4" fmla="*/ 0 w 8"/>
                  <a:gd name="T5" fmla="*/ 7 h 7"/>
                  <a:gd name="T6" fmla="*/ 8 w 8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8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173F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3" name="Freeform 1500"/>
              <p:cNvSpPr/>
              <p:nvPr/>
            </p:nvSpPr>
            <p:spPr bwMode="auto">
              <a:xfrm>
                <a:off x="6174" y="3485"/>
                <a:ext cx="8" cy="7"/>
              </a:xfrm>
              <a:custGeom>
                <a:avLst/>
                <a:gdLst>
                  <a:gd name="T0" fmla="*/ 8 w 8"/>
                  <a:gd name="T1" fmla="*/ 0 h 7"/>
                  <a:gd name="T2" fmla="*/ 0 w 8"/>
                  <a:gd name="T3" fmla="*/ 0 h 7"/>
                  <a:gd name="T4" fmla="*/ 0 w 8"/>
                  <a:gd name="T5" fmla="*/ 7 h 7"/>
                  <a:gd name="T6" fmla="*/ 8 w 8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8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4" name="Freeform 1501"/>
              <p:cNvSpPr/>
              <p:nvPr/>
            </p:nvSpPr>
            <p:spPr bwMode="auto">
              <a:xfrm>
                <a:off x="6174" y="3485"/>
                <a:ext cx="30" cy="22"/>
              </a:xfrm>
              <a:custGeom>
                <a:avLst/>
                <a:gdLst>
                  <a:gd name="T0" fmla="*/ 30 w 30"/>
                  <a:gd name="T1" fmla="*/ 0 h 22"/>
                  <a:gd name="T2" fmla="*/ 8 w 30"/>
                  <a:gd name="T3" fmla="*/ 0 h 22"/>
                  <a:gd name="T4" fmla="*/ 0 w 30"/>
                  <a:gd name="T5" fmla="*/ 7 h 22"/>
                  <a:gd name="T6" fmla="*/ 0 w 30"/>
                  <a:gd name="T7" fmla="*/ 22 h 22"/>
                  <a:gd name="T8" fmla="*/ 30 w 30"/>
                  <a:gd name="T9" fmla="*/ 15 h 22"/>
                  <a:gd name="T10" fmla="*/ 30 w 30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22">
                    <a:moveTo>
                      <a:pt x="30" y="0"/>
                    </a:moveTo>
                    <a:lnTo>
                      <a:pt x="8" y="0"/>
                    </a:lnTo>
                    <a:lnTo>
                      <a:pt x="0" y="7"/>
                    </a:lnTo>
                    <a:lnTo>
                      <a:pt x="0" y="22"/>
                    </a:lnTo>
                    <a:lnTo>
                      <a:pt x="30" y="1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5" name="Freeform 1502"/>
              <p:cNvSpPr/>
              <p:nvPr/>
            </p:nvSpPr>
            <p:spPr bwMode="auto">
              <a:xfrm>
                <a:off x="6174" y="3485"/>
                <a:ext cx="30" cy="22"/>
              </a:xfrm>
              <a:custGeom>
                <a:avLst/>
                <a:gdLst>
                  <a:gd name="T0" fmla="*/ 30 w 30"/>
                  <a:gd name="T1" fmla="*/ 0 h 22"/>
                  <a:gd name="T2" fmla="*/ 8 w 30"/>
                  <a:gd name="T3" fmla="*/ 0 h 22"/>
                  <a:gd name="T4" fmla="*/ 0 w 30"/>
                  <a:gd name="T5" fmla="*/ 7 h 22"/>
                  <a:gd name="T6" fmla="*/ 0 w 30"/>
                  <a:gd name="T7" fmla="*/ 22 h 22"/>
                  <a:gd name="T8" fmla="*/ 30 w 30"/>
                  <a:gd name="T9" fmla="*/ 15 h 22"/>
                  <a:gd name="T10" fmla="*/ 30 w 30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22">
                    <a:moveTo>
                      <a:pt x="30" y="0"/>
                    </a:moveTo>
                    <a:lnTo>
                      <a:pt x="8" y="0"/>
                    </a:lnTo>
                    <a:lnTo>
                      <a:pt x="0" y="7"/>
                    </a:lnTo>
                    <a:lnTo>
                      <a:pt x="0" y="22"/>
                    </a:lnTo>
                    <a:lnTo>
                      <a:pt x="30" y="15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6" name="Freeform 1503"/>
              <p:cNvSpPr/>
              <p:nvPr/>
            </p:nvSpPr>
            <p:spPr bwMode="auto">
              <a:xfrm>
                <a:off x="6174" y="3530"/>
                <a:ext cx="30" cy="30"/>
              </a:xfrm>
              <a:custGeom>
                <a:avLst/>
                <a:gdLst>
                  <a:gd name="T0" fmla="*/ 30 w 30"/>
                  <a:gd name="T1" fmla="*/ 0 h 30"/>
                  <a:gd name="T2" fmla="*/ 0 w 30"/>
                  <a:gd name="T3" fmla="*/ 7 h 30"/>
                  <a:gd name="T4" fmla="*/ 0 w 30"/>
                  <a:gd name="T5" fmla="*/ 30 h 30"/>
                  <a:gd name="T6" fmla="*/ 23 w 30"/>
                  <a:gd name="T7" fmla="*/ 22 h 30"/>
                  <a:gd name="T8" fmla="*/ 30 w 30"/>
                  <a:gd name="T9" fmla="*/ 22 h 30"/>
                  <a:gd name="T10" fmla="*/ 30 w 3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30" y="0"/>
                    </a:moveTo>
                    <a:lnTo>
                      <a:pt x="0" y="7"/>
                    </a:lnTo>
                    <a:lnTo>
                      <a:pt x="0" y="30"/>
                    </a:lnTo>
                    <a:lnTo>
                      <a:pt x="23" y="22"/>
                    </a:lnTo>
                    <a:lnTo>
                      <a:pt x="30" y="2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73F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7" name="Freeform 1504"/>
              <p:cNvSpPr/>
              <p:nvPr/>
            </p:nvSpPr>
            <p:spPr bwMode="auto">
              <a:xfrm>
                <a:off x="6174" y="3530"/>
                <a:ext cx="30" cy="30"/>
              </a:xfrm>
              <a:custGeom>
                <a:avLst/>
                <a:gdLst>
                  <a:gd name="T0" fmla="*/ 30 w 30"/>
                  <a:gd name="T1" fmla="*/ 0 h 30"/>
                  <a:gd name="T2" fmla="*/ 0 w 30"/>
                  <a:gd name="T3" fmla="*/ 7 h 30"/>
                  <a:gd name="T4" fmla="*/ 0 w 30"/>
                  <a:gd name="T5" fmla="*/ 30 h 30"/>
                  <a:gd name="T6" fmla="*/ 23 w 30"/>
                  <a:gd name="T7" fmla="*/ 22 h 30"/>
                  <a:gd name="T8" fmla="*/ 30 w 30"/>
                  <a:gd name="T9" fmla="*/ 22 h 30"/>
                  <a:gd name="T10" fmla="*/ 30 w 3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30" y="0"/>
                    </a:moveTo>
                    <a:lnTo>
                      <a:pt x="0" y="7"/>
                    </a:lnTo>
                    <a:lnTo>
                      <a:pt x="0" y="30"/>
                    </a:lnTo>
                    <a:lnTo>
                      <a:pt x="23" y="22"/>
                    </a:lnTo>
                    <a:lnTo>
                      <a:pt x="30" y="22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8" name="Freeform 1505"/>
              <p:cNvSpPr/>
              <p:nvPr/>
            </p:nvSpPr>
            <p:spPr bwMode="auto">
              <a:xfrm>
                <a:off x="6174" y="3500"/>
                <a:ext cx="30" cy="37"/>
              </a:xfrm>
              <a:custGeom>
                <a:avLst/>
                <a:gdLst>
                  <a:gd name="T0" fmla="*/ 30 w 30"/>
                  <a:gd name="T1" fmla="*/ 0 h 37"/>
                  <a:gd name="T2" fmla="*/ 0 w 30"/>
                  <a:gd name="T3" fmla="*/ 7 h 37"/>
                  <a:gd name="T4" fmla="*/ 0 w 30"/>
                  <a:gd name="T5" fmla="*/ 37 h 37"/>
                  <a:gd name="T6" fmla="*/ 30 w 30"/>
                  <a:gd name="T7" fmla="*/ 30 h 37"/>
                  <a:gd name="T8" fmla="*/ 30 w 30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7">
                    <a:moveTo>
                      <a:pt x="30" y="0"/>
                    </a:moveTo>
                    <a:lnTo>
                      <a:pt x="0" y="7"/>
                    </a:lnTo>
                    <a:lnTo>
                      <a:pt x="0" y="37"/>
                    </a:lnTo>
                    <a:lnTo>
                      <a:pt x="30" y="3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8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9" name="Freeform 1506"/>
              <p:cNvSpPr/>
              <p:nvPr/>
            </p:nvSpPr>
            <p:spPr bwMode="auto">
              <a:xfrm>
                <a:off x="6174" y="3500"/>
                <a:ext cx="30" cy="37"/>
              </a:xfrm>
              <a:custGeom>
                <a:avLst/>
                <a:gdLst>
                  <a:gd name="T0" fmla="*/ 30 w 30"/>
                  <a:gd name="T1" fmla="*/ 0 h 37"/>
                  <a:gd name="T2" fmla="*/ 0 w 30"/>
                  <a:gd name="T3" fmla="*/ 7 h 37"/>
                  <a:gd name="T4" fmla="*/ 0 w 30"/>
                  <a:gd name="T5" fmla="*/ 37 h 37"/>
                  <a:gd name="T6" fmla="*/ 30 w 30"/>
                  <a:gd name="T7" fmla="*/ 30 h 37"/>
                  <a:gd name="T8" fmla="*/ 30 w 30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7">
                    <a:moveTo>
                      <a:pt x="30" y="0"/>
                    </a:moveTo>
                    <a:lnTo>
                      <a:pt x="0" y="7"/>
                    </a:lnTo>
                    <a:lnTo>
                      <a:pt x="0" y="37"/>
                    </a:lnTo>
                    <a:lnTo>
                      <a:pt x="30" y="30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0" name="Freeform 1507"/>
              <p:cNvSpPr/>
              <p:nvPr/>
            </p:nvSpPr>
            <p:spPr bwMode="auto">
              <a:xfrm>
                <a:off x="6174" y="3454"/>
                <a:ext cx="30" cy="31"/>
              </a:xfrm>
              <a:custGeom>
                <a:avLst/>
                <a:gdLst>
                  <a:gd name="T0" fmla="*/ 30 w 30"/>
                  <a:gd name="T1" fmla="*/ 0 h 31"/>
                  <a:gd name="T2" fmla="*/ 30 w 30"/>
                  <a:gd name="T3" fmla="*/ 0 h 31"/>
                  <a:gd name="T4" fmla="*/ 0 w 30"/>
                  <a:gd name="T5" fmla="*/ 0 h 31"/>
                  <a:gd name="T6" fmla="*/ 0 w 30"/>
                  <a:gd name="T7" fmla="*/ 31 h 31"/>
                  <a:gd name="T8" fmla="*/ 8 w 30"/>
                  <a:gd name="T9" fmla="*/ 31 h 31"/>
                  <a:gd name="T10" fmla="*/ 30 w 30"/>
                  <a:gd name="T11" fmla="*/ 31 h 31"/>
                  <a:gd name="T12" fmla="*/ 30 w 30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1">
                    <a:moveTo>
                      <a:pt x="3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8" y="31"/>
                    </a:lnTo>
                    <a:lnTo>
                      <a:pt x="30" y="3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8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1" name="Freeform 1508"/>
              <p:cNvSpPr/>
              <p:nvPr/>
            </p:nvSpPr>
            <p:spPr bwMode="auto">
              <a:xfrm>
                <a:off x="6174" y="3454"/>
                <a:ext cx="30" cy="31"/>
              </a:xfrm>
              <a:custGeom>
                <a:avLst/>
                <a:gdLst>
                  <a:gd name="T0" fmla="*/ 30 w 30"/>
                  <a:gd name="T1" fmla="*/ 0 h 31"/>
                  <a:gd name="T2" fmla="*/ 30 w 30"/>
                  <a:gd name="T3" fmla="*/ 0 h 31"/>
                  <a:gd name="T4" fmla="*/ 0 w 30"/>
                  <a:gd name="T5" fmla="*/ 0 h 31"/>
                  <a:gd name="T6" fmla="*/ 0 w 30"/>
                  <a:gd name="T7" fmla="*/ 31 h 31"/>
                  <a:gd name="T8" fmla="*/ 8 w 30"/>
                  <a:gd name="T9" fmla="*/ 31 h 31"/>
                  <a:gd name="T10" fmla="*/ 30 w 30"/>
                  <a:gd name="T11" fmla="*/ 31 h 31"/>
                  <a:gd name="T12" fmla="*/ 30 w 30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1">
                    <a:moveTo>
                      <a:pt x="3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8" y="31"/>
                    </a:lnTo>
                    <a:lnTo>
                      <a:pt x="30" y="31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2" name="Rectangle 1509"/>
              <p:cNvSpPr>
                <a:spLocks noChangeArrowheads="1"/>
              </p:cNvSpPr>
              <p:nvPr/>
            </p:nvSpPr>
            <p:spPr bwMode="auto">
              <a:xfrm>
                <a:off x="5823" y="2143"/>
                <a:ext cx="351" cy="1432"/>
              </a:xfrm>
              <a:prstGeom prst="rect">
                <a:avLst/>
              </a:prstGeom>
              <a:solidFill>
                <a:srgbClr val="D5BC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3" name="Rectangle 1510"/>
              <p:cNvSpPr>
                <a:spLocks noChangeArrowheads="1"/>
              </p:cNvSpPr>
              <p:nvPr/>
            </p:nvSpPr>
            <p:spPr bwMode="auto">
              <a:xfrm>
                <a:off x="5823" y="2143"/>
                <a:ext cx="351" cy="1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4" name="Rectangle 1511"/>
              <p:cNvSpPr>
                <a:spLocks noChangeArrowheads="1"/>
              </p:cNvSpPr>
              <p:nvPr/>
            </p:nvSpPr>
            <p:spPr bwMode="auto">
              <a:xfrm>
                <a:off x="5854" y="2143"/>
                <a:ext cx="289" cy="1311"/>
              </a:xfrm>
              <a:prstGeom prst="rect">
                <a:avLst/>
              </a:prstGeom>
              <a:solidFill>
                <a:srgbClr val="2F4F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" name="Rectangle 1512"/>
              <p:cNvSpPr>
                <a:spLocks noChangeArrowheads="1"/>
              </p:cNvSpPr>
              <p:nvPr/>
            </p:nvSpPr>
            <p:spPr bwMode="auto">
              <a:xfrm>
                <a:off x="5854" y="2143"/>
                <a:ext cx="289" cy="1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6" name="Rectangle 1513"/>
              <p:cNvSpPr>
                <a:spLocks noChangeArrowheads="1"/>
              </p:cNvSpPr>
              <p:nvPr/>
            </p:nvSpPr>
            <p:spPr bwMode="auto">
              <a:xfrm>
                <a:off x="5854" y="3485"/>
                <a:ext cx="289" cy="30"/>
              </a:xfrm>
              <a:prstGeom prst="rect">
                <a:avLst/>
              </a:prstGeom>
              <a:solidFill>
                <a:srgbClr val="2F4F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7" name="Rectangle 1514"/>
              <p:cNvSpPr>
                <a:spLocks noChangeArrowheads="1"/>
              </p:cNvSpPr>
              <p:nvPr/>
            </p:nvSpPr>
            <p:spPr bwMode="auto">
              <a:xfrm>
                <a:off x="5854" y="3545"/>
                <a:ext cx="289" cy="30"/>
              </a:xfrm>
              <a:prstGeom prst="rect">
                <a:avLst/>
              </a:prstGeom>
              <a:solidFill>
                <a:srgbClr val="2F4F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8" name="Freeform 1515"/>
              <p:cNvSpPr/>
              <p:nvPr/>
            </p:nvSpPr>
            <p:spPr bwMode="auto">
              <a:xfrm>
                <a:off x="5557" y="1465"/>
                <a:ext cx="891" cy="656"/>
              </a:xfrm>
              <a:custGeom>
                <a:avLst/>
                <a:gdLst>
                  <a:gd name="T0" fmla="*/ 89 w 117"/>
                  <a:gd name="T1" fmla="*/ 3 h 87"/>
                  <a:gd name="T2" fmla="*/ 66 w 117"/>
                  <a:gd name="T3" fmla="*/ 0 h 87"/>
                  <a:gd name="T4" fmla="*/ 66 w 117"/>
                  <a:gd name="T5" fmla="*/ 4 h 87"/>
                  <a:gd name="T6" fmla="*/ 59 w 117"/>
                  <a:gd name="T7" fmla="*/ 13 h 87"/>
                  <a:gd name="T8" fmla="*/ 51 w 117"/>
                  <a:gd name="T9" fmla="*/ 5 h 87"/>
                  <a:gd name="T10" fmla="*/ 51 w 117"/>
                  <a:gd name="T11" fmla="*/ 0 h 87"/>
                  <a:gd name="T12" fmla="*/ 27 w 117"/>
                  <a:gd name="T13" fmla="*/ 3 h 87"/>
                  <a:gd name="T14" fmla="*/ 0 w 117"/>
                  <a:gd name="T15" fmla="*/ 6 h 87"/>
                  <a:gd name="T16" fmla="*/ 14 w 117"/>
                  <a:gd name="T17" fmla="*/ 46 h 87"/>
                  <a:gd name="T18" fmla="*/ 32 w 117"/>
                  <a:gd name="T19" fmla="*/ 81 h 87"/>
                  <a:gd name="T20" fmla="*/ 50 w 117"/>
                  <a:gd name="T21" fmla="*/ 86 h 87"/>
                  <a:gd name="T22" fmla="*/ 67 w 117"/>
                  <a:gd name="T23" fmla="*/ 86 h 87"/>
                  <a:gd name="T24" fmla="*/ 85 w 117"/>
                  <a:gd name="T25" fmla="*/ 81 h 87"/>
                  <a:gd name="T26" fmla="*/ 103 w 117"/>
                  <a:gd name="T27" fmla="*/ 46 h 87"/>
                  <a:gd name="T28" fmla="*/ 117 w 117"/>
                  <a:gd name="T29" fmla="*/ 6 h 87"/>
                  <a:gd name="T30" fmla="*/ 89 w 117"/>
                  <a:gd name="T31" fmla="*/ 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87">
                    <a:moveTo>
                      <a:pt x="89" y="3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9"/>
                      <a:pt x="63" y="12"/>
                      <a:pt x="59" y="13"/>
                    </a:cubicBezTo>
                    <a:cubicBezTo>
                      <a:pt x="54" y="13"/>
                      <a:pt x="51" y="9"/>
                      <a:pt x="51" y="5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50" y="86"/>
                      <a:pt x="50" y="86"/>
                      <a:pt x="50" y="86"/>
                    </a:cubicBezTo>
                    <a:cubicBezTo>
                      <a:pt x="55" y="87"/>
                      <a:pt x="62" y="87"/>
                      <a:pt x="67" y="86"/>
                    </a:cubicBezTo>
                    <a:cubicBezTo>
                      <a:pt x="85" y="81"/>
                      <a:pt x="85" y="81"/>
                      <a:pt x="85" y="81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89" y="3"/>
                      <a:pt x="89" y="3"/>
                      <a:pt x="89" y="3"/>
                    </a:cubicBezTo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9" name="Rectangle 1516"/>
              <p:cNvSpPr>
                <a:spLocks noChangeArrowheads="1"/>
              </p:cNvSpPr>
              <p:nvPr/>
            </p:nvSpPr>
            <p:spPr bwMode="auto">
              <a:xfrm>
                <a:off x="6265" y="1518"/>
                <a:ext cx="46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0" name="Freeform 1517"/>
              <p:cNvSpPr/>
              <p:nvPr/>
            </p:nvSpPr>
            <p:spPr bwMode="auto">
              <a:xfrm>
                <a:off x="6258" y="1510"/>
                <a:ext cx="61" cy="53"/>
              </a:xfrm>
              <a:custGeom>
                <a:avLst/>
                <a:gdLst>
                  <a:gd name="T0" fmla="*/ 30 w 61"/>
                  <a:gd name="T1" fmla="*/ 53 h 53"/>
                  <a:gd name="T2" fmla="*/ 0 w 61"/>
                  <a:gd name="T3" fmla="*/ 23 h 53"/>
                  <a:gd name="T4" fmla="*/ 30 w 61"/>
                  <a:gd name="T5" fmla="*/ 0 h 53"/>
                  <a:gd name="T6" fmla="*/ 61 w 61"/>
                  <a:gd name="T7" fmla="*/ 23 h 53"/>
                  <a:gd name="T8" fmla="*/ 30 w 61"/>
                  <a:gd name="T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3">
                    <a:moveTo>
                      <a:pt x="30" y="53"/>
                    </a:moveTo>
                    <a:lnTo>
                      <a:pt x="0" y="23"/>
                    </a:lnTo>
                    <a:lnTo>
                      <a:pt x="30" y="0"/>
                    </a:lnTo>
                    <a:lnTo>
                      <a:pt x="61" y="23"/>
                    </a:lnTo>
                    <a:lnTo>
                      <a:pt x="30" y="53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1" name="Freeform 1518"/>
              <p:cNvSpPr/>
              <p:nvPr/>
            </p:nvSpPr>
            <p:spPr bwMode="auto">
              <a:xfrm>
                <a:off x="6273" y="1525"/>
                <a:ext cx="30" cy="23"/>
              </a:xfrm>
              <a:custGeom>
                <a:avLst/>
                <a:gdLst>
                  <a:gd name="T0" fmla="*/ 15 w 30"/>
                  <a:gd name="T1" fmla="*/ 23 h 23"/>
                  <a:gd name="T2" fmla="*/ 0 w 30"/>
                  <a:gd name="T3" fmla="*/ 8 h 23"/>
                  <a:gd name="T4" fmla="*/ 15 w 30"/>
                  <a:gd name="T5" fmla="*/ 0 h 23"/>
                  <a:gd name="T6" fmla="*/ 30 w 30"/>
                  <a:gd name="T7" fmla="*/ 8 h 23"/>
                  <a:gd name="T8" fmla="*/ 15 w 30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3">
                    <a:moveTo>
                      <a:pt x="15" y="23"/>
                    </a:moveTo>
                    <a:lnTo>
                      <a:pt x="0" y="8"/>
                    </a:lnTo>
                    <a:lnTo>
                      <a:pt x="15" y="0"/>
                    </a:lnTo>
                    <a:lnTo>
                      <a:pt x="30" y="8"/>
                    </a:lnTo>
                    <a:lnTo>
                      <a:pt x="15" y="23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2" name="Rectangle 1519"/>
              <p:cNvSpPr>
                <a:spLocks noChangeArrowheads="1"/>
              </p:cNvSpPr>
              <p:nvPr/>
            </p:nvSpPr>
            <p:spPr bwMode="auto">
              <a:xfrm>
                <a:off x="6265" y="1593"/>
                <a:ext cx="46" cy="45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3" name="Freeform 1520"/>
              <p:cNvSpPr/>
              <p:nvPr/>
            </p:nvSpPr>
            <p:spPr bwMode="auto">
              <a:xfrm>
                <a:off x="6258" y="1586"/>
                <a:ext cx="61" cy="60"/>
              </a:xfrm>
              <a:custGeom>
                <a:avLst/>
                <a:gdLst>
                  <a:gd name="T0" fmla="*/ 30 w 61"/>
                  <a:gd name="T1" fmla="*/ 60 h 60"/>
                  <a:gd name="T2" fmla="*/ 0 w 61"/>
                  <a:gd name="T3" fmla="*/ 30 h 60"/>
                  <a:gd name="T4" fmla="*/ 30 w 61"/>
                  <a:gd name="T5" fmla="*/ 0 h 60"/>
                  <a:gd name="T6" fmla="*/ 61 w 61"/>
                  <a:gd name="T7" fmla="*/ 30 h 60"/>
                  <a:gd name="T8" fmla="*/ 30 w 61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0">
                    <a:moveTo>
                      <a:pt x="30" y="60"/>
                    </a:moveTo>
                    <a:lnTo>
                      <a:pt x="0" y="30"/>
                    </a:lnTo>
                    <a:lnTo>
                      <a:pt x="30" y="0"/>
                    </a:lnTo>
                    <a:lnTo>
                      <a:pt x="61" y="30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4" name="Freeform 1521"/>
              <p:cNvSpPr/>
              <p:nvPr/>
            </p:nvSpPr>
            <p:spPr bwMode="auto">
              <a:xfrm>
                <a:off x="6273" y="1601"/>
                <a:ext cx="30" cy="30"/>
              </a:xfrm>
              <a:custGeom>
                <a:avLst/>
                <a:gdLst>
                  <a:gd name="T0" fmla="*/ 15 w 30"/>
                  <a:gd name="T1" fmla="*/ 30 h 30"/>
                  <a:gd name="T2" fmla="*/ 0 w 30"/>
                  <a:gd name="T3" fmla="*/ 15 h 30"/>
                  <a:gd name="T4" fmla="*/ 15 w 30"/>
                  <a:gd name="T5" fmla="*/ 0 h 30"/>
                  <a:gd name="T6" fmla="*/ 30 w 30"/>
                  <a:gd name="T7" fmla="*/ 15 h 30"/>
                  <a:gd name="T8" fmla="*/ 15 w 3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30" y="15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5" name="Rectangle 1522"/>
              <p:cNvSpPr>
                <a:spLocks noChangeArrowheads="1"/>
              </p:cNvSpPr>
              <p:nvPr/>
            </p:nvSpPr>
            <p:spPr bwMode="auto">
              <a:xfrm>
                <a:off x="6265" y="1676"/>
                <a:ext cx="46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6" name="Freeform 1523"/>
              <p:cNvSpPr/>
              <p:nvPr/>
            </p:nvSpPr>
            <p:spPr bwMode="auto">
              <a:xfrm>
                <a:off x="6258" y="1669"/>
                <a:ext cx="61" cy="60"/>
              </a:xfrm>
              <a:custGeom>
                <a:avLst/>
                <a:gdLst>
                  <a:gd name="T0" fmla="*/ 30 w 61"/>
                  <a:gd name="T1" fmla="*/ 60 h 60"/>
                  <a:gd name="T2" fmla="*/ 0 w 61"/>
                  <a:gd name="T3" fmla="*/ 30 h 60"/>
                  <a:gd name="T4" fmla="*/ 30 w 61"/>
                  <a:gd name="T5" fmla="*/ 0 h 60"/>
                  <a:gd name="T6" fmla="*/ 61 w 61"/>
                  <a:gd name="T7" fmla="*/ 30 h 60"/>
                  <a:gd name="T8" fmla="*/ 30 w 61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0">
                    <a:moveTo>
                      <a:pt x="30" y="60"/>
                    </a:moveTo>
                    <a:lnTo>
                      <a:pt x="0" y="30"/>
                    </a:lnTo>
                    <a:lnTo>
                      <a:pt x="30" y="0"/>
                    </a:lnTo>
                    <a:lnTo>
                      <a:pt x="61" y="30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7" name="Freeform 1524"/>
              <p:cNvSpPr/>
              <p:nvPr/>
            </p:nvSpPr>
            <p:spPr bwMode="auto">
              <a:xfrm>
                <a:off x="6273" y="1684"/>
                <a:ext cx="30" cy="30"/>
              </a:xfrm>
              <a:custGeom>
                <a:avLst/>
                <a:gdLst>
                  <a:gd name="T0" fmla="*/ 15 w 30"/>
                  <a:gd name="T1" fmla="*/ 30 h 30"/>
                  <a:gd name="T2" fmla="*/ 0 w 30"/>
                  <a:gd name="T3" fmla="*/ 15 h 30"/>
                  <a:gd name="T4" fmla="*/ 15 w 30"/>
                  <a:gd name="T5" fmla="*/ 0 h 30"/>
                  <a:gd name="T6" fmla="*/ 30 w 30"/>
                  <a:gd name="T7" fmla="*/ 15 h 30"/>
                  <a:gd name="T8" fmla="*/ 15 w 3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30" y="15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8" name="Rectangle 1525"/>
              <p:cNvSpPr>
                <a:spLocks noChangeArrowheads="1"/>
              </p:cNvSpPr>
              <p:nvPr/>
            </p:nvSpPr>
            <p:spPr bwMode="auto">
              <a:xfrm>
                <a:off x="6265" y="1759"/>
                <a:ext cx="46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9" name="Freeform 1526"/>
              <p:cNvSpPr/>
              <p:nvPr/>
            </p:nvSpPr>
            <p:spPr bwMode="auto">
              <a:xfrm>
                <a:off x="6258" y="1751"/>
                <a:ext cx="61" cy="53"/>
              </a:xfrm>
              <a:custGeom>
                <a:avLst/>
                <a:gdLst>
                  <a:gd name="T0" fmla="*/ 30 w 61"/>
                  <a:gd name="T1" fmla="*/ 53 h 53"/>
                  <a:gd name="T2" fmla="*/ 0 w 61"/>
                  <a:gd name="T3" fmla="*/ 23 h 53"/>
                  <a:gd name="T4" fmla="*/ 30 w 61"/>
                  <a:gd name="T5" fmla="*/ 0 h 53"/>
                  <a:gd name="T6" fmla="*/ 61 w 61"/>
                  <a:gd name="T7" fmla="*/ 23 h 53"/>
                  <a:gd name="T8" fmla="*/ 30 w 61"/>
                  <a:gd name="T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3">
                    <a:moveTo>
                      <a:pt x="30" y="53"/>
                    </a:moveTo>
                    <a:lnTo>
                      <a:pt x="0" y="23"/>
                    </a:lnTo>
                    <a:lnTo>
                      <a:pt x="30" y="0"/>
                    </a:lnTo>
                    <a:lnTo>
                      <a:pt x="61" y="23"/>
                    </a:lnTo>
                    <a:lnTo>
                      <a:pt x="30" y="53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0" name="Freeform 1527"/>
              <p:cNvSpPr/>
              <p:nvPr/>
            </p:nvSpPr>
            <p:spPr bwMode="auto">
              <a:xfrm>
                <a:off x="6273" y="1767"/>
                <a:ext cx="30" cy="22"/>
              </a:xfrm>
              <a:custGeom>
                <a:avLst/>
                <a:gdLst>
                  <a:gd name="T0" fmla="*/ 15 w 30"/>
                  <a:gd name="T1" fmla="*/ 22 h 22"/>
                  <a:gd name="T2" fmla="*/ 0 w 30"/>
                  <a:gd name="T3" fmla="*/ 7 h 22"/>
                  <a:gd name="T4" fmla="*/ 15 w 30"/>
                  <a:gd name="T5" fmla="*/ 0 h 22"/>
                  <a:gd name="T6" fmla="*/ 30 w 30"/>
                  <a:gd name="T7" fmla="*/ 7 h 22"/>
                  <a:gd name="T8" fmla="*/ 15 w 30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2">
                    <a:moveTo>
                      <a:pt x="15" y="22"/>
                    </a:moveTo>
                    <a:lnTo>
                      <a:pt x="0" y="7"/>
                    </a:lnTo>
                    <a:lnTo>
                      <a:pt x="15" y="0"/>
                    </a:lnTo>
                    <a:lnTo>
                      <a:pt x="30" y="7"/>
                    </a:ln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1" name="Rectangle 1528"/>
              <p:cNvSpPr>
                <a:spLocks noChangeArrowheads="1"/>
              </p:cNvSpPr>
              <p:nvPr/>
            </p:nvSpPr>
            <p:spPr bwMode="auto">
              <a:xfrm>
                <a:off x="6189" y="1676"/>
                <a:ext cx="38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2" name="Rectangle 1529"/>
              <p:cNvSpPr>
                <a:spLocks noChangeArrowheads="1"/>
              </p:cNvSpPr>
              <p:nvPr/>
            </p:nvSpPr>
            <p:spPr bwMode="auto">
              <a:xfrm>
                <a:off x="6189" y="1676"/>
                <a:ext cx="3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3" name="Freeform 1530"/>
              <p:cNvSpPr/>
              <p:nvPr/>
            </p:nvSpPr>
            <p:spPr bwMode="auto">
              <a:xfrm>
                <a:off x="6182" y="1669"/>
                <a:ext cx="60" cy="60"/>
              </a:xfrm>
              <a:custGeom>
                <a:avLst/>
                <a:gdLst>
                  <a:gd name="T0" fmla="*/ 30 w 60"/>
                  <a:gd name="T1" fmla="*/ 60 h 60"/>
                  <a:gd name="T2" fmla="*/ 0 w 60"/>
                  <a:gd name="T3" fmla="*/ 30 h 60"/>
                  <a:gd name="T4" fmla="*/ 30 w 60"/>
                  <a:gd name="T5" fmla="*/ 0 h 60"/>
                  <a:gd name="T6" fmla="*/ 60 w 60"/>
                  <a:gd name="T7" fmla="*/ 30 h 60"/>
                  <a:gd name="T8" fmla="*/ 30 w 60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lnTo>
                      <a:pt x="0" y="30"/>
                    </a:lnTo>
                    <a:lnTo>
                      <a:pt x="30" y="0"/>
                    </a:lnTo>
                    <a:lnTo>
                      <a:pt x="60" y="30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4" name="Freeform 1531"/>
              <p:cNvSpPr/>
              <p:nvPr/>
            </p:nvSpPr>
            <p:spPr bwMode="auto">
              <a:xfrm>
                <a:off x="6182" y="1669"/>
                <a:ext cx="60" cy="60"/>
              </a:xfrm>
              <a:custGeom>
                <a:avLst/>
                <a:gdLst>
                  <a:gd name="T0" fmla="*/ 30 w 60"/>
                  <a:gd name="T1" fmla="*/ 60 h 60"/>
                  <a:gd name="T2" fmla="*/ 0 w 60"/>
                  <a:gd name="T3" fmla="*/ 30 h 60"/>
                  <a:gd name="T4" fmla="*/ 30 w 60"/>
                  <a:gd name="T5" fmla="*/ 0 h 60"/>
                  <a:gd name="T6" fmla="*/ 60 w 60"/>
                  <a:gd name="T7" fmla="*/ 30 h 60"/>
                  <a:gd name="T8" fmla="*/ 30 w 60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lnTo>
                      <a:pt x="0" y="30"/>
                    </a:lnTo>
                    <a:lnTo>
                      <a:pt x="30" y="0"/>
                    </a:lnTo>
                    <a:lnTo>
                      <a:pt x="60" y="30"/>
                    </a:lnTo>
                    <a:lnTo>
                      <a:pt x="30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5" name="Freeform 1532"/>
              <p:cNvSpPr/>
              <p:nvPr/>
            </p:nvSpPr>
            <p:spPr bwMode="auto">
              <a:xfrm>
                <a:off x="6197" y="1684"/>
                <a:ext cx="30" cy="30"/>
              </a:xfrm>
              <a:custGeom>
                <a:avLst/>
                <a:gdLst>
                  <a:gd name="T0" fmla="*/ 15 w 30"/>
                  <a:gd name="T1" fmla="*/ 30 h 30"/>
                  <a:gd name="T2" fmla="*/ 0 w 30"/>
                  <a:gd name="T3" fmla="*/ 15 h 30"/>
                  <a:gd name="T4" fmla="*/ 15 w 30"/>
                  <a:gd name="T5" fmla="*/ 0 h 30"/>
                  <a:gd name="T6" fmla="*/ 30 w 30"/>
                  <a:gd name="T7" fmla="*/ 15 h 30"/>
                  <a:gd name="T8" fmla="*/ 15 w 3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30" y="15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6" name="Freeform 1533"/>
              <p:cNvSpPr/>
              <p:nvPr/>
            </p:nvSpPr>
            <p:spPr bwMode="auto">
              <a:xfrm>
                <a:off x="6197" y="1684"/>
                <a:ext cx="30" cy="30"/>
              </a:xfrm>
              <a:custGeom>
                <a:avLst/>
                <a:gdLst>
                  <a:gd name="T0" fmla="*/ 15 w 30"/>
                  <a:gd name="T1" fmla="*/ 30 h 30"/>
                  <a:gd name="T2" fmla="*/ 0 w 30"/>
                  <a:gd name="T3" fmla="*/ 15 h 30"/>
                  <a:gd name="T4" fmla="*/ 15 w 30"/>
                  <a:gd name="T5" fmla="*/ 0 h 30"/>
                  <a:gd name="T6" fmla="*/ 30 w 30"/>
                  <a:gd name="T7" fmla="*/ 15 h 30"/>
                  <a:gd name="T8" fmla="*/ 15 w 3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30" y="15"/>
                    </a:lnTo>
                    <a:lnTo>
                      <a:pt x="15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7" name="Rectangle 1534"/>
              <p:cNvSpPr>
                <a:spLocks noChangeArrowheads="1"/>
              </p:cNvSpPr>
              <p:nvPr/>
            </p:nvSpPr>
            <p:spPr bwMode="auto">
              <a:xfrm>
                <a:off x="6189" y="1759"/>
                <a:ext cx="38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8" name="Freeform 1535"/>
              <p:cNvSpPr/>
              <p:nvPr/>
            </p:nvSpPr>
            <p:spPr bwMode="auto">
              <a:xfrm>
                <a:off x="6182" y="1751"/>
                <a:ext cx="60" cy="53"/>
              </a:xfrm>
              <a:custGeom>
                <a:avLst/>
                <a:gdLst>
                  <a:gd name="T0" fmla="*/ 30 w 60"/>
                  <a:gd name="T1" fmla="*/ 53 h 53"/>
                  <a:gd name="T2" fmla="*/ 0 w 60"/>
                  <a:gd name="T3" fmla="*/ 23 h 53"/>
                  <a:gd name="T4" fmla="*/ 30 w 60"/>
                  <a:gd name="T5" fmla="*/ 0 h 53"/>
                  <a:gd name="T6" fmla="*/ 60 w 60"/>
                  <a:gd name="T7" fmla="*/ 23 h 53"/>
                  <a:gd name="T8" fmla="*/ 30 w 60"/>
                  <a:gd name="T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3">
                    <a:moveTo>
                      <a:pt x="30" y="53"/>
                    </a:moveTo>
                    <a:lnTo>
                      <a:pt x="0" y="23"/>
                    </a:lnTo>
                    <a:lnTo>
                      <a:pt x="30" y="0"/>
                    </a:lnTo>
                    <a:lnTo>
                      <a:pt x="60" y="23"/>
                    </a:lnTo>
                    <a:lnTo>
                      <a:pt x="30" y="53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9" name="Freeform 1536"/>
              <p:cNvSpPr/>
              <p:nvPr/>
            </p:nvSpPr>
            <p:spPr bwMode="auto">
              <a:xfrm>
                <a:off x="6197" y="1767"/>
                <a:ext cx="30" cy="22"/>
              </a:xfrm>
              <a:custGeom>
                <a:avLst/>
                <a:gdLst>
                  <a:gd name="T0" fmla="*/ 15 w 30"/>
                  <a:gd name="T1" fmla="*/ 22 h 22"/>
                  <a:gd name="T2" fmla="*/ 0 w 30"/>
                  <a:gd name="T3" fmla="*/ 7 h 22"/>
                  <a:gd name="T4" fmla="*/ 15 w 30"/>
                  <a:gd name="T5" fmla="*/ 0 h 22"/>
                  <a:gd name="T6" fmla="*/ 30 w 30"/>
                  <a:gd name="T7" fmla="*/ 7 h 22"/>
                  <a:gd name="T8" fmla="*/ 15 w 30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2">
                    <a:moveTo>
                      <a:pt x="15" y="22"/>
                    </a:moveTo>
                    <a:lnTo>
                      <a:pt x="0" y="7"/>
                    </a:lnTo>
                    <a:lnTo>
                      <a:pt x="15" y="0"/>
                    </a:lnTo>
                    <a:lnTo>
                      <a:pt x="30" y="7"/>
                    </a:ln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0" name="Rectangle 1537"/>
              <p:cNvSpPr>
                <a:spLocks noChangeArrowheads="1"/>
              </p:cNvSpPr>
              <p:nvPr/>
            </p:nvSpPr>
            <p:spPr bwMode="auto">
              <a:xfrm>
                <a:off x="6189" y="1834"/>
                <a:ext cx="38" cy="46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1" name="Freeform 1538"/>
              <p:cNvSpPr/>
              <p:nvPr/>
            </p:nvSpPr>
            <p:spPr bwMode="auto">
              <a:xfrm>
                <a:off x="6182" y="1827"/>
                <a:ext cx="60" cy="60"/>
              </a:xfrm>
              <a:custGeom>
                <a:avLst/>
                <a:gdLst>
                  <a:gd name="T0" fmla="*/ 30 w 60"/>
                  <a:gd name="T1" fmla="*/ 60 h 60"/>
                  <a:gd name="T2" fmla="*/ 0 w 60"/>
                  <a:gd name="T3" fmla="*/ 30 h 60"/>
                  <a:gd name="T4" fmla="*/ 30 w 60"/>
                  <a:gd name="T5" fmla="*/ 0 h 60"/>
                  <a:gd name="T6" fmla="*/ 60 w 60"/>
                  <a:gd name="T7" fmla="*/ 30 h 60"/>
                  <a:gd name="T8" fmla="*/ 30 w 60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lnTo>
                      <a:pt x="0" y="30"/>
                    </a:lnTo>
                    <a:lnTo>
                      <a:pt x="30" y="0"/>
                    </a:lnTo>
                    <a:lnTo>
                      <a:pt x="60" y="30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2" name="Freeform 1539"/>
              <p:cNvSpPr/>
              <p:nvPr/>
            </p:nvSpPr>
            <p:spPr bwMode="auto">
              <a:xfrm>
                <a:off x="6197" y="1842"/>
                <a:ext cx="30" cy="30"/>
              </a:xfrm>
              <a:custGeom>
                <a:avLst/>
                <a:gdLst>
                  <a:gd name="T0" fmla="*/ 15 w 30"/>
                  <a:gd name="T1" fmla="*/ 30 h 30"/>
                  <a:gd name="T2" fmla="*/ 0 w 30"/>
                  <a:gd name="T3" fmla="*/ 15 h 30"/>
                  <a:gd name="T4" fmla="*/ 15 w 30"/>
                  <a:gd name="T5" fmla="*/ 0 h 30"/>
                  <a:gd name="T6" fmla="*/ 30 w 30"/>
                  <a:gd name="T7" fmla="*/ 15 h 30"/>
                  <a:gd name="T8" fmla="*/ 15 w 3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30" y="15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3" name="Rectangle 1540"/>
              <p:cNvSpPr>
                <a:spLocks noChangeArrowheads="1"/>
              </p:cNvSpPr>
              <p:nvPr/>
            </p:nvSpPr>
            <p:spPr bwMode="auto">
              <a:xfrm>
                <a:off x="6189" y="1917"/>
                <a:ext cx="38" cy="45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4" name="Freeform 1541"/>
              <p:cNvSpPr/>
              <p:nvPr/>
            </p:nvSpPr>
            <p:spPr bwMode="auto">
              <a:xfrm>
                <a:off x="6182" y="1910"/>
                <a:ext cx="60" cy="60"/>
              </a:xfrm>
              <a:custGeom>
                <a:avLst/>
                <a:gdLst>
                  <a:gd name="T0" fmla="*/ 30 w 60"/>
                  <a:gd name="T1" fmla="*/ 60 h 60"/>
                  <a:gd name="T2" fmla="*/ 0 w 60"/>
                  <a:gd name="T3" fmla="*/ 30 h 60"/>
                  <a:gd name="T4" fmla="*/ 30 w 60"/>
                  <a:gd name="T5" fmla="*/ 0 h 60"/>
                  <a:gd name="T6" fmla="*/ 60 w 60"/>
                  <a:gd name="T7" fmla="*/ 30 h 60"/>
                  <a:gd name="T8" fmla="*/ 30 w 60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lnTo>
                      <a:pt x="0" y="30"/>
                    </a:lnTo>
                    <a:lnTo>
                      <a:pt x="30" y="0"/>
                    </a:lnTo>
                    <a:lnTo>
                      <a:pt x="60" y="30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5" name="Freeform 1542"/>
              <p:cNvSpPr/>
              <p:nvPr/>
            </p:nvSpPr>
            <p:spPr bwMode="auto">
              <a:xfrm>
                <a:off x="6197" y="1925"/>
                <a:ext cx="30" cy="30"/>
              </a:xfrm>
              <a:custGeom>
                <a:avLst/>
                <a:gdLst>
                  <a:gd name="T0" fmla="*/ 15 w 30"/>
                  <a:gd name="T1" fmla="*/ 30 h 30"/>
                  <a:gd name="T2" fmla="*/ 0 w 30"/>
                  <a:gd name="T3" fmla="*/ 15 h 30"/>
                  <a:gd name="T4" fmla="*/ 15 w 30"/>
                  <a:gd name="T5" fmla="*/ 0 h 30"/>
                  <a:gd name="T6" fmla="*/ 30 w 30"/>
                  <a:gd name="T7" fmla="*/ 15 h 30"/>
                  <a:gd name="T8" fmla="*/ 15 w 3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30" y="15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6" name="Rectangle 1543"/>
              <p:cNvSpPr>
                <a:spLocks noChangeArrowheads="1"/>
              </p:cNvSpPr>
              <p:nvPr/>
            </p:nvSpPr>
            <p:spPr bwMode="auto">
              <a:xfrm>
                <a:off x="6189" y="2000"/>
                <a:ext cx="38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7" name="Freeform 1544"/>
              <p:cNvSpPr/>
              <p:nvPr/>
            </p:nvSpPr>
            <p:spPr bwMode="auto">
              <a:xfrm>
                <a:off x="6182" y="1993"/>
                <a:ext cx="60" cy="52"/>
              </a:xfrm>
              <a:custGeom>
                <a:avLst/>
                <a:gdLst>
                  <a:gd name="T0" fmla="*/ 30 w 60"/>
                  <a:gd name="T1" fmla="*/ 52 h 52"/>
                  <a:gd name="T2" fmla="*/ 0 w 60"/>
                  <a:gd name="T3" fmla="*/ 22 h 52"/>
                  <a:gd name="T4" fmla="*/ 30 w 60"/>
                  <a:gd name="T5" fmla="*/ 0 h 52"/>
                  <a:gd name="T6" fmla="*/ 60 w 60"/>
                  <a:gd name="T7" fmla="*/ 22 h 52"/>
                  <a:gd name="T8" fmla="*/ 30 w 60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2">
                    <a:moveTo>
                      <a:pt x="30" y="52"/>
                    </a:moveTo>
                    <a:lnTo>
                      <a:pt x="0" y="22"/>
                    </a:lnTo>
                    <a:lnTo>
                      <a:pt x="30" y="0"/>
                    </a:lnTo>
                    <a:lnTo>
                      <a:pt x="60" y="22"/>
                    </a:lnTo>
                    <a:lnTo>
                      <a:pt x="30" y="52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8" name="Freeform 1545"/>
              <p:cNvSpPr/>
              <p:nvPr/>
            </p:nvSpPr>
            <p:spPr bwMode="auto">
              <a:xfrm>
                <a:off x="6197" y="2008"/>
                <a:ext cx="30" cy="22"/>
              </a:xfrm>
              <a:custGeom>
                <a:avLst/>
                <a:gdLst>
                  <a:gd name="T0" fmla="*/ 15 w 30"/>
                  <a:gd name="T1" fmla="*/ 22 h 22"/>
                  <a:gd name="T2" fmla="*/ 0 w 30"/>
                  <a:gd name="T3" fmla="*/ 7 h 22"/>
                  <a:gd name="T4" fmla="*/ 15 w 30"/>
                  <a:gd name="T5" fmla="*/ 0 h 22"/>
                  <a:gd name="T6" fmla="*/ 30 w 30"/>
                  <a:gd name="T7" fmla="*/ 7 h 22"/>
                  <a:gd name="T8" fmla="*/ 15 w 30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2">
                    <a:moveTo>
                      <a:pt x="15" y="22"/>
                    </a:moveTo>
                    <a:lnTo>
                      <a:pt x="0" y="7"/>
                    </a:lnTo>
                    <a:lnTo>
                      <a:pt x="15" y="0"/>
                    </a:lnTo>
                    <a:lnTo>
                      <a:pt x="30" y="7"/>
                    </a:ln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9" name="Rectangle 1546"/>
              <p:cNvSpPr>
                <a:spLocks noChangeArrowheads="1"/>
              </p:cNvSpPr>
              <p:nvPr/>
            </p:nvSpPr>
            <p:spPr bwMode="auto">
              <a:xfrm>
                <a:off x="6113" y="1759"/>
                <a:ext cx="38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0" name="Rectangle 1547"/>
              <p:cNvSpPr>
                <a:spLocks noChangeArrowheads="1"/>
              </p:cNvSpPr>
              <p:nvPr/>
            </p:nvSpPr>
            <p:spPr bwMode="auto">
              <a:xfrm>
                <a:off x="6113" y="1759"/>
                <a:ext cx="3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1" name="Freeform 1548"/>
              <p:cNvSpPr/>
              <p:nvPr/>
            </p:nvSpPr>
            <p:spPr bwMode="auto">
              <a:xfrm>
                <a:off x="6105" y="1751"/>
                <a:ext cx="54" cy="53"/>
              </a:xfrm>
              <a:custGeom>
                <a:avLst/>
                <a:gdLst>
                  <a:gd name="T0" fmla="*/ 23 w 54"/>
                  <a:gd name="T1" fmla="*/ 53 h 53"/>
                  <a:gd name="T2" fmla="*/ 0 w 54"/>
                  <a:gd name="T3" fmla="*/ 23 h 53"/>
                  <a:gd name="T4" fmla="*/ 23 w 54"/>
                  <a:gd name="T5" fmla="*/ 0 h 53"/>
                  <a:gd name="T6" fmla="*/ 54 w 54"/>
                  <a:gd name="T7" fmla="*/ 23 h 53"/>
                  <a:gd name="T8" fmla="*/ 23 w 54"/>
                  <a:gd name="T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3">
                    <a:moveTo>
                      <a:pt x="23" y="53"/>
                    </a:moveTo>
                    <a:lnTo>
                      <a:pt x="0" y="23"/>
                    </a:lnTo>
                    <a:lnTo>
                      <a:pt x="23" y="0"/>
                    </a:lnTo>
                    <a:lnTo>
                      <a:pt x="54" y="23"/>
                    </a:lnTo>
                    <a:lnTo>
                      <a:pt x="23" y="53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2" name="Freeform 1549"/>
              <p:cNvSpPr/>
              <p:nvPr/>
            </p:nvSpPr>
            <p:spPr bwMode="auto">
              <a:xfrm>
                <a:off x="6105" y="1751"/>
                <a:ext cx="54" cy="53"/>
              </a:xfrm>
              <a:custGeom>
                <a:avLst/>
                <a:gdLst>
                  <a:gd name="T0" fmla="*/ 23 w 54"/>
                  <a:gd name="T1" fmla="*/ 53 h 53"/>
                  <a:gd name="T2" fmla="*/ 0 w 54"/>
                  <a:gd name="T3" fmla="*/ 23 h 53"/>
                  <a:gd name="T4" fmla="*/ 23 w 54"/>
                  <a:gd name="T5" fmla="*/ 0 h 53"/>
                  <a:gd name="T6" fmla="*/ 54 w 54"/>
                  <a:gd name="T7" fmla="*/ 23 h 53"/>
                  <a:gd name="T8" fmla="*/ 23 w 54"/>
                  <a:gd name="T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3">
                    <a:moveTo>
                      <a:pt x="23" y="53"/>
                    </a:moveTo>
                    <a:lnTo>
                      <a:pt x="0" y="23"/>
                    </a:lnTo>
                    <a:lnTo>
                      <a:pt x="23" y="0"/>
                    </a:lnTo>
                    <a:lnTo>
                      <a:pt x="54" y="23"/>
                    </a:lnTo>
                    <a:lnTo>
                      <a:pt x="23" y="5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3" name="Freeform 1550"/>
              <p:cNvSpPr/>
              <p:nvPr/>
            </p:nvSpPr>
            <p:spPr bwMode="auto">
              <a:xfrm>
                <a:off x="6121" y="1767"/>
                <a:ext cx="22" cy="22"/>
              </a:xfrm>
              <a:custGeom>
                <a:avLst/>
                <a:gdLst>
                  <a:gd name="T0" fmla="*/ 7 w 22"/>
                  <a:gd name="T1" fmla="*/ 22 h 22"/>
                  <a:gd name="T2" fmla="*/ 0 w 22"/>
                  <a:gd name="T3" fmla="*/ 7 h 22"/>
                  <a:gd name="T4" fmla="*/ 7 w 22"/>
                  <a:gd name="T5" fmla="*/ 0 h 22"/>
                  <a:gd name="T6" fmla="*/ 22 w 22"/>
                  <a:gd name="T7" fmla="*/ 7 h 22"/>
                  <a:gd name="T8" fmla="*/ 7 w 22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7" y="22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22" y="7"/>
                    </a:lnTo>
                    <a:lnTo>
                      <a:pt x="7" y="22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4" name="Freeform 1551"/>
              <p:cNvSpPr/>
              <p:nvPr/>
            </p:nvSpPr>
            <p:spPr bwMode="auto">
              <a:xfrm>
                <a:off x="6121" y="1767"/>
                <a:ext cx="22" cy="22"/>
              </a:xfrm>
              <a:custGeom>
                <a:avLst/>
                <a:gdLst>
                  <a:gd name="T0" fmla="*/ 7 w 22"/>
                  <a:gd name="T1" fmla="*/ 22 h 22"/>
                  <a:gd name="T2" fmla="*/ 0 w 22"/>
                  <a:gd name="T3" fmla="*/ 7 h 22"/>
                  <a:gd name="T4" fmla="*/ 7 w 22"/>
                  <a:gd name="T5" fmla="*/ 0 h 22"/>
                  <a:gd name="T6" fmla="*/ 22 w 22"/>
                  <a:gd name="T7" fmla="*/ 7 h 22"/>
                  <a:gd name="T8" fmla="*/ 7 w 22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7" y="22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22" y="7"/>
                    </a:lnTo>
                    <a:lnTo>
                      <a:pt x="7" y="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5" name="Rectangle 1552"/>
              <p:cNvSpPr>
                <a:spLocks noChangeArrowheads="1"/>
              </p:cNvSpPr>
              <p:nvPr/>
            </p:nvSpPr>
            <p:spPr bwMode="auto">
              <a:xfrm>
                <a:off x="6113" y="1834"/>
                <a:ext cx="38" cy="46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6" name="Rectangle 1553"/>
              <p:cNvSpPr>
                <a:spLocks noChangeArrowheads="1"/>
              </p:cNvSpPr>
              <p:nvPr/>
            </p:nvSpPr>
            <p:spPr bwMode="auto">
              <a:xfrm>
                <a:off x="6113" y="1834"/>
                <a:ext cx="38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7" name="Freeform 1554"/>
              <p:cNvSpPr/>
              <p:nvPr/>
            </p:nvSpPr>
            <p:spPr bwMode="auto">
              <a:xfrm>
                <a:off x="6105" y="1827"/>
                <a:ext cx="54" cy="60"/>
              </a:xfrm>
              <a:custGeom>
                <a:avLst/>
                <a:gdLst>
                  <a:gd name="T0" fmla="*/ 23 w 54"/>
                  <a:gd name="T1" fmla="*/ 60 h 60"/>
                  <a:gd name="T2" fmla="*/ 0 w 54"/>
                  <a:gd name="T3" fmla="*/ 30 h 60"/>
                  <a:gd name="T4" fmla="*/ 23 w 54"/>
                  <a:gd name="T5" fmla="*/ 0 h 60"/>
                  <a:gd name="T6" fmla="*/ 54 w 54"/>
                  <a:gd name="T7" fmla="*/ 30 h 60"/>
                  <a:gd name="T8" fmla="*/ 23 w 54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60">
                    <a:moveTo>
                      <a:pt x="23" y="60"/>
                    </a:moveTo>
                    <a:lnTo>
                      <a:pt x="0" y="30"/>
                    </a:lnTo>
                    <a:lnTo>
                      <a:pt x="23" y="0"/>
                    </a:lnTo>
                    <a:lnTo>
                      <a:pt x="54" y="30"/>
                    </a:lnTo>
                    <a:lnTo>
                      <a:pt x="23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8" name="Freeform 1555"/>
              <p:cNvSpPr/>
              <p:nvPr/>
            </p:nvSpPr>
            <p:spPr bwMode="auto">
              <a:xfrm>
                <a:off x="6105" y="1827"/>
                <a:ext cx="54" cy="60"/>
              </a:xfrm>
              <a:custGeom>
                <a:avLst/>
                <a:gdLst>
                  <a:gd name="T0" fmla="*/ 23 w 54"/>
                  <a:gd name="T1" fmla="*/ 60 h 60"/>
                  <a:gd name="T2" fmla="*/ 0 w 54"/>
                  <a:gd name="T3" fmla="*/ 30 h 60"/>
                  <a:gd name="T4" fmla="*/ 23 w 54"/>
                  <a:gd name="T5" fmla="*/ 0 h 60"/>
                  <a:gd name="T6" fmla="*/ 54 w 54"/>
                  <a:gd name="T7" fmla="*/ 30 h 60"/>
                  <a:gd name="T8" fmla="*/ 23 w 54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60">
                    <a:moveTo>
                      <a:pt x="23" y="60"/>
                    </a:moveTo>
                    <a:lnTo>
                      <a:pt x="0" y="30"/>
                    </a:lnTo>
                    <a:lnTo>
                      <a:pt x="23" y="0"/>
                    </a:lnTo>
                    <a:lnTo>
                      <a:pt x="54" y="30"/>
                    </a:lnTo>
                    <a:lnTo>
                      <a:pt x="23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9" name="Freeform 1556"/>
              <p:cNvSpPr/>
              <p:nvPr/>
            </p:nvSpPr>
            <p:spPr bwMode="auto">
              <a:xfrm>
                <a:off x="6121" y="1842"/>
                <a:ext cx="22" cy="30"/>
              </a:xfrm>
              <a:custGeom>
                <a:avLst/>
                <a:gdLst>
                  <a:gd name="T0" fmla="*/ 7 w 22"/>
                  <a:gd name="T1" fmla="*/ 30 h 30"/>
                  <a:gd name="T2" fmla="*/ 0 w 22"/>
                  <a:gd name="T3" fmla="*/ 15 h 30"/>
                  <a:gd name="T4" fmla="*/ 7 w 22"/>
                  <a:gd name="T5" fmla="*/ 0 h 30"/>
                  <a:gd name="T6" fmla="*/ 22 w 22"/>
                  <a:gd name="T7" fmla="*/ 15 h 30"/>
                  <a:gd name="T8" fmla="*/ 7 w 22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7" y="30"/>
                    </a:moveTo>
                    <a:lnTo>
                      <a:pt x="0" y="15"/>
                    </a:lnTo>
                    <a:lnTo>
                      <a:pt x="7" y="0"/>
                    </a:lnTo>
                    <a:lnTo>
                      <a:pt x="22" y="15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0" name="Freeform 1557"/>
              <p:cNvSpPr/>
              <p:nvPr/>
            </p:nvSpPr>
            <p:spPr bwMode="auto">
              <a:xfrm>
                <a:off x="6121" y="1842"/>
                <a:ext cx="22" cy="30"/>
              </a:xfrm>
              <a:custGeom>
                <a:avLst/>
                <a:gdLst>
                  <a:gd name="T0" fmla="*/ 7 w 22"/>
                  <a:gd name="T1" fmla="*/ 30 h 30"/>
                  <a:gd name="T2" fmla="*/ 0 w 22"/>
                  <a:gd name="T3" fmla="*/ 15 h 30"/>
                  <a:gd name="T4" fmla="*/ 7 w 22"/>
                  <a:gd name="T5" fmla="*/ 0 h 30"/>
                  <a:gd name="T6" fmla="*/ 22 w 22"/>
                  <a:gd name="T7" fmla="*/ 15 h 30"/>
                  <a:gd name="T8" fmla="*/ 7 w 22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7" y="30"/>
                    </a:moveTo>
                    <a:lnTo>
                      <a:pt x="0" y="15"/>
                    </a:lnTo>
                    <a:lnTo>
                      <a:pt x="7" y="0"/>
                    </a:lnTo>
                    <a:lnTo>
                      <a:pt x="22" y="15"/>
                    </a:lnTo>
                    <a:lnTo>
                      <a:pt x="7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1" name="Rectangle 1558"/>
              <p:cNvSpPr>
                <a:spLocks noChangeArrowheads="1"/>
              </p:cNvSpPr>
              <p:nvPr/>
            </p:nvSpPr>
            <p:spPr bwMode="auto">
              <a:xfrm>
                <a:off x="6113" y="1917"/>
                <a:ext cx="38" cy="45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2" name="Rectangle 1559"/>
              <p:cNvSpPr>
                <a:spLocks noChangeArrowheads="1"/>
              </p:cNvSpPr>
              <p:nvPr/>
            </p:nvSpPr>
            <p:spPr bwMode="auto">
              <a:xfrm>
                <a:off x="6113" y="1917"/>
                <a:ext cx="38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3" name="Freeform 1560"/>
              <p:cNvSpPr/>
              <p:nvPr/>
            </p:nvSpPr>
            <p:spPr bwMode="auto">
              <a:xfrm>
                <a:off x="6105" y="1910"/>
                <a:ext cx="54" cy="60"/>
              </a:xfrm>
              <a:custGeom>
                <a:avLst/>
                <a:gdLst>
                  <a:gd name="T0" fmla="*/ 23 w 54"/>
                  <a:gd name="T1" fmla="*/ 60 h 60"/>
                  <a:gd name="T2" fmla="*/ 0 w 54"/>
                  <a:gd name="T3" fmla="*/ 30 h 60"/>
                  <a:gd name="T4" fmla="*/ 23 w 54"/>
                  <a:gd name="T5" fmla="*/ 0 h 60"/>
                  <a:gd name="T6" fmla="*/ 54 w 54"/>
                  <a:gd name="T7" fmla="*/ 30 h 60"/>
                  <a:gd name="T8" fmla="*/ 23 w 54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60">
                    <a:moveTo>
                      <a:pt x="23" y="60"/>
                    </a:moveTo>
                    <a:lnTo>
                      <a:pt x="0" y="30"/>
                    </a:lnTo>
                    <a:lnTo>
                      <a:pt x="23" y="0"/>
                    </a:lnTo>
                    <a:lnTo>
                      <a:pt x="54" y="30"/>
                    </a:lnTo>
                    <a:lnTo>
                      <a:pt x="23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4" name="Freeform 1561"/>
              <p:cNvSpPr/>
              <p:nvPr/>
            </p:nvSpPr>
            <p:spPr bwMode="auto">
              <a:xfrm>
                <a:off x="6105" y="1910"/>
                <a:ext cx="54" cy="60"/>
              </a:xfrm>
              <a:custGeom>
                <a:avLst/>
                <a:gdLst>
                  <a:gd name="T0" fmla="*/ 23 w 54"/>
                  <a:gd name="T1" fmla="*/ 60 h 60"/>
                  <a:gd name="T2" fmla="*/ 0 w 54"/>
                  <a:gd name="T3" fmla="*/ 30 h 60"/>
                  <a:gd name="T4" fmla="*/ 23 w 54"/>
                  <a:gd name="T5" fmla="*/ 0 h 60"/>
                  <a:gd name="T6" fmla="*/ 54 w 54"/>
                  <a:gd name="T7" fmla="*/ 30 h 60"/>
                  <a:gd name="T8" fmla="*/ 23 w 54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60">
                    <a:moveTo>
                      <a:pt x="23" y="60"/>
                    </a:moveTo>
                    <a:lnTo>
                      <a:pt x="0" y="30"/>
                    </a:lnTo>
                    <a:lnTo>
                      <a:pt x="23" y="0"/>
                    </a:lnTo>
                    <a:lnTo>
                      <a:pt x="54" y="30"/>
                    </a:lnTo>
                    <a:lnTo>
                      <a:pt x="23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5" name="Freeform 1562"/>
              <p:cNvSpPr/>
              <p:nvPr/>
            </p:nvSpPr>
            <p:spPr bwMode="auto">
              <a:xfrm>
                <a:off x="6121" y="1925"/>
                <a:ext cx="22" cy="30"/>
              </a:xfrm>
              <a:custGeom>
                <a:avLst/>
                <a:gdLst>
                  <a:gd name="T0" fmla="*/ 7 w 22"/>
                  <a:gd name="T1" fmla="*/ 30 h 30"/>
                  <a:gd name="T2" fmla="*/ 0 w 22"/>
                  <a:gd name="T3" fmla="*/ 15 h 30"/>
                  <a:gd name="T4" fmla="*/ 7 w 22"/>
                  <a:gd name="T5" fmla="*/ 0 h 30"/>
                  <a:gd name="T6" fmla="*/ 22 w 22"/>
                  <a:gd name="T7" fmla="*/ 15 h 30"/>
                  <a:gd name="T8" fmla="*/ 7 w 22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7" y="30"/>
                    </a:moveTo>
                    <a:lnTo>
                      <a:pt x="0" y="15"/>
                    </a:lnTo>
                    <a:lnTo>
                      <a:pt x="7" y="0"/>
                    </a:lnTo>
                    <a:lnTo>
                      <a:pt x="22" y="15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6" name="Freeform 1563"/>
              <p:cNvSpPr/>
              <p:nvPr/>
            </p:nvSpPr>
            <p:spPr bwMode="auto">
              <a:xfrm>
                <a:off x="6121" y="1925"/>
                <a:ext cx="22" cy="30"/>
              </a:xfrm>
              <a:custGeom>
                <a:avLst/>
                <a:gdLst>
                  <a:gd name="T0" fmla="*/ 7 w 22"/>
                  <a:gd name="T1" fmla="*/ 30 h 30"/>
                  <a:gd name="T2" fmla="*/ 0 w 22"/>
                  <a:gd name="T3" fmla="*/ 15 h 30"/>
                  <a:gd name="T4" fmla="*/ 7 w 22"/>
                  <a:gd name="T5" fmla="*/ 0 h 30"/>
                  <a:gd name="T6" fmla="*/ 22 w 22"/>
                  <a:gd name="T7" fmla="*/ 15 h 30"/>
                  <a:gd name="T8" fmla="*/ 7 w 22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7" y="30"/>
                    </a:moveTo>
                    <a:lnTo>
                      <a:pt x="0" y="15"/>
                    </a:lnTo>
                    <a:lnTo>
                      <a:pt x="7" y="0"/>
                    </a:lnTo>
                    <a:lnTo>
                      <a:pt x="22" y="15"/>
                    </a:lnTo>
                    <a:lnTo>
                      <a:pt x="7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7" name="Rectangle 1564"/>
              <p:cNvSpPr>
                <a:spLocks noChangeArrowheads="1"/>
              </p:cNvSpPr>
              <p:nvPr/>
            </p:nvSpPr>
            <p:spPr bwMode="auto">
              <a:xfrm>
                <a:off x="6113" y="2000"/>
                <a:ext cx="38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8" name="Rectangle 1565"/>
              <p:cNvSpPr>
                <a:spLocks noChangeArrowheads="1"/>
              </p:cNvSpPr>
              <p:nvPr/>
            </p:nvSpPr>
            <p:spPr bwMode="auto">
              <a:xfrm>
                <a:off x="6113" y="2000"/>
                <a:ext cx="3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9" name="Freeform 1566"/>
              <p:cNvSpPr/>
              <p:nvPr/>
            </p:nvSpPr>
            <p:spPr bwMode="auto">
              <a:xfrm>
                <a:off x="6105" y="1993"/>
                <a:ext cx="54" cy="52"/>
              </a:xfrm>
              <a:custGeom>
                <a:avLst/>
                <a:gdLst>
                  <a:gd name="T0" fmla="*/ 23 w 54"/>
                  <a:gd name="T1" fmla="*/ 52 h 52"/>
                  <a:gd name="T2" fmla="*/ 0 w 54"/>
                  <a:gd name="T3" fmla="*/ 22 h 52"/>
                  <a:gd name="T4" fmla="*/ 23 w 54"/>
                  <a:gd name="T5" fmla="*/ 0 h 52"/>
                  <a:gd name="T6" fmla="*/ 54 w 54"/>
                  <a:gd name="T7" fmla="*/ 22 h 52"/>
                  <a:gd name="T8" fmla="*/ 23 w 54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2">
                    <a:moveTo>
                      <a:pt x="23" y="52"/>
                    </a:moveTo>
                    <a:lnTo>
                      <a:pt x="0" y="22"/>
                    </a:lnTo>
                    <a:lnTo>
                      <a:pt x="23" y="0"/>
                    </a:lnTo>
                    <a:lnTo>
                      <a:pt x="54" y="22"/>
                    </a:lnTo>
                    <a:lnTo>
                      <a:pt x="23" y="52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0" name="Freeform 1567"/>
              <p:cNvSpPr/>
              <p:nvPr/>
            </p:nvSpPr>
            <p:spPr bwMode="auto">
              <a:xfrm>
                <a:off x="6105" y="1993"/>
                <a:ext cx="54" cy="52"/>
              </a:xfrm>
              <a:custGeom>
                <a:avLst/>
                <a:gdLst>
                  <a:gd name="T0" fmla="*/ 23 w 54"/>
                  <a:gd name="T1" fmla="*/ 52 h 52"/>
                  <a:gd name="T2" fmla="*/ 0 w 54"/>
                  <a:gd name="T3" fmla="*/ 22 h 52"/>
                  <a:gd name="T4" fmla="*/ 23 w 54"/>
                  <a:gd name="T5" fmla="*/ 0 h 52"/>
                  <a:gd name="T6" fmla="*/ 54 w 54"/>
                  <a:gd name="T7" fmla="*/ 22 h 52"/>
                  <a:gd name="T8" fmla="*/ 23 w 54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2">
                    <a:moveTo>
                      <a:pt x="23" y="52"/>
                    </a:moveTo>
                    <a:lnTo>
                      <a:pt x="0" y="22"/>
                    </a:lnTo>
                    <a:lnTo>
                      <a:pt x="23" y="0"/>
                    </a:lnTo>
                    <a:lnTo>
                      <a:pt x="54" y="22"/>
                    </a:lnTo>
                    <a:lnTo>
                      <a:pt x="23" y="5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1" name="Freeform 1568"/>
              <p:cNvSpPr/>
              <p:nvPr/>
            </p:nvSpPr>
            <p:spPr bwMode="auto">
              <a:xfrm>
                <a:off x="6121" y="2008"/>
                <a:ext cx="22" cy="22"/>
              </a:xfrm>
              <a:custGeom>
                <a:avLst/>
                <a:gdLst>
                  <a:gd name="T0" fmla="*/ 7 w 22"/>
                  <a:gd name="T1" fmla="*/ 22 h 22"/>
                  <a:gd name="T2" fmla="*/ 0 w 22"/>
                  <a:gd name="T3" fmla="*/ 7 h 22"/>
                  <a:gd name="T4" fmla="*/ 7 w 22"/>
                  <a:gd name="T5" fmla="*/ 0 h 22"/>
                  <a:gd name="T6" fmla="*/ 22 w 22"/>
                  <a:gd name="T7" fmla="*/ 7 h 22"/>
                  <a:gd name="T8" fmla="*/ 7 w 22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7" y="22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22" y="7"/>
                    </a:lnTo>
                    <a:lnTo>
                      <a:pt x="7" y="22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2" name="Freeform 1569"/>
              <p:cNvSpPr/>
              <p:nvPr/>
            </p:nvSpPr>
            <p:spPr bwMode="auto">
              <a:xfrm>
                <a:off x="6121" y="2008"/>
                <a:ext cx="22" cy="22"/>
              </a:xfrm>
              <a:custGeom>
                <a:avLst/>
                <a:gdLst>
                  <a:gd name="T0" fmla="*/ 7 w 22"/>
                  <a:gd name="T1" fmla="*/ 22 h 22"/>
                  <a:gd name="T2" fmla="*/ 0 w 22"/>
                  <a:gd name="T3" fmla="*/ 7 h 22"/>
                  <a:gd name="T4" fmla="*/ 7 w 22"/>
                  <a:gd name="T5" fmla="*/ 0 h 22"/>
                  <a:gd name="T6" fmla="*/ 22 w 22"/>
                  <a:gd name="T7" fmla="*/ 7 h 22"/>
                  <a:gd name="T8" fmla="*/ 7 w 22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7" y="22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22" y="7"/>
                    </a:lnTo>
                    <a:lnTo>
                      <a:pt x="7" y="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3" name="Rectangle 1570"/>
              <p:cNvSpPr>
                <a:spLocks noChangeArrowheads="1"/>
              </p:cNvSpPr>
              <p:nvPr/>
            </p:nvSpPr>
            <p:spPr bwMode="auto">
              <a:xfrm>
                <a:off x="6113" y="2076"/>
                <a:ext cx="38" cy="45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4" name="Freeform 1571"/>
              <p:cNvSpPr/>
              <p:nvPr/>
            </p:nvSpPr>
            <p:spPr bwMode="auto">
              <a:xfrm>
                <a:off x="6105" y="2068"/>
                <a:ext cx="54" cy="60"/>
              </a:xfrm>
              <a:custGeom>
                <a:avLst/>
                <a:gdLst>
                  <a:gd name="T0" fmla="*/ 23 w 54"/>
                  <a:gd name="T1" fmla="*/ 60 h 60"/>
                  <a:gd name="T2" fmla="*/ 0 w 54"/>
                  <a:gd name="T3" fmla="*/ 30 h 60"/>
                  <a:gd name="T4" fmla="*/ 23 w 54"/>
                  <a:gd name="T5" fmla="*/ 0 h 60"/>
                  <a:gd name="T6" fmla="*/ 54 w 54"/>
                  <a:gd name="T7" fmla="*/ 30 h 60"/>
                  <a:gd name="T8" fmla="*/ 23 w 54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60">
                    <a:moveTo>
                      <a:pt x="23" y="60"/>
                    </a:moveTo>
                    <a:lnTo>
                      <a:pt x="0" y="30"/>
                    </a:lnTo>
                    <a:lnTo>
                      <a:pt x="23" y="0"/>
                    </a:lnTo>
                    <a:lnTo>
                      <a:pt x="54" y="30"/>
                    </a:lnTo>
                    <a:lnTo>
                      <a:pt x="23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5" name="Freeform 1572"/>
              <p:cNvSpPr/>
              <p:nvPr/>
            </p:nvSpPr>
            <p:spPr bwMode="auto">
              <a:xfrm>
                <a:off x="6121" y="2083"/>
                <a:ext cx="22" cy="30"/>
              </a:xfrm>
              <a:custGeom>
                <a:avLst/>
                <a:gdLst>
                  <a:gd name="T0" fmla="*/ 7 w 22"/>
                  <a:gd name="T1" fmla="*/ 30 h 30"/>
                  <a:gd name="T2" fmla="*/ 0 w 22"/>
                  <a:gd name="T3" fmla="*/ 15 h 30"/>
                  <a:gd name="T4" fmla="*/ 7 w 22"/>
                  <a:gd name="T5" fmla="*/ 0 h 30"/>
                  <a:gd name="T6" fmla="*/ 22 w 22"/>
                  <a:gd name="T7" fmla="*/ 15 h 30"/>
                  <a:gd name="T8" fmla="*/ 7 w 22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7" y="30"/>
                    </a:moveTo>
                    <a:lnTo>
                      <a:pt x="0" y="15"/>
                    </a:lnTo>
                    <a:lnTo>
                      <a:pt x="7" y="0"/>
                    </a:lnTo>
                    <a:lnTo>
                      <a:pt x="22" y="15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6" name="Rectangle 1573"/>
              <p:cNvSpPr>
                <a:spLocks noChangeArrowheads="1"/>
              </p:cNvSpPr>
              <p:nvPr/>
            </p:nvSpPr>
            <p:spPr bwMode="auto">
              <a:xfrm>
                <a:off x="6037" y="1759"/>
                <a:ext cx="38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7" name="Rectangle 1574"/>
              <p:cNvSpPr>
                <a:spLocks noChangeArrowheads="1"/>
              </p:cNvSpPr>
              <p:nvPr/>
            </p:nvSpPr>
            <p:spPr bwMode="auto">
              <a:xfrm>
                <a:off x="6037" y="1759"/>
                <a:ext cx="3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8" name="Freeform 1575"/>
              <p:cNvSpPr/>
              <p:nvPr/>
            </p:nvSpPr>
            <p:spPr bwMode="auto">
              <a:xfrm>
                <a:off x="6022" y="1751"/>
                <a:ext cx="60" cy="53"/>
              </a:xfrm>
              <a:custGeom>
                <a:avLst/>
                <a:gdLst>
                  <a:gd name="T0" fmla="*/ 30 w 60"/>
                  <a:gd name="T1" fmla="*/ 53 h 53"/>
                  <a:gd name="T2" fmla="*/ 0 w 60"/>
                  <a:gd name="T3" fmla="*/ 23 h 53"/>
                  <a:gd name="T4" fmla="*/ 30 w 60"/>
                  <a:gd name="T5" fmla="*/ 0 h 53"/>
                  <a:gd name="T6" fmla="*/ 60 w 60"/>
                  <a:gd name="T7" fmla="*/ 23 h 53"/>
                  <a:gd name="T8" fmla="*/ 30 w 60"/>
                  <a:gd name="T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3">
                    <a:moveTo>
                      <a:pt x="30" y="53"/>
                    </a:moveTo>
                    <a:lnTo>
                      <a:pt x="0" y="23"/>
                    </a:lnTo>
                    <a:lnTo>
                      <a:pt x="30" y="0"/>
                    </a:lnTo>
                    <a:lnTo>
                      <a:pt x="60" y="23"/>
                    </a:lnTo>
                    <a:lnTo>
                      <a:pt x="30" y="53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9" name="Freeform 1576"/>
              <p:cNvSpPr/>
              <p:nvPr/>
            </p:nvSpPr>
            <p:spPr bwMode="auto">
              <a:xfrm>
                <a:off x="6022" y="1751"/>
                <a:ext cx="60" cy="53"/>
              </a:xfrm>
              <a:custGeom>
                <a:avLst/>
                <a:gdLst>
                  <a:gd name="T0" fmla="*/ 30 w 60"/>
                  <a:gd name="T1" fmla="*/ 53 h 53"/>
                  <a:gd name="T2" fmla="*/ 0 w 60"/>
                  <a:gd name="T3" fmla="*/ 23 h 53"/>
                  <a:gd name="T4" fmla="*/ 30 w 60"/>
                  <a:gd name="T5" fmla="*/ 0 h 53"/>
                  <a:gd name="T6" fmla="*/ 60 w 60"/>
                  <a:gd name="T7" fmla="*/ 23 h 53"/>
                  <a:gd name="T8" fmla="*/ 30 w 60"/>
                  <a:gd name="T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3">
                    <a:moveTo>
                      <a:pt x="30" y="53"/>
                    </a:moveTo>
                    <a:lnTo>
                      <a:pt x="0" y="23"/>
                    </a:lnTo>
                    <a:lnTo>
                      <a:pt x="30" y="0"/>
                    </a:lnTo>
                    <a:lnTo>
                      <a:pt x="60" y="23"/>
                    </a:lnTo>
                    <a:lnTo>
                      <a:pt x="30" y="5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0" name="Freeform 1577"/>
              <p:cNvSpPr/>
              <p:nvPr/>
            </p:nvSpPr>
            <p:spPr bwMode="auto">
              <a:xfrm>
                <a:off x="6037" y="1767"/>
                <a:ext cx="30" cy="22"/>
              </a:xfrm>
              <a:custGeom>
                <a:avLst/>
                <a:gdLst>
                  <a:gd name="T0" fmla="*/ 15 w 30"/>
                  <a:gd name="T1" fmla="*/ 22 h 22"/>
                  <a:gd name="T2" fmla="*/ 0 w 30"/>
                  <a:gd name="T3" fmla="*/ 7 h 22"/>
                  <a:gd name="T4" fmla="*/ 15 w 30"/>
                  <a:gd name="T5" fmla="*/ 0 h 22"/>
                  <a:gd name="T6" fmla="*/ 30 w 30"/>
                  <a:gd name="T7" fmla="*/ 7 h 22"/>
                  <a:gd name="T8" fmla="*/ 15 w 30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2">
                    <a:moveTo>
                      <a:pt x="15" y="22"/>
                    </a:moveTo>
                    <a:lnTo>
                      <a:pt x="0" y="7"/>
                    </a:lnTo>
                    <a:lnTo>
                      <a:pt x="15" y="0"/>
                    </a:lnTo>
                    <a:lnTo>
                      <a:pt x="30" y="7"/>
                    </a:ln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1" name="Freeform 1578"/>
              <p:cNvSpPr/>
              <p:nvPr/>
            </p:nvSpPr>
            <p:spPr bwMode="auto">
              <a:xfrm>
                <a:off x="6037" y="1767"/>
                <a:ext cx="30" cy="22"/>
              </a:xfrm>
              <a:custGeom>
                <a:avLst/>
                <a:gdLst>
                  <a:gd name="T0" fmla="*/ 15 w 30"/>
                  <a:gd name="T1" fmla="*/ 22 h 22"/>
                  <a:gd name="T2" fmla="*/ 0 w 30"/>
                  <a:gd name="T3" fmla="*/ 7 h 22"/>
                  <a:gd name="T4" fmla="*/ 15 w 30"/>
                  <a:gd name="T5" fmla="*/ 0 h 22"/>
                  <a:gd name="T6" fmla="*/ 30 w 30"/>
                  <a:gd name="T7" fmla="*/ 7 h 22"/>
                  <a:gd name="T8" fmla="*/ 15 w 30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2">
                    <a:moveTo>
                      <a:pt x="15" y="22"/>
                    </a:moveTo>
                    <a:lnTo>
                      <a:pt x="0" y="7"/>
                    </a:lnTo>
                    <a:lnTo>
                      <a:pt x="15" y="0"/>
                    </a:lnTo>
                    <a:lnTo>
                      <a:pt x="30" y="7"/>
                    </a:lnTo>
                    <a:lnTo>
                      <a:pt x="15" y="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2" name="Rectangle 1579"/>
              <p:cNvSpPr>
                <a:spLocks noChangeArrowheads="1"/>
              </p:cNvSpPr>
              <p:nvPr/>
            </p:nvSpPr>
            <p:spPr bwMode="auto">
              <a:xfrm>
                <a:off x="6037" y="1834"/>
                <a:ext cx="38" cy="46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3" name="Rectangle 1580"/>
              <p:cNvSpPr>
                <a:spLocks noChangeArrowheads="1"/>
              </p:cNvSpPr>
              <p:nvPr/>
            </p:nvSpPr>
            <p:spPr bwMode="auto">
              <a:xfrm>
                <a:off x="6037" y="1834"/>
                <a:ext cx="38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4" name="Freeform 1581"/>
              <p:cNvSpPr/>
              <p:nvPr/>
            </p:nvSpPr>
            <p:spPr bwMode="auto">
              <a:xfrm>
                <a:off x="6022" y="1827"/>
                <a:ext cx="60" cy="60"/>
              </a:xfrm>
              <a:custGeom>
                <a:avLst/>
                <a:gdLst>
                  <a:gd name="T0" fmla="*/ 30 w 60"/>
                  <a:gd name="T1" fmla="*/ 60 h 60"/>
                  <a:gd name="T2" fmla="*/ 0 w 60"/>
                  <a:gd name="T3" fmla="*/ 30 h 60"/>
                  <a:gd name="T4" fmla="*/ 30 w 60"/>
                  <a:gd name="T5" fmla="*/ 0 h 60"/>
                  <a:gd name="T6" fmla="*/ 60 w 60"/>
                  <a:gd name="T7" fmla="*/ 30 h 60"/>
                  <a:gd name="T8" fmla="*/ 30 w 60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lnTo>
                      <a:pt x="0" y="30"/>
                    </a:lnTo>
                    <a:lnTo>
                      <a:pt x="30" y="0"/>
                    </a:lnTo>
                    <a:lnTo>
                      <a:pt x="60" y="30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5" name="Freeform 1582"/>
              <p:cNvSpPr/>
              <p:nvPr/>
            </p:nvSpPr>
            <p:spPr bwMode="auto">
              <a:xfrm>
                <a:off x="6022" y="1827"/>
                <a:ext cx="60" cy="60"/>
              </a:xfrm>
              <a:custGeom>
                <a:avLst/>
                <a:gdLst>
                  <a:gd name="T0" fmla="*/ 30 w 60"/>
                  <a:gd name="T1" fmla="*/ 60 h 60"/>
                  <a:gd name="T2" fmla="*/ 0 w 60"/>
                  <a:gd name="T3" fmla="*/ 30 h 60"/>
                  <a:gd name="T4" fmla="*/ 30 w 60"/>
                  <a:gd name="T5" fmla="*/ 0 h 60"/>
                  <a:gd name="T6" fmla="*/ 60 w 60"/>
                  <a:gd name="T7" fmla="*/ 30 h 60"/>
                  <a:gd name="T8" fmla="*/ 30 w 60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lnTo>
                      <a:pt x="0" y="30"/>
                    </a:lnTo>
                    <a:lnTo>
                      <a:pt x="30" y="0"/>
                    </a:lnTo>
                    <a:lnTo>
                      <a:pt x="60" y="30"/>
                    </a:lnTo>
                    <a:lnTo>
                      <a:pt x="30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6" name="Freeform 1583"/>
              <p:cNvSpPr/>
              <p:nvPr/>
            </p:nvSpPr>
            <p:spPr bwMode="auto">
              <a:xfrm>
                <a:off x="6037" y="1842"/>
                <a:ext cx="30" cy="30"/>
              </a:xfrm>
              <a:custGeom>
                <a:avLst/>
                <a:gdLst>
                  <a:gd name="T0" fmla="*/ 15 w 30"/>
                  <a:gd name="T1" fmla="*/ 30 h 30"/>
                  <a:gd name="T2" fmla="*/ 0 w 30"/>
                  <a:gd name="T3" fmla="*/ 15 h 30"/>
                  <a:gd name="T4" fmla="*/ 15 w 30"/>
                  <a:gd name="T5" fmla="*/ 0 h 30"/>
                  <a:gd name="T6" fmla="*/ 30 w 30"/>
                  <a:gd name="T7" fmla="*/ 15 h 30"/>
                  <a:gd name="T8" fmla="*/ 15 w 3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30" y="15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7" name="Freeform 1584"/>
              <p:cNvSpPr/>
              <p:nvPr/>
            </p:nvSpPr>
            <p:spPr bwMode="auto">
              <a:xfrm>
                <a:off x="6037" y="1842"/>
                <a:ext cx="30" cy="30"/>
              </a:xfrm>
              <a:custGeom>
                <a:avLst/>
                <a:gdLst>
                  <a:gd name="T0" fmla="*/ 15 w 30"/>
                  <a:gd name="T1" fmla="*/ 30 h 30"/>
                  <a:gd name="T2" fmla="*/ 0 w 30"/>
                  <a:gd name="T3" fmla="*/ 15 h 30"/>
                  <a:gd name="T4" fmla="*/ 15 w 30"/>
                  <a:gd name="T5" fmla="*/ 0 h 30"/>
                  <a:gd name="T6" fmla="*/ 30 w 30"/>
                  <a:gd name="T7" fmla="*/ 15 h 30"/>
                  <a:gd name="T8" fmla="*/ 15 w 3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30" y="15"/>
                    </a:lnTo>
                    <a:lnTo>
                      <a:pt x="15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8" name="Rectangle 1585"/>
              <p:cNvSpPr>
                <a:spLocks noChangeArrowheads="1"/>
              </p:cNvSpPr>
              <p:nvPr/>
            </p:nvSpPr>
            <p:spPr bwMode="auto">
              <a:xfrm>
                <a:off x="6037" y="1917"/>
                <a:ext cx="38" cy="45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9" name="Rectangle 1586"/>
              <p:cNvSpPr>
                <a:spLocks noChangeArrowheads="1"/>
              </p:cNvSpPr>
              <p:nvPr/>
            </p:nvSpPr>
            <p:spPr bwMode="auto">
              <a:xfrm>
                <a:off x="6037" y="1917"/>
                <a:ext cx="38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0" name="Freeform 1587"/>
              <p:cNvSpPr/>
              <p:nvPr/>
            </p:nvSpPr>
            <p:spPr bwMode="auto">
              <a:xfrm>
                <a:off x="6022" y="1910"/>
                <a:ext cx="60" cy="60"/>
              </a:xfrm>
              <a:custGeom>
                <a:avLst/>
                <a:gdLst>
                  <a:gd name="T0" fmla="*/ 30 w 60"/>
                  <a:gd name="T1" fmla="*/ 60 h 60"/>
                  <a:gd name="T2" fmla="*/ 0 w 60"/>
                  <a:gd name="T3" fmla="*/ 30 h 60"/>
                  <a:gd name="T4" fmla="*/ 30 w 60"/>
                  <a:gd name="T5" fmla="*/ 0 h 60"/>
                  <a:gd name="T6" fmla="*/ 60 w 60"/>
                  <a:gd name="T7" fmla="*/ 30 h 60"/>
                  <a:gd name="T8" fmla="*/ 30 w 60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lnTo>
                      <a:pt x="0" y="30"/>
                    </a:lnTo>
                    <a:lnTo>
                      <a:pt x="30" y="0"/>
                    </a:lnTo>
                    <a:lnTo>
                      <a:pt x="60" y="30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1" name="Freeform 1588"/>
              <p:cNvSpPr/>
              <p:nvPr/>
            </p:nvSpPr>
            <p:spPr bwMode="auto">
              <a:xfrm>
                <a:off x="6022" y="1910"/>
                <a:ext cx="60" cy="60"/>
              </a:xfrm>
              <a:custGeom>
                <a:avLst/>
                <a:gdLst>
                  <a:gd name="T0" fmla="*/ 30 w 60"/>
                  <a:gd name="T1" fmla="*/ 60 h 60"/>
                  <a:gd name="T2" fmla="*/ 0 w 60"/>
                  <a:gd name="T3" fmla="*/ 30 h 60"/>
                  <a:gd name="T4" fmla="*/ 30 w 60"/>
                  <a:gd name="T5" fmla="*/ 0 h 60"/>
                  <a:gd name="T6" fmla="*/ 60 w 60"/>
                  <a:gd name="T7" fmla="*/ 30 h 60"/>
                  <a:gd name="T8" fmla="*/ 30 w 60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lnTo>
                      <a:pt x="0" y="30"/>
                    </a:lnTo>
                    <a:lnTo>
                      <a:pt x="30" y="0"/>
                    </a:lnTo>
                    <a:lnTo>
                      <a:pt x="60" y="30"/>
                    </a:lnTo>
                    <a:lnTo>
                      <a:pt x="30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2" name="Freeform 1589"/>
              <p:cNvSpPr/>
              <p:nvPr/>
            </p:nvSpPr>
            <p:spPr bwMode="auto">
              <a:xfrm>
                <a:off x="6037" y="1925"/>
                <a:ext cx="30" cy="30"/>
              </a:xfrm>
              <a:custGeom>
                <a:avLst/>
                <a:gdLst>
                  <a:gd name="T0" fmla="*/ 15 w 30"/>
                  <a:gd name="T1" fmla="*/ 30 h 30"/>
                  <a:gd name="T2" fmla="*/ 0 w 30"/>
                  <a:gd name="T3" fmla="*/ 15 h 30"/>
                  <a:gd name="T4" fmla="*/ 15 w 30"/>
                  <a:gd name="T5" fmla="*/ 0 h 30"/>
                  <a:gd name="T6" fmla="*/ 30 w 30"/>
                  <a:gd name="T7" fmla="*/ 15 h 30"/>
                  <a:gd name="T8" fmla="*/ 15 w 3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30" y="15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3" name="Freeform 1590"/>
              <p:cNvSpPr/>
              <p:nvPr/>
            </p:nvSpPr>
            <p:spPr bwMode="auto">
              <a:xfrm>
                <a:off x="6037" y="1925"/>
                <a:ext cx="30" cy="30"/>
              </a:xfrm>
              <a:custGeom>
                <a:avLst/>
                <a:gdLst>
                  <a:gd name="T0" fmla="*/ 15 w 30"/>
                  <a:gd name="T1" fmla="*/ 30 h 30"/>
                  <a:gd name="T2" fmla="*/ 0 w 30"/>
                  <a:gd name="T3" fmla="*/ 15 h 30"/>
                  <a:gd name="T4" fmla="*/ 15 w 30"/>
                  <a:gd name="T5" fmla="*/ 0 h 30"/>
                  <a:gd name="T6" fmla="*/ 30 w 30"/>
                  <a:gd name="T7" fmla="*/ 15 h 30"/>
                  <a:gd name="T8" fmla="*/ 15 w 3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30" y="15"/>
                    </a:lnTo>
                    <a:lnTo>
                      <a:pt x="15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4" name="Rectangle 1591"/>
              <p:cNvSpPr>
                <a:spLocks noChangeArrowheads="1"/>
              </p:cNvSpPr>
              <p:nvPr/>
            </p:nvSpPr>
            <p:spPr bwMode="auto">
              <a:xfrm>
                <a:off x="6037" y="2000"/>
                <a:ext cx="38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5" name="Rectangle 1592"/>
              <p:cNvSpPr>
                <a:spLocks noChangeArrowheads="1"/>
              </p:cNvSpPr>
              <p:nvPr/>
            </p:nvSpPr>
            <p:spPr bwMode="auto">
              <a:xfrm>
                <a:off x="6037" y="2000"/>
                <a:ext cx="3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" name="Freeform 1593"/>
              <p:cNvSpPr/>
              <p:nvPr/>
            </p:nvSpPr>
            <p:spPr bwMode="auto">
              <a:xfrm>
                <a:off x="6022" y="1993"/>
                <a:ext cx="60" cy="52"/>
              </a:xfrm>
              <a:custGeom>
                <a:avLst/>
                <a:gdLst>
                  <a:gd name="T0" fmla="*/ 30 w 60"/>
                  <a:gd name="T1" fmla="*/ 52 h 52"/>
                  <a:gd name="T2" fmla="*/ 0 w 60"/>
                  <a:gd name="T3" fmla="*/ 22 h 52"/>
                  <a:gd name="T4" fmla="*/ 30 w 60"/>
                  <a:gd name="T5" fmla="*/ 0 h 52"/>
                  <a:gd name="T6" fmla="*/ 60 w 60"/>
                  <a:gd name="T7" fmla="*/ 22 h 52"/>
                  <a:gd name="T8" fmla="*/ 30 w 60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2">
                    <a:moveTo>
                      <a:pt x="30" y="52"/>
                    </a:moveTo>
                    <a:lnTo>
                      <a:pt x="0" y="22"/>
                    </a:lnTo>
                    <a:lnTo>
                      <a:pt x="30" y="0"/>
                    </a:lnTo>
                    <a:lnTo>
                      <a:pt x="60" y="22"/>
                    </a:lnTo>
                    <a:lnTo>
                      <a:pt x="30" y="52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" name="Freeform 1594"/>
              <p:cNvSpPr/>
              <p:nvPr/>
            </p:nvSpPr>
            <p:spPr bwMode="auto">
              <a:xfrm>
                <a:off x="6022" y="1993"/>
                <a:ext cx="60" cy="52"/>
              </a:xfrm>
              <a:custGeom>
                <a:avLst/>
                <a:gdLst>
                  <a:gd name="T0" fmla="*/ 30 w 60"/>
                  <a:gd name="T1" fmla="*/ 52 h 52"/>
                  <a:gd name="T2" fmla="*/ 0 w 60"/>
                  <a:gd name="T3" fmla="*/ 22 h 52"/>
                  <a:gd name="T4" fmla="*/ 30 w 60"/>
                  <a:gd name="T5" fmla="*/ 0 h 52"/>
                  <a:gd name="T6" fmla="*/ 60 w 60"/>
                  <a:gd name="T7" fmla="*/ 22 h 52"/>
                  <a:gd name="T8" fmla="*/ 30 w 60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2">
                    <a:moveTo>
                      <a:pt x="30" y="52"/>
                    </a:moveTo>
                    <a:lnTo>
                      <a:pt x="0" y="22"/>
                    </a:lnTo>
                    <a:lnTo>
                      <a:pt x="30" y="0"/>
                    </a:lnTo>
                    <a:lnTo>
                      <a:pt x="60" y="22"/>
                    </a:lnTo>
                    <a:lnTo>
                      <a:pt x="30" y="5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8" name="Freeform 1595"/>
              <p:cNvSpPr/>
              <p:nvPr/>
            </p:nvSpPr>
            <p:spPr bwMode="auto">
              <a:xfrm>
                <a:off x="6037" y="2008"/>
                <a:ext cx="30" cy="22"/>
              </a:xfrm>
              <a:custGeom>
                <a:avLst/>
                <a:gdLst>
                  <a:gd name="T0" fmla="*/ 15 w 30"/>
                  <a:gd name="T1" fmla="*/ 22 h 22"/>
                  <a:gd name="T2" fmla="*/ 0 w 30"/>
                  <a:gd name="T3" fmla="*/ 7 h 22"/>
                  <a:gd name="T4" fmla="*/ 15 w 30"/>
                  <a:gd name="T5" fmla="*/ 0 h 22"/>
                  <a:gd name="T6" fmla="*/ 30 w 30"/>
                  <a:gd name="T7" fmla="*/ 7 h 22"/>
                  <a:gd name="T8" fmla="*/ 15 w 30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2">
                    <a:moveTo>
                      <a:pt x="15" y="22"/>
                    </a:moveTo>
                    <a:lnTo>
                      <a:pt x="0" y="7"/>
                    </a:lnTo>
                    <a:lnTo>
                      <a:pt x="15" y="0"/>
                    </a:lnTo>
                    <a:lnTo>
                      <a:pt x="30" y="7"/>
                    </a:ln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9" name="Freeform 1596"/>
              <p:cNvSpPr/>
              <p:nvPr/>
            </p:nvSpPr>
            <p:spPr bwMode="auto">
              <a:xfrm>
                <a:off x="6037" y="2008"/>
                <a:ext cx="30" cy="22"/>
              </a:xfrm>
              <a:custGeom>
                <a:avLst/>
                <a:gdLst>
                  <a:gd name="T0" fmla="*/ 15 w 30"/>
                  <a:gd name="T1" fmla="*/ 22 h 22"/>
                  <a:gd name="T2" fmla="*/ 0 w 30"/>
                  <a:gd name="T3" fmla="*/ 7 h 22"/>
                  <a:gd name="T4" fmla="*/ 15 w 30"/>
                  <a:gd name="T5" fmla="*/ 0 h 22"/>
                  <a:gd name="T6" fmla="*/ 30 w 30"/>
                  <a:gd name="T7" fmla="*/ 7 h 22"/>
                  <a:gd name="T8" fmla="*/ 15 w 30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2">
                    <a:moveTo>
                      <a:pt x="15" y="22"/>
                    </a:moveTo>
                    <a:lnTo>
                      <a:pt x="0" y="7"/>
                    </a:lnTo>
                    <a:lnTo>
                      <a:pt x="15" y="0"/>
                    </a:lnTo>
                    <a:lnTo>
                      <a:pt x="30" y="7"/>
                    </a:lnTo>
                    <a:lnTo>
                      <a:pt x="15" y="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" name="Rectangle 1597"/>
              <p:cNvSpPr>
                <a:spLocks noChangeArrowheads="1"/>
              </p:cNvSpPr>
              <p:nvPr/>
            </p:nvSpPr>
            <p:spPr bwMode="auto">
              <a:xfrm>
                <a:off x="6037" y="2076"/>
                <a:ext cx="38" cy="45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" name="Rectangle 1598"/>
              <p:cNvSpPr>
                <a:spLocks noChangeArrowheads="1"/>
              </p:cNvSpPr>
              <p:nvPr/>
            </p:nvSpPr>
            <p:spPr bwMode="auto">
              <a:xfrm>
                <a:off x="6037" y="2076"/>
                <a:ext cx="38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2" name="Freeform 1599"/>
              <p:cNvSpPr/>
              <p:nvPr/>
            </p:nvSpPr>
            <p:spPr bwMode="auto">
              <a:xfrm>
                <a:off x="6022" y="2068"/>
                <a:ext cx="60" cy="60"/>
              </a:xfrm>
              <a:custGeom>
                <a:avLst/>
                <a:gdLst>
                  <a:gd name="T0" fmla="*/ 30 w 60"/>
                  <a:gd name="T1" fmla="*/ 60 h 60"/>
                  <a:gd name="T2" fmla="*/ 0 w 60"/>
                  <a:gd name="T3" fmla="*/ 30 h 60"/>
                  <a:gd name="T4" fmla="*/ 30 w 60"/>
                  <a:gd name="T5" fmla="*/ 0 h 60"/>
                  <a:gd name="T6" fmla="*/ 60 w 60"/>
                  <a:gd name="T7" fmla="*/ 30 h 60"/>
                  <a:gd name="T8" fmla="*/ 30 w 60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lnTo>
                      <a:pt x="0" y="30"/>
                    </a:lnTo>
                    <a:lnTo>
                      <a:pt x="30" y="0"/>
                    </a:lnTo>
                    <a:lnTo>
                      <a:pt x="60" y="30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3" name="Freeform 1600"/>
              <p:cNvSpPr/>
              <p:nvPr/>
            </p:nvSpPr>
            <p:spPr bwMode="auto">
              <a:xfrm>
                <a:off x="6022" y="2068"/>
                <a:ext cx="60" cy="60"/>
              </a:xfrm>
              <a:custGeom>
                <a:avLst/>
                <a:gdLst>
                  <a:gd name="T0" fmla="*/ 30 w 60"/>
                  <a:gd name="T1" fmla="*/ 60 h 60"/>
                  <a:gd name="T2" fmla="*/ 0 w 60"/>
                  <a:gd name="T3" fmla="*/ 30 h 60"/>
                  <a:gd name="T4" fmla="*/ 30 w 60"/>
                  <a:gd name="T5" fmla="*/ 0 h 60"/>
                  <a:gd name="T6" fmla="*/ 60 w 60"/>
                  <a:gd name="T7" fmla="*/ 30 h 60"/>
                  <a:gd name="T8" fmla="*/ 30 w 60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lnTo>
                      <a:pt x="0" y="30"/>
                    </a:lnTo>
                    <a:lnTo>
                      <a:pt x="30" y="0"/>
                    </a:lnTo>
                    <a:lnTo>
                      <a:pt x="60" y="30"/>
                    </a:lnTo>
                    <a:lnTo>
                      <a:pt x="30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4" name="Freeform 1601"/>
              <p:cNvSpPr/>
              <p:nvPr/>
            </p:nvSpPr>
            <p:spPr bwMode="auto">
              <a:xfrm>
                <a:off x="6037" y="2083"/>
                <a:ext cx="30" cy="30"/>
              </a:xfrm>
              <a:custGeom>
                <a:avLst/>
                <a:gdLst>
                  <a:gd name="T0" fmla="*/ 15 w 30"/>
                  <a:gd name="T1" fmla="*/ 30 h 30"/>
                  <a:gd name="T2" fmla="*/ 0 w 30"/>
                  <a:gd name="T3" fmla="*/ 15 h 30"/>
                  <a:gd name="T4" fmla="*/ 15 w 30"/>
                  <a:gd name="T5" fmla="*/ 0 h 30"/>
                  <a:gd name="T6" fmla="*/ 30 w 30"/>
                  <a:gd name="T7" fmla="*/ 15 h 30"/>
                  <a:gd name="T8" fmla="*/ 15 w 3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30" y="15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5" name="Freeform 1602"/>
              <p:cNvSpPr/>
              <p:nvPr/>
            </p:nvSpPr>
            <p:spPr bwMode="auto">
              <a:xfrm>
                <a:off x="6037" y="2083"/>
                <a:ext cx="30" cy="30"/>
              </a:xfrm>
              <a:custGeom>
                <a:avLst/>
                <a:gdLst>
                  <a:gd name="T0" fmla="*/ 15 w 30"/>
                  <a:gd name="T1" fmla="*/ 30 h 30"/>
                  <a:gd name="T2" fmla="*/ 0 w 30"/>
                  <a:gd name="T3" fmla="*/ 15 h 30"/>
                  <a:gd name="T4" fmla="*/ 15 w 30"/>
                  <a:gd name="T5" fmla="*/ 0 h 30"/>
                  <a:gd name="T6" fmla="*/ 30 w 30"/>
                  <a:gd name="T7" fmla="*/ 15 h 30"/>
                  <a:gd name="T8" fmla="*/ 15 w 3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30" y="15"/>
                    </a:lnTo>
                    <a:lnTo>
                      <a:pt x="15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6" name="Rectangle 1603"/>
              <p:cNvSpPr>
                <a:spLocks noChangeArrowheads="1"/>
              </p:cNvSpPr>
              <p:nvPr/>
            </p:nvSpPr>
            <p:spPr bwMode="auto">
              <a:xfrm>
                <a:off x="5953" y="1759"/>
                <a:ext cx="46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7" name="Rectangle 1604"/>
              <p:cNvSpPr>
                <a:spLocks noChangeArrowheads="1"/>
              </p:cNvSpPr>
              <p:nvPr/>
            </p:nvSpPr>
            <p:spPr bwMode="auto">
              <a:xfrm>
                <a:off x="5953" y="1759"/>
                <a:ext cx="46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8" name="Freeform 1605"/>
              <p:cNvSpPr/>
              <p:nvPr/>
            </p:nvSpPr>
            <p:spPr bwMode="auto">
              <a:xfrm>
                <a:off x="5945" y="1751"/>
                <a:ext cx="61" cy="53"/>
              </a:xfrm>
              <a:custGeom>
                <a:avLst/>
                <a:gdLst>
                  <a:gd name="T0" fmla="*/ 31 w 61"/>
                  <a:gd name="T1" fmla="*/ 53 h 53"/>
                  <a:gd name="T2" fmla="*/ 0 w 61"/>
                  <a:gd name="T3" fmla="*/ 23 h 53"/>
                  <a:gd name="T4" fmla="*/ 31 w 61"/>
                  <a:gd name="T5" fmla="*/ 0 h 53"/>
                  <a:gd name="T6" fmla="*/ 61 w 61"/>
                  <a:gd name="T7" fmla="*/ 23 h 53"/>
                  <a:gd name="T8" fmla="*/ 31 w 61"/>
                  <a:gd name="T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3">
                    <a:moveTo>
                      <a:pt x="31" y="53"/>
                    </a:moveTo>
                    <a:lnTo>
                      <a:pt x="0" y="23"/>
                    </a:lnTo>
                    <a:lnTo>
                      <a:pt x="31" y="0"/>
                    </a:lnTo>
                    <a:lnTo>
                      <a:pt x="61" y="23"/>
                    </a:lnTo>
                    <a:lnTo>
                      <a:pt x="31" y="53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9" name="Freeform 1606"/>
              <p:cNvSpPr/>
              <p:nvPr/>
            </p:nvSpPr>
            <p:spPr bwMode="auto">
              <a:xfrm>
                <a:off x="5945" y="1751"/>
                <a:ext cx="61" cy="53"/>
              </a:xfrm>
              <a:custGeom>
                <a:avLst/>
                <a:gdLst>
                  <a:gd name="T0" fmla="*/ 31 w 61"/>
                  <a:gd name="T1" fmla="*/ 53 h 53"/>
                  <a:gd name="T2" fmla="*/ 0 w 61"/>
                  <a:gd name="T3" fmla="*/ 23 h 53"/>
                  <a:gd name="T4" fmla="*/ 31 w 61"/>
                  <a:gd name="T5" fmla="*/ 0 h 53"/>
                  <a:gd name="T6" fmla="*/ 61 w 61"/>
                  <a:gd name="T7" fmla="*/ 23 h 53"/>
                  <a:gd name="T8" fmla="*/ 31 w 61"/>
                  <a:gd name="T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3">
                    <a:moveTo>
                      <a:pt x="31" y="53"/>
                    </a:moveTo>
                    <a:lnTo>
                      <a:pt x="0" y="23"/>
                    </a:lnTo>
                    <a:lnTo>
                      <a:pt x="31" y="0"/>
                    </a:lnTo>
                    <a:lnTo>
                      <a:pt x="61" y="23"/>
                    </a:lnTo>
                    <a:lnTo>
                      <a:pt x="31" y="5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0" name="Freeform 1607"/>
              <p:cNvSpPr/>
              <p:nvPr/>
            </p:nvSpPr>
            <p:spPr bwMode="auto">
              <a:xfrm>
                <a:off x="5961" y="1767"/>
                <a:ext cx="30" cy="22"/>
              </a:xfrm>
              <a:custGeom>
                <a:avLst/>
                <a:gdLst>
                  <a:gd name="T0" fmla="*/ 15 w 30"/>
                  <a:gd name="T1" fmla="*/ 22 h 22"/>
                  <a:gd name="T2" fmla="*/ 0 w 30"/>
                  <a:gd name="T3" fmla="*/ 7 h 22"/>
                  <a:gd name="T4" fmla="*/ 15 w 30"/>
                  <a:gd name="T5" fmla="*/ 0 h 22"/>
                  <a:gd name="T6" fmla="*/ 30 w 30"/>
                  <a:gd name="T7" fmla="*/ 7 h 22"/>
                  <a:gd name="T8" fmla="*/ 15 w 30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2">
                    <a:moveTo>
                      <a:pt x="15" y="22"/>
                    </a:moveTo>
                    <a:lnTo>
                      <a:pt x="0" y="7"/>
                    </a:lnTo>
                    <a:lnTo>
                      <a:pt x="15" y="0"/>
                    </a:lnTo>
                    <a:lnTo>
                      <a:pt x="30" y="7"/>
                    </a:ln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1" name="Freeform 1608"/>
              <p:cNvSpPr/>
              <p:nvPr/>
            </p:nvSpPr>
            <p:spPr bwMode="auto">
              <a:xfrm>
                <a:off x="5961" y="1767"/>
                <a:ext cx="30" cy="22"/>
              </a:xfrm>
              <a:custGeom>
                <a:avLst/>
                <a:gdLst>
                  <a:gd name="T0" fmla="*/ 15 w 30"/>
                  <a:gd name="T1" fmla="*/ 22 h 22"/>
                  <a:gd name="T2" fmla="*/ 0 w 30"/>
                  <a:gd name="T3" fmla="*/ 7 h 22"/>
                  <a:gd name="T4" fmla="*/ 15 w 30"/>
                  <a:gd name="T5" fmla="*/ 0 h 22"/>
                  <a:gd name="T6" fmla="*/ 30 w 30"/>
                  <a:gd name="T7" fmla="*/ 7 h 22"/>
                  <a:gd name="T8" fmla="*/ 15 w 30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2">
                    <a:moveTo>
                      <a:pt x="15" y="22"/>
                    </a:moveTo>
                    <a:lnTo>
                      <a:pt x="0" y="7"/>
                    </a:lnTo>
                    <a:lnTo>
                      <a:pt x="15" y="0"/>
                    </a:lnTo>
                    <a:lnTo>
                      <a:pt x="30" y="7"/>
                    </a:lnTo>
                    <a:lnTo>
                      <a:pt x="15" y="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2" name="Rectangle 1609"/>
              <p:cNvSpPr>
                <a:spLocks noChangeArrowheads="1"/>
              </p:cNvSpPr>
              <p:nvPr/>
            </p:nvSpPr>
            <p:spPr bwMode="auto">
              <a:xfrm>
                <a:off x="5953" y="1834"/>
                <a:ext cx="46" cy="46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3" name="Rectangle 1610"/>
              <p:cNvSpPr>
                <a:spLocks noChangeArrowheads="1"/>
              </p:cNvSpPr>
              <p:nvPr/>
            </p:nvSpPr>
            <p:spPr bwMode="auto">
              <a:xfrm>
                <a:off x="5953" y="1834"/>
                <a:ext cx="46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4" name="Freeform 1611"/>
              <p:cNvSpPr/>
              <p:nvPr/>
            </p:nvSpPr>
            <p:spPr bwMode="auto">
              <a:xfrm>
                <a:off x="5945" y="1827"/>
                <a:ext cx="61" cy="60"/>
              </a:xfrm>
              <a:custGeom>
                <a:avLst/>
                <a:gdLst>
                  <a:gd name="T0" fmla="*/ 31 w 61"/>
                  <a:gd name="T1" fmla="*/ 60 h 60"/>
                  <a:gd name="T2" fmla="*/ 0 w 61"/>
                  <a:gd name="T3" fmla="*/ 30 h 60"/>
                  <a:gd name="T4" fmla="*/ 31 w 61"/>
                  <a:gd name="T5" fmla="*/ 0 h 60"/>
                  <a:gd name="T6" fmla="*/ 61 w 61"/>
                  <a:gd name="T7" fmla="*/ 30 h 60"/>
                  <a:gd name="T8" fmla="*/ 31 w 61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61" y="30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5" name="Freeform 1612"/>
              <p:cNvSpPr/>
              <p:nvPr/>
            </p:nvSpPr>
            <p:spPr bwMode="auto">
              <a:xfrm>
                <a:off x="5945" y="1827"/>
                <a:ext cx="61" cy="60"/>
              </a:xfrm>
              <a:custGeom>
                <a:avLst/>
                <a:gdLst>
                  <a:gd name="T0" fmla="*/ 31 w 61"/>
                  <a:gd name="T1" fmla="*/ 60 h 60"/>
                  <a:gd name="T2" fmla="*/ 0 w 61"/>
                  <a:gd name="T3" fmla="*/ 30 h 60"/>
                  <a:gd name="T4" fmla="*/ 31 w 61"/>
                  <a:gd name="T5" fmla="*/ 0 h 60"/>
                  <a:gd name="T6" fmla="*/ 61 w 61"/>
                  <a:gd name="T7" fmla="*/ 30 h 60"/>
                  <a:gd name="T8" fmla="*/ 31 w 61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61" y="30"/>
                    </a:lnTo>
                    <a:lnTo>
                      <a:pt x="31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6" name="Freeform 1613"/>
              <p:cNvSpPr/>
              <p:nvPr/>
            </p:nvSpPr>
            <p:spPr bwMode="auto">
              <a:xfrm>
                <a:off x="5961" y="1842"/>
                <a:ext cx="30" cy="30"/>
              </a:xfrm>
              <a:custGeom>
                <a:avLst/>
                <a:gdLst>
                  <a:gd name="T0" fmla="*/ 15 w 30"/>
                  <a:gd name="T1" fmla="*/ 30 h 30"/>
                  <a:gd name="T2" fmla="*/ 0 w 30"/>
                  <a:gd name="T3" fmla="*/ 15 h 30"/>
                  <a:gd name="T4" fmla="*/ 15 w 30"/>
                  <a:gd name="T5" fmla="*/ 0 h 30"/>
                  <a:gd name="T6" fmla="*/ 30 w 30"/>
                  <a:gd name="T7" fmla="*/ 15 h 30"/>
                  <a:gd name="T8" fmla="*/ 15 w 3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30" y="15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7" name="Freeform 1614"/>
              <p:cNvSpPr/>
              <p:nvPr/>
            </p:nvSpPr>
            <p:spPr bwMode="auto">
              <a:xfrm>
                <a:off x="5961" y="1842"/>
                <a:ext cx="30" cy="30"/>
              </a:xfrm>
              <a:custGeom>
                <a:avLst/>
                <a:gdLst>
                  <a:gd name="T0" fmla="*/ 15 w 30"/>
                  <a:gd name="T1" fmla="*/ 30 h 30"/>
                  <a:gd name="T2" fmla="*/ 0 w 30"/>
                  <a:gd name="T3" fmla="*/ 15 h 30"/>
                  <a:gd name="T4" fmla="*/ 15 w 30"/>
                  <a:gd name="T5" fmla="*/ 0 h 30"/>
                  <a:gd name="T6" fmla="*/ 30 w 30"/>
                  <a:gd name="T7" fmla="*/ 15 h 30"/>
                  <a:gd name="T8" fmla="*/ 15 w 3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30" y="15"/>
                    </a:lnTo>
                    <a:lnTo>
                      <a:pt x="15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8" name="Rectangle 1615"/>
              <p:cNvSpPr>
                <a:spLocks noChangeArrowheads="1"/>
              </p:cNvSpPr>
              <p:nvPr/>
            </p:nvSpPr>
            <p:spPr bwMode="auto">
              <a:xfrm>
                <a:off x="5953" y="1917"/>
                <a:ext cx="46" cy="45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9" name="Rectangle 1616"/>
              <p:cNvSpPr>
                <a:spLocks noChangeArrowheads="1"/>
              </p:cNvSpPr>
              <p:nvPr/>
            </p:nvSpPr>
            <p:spPr bwMode="auto">
              <a:xfrm>
                <a:off x="5953" y="1917"/>
                <a:ext cx="46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0" name="Freeform 1617"/>
              <p:cNvSpPr/>
              <p:nvPr/>
            </p:nvSpPr>
            <p:spPr bwMode="auto">
              <a:xfrm>
                <a:off x="5945" y="1910"/>
                <a:ext cx="61" cy="60"/>
              </a:xfrm>
              <a:custGeom>
                <a:avLst/>
                <a:gdLst>
                  <a:gd name="T0" fmla="*/ 31 w 61"/>
                  <a:gd name="T1" fmla="*/ 60 h 60"/>
                  <a:gd name="T2" fmla="*/ 0 w 61"/>
                  <a:gd name="T3" fmla="*/ 30 h 60"/>
                  <a:gd name="T4" fmla="*/ 31 w 61"/>
                  <a:gd name="T5" fmla="*/ 0 h 60"/>
                  <a:gd name="T6" fmla="*/ 61 w 61"/>
                  <a:gd name="T7" fmla="*/ 30 h 60"/>
                  <a:gd name="T8" fmla="*/ 31 w 61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61" y="30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1" name="Freeform 1618"/>
              <p:cNvSpPr/>
              <p:nvPr/>
            </p:nvSpPr>
            <p:spPr bwMode="auto">
              <a:xfrm>
                <a:off x="5945" y="1910"/>
                <a:ext cx="61" cy="60"/>
              </a:xfrm>
              <a:custGeom>
                <a:avLst/>
                <a:gdLst>
                  <a:gd name="T0" fmla="*/ 31 w 61"/>
                  <a:gd name="T1" fmla="*/ 60 h 60"/>
                  <a:gd name="T2" fmla="*/ 0 w 61"/>
                  <a:gd name="T3" fmla="*/ 30 h 60"/>
                  <a:gd name="T4" fmla="*/ 31 w 61"/>
                  <a:gd name="T5" fmla="*/ 0 h 60"/>
                  <a:gd name="T6" fmla="*/ 61 w 61"/>
                  <a:gd name="T7" fmla="*/ 30 h 60"/>
                  <a:gd name="T8" fmla="*/ 31 w 61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61" y="30"/>
                    </a:lnTo>
                    <a:lnTo>
                      <a:pt x="31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2" name="Freeform 1619"/>
              <p:cNvSpPr/>
              <p:nvPr/>
            </p:nvSpPr>
            <p:spPr bwMode="auto">
              <a:xfrm>
                <a:off x="5961" y="1925"/>
                <a:ext cx="30" cy="30"/>
              </a:xfrm>
              <a:custGeom>
                <a:avLst/>
                <a:gdLst>
                  <a:gd name="T0" fmla="*/ 15 w 30"/>
                  <a:gd name="T1" fmla="*/ 30 h 30"/>
                  <a:gd name="T2" fmla="*/ 0 w 30"/>
                  <a:gd name="T3" fmla="*/ 15 h 30"/>
                  <a:gd name="T4" fmla="*/ 15 w 30"/>
                  <a:gd name="T5" fmla="*/ 0 h 30"/>
                  <a:gd name="T6" fmla="*/ 30 w 30"/>
                  <a:gd name="T7" fmla="*/ 15 h 30"/>
                  <a:gd name="T8" fmla="*/ 15 w 3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30" y="15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3" name="Freeform 1620"/>
              <p:cNvSpPr/>
              <p:nvPr/>
            </p:nvSpPr>
            <p:spPr bwMode="auto">
              <a:xfrm>
                <a:off x="5961" y="1925"/>
                <a:ext cx="30" cy="30"/>
              </a:xfrm>
              <a:custGeom>
                <a:avLst/>
                <a:gdLst>
                  <a:gd name="T0" fmla="*/ 15 w 30"/>
                  <a:gd name="T1" fmla="*/ 30 h 30"/>
                  <a:gd name="T2" fmla="*/ 0 w 30"/>
                  <a:gd name="T3" fmla="*/ 15 h 30"/>
                  <a:gd name="T4" fmla="*/ 15 w 30"/>
                  <a:gd name="T5" fmla="*/ 0 h 30"/>
                  <a:gd name="T6" fmla="*/ 30 w 30"/>
                  <a:gd name="T7" fmla="*/ 15 h 30"/>
                  <a:gd name="T8" fmla="*/ 15 w 3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30" y="15"/>
                    </a:lnTo>
                    <a:lnTo>
                      <a:pt x="15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4" name="Rectangle 1621"/>
              <p:cNvSpPr>
                <a:spLocks noChangeArrowheads="1"/>
              </p:cNvSpPr>
              <p:nvPr/>
            </p:nvSpPr>
            <p:spPr bwMode="auto">
              <a:xfrm>
                <a:off x="5953" y="2000"/>
                <a:ext cx="46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5" name="Rectangle 1622"/>
              <p:cNvSpPr>
                <a:spLocks noChangeArrowheads="1"/>
              </p:cNvSpPr>
              <p:nvPr/>
            </p:nvSpPr>
            <p:spPr bwMode="auto">
              <a:xfrm>
                <a:off x="5953" y="2000"/>
                <a:ext cx="46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6" name="Freeform 1623"/>
              <p:cNvSpPr/>
              <p:nvPr/>
            </p:nvSpPr>
            <p:spPr bwMode="auto">
              <a:xfrm>
                <a:off x="5945" y="1993"/>
                <a:ext cx="61" cy="52"/>
              </a:xfrm>
              <a:custGeom>
                <a:avLst/>
                <a:gdLst>
                  <a:gd name="T0" fmla="*/ 31 w 61"/>
                  <a:gd name="T1" fmla="*/ 52 h 52"/>
                  <a:gd name="T2" fmla="*/ 0 w 61"/>
                  <a:gd name="T3" fmla="*/ 22 h 52"/>
                  <a:gd name="T4" fmla="*/ 31 w 61"/>
                  <a:gd name="T5" fmla="*/ 0 h 52"/>
                  <a:gd name="T6" fmla="*/ 61 w 61"/>
                  <a:gd name="T7" fmla="*/ 22 h 52"/>
                  <a:gd name="T8" fmla="*/ 31 w 61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2">
                    <a:moveTo>
                      <a:pt x="31" y="52"/>
                    </a:moveTo>
                    <a:lnTo>
                      <a:pt x="0" y="22"/>
                    </a:lnTo>
                    <a:lnTo>
                      <a:pt x="31" y="0"/>
                    </a:lnTo>
                    <a:lnTo>
                      <a:pt x="61" y="22"/>
                    </a:lnTo>
                    <a:lnTo>
                      <a:pt x="31" y="52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7" name="Freeform 1624"/>
              <p:cNvSpPr/>
              <p:nvPr/>
            </p:nvSpPr>
            <p:spPr bwMode="auto">
              <a:xfrm>
                <a:off x="5945" y="1993"/>
                <a:ext cx="61" cy="52"/>
              </a:xfrm>
              <a:custGeom>
                <a:avLst/>
                <a:gdLst>
                  <a:gd name="T0" fmla="*/ 31 w 61"/>
                  <a:gd name="T1" fmla="*/ 52 h 52"/>
                  <a:gd name="T2" fmla="*/ 0 w 61"/>
                  <a:gd name="T3" fmla="*/ 22 h 52"/>
                  <a:gd name="T4" fmla="*/ 31 w 61"/>
                  <a:gd name="T5" fmla="*/ 0 h 52"/>
                  <a:gd name="T6" fmla="*/ 61 w 61"/>
                  <a:gd name="T7" fmla="*/ 22 h 52"/>
                  <a:gd name="T8" fmla="*/ 31 w 61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2">
                    <a:moveTo>
                      <a:pt x="31" y="52"/>
                    </a:moveTo>
                    <a:lnTo>
                      <a:pt x="0" y="22"/>
                    </a:lnTo>
                    <a:lnTo>
                      <a:pt x="31" y="0"/>
                    </a:lnTo>
                    <a:lnTo>
                      <a:pt x="61" y="22"/>
                    </a:lnTo>
                    <a:lnTo>
                      <a:pt x="31" y="5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8" name="Freeform 1625"/>
              <p:cNvSpPr/>
              <p:nvPr/>
            </p:nvSpPr>
            <p:spPr bwMode="auto">
              <a:xfrm>
                <a:off x="5961" y="2008"/>
                <a:ext cx="30" cy="22"/>
              </a:xfrm>
              <a:custGeom>
                <a:avLst/>
                <a:gdLst>
                  <a:gd name="T0" fmla="*/ 15 w 30"/>
                  <a:gd name="T1" fmla="*/ 22 h 22"/>
                  <a:gd name="T2" fmla="*/ 0 w 30"/>
                  <a:gd name="T3" fmla="*/ 7 h 22"/>
                  <a:gd name="T4" fmla="*/ 15 w 30"/>
                  <a:gd name="T5" fmla="*/ 0 h 22"/>
                  <a:gd name="T6" fmla="*/ 30 w 30"/>
                  <a:gd name="T7" fmla="*/ 7 h 22"/>
                  <a:gd name="T8" fmla="*/ 15 w 30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2">
                    <a:moveTo>
                      <a:pt x="15" y="22"/>
                    </a:moveTo>
                    <a:lnTo>
                      <a:pt x="0" y="7"/>
                    </a:lnTo>
                    <a:lnTo>
                      <a:pt x="15" y="0"/>
                    </a:lnTo>
                    <a:lnTo>
                      <a:pt x="30" y="7"/>
                    </a:ln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9" name="Freeform 1626"/>
              <p:cNvSpPr/>
              <p:nvPr/>
            </p:nvSpPr>
            <p:spPr bwMode="auto">
              <a:xfrm>
                <a:off x="5961" y="2008"/>
                <a:ext cx="30" cy="22"/>
              </a:xfrm>
              <a:custGeom>
                <a:avLst/>
                <a:gdLst>
                  <a:gd name="T0" fmla="*/ 15 w 30"/>
                  <a:gd name="T1" fmla="*/ 22 h 22"/>
                  <a:gd name="T2" fmla="*/ 0 w 30"/>
                  <a:gd name="T3" fmla="*/ 7 h 22"/>
                  <a:gd name="T4" fmla="*/ 15 w 30"/>
                  <a:gd name="T5" fmla="*/ 0 h 22"/>
                  <a:gd name="T6" fmla="*/ 30 w 30"/>
                  <a:gd name="T7" fmla="*/ 7 h 22"/>
                  <a:gd name="T8" fmla="*/ 15 w 30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2">
                    <a:moveTo>
                      <a:pt x="15" y="22"/>
                    </a:moveTo>
                    <a:lnTo>
                      <a:pt x="0" y="7"/>
                    </a:lnTo>
                    <a:lnTo>
                      <a:pt x="15" y="0"/>
                    </a:lnTo>
                    <a:lnTo>
                      <a:pt x="30" y="7"/>
                    </a:lnTo>
                    <a:lnTo>
                      <a:pt x="15" y="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0" name="Rectangle 1627"/>
              <p:cNvSpPr>
                <a:spLocks noChangeArrowheads="1"/>
              </p:cNvSpPr>
              <p:nvPr/>
            </p:nvSpPr>
            <p:spPr bwMode="auto">
              <a:xfrm>
                <a:off x="5953" y="2076"/>
                <a:ext cx="46" cy="45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1" name="Rectangle 1628"/>
              <p:cNvSpPr>
                <a:spLocks noChangeArrowheads="1"/>
              </p:cNvSpPr>
              <p:nvPr/>
            </p:nvSpPr>
            <p:spPr bwMode="auto">
              <a:xfrm>
                <a:off x="5953" y="2076"/>
                <a:ext cx="46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2" name="Freeform 1629"/>
              <p:cNvSpPr/>
              <p:nvPr/>
            </p:nvSpPr>
            <p:spPr bwMode="auto">
              <a:xfrm>
                <a:off x="5945" y="2068"/>
                <a:ext cx="61" cy="60"/>
              </a:xfrm>
              <a:custGeom>
                <a:avLst/>
                <a:gdLst>
                  <a:gd name="T0" fmla="*/ 31 w 61"/>
                  <a:gd name="T1" fmla="*/ 60 h 60"/>
                  <a:gd name="T2" fmla="*/ 0 w 61"/>
                  <a:gd name="T3" fmla="*/ 30 h 60"/>
                  <a:gd name="T4" fmla="*/ 31 w 61"/>
                  <a:gd name="T5" fmla="*/ 0 h 60"/>
                  <a:gd name="T6" fmla="*/ 61 w 61"/>
                  <a:gd name="T7" fmla="*/ 30 h 60"/>
                  <a:gd name="T8" fmla="*/ 31 w 61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61" y="30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3" name="Freeform 1630"/>
              <p:cNvSpPr/>
              <p:nvPr/>
            </p:nvSpPr>
            <p:spPr bwMode="auto">
              <a:xfrm>
                <a:off x="5945" y="2068"/>
                <a:ext cx="61" cy="60"/>
              </a:xfrm>
              <a:custGeom>
                <a:avLst/>
                <a:gdLst>
                  <a:gd name="T0" fmla="*/ 31 w 61"/>
                  <a:gd name="T1" fmla="*/ 60 h 60"/>
                  <a:gd name="T2" fmla="*/ 0 w 61"/>
                  <a:gd name="T3" fmla="*/ 30 h 60"/>
                  <a:gd name="T4" fmla="*/ 31 w 61"/>
                  <a:gd name="T5" fmla="*/ 0 h 60"/>
                  <a:gd name="T6" fmla="*/ 61 w 61"/>
                  <a:gd name="T7" fmla="*/ 30 h 60"/>
                  <a:gd name="T8" fmla="*/ 31 w 61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61" y="30"/>
                    </a:lnTo>
                    <a:lnTo>
                      <a:pt x="31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4" name="Freeform 1631"/>
              <p:cNvSpPr/>
              <p:nvPr/>
            </p:nvSpPr>
            <p:spPr bwMode="auto">
              <a:xfrm>
                <a:off x="5961" y="2083"/>
                <a:ext cx="30" cy="30"/>
              </a:xfrm>
              <a:custGeom>
                <a:avLst/>
                <a:gdLst>
                  <a:gd name="T0" fmla="*/ 15 w 30"/>
                  <a:gd name="T1" fmla="*/ 30 h 30"/>
                  <a:gd name="T2" fmla="*/ 0 w 30"/>
                  <a:gd name="T3" fmla="*/ 15 h 30"/>
                  <a:gd name="T4" fmla="*/ 15 w 30"/>
                  <a:gd name="T5" fmla="*/ 0 h 30"/>
                  <a:gd name="T6" fmla="*/ 30 w 30"/>
                  <a:gd name="T7" fmla="*/ 15 h 30"/>
                  <a:gd name="T8" fmla="*/ 15 w 3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30" y="15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5" name="Freeform 1632"/>
              <p:cNvSpPr/>
              <p:nvPr/>
            </p:nvSpPr>
            <p:spPr bwMode="auto">
              <a:xfrm>
                <a:off x="5961" y="2083"/>
                <a:ext cx="30" cy="30"/>
              </a:xfrm>
              <a:custGeom>
                <a:avLst/>
                <a:gdLst>
                  <a:gd name="T0" fmla="*/ 15 w 30"/>
                  <a:gd name="T1" fmla="*/ 30 h 30"/>
                  <a:gd name="T2" fmla="*/ 0 w 30"/>
                  <a:gd name="T3" fmla="*/ 15 h 30"/>
                  <a:gd name="T4" fmla="*/ 15 w 30"/>
                  <a:gd name="T5" fmla="*/ 0 h 30"/>
                  <a:gd name="T6" fmla="*/ 30 w 30"/>
                  <a:gd name="T7" fmla="*/ 15 h 30"/>
                  <a:gd name="T8" fmla="*/ 15 w 3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30" y="15"/>
                    </a:lnTo>
                    <a:lnTo>
                      <a:pt x="15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6" name="Rectangle 1633"/>
              <p:cNvSpPr>
                <a:spLocks noChangeArrowheads="1"/>
              </p:cNvSpPr>
              <p:nvPr/>
            </p:nvSpPr>
            <p:spPr bwMode="auto">
              <a:xfrm>
                <a:off x="5877" y="1759"/>
                <a:ext cx="38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7" name="Rectangle 1634"/>
              <p:cNvSpPr>
                <a:spLocks noChangeArrowheads="1"/>
              </p:cNvSpPr>
              <p:nvPr/>
            </p:nvSpPr>
            <p:spPr bwMode="auto">
              <a:xfrm>
                <a:off x="5877" y="1759"/>
                <a:ext cx="3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8" name="Freeform 1635"/>
              <p:cNvSpPr/>
              <p:nvPr/>
            </p:nvSpPr>
            <p:spPr bwMode="auto">
              <a:xfrm>
                <a:off x="5869" y="1751"/>
                <a:ext cx="61" cy="53"/>
              </a:xfrm>
              <a:custGeom>
                <a:avLst/>
                <a:gdLst>
                  <a:gd name="T0" fmla="*/ 31 w 61"/>
                  <a:gd name="T1" fmla="*/ 53 h 53"/>
                  <a:gd name="T2" fmla="*/ 0 w 61"/>
                  <a:gd name="T3" fmla="*/ 23 h 53"/>
                  <a:gd name="T4" fmla="*/ 31 w 61"/>
                  <a:gd name="T5" fmla="*/ 0 h 53"/>
                  <a:gd name="T6" fmla="*/ 61 w 61"/>
                  <a:gd name="T7" fmla="*/ 23 h 53"/>
                  <a:gd name="T8" fmla="*/ 31 w 61"/>
                  <a:gd name="T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3">
                    <a:moveTo>
                      <a:pt x="31" y="53"/>
                    </a:moveTo>
                    <a:lnTo>
                      <a:pt x="0" y="23"/>
                    </a:lnTo>
                    <a:lnTo>
                      <a:pt x="31" y="0"/>
                    </a:lnTo>
                    <a:lnTo>
                      <a:pt x="61" y="23"/>
                    </a:lnTo>
                    <a:lnTo>
                      <a:pt x="31" y="53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9" name="Freeform 1636"/>
              <p:cNvSpPr/>
              <p:nvPr/>
            </p:nvSpPr>
            <p:spPr bwMode="auto">
              <a:xfrm>
                <a:off x="5869" y="1751"/>
                <a:ext cx="61" cy="53"/>
              </a:xfrm>
              <a:custGeom>
                <a:avLst/>
                <a:gdLst>
                  <a:gd name="T0" fmla="*/ 31 w 61"/>
                  <a:gd name="T1" fmla="*/ 53 h 53"/>
                  <a:gd name="T2" fmla="*/ 0 w 61"/>
                  <a:gd name="T3" fmla="*/ 23 h 53"/>
                  <a:gd name="T4" fmla="*/ 31 w 61"/>
                  <a:gd name="T5" fmla="*/ 0 h 53"/>
                  <a:gd name="T6" fmla="*/ 61 w 61"/>
                  <a:gd name="T7" fmla="*/ 23 h 53"/>
                  <a:gd name="T8" fmla="*/ 31 w 61"/>
                  <a:gd name="T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3">
                    <a:moveTo>
                      <a:pt x="31" y="53"/>
                    </a:moveTo>
                    <a:lnTo>
                      <a:pt x="0" y="23"/>
                    </a:lnTo>
                    <a:lnTo>
                      <a:pt x="31" y="0"/>
                    </a:lnTo>
                    <a:lnTo>
                      <a:pt x="61" y="23"/>
                    </a:lnTo>
                    <a:lnTo>
                      <a:pt x="31" y="5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0" name="Freeform 1637"/>
              <p:cNvSpPr/>
              <p:nvPr/>
            </p:nvSpPr>
            <p:spPr bwMode="auto">
              <a:xfrm>
                <a:off x="5884" y="1767"/>
                <a:ext cx="31" cy="22"/>
              </a:xfrm>
              <a:custGeom>
                <a:avLst/>
                <a:gdLst>
                  <a:gd name="T0" fmla="*/ 16 w 31"/>
                  <a:gd name="T1" fmla="*/ 22 h 22"/>
                  <a:gd name="T2" fmla="*/ 0 w 31"/>
                  <a:gd name="T3" fmla="*/ 7 h 22"/>
                  <a:gd name="T4" fmla="*/ 16 w 31"/>
                  <a:gd name="T5" fmla="*/ 0 h 22"/>
                  <a:gd name="T6" fmla="*/ 31 w 31"/>
                  <a:gd name="T7" fmla="*/ 7 h 22"/>
                  <a:gd name="T8" fmla="*/ 16 w 3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2">
                    <a:moveTo>
                      <a:pt x="16" y="22"/>
                    </a:moveTo>
                    <a:lnTo>
                      <a:pt x="0" y="7"/>
                    </a:lnTo>
                    <a:lnTo>
                      <a:pt x="16" y="0"/>
                    </a:lnTo>
                    <a:lnTo>
                      <a:pt x="31" y="7"/>
                    </a:lnTo>
                    <a:lnTo>
                      <a:pt x="16" y="22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1" name="Freeform 1638"/>
              <p:cNvSpPr/>
              <p:nvPr/>
            </p:nvSpPr>
            <p:spPr bwMode="auto">
              <a:xfrm>
                <a:off x="5884" y="1767"/>
                <a:ext cx="31" cy="22"/>
              </a:xfrm>
              <a:custGeom>
                <a:avLst/>
                <a:gdLst>
                  <a:gd name="T0" fmla="*/ 16 w 31"/>
                  <a:gd name="T1" fmla="*/ 22 h 22"/>
                  <a:gd name="T2" fmla="*/ 0 w 31"/>
                  <a:gd name="T3" fmla="*/ 7 h 22"/>
                  <a:gd name="T4" fmla="*/ 16 w 31"/>
                  <a:gd name="T5" fmla="*/ 0 h 22"/>
                  <a:gd name="T6" fmla="*/ 31 w 31"/>
                  <a:gd name="T7" fmla="*/ 7 h 22"/>
                  <a:gd name="T8" fmla="*/ 16 w 3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2">
                    <a:moveTo>
                      <a:pt x="16" y="22"/>
                    </a:moveTo>
                    <a:lnTo>
                      <a:pt x="0" y="7"/>
                    </a:lnTo>
                    <a:lnTo>
                      <a:pt x="16" y="0"/>
                    </a:lnTo>
                    <a:lnTo>
                      <a:pt x="31" y="7"/>
                    </a:lnTo>
                    <a:lnTo>
                      <a:pt x="16" y="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2" name="Rectangle 1639"/>
              <p:cNvSpPr>
                <a:spLocks noChangeArrowheads="1"/>
              </p:cNvSpPr>
              <p:nvPr/>
            </p:nvSpPr>
            <p:spPr bwMode="auto">
              <a:xfrm>
                <a:off x="5877" y="1834"/>
                <a:ext cx="38" cy="46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3" name="Rectangle 1640"/>
              <p:cNvSpPr>
                <a:spLocks noChangeArrowheads="1"/>
              </p:cNvSpPr>
              <p:nvPr/>
            </p:nvSpPr>
            <p:spPr bwMode="auto">
              <a:xfrm>
                <a:off x="5877" y="1834"/>
                <a:ext cx="38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4" name="Freeform 1641"/>
              <p:cNvSpPr/>
              <p:nvPr/>
            </p:nvSpPr>
            <p:spPr bwMode="auto">
              <a:xfrm>
                <a:off x="5869" y="1827"/>
                <a:ext cx="61" cy="60"/>
              </a:xfrm>
              <a:custGeom>
                <a:avLst/>
                <a:gdLst>
                  <a:gd name="T0" fmla="*/ 31 w 61"/>
                  <a:gd name="T1" fmla="*/ 60 h 60"/>
                  <a:gd name="T2" fmla="*/ 0 w 61"/>
                  <a:gd name="T3" fmla="*/ 30 h 60"/>
                  <a:gd name="T4" fmla="*/ 31 w 61"/>
                  <a:gd name="T5" fmla="*/ 0 h 60"/>
                  <a:gd name="T6" fmla="*/ 61 w 61"/>
                  <a:gd name="T7" fmla="*/ 30 h 60"/>
                  <a:gd name="T8" fmla="*/ 31 w 61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61" y="30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5" name="Freeform 1642"/>
              <p:cNvSpPr/>
              <p:nvPr/>
            </p:nvSpPr>
            <p:spPr bwMode="auto">
              <a:xfrm>
                <a:off x="5869" y="1827"/>
                <a:ext cx="61" cy="60"/>
              </a:xfrm>
              <a:custGeom>
                <a:avLst/>
                <a:gdLst>
                  <a:gd name="T0" fmla="*/ 31 w 61"/>
                  <a:gd name="T1" fmla="*/ 60 h 60"/>
                  <a:gd name="T2" fmla="*/ 0 w 61"/>
                  <a:gd name="T3" fmla="*/ 30 h 60"/>
                  <a:gd name="T4" fmla="*/ 31 w 61"/>
                  <a:gd name="T5" fmla="*/ 0 h 60"/>
                  <a:gd name="T6" fmla="*/ 61 w 61"/>
                  <a:gd name="T7" fmla="*/ 30 h 60"/>
                  <a:gd name="T8" fmla="*/ 31 w 61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61" y="30"/>
                    </a:lnTo>
                    <a:lnTo>
                      <a:pt x="31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6" name="Freeform 1643"/>
              <p:cNvSpPr/>
              <p:nvPr/>
            </p:nvSpPr>
            <p:spPr bwMode="auto">
              <a:xfrm>
                <a:off x="5884" y="1842"/>
                <a:ext cx="31" cy="30"/>
              </a:xfrm>
              <a:custGeom>
                <a:avLst/>
                <a:gdLst>
                  <a:gd name="T0" fmla="*/ 16 w 31"/>
                  <a:gd name="T1" fmla="*/ 30 h 30"/>
                  <a:gd name="T2" fmla="*/ 0 w 31"/>
                  <a:gd name="T3" fmla="*/ 15 h 30"/>
                  <a:gd name="T4" fmla="*/ 16 w 31"/>
                  <a:gd name="T5" fmla="*/ 0 h 30"/>
                  <a:gd name="T6" fmla="*/ 31 w 31"/>
                  <a:gd name="T7" fmla="*/ 15 h 30"/>
                  <a:gd name="T8" fmla="*/ 16 w 31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0">
                    <a:moveTo>
                      <a:pt x="16" y="30"/>
                    </a:moveTo>
                    <a:lnTo>
                      <a:pt x="0" y="15"/>
                    </a:lnTo>
                    <a:lnTo>
                      <a:pt x="16" y="0"/>
                    </a:lnTo>
                    <a:lnTo>
                      <a:pt x="31" y="15"/>
                    </a:lnTo>
                    <a:lnTo>
                      <a:pt x="16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7" name="Freeform 1644"/>
              <p:cNvSpPr/>
              <p:nvPr/>
            </p:nvSpPr>
            <p:spPr bwMode="auto">
              <a:xfrm>
                <a:off x="5884" y="1842"/>
                <a:ext cx="31" cy="30"/>
              </a:xfrm>
              <a:custGeom>
                <a:avLst/>
                <a:gdLst>
                  <a:gd name="T0" fmla="*/ 16 w 31"/>
                  <a:gd name="T1" fmla="*/ 30 h 30"/>
                  <a:gd name="T2" fmla="*/ 0 w 31"/>
                  <a:gd name="T3" fmla="*/ 15 h 30"/>
                  <a:gd name="T4" fmla="*/ 16 w 31"/>
                  <a:gd name="T5" fmla="*/ 0 h 30"/>
                  <a:gd name="T6" fmla="*/ 31 w 31"/>
                  <a:gd name="T7" fmla="*/ 15 h 30"/>
                  <a:gd name="T8" fmla="*/ 16 w 31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0">
                    <a:moveTo>
                      <a:pt x="16" y="30"/>
                    </a:moveTo>
                    <a:lnTo>
                      <a:pt x="0" y="15"/>
                    </a:lnTo>
                    <a:lnTo>
                      <a:pt x="16" y="0"/>
                    </a:lnTo>
                    <a:lnTo>
                      <a:pt x="31" y="15"/>
                    </a:lnTo>
                    <a:lnTo>
                      <a:pt x="16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8" name="Rectangle 1645"/>
              <p:cNvSpPr>
                <a:spLocks noChangeArrowheads="1"/>
              </p:cNvSpPr>
              <p:nvPr/>
            </p:nvSpPr>
            <p:spPr bwMode="auto">
              <a:xfrm>
                <a:off x="5877" y="1917"/>
                <a:ext cx="38" cy="45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9" name="Rectangle 1646"/>
              <p:cNvSpPr>
                <a:spLocks noChangeArrowheads="1"/>
              </p:cNvSpPr>
              <p:nvPr/>
            </p:nvSpPr>
            <p:spPr bwMode="auto">
              <a:xfrm>
                <a:off x="5877" y="1917"/>
                <a:ext cx="38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0" name="Freeform 1647"/>
              <p:cNvSpPr/>
              <p:nvPr/>
            </p:nvSpPr>
            <p:spPr bwMode="auto">
              <a:xfrm>
                <a:off x="5869" y="1910"/>
                <a:ext cx="61" cy="60"/>
              </a:xfrm>
              <a:custGeom>
                <a:avLst/>
                <a:gdLst>
                  <a:gd name="T0" fmla="*/ 31 w 61"/>
                  <a:gd name="T1" fmla="*/ 60 h 60"/>
                  <a:gd name="T2" fmla="*/ 0 w 61"/>
                  <a:gd name="T3" fmla="*/ 30 h 60"/>
                  <a:gd name="T4" fmla="*/ 31 w 61"/>
                  <a:gd name="T5" fmla="*/ 0 h 60"/>
                  <a:gd name="T6" fmla="*/ 61 w 61"/>
                  <a:gd name="T7" fmla="*/ 30 h 60"/>
                  <a:gd name="T8" fmla="*/ 31 w 61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61" y="30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1" name="Freeform 1648"/>
              <p:cNvSpPr/>
              <p:nvPr/>
            </p:nvSpPr>
            <p:spPr bwMode="auto">
              <a:xfrm>
                <a:off x="5869" y="1910"/>
                <a:ext cx="61" cy="60"/>
              </a:xfrm>
              <a:custGeom>
                <a:avLst/>
                <a:gdLst>
                  <a:gd name="T0" fmla="*/ 31 w 61"/>
                  <a:gd name="T1" fmla="*/ 60 h 60"/>
                  <a:gd name="T2" fmla="*/ 0 w 61"/>
                  <a:gd name="T3" fmla="*/ 30 h 60"/>
                  <a:gd name="T4" fmla="*/ 31 w 61"/>
                  <a:gd name="T5" fmla="*/ 0 h 60"/>
                  <a:gd name="T6" fmla="*/ 61 w 61"/>
                  <a:gd name="T7" fmla="*/ 30 h 60"/>
                  <a:gd name="T8" fmla="*/ 31 w 61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61" y="30"/>
                    </a:lnTo>
                    <a:lnTo>
                      <a:pt x="31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2" name="Freeform 1649"/>
              <p:cNvSpPr/>
              <p:nvPr/>
            </p:nvSpPr>
            <p:spPr bwMode="auto">
              <a:xfrm>
                <a:off x="5884" y="1925"/>
                <a:ext cx="31" cy="30"/>
              </a:xfrm>
              <a:custGeom>
                <a:avLst/>
                <a:gdLst>
                  <a:gd name="T0" fmla="*/ 16 w 31"/>
                  <a:gd name="T1" fmla="*/ 30 h 30"/>
                  <a:gd name="T2" fmla="*/ 0 w 31"/>
                  <a:gd name="T3" fmla="*/ 15 h 30"/>
                  <a:gd name="T4" fmla="*/ 16 w 31"/>
                  <a:gd name="T5" fmla="*/ 0 h 30"/>
                  <a:gd name="T6" fmla="*/ 31 w 31"/>
                  <a:gd name="T7" fmla="*/ 15 h 30"/>
                  <a:gd name="T8" fmla="*/ 16 w 31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0">
                    <a:moveTo>
                      <a:pt x="16" y="30"/>
                    </a:moveTo>
                    <a:lnTo>
                      <a:pt x="0" y="15"/>
                    </a:lnTo>
                    <a:lnTo>
                      <a:pt x="16" y="0"/>
                    </a:lnTo>
                    <a:lnTo>
                      <a:pt x="31" y="15"/>
                    </a:lnTo>
                    <a:lnTo>
                      <a:pt x="16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3" name="Freeform 1650"/>
              <p:cNvSpPr/>
              <p:nvPr/>
            </p:nvSpPr>
            <p:spPr bwMode="auto">
              <a:xfrm>
                <a:off x="5884" y="1925"/>
                <a:ext cx="31" cy="30"/>
              </a:xfrm>
              <a:custGeom>
                <a:avLst/>
                <a:gdLst>
                  <a:gd name="T0" fmla="*/ 16 w 31"/>
                  <a:gd name="T1" fmla="*/ 30 h 30"/>
                  <a:gd name="T2" fmla="*/ 0 w 31"/>
                  <a:gd name="T3" fmla="*/ 15 h 30"/>
                  <a:gd name="T4" fmla="*/ 16 w 31"/>
                  <a:gd name="T5" fmla="*/ 0 h 30"/>
                  <a:gd name="T6" fmla="*/ 31 w 31"/>
                  <a:gd name="T7" fmla="*/ 15 h 30"/>
                  <a:gd name="T8" fmla="*/ 16 w 31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0">
                    <a:moveTo>
                      <a:pt x="16" y="30"/>
                    </a:moveTo>
                    <a:lnTo>
                      <a:pt x="0" y="15"/>
                    </a:lnTo>
                    <a:lnTo>
                      <a:pt x="16" y="0"/>
                    </a:lnTo>
                    <a:lnTo>
                      <a:pt x="31" y="15"/>
                    </a:lnTo>
                    <a:lnTo>
                      <a:pt x="16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4" name="Rectangle 1651"/>
              <p:cNvSpPr>
                <a:spLocks noChangeArrowheads="1"/>
              </p:cNvSpPr>
              <p:nvPr/>
            </p:nvSpPr>
            <p:spPr bwMode="auto">
              <a:xfrm>
                <a:off x="5877" y="2000"/>
                <a:ext cx="38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5" name="Freeform 1652"/>
              <p:cNvSpPr/>
              <p:nvPr/>
            </p:nvSpPr>
            <p:spPr bwMode="auto">
              <a:xfrm>
                <a:off x="5869" y="1993"/>
                <a:ext cx="61" cy="52"/>
              </a:xfrm>
              <a:custGeom>
                <a:avLst/>
                <a:gdLst>
                  <a:gd name="T0" fmla="*/ 31 w 61"/>
                  <a:gd name="T1" fmla="*/ 52 h 52"/>
                  <a:gd name="T2" fmla="*/ 0 w 61"/>
                  <a:gd name="T3" fmla="*/ 22 h 52"/>
                  <a:gd name="T4" fmla="*/ 31 w 61"/>
                  <a:gd name="T5" fmla="*/ 0 h 52"/>
                  <a:gd name="T6" fmla="*/ 61 w 61"/>
                  <a:gd name="T7" fmla="*/ 22 h 52"/>
                  <a:gd name="T8" fmla="*/ 31 w 61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2">
                    <a:moveTo>
                      <a:pt x="31" y="52"/>
                    </a:moveTo>
                    <a:lnTo>
                      <a:pt x="0" y="22"/>
                    </a:lnTo>
                    <a:lnTo>
                      <a:pt x="31" y="0"/>
                    </a:lnTo>
                    <a:lnTo>
                      <a:pt x="61" y="22"/>
                    </a:lnTo>
                    <a:lnTo>
                      <a:pt x="31" y="52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6" name="Freeform 1653"/>
              <p:cNvSpPr/>
              <p:nvPr/>
            </p:nvSpPr>
            <p:spPr bwMode="auto">
              <a:xfrm>
                <a:off x="5884" y="2008"/>
                <a:ext cx="31" cy="22"/>
              </a:xfrm>
              <a:custGeom>
                <a:avLst/>
                <a:gdLst>
                  <a:gd name="T0" fmla="*/ 16 w 31"/>
                  <a:gd name="T1" fmla="*/ 22 h 22"/>
                  <a:gd name="T2" fmla="*/ 0 w 31"/>
                  <a:gd name="T3" fmla="*/ 7 h 22"/>
                  <a:gd name="T4" fmla="*/ 16 w 31"/>
                  <a:gd name="T5" fmla="*/ 0 h 22"/>
                  <a:gd name="T6" fmla="*/ 31 w 31"/>
                  <a:gd name="T7" fmla="*/ 7 h 22"/>
                  <a:gd name="T8" fmla="*/ 16 w 3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2">
                    <a:moveTo>
                      <a:pt x="16" y="22"/>
                    </a:moveTo>
                    <a:lnTo>
                      <a:pt x="0" y="7"/>
                    </a:lnTo>
                    <a:lnTo>
                      <a:pt x="16" y="0"/>
                    </a:lnTo>
                    <a:lnTo>
                      <a:pt x="31" y="7"/>
                    </a:lnTo>
                    <a:lnTo>
                      <a:pt x="16" y="22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7" name="Rectangle 1654"/>
              <p:cNvSpPr>
                <a:spLocks noChangeArrowheads="1"/>
              </p:cNvSpPr>
              <p:nvPr/>
            </p:nvSpPr>
            <p:spPr bwMode="auto">
              <a:xfrm>
                <a:off x="5877" y="2076"/>
                <a:ext cx="38" cy="45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8" name="Rectangle 1655"/>
              <p:cNvSpPr>
                <a:spLocks noChangeArrowheads="1"/>
              </p:cNvSpPr>
              <p:nvPr/>
            </p:nvSpPr>
            <p:spPr bwMode="auto">
              <a:xfrm>
                <a:off x="5877" y="2076"/>
                <a:ext cx="38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9" name="Freeform 1656"/>
              <p:cNvSpPr/>
              <p:nvPr/>
            </p:nvSpPr>
            <p:spPr bwMode="auto">
              <a:xfrm>
                <a:off x="5869" y="2068"/>
                <a:ext cx="61" cy="60"/>
              </a:xfrm>
              <a:custGeom>
                <a:avLst/>
                <a:gdLst>
                  <a:gd name="T0" fmla="*/ 31 w 61"/>
                  <a:gd name="T1" fmla="*/ 60 h 60"/>
                  <a:gd name="T2" fmla="*/ 0 w 61"/>
                  <a:gd name="T3" fmla="*/ 30 h 60"/>
                  <a:gd name="T4" fmla="*/ 31 w 61"/>
                  <a:gd name="T5" fmla="*/ 0 h 60"/>
                  <a:gd name="T6" fmla="*/ 61 w 61"/>
                  <a:gd name="T7" fmla="*/ 30 h 60"/>
                  <a:gd name="T8" fmla="*/ 31 w 61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61" y="30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0" name="Freeform 1657"/>
              <p:cNvSpPr/>
              <p:nvPr/>
            </p:nvSpPr>
            <p:spPr bwMode="auto">
              <a:xfrm>
                <a:off x="5869" y="2068"/>
                <a:ext cx="61" cy="60"/>
              </a:xfrm>
              <a:custGeom>
                <a:avLst/>
                <a:gdLst>
                  <a:gd name="T0" fmla="*/ 31 w 61"/>
                  <a:gd name="T1" fmla="*/ 60 h 60"/>
                  <a:gd name="T2" fmla="*/ 0 w 61"/>
                  <a:gd name="T3" fmla="*/ 30 h 60"/>
                  <a:gd name="T4" fmla="*/ 31 w 61"/>
                  <a:gd name="T5" fmla="*/ 0 h 60"/>
                  <a:gd name="T6" fmla="*/ 61 w 61"/>
                  <a:gd name="T7" fmla="*/ 30 h 60"/>
                  <a:gd name="T8" fmla="*/ 31 w 61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61" y="30"/>
                    </a:lnTo>
                    <a:lnTo>
                      <a:pt x="31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1" name="Freeform 1658"/>
              <p:cNvSpPr/>
              <p:nvPr/>
            </p:nvSpPr>
            <p:spPr bwMode="auto">
              <a:xfrm>
                <a:off x="5884" y="2083"/>
                <a:ext cx="31" cy="30"/>
              </a:xfrm>
              <a:custGeom>
                <a:avLst/>
                <a:gdLst>
                  <a:gd name="T0" fmla="*/ 16 w 31"/>
                  <a:gd name="T1" fmla="*/ 30 h 30"/>
                  <a:gd name="T2" fmla="*/ 0 w 31"/>
                  <a:gd name="T3" fmla="*/ 15 h 30"/>
                  <a:gd name="T4" fmla="*/ 16 w 31"/>
                  <a:gd name="T5" fmla="*/ 0 h 30"/>
                  <a:gd name="T6" fmla="*/ 31 w 31"/>
                  <a:gd name="T7" fmla="*/ 15 h 30"/>
                  <a:gd name="T8" fmla="*/ 16 w 31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0">
                    <a:moveTo>
                      <a:pt x="16" y="30"/>
                    </a:moveTo>
                    <a:lnTo>
                      <a:pt x="0" y="15"/>
                    </a:lnTo>
                    <a:lnTo>
                      <a:pt x="16" y="0"/>
                    </a:lnTo>
                    <a:lnTo>
                      <a:pt x="31" y="15"/>
                    </a:lnTo>
                    <a:lnTo>
                      <a:pt x="16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2" name="Freeform 1659"/>
              <p:cNvSpPr/>
              <p:nvPr/>
            </p:nvSpPr>
            <p:spPr bwMode="auto">
              <a:xfrm>
                <a:off x="5884" y="2083"/>
                <a:ext cx="31" cy="30"/>
              </a:xfrm>
              <a:custGeom>
                <a:avLst/>
                <a:gdLst>
                  <a:gd name="T0" fmla="*/ 16 w 31"/>
                  <a:gd name="T1" fmla="*/ 30 h 30"/>
                  <a:gd name="T2" fmla="*/ 0 w 31"/>
                  <a:gd name="T3" fmla="*/ 15 h 30"/>
                  <a:gd name="T4" fmla="*/ 16 w 31"/>
                  <a:gd name="T5" fmla="*/ 0 h 30"/>
                  <a:gd name="T6" fmla="*/ 31 w 31"/>
                  <a:gd name="T7" fmla="*/ 15 h 30"/>
                  <a:gd name="T8" fmla="*/ 16 w 31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0">
                    <a:moveTo>
                      <a:pt x="16" y="30"/>
                    </a:moveTo>
                    <a:lnTo>
                      <a:pt x="0" y="15"/>
                    </a:lnTo>
                    <a:lnTo>
                      <a:pt x="16" y="0"/>
                    </a:lnTo>
                    <a:lnTo>
                      <a:pt x="31" y="15"/>
                    </a:lnTo>
                    <a:lnTo>
                      <a:pt x="16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3" name="Rectangle 1660"/>
              <p:cNvSpPr>
                <a:spLocks noChangeArrowheads="1"/>
              </p:cNvSpPr>
              <p:nvPr/>
            </p:nvSpPr>
            <p:spPr bwMode="auto">
              <a:xfrm>
                <a:off x="5801" y="1676"/>
                <a:ext cx="38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4" name="Rectangle 1661"/>
              <p:cNvSpPr>
                <a:spLocks noChangeArrowheads="1"/>
              </p:cNvSpPr>
              <p:nvPr/>
            </p:nvSpPr>
            <p:spPr bwMode="auto">
              <a:xfrm>
                <a:off x="5801" y="1676"/>
                <a:ext cx="3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5" name="Freeform 1662"/>
              <p:cNvSpPr/>
              <p:nvPr/>
            </p:nvSpPr>
            <p:spPr bwMode="auto">
              <a:xfrm>
                <a:off x="5793" y="1669"/>
                <a:ext cx="53" cy="60"/>
              </a:xfrm>
              <a:custGeom>
                <a:avLst/>
                <a:gdLst>
                  <a:gd name="T0" fmla="*/ 30 w 53"/>
                  <a:gd name="T1" fmla="*/ 60 h 60"/>
                  <a:gd name="T2" fmla="*/ 0 w 53"/>
                  <a:gd name="T3" fmla="*/ 30 h 60"/>
                  <a:gd name="T4" fmla="*/ 30 w 53"/>
                  <a:gd name="T5" fmla="*/ 0 h 60"/>
                  <a:gd name="T6" fmla="*/ 53 w 53"/>
                  <a:gd name="T7" fmla="*/ 30 h 60"/>
                  <a:gd name="T8" fmla="*/ 30 w 53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60">
                    <a:moveTo>
                      <a:pt x="30" y="60"/>
                    </a:moveTo>
                    <a:lnTo>
                      <a:pt x="0" y="30"/>
                    </a:lnTo>
                    <a:lnTo>
                      <a:pt x="30" y="0"/>
                    </a:lnTo>
                    <a:lnTo>
                      <a:pt x="53" y="30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6" name="Freeform 1663"/>
              <p:cNvSpPr/>
              <p:nvPr/>
            </p:nvSpPr>
            <p:spPr bwMode="auto">
              <a:xfrm>
                <a:off x="5793" y="1669"/>
                <a:ext cx="53" cy="60"/>
              </a:xfrm>
              <a:custGeom>
                <a:avLst/>
                <a:gdLst>
                  <a:gd name="T0" fmla="*/ 30 w 53"/>
                  <a:gd name="T1" fmla="*/ 60 h 60"/>
                  <a:gd name="T2" fmla="*/ 0 w 53"/>
                  <a:gd name="T3" fmla="*/ 30 h 60"/>
                  <a:gd name="T4" fmla="*/ 30 w 53"/>
                  <a:gd name="T5" fmla="*/ 0 h 60"/>
                  <a:gd name="T6" fmla="*/ 53 w 53"/>
                  <a:gd name="T7" fmla="*/ 30 h 60"/>
                  <a:gd name="T8" fmla="*/ 30 w 53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60">
                    <a:moveTo>
                      <a:pt x="30" y="60"/>
                    </a:moveTo>
                    <a:lnTo>
                      <a:pt x="0" y="30"/>
                    </a:lnTo>
                    <a:lnTo>
                      <a:pt x="30" y="0"/>
                    </a:lnTo>
                    <a:lnTo>
                      <a:pt x="53" y="30"/>
                    </a:lnTo>
                    <a:lnTo>
                      <a:pt x="30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7" name="Freeform 1664"/>
              <p:cNvSpPr/>
              <p:nvPr/>
            </p:nvSpPr>
            <p:spPr bwMode="auto">
              <a:xfrm>
                <a:off x="5808" y="1684"/>
                <a:ext cx="23" cy="30"/>
              </a:xfrm>
              <a:custGeom>
                <a:avLst/>
                <a:gdLst>
                  <a:gd name="T0" fmla="*/ 15 w 23"/>
                  <a:gd name="T1" fmla="*/ 30 h 30"/>
                  <a:gd name="T2" fmla="*/ 0 w 23"/>
                  <a:gd name="T3" fmla="*/ 15 h 30"/>
                  <a:gd name="T4" fmla="*/ 15 w 23"/>
                  <a:gd name="T5" fmla="*/ 0 h 30"/>
                  <a:gd name="T6" fmla="*/ 23 w 23"/>
                  <a:gd name="T7" fmla="*/ 15 h 30"/>
                  <a:gd name="T8" fmla="*/ 15 w 23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23" y="15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8" name="Freeform 1665"/>
              <p:cNvSpPr/>
              <p:nvPr/>
            </p:nvSpPr>
            <p:spPr bwMode="auto">
              <a:xfrm>
                <a:off x="5808" y="1684"/>
                <a:ext cx="23" cy="30"/>
              </a:xfrm>
              <a:custGeom>
                <a:avLst/>
                <a:gdLst>
                  <a:gd name="T0" fmla="*/ 15 w 23"/>
                  <a:gd name="T1" fmla="*/ 30 h 30"/>
                  <a:gd name="T2" fmla="*/ 0 w 23"/>
                  <a:gd name="T3" fmla="*/ 15 h 30"/>
                  <a:gd name="T4" fmla="*/ 15 w 23"/>
                  <a:gd name="T5" fmla="*/ 0 h 30"/>
                  <a:gd name="T6" fmla="*/ 23 w 23"/>
                  <a:gd name="T7" fmla="*/ 15 h 30"/>
                  <a:gd name="T8" fmla="*/ 15 w 23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23" y="15"/>
                    </a:lnTo>
                    <a:lnTo>
                      <a:pt x="15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9" name="Rectangle 1666"/>
              <p:cNvSpPr>
                <a:spLocks noChangeArrowheads="1"/>
              </p:cNvSpPr>
              <p:nvPr/>
            </p:nvSpPr>
            <p:spPr bwMode="auto">
              <a:xfrm>
                <a:off x="5801" y="1759"/>
                <a:ext cx="38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0" name="Rectangle 1667"/>
              <p:cNvSpPr>
                <a:spLocks noChangeArrowheads="1"/>
              </p:cNvSpPr>
              <p:nvPr/>
            </p:nvSpPr>
            <p:spPr bwMode="auto">
              <a:xfrm>
                <a:off x="5801" y="1759"/>
                <a:ext cx="3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1" name="Freeform 1668"/>
              <p:cNvSpPr/>
              <p:nvPr/>
            </p:nvSpPr>
            <p:spPr bwMode="auto">
              <a:xfrm>
                <a:off x="5793" y="1751"/>
                <a:ext cx="53" cy="53"/>
              </a:xfrm>
              <a:custGeom>
                <a:avLst/>
                <a:gdLst>
                  <a:gd name="T0" fmla="*/ 30 w 53"/>
                  <a:gd name="T1" fmla="*/ 53 h 53"/>
                  <a:gd name="T2" fmla="*/ 0 w 53"/>
                  <a:gd name="T3" fmla="*/ 23 h 53"/>
                  <a:gd name="T4" fmla="*/ 30 w 53"/>
                  <a:gd name="T5" fmla="*/ 0 h 53"/>
                  <a:gd name="T6" fmla="*/ 53 w 53"/>
                  <a:gd name="T7" fmla="*/ 23 h 53"/>
                  <a:gd name="T8" fmla="*/ 30 w 53"/>
                  <a:gd name="T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3">
                    <a:moveTo>
                      <a:pt x="30" y="53"/>
                    </a:moveTo>
                    <a:lnTo>
                      <a:pt x="0" y="23"/>
                    </a:lnTo>
                    <a:lnTo>
                      <a:pt x="30" y="0"/>
                    </a:lnTo>
                    <a:lnTo>
                      <a:pt x="53" y="23"/>
                    </a:lnTo>
                    <a:lnTo>
                      <a:pt x="30" y="53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2" name="Freeform 1669"/>
              <p:cNvSpPr/>
              <p:nvPr/>
            </p:nvSpPr>
            <p:spPr bwMode="auto">
              <a:xfrm>
                <a:off x="5793" y="1751"/>
                <a:ext cx="53" cy="53"/>
              </a:xfrm>
              <a:custGeom>
                <a:avLst/>
                <a:gdLst>
                  <a:gd name="T0" fmla="*/ 30 w 53"/>
                  <a:gd name="T1" fmla="*/ 53 h 53"/>
                  <a:gd name="T2" fmla="*/ 0 w 53"/>
                  <a:gd name="T3" fmla="*/ 23 h 53"/>
                  <a:gd name="T4" fmla="*/ 30 w 53"/>
                  <a:gd name="T5" fmla="*/ 0 h 53"/>
                  <a:gd name="T6" fmla="*/ 53 w 53"/>
                  <a:gd name="T7" fmla="*/ 23 h 53"/>
                  <a:gd name="T8" fmla="*/ 30 w 53"/>
                  <a:gd name="T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3">
                    <a:moveTo>
                      <a:pt x="30" y="53"/>
                    </a:moveTo>
                    <a:lnTo>
                      <a:pt x="0" y="23"/>
                    </a:lnTo>
                    <a:lnTo>
                      <a:pt x="30" y="0"/>
                    </a:lnTo>
                    <a:lnTo>
                      <a:pt x="53" y="23"/>
                    </a:lnTo>
                    <a:lnTo>
                      <a:pt x="30" y="5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6" name="Group 1871"/>
            <p:cNvGrpSpPr/>
            <p:nvPr/>
          </p:nvGrpSpPr>
          <p:grpSpPr bwMode="auto">
            <a:xfrm>
              <a:off x="5633" y="388"/>
              <a:ext cx="556" cy="1740"/>
              <a:chOff x="5633" y="388"/>
              <a:chExt cx="556" cy="1740"/>
            </a:xfrm>
          </p:grpSpPr>
          <p:sp>
            <p:nvSpPr>
              <p:cNvPr id="273" name="Freeform 1671"/>
              <p:cNvSpPr/>
              <p:nvPr/>
            </p:nvSpPr>
            <p:spPr bwMode="auto">
              <a:xfrm>
                <a:off x="5808" y="1767"/>
                <a:ext cx="23" cy="22"/>
              </a:xfrm>
              <a:custGeom>
                <a:avLst/>
                <a:gdLst>
                  <a:gd name="T0" fmla="*/ 15 w 23"/>
                  <a:gd name="T1" fmla="*/ 22 h 22"/>
                  <a:gd name="T2" fmla="*/ 0 w 23"/>
                  <a:gd name="T3" fmla="*/ 7 h 22"/>
                  <a:gd name="T4" fmla="*/ 15 w 23"/>
                  <a:gd name="T5" fmla="*/ 0 h 22"/>
                  <a:gd name="T6" fmla="*/ 23 w 23"/>
                  <a:gd name="T7" fmla="*/ 7 h 22"/>
                  <a:gd name="T8" fmla="*/ 15 w 23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15" y="22"/>
                    </a:moveTo>
                    <a:lnTo>
                      <a:pt x="0" y="7"/>
                    </a:lnTo>
                    <a:lnTo>
                      <a:pt x="15" y="0"/>
                    </a:lnTo>
                    <a:lnTo>
                      <a:pt x="23" y="7"/>
                    </a:ln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Rectangle 1672"/>
              <p:cNvSpPr>
                <a:spLocks noChangeArrowheads="1"/>
              </p:cNvSpPr>
              <p:nvPr/>
            </p:nvSpPr>
            <p:spPr bwMode="auto">
              <a:xfrm>
                <a:off x="5801" y="1834"/>
                <a:ext cx="38" cy="46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1673"/>
              <p:cNvSpPr/>
              <p:nvPr/>
            </p:nvSpPr>
            <p:spPr bwMode="auto">
              <a:xfrm>
                <a:off x="5793" y="1827"/>
                <a:ext cx="53" cy="60"/>
              </a:xfrm>
              <a:custGeom>
                <a:avLst/>
                <a:gdLst>
                  <a:gd name="T0" fmla="*/ 30 w 53"/>
                  <a:gd name="T1" fmla="*/ 60 h 60"/>
                  <a:gd name="T2" fmla="*/ 0 w 53"/>
                  <a:gd name="T3" fmla="*/ 30 h 60"/>
                  <a:gd name="T4" fmla="*/ 30 w 53"/>
                  <a:gd name="T5" fmla="*/ 0 h 60"/>
                  <a:gd name="T6" fmla="*/ 53 w 53"/>
                  <a:gd name="T7" fmla="*/ 30 h 60"/>
                  <a:gd name="T8" fmla="*/ 30 w 53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60">
                    <a:moveTo>
                      <a:pt x="30" y="60"/>
                    </a:moveTo>
                    <a:lnTo>
                      <a:pt x="0" y="30"/>
                    </a:lnTo>
                    <a:lnTo>
                      <a:pt x="30" y="0"/>
                    </a:lnTo>
                    <a:lnTo>
                      <a:pt x="53" y="30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1674"/>
              <p:cNvSpPr/>
              <p:nvPr/>
            </p:nvSpPr>
            <p:spPr bwMode="auto">
              <a:xfrm>
                <a:off x="5808" y="1842"/>
                <a:ext cx="23" cy="30"/>
              </a:xfrm>
              <a:custGeom>
                <a:avLst/>
                <a:gdLst>
                  <a:gd name="T0" fmla="*/ 15 w 23"/>
                  <a:gd name="T1" fmla="*/ 30 h 30"/>
                  <a:gd name="T2" fmla="*/ 0 w 23"/>
                  <a:gd name="T3" fmla="*/ 15 h 30"/>
                  <a:gd name="T4" fmla="*/ 15 w 23"/>
                  <a:gd name="T5" fmla="*/ 0 h 30"/>
                  <a:gd name="T6" fmla="*/ 23 w 23"/>
                  <a:gd name="T7" fmla="*/ 15 h 30"/>
                  <a:gd name="T8" fmla="*/ 15 w 23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23" y="15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Rectangle 1675"/>
              <p:cNvSpPr>
                <a:spLocks noChangeArrowheads="1"/>
              </p:cNvSpPr>
              <p:nvPr/>
            </p:nvSpPr>
            <p:spPr bwMode="auto">
              <a:xfrm>
                <a:off x="5801" y="1917"/>
                <a:ext cx="38" cy="45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1676"/>
              <p:cNvSpPr/>
              <p:nvPr/>
            </p:nvSpPr>
            <p:spPr bwMode="auto">
              <a:xfrm>
                <a:off x="5793" y="1910"/>
                <a:ext cx="53" cy="60"/>
              </a:xfrm>
              <a:custGeom>
                <a:avLst/>
                <a:gdLst>
                  <a:gd name="T0" fmla="*/ 30 w 53"/>
                  <a:gd name="T1" fmla="*/ 60 h 60"/>
                  <a:gd name="T2" fmla="*/ 0 w 53"/>
                  <a:gd name="T3" fmla="*/ 30 h 60"/>
                  <a:gd name="T4" fmla="*/ 30 w 53"/>
                  <a:gd name="T5" fmla="*/ 0 h 60"/>
                  <a:gd name="T6" fmla="*/ 53 w 53"/>
                  <a:gd name="T7" fmla="*/ 30 h 60"/>
                  <a:gd name="T8" fmla="*/ 30 w 53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60">
                    <a:moveTo>
                      <a:pt x="30" y="60"/>
                    </a:moveTo>
                    <a:lnTo>
                      <a:pt x="0" y="30"/>
                    </a:lnTo>
                    <a:lnTo>
                      <a:pt x="30" y="0"/>
                    </a:lnTo>
                    <a:lnTo>
                      <a:pt x="53" y="30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1677"/>
              <p:cNvSpPr/>
              <p:nvPr/>
            </p:nvSpPr>
            <p:spPr bwMode="auto">
              <a:xfrm>
                <a:off x="5808" y="1925"/>
                <a:ext cx="23" cy="30"/>
              </a:xfrm>
              <a:custGeom>
                <a:avLst/>
                <a:gdLst>
                  <a:gd name="T0" fmla="*/ 15 w 23"/>
                  <a:gd name="T1" fmla="*/ 30 h 30"/>
                  <a:gd name="T2" fmla="*/ 0 w 23"/>
                  <a:gd name="T3" fmla="*/ 15 h 30"/>
                  <a:gd name="T4" fmla="*/ 15 w 23"/>
                  <a:gd name="T5" fmla="*/ 0 h 30"/>
                  <a:gd name="T6" fmla="*/ 23 w 23"/>
                  <a:gd name="T7" fmla="*/ 15 h 30"/>
                  <a:gd name="T8" fmla="*/ 15 w 23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23" y="15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Rectangle 1678"/>
              <p:cNvSpPr>
                <a:spLocks noChangeArrowheads="1"/>
              </p:cNvSpPr>
              <p:nvPr/>
            </p:nvSpPr>
            <p:spPr bwMode="auto">
              <a:xfrm>
                <a:off x="5801" y="2000"/>
                <a:ext cx="38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Rectangle 1679"/>
              <p:cNvSpPr>
                <a:spLocks noChangeArrowheads="1"/>
              </p:cNvSpPr>
              <p:nvPr/>
            </p:nvSpPr>
            <p:spPr bwMode="auto">
              <a:xfrm>
                <a:off x="5801" y="2000"/>
                <a:ext cx="3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1680"/>
              <p:cNvSpPr/>
              <p:nvPr/>
            </p:nvSpPr>
            <p:spPr bwMode="auto">
              <a:xfrm>
                <a:off x="5793" y="1993"/>
                <a:ext cx="53" cy="52"/>
              </a:xfrm>
              <a:custGeom>
                <a:avLst/>
                <a:gdLst>
                  <a:gd name="T0" fmla="*/ 30 w 53"/>
                  <a:gd name="T1" fmla="*/ 52 h 52"/>
                  <a:gd name="T2" fmla="*/ 0 w 53"/>
                  <a:gd name="T3" fmla="*/ 22 h 52"/>
                  <a:gd name="T4" fmla="*/ 30 w 53"/>
                  <a:gd name="T5" fmla="*/ 0 h 52"/>
                  <a:gd name="T6" fmla="*/ 53 w 53"/>
                  <a:gd name="T7" fmla="*/ 22 h 52"/>
                  <a:gd name="T8" fmla="*/ 30 w 53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2">
                    <a:moveTo>
                      <a:pt x="30" y="52"/>
                    </a:moveTo>
                    <a:lnTo>
                      <a:pt x="0" y="22"/>
                    </a:lnTo>
                    <a:lnTo>
                      <a:pt x="30" y="0"/>
                    </a:lnTo>
                    <a:lnTo>
                      <a:pt x="53" y="22"/>
                    </a:lnTo>
                    <a:lnTo>
                      <a:pt x="30" y="52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1681"/>
              <p:cNvSpPr/>
              <p:nvPr/>
            </p:nvSpPr>
            <p:spPr bwMode="auto">
              <a:xfrm>
                <a:off x="5793" y="1993"/>
                <a:ext cx="53" cy="52"/>
              </a:xfrm>
              <a:custGeom>
                <a:avLst/>
                <a:gdLst>
                  <a:gd name="T0" fmla="*/ 30 w 53"/>
                  <a:gd name="T1" fmla="*/ 52 h 52"/>
                  <a:gd name="T2" fmla="*/ 0 w 53"/>
                  <a:gd name="T3" fmla="*/ 22 h 52"/>
                  <a:gd name="T4" fmla="*/ 30 w 53"/>
                  <a:gd name="T5" fmla="*/ 0 h 52"/>
                  <a:gd name="T6" fmla="*/ 53 w 53"/>
                  <a:gd name="T7" fmla="*/ 22 h 52"/>
                  <a:gd name="T8" fmla="*/ 30 w 53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2">
                    <a:moveTo>
                      <a:pt x="30" y="52"/>
                    </a:moveTo>
                    <a:lnTo>
                      <a:pt x="0" y="22"/>
                    </a:lnTo>
                    <a:lnTo>
                      <a:pt x="30" y="0"/>
                    </a:lnTo>
                    <a:lnTo>
                      <a:pt x="53" y="22"/>
                    </a:lnTo>
                    <a:lnTo>
                      <a:pt x="30" y="5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1682"/>
              <p:cNvSpPr/>
              <p:nvPr/>
            </p:nvSpPr>
            <p:spPr bwMode="auto">
              <a:xfrm>
                <a:off x="5808" y="2008"/>
                <a:ext cx="23" cy="22"/>
              </a:xfrm>
              <a:custGeom>
                <a:avLst/>
                <a:gdLst>
                  <a:gd name="T0" fmla="*/ 15 w 23"/>
                  <a:gd name="T1" fmla="*/ 22 h 22"/>
                  <a:gd name="T2" fmla="*/ 0 w 23"/>
                  <a:gd name="T3" fmla="*/ 7 h 22"/>
                  <a:gd name="T4" fmla="*/ 15 w 23"/>
                  <a:gd name="T5" fmla="*/ 0 h 22"/>
                  <a:gd name="T6" fmla="*/ 23 w 23"/>
                  <a:gd name="T7" fmla="*/ 7 h 22"/>
                  <a:gd name="T8" fmla="*/ 15 w 23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15" y="22"/>
                    </a:moveTo>
                    <a:lnTo>
                      <a:pt x="0" y="7"/>
                    </a:lnTo>
                    <a:lnTo>
                      <a:pt x="15" y="0"/>
                    </a:lnTo>
                    <a:lnTo>
                      <a:pt x="23" y="7"/>
                    </a:ln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1683"/>
              <p:cNvSpPr/>
              <p:nvPr/>
            </p:nvSpPr>
            <p:spPr bwMode="auto">
              <a:xfrm>
                <a:off x="5808" y="2008"/>
                <a:ext cx="23" cy="22"/>
              </a:xfrm>
              <a:custGeom>
                <a:avLst/>
                <a:gdLst>
                  <a:gd name="T0" fmla="*/ 15 w 23"/>
                  <a:gd name="T1" fmla="*/ 22 h 22"/>
                  <a:gd name="T2" fmla="*/ 0 w 23"/>
                  <a:gd name="T3" fmla="*/ 7 h 22"/>
                  <a:gd name="T4" fmla="*/ 15 w 23"/>
                  <a:gd name="T5" fmla="*/ 0 h 22"/>
                  <a:gd name="T6" fmla="*/ 23 w 23"/>
                  <a:gd name="T7" fmla="*/ 7 h 22"/>
                  <a:gd name="T8" fmla="*/ 15 w 23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15" y="22"/>
                    </a:moveTo>
                    <a:lnTo>
                      <a:pt x="0" y="7"/>
                    </a:lnTo>
                    <a:lnTo>
                      <a:pt x="15" y="0"/>
                    </a:lnTo>
                    <a:lnTo>
                      <a:pt x="23" y="7"/>
                    </a:lnTo>
                    <a:lnTo>
                      <a:pt x="15" y="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Rectangle 1684"/>
              <p:cNvSpPr>
                <a:spLocks noChangeArrowheads="1"/>
              </p:cNvSpPr>
              <p:nvPr/>
            </p:nvSpPr>
            <p:spPr bwMode="auto">
              <a:xfrm>
                <a:off x="5801" y="2076"/>
                <a:ext cx="38" cy="45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Rectangle 1685"/>
              <p:cNvSpPr>
                <a:spLocks noChangeArrowheads="1"/>
              </p:cNvSpPr>
              <p:nvPr/>
            </p:nvSpPr>
            <p:spPr bwMode="auto">
              <a:xfrm>
                <a:off x="5801" y="2076"/>
                <a:ext cx="38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1686"/>
              <p:cNvSpPr/>
              <p:nvPr/>
            </p:nvSpPr>
            <p:spPr bwMode="auto">
              <a:xfrm>
                <a:off x="5793" y="2068"/>
                <a:ext cx="53" cy="60"/>
              </a:xfrm>
              <a:custGeom>
                <a:avLst/>
                <a:gdLst>
                  <a:gd name="T0" fmla="*/ 30 w 53"/>
                  <a:gd name="T1" fmla="*/ 60 h 60"/>
                  <a:gd name="T2" fmla="*/ 0 w 53"/>
                  <a:gd name="T3" fmla="*/ 30 h 60"/>
                  <a:gd name="T4" fmla="*/ 30 w 53"/>
                  <a:gd name="T5" fmla="*/ 0 h 60"/>
                  <a:gd name="T6" fmla="*/ 53 w 53"/>
                  <a:gd name="T7" fmla="*/ 30 h 60"/>
                  <a:gd name="T8" fmla="*/ 30 w 53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60">
                    <a:moveTo>
                      <a:pt x="30" y="60"/>
                    </a:moveTo>
                    <a:lnTo>
                      <a:pt x="0" y="30"/>
                    </a:lnTo>
                    <a:lnTo>
                      <a:pt x="30" y="0"/>
                    </a:lnTo>
                    <a:lnTo>
                      <a:pt x="53" y="30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1687"/>
              <p:cNvSpPr/>
              <p:nvPr/>
            </p:nvSpPr>
            <p:spPr bwMode="auto">
              <a:xfrm>
                <a:off x="5793" y="2068"/>
                <a:ext cx="53" cy="60"/>
              </a:xfrm>
              <a:custGeom>
                <a:avLst/>
                <a:gdLst>
                  <a:gd name="T0" fmla="*/ 30 w 53"/>
                  <a:gd name="T1" fmla="*/ 60 h 60"/>
                  <a:gd name="T2" fmla="*/ 0 w 53"/>
                  <a:gd name="T3" fmla="*/ 30 h 60"/>
                  <a:gd name="T4" fmla="*/ 30 w 53"/>
                  <a:gd name="T5" fmla="*/ 0 h 60"/>
                  <a:gd name="T6" fmla="*/ 53 w 53"/>
                  <a:gd name="T7" fmla="*/ 30 h 60"/>
                  <a:gd name="T8" fmla="*/ 30 w 53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60">
                    <a:moveTo>
                      <a:pt x="30" y="60"/>
                    </a:moveTo>
                    <a:lnTo>
                      <a:pt x="0" y="30"/>
                    </a:lnTo>
                    <a:lnTo>
                      <a:pt x="30" y="0"/>
                    </a:lnTo>
                    <a:lnTo>
                      <a:pt x="53" y="30"/>
                    </a:lnTo>
                    <a:lnTo>
                      <a:pt x="30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1688"/>
              <p:cNvSpPr/>
              <p:nvPr/>
            </p:nvSpPr>
            <p:spPr bwMode="auto">
              <a:xfrm>
                <a:off x="5808" y="2083"/>
                <a:ext cx="23" cy="30"/>
              </a:xfrm>
              <a:custGeom>
                <a:avLst/>
                <a:gdLst>
                  <a:gd name="T0" fmla="*/ 15 w 23"/>
                  <a:gd name="T1" fmla="*/ 30 h 30"/>
                  <a:gd name="T2" fmla="*/ 0 w 23"/>
                  <a:gd name="T3" fmla="*/ 15 h 30"/>
                  <a:gd name="T4" fmla="*/ 15 w 23"/>
                  <a:gd name="T5" fmla="*/ 0 h 30"/>
                  <a:gd name="T6" fmla="*/ 23 w 23"/>
                  <a:gd name="T7" fmla="*/ 15 h 30"/>
                  <a:gd name="T8" fmla="*/ 15 w 23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23" y="15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1689"/>
              <p:cNvSpPr/>
              <p:nvPr/>
            </p:nvSpPr>
            <p:spPr bwMode="auto">
              <a:xfrm>
                <a:off x="5808" y="2083"/>
                <a:ext cx="23" cy="30"/>
              </a:xfrm>
              <a:custGeom>
                <a:avLst/>
                <a:gdLst>
                  <a:gd name="T0" fmla="*/ 15 w 23"/>
                  <a:gd name="T1" fmla="*/ 30 h 30"/>
                  <a:gd name="T2" fmla="*/ 0 w 23"/>
                  <a:gd name="T3" fmla="*/ 15 h 30"/>
                  <a:gd name="T4" fmla="*/ 15 w 23"/>
                  <a:gd name="T5" fmla="*/ 0 h 30"/>
                  <a:gd name="T6" fmla="*/ 23 w 23"/>
                  <a:gd name="T7" fmla="*/ 15 h 30"/>
                  <a:gd name="T8" fmla="*/ 15 w 23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23" y="15"/>
                    </a:lnTo>
                    <a:lnTo>
                      <a:pt x="15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Rectangle 1690"/>
              <p:cNvSpPr>
                <a:spLocks noChangeArrowheads="1"/>
              </p:cNvSpPr>
              <p:nvPr/>
            </p:nvSpPr>
            <p:spPr bwMode="auto">
              <a:xfrm>
                <a:off x="5724" y="1518"/>
                <a:ext cx="38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Rectangle 1691"/>
              <p:cNvSpPr>
                <a:spLocks noChangeArrowheads="1"/>
              </p:cNvSpPr>
              <p:nvPr/>
            </p:nvSpPr>
            <p:spPr bwMode="auto">
              <a:xfrm>
                <a:off x="5724" y="1518"/>
                <a:ext cx="3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1692"/>
              <p:cNvSpPr/>
              <p:nvPr/>
            </p:nvSpPr>
            <p:spPr bwMode="auto">
              <a:xfrm>
                <a:off x="5709" y="1510"/>
                <a:ext cx="61" cy="53"/>
              </a:xfrm>
              <a:custGeom>
                <a:avLst/>
                <a:gdLst>
                  <a:gd name="T0" fmla="*/ 31 w 61"/>
                  <a:gd name="T1" fmla="*/ 53 h 53"/>
                  <a:gd name="T2" fmla="*/ 0 w 61"/>
                  <a:gd name="T3" fmla="*/ 23 h 53"/>
                  <a:gd name="T4" fmla="*/ 31 w 61"/>
                  <a:gd name="T5" fmla="*/ 0 h 53"/>
                  <a:gd name="T6" fmla="*/ 61 w 61"/>
                  <a:gd name="T7" fmla="*/ 23 h 53"/>
                  <a:gd name="T8" fmla="*/ 31 w 61"/>
                  <a:gd name="T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3">
                    <a:moveTo>
                      <a:pt x="31" y="53"/>
                    </a:moveTo>
                    <a:lnTo>
                      <a:pt x="0" y="23"/>
                    </a:lnTo>
                    <a:lnTo>
                      <a:pt x="31" y="0"/>
                    </a:lnTo>
                    <a:lnTo>
                      <a:pt x="61" y="23"/>
                    </a:lnTo>
                    <a:lnTo>
                      <a:pt x="31" y="53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1693"/>
              <p:cNvSpPr/>
              <p:nvPr/>
            </p:nvSpPr>
            <p:spPr bwMode="auto">
              <a:xfrm>
                <a:off x="5709" y="1510"/>
                <a:ext cx="61" cy="53"/>
              </a:xfrm>
              <a:custGeom>
                <a:avLst/>
                <a:gdLst>
                  <a:gd name="T0" fmla="*/ 31 w 61"/>
                  <a:gd name="T1" fmla="*/ 53 h 53"/>
                  <a:gd name="T2" fmla="*/ 0 w 61"/>
                  <a:gd name="T3" fmla="*/ 23 h 53"/>
                  <a:gd name="T4" fmla="*/ 31 w 61"/>
                  <a:gd name="T5" fmla="*/ 0 h 53"/>
                  <a:gd name="T6" fmla="*/ 61 w 61"/>
                  <a:gd name="T7" fmla="*/ 23 h 53"/>
                  <a:gd name="T8" fmla="*/ 31 w 61"/>
                  <a:gd name="T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3">
                    <a:moveTo>
                      <a:pt x="31" y="53"/>
                    </a:moveTo>
                    <a:lnTo>
                      <a:pt x="0" y="23"/>
                    </a:lnTo>
                    <a:lnTo>
                      <a:pt x="31" y="0"/>
                    </a:lnTo>
                    <a:lnTo>
                      <a:pt x="61" y="23"/>
                    </a:lnTo>
                    <a:lnTo>
                      <a:pt x="31" y="5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1694"/>
              <p:cNvSpPr/>
              <p:nvPr/>
            </p:nvSpPr>
            <p:spPr bwMode="auto">
              <a:xfrm>
                <a:off x="5724" y="1525"/>
                <a:ext cx="31" cy="23"/>
              </a:xfrm>
              <a:custGeom>
                <a:avLst/>
                <a:gdLst>
                  <a:gd name="T0" fmla="*/ 16 w 31"/>
                  <a:gd name="T1" fmla="*/ 23 h 23"/>
                  <a:gd name="T2" fmla="*/ 0 w 31"/>
                  <a:gd name="T3" fmla="*/ 8 h 23"/>
                  <a:gd name="T4" fmla="*/ 16 w 31"/>
                  <a:gd name="T5" fmla="*/ 0 h 23"/>
                  <a:gd name="T6" fmla="*/ 31 w 31"/>
                  <a:gd name="T7" fmla="*/ 8 h 23"/>
                  <a:gd name="T8" fmla="*/ 16 w 31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16" y="23"/>
                    </a:moveTo>
                    <a:lnTo>
                      <a:pt x="0" y="8"/>
                    </a:lnTo>
                    <a:lnTo>
                      <a:pt x="16" y="0"/>
                    </a:lnTo>
                    <a:lnTo>
                      <a:pt x="31" y="8"/>
                    </a:lnTo>
                    <a:lnTo>
                      <a:pt x="16" y="23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1695"/>
              <p:cNvSpPr/>
              <p:nvPr/>
            </p:nvSpPr>
            <p:spPr bwMode="auto">
              <a:xfrm>
                <a:off x="5724" y="1525"/>
                <a:ext cx="31" cy="23"/>
              </a:xfrm>
              <a:custGeom>
                <a:avLst/>
                <a:gdLst>
                  <a:gd name="T0" fmla="*/ 16 w 31"/>
                  <a:gd name="T1" fmla="*/ 23 h 23"/>
                  <a:gd name="T2" fmla="*/ 0 w 31"/>
                  <a:gd name="T3" fmla="*/ 8 h 23"/>
                  <a:gd name="T4" fmla="*/ 16 w 31"/>
                  <a:gd name="T5" fmla="*/ 0 h 23"/>
                  <a:gd name="T6" fmla="*/ 31 w 31"/>
                  <a:gd name="T7" fmla="*/ 8 h 23"/>
                  <a:gd name="T8" fmla="*/ 16 w 31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16" y="23"/>
                    </a:moveTo>
                    <a:lnTo>
                      <a:pt x="0" y="8"/>
                    </a:lnTo>
                    <a:lnTo>
                      <a:pt x="16" y="0"/>
                    </a:lnTo>
                    <a:lnTo>
                      <a:pt x="31" y="8"/>
                    </a:lnTo>
                    <a:lnTo>
                      <a:pt x="16" y="2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Rectangle 1696"/>
              <p:cNvSpPr>
                <a:spLocks noChangeArrowheads="1"/>
              </p:cNvSpPr>
              <p:nvPr/>
            </p:nvSpPr>
            <p:spPr bwMode="auto">
              <a:xfrm>
                <a:off x="5724" y="1593"/>
                <a:ext cx="38" cy="45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Rectangle 1697"/>
              <p:cNvSpPr>
                <a:spLocks noChangeArrowheads="1"/>
              </p:cNvSpPr>
              <p:nvPr/>
            </p:nvSpPr>
            <p:spPr bwMode="auto">
              <a:xfrm>
                <a:off x="5724" y="1593"/>
                <a:ext cx="38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1698"/>
              <p:cNvSpPr/>
              <p:nvPr/>
            </p:nvSpPr>
            <p:spPr bwMode="auto">
              <a:xfrm>
                <a:off x="5709" y="1586"/>
                <a:ext cx="61" cy="60"/>
              </a:xfrm>
              <a:custGeom>
                <a:avLst/>
                <a:gdLst>
                  <a:gd name="T0" fmla="*/ 31 w 61"/>
                  <a:gd name="T1" fmla="*/ 60 h 60"/>
                  <a:gd name="T2" fmla="*/ 0 w 61"/>
                  <a:gd name="T3" fmla="*/ 30 h 60"/>
                  <a:gd name="T4" fmla="*/ 31 w 61"/>
                  <a:gd name="T5" fmla="*/ 0 h 60"/>
                  <a:gd name="T6" fmla="*/ 61 w 61"/>
                  <a:gd name="T7" fmla="*/ 30 h 60"/>
                  <a:gd name="T8" fmla="*/ 31 w 61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61" y="30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1699"/>
              <p:cNvSpPr/>
              <p:nvPr/>
            </p:nvSpPr>
            <p:spPr bwMode="auto">
              <a:xfrm>
                <a:off x="5709" y="1586"/>
                <a:ext cx="61" cy="60"/>
              </a:xfrm>
              <a:custGeom>
                <a:avLst/>
                <a:gdLst>
                  <a:gd name="T0" fmla="*/ 31 w 61"/>
                  <a:gd name="T1" fmla="*/ 60 h 60"/>
                  <a:gd name="T2" fmla="*/ 0 w 61"/>
                  <a:gd name="T3" fmla="*/ 30 h 60"/>
                  <a:gd name="T4" fmla="*/ 31 w 61"/>
                  <a:gd name="T5" fmla="*/ 0 h 60"/>
                  <a:gd name="T6" fmla="*/ 61 w 61"/>
                  <a:gd name="T7" fmla="*/ 30 h 60"/>
                  <a:gd name="T8" fmla="*/ 31 w 61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61" y="30"/>
                    </a:lnTo>
                    <a:lnTo>
                      <a:pt x="31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1700"/>
              <p:cNvSpPr/>
              <p:nvPr/>
            </p:nvSpPr>
            <p:spPr bwMode="auto">
              <a:xfrm>
                <a:off x="5724" y="1601"/>
                <a:ext cx="31" cy="30"/>
              </a:xfrm>
              <a:custGeom>
                <a:avLst/>
                <a:gdLst>
                  <a:gd name="T0" fmla="*/ 16 w 31"/>
                  <a:gd name="T1" fmla="*/ 30 h 30"/>
                  <a:gd name="T2" fmla="*/ 0 w 31"/>
                  <a:gd name="T3" fmla="*/ 15 h 30"/>
                  <a:gd name="T4" fmla="*/ 16 w 31"/>
                  <a:gd name="T5" fmla="*/ 0 h 30"/>
                  <a:gd name="T6" fmla="*/ 31 w 31"/>
                  <a:gd name="T7" fmla="*/ 15 h 30"/>
                  <a:gd name="T8" fmla="*/ 16 w 31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0">
                    <a:moveTo>
                      <a:pt x="16" y="30"/>
                    </a:moveTo>
                    <a:lnTo>
                      <a:pt x="0" y="15"/>
                    </a:lnTo>
                    <a:lnTo>
                      <a:pt x="16" y="0"/>
                    </a:lnTo>
                    <a:lnTo>
                      <a:pt x="31" y="15"/>
                    </a:lnTo>
                    <a:lnTo>
                      <a:pt x="16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1701"/>
              <p:cNvSpPr/>
              <p:nvPr/>
            </p:nvSpPr>
            <p:spPr bwMode="auto">
              <a:xfrm>
                <a:off x="5724" y="1601"/>
                <a:ext cx="31" cy="30"/>
              </a:xfrm>
              <a:custGeom>
                <a:avLst/>
                <a:gdLst>
                  <a:gd name="T0" fmla="*/ 16 w 31"/>
                  <a:gd name="T1" fmla="*/ 30 h 30"/>
                  <a:gd name="T2" fmla="*/ 0 w 31"/>
                  <a:gd name="T3" fmla="*/ 15 h 30"/>
                  <a:gd name="T4" fmla="*/ 16 w 31"/>
                  <a:gd name="T5" fmla="*/ 0 h 30"/>
                  <a:gd name="T6" fmla="*/ 31 w 31"/>
                  <a:gd name="T7" fmla="*/ 15 h 30"/>
                  <a:gd name="T8" fmla="*/ 16 w 31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0">
                    <a:moveTo>
                      <a:pt x="16" y="30"/>
                    </a:moveTo>
                    <a:lnTo>
                      <a:pt x="0" y="15"/>
                    </a:lnTo>
                    <a:lnTo>
                      <a:pt x="16" y="0"/>
                    </a:lnTo>
                    <a:lnTo>
                      <a:pt x="31" y="15"/>
                    </a:lnTo>
                    <a:lnTo>
                      <a:pt x="16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Rectangle 1702"/>
              <p:cNvSpPr>
                <a:spLocks noChangeArrowheads="1"/>
              </p:cNvSpPr>
              <p:nvPr/>
            </p:nvSpPr>
            <p:spPr bwMode="auto">
              <a:xfrm>
                <a:off x="5724" y="1676"/>
                <a:ext cx="38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Rectangle 1703"/>
              <p:cNvSpPr>
                <a:spLocks noChangeArrowheads="1"/>
              </p:cNvSpPr>
              <p:nvPr/>
            </p:nvSpPr>
            <p:spPr bwMode="auto">
              <a:xfrm>
                <a:off x="5724" y="1676"/>
                <a:ext cx="3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1704"/>
              <p:cNvSpPr/>
              <p:nvPr/>
            </p:nvSpPr>
            <p:spPr bwMode="auto">
              <a:xfrm>
                <a:off x="5709" y="1669"/>
                <a:ext cx="61" cy="60"/>
              </a:xfrm>
              <a:custGeom>
                <a:avLst/>
                <a:gdLst>
                  <a:gd name="T0" fmla="*/ 31 w 61"/>
                  <a:gd name="T1" fmla="*/ 60 h 60"/>
                  <a:gd name="T2" fmla="*/ 0 w 61"/>
                  <a:gd name="T3" fmla="*/ 30 h 60"/>
                  <a:gd name="T4" fmla="*/ 31 w 61"/>
                  <a:gd name="T5" fmla="*/ 0 h 60"/>
                  <a:gd name="T6" fmla="*/ 61 w 61"/>
                  <a:gd name="T7" fmla="*/ 30 h 60"/>
                  <a:gd name="T8" fmla="*/ 31 w 61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61" y="30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1705"/>
              <p:cNvSpPr/>
              <p:nvPr/>
            </p:nvSpPr>
            <p:spPr bwMode="auto">
              <a:xfrm>
                <a:off x="5709" y="1669"/>
                <a:ext cx="61" cy="60"/>
              </a:xfrm>
              <a:custGeom>
                <a:avLst/>
                <a:gdLst>
                  <a:gd name="T0" fmla="*/ 31 w 61"/>
                  <a:gd name="T1" fmla="*/ 60 h 60"/>
                  <a:gd name="T2" fmla="*/ 0 w 61"/>
                  <a:gd name="T3" fmla="*/ 30 h 60"/>
                  <a:gd name="T4" fmla="*/ 31 w 61"/>
                  <a:gd name="T5" fmla="*/ 0 h 60"/>
                  <a:gd name="T6" fmla="*/ 61 w 61"/>
                  <a:gd name="T7" fmla="*/ 30 h 60"/>
                  <a:gd name="T8" fmla="*/ 31 w 61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61" y="30"/>
                    </a:lnTo>
                    <a:lnTo>
                      <a:pt x="31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Freeform 1706"/>
              <p:cNvSpPr/>
              <p:nvPr/>
            </p:nvSpPr>
            <p:spPr bwMode="auto">
              <a:xfrm>
                <a:off x="5724" y="1684"/>
                <a:ext cx="31" cy="30"/>
              </a:xfrm>
              <a:custGeom>
                <a:avLst/>
                <a:gdLst>
                  <a:gd name="T0" fmla="*/ 16 w 31"/>
                  <a:gd name="T1" fmla="*/ 30 h 30"/>
                  <a:gd name="T2" fmla="*/ 0 w 31"/>
                  <a:gd name="T3" fmla="*/ 15 h 30"/>
                  <a:gd name="T4" fmla="*/ 16 w 31"/>
                  <a:gd name="T5" fmla="*/ 0 h 30"/>
                  <a:gd name="T6" fmla="*/ 31 w 31"/>
                  <a:gd name="T7" fmla="*/ 15 h 30"/>
                  <a:gd name="T8" fmla="*/ 16 w 31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0">
                    <a:moveTo>
                      <a:pt x="16" y="30"/>
                    </a:moveTo>
                    <a:lnTo>
                      <a:pt x="0" y="15"/>
                    </a:lnTo>
                    <a:lnTo>
                      <a:pt x="16" y="0"/>
                    </a:lnTo>
                    <a:lnTo>
                      <a:pt x="31" y="15"/>
                    </a:lnTo>
                    <a:lnTo>
                      <a:pt x="16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Rectangle 1707"/>
              <p:cNvSpPr>
                <a:spLocks noChangeArrowheads="1"/>
              </p:cNvSpPr>
              <p:nvPr/>
            </p:nvSpPr>
            <p:spPr bwMode="auto">
              <a:xfrm>
                <a:off x="5724" y="1759"/>
                <a:ext cx="38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Freeform 1708"/>
              <p:cNvSpPr/>
              <p:nvPr/>
            </p:nvSpPr>
            <p:spPr bwMode="auto">
              <a:xfrm>
                <a:off x="5709" y="1751"/>
                <a:ext cx="61" cy="53"/>
              </a:xfrm>
              <a:custGeom>
                <a:avLst/>
                <a:gdLst>
                  <a:gd name="T0" fmla="*/ 31 w 61"/>
                  <a:gd name="T1" fmla="*/ 53 h 53"/>
                  <a:gd name="T2" fmla="*/ 0 w 61"/>
                  <a:gd name="T3" fmla="*/ 23 h 53"/>
                  <a:gd name="T4" fmla="*/ 31 w 61"/>
                  <a:gd name="T5" fmla="*/ 0 h 53"/>
                  <a:gd name="T6" fmla="*/ 61 w 61"/>
                  <a:gd name="T7" fmla="*/ 23 h 53"/>
                  <a:gd name="T8" fmla="*/ 31 w 61"/>
                  <a:gd name="T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3">
                    <a:moveTo>
                      <a:pt x="31" y="53"/>
                    </a:moveTo>
                    <a:lnTo>
                      <a:pt x="0" y="23"/>
                    </a:lnTo>
                    <a:lnTo>
                      <a:pt x="31" y="0"/>
                    </a:lnTo>
                    <a:lnTo>
                      <a:pt x="61" y="23"/>
                    </a:lnTo>
                    <a:lnTo>
                      <a:pt x="31" y="53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1709"/>
              <p:cNvSpPr/>
              <p:nvPr/>
            </p:nvSpPr>
            <p:spPr bwMode="auto">
              <a:xfrm>
                <a:off x="5724" y="1767"/>
                <a:ext cx="31" cy="22"/>
              </a:xfrm>
              <a:custGeom>
                <a:avLst/>
                <a:gdLst>
                  <a:gd name="T0" fmla="*/ 16 w 31"/>
                  <a:gd name="T1" fmla="*/ 22 h 22"/>
                  <a:gd name="T2" fmla="*/ 0 w 31"/>
                  <a:gd name="T3" fmla="*/ 7 h 22"/>
                  <a:gd name="T4" fmla="*/ 16 w 31"/>
                  <a:gd name="T5" fmla="*/ 0 h 22"/>
                  <a:gd name="T6" fmla="*/ 31 w 31"/>
                  <a:gd name="T7" fmla="*/ 7 h 22"/>
                  <a:gd name="T8" fmla="*/ 16 w 3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2">
                    <a:moveTo>
                      <a:pt x="16" y="22"/>
                    </a:moveTo>
                    <a:lnTo>
                      <a:pt x="0" y="7"/>
                    </a:lnTo>
                    <a:lnTo>
                      <a:pt x="16" y="0"/>
                    </a:lnTo>
                    <a:lnTo>
                      <a:pt x="31" y="7"/>
                    </a:lnTo>
                    <a:lnTo>
                      <a:pt x="16" y="22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Rectangle 1710"/>
              <p:cNvSpPr>
                <a:spLocks noChangeArrowheads="1"/>
              </p:cNvSpPr>
              <p:nvPr/>
            </p:nvSpPr>
            <p:spPr bwMode="auto">
              <a:xfrm>
                <a:off x="5724" y="1834"/>
                <a:ext cx="38" cy="46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1711"/>
              <p:cNvSpPr/>
              <p:nvPr/>
            </p:nvSpPr>
            <p:spPr bwMode="auto">
              <a:xfrm>
                <a:off x="5709" y="1827"/>
                <a:ext cx="61" cy="60"/>
              </a:xfrm>
              <a:custGeom>
                <a:avLst/>
                <a:gdLst>
                  <a:gd name="T0" fmla="*/ 31 w 61"/>
                  <a:gd name="T1" fmla="*/ 60 h 60"/>
                  <a:gd name="T2" fmla="*/ 0 w 61"/>
                  <a:gd name="T3" fmla="*/ 30 h 60"/>
                  <a:gd name="T4" fmla="*/ 31 w 61"/>
                  <a:gd name="T5" fmla="*/ 0 h 60"/>
                  <a:gd name="T6" fmla="*/ 61 w 61"/>
                  <a:gd name="T7" fmla="*/ 30 h 60"/>
                  <a:gd name="T8" fmla="*/ 31 w 61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61" y="30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712"/>
              <p:cNvSpPr/>
              <p:nvPr/>
            </p:nvSpPr>
            <p:spPr bwMode="auto">
              <a:xfrm>
                <a:off x="5724" y="1842"/>
                <a:ext cx="31" cy="30"/>
              </a:xfrm>
              <a:custGeom>
                <a:avLst/>
                <a:gdLst>
                  <a:gd name="T0" fmla="*/ 16 w 31"/>
                  <a:gd name="T1" fmla="*/ 30 h 30"/>
                  <a:gd name="T2" fmla="*/ 0 w 31"/>
                  <a:gd name="T3" fmla="*/ 15 h 30"/>
                  <a:gd name="T4" fmla="*/ 16 w 31"/>
                  <a:gd name="T5" fmla="*/ 0 h 30"/>
                  <a:gd name="T6" fmla="*/ 31 w 31"/>
                  <a:gd name="T7" fmla="*/ 15 h 30"/>
                  <a:gd name="T8" fmla="*/ 16 w 31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0">
                    <a:moveTo>
                      <a:pt x="16" y="30"/>
                    </a:moveTo>
                    <a:lnTo>
                      <a:pt x="0" y="15"/>
                    </a:lnTo>
                    <a:lnTo>
                      <a:pt x="16" y="0"/>
                    </a:lnTo>
                    <a:lnTo>
                      <a:pt x="31" y="15"/>
                    </a:lnTo>
                    <a:lnTo>
                      <a:pt x="16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Rectangle 1713"/>
              <p:cNvSpPr>
                <a:spLocks noChangeArrowheads="1"/>
              </p:cNvSpPr>
              <p:nvPr/>
            </p:nvSpPr>
            <p:spPr bwMode="auto">
              <a:xfrm>
                <a:off x="5641" y="1518"/>
                <a:ext cx="45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1714"/>
              <p:cNvSpPr/>
              <p:nvPr/>
            </p:nvSpPr>
            <p:spPr bwMode="auto">
              <a:xfrm>
                <a:off x="5633" y="1510"/>
                <a:ext cx="61" cy="53"/>
              </a:xfrm>
              <a:custGeom>
                <a:avLst/>
                <a:gdLst>
                  <a:gd name="T0" fmla="*/ 30 w 61"/>
                  <a:gd name="T1" fmla="*/ 53 h 53"/>
                  <a:gd name="T2" fmla="*/ 0 w 61"/>
                  <a:gd name="T3" fmla="*/ 23 h 53"/>
                  <a:gd name="T4" fmla="*/ 30 w 61"/>
                  <a:gd name="T5" fmla="*/ 0 h 53"/>
                  <a:gd name="T6" fmla="*/ 61 w 61"/>
                  <a:gd name="T7" fmla="*/ 23 h 53"/>
                  <a:gd name="T8" fmla="*/ 30 w 61"/>
                  <a:gd name="T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3">
                    <a:moveTo>
                      <a:pt x="30" y="53"/>
                    </a:moveTo>
                    <a:lnTo>
                      <a:pt x="0" y="23"/>
                    </a:lnTo>
                    <a:lnTo>
                      <a:pt x="30" y="0"/>
                    </a:lnTo>
                    <a:lnTo>
                      <a:pt x="61" y="23"/>
                    </a:lnTo>
                    <a:lnTo>
                      <a:pt x="30" y="53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1715"/>
              <p:cNvSpPr/>
              <p:nvPr/>
            </p:nvSpPr>
            <p:spPr bwMode="auto">
              <a:xfrm>
                <a:off x="5648" y="1525"/>
                <a:ext cx="31" cy="23"/>
              </a:xfrm>
              <a:custGeom>
                <a:avLst/>
                <a:gdLst>
                  <a:gd name="T0" fmla="*/ 15 w 31"/>
                  <a:gd name="T1" fmla="*/ 23 h 23"/>
                  <a:gd name="T2" fmla="*/ 0 w 31"/>
                  <a:gd name="T3" fmla="*/ 8 h 23"/>
                  <a:gd name="T4" fmla="*/ 15 w 31"/>
                  <a:gd name="T5" fmla="*/ 0 h 23"/>
                  <a:gd name="T6" fmla="*/ 31 w 31"/>
                  <a:gd name="T7" fmla="*/ 8 h 23"/>
                  <a:gd name="T8" fmla="*/ 15 w 31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15" y="23"/>
                    </a:moveTo>
                    <a:lnTo>
                      <a:pt x="0" y="8"/>
                    </a:lnTo>
                    <a:lnTo>
                      <a:pt x="15" y="0"/>
                    </a:lnTo>
                    <a:lnTo>
                      <a:pt x="31" y="8"/>
                    </a:lnTo>
                    <a:lnTo>
                      <a:pt x="15" y="23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Rectangle 1716"/>
              <p:cNvSpPr>
                <a:spLocks noChangeArrowheads="1"/>
              </p:cNvSpPr>
              <p:nvPr/>
            </p:nvSpPr>
            <p:spPr bwMode="auto">
              <a:xfrm>
                <a:off x="5641" y="1593"/>
                <a:ext cx="45" cy="45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1717"/>
              <p:cNvSpPr/>
              <p:nvPr/>
            </p:nvSpPr>
            <p:spPr bwMode="auto">
              <a:xfrm>
                <a:off x="5633" y="1586"/>
                <a:ext cx="61" cy="60"/>
              </a:xfrm>
              <a:custGeom>
                <a:avLst/>
                <a:gdLst>
                  <a:gd name="T0" fmla="*/ 30 w 61"/>
                  <a:gd name="T1" fmla="*/ 60 h 60"/>
                  <a:gd name="T2" fmla="*/ 0 w 61"/>
                  <a:gd name="T3" fmla="*/ 30 h 60"/>
                  <a:gd name="T4" fmla="*/ 30 w 61"/>
                  <a:gd name="T5" fmla="*/ 0 h 60"/>
                  <a:gd name="T6" fmla="*/ 61 w 61"/>
                  <a:gd name="T7" fmla="*/ 30 h 60"/>
                  <a:gd name="T8" fmla="*/ 30 w 61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0">
                    <a:moveTo>
                      <a:pt x="30" y="60"/>
                    </a:moveTo>
                    <a:lnTo>
                      <a:pt x="0" y="30"/>
                    </a:lnTo>
                    <a:lnTo>
                      <a:pt x="30" y="0"/>
                    </a:lnTo>
                    <a:lnTo>
                      <a:pt x="61" y="30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1718"/>
              <p:cNvSpPr/>
              <p:nvPr/>
            </p:nvSpPr>
            <p:spPr bwMode="auto">
              <a:xfrm>
                <a:off x="5648" y="1601"/>
                <a:ext cx="31" cy="30"/>
              </a:xfrm>
              <a:custGeom>
                <a:avLst/>
                <a:gdLst>
                  <a:gd name="T0" fmla="*/ 15 w 31"/>
                  <a:gd name="T1" fmla="*/ 30 h 30"/>
                  <a:gd name="T2" fmla="*/ 0 w 31"/>
                  <a:gd name="T3" fmla="*/ 15 h 30"/>
                  <a:gd name="T4" fmla="*/ 15 w 31"/>
                  <a:gd name="T5" fmla="*/ 0 h 30"/>
                  <a:gd name="T6" fmla="*/ 31 w 31"/>
                  <a:gd name="T7" fmla="*/ 15 h 30"/>
                  <a:gd name="T8" fmla="*/ 15 w 31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31" y="15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1719"/>
              <p:cNvSpPr/>
              <p:nvPr/>
            </p:nvSpPr>
            <p:spPr bwMode="auto">
              <a:xfrm>
                <a:off x="5953" y="388"/>
                <a:ext cx="99" cy="489"/>
              </a:xfrm>
              <a:custGeom>
                <a:avLst/>
                <a:gdLst>
                  <a:gd name="T0" fmla="*/ 13 w 13"/>
                  <a:gd name="T1" fmla="*/ 65 h 65"/>
                  <a:gd name="T2" fmla="*/ 0 w 13"/>
                  <a:gd name="T3" fmla="*/ 65 h 65"/>
                  <a:gd name="T4" fmla="*/ 0 w 13"/>
                  <a:gd name="T5" fmla="*/ 62 h 65"/>
                  <a:gd name="T6" fmla="*/ 0 w 13"/>
                  <a:gd name="T7" fmla="*/ 58 h 65"/>
                  <a:gd name="T8" fmla="*/ 1 w 13"/>
                  <a:gd name="T9" fmla="*/ 51 h 65"/>
                  <a:gd name="T10" fmla="*/ 1 w 13"/>
                  <a:gd name="T11" fmla="*/ 47 h 65"/>
                  <a:gd name="T12" fmla="*/ 2 w 13"/>
                  <a:gd name="T13" fmla="*/ 37 h 65"/>
                  <a:gd name="T14" fmla="*/ 3 w 13"/>
                  <a:gd name="T15" fmla="*/ 34 h 65"/>
                  <a:gd name="T16" fmla="*/ 3 w 13"/>
                  <a:gd name="T17" fmla="*/ 26 h 65"/>
                  <a:gd name="T18" fmla="*/ 4 w 13"/>
                  <a:gd name="T19" fmla="*/ 24 h 65"/>
                  <a:gd name="T20" fmla="*/ 4 w 13"/>
                  <a:gd name="T21" fmla="*/ 19 h 65"/>
                  <a:gd name="T22" fmla="*/ 4 w 13"/>
                  <a:gd name="T23" fmla="*/ 17 h 65"/>
                  <a:gd name="T24" fmla="*/ 6 w 13"/>
                  <a:gd name="T25" fmla="*/ 1 h 65"/>
                  <a:gd name="T26" fmla="*/ 7 w 13"/>
                  <a:gd name="T27" fmla="*/ 1 h 65"/>
                  <a:gd name="T28" fmla="*/ 9 w 13"/>
                  <a:gd name="T29" fmla="*/ 17 h 65"/>
                  <a:gd name="T30" fmla="*/ 9 w 13"/>
                  <a:gd name="T31" fmla="*/ 19 h 65"/>
                  <a:gd name="T32" fmla="*/ 9 w 13"/>
                  <a:gd name="T33" fmla="*/ 24 h 65"/>
                  <a:gd name="T34" fmla="*/ 10 w 13"/>
                  <a:gd name="T35" fmla="*/ 26 h 65"/>
                  <a:gd name="T36" fmla="*/ 10 w 13"/>
                  <a:gd name="T37" fmla="*/ 34 h 65"/>
                  <a:gd name="T38" fmla="*/ 11 w 13"/>
                  <a:gd name="T39" fmla="*/ 37 h 65"/>
                  <a:gd name="T40" fmla="*/ 11 w 13"/>
                  <a:gd name="T41" fmla="*/ 47 h 65"/>
                  <a:gd name="T42" fmla="*/ 12 w 13"/>
                  <a:gd name="T43" fmla="*/ 51 h 65"/>
                  <a:gd name="T44" fmla="*/ 12 w 13"/>
                  <a:gd name="T45" fmla="*/ 58 h 65"/>
                  <a:gd name="T46" fmla="*/ 13 w 13"/>
                  <a:gd name="T47" fmla="*/ 62 h 65"/>
                  <a:gd name="T48" fmla="*/ 13 w 13"/>
                  <a:gd name="T4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" h="65">
                    <a:moveTo>
                      <a:pt x="13" y="65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13" y="65"/>
                      <a:pt x="13" y="65"/>
                      <a:pt x="13" y="65"/>
                    </a:cubicBezTo>
                  </a:path>
                </a:pathLst>
              </a:custGeom>
              <a:solidFill>
                <a:srgbClr val="8C5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1720"/>
              <p:cNvSpPr/>
              <p:nvPr/>
            </p:nvSpPr>
            <p:spPr bwMode="auto">
              <a:xfrm>
                <a:off x="5953" y="825"/>
                <a:ext cx="99" cy="30"/>
              </a:xfrm>
              <a:custGeom>
                <a:avLst/>
                <a:gdLst>
                  <a:gd name="T0" fmla="*/ 91 w 99"/>
                  <a:gd name="T1" fmla="*/ 0 h 30"/>
                  <a:gd name="T2" fmla="*/ 0 w 99"/>
                  <a:gd name="T3" fmla="*/ 0 h 30"/>
                  <a:gd name="T4" fmla="*/ 0 w 99"/>
                  <a:gd name="T5" fmla="*/ 30 h 30"/>
                  <a:gd name="T6" fmla="*/ 8 w 99"/>
                  <a:gd name="T7" fmla="*/ 30 h 30"/>
                  <a:gd name="T8" fmla="*/ 91 w 99"/>
                  <a:gd name="T9" fmla="*/ 30 h 30"/>
                  <a:gd name="T10" fmla="*/ 99 w 99"/>
                  <a:gd name="T11" fmla="*/ 30 h 30"/>
                  <a:gd name="T12" fmla="*/ 91 w 99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30">
                    <a:moveTo>
                      <a:pt x="91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8" y="30"/>
                    </a:lnTo>
                    <a:lnTo>
                      <a:pt x="91" y="30"/>
                    </a:lnTo>
                    <a:lnTo>
                      <a:pt x="99" y="3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613A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1721"/>
              <p:cNvSpPr/>
              <p:nvPr/>
            </p:nvSpPr>
            <p:spPr bwMode="auto">
              <a:xfrm>
                <a:off x="5953" y="825"/>
                <a:ext cx="99" cy="30"/>
              </a:xfrm>
              <a:custGeom>
                <a:avLst/>
                <a:gdLst>
                  <a:gd name="T0" fmla="*/ 91 w 99"/>
                  <a:gd name="T1" fmla="*/ 0 h 30"/>
                  <a:gd name="T2" fmla="*/ 0 w 99"/>
                  <a:gd name="T3" fmla="*/ 0 h 30"/>
                  <a:gd name="T4" fmla="*/ 0 w 99"/>
                  <a:gd name="T5" fmla="*/ 30 h 30"/>
                  <a:gd name="T6" fmla="*/ 8 w 99"/>
                  <a:gd name="T7" fmla="*/ 30 h 30"/>
                  <a:gd name="T8" fmla="*/ 91 w 99"/>
                  <a:gd name="T9" fmla="*/ 30 h 30"/>
                  <a:gd name="T10" fmla="*/ 99 w 99"/>
                  <a:gd name="T11" fmla="*/ 30 h 30"/>
                  <a:gd name="T12" fmla="*/ 91 w 99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30">
                    <a:moveTo>
                      <a:pt x="91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8" y="30"/>
                    </a:lnTo>
                    <a:lnTo>
                      <a:pt x="91" y="30"/>
                    </a:lnTo>
                    <a:lnTo>
                      <a:pt x="99" y="30"/>
                    </a:lnTo>
                    <a:lnTo>
                      <a:pt x="9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1722"/>
              <p:cNvSpPr/>
              <p:nvPr/>
            </p:nvSpPr>
            <p:spPr bwMode="auto">
              <a:xfrm>
                <a:off x="5961" y="742"/>
                <a:ext cx="83" cy="30"/>
              </a:xfrm>
              <a:custGeom>
                <a:avLst/>
                <a:gdLst>
                  <a:gd name="T0" fmla="*/ 10 w 11"/>
                  <a:gd name="T1" fmla="*/ 0 h 4"/>
                  <a:gd name="T2" fmla="*/ 0 w 11"/>
                  <a:gd name="T3" fmla="*/ 0 h 4"/>
                  <a:gd name="T4" fmla="*/ 0 w 11"/>
                  <a:gd name="T5" fmla="*/ 4 h 4"/>
                  <a:gd name="T6" fmla="*/ 1 w 11"/>
                  <a:gd name="T7" fmla="*/ 4 h 4"/>
                  <a:gd name="T8" fmla="*/ 10 w 11"/>
                  <a:gd name="T9" fmla="*/ 4 h 4"/>
                  <a:gd name="T10" fmla="*/ 11 w 11"/>
                  <a:gd name="T11" fmla="*/ 4 h 4"/>
                  <a:gd name="T12" fmla="*/ 10 w 1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613A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1723"/>
              <p:cNvSpPr/>
              <p:nvPr/>
            </p:nvSpPr>
            <p:spPr bwMode="auto">
              <a:xfrm>
                <a:off x="5968" y="644"/>
                <a:ext cx="69" cy="22"/>
              </a:xfrm>
              <a:custGeom>
                <a:avLst/>
                <a:gdLst>
                  <a:gd name="T0" fmla="*/ 61 w 69"/>
                  <a:gd name="T1" fmla="*/ 0 h 22"/>
                  <a:gd name="T2" fmla="*/ 8 w 69"/>
                  <a:gd name="T3" fmla="*/ 0 h 22"/>
                  <a:gd name="T4" fmla="*/ 8 w 69"/>
                  <a:gd name="T5" fmla="*/ 0 h 22"/>
                  <a:gd name="T6" fmla="*/ 0 w 69"/>
                  <a:gd name="T7" fmla="*/ 22 h 22"/>
                  <a:gd name="T8" fmla="*/ 8 w 69"/>
                  <a:gd name="T9" fmla="*/ 22 h 22"/>
                  <a:gd name="T10" fmla="*/ 61 w 69"/>
                  <a:gd name="T11" fmla="*/ 22 h 22"/>
                  <a:gd name="T12" fmla="*/ 69 w 69"/>
                  <a:gd name="T13" fmla="*/ 22 h 22"/>
                  <a:gd name="T14" fmla="*/ 61 w 69"/>
                  <a:gd name="T1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22">
                    <a:moveTo>
                      <a:pt x="61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0" y="22"/>
                    </a:lnTo>
                    <a:lnTo>
                      <a:pt x="8" y="22"/>
                    </a:lnTo>
                    <a:lnTo>
                      <a:pt x="61" y="22"/>
                    </a:lnTo>
                    <a:lnTo>
                      <a:pt x="69" y="2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613A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1724"/>
              <p:cNvSpPr/>
              <p:nvPr/>
            </p:nvSpPr>
            <p:spPr bwMode="auto">
              <a:xfrm>
                <a:off x="5968" y="644"/>
                <a:ext cx="69" cy="22"/>
              </a:xfrm>
              <a:custGeom>
                <a:avLst/>
                <a:gdLst>
                  <a:gd name="T0" fmla="*/ 61 w 69"/>
                  <a:gd name="T1" fmla="*/ 0 h 22"/>
                  <a:gd name="T2" fmla="*/ 8 w 69"/>
                  <a:gd name="T3" fmla="*/ 0 h 22"/>
                  <a:gd name="T4" fmla="*/ 8 w 69"/>
                  <a:gd name="T5" fmla="*/ 0 h 22"/>
                  <a:gd name="T6" fmla="*/ 0 w 69"/>
                  <a:gd name="T7" fmla="*/ 22 h 22"/>
                  <a:gd name="T8" fmla="*/ 8 w 69"/>
                  <a:gd name="T9" fmla="*/ 22 h 22"/>
                  <a:gd name="T10" fmla="*/ 61 w 69"/>
                  <a:gd name="T11" fmla="*/ 22 h 22"/>
                  <a:gd name="T12" fmla="*/ 69 w 69"/>
                  <a:gd name="T13" fmla="*/ 22 h 22"/>
                  <a:gd name="T14" fmla="*/ 61 w 69"/>
                  <a:gd name="T1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22">
                    <a:moveTo>
                      <a:pt x="61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0" y="22"/>
                    </a:lnTo>
                    <a:lnTo>
                      <a:pt x="8" y="22"/>
                    </a:lnTo>
                    <a:lnTo>
                      <a:pt x="61" y="22"/>
                    </a:lnTo>
                    <a:lnTo>
                      <a:pt x="69" y="22"/>
                    </a:lnTo>
                    <a:lnTo>
                      <a:pt x="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1725"/>
              <p:cNvSpPr/>
              <p:nvPr/>
            </p:nvSpPr>
            <p:spPr bwMode="auto">
              <a:xfrm>
                <a:off x="5976" y="568"/>
                <a:ext cx="53" cy="16"/>
              </a:xfrm>
              <a:custGeom>
                <a:avLst/>
                <a:gdLst>
                  <a:gd name="T0" fmla="*/ 46 w 53"/>
                  <a:gd name="T1" fmla="*/ 0 h 16"/>
                  <a:gd name="T2" fmla="*/ 7 w 53"/>
                  <a:gd name="T3" fmla="*/ 0 h 16"/>
                  <a:gd name="T4" fmla="*/ 0 w 53"/>
                  <a:gd name="T5" fmla="*/ 16 h 16"/>
                  <a:gd name="T6" fmla="*/ 53 w 53"/>
                  <a:gd name="T7" fmla="*/ 16 h 16"/>
                  <a:gd name="T8" fmla="*/ 46 w 5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6">
                    <a:moveTo>
                      <a:pt x="46" y="0"/>
                    </a:moveTo>
                    <a:lnTo>
                      <a:pt x="7" y="0"/>
                    </a:lnTo>
                    <a:lnTo>
                      <a:pt x="0" y="16"/>
                    </a:lnTo>
                    <a:lnTo>
                      <a:pt x="53" y="16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613A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1726"/>
              <p:cNvSpPr/>
              <p:nvPr/>
            </p:nvSpPr>
            <p:spPr bwMode="auto">
              <a:xfrm>
                <a:off x="5976" y="568"/>
                <a:ext cx="53" cy="16"/>
              </a:xfrm>
              <a:custGeom>
                <a:avLst/>
                <a:gdLst>
                  <a:gd name="T0" fmla="*/ 46 w 53"/>
                  <a:gd name="T1" fmla="*/ 0 h 16"/>
                  <a:gd name="T2" fmla="*/ 7 w 53"/>
                  <a:gd name="T3" fmla="*/ 0 h 16"/>
                  <a:gd name="T4" fmla="*/ 0 w 53"/>
                  <a:gd name="T5" fmla="*/ 16 h 16"/>
                  <a:gd name="T6" fmla="*/ 53 w 53"/>
                  <a:gd name="T7" fmla="*/ 16 h 16"/>
                  <a:gd name="T8" fmla="*/ 46 w 5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6">
                    <a:moveTo>
                      <a:pt x="46" y="0"/>
                    </a:moveTo>
                    <a:lnTo>
                      <a:pt x="7" y="0"/>
                    </a:lnTo>
                    <a:lnTo>
                      <a:pt x="0" y="16"/>
                    </a:lnTo>
                    <a:lnTo>
                      <a:pt x="53" y="16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1727"/>
              <p:cNvSpPr>
                <a:spLocks noEditPoints="1"/>
              </p:cNvSpPr>
              <p:nvPr/>
            </p:nvSpPr>
            <p:spPr bwMode="auto">
              <a:xfrm>
                <a:off x="5983" y="516"/>
                <a:ext cx="39" cy="15"/>
              </a:xfrm>
              <a:custGeom>
                <a:avLst/>
                <a:gdLst>
                  <a:gd name="T0" fmla="*/ 0 w 39"/>
                  <a:gd name="T1" fmla="*/ 0 h 15"/>
                  <a:gd name="T2" fmla="*/ 0 w 39"/>
                  <a:gd name="T3" fmla="*/ 0 h 15"/>
                  <a:gd name="T4" fmla="*/ 0 w 39"/>
                  <a:gd name="T5" fmla="*/ 15 h 15"/>
                  <a:gd name="T6" fmla="*/ 0 w 39"/>
                  <a:gd name="T7" fmla="*/ 15 h 15"/>
                  <a:gd name="T8" fmla="*/ 0 w 39"/>
                  <a:gd name="T9" fmla="*/ 0 h 15"/>
                  <a:gd name="T10" fmla="*/ 0 w 39"/>
                  <a:gd name="T11" fmla="*/ 0 h 15"/>
                  <a:gd name="T12" fmla="*/ 39 w 39"/>
                  <a:gd name="T13" fmla="*/ 0 h 15"/>
                  <a:gd name="T14" fmla="*/ 39 w 39"/>
                  <a:gd name="T15" fmla="*/ 0 h 15"/>
                  <a:gd name="T16" fmla="*/ 39 w 39"/>
                  <a:gd name="T17" fmla="*/ 0 h 15"/>
                  <a:gd name="T18" fmla="*/ 39 w 39"/>
                  <a:gd name="T19" fmla="*/ 15 h 15"/>
                  <a:gd name="T20" fmla="*/ 39 w 39"/>
                  <a:gd name="T21" fmla="*/ 15 h 15"/>
                  <a:gd name="T22" fmla="*/ 39 w 39"/>
                  <a:gd name="T2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39" y="0"/>
                    </a:moveTo>
                    <a:lnTo>
                      <a:pt x="39" y="0"/>
                    </a:lnTo>
                    <a:lnTo>
                      <a:pt x="39" y="0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B1A7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1728"/>
              <p:cNvSpPr>
                <a:spLocks noEditPoints="1"/>
              </p:cNvSpPr>
              <p:nvPr/>
            </p:nvSpPr>
            <p:spPr bwMode="auto">
              <a:xfrm>
                <a:off x="5983" y="516"/>
                <a:ext cx="39" cy="15"/>
              </a:xfrm>
              <a:custGeom>
                <a:avLst/>
                <a:gdLst>
                  <a:gd name="T0" fmla="*/ 0 w 39"/>
                  <a:gd name="T1" fmla="*/ 0 h 15"/>
                  <a:gd name="T2" fmla="*/ 0 w 39"/>
                  <a:gd name="T3" fmla="*/ 0 h 15"/>
                  <a:gd name="T4" fmla="*/ 0 w 39"/>
                  <a:gd name="T5" fmla="*/ 15 h 15"/>
                  <a:gd name="T6" fmla="*/ 0 w 39"/>
                  <a:gd name="T7" fmla="*/ 15 h 15"/>
                  <a:gd name="T8" fmla="*/ 0 w 39"/>
                  <a:gd name="T9" fmla="*/ 0 h 15"/>
                  <a:gd name="T10" fmla="*/ 0 w 39"/>
                  <a:gd name="T11" fmla="*/ 0 h 15"/>
                  <a:gd name="T12" fmla="*/ 39 w 39"/>
                  <a:gd name="T13" fmla="*/ 0 h 15"/>
                  <a:gd name="T14" fmla="*/ 39 w 39"/>
                  <a:gd name="T15" fmla="*/ 0 h 15"/>
                  <a:gd name="T16" fmla="*/ 39 w 39"/>
                  <a:gd name="T17" fmla="*/ 0 h 15"/>
                  <a:gd name="T18" fmla="*/ 39 w 39"/>
                  <a:gd name="T19" fmla="*/ 15 h 15"/>
                  <a:gd name="T20" fmla="*/ 39 w 39"/>
                  <a:gd name="T21" fmla="*/ 15 h 15"/>
                  <a:gd name="T22" fmla="*/ 39 w 39"/>
                  <a:gd name="T2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0" y="0"/>
                    </a:lnTo>
                    <a:moveTo>
                      <a:pt x="39" y="0"/>
                    </a:moveTo>
                    <a:lnTo>
                      <a:pt x="39" y="0"/>
                    </a:lnTo>
                    <a:lnTo>
                      <a:pt x="39" y="0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1729"/>
              <p:cNvSpPr/>
              <p:nvPr/>
            </p:nvSpPr>
            <p:spPr bwMode="auto">
              <a:xfrm>
                <a:off x="5983" y="516"/>
                <a:ext cx="39" cy="15"/>
              </a:xfrm>
              <a:custGeom>
                <a:avLst/>
                <a:gdLst>
                  <a:gd name="T0" fmla="*/ 39 w 39"/>
                  <a:gd name="T1" fmla="*/ 0 h 15"/>
                  <a:gd name="T2" fmla="*/ 0 w 39"/>
                  <a:gd name="T3" fmla="*/ 0 h 15"/>
                  <a:gd name="T4" fmla="*/ 0 w 39"/>
                  <a:gd name="T5" fmla="*/ 0 h 15"/>
                  <a:gd name="T6" fmla="*/ 0 w 39"/>
                  <a:gd name="T7" fmla="*/ 15 h 15"/>
                  <a:gd name="T8" fmla="*/ 0 w 39"/>
                  <a:gd name="T9" fmla="*/ 15 h 15"/>
                  <a:gd name="T10" fmla="*/ 39 w 39"/>
                  <a:gd name="T11" fmla="*/ 15 h 15"/>
                  <a:gd name="T12" fmla="*/ 39 w 39"/>
                  <a:gd name="T13" fmla="*/ 0 h 15"/>
                  <a:gd name="T14" fmla="*/ 39 w 39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5">
                    <a:moveTo>
                      <a:pt x="39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39" y="15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613A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1730"/>
              <p:cNvSpPr/>
              <p:nvPr/>
            </p:nvSpPr>
            <p:spPr bwMode="auto">
              <a:xfrm>
                <a:off x="5983" y="516"/>
                <a:ext cx="39" cy="15"/>
              </a:xfrm>
              <a:custGeom>
                <a:avLst/>
                <a:gdLst>
                  <a:gd name="T0" fmla="*/ 39 w 39"/>
                  <a:gd name="T1" fmla="*/ 0 h 15"/>
                  <a:gd name="T2" fmla="*/ 0 w 39"/>
                  <a:gd name="T3" fmla="*/ 0 h 15"/>
                  <a:gd name="T4" fmla="*/ 0 w 39"/>
                  <a:gd name="T5" fmla="*/ 0 h 15"/>
                  <a:gd name="T6" fmla="*/ 0 w 39"/>
                  <a:gd name="T7" fmla="*/ 15 h 15"/>
                  <a:gd name="T8" fmla="*/ 0 w 39"/>
                  <a:gd name="T9" fmla="*/ 15 h 15"/>
                  <a:gd name="T10" fmla="*/ 39 w 39"/>
                  <a:gd name="T11" fmla="*/ 15 h 15"/>
                  <a:gd name="T12" fmla="*/ 39 w 39"/>
                  <a:gd name="T13" fmla="*/ 0 h 15"/>
                  <a:gd name="T14" fmla="*/ 39 w 39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5">
                    <a:moveTo>
                      <a:pt x="39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39" y="15"/>
                    </a:lnTo>
                    <a:lnTo>
                      <a:pt x="39" y="0"/>
                    </a:lnTo>
                    <a:lnTo>
                      <a:pt x="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Rectangle 1731"/>
              <p:cNvSpPr>
                <a:spLocks noChangeArrowheads="1"/>
              </p:cNvSpPr>
              <p:nvPr/>
            </p:nvSpPr>
            <p:spPr bwMode="auto">
              <a:xfrm>
                <a:off x="5945" y="1352"/>
                <a:ext cx="115" cy="279"/>
              </a:xfrm>
              <a:prstGeom prst="rect">
                <a:avLst/>
              </a:prstGeom>
              <a:solidFill>
                <a:srgbClr val="E4B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Rectangle 1732"/>
              <p:cNvSpPr>
                <a:spLocks noChangeArrowheads="1"/>
              </p:cNvSpPr>
              <p:nvPr/>
            </p:nvSpPr>
            <p:spPr bwMode="auto">
              <a:xfrm>
                <a:off x="5945" y="1352"/>
                <a:ext cx="115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1733"/>
              <p:cNvSpPr/>
              <p:nvPr/>
            </p:nvSpPr>
            <p:spPr bwMode="auto">
              <a:xfrm>
                <a:off x="5945" y="1352"/>
                <a:ext cx="115" cy="136"/>
              </a:xfrm>
              <a:custGeom>
                <a:avLst/>
                <a:gdLst>
                  <a:gd name="T0" fmla="*/ 15 w 15"/>
                  <a:gd name="T1" fmla="*/ 0 h 18"/>
                  <a:gd name="T2" fmla="*/ 15 w 15"/>
                  <a:gd name="T3" fmla="*/ 15 h 18"/>
                  <a:gd name="T4" fmla="*/ 7 w 15"/>
                  <a:gd name="T5" fmla="*/ 18 h 18"/>
                  <a:gd name="T6" fmla="*/ 0 w 15"/>
                  <a:gd name="T7" fmla="*/ 15 h 18"/>
                  <a:gd name="T8" fmla="*/ 0 w 15"/>
                  <a:gd name="T9" fmla="*/ 0 h 18"/>
                  <a:gd name="T10" fmla="*/ 15 w 15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8">
                    <a:moveTo>
                      <a:pt x="15" y="0"/>
                    </a:moveTo>
                    <a:cubicBezTo>
                      <a:pt x="15" y="15"/>
                      <a:pt x="15" y="15"/>
                      <a:pt x="15" y="15"/>
                    </a:cubicBezTo>
                    <a:cubicBezTo>
                      <a:pt x="13" y="17"/>
                      <a:pt x="10" y="18"/>
                      <a:pt x="7" y="18"/>
                    </a:cubicBezTo>
                    <a:cubicBezTo>
                      <a:pt x="5" y="18"/>
                      <a:pt x="2" y="17"/>
                      <a:pt x="0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BB8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Oval 1734"/>
              <p:cNvSpPr>
                <a:spLocks noChangeArrowheads="1"/>
              </p:cNvSpPr>
              <p:nvPr/>
            </p:nvSpPr>
            <p:spPr bwMode="auto">
              <a:xfrm>
                <a:off x="5839" y="1013"/>
                <a:ext cx="327" cy="324"/>
              </a:xfrm>
              <a:prstGeom prst="ellipse">
                <a:avLst/>
              </a:prstGeom>
              <a:solidFill>
                <a:srgbClr val="FDD5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Oval 1735"/>
              <p:cNvSpPr>
                <a:spLocks noChangeArrowheads="1"/>
              </p:cNvSpPr>
              <p:nvPr/>
            </p:nvSpPr>
            <p:spPr bwMode="auto">
              <a:xfrm>
                <a:off x="5839" y="1013"/>
                <a:ext cx="327" cy="445"/>
              </a:xfrm>
              <a:prstGeom prst="ellipse">
                <a:avLst/>
              </a:prstGeom>
              <a:solidFill>
                <a:srgbClr val="FDD5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Oval 1736"/>
              <p:cNvSpPr>
                <a:spLocks noChangeArrowheads="1"/>
              </p:cNvSpPr>
              <p:nvPr/>
            </p:nvSpPr>
            <p:spPr bwMode="auto">
              <a:xfrm>
                <a:off x="6105" y="1194"/>
                <a:ext cx="84" cy="120"/>
              </a:xfrm>
              <a:prstGeom prst="ellipse">
                <a:avLst/>
              </a:prstGeom>
              <a:solidFill>
                <a:srgbClr val="FDD5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Oval 1737"/>
              <p:cNvSpPr>
                <a:spLocks noChangeArrowheads="1"/>
              </p:cNvSpPr>
              <p:nvPr/>
            </p:nvSpPr>
            <p:spPr bwMode="auto">
              <a:xfrm>
                <a:off x="5816" y="1194"/>
                <a:ext cx="84" cy="120"/>
              </a:xfrm>
              <a:prstGeom prst="ellipse">
                <a:avLst/>
              </a:prstGeom>
              <a:solidFill>
                <a:srgbClr val="FDD5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Freeform 1738"/>
              <p:cNvSpPr/>
              <p:nvPr/>
            </p:nvSpPr>
            <p:spPr bwMode="auto">
              <a:xfrm>
                <a:off x="5839" y="1028"/>
                <a:ext cx="327" cy="271"/>
              </a:xfrm>
              <a:custGeom>
                <a:avLst/>
                <a:gdLst>
                  <a:gd name="T0" fmla="*/ 36 w 43"/>
                  <a:gd name="T1" fmla="*/ 11 h 36"/>
                  <a:gd name="T2" fmla="*/ 36 w 43"/>
                  <a:gd name="T3" fmla="*/ 11 h 36"/>
                  <a:gd name="T4" fmla="*/ 7 w 43"/>
                  <a:gd name="T5" fmla="*/ 11 h 36"/>
                  <a:gd name="T6" fmla="*/ 7 w 43"/>
                  <a:gd name="T7" fmla="*/ 11 h 36"/>
                  <a:gd name="T8" fmla="*/ 0 w 43"/>
                  <a:gd name="T9" fmla="*/ 26 h 36"/>
                  <a:gd name="T10" fmla="*/ 3 w 43"/>
                  <a:gd name="T11" fmla="*/ 36 h 36"/>
                  <a:gd name="T12" fmla="*/ 5 w 43"/>
                  <a:gd name="T13" fmla="*/ 20 h 36"/>
                  <a:gd name="T14" fmla="*/ 8 w 43"/>
                  <a:gd name="T15" fmla="*/ 15 h 36"/>
                  <a:gd name="T16" fmla="*/ 22 w 43"/>
                  <a:gd name="T17" fmla="*/ 9 h 36"/>
                  <a:gd name="T18" fmla="*/ 34 w 43"/>
                  <a:gd name="T19" fmla="*/ 13 h 36"/>
                  <a:gd name="T20" fmla="*/ 37 w 43"/>
                  <a:gd name="T21" fmla="*/ 20 h 36"/>
                  <a:gd name="T22" fmla="*/ 40 w 43"/>
                  <a:gd name="T23" fmla="*/ 36 h 36"/>
                  <a:gd name="T24" fmla="*/ 43 w 43"/>
                  <a:gd name="T25" fmla="*/ 26 h 36"/>
                  <a:gd name="T26" fmla="*/ 36 w 43"/>
                  <a:gd name="T27" fmla="*/ 1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36">
                    <a:moveTo>
                      <a:pt x="36" y="11"/>
                    </a:moveTo>
                    <a:cubicBezTo>
                      <a:pt x="36" y="11"/>
                      <a:pt x="36" y="11"/>
                      <a:pt x="36" y="11"/>
                    </a:cubicBezTo>
                    <a:cubicBezTo>
                      <a:pt x="30" y="7"/>
                      <a:pt x="17" y="0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1" y="15"/>
                      <a:pt x="0" y="21"/>
                      <a:pt x="0" y="26"/>
                    </a:cubicBezTo>
                    <a:cubicBezTo>
                      <a:pt x="0" y="31"/>
                      <a:pt x="3" y="36"/>
                      <a:pt x="3" y="36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6" y="18"/>
                      <a:pt x="7" y="16"/>
                      <a:pt x="8" y="15"/>
                    </a:cubicBezTo>
                    <a:cubicBezTo>
                      <a:pt x="11" y="12"/>
                      <a:pt x="16" y="9"/>
                      <a:pt x="22" y="9"/>
                    </a:cubicBezTo>
                    <a:cubicBezTo>
                      <a:pt x="22" y="9"/>
                      <a:pt x="29" y="9"/>
                      <a:pt x="34" y="13"/>
                    </a:cubicBezTo>
                    <a:cubicBezTo>
                      <a:pt x="36" y="15"/>
                      <a:pt x="37" y="17"/>
                      <a:pt x="37" y="20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6"/>
                      <a:pt x="43" y="31"/>
                      <a:pt x="43" y="26"/>
                    </a:cubicBezTo>
                    <a:cubicBezTo>
                      <a:pt x="36" y="11"/>
                      <a:pt x="36" y="11"/>
                      <a:pt x="36" y="11"/>
                    </a:cubicBezTo>
                  </a:path>
                </a:pathLst>
              </a:custGeom>
              <a:solidFill>
                <a:srgbClr val="3C24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Freeform 1739"/>
              <p:cNvSpPr/>
              <p:nvPr/>
            </p:nvSpPr>
            <p:spPr bwMode="auto">
              <a:xfrm>
                <a:off x="5831" y="953"/>
                <a:ext cx="343" cy="331"/>
              </a:xfrm>
              <a:custGeom>
                <a:avLst/>
                <a:gdLst>
                  <a:gd name="T0" fmla="*/ 45 w 45"/>
                  <a:gd name="T1" fmla="*/ 15 h 44"/>
                  <a:gd name="T2" fmla="*/ 45 w 45"/>
                  <a:gd name="T3" fmla="*/ 34 h 44"/>
                  <a:gd name="T4" fmla="*/ 42 w 45"/>
                  <a:gd name="T5" fmla="*/ 44 h 44"/>
                  <a:gd name="T6" fmla="*/ 42 w 45"/>
                  <a:gd name="T7" fmla="*/ 43 h 44"/>
                  <a:gd name="T8" fmla="*/ 42 w 45"/>
                  <a:gd name="T9" fmla="*/ 36 h 44"/>
                  <a:gd name="T10" fmla="*/ 24 w 45"/>
                  <a:gd name="T11" fmla="*/ 17 h 44"/>
                  <a:gd name="T12" fmla="*/ 21 w 45"/>
                  <a:gd name="T13" fmla="*/ 17 h 44"/>
                  <a:gd name="T14" fmla="*/ 3 w 45"/>
                  <a:gd name="T15" fmla="*/ 36 h 44"/>
                  <a:gd name="T16" fmla="*/ 3 w 45"/>
                  <a:gd name="T17" fmla="*/ 44 h 44"/>
                  <a:gd name="T18" fmla="*/ 0 w 45"/>
                  <a:gd name="T19" fmla="*/ 34 h 44"/>
                  <a:gd name="T20" fmla="*/ 0 w 45"/>
                  <a:gd name="T21" fmla="*/ 15 h 44"/>
                  <a:gd name="T22" fmla="*/ 0 w 45"/>
                  <a:gd name="T23" fmla="*/ 14 h 44"/>
                  <a:gd name="T24" fmla="*/ 22 w 45"/>
                  <a:gd name="T25" fmla="*/ 0 h 44"/>
                  <a:gd name="T26" fmla="*/ 45 w 45"/>
                  <a:gd name="T27" fmla="*/ 14 h 44"/>
                  <a:gd name="T28" fmla="*/ 45 w 45"/>
                  <a:gd name="T29" fmla="*/ 1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" h="44">
                    <a:moveTo>
                      <a:pt x="45" y="15"/>
                    </a:move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7"/>
                      <a:pt x="44" y="41"/>
                      <a:pt x="42" y="44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2" y="26"/>
                      <a:pt x="34" y="17"/>
                      <a:pt x="24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1" y="17"/>
                      <a:pt x="3" y="26"/>
                      <a:pt x="3" y="36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1" y="41"/>
                      <a:pt x="0" y="37"/>
                      <a:pt x="0" y="3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2"/>
                      <a:pt x="11" y="0"/>
                      <a:pt x="22" y="0"/>
                    </a:cubicBezTo>
                    <a:cubicBezTo>
                      <a:pt x="34" y="0"/>
                      <a:pt x="44" y="2"/>
                      <a:pt x="45" y="14"/>
                    </a:cubicBezTo>
                    <a:cubicBezTo>
                      <a:pt x="45" y="14"/>
                      <a:pt x="45" y="14"/>
                      <a:pt x="45" y="15"/>
                    </a:cubicBezTo>
                  </a:path>
                </a:pathLst>
              </a:custGeom>
              <a:solidFill>
                <a:srgbClr val="8C5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2" name="Freeform 1740"/>
              <p:cNvSpPr/>
              <p:nvPr/>
            </p:nvSpPr>
            <p:spPr bwMode="auto">
              <a:xfrm>
                <a:off x="5846" y="1081"/>
                <a:ext cx="313" cy="203"/>
              </a:xfrm>
              <a:custGeom>
                <a:avLst/>
                <a:gdLst>
                  <a:gd name="T0" fmla="*/ 40 w 41"/>
                  <a:gd name="T1" fmla="*/ 27 h 27"/>
                  <a:gd name="T2" fmla="*/ 39 w 41"/>
                  <a:gd name="T3" fmla="*/ 26 h 27"/>
                  <a:gd name="T4" fmla="*/ 39 w 41"/>
                  <a:gd name="T5" fmla="*/ 19 h 27"/>
                  <a:gd name="T6" fmla="*/ 22 w 41"/>
                  <a:gd name="T7" fmla="*/ 1 h 27"/>
                  <a:gd name="T8" fmla="*/ 19 w 41"/>
                  <a:gd name="T9" fmla="*/ 1 h 27"/>
                  <a:gd name="T10" fmla="*/ 1 w 41"/>
                  <a:gd name="T11" fmla="*/ 19 h 27"/>
                  <a:gd name="T12" fmla="*/ 1 w 41"/>
                  <a:gd name="T13" fmla="*/ 26 h 27"/>
                  <a:gd name="T14" fmla="*/ 1 w 41"/>
                  <a:gd name="T15" fmla="*/ 27 h 27"/>
                  <a:gd name="T16" fmla="*/ 0 w 41"/>
                  <a:gd name="T17" fmla="*/ 26 h 27"/>
                  <a:gd name="T18" fmla="*/ 0 w 41"/>
                  <a:gd name="T19" fmla="*/ 19 h 27"/>
                  <a:gd name="T20" fmla="*/ 19 w 41"/>
                  <a:gd name="T21" fmla="*/ 0 h 27"/>
                  <a:gd name="T22" fmla="*/ 22 w 41"/>
                  <a:gd name="T23" fmla="*/ 0 h 27"/>
                  <a:gd name="T24" fmla="*/ 41 w 41"/>
                  <a:gd name="T25" fmla="*/ 19 h 27"/>
                  <a:gd name="T26" fmla="*/ 41 w 41"/>
                  <a:gd name="T27" fmla="*/ 26 h 27"/>
                  <a:gd name="T28" fmla="*/ 40 w 41"/>
                  <a:gd name="T2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" h="27">
                    <a:moveTo>
                      <a:pt x="40" y="27"/>
                    </a:moveTo>
                    <a:cubicBezTo>
                      <a:pt x="39" y="26"/>
                      <a:pt x="39" y="26"/>
                      <a:pt x="39" y="26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9" y="9"/>
                      <a:pt x="31" y="1"/>
                      <a:pt x="22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9" y="1"/>
                      <a:pt x="1" y="9"/>
                      <a:pt x="1" y="19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2" y="0"/>
                      <a:pt x="41" y="8"/>
                      <a:pt x="41" y="19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0" y="27"/>
                      <a:pt x="40" y="27"/>
                      <a:pt x="40" y="27"/>
                    </a:cubicBezTo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3" name="Freeform 1741"/>
              <p:cNvSpPr/>
              <p:nvPr/>
            </p:nvSpPr>
            <p:spPr bwMode="auto">
              <a:xfrm>
                <a:off x="6143" y="1269"/>
                <a:ext cx="16" cy="15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2 h 2"/>
                  <a:gd name="T4" fmla="*/ 0 w 2"/>
                  <a:gd name="T5" fmla="*/ 1 h 2"/>
                  <a:gd name="T6" fmla="*/ 0 w 2"/>
                  <a:gd name="T7" fmla="*/ 0 h 2"/>
                  <a:gd name="T8" fmla="*/ 2 w 2"/>
                  <a:gd name="T9" fmla="*/ 0 h 2"/>
                  <a:gd name="T10" fmla="*/ 2 w 2"/>
                  <a:gd name="T11" fmla="*/ 1 h 2"/>
                  <a:gd name="T12" fmla="*/ 2 w 2"/>
                  <a:gd name="T13" fmla="*/ 2 h 2"/>
                  <a:gd name="T14" fmla="*/ 1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4" name="Freeform 1742"/>
              <p:cNvSpPr>
                <a:spLocks noEditPoints="1"/>
              </p:cNvSpPr>
              <p:nvPr/>
            </p:nvSpPr>
            <p:spPr bwMode="auto">
              <a:xfrm>
                <a:off x="5846" y="1073"/>
                <a:ext cx="313" cy="174"/>
              </a:xfrm>
              <a:custGeom>
                <a:avLst/>
                <a:gdLst>
                  <a:gd name="T0" fmla="*/ 40 w 41"/>
                  <a:gd name="T1" fmla="*/ 21 h 23"/>
                  <a:gd name="T2" fmla="*/ 40 w 41"/>
                  <a:gd name="T3" fmla="*/ 23 h 23"/>
                  <a:gd name="T4" fmla="*/ 0 w 41"/>
                  <a:gd name="T5" fmla="*/ 22 h 23"/>
                  <a:gd name="T6" fmla="*/ 2 w 41"/>
                  <a:gd name="T7" fmla="*/ 22 h 23"/>
                  <a:gd name="T8" fmla="*/ 0 w 41"/>
                  <a:gd name="T9" fmla="*/ 22 h 23"/>
                  <a:gd name="T10" fmla="*/ 39 w 41"/>
                  <a:gd name="T11" fmla="*/ 17 h 23"/>
                  <a:gd name="T12" fmla="*/ 41 w 41"/>
                  <a:gd name="T13" fmla="*/ 17 h 23"/>
                  <a:gd name="T14" fmla="*/ 40 w 41"/>
                  <a:gd name="T15" fmla="*/ 18 h 23"/>
                  <a:gd name="T16" fmla="*/ 1 w 41"/>
                  <a:gd name="T17" fmla="*/ 18 h 23"/>
                  <a:gd name="T18" fmla="*/ 1 w 41"/>
                  <a:gd name="T19" fmla="*/ 16 h 23"/>
                  <a:gd name="T20" fmla="*/ 1 w 41"/>
                  <a:gd name="T21" fmla="*/ 18 h 23"/>
                  <a:gd name="T22" fmla="*/ 37 w 41"/>
                  <a:gd name="T23" fmla="*/ 13 h 23"/>
                  <a:gd name="T24" fmla="*/ 40 w 41"/>
                  <a:gd name="T25" fmla="*/ 12 h 23"/>
                  <a:gd name="T26" fmla="*/ 39 w 41"/>
                  <a:gd name="T27" fmla="*/ 14 h 23"/>
                  <a:gd name="T28" fmla="*/ 2 w 41"/>
                  <a:gd name="T29" fmla="*/ 13 h 23"/>
                  <a:gd name="T30" fmla="*/ 3 w 41"/>
                  <a:gd name="T31" fmla="*/ 11 h 23"/>
                  <a:gd name="T32" fmla="*/ 2 w 41"/>
                  <a:gd name="T33" fmla="*/ 14 h 23"/>
                  <a:gd name="T34" fmla="*/ 35 w 41"/>
                  <a:gd name="T35" fmla="*/ 9 h 23"/>
                  <a:gd name="T36" fmla="*/ 37 w 41"/>
                  <a:gd name="T37" fmla="*/ 7 h 23"/>
                  <a:gd name="T38" fmla="*/ 36 w 41"/>
                  <a:gd name="T39" fmla="*/ 9 h 23"/>
                  <a:gd name="T40" fmla="*/ 4 w 41"/>
                  <a:gd name="T41" fmla="*/ 9 h 23"/>
                  <a:gd name="T42" fmla="*/ 6 w 41"/>
                  <a:gd name="T43" fmla="*/ 7 h 23"/>
                  <a:gd name="T44" fmla="*/ 5 w 41"/>
                  <a:gd name="T45" fmla="*/ 9 h 23"/>
                  <a:gd name="T46" fmla="*/ 32 w 41"/>
                  <a:gd name="T47" fmla="*/ 6 h 23"/>
                  <a:gd name="T48" fmla="*/ 33 w 41"/>
                  <a:gd name="T49" fmla="*/ 4 h 23"/>
                  <a:gd name="T50" fmla="*/ 32 w 41"/>
                  <a:gd name="T51" fmla="*/ 6 h 23"/>
                  <a:gd name="T52" fmla="*/ 8 w 41"/>
                  <a:gd name="T53" fmla="*/ 5 h 23"/>
                  <a:gd name="T54" fmla="*/ 8 w 41"/>
                  <a:gd name="T55" fmla="*/ 4 h 23"/>
                  <a:gd name="T56" fmla="*/ 9 w 41"/>
                  <a:gd name="T57" fmla="*/ 6 h 23"/>
                  <a:gd name="T58" fmla="*/ 8 w 41"/>
                  <a:gd name="T59" fmla="*/ 5 h 23"/>
                  <a:gd name="T60" fmla="*/ 27 w 41"/>
                  <a:gd name="T61" fmla="*/ 2 h 23"/>
                  <a:gd name="T62" fmla="*/ 29 w 41"/>
                  <a:gd name="T63" fmla="*/ 3 h 23"/>
                  <a:gd name="T64" fmla="*/ 27 w 41"/>
                  <a:gd name="T65" fmla="*/ 4 h 23"/>
                  <a:gd name="T66" fmla="*/ 13 w 41"/>
                  <a:gd name="T67" fmla="*/ 1 h 23"/>
                  <a:gd name="T68" fmla="*/ 13 w 41"/>
                  <a:gd name="T69" fmla="*/ 3 h 23"/>
                  <a:gd name="T70" fmla="*/ 12 w 41"/>
                  <a:gd name="T71" fmla="*/ 3 h 23"/>
                  <a:gd name="T72" fmla="*/ 22 w 41"/>
                  <a:gd name="T73" fmla="*/ 1 h 23"/>
                  <a:gd name="T74" fmla="*/ 24 w 41"/>
                  <a:gd name="T75" fmla="*/ 1 h 23"/>
                  <a:gd name="T76" fmla="*/ 23 w 41"/>
                  <a:gd name="T77" fmla="*/ 3 h 23"/>
                  <a:gd name="T78" fmla="*/ 18 w 41"/>
                  <a:gd name="T79" fmla="*/ 0 h 23"/>
                  <a:gd name="T80" fmla="*/ 18 w 41"/>
                  <a:gd name="T81" fmla="*/ 3 h 23"/>
                  <a:gd name="T82" fmla="*/ 18 w 41"/>
                  <a:gd name="T83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" h="23">
                    <a:moveTo>
                      <a:pt x="39" y="22"/>
                    </a:moveTo>
                    <a:cubicBezTo>
                      <a:pt x="39" y="21"/>
                      <a:pt x="39" y="21"/>
                      <a:pt x="40" y="21"/>
                    </a:cubicBezTo>
                    <a:cubicBezTo>
                      <a:pt x="41" y="21"/>
                      <a:pt x="41" y="21"/>
                      <a:pt x="41" y="22"/>
                    </a:cubicBezTo>
                    <a:cubicBezTo>
                      <a:pt x="41" y="23"/>
                      <a:pt x="41" y="23"/>
                      <a:pt x="40" y="23"/>
                    </a:cubicBezTo>
                    <a:cubicBezTo>
                      <a:pt x="39" y="23"/>
                      <a:pt x="39" y="23"/>
                      <a:pt x="39" y="22"/>
                    </a:cubicBezTo>
                    <a:moveTo>
                      <a:pt x="0" y="22"/>
                    </a:moveTo>
                    <a:cubicBezTo>
                      <a:pt x="0" y="21"/>
                      <a:pt x="0" y="21"/>
                      <a:pt x="1" y="21"/>
                    </a:cubicBezTo>
                    <a:cubicBezTo>
                      <a:pt x="1" y="21"/>
                      <a:pt x="2" y="21"/>
                      <a:pt x="2" y="22"/>
                    </a:cubicBezTo>
                    <a:cubicBezTo>
                      <a:pt x="2" y="23"/>
                      <a:pt x="1" y="23"/>
                      <a:pt x="1" y="23"/>
                    </a:cubicBezTo>
                    <a:cubicBezTo>
                      <a:pt x="0" y="23"/>
                      <a:pt x="0" y="23"/>
                      <a:pt x="0" y="22"/>
                    </a:cubicBezTo>
                    <a:moveTo>
                      <a:pt x="39" y="17"/>
                    </a:move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17"/>
                      <a:pt x="39" y="16"/>
                      <a:pt x="40" y="16"/>
                    </a:cubicBezTo>
                    <a:cubicBezTo>
                      <a:pt x="40" y="16"/>
                      <a:pt x="41" y="16"/>
                      <a:pt x="41" y="17"/>
                    </a:cubicBezTo>
                    <a:cubicBezTo>
                      <a:pt x="41" y="18"/>
                      <a:pt x="41" y="18"/>
                      <a:pt x="40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9" y="18"/>
                      <a:pt x="39" y="18"/>
                      <a:pt x="39" y="17"/>
                    </a:cubicBezTo>
                    <a:moveTo>
                      <a:pt x="1" y="18"/>
                    </a:moveTo>
                    <a:cubicBezTo>
                      <a:pt x="0" y="18"/>
                      <a:pt x="0" y="18"/>
                      <a:pt x="0" y="17"/>
                    </a:cubicBezTo>
                    <a:cubicBezTo>
                      <a:pt x="0" y="16"/>
                      <a:pt x="0" y="16"/>
                      <a:pt x="1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moveTo>
                      <a:pt x="37" y="13"/>
                    </a:moveTo>
                    <a:cubicBezTo>
                      <a:pt x="37" y="12"/>
                      <a:pt x="37" y="11"/>
                      <a:pt x="38" y="11"/>
                    </a:cubicBezTo>
                    <a:cubicBezTo>
                      <a:pt x="39" y="11"/>
                      <a:pt x="39" y="11"/>
                      <a:pt x="40" y="12"/>
                    </a:cubicBezTo>
                    <a:cubicBezTo>
                      <a:pt x="40" y="12"/>
                      <a:pt x="40" y="13"/>
                      <a:pt x="39" y="13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8" y="14"/>
                      <a:pt x="38" y="13"/>
                      <a:pt x="37" y="13"/>
                    </a:cubicBezTo>
                    <a:moveTo>
                      <a:pt x="2" y="13"/>
                    </a:moveTo>
                    <a:cubicBezTo>
                      <a:pt x="1" y="13"/>
                      <a:pt x="1" y="12"/>
                      <a:pt x="1" y="12"/>
                    </a:cubicBezTo>
                    <a:cubicBezTo>
                      <a:pt x="1" y="11"/>
                      <a:pt x="2" y="11"/>
                      <a:pt x="3" y="11"/>
                    </a:cubicBezTo>
                    <a:cubicBezTo>
                      <a:pt x="3" y="11"/>
                      <a:pt x="4" y="12"/>
                      <a:pt x="3" y="13"/>
                    </a:cubicBezTo>
                    <a:cubicBezTo>
                      <a:pt x="3" y="13"/>
                      <a:pt x="3" y="14"/>
                      <a:pt x="2" y="14"/>
                    </a:cubicBezTo>
                    <a:cubicBezTo>
                      <a:pt x="2" y="13"/>
                      <a:pt x="2" y="13"/>
                      <a:pt x="2" y="13"/>
                    </a:cubicBezTo>
                    <a:moveTo>
                      <a:pt x="35" y="9"/>
                    </a:moveTo>
                    <a:cubicBezTo>
                      <a:pt x="35" y="8"/>
                      <a:pt x="35" y="7"/>
                      <a:pt x="35" y="7"/>
                    </a:cubicBezTo>
                    <a:cubicBezTo>
                      <a:pt x="36" y="7"/>
                      <a:pt x="37" y="7"/>
                      <a:pt x="37" y="7"/>
                    </a:cubicBezTo>
                    <a:cubicBezTo>
                      <a:pt x="37" y="8"/>
                      <a:pt x="37" y="9"/>
                      <a:pt x="37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9"/>
                      <a:pt x="35" y="9"/>
                      <a:pt x="35" y="9"/>
                    </a:cubicBezTo>
                    <a:moveTo>
                      <a:pt x="4" y="9"/>
                    </a:moveTo>
                    <a:cubicBezTo>
                      <a:pt x="4" y="9"/>
                      <a:pt x="4" y="8"/>
                      <a:pt x="4" y="7"/>
                    </a:cubicBezTo>
                    <a:cubicBezTo>
                      <a:pt x="4" y="7"/>
                      <a:pt x="5" y="7"/>
                      <a:pt x="6" y="7"/>
                    </a:cubicBezTo>
                    <a:cubicBezTo>
                      <a:pt x="6" y="7"/>
                      <a:pt x="6" y="8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moveTo>
                      <a:pt x="32" y="6"/>
                    </a:moveTo>
                    <a:cubicBezTo>
                      <a:pt x="31" y="5"/>
                      <a:pt x="31" y="4"/>
                      <a:pt x="31" y="4"/>
                    </a:cubicBezTo>
                    <a:cubicBezTo>
                      <a:pt x="32" y="3"/>
                      <a:pt x="32" y="3"/>
                      <a:pt x="33" y="4"/>
                    </a:cubicBezTo>
                    <a:cubicBezTo>
                      <a:pt x="34" y="4"/>
                      <a:pt x="34" y="5"/>
                      <a:pt x="33" y="5"/>
                    </a:cubicBezTo>
                    <a:cubicBezTo>
                      <a:pt x="33" y="6"/>
                      <a:pt x="33" y="6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moveTo>
                      <a:pt x="8" y="5"/>
                    </a:moveTo>
                    <a:cubicBezTo>
                      <a:pt x="7" y="5"/>
                      <a:pt x="7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9" y="3"/>
                      <a:pt x="10" y="4"/>
                    </a:cubicBezTo>
                    <a:cubicBezTo>
                      <a:pt x="10" y="4"/>
                      <a:pt x="10" y="5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8" y="6"/>
                      <a:pt x="8" y="5"/>
                    </a:cubicBezTo>
                    <a:moveTo>
                      <a:pt x="27" y="4"/>
                    </a:moveTo>
                    <a:cubicBezTo>
                      <a:pt x="27" y="3"/>
                      <a:pt x="26" y="3"/>
                      <a:pt x="27" y="2"/>
                    </a:cubicBezTo>
                    <a:cubicBezTo>
                      <a:pt x="27" y="1"/>
                      <a:pt x="28" y="1"/>
                      <a:pt x="28" y="1"/>
                    </a:cubicBezTo>
                    <a:cubicBezTo>
                      <a:pt x="29" y="1"/>
                      <a:pt x="29" y="2"/>
                      <a:pt x="29" y="3"/>
                    </a:cubicBezTo>
                    <a:cubicBezTo>
                      <a:pt x="29" y="3"/>
                      <a:pt x="28" y="4"/>
                      <a:pt x="28" y="4"/>
                    </a:cubicBezTo>
                    <a:cubicBezTo>
                      <a:pt x="27" y="4"/>
                      <a:pt x="27" y="4"/>
                      <a:pt x="27" y="4"/>
                    </a:cubicBezTo>
                    <a:moveTo>
                      <a:pt x="12" y="3"/>
                    </a:moveTo>
                    <a:cubicBezTo>
                      <a:pt x="12" y="2"/>
                      <a:pt x="12" y="1"/>
                      <a:pt x="13" y="1"/>
                    </a:cubicBezTo>
                    <a:cubicBezTo>
                      <a:pt x="13" y="1"/>
                      <a:pt x="14" y="1"/>
                      <a:pt x="14" y="2"/>
                    </a:cubicBezTo>
                    <a:cubicBezTo>
                      <a:pt x="14" y="2"/>
                      <a:pt x="14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3"/>
                      <a:pt x="12" y="3"/>
                    </a:cubicBezTo>
                    <a:moveTo>
                      <a:pt x="23" y="3"/>
                    </a:moveTo>
                    <a:cubicBezTo>
                      <a:pt x="22" y="2"/>
                      <a:pt x="22" y="2"/>
                      <a:pt x="22" y="1"/>
                    </a:cubicBezTo>
                    <a:cubicBezTo>
                      <a:pt x="22" y="0"/>
                      <a:pt x="22" y="0"/>
                      <a:pt x="23" y="0"/>
                    </a:cubicBezTo>
                    <a:cubicBezTo>
                      <a:pt x="24" y="0"/>
                      <a:pt x="24" y="1"/>
                      <a:pt x="24" y="1"/>
                    </a:cubicBezTo>
                    <a:cubicBezTo>
                      <a:pt x="24" y="2"/>
                      <a:pt x="24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moveTo>
                      <a:pt x="17" y="1"/>
                    </a:moveTo>
                    <a:cubicBezTo>
                      <a:pt x="17" y="1"/>
                      <a:pt x="17" y="0"/>
                      <a:pt x="18" y="0"/>
                    </a:cubicBezTo>
                    <a:cubicBezTo>
                      <a:pt x="19" y="0"/>
                      <a:pt x="19" y="0"/>
                      <a:pt x="19" y="1"/>
                    </a:cubicBezTo>
                    <a:cubicBezTo>
                      <a:pt x="19" y="2"/>
                      <a:pt x="19" y="2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3"/>
                      <a:pt x="17" y="2"/>
                      <a:pt x="17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5" name="Freeform 1743"/>
              <p:cNvSpPr/>
              <p:nvPr/>
            </p:nvSpPr>
            <p:spPr bwMode="auto">
              <a:xfrm>
                <a:off x="5846" y="1269"/>
                <a:ext cx="16" cy="15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2 h 2"/>
                  <a:gd name="T4" fmla="*/ 0 w 2"/>
                  <a:gd name="T5" fmla="*/ 1 h 2"/>
                  <a:gd name="T6" fmla="*/ 0 w 2"/>
                  <a:gd name="T7" fmla="*/ 0 h 2"/>
                  <a:gd name="T8" fmla="*/ 2 w 2"/>
                  <a:gd name="T9" fmla="*/ 0 h 2"/>
                  <a:gd name="T10" fmla="*/ 2 w 2"/>
                  <a:gd name="T11" fmla="*/ 1 h 2"/>
                  <a:gd name="T12" fmla="*/ 2 w 2"/>
                  <a:gd name="T13" fmla="*/ 2 h 2"/>
                  <a:gd name="T14" fmla="*/ 1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6" name="Freeform 1744"/>
              <p:cNvSpPr/>
              <p:nvPr/>
            </p:nvSpPr>
            <p:spPr bwMode="auto">
              <a:xfrm>
                <a:off x="5854" y="1217"/>
                <a:ext cx="8" cy="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2 h 2"/>
                  <a:gd name="T8" fmla="*/ 1 w 1"/>
                  <a:gd name="T9" fmla="*/ 1 h 2"/>
                  <a:gd name="T10" fmla="*/ 0 w 1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solidFill>
                <a:srgbClr val="210C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7" name="Freeform 1745"/>
              <p:cNvSpPr/>
              <p:nvPr/>
            </p:nvSpPr>
            <p:spPr bwMode="auto">
              <a:xfrm>
                <a:off x="5831" y="1164"/>
                <a:ext cx="15" cy="37"/>
              </a:xfrm>
              <a:custGeom>
                <a:avLst/>
                <a:gdLst>
                  <a:gd name="T0" fmla="*/ 2 w 2"/>
                  <a:gd name="T1" fmla="*/ 0 h 5"/>
                  <a:gd name="T2" fmla="*/ 1 w 2"/>
                  <a:gd name="T3" fmla="*/ 1 h 5"/>
                  <a:gd name="T4" fmla="*/ 0 w 2"/>
                  <a:gd name="T5" fmla="*/ 1 h 5"/>
                  <a:gd name="T6" fmla="*/ 0 w 2"/>
                  <a:gd name="T7" fmla="*/ 1 h 5"/>
                  <a:gd name="T8" fmla="*/ 1 w 2"/>
                  <a:gd name="T9" fmla="*/ 2 h 5"/>
                  <a:gd name="T10" fmla="*/ 1 w 2"/>
                  <a:gd name="T11" fmla="*/ 3 h 5"/>
                  <a:gd name="T12" fmla="*/ 1 w 2"/>
                  <a:gd name="T13" fmla="*/ 3 h 5"/>
                  <a:gd name="T14" fmla="*/ 1 w 2"/>
                  <a:gd name="T15" fmla="*/ 3 h 5"/>
                  <a:gd name="T16" fmla="*/ 1 w 2"/>
                  <a:gd name="T17" fmla="*/ 3 h 5"/>
                  <a:gd name="T18" fmla="*/ 1 w 2"/>
                  <a:gd name="T19" fmla="*/ 3 h 5"/>
                  <a:gd name="T20" fmla="*/ 1 w 2"/>
                  <a:gd name="T21" fmla="*/ 3 h 5"/>
                  <a:gd name="T22" fmla="*/ 1 w 2"/>
                  <a:gd name="T23" fmla="*/ 3 h 5"/>
                  <a:gd name="T24" fmla="*/ 2 w 2"/>
                  <a:gd name="T25" fmla="*/ 5 h 5"/>
                  <a:gd name="T26" fmla="*/ 2 w 2"/>
                  <a:gd name="T27" fmla="*/ 4 h 5"/>
                  <a:gd name="T28" fmla="*/ 1 w 2"/>
                  <a:gd name="T29" fmla="*/ 4 h 5"/>
                  <a:gd name="T30" fmla="*/ 1 w 2"/>
                  <a:gd name="T31" fmla="*/ 4 h 5"/>
                  <a:gd name="T32" fmla="*/ 1 w 2"/>
                  <a:gd name="T33" fmla="*/ 4 h 5"/>
                  <a:gd name="T34" fmla="*/ 1 w 2"/>
                  <a:gd name="T35" fmla="*/ 4 h 5"/>
                  <a:gd name="T36" fmla="*/ 1 w 2"/>
                  <a:gd name="T37" fmla="*/ 4 h 5"/>
                  <a:gd name="T38" fmla="*/ 1 w 2"/>
                  <a:gd name="T39" fmla="*/ 3 h 5"/>
                  <a:gd name="T40" fmla="*/ 2 w 2"/>
                  <a:gd name="T41" fmla="*/ 1 h 5"/>
                  <a:gd name="T42" fmla="*/ 2 w 2"/>
                  <a:gd name="T4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</a:path>
                </a:pathLst>
              </a:custGeom>
              <a:solidFill>
                <a:srgbClr val="4D1E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8" name="Freeform 1746"/>
              <p:cNvSpPr/>
              <p:nvPr/>
            </p:nvSpPr>
            <p:spPr bwMode="auto">
              <a:xfrm>
                <a:off x="5854" y="1209"/>
                <a:ext cx="0" cy="23"/>
              </a:xfrm>
              <a:custGeom>
                <a:avLst/>
                <a:gdLst>
                  <a:gd name="T0" fmla="*/ 0 h 3"/>
                  <a:gd name="T1" fmla="*/ 0 h 3"/>
                  <a:gd name="T2" fmla="*/ 0 h 3"/>
                  <a:gd name="T3" fmla="*/ 1 h 3"/>
                  <a:gd name="T4" fmla="*/ 3 h 3"/>
                  <a:gd name="T5" fmla="*/ 3 h 3"/>
                  <a:gd name="T6" fmla="*/ 2 h 3"/>
                  <a:gd name="T7" fmla="*/ 1 h 3"/>
                  <a:gd name="T8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8454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9" name="Freeform 1747"/>
              <p:cNvSpPr>
                <a:spLocks noEditPoints="1"/>
              </p:cNvSpPr>
              <p:nvPr/>
            </p:nvSpPr>
            <p:spPr bwMode="auto">
              <a:xfrm>
                <a:off x="5846" y="1194"/>
                <a:ext cx="16" cy="45"/>
              </a:xfrm>
              <a:custGeom>
                <a:avLst/>
                <a:gdLst>
                  <a:gd name="T0" fmla="*/ 1 w 2"/>
                  <a:gd name="T1" fmla="*/ 5 h 6"/>
                  <a:gd name="T2" fmla="*/ 0 w 2"/>
                  <a:gd name="T3" fmla="*/ 5 h 6"/>
                  <a:gd name="T4" fmla="*/ 1 w 2"/>
                  <a:gd name="T5" fmla="*/ 6 h 6"/>
                  <a:gd name="T6" fmla="*/ 1 w 2"/>
                  <a:gd name="T7" fmla="*/ 6 h 6"/>
                  <a:gd name="T8" fmla="*/ 1 w 2"/>
                  <a:gd name="T9" fmla="*/ 6 h 6"/>
                  <a:gd name="T10" fmla="*/ 0 w 2"/>
                  <a:gd name="T11" fmla="*/ 6 h 6"/>
                  <a:gd name="T12" fmla="*/ 1 w 2"/>
                  <a:gd name="T13" fmla="*/ 6 h 6"/>
                  <a:gd name="T14" fmla="*/ 1 w 2"/>
                  <a:gd name="T15" fmla="*/ 6 h 6"/>
                  <a:gd name="T16" fmla="*/ 1 w 2"/>
                  <a:gd name="T17" fmla="*/ 6 h 6"/>
                  <a:gd name="T18" fmla="*/ 1 w 2"/>
                  <a:gd name="T19" fmla="*/ 6 h 6"/>
                  <a:gd name="T20" fmla="*/ 1 w 2"/>
                  <a:gd name="T21" fmla="*/ 6 h 6"/>
                  <a:gd name="T22" fmla="*/ 1 w 2"/>
                  <a:gd name="T23" fmla="*/ 6 h 6"/>
                  <a:gd name="T24" fmla="*/ 1 w 2"/>
                  <a:gd name="T25" fmla="*/ 6 h 6"/>
                  <a:gd name="T26" fmla="*/ 2 w 2"/>
                  <a:gd name="T27" fmla="*/ 5 h 6"/>
                  <a:gd name="T28" fmla="*/ 1 w 2"/>
                  <a:gd name="T29" fmla="*/ 5 h 6"/>
                  <a:gd name="T30" fmla="*/ 1 w 2"/>
                  <a:gd name="T31" fmla="*/ 5 h 6"/>
                  <a:gd name="T32" fmla="*/ 0 w 2"/>
                  <a:gd name="T33" fmla="*/ 0 h 6"/>
                  <a:gd name="T34" fmla="*/ 0 w 2"/>
                  <a:gd name="T35" fmla="*/ 1 h 6"/>
                  <a:gd name="T36" fmla="*/ 1 w 2"/>
                  <a:gd name="T37" fmla="*/ 2 h 6"/>
                  <a:gd name="T38" fmla="*/ 1 w 2"/>
                  <a:gd name="T39" fmla="*/ 2 h 6"/>
                  <a:gd name="T40" fmla="*/ 1 w 2"/>
                  <a:gd name="T41" fmla="*/ 2 h 6"/>
                  <a:gd name="T42" fmla="*/ 0 w 2"/>
                  <a:gd name="T4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6">
                    <a:moveTo>
                      <a:pt x="1" y="5"/>
                    </a:moveTo>
                    <a:cubicBezTo>
                      <a:pt x="1" y="5"/>
                      <a:pt x="1" y="5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2" y="5"/>
                      <a:pt x="2" y="5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</a:path>
                </a:pathLst>
              </a:custGeom>
              <a:solidFill>
                <a:srgbClr val="8C5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0" name="Freeform 1748"/>
              <p:cNvSpPr/>
              <p:nvPr/>
            </p:nvSpPr>
            <p:spPr bwMode="auto">
              <a:xfrm>
                <a:off x="5831" y="1239"/>
                <a:ext cx="8" cy="30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0 h 4"/>
                  <a:gd name="T4" fmla="*/ 0 w 1"/>
                  <a:gd name="T5" fmla="*/ 0 h 4"/>
                  <a:gd name="T6" fmla="*/ 0 w 1"/>
                  <a:gd name="T7" fmla="*/ 0 h 4"/>
                  <a:gd name="T8" fmla="*/ 0 w 1"/>
                  <a:gd name="T9" fmla="*/ 0 h 4"/>
                  <a:gd name="T10" fmla="*/ 0 w 1"/>
                  <a:gd name="T11" fmla="*/ 0 h 4"/>
                  <a:gd name="T12" fmla="*/ 1 w 1"/>
                  <a:gd name="T13" fmla="*/ 4 h 4"/>
                  <a:gd name="T14" fmla="*/ 1 w 1"/>
                  <a:gd name="T15" fmla="*/ 3 h 4"/>
                  <a:gd name="T16" fmla="*/ 1 w 1"/>
                  <a:gd name="T17" fmla="*/ 3 h 4"/>
                  <a:gd name="T18" fmla="*/ 0 w 1"/>
                  <a:gd name="T19" fmla="*/ 1 h 4"/>
                  <a:gd name="T20" fmla="*/ 0 w 1"/>
                  <a:gd name="T21" fmla="*/ 1 h 4"/>
                  <a:gd name="T22" fmla="*/ 1 w 1"/>
                  <a:gd name="T23" fmla="*/ 1 h 4"/>
                  <a:gd name="T24" fmla="*/ 1 w 1"/>
                  <a:gd name="T25" fmla="*/ 1 h 4"/>
                  <a:gd name="T26" fmla="*/ 1 w 1"/>
                  <a:gd name="T27" fmla="*/ 1 h 4"/>
                  <a:gd name="T28" fmla="*/ 1 w 1"/>
                  <a:gd name="T29" fmla="*/ 1 h 4"/>
                  <a:gd name="T30" fmla="*/ 1 w 1"/>
                  <a:gd name="T31" fmla="*/ 1 h 4"/>
                  <a:gd name="T32" fmla="*/ 1 w 1"/>
                  <a:gd name="T33" fmla="*/ 0 h 4"/>
                  <a:gd name="T34" fmla="*/ 1 w 1"/>
                  <a:gd name="T35" fmla="*/ 0 h 4"/>
                  <a:gd name="T36" fmla="*/ 0 w 1"/>
                  <a:gd name="T3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3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B4A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1" name="Freeform 1749"/>
              <p:cNvSpPr/>
              <p:nvPr/>
            </p:nvSpPr>
            <p:spPr bwMode="auto">
              <a:xfrm>
                <a:off x="5839" y="1239"/>
                <a:ext cx="0" cy="8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  <a:gd name="T6" fmla="*/ 0 h 1"/>
                  <a:gd name="T7" fmla="*/ 0 h 1"/>
                  <a:gd name="T8" fmla="*/ 0 h 1"/>
                  <a:gd name="T9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D1E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2" name="Freeform 1750"/>
              <p:cNvSpPr>
                <a:spLocks noEditPoints="1"/>
              </p:cNvSpPr>
              <p:nvPr/>
            </p:nvSpPr>
            <p:spPr bwMode="auto">
              <a:xfrm>
                <a:off x="5846" y="1262"/>
                <a:ext cx="38" cy="30"/>
              </a:xfrm>
              <a:custGeom>
                <a:avLst/>
                <a:gdLst>
                  <a:gd name="T0" fmla="*/ 0 w 5"/>
                  <a:gd name="T1" fmla="*/ 3 h 4"/>
                  <a:gd name="T2" fmla="*/ 1 w 5"/>
                  <a:gd name="T3" fmla="*/ 4 h 4"/>
                  <a:gd name="T4" fmla="*/ 2 w 5"/>
                  <a:gd name="T5" fmla="*/ 4 h 4"/>
                  <a:gd name="T6" fmla="*/ 1 w 5"/>
                  <a:gd name="T7" fmla="*/ 4 h 4"/>
                  <a:gd name="T8" fmla="*/ 0 w 5"/>
                  <a:gd name="T9" fmla="*/ 3 h 4"/>
                  <a:gd name="T10" fmla="*/ 4 w 5"/>
                  <a:gd name="T11" fmla="*/ 0 h 4"/>
                  <a:gd name="T12" fmla="*/ 4 w 5"/>
                  <a:gd name="T13" fmla="*/ 0 h 4"/>
                  <a:gd name="T14" fmla="*/ 3 w 5"/>
                  <a:gd name="T15" fmla="*/ 3 h 4"/>
                  <a:gd name="T16" fmla="*/ 2 w 5"/>
                  <a:gd name="T17" fmla="*/ 3 h 4"/>
                  <a:gd name="T18" fmla="*/ 2 w 5"/>
                  <a:gd name="T19" fmla="*/ 4 h 4"/>
                  <a:gd name="T20" fmla="*/ 3 w 5"/>
                  <a:gd name="T21" fmla="*/ 4 h 4"/>
                  <a:gd name="T22" fmla="*/ 5 w 5"/>
                  <a:gd name="T23" fmla="*/ 1 h 4"/>
                  <a:gd name="T24" fmla="*/ 4 w 5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4">
                    <a:moveTo>
                      <a:pt x="0" y="3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0" y="3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4"/>
                      <a:pt x="5" y="2"/>
                      <a:pt x="5" y="1"/>
                    </a:cubicBezTo>
                    <a:cubicBezTo>
                      <a:pt x="4" y="1"/>
                      <a:pt x="4" y="0"/>
                      <a:pt x="4" y="0"/>
                    </a:cubicBezTo>
                  </a:path>
                </a:pathLst>
              </a:custGeom>
              <a:solidFill>
                <a:srgbClr val="8B4A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3" name="Freeform 1751"/>
              <p:cNvSpPr/>
              <p:nvPr/>
            </p:nvSpPr>
            <p:spPr bwMode="auto">
              <a:xfrm>
                <a:off x="5854" y="1284"/>
                <a:ext cx="8" cy="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210C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4" name="Freeform 1752"/>
              <p:cNvSpPr/>
              <p:nvPr/>
            </p:nvSpPr>
            <p:spPr bwMode="auto">
              <a:xfrm>
                <a:off x="5823" y="1277"/>
                <a:ext cx="23" cy="2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3 w 3"/>
                  <a:gd name="T7" fmla="*/ 1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8B4A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5" name="Freeform 1753"/>
              <p:cNvSpPr/>
              <p:nvPr/>
            </p:nvSpPr>
            <p:spPr bwMode="auto">
              <a:xfrm>
                <a:off x="5846" y="1277"/>
                <a:ext cx="0" cy="7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C5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6" name="Freeform 1754"/>
              <p:cNvSpPr/>
              <p:nvPr/>
            </p:nvSpPr>
            <p:spPr bwMode="auto">
              <a:xfrm>
                <a:off x="6098" y="1088"/>
                <a:ext cx="61" cy="61"/>
              </a:xfrm>
              <a:custGeom>
                <a:avLst/>
                <a:gdLst>
                  <a:gd name="T0" fmla="*/ 8 w 8"/>
                  <a:gd name="T1" fmla="*/ 0 h 8"/>
                  <a:gd name="T2" fmla="*/ 8 w 8"/>
                  <a:gd name="T3" fmla="*/ 8 h 8"/>
                  <a:gd name="T4" fmla="*/ 0 w 8"/>
                  <a:gd name="T5" fmla="*/ 0 h 8"/>
                  <a:gd name="T6" fmla="*/ 8 w 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4" y="0"/>
                      <a:pt x="0" y="0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4E37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7" name="Freeform 1755"/>
              <p:cNvSpPr/>
              <p:nvPr/>
            </p:nvSpPr>
            <p:spPr bwMode="auto">
              <a:xfrm>
                <a:off x="5846" y="1088"/>
                <a:ext cx="54" cy="61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8 h 8"/>
                  <a:gd name="T4" fmla="*/ 7 w 7"/>
                  <a:gd name="T5" fmla="*/ 0 h 8"/>
                  <a:gd name="T6" fmla="*/ 0 w 7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4" y="0"/>
                      <a:pt x="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37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8" name="Freeform 1756"/>
              <p:cNvSpPr/>
              <p:nvPr/>
            </p:nvSpPr>
            <p:spPr bwMode="auto">
              <a:xfrm>
                <a:off x="5762" y="1066"/>
                <a:ext cx="122" cy="105"/>
              </a:xfrm>
              <a:custGeom>
                <a:avLst/>
                <a:gdLst>
                  <a:gd name="T0" fmla="*/ 13 w 16"/>
                  <a:gd name="T1" fmla="*/ 3 h 14"/>
                  <a:gd name="T2" fmla="*/ 12 w 16"/>
                  <a:gd name="T3" fmla="*/ 3 h 14"/>
                  <a:gd name="T4" fmla="*/ 12 w 16"/>
                  <a:gd name="T5" fmla="*/ 3 h 14"/>
                  <a:gd name="T6" fmla="*/ 9 w 16"/>
                  <a:gd name="T7" fmla="*/ 0 h 14"/>
                  <a:gd name="T8" fmla="*/ 7 w 16"/>
                  <a:gd name="T9" fmla="*/ 0 h 14"/>
                  <a:gd name="T10" fmla="*/ 4 w 16"/>
                  <a:gd name="T11" fmla="*/ 3 h 14"/>
                  <a:gd name="T12" fmla="*/ 4 w 16"/>
                  <a:gd name="T13" fmla="*/ 3 h 14"/>
                  <a:gd name="T14" fmla="*/ 3 w 16"/>
                  <a:gd name="T15" fmla="*/ 3 h 14"/>
                  <a:gd name="T16" fmla="*/ 0 w 16"/>
                  <a:gd name="T17" fmla="*/ 6 h 14"/>
                  <a:gd name="T18" fmla="*/ 0 w 16"/>
                  <a:gd name="T19" fmla="*/ 8 h 14"/>
                  <a:gd name="T20" fmla="*/ 4 w 16"/>
                  <a:gd name="T21" fmla="*/ 11 h 14"/>
                  <a:gd name="T22" fmla="*/ 4 w 16"/>
                  <a:gd name="T23" fmla="*/ 11 h 14"/>
                  <a:gd name="T24" fmla="*/ 4 w 16"/>
                  <a:gd name="T25" fmla="*/ 11 h 14"/>
                  <a:gd name="T26" fmla="*/ 7 w 16"/>
                  <a:gd name="T27" fmla="*/ 14 h 14"/>
                  <a:gd name="T28" fmla="*/ 10 w 16"/>
                  <a:gd name="T29" fmla="*/ 14 h 14"/>
                  <a:gd name="T30" fmla="*/ 12 w 16"/>
                  <a:gd name="T31" fmla="*/ 11 h 14"/>
                  <a:gd name="T32" fmla="*/ 12 w 16"/>
                  <a:gd name="T33" fmla="*/ 10 h 14"/>
                  <a:gd name="T34" fmla="*/ 13 w 16"/>
                  <a:gd name="T35" fmla="*/ 11 h 14"/>
                  <a:gd name="T36" fmla="*/ 16 w 16"/>
                  <a:gd name="T37" fmla="*/ 8 h 14"/>
                  <a:gd name="T38" fmla="*/ 16 w 16"/>
                  <a:gd name="T39" fmla="*/ 5 h 14"/>
                  <a:gd name="T40" fmla="*/ 13 w 16"/>
                  <a:gd name="T41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" h="14">
                    <a:moveTo>
                      <a:pt x="13" y="3"/>
                    </a:move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1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0" y="4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2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5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4"/>
                      <a:pt x="12" y="12"/>
                      <a:pt x="12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11"/>
                      <a:pt x="16" y="10"/>
                      <a:pt x="16" y="8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2"/>
                      <a:pt x="13" y="3"/>
                    </a:cubicBezTo>
                  </a:path>
                </a:pathLst>
              </a:custGeom>
              <a:solidFill>
                <a:srgbClr val="CB23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9" name="Oval 1757"/>
              <p:cNvSpPr>
                <a:spLocks noChangeArrowheads="1"/>
              </p:cNvSpPr>
              <p:nvPr/>
            </p:nvSpPr>
            <p:spPr bwMode="auto">
              <a:xfrm>
                <a:off x="5808" y="1103"/>
                <a:ext cx="31" cy="3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0" name="Rectangle 1758"/>
              <p:cNvSpPr>
                <a:spLocks noChangeArrowheads="1"/>
              </p:cNvSpPr>
              <p:nvPr/>
            </p:nvSpPr>
            <p:spPr bwMode="auto">
              <a:xfrm>
                <a:off x="5816" y="1043"/>
                <a:ext cx="7" cy="83"/>
              </a:xfrm>
              <a:prstGeom prst="rect">
                <a:avLst/>
              </a:prstGeom>
              <a:solidFill>
                <a:srgbClr val="D28E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1" name="Freeform 1759"/>
              <p:cNvSpPr/>
              <p:nvPr/>
            </p:nvSpPr>
            <p:spPr bwMode="auto">
              <a:xfrm>
                <a:off x="5831" y="1058"/>
                <a:ext cx="343" cy="23"/>
              </a:xfrm>
              <a:custGeom>
                <a:avLst/>
                <a:gdLst>
                  <a:gd name="T0" fmla="*/ 45 w 45"/>
                  <a:gd name="T1" fmla="*/ 0 h 3"/>
                  <a:gd name="T2" fmla="*/ 0 w 45"/>
                  <a:gd name="T3" fmla="*/ 0 h 3"/>
                  <a:gd name="T4" fmla="*/ 0 w 45"/>
                  <a:gd name="T5" fmla="*/ 0 h 3"/>
                  <a:gd name="T6" fmla="*/ 0 w 45"/>
                  <a:gd name="T7" fmla="*/ 0 h 3"/>
                  <a:gd name="T8" fmla="*/ 0 w 45"/>
                  <a:gd name="T9" fmla="*/ 1 h 3"/>
                  <a:gd name="T10" fmla="*/ 0 w 45"/>
                  <a:gd name="T11" fmla="*/ 1 h 3"/>
                  <a:gd name="T12" fmla="*/ 3 w 45"/>
                  <a:gd name="T13" fmla="*/ 3 h 3"/>
                  <a:gd name="T14" fmla="*/ 19 w 45"/>
                  <a:gd name="T15" fmla="*/ 3 h 3"/>
                  <a:gd name="T16" fmla="*/ 20 w 45"/>
                  <a:gd name="T17" fmla="*/ 2 h 3"/>
                  <a:gd name="T18" fmla="*/ 20 w 45"/>
                  <a:gd name="T19" fmla="*/ 2 h 3"/>
                  <a:gd name="T20" fmla="*/ 21 w 45"/>
                  <a:gd name="T21" fmla="*/ 3 h 3"/>
                  <a:gd name="T22" fmla="*/ 21 w 45"/>
                  <a:gd name="T23" fmla="*/ 3 h 3"/>
                  <a:gd name="T24" fmla="*/ 24 w 45"/>
                  <a:gd name="T25" fmla="*/ 3 h 3"/>
                  <a:gd name="T26" fmla="*/ 24 w 45"/>
                  <a:gd name="T27" fmla="*/ 3 h 3"/>
                  <a:gd name="T28" fmla="*/ 25 w 45"/>
                  <a:gd name="T29" fmla="*/ 2 h 3"/>
                  <a:gd name="T30" fmla="*/ 25 w 45"/>
                  <a:gd name="T31" fmla="*/ 2 h 3"/>
                  <a:gd name="T32" fmla="*/ 26 w 45"/>
                  <a:gd name="T33" fmla="*/ 3 h 3"/>
                  <a:gd name="T34" fmla="*/ 45 w 45"/>
                  <a:gd name="T35" fmla="*/ 3 h 3"/>
                  <a:gd name="T36" fmla="*/ 45 w 45"/>
                  <a:gd name="T37" fmla="*/ 1 h 3"/>
                  <a:gd name="T38" fmla="*/ 45 w 45"/>
                  <a:gd name="T39" fmla="*/ 0 h 3"/>
                  <a:gd name="T40" fmla="*/ 45 w 45"/>
                  <a:gd name="T41" fmla="*/ 0 h 3"/>
                  <a:gd name="T42" fmla="*/ 45 w 45"/>
                  <a:gd name="T4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" h="3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2"/>
                      <a:pt x="3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2"/>
                      <a:pt x="19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1" y="2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2"/>
                      <a:pt x="26" y="2"/>
                      <a:pt x="26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1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613A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2" name="Freeform 1760"/>
              <p:cNvSpPr/>
              <p:nvPr/>
            </p:nvSpPr>
            <p:spPr bwMode="auto">
              <a:xfrm>
                <a:off x="5991" y="1081"/>
                <a:ext cx="23" cy="0"/>
              </a:xfrm>
              <a:custGeom>
                <a:avLst/>
                <a:gdLst>
                  <a:gd name="T0" fmla="*/ 3 w 3"/>
                  <a:gd name="T1" fmla="*/ 0 w 3"/>
                  <a:gd name="T2" fmla="*/ 0 w 3"/>
                  <a:gd name="T3" fmla="*/ 0 w 3"/>
                  <a:gd name="T4" fmla="*/ 3 w 3"/>
                  <a:gd name="T5" fmla="*/ 3 w 3"/>
                  <a:gd name="T6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A89F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3" name="Freeform 1761"/>
              <p:cNvSpPr>
                <a:spLocks noEditPoints="1"/>
              </p:cNvSpPr>
              <p:nvPr/>
            </p:nvSpPr>
            <p:spPr bwMode="auto">
              <a:xfrm>
                <a:off x="5976" y="1073"/>
                <a:ext cx="53" cy="8"/>
              </a:xfrm>
              <a:custGeom>
                <a:avLst/>
                <a:gdLst>
                  <a:gd name="T0" fmla="*/ 1 w 7"/>
                  <a:gd name="T1" fmla="*/ 0 h 1"/>
                  <a:gd name="T2" fmla="*/ 1 w 7"/>
                  <a:gd name="T3" fmla="*/ 0 h 1"/>
                  <a:gd name="T4" fmla="*/ 0 w 7"/>
                  <a:gd name="T5" fmla="*/ 1 h 1"/>
                  <a:gd name="T6" fmla="*/ 2 w 7"/>
                  <a:gd name="T7" fmla="*/ 1 h 1"/>
                  <a:gd name="T8" fmla="*/ 2 w 7"/>
                  <a:gd name="T9" fmla="*/ 1 h 1"/>
                  <a:gd name="T10" fmla="*/ 1 w 7"/>
                  <a:gd name="T11" fmla="*/ 0 h 1"/>
                  <a:gd name="T12" fmla="*/ 6 w 7"/>
                  <a:gd name="T13" fmla="*/ 0 h 1"/>
                  <a:gd name="T14" fmla="*/ 5 w 7"/>
                  <a:gd name="T15" fmla="*/ 1 h 1"/>
                  <a:gd name="T16" fmla="*/ 5 w 7"/>
                  <a:gd name="T17" fmla="*/ 1 h 1"/>
                  <a:gd name="T18" fmla="*/ 7 w 7"/>
                  <a:gd name="T19" fmla="*/ 1 h 1"/>
                  <a:gd name="T20" fmla="*/ 6 w 7"/>
                  <a:gd name="T21" fmla="*/ 0 h 1"/>
                  <a:gd name="T22" fmla="*/ 6 w 7"/>
                  <a:gd name="T2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moveTo>
                      <a:pt x="6" y="0"/>
                    </a:moveTo>
                    <a:cubicBezTo>
                      <a:pt x="6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B1A7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4" name="Freeform 1762"/>
              <p:cNvSpPr/>
              <p:nvPr/>
            </p:nvSpPr>
            <p:spPr bwMode="auto">
              <a:xfrm>
                <a:off x="5831" y="1066"/>
                <a:ext cx="23" cy="15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0 w 3"/>
                  <a:gd name="T7" fmla="*/ 2 h 2"/>
                  <a:gd name="T8" fmla="*/ 3 w 3"/>
                  <a:gd name="T9" fmla="*/ 2 h 2"/>
                  <a:gd name="T10" fmla="*/ 0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0" y="0"/>
                    </a:cubicBezTo>
                  </a:path>
                </a:pathLst>
              </a:custGeom>
              <a:solidFill>
                <a:srgbClr val="8D1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5" name="Freeform 1763"/>
              <p:cNvSpPr/>
              <p:nvPr/>
            </p:nvSpPr>
            <p:spPr bwMode="auto">
              <a:xfrm>
                <a:off x="5808" y="1006"/>
                <a:ext cx="381" cy="60"/>
              </a:xfrm>
              <a:custGeom>
                <a:avLst/>
                <a:gdLst>
                  <a:gd name="T0" fmla="*/ 50 w 50"/>
                  <a:gd name="T1" fmla="*/ 0 h 8"/>
                  <a:gd name="T2" fmla="*/ 50 w 50"/>
                  <a:gd name="T3" fmla="*/ 3 h 8"/>
                  <a:gd name="T4" fmla="*/ 50 w 50"/>
                  <a:gd name="T5" fmla="*/ 5 h 8"/>
                  <a:gd name="T6" fmla="*/ 50 w 50"/>
                  <a:gd name="T7" fmla="*/ 6 h 8"/>
                  <a:gd name="T8" fmla="*/ 47 w 50"/>
                  <a:gd name="T9" fmla="*/ 8 h 8"/>
                  <a:gd name="T10" fmla="*/ 4 w 50"/>
                  <a:gd name="T11" fmla="*/ 8 h 8"/>
                  <a:gd name="T12" fmla="*/ 1 w 50"/>
                  <a:gd name="T13" fmla="*/ 6 h 8"/>
                  <a:gd name="T14" fmla="*/ 1 w 50"/>
                  <a:gd name="T15" fmla="*/ 5 h 8"/>
                  <a:gd name="T16" fmla="*/ 1 w 50"/>
                  <a:gd name="T17" fmla="*/ 3 h 8"/>
                  <a:gd name="T18" fmla="*/ 0 w 50"/>
                  <a:gd name="T19" fmla="*/ 0 h 8"/>
                  <a:gd name="T20" fmla="*/ 50 w 50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8">
                    <a:moveTo>
                      <a:pt x="50" y="0"/>
                    </a:moveTo>
                    <a:cubicBezTo>
                      <a:pt x="50" y="3"/>
                      <a:pt x="50" y="3"/>
                      <a:pt x="50" y="3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7"/>
                      <a:pt x="49" y="8"/>
                      <a:pt x="47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2" y="7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D28E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6" name="Rectangle 1764"/>
              <p:cNvSpPr>
                <a:spLocks noChangeArrowheads="1"/>
              </p:cNvSpPr>
              <p:nvPr/>
            </p:nvSpPr>
            <p:spPr bwMode="auto">
              <a:xfrm>
                <a:off x="5816" y="1028"/>
                <a:ext cx="373" cy="15"/>
              </a:xfrm>
              <a:prstGeom prst="rect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7" name="Freeform 1765"/>
              <p:cNvSpPr/>
              <p:nvPr/>
            </p:nvSpPr>
            <p:spPr bwMode="auto">
              <a:xfrm>
                <a:off x="6082" y="1058"/>
                <a:ext cx="54" cy="68"/>
              </a:xfrm>
              <a:custGeom>
                <a:avLst/>
                <a:gdLst>
                  <a:gd name="T0" fmla="*/ 5 w 7"/>
                  <a:gd name="T1" fmla="*/ 0 h 9"/>
                  <a:gd name="T2" fmla="*/ 5 w 7"/>
                  <a:gd name="T3" fmla="*/ 2 h 9"/>
                  <a:gd name="T4" fmla="*/ 3 w 7"/>
                  <a:gd name="T5" fmla="*/ 4 h 9"/>
                  <a:gd name="T6" fmla="*/ 0 w 7"/>
                  <a:gd name="T7" fmla="*/ 7 h 9"/>
                  <a:gd name="T8" fmla="*/ 4 w 7"/>
                  <a:gd name="T9" fmla="*/ 8 h 9"/>
                  <a:gd name="T10" fmla="*/ 3 w 7"/>
                  <a:gd name="T11" fmla="*/ 5 h 9"/>
                  <a:gd name="T12" fmla="*/ 5 w 7"/>
                  <a:gd name="T13" fmla="*/ 4 h 9"/>
                  <a:gd name="T14" fmla="*/ 7 w 7"/>
                  <a:gd name="T15" fmla="*/ 3 h 9"/>
                  <a:gd name="T16" fmla="*/ 5 w 7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9">
                    <a:moveTo>
                      <a:pt x="5" y="0"/>
                    </a:moveTo>
                    <a:cubicBezTo>
                      <a:pt x="6" y="1"/>
                      <a:pt x="5" y="2"/>
                      <a:pt x="5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2" y="4"/>
                      <a:pt x="0" y="5"/>
                      <a:pt x="0" y="7"/>
                    </a:cubicBezTo>
                    <a:cubicBezTo>
                      <a:pt x="0" y="9"/>
                      <a:pt x="3" y="9"/>
                      <a:pt x="4" y="8"/>
                    </a:cubicBezTo>
                    <a:cubicBezTo>
                      <a:pt x="5" y="7"/>
                      <a:pt x="5" y="5"/>
                      <a:pt x="3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4"/>
                      <a:pt x="7" y="3"/>
                    </a:cubicBezTo>
                    <a:cubicBezTo>
                      <a:pt x="7" y="2"/>
                      <a:pt x="6" y="1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8" name="Freeform 1766"/>
              <p:cNvSpPr/>
              <p:nvPr/>
            </p:nvSpPr>
            <p:spPr bwMode="auto">
              <a:xfrm>
                <a:off x="6105" y="1096"/>
                <a:ext cx="38" cy="53"/>
              </a:xfrm>
              <a:custGeom>
                <a:avLst/>
                <a:gdLst>
                  <a:gd name="T0" fmla="*/ 4 w 5"/>
                  <a:gd name="T1" fmla="*/ 0 h 7"/>
                  <a:gd name="T2" fmla="*/ 4 w 5"/>
                  <a:gd name="T3" fmla="*/ 1 h 7"/>
                  <a:gd name="T4" fmla="*/ 2 w 5"/>
                  <a:gd name="T5" fmla="*/ 2 h 7"/>
                  <a:gd name="T6" fmla="*/ 0 w 5"/>
                  <a:gd name="T7" fmla="*/ 5 h 7"/>
                  <a:gd name="T8" fmla="*/ 3 w 5"/>
                  <a:gd name="T9" fmla="*/ 6 h 7"/>
                  <a:gd name="T10" fmla="*/ 3 w 5"/>
                  <a:gd name="T11" fmla="*/ 4 h 7"/>
                  <a:gd name="T12" fmla="*/ 4 w 5"/>
                  <a:gd name="T13" fmla="*/ 3 h 7"/>
                  <a:gd name="T14" fmla="*/ 5 w 5"/>
                  <a:gd name="T15" fmla="*/ 2 h 7"/>
                  <a:gd name="T16" fmla="*/ 4 w 5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4" y="0"/>
                    </a:moveTo>
                    <a:cubicBezTo>
                      <a:pt x="4" y="0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6"/>
                      <a:pt x="3" y="7"/>
                      <a:pt x="3" y="6"/>
                    </a:cubicBezTo>
                    <a:cubicBezTo>
                      <a:pt x="4" y="5"/>
                      <a:pt x="4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9" name="Freeform 1767"/>
              <p:cNvSpPr/>
              <p:nvPr/>
            </p:nvSpPr>
            <p:spPr bwMode="auto">
              <a:xfrm>
                <a:off x="5869" y="1058"/>
                <a:ext cx="53" cy="68"/>
              </a:xfrm>
              <a:custGeom>
                <a:avLst/>
                <a:gdLst>
                  <a:gd name="T0" fmla="*/ 2 w 7"/>
                  <a:gd name="T1" fmla="*/ 0 h 9"/>
                  <a:gd name="T2" fmla="*/ 2 w 7"/>
                  <a:gd name="T3" fmla="*/ 2 h 9"/>
                  <a:gd name="T4" fmla="*/ 4 w 7"/>
                  <a:gd name="T5" fmla="*/ 4 h 9"/>
                  <a:gd name="T6" fmla="*/ 7 w 7"/>
                  <a:gd name="T7" fmla="*/ 7 h 9"/>
                  <a:gd name="T8" fmla="*/ 3 w 7"/>
                  <a:gd name="T9" fmla="*/ 8 h 9"/>
                  <a:gd name="T10" fmla="*/ 4 w 7"/>
                  <a:gd name="T11" fmla="*/ 5 h 9"/>
                  <a:gd name="T12" fmla="*/ 2 w 7"/>
                  <a:gd name="T13" fmla="*/ 4 h 9"/>
                  <a:gd name="T14" fmla="*/ 0 w 7"/>
                  <a:gd name="T15" fmla="*/ 3 h 9"/>
                  <a:gd name="T16" fmla="*/ 2 w 7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9">
                    <a:moveTo>
                      <a:pt x="2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3" y="3"/>
                      <a:pt x="3" y="3"/>
                      <a:pt x="4" y="4"/>
                    </a:cubicBezTo>
                    <a:cubicBezTo>
                      <a:pt x="5" y="4"/>
                      <a:pt x="7" y="5"/>
                      <a:pt x="7" y="7"/>
                    </a:cubicBezTo>
                    <a:cubicBezTo>
                      <a:pt x="7" y="9"/>
                      <a:pt x="4" y="9"/>
                      <a:pt x="3" y="8"/>
                    </a:cubicBezTo>
                    <a:cubicBezTo>
                      <a:pt x="2" y="7"/>
                      <a:pt x="2" y="5"/>
                      <a:pt x="4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0" name="Freeform 1768"/>
              <p:cNvSpPr/>
              <p:nvPr/>
            </p:nvSpPr>
            <p:spPr bwMode="auto">
              <a:xfrm>
                <a:off x="5862" y="1096"/>
                <a:ext cx="38" cy="53"/>
              </a:xfrm>
              <a:custGeom>
                <a:avLst/>
                <a:gdLst>
                  <a:gd name="T0" fmla="*/ 1 w 5"/>
                  <a:gd name="T1" fmla="*/ 0 h 7"/>
                  <a:gd name="T2" fmla="*/ 1 w 5"/>
                  <a:gd name="T3" fmla="*/ 1 h 7"/>
                  <a:gd name="T4" fmla="*/ 2 w 5"/>
                  <a:gd name="T5" fmla="*/ 2 h 7"/>
                  <a:gd name="T6" fmla="*/ 5 w 5"/>
                  <a:gd name="T7" fmla="*/ 5 h 7"/>
                  <a:gd name="T8" fmla="*/ 2 w 5"/>
                  <a:gd name="T9" fmla="*/ 6 h 7"/>
                  <a:gd name="T10" fmla="*/ 2 w 5"/>
                  <a:gd name="T11" fmla="*/ 4 h 7"/>
                  <a:gd name="T12" fmla="*/ 1 w 5"/>
                  <a:gd name="T13" fmla="*/ 3 h 7"/>
                  <a:gd name="T14" fmla="*/ 0 w 5"/>
                  <a:gd name="T15" fmla="*/ 2 h 7"/>
                  <a:gd name="T16" fmla="*/ 1 w 5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5" y="4"/>
                      <a:pt x="5" y="5"/>
                    </a:cubicBezTo>
                    <a:cubicBezTo>
                      <a:pt x="4" y="6"/>
                      <a:pt x="2" y="7"/>
                      <a:pt x="2" y="6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1" name="Freeform 1769"/>
              <p:cNvSpPr/>
              <p:nvPr/>
            </p:nvSpPr>
            <p:spPr bwMode="auto">
              <a:xfrm>
                <a:off x="6029" y="1006"/>
                <a:ext cx="31" cy="45"/>
              </a:xfrm>
              <a:custGeom>
                <a:avLst/>
                <a:gdLst>
                  <a:gd name="T0" fmla="*/ 4 w 4"/>
                  <a:gd name="T1" fmla="*/ 2 h 6"/>
                  <a:gd name="T2" fmla="*/ 3 w 4"/>
                  <a:gd name="T3" fmla="*/ 3 h 6"/>
                  <a:gd name="T4" fmla="*/ 3 w 4"/>
                  <a:gd name="T5" fmla="*/ 1 h 6"/>
                  <a:gd name="T6" fmla="*/ 3 w 4"/>
                  <a:gd name="T7" fmla="*/ 2 h 6"/>
                  <a:gd name="T8" fmla="*/ 2 w 4"/>
                  <a:gd name="T9" fmla="*/ 0 h 6"/>
                  <a:gd name="T10" fmla="*/ 1 w 4"/>
                  <a:gd name="T11" fmla="*/ 2 h 6"/>
                  <a:gd name="T12" fmla="*/ 1 w 4"/>
                  <a:gd name="T13" fmla="*/ 1 h 6"/>
                  <a:gd name="T14" fmla="*/ 1 w 4"/>
                  <a:gd name="T15" fmla="*/ 3 h 6"/>
                  <a:gd name="T16" fmla="*/ 0 w 4"/>
                  <a:gd name="T17" fmla="*/ 2 h 6"/>
                  <a:gd name="T18" fmla="*/ 0 w 4"/>
                  <a:gd name="T19" fmla="*/ 5 h 6"/>
                  <a:gd name="T20" fmla="*/ 1 w 4"/>
                  <a:gd name="T21" fmla="*/ 6 h 6"/>
                  <a:gd name="T22" fmla="*/ 2 w 4"/>
                  <a:gd name="T23" fmla="*/ 6 h 6"/>
                  <a:gd name="T24" fmla="*/ 3 w 4"/>
                  <a:gd name="T25" fmla="*/ 6 h 6"/>
                  <a:gd name="T26" fmla="*/ 4 w 4"/>
                  <a:gd name="T27" fmla="*/ 5 h 6"/>
                  <a:gd name="T28" fmla="*/ 4 w 4"/>
                  <a:gd name="T2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6">
                    <a:moveTo>
                      <a:pt x="4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5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2" name="Freeform 1770"/>
              <p:cNvSpPr/>
              <p:nvPr/>
            </p:nvSpPr>
            <p:spPr bwMode="auto">
              <a:xfrm>
                <a:off x="6037" y="1021"/>
                <a:ext cx="15" cy="30"/>
              </a:xfrm>
              <a:custGeom>
                <a:avLst/>
                <a:gdLst>
                  <a:gd name="T0" fmla="*/ 2 w 2"/>
                  <a:gd name="T1" fmla="*/ 3 h 4"/>
                  <a:gd name="T2" fmla="*/ 1 w 2"/>
                  <a:gd name="T3" fmla="*/ 4 h 4"/>
                  <a:gd name="T4" fmla="*/ 0 w 2"/>
                  <a:gd name="T5" fmla="*/ 3 h 4"/>
                  <a:gd name="T6" fmla="*/ 1 w 2"/>
                  <a:gd name="T7" fmla="*/ 0 h 4"/>
                  <a:gd name="T8" fmla="*/ 2 w 2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3"/>
                    </a:moveTo>
                    <a:cubicBezTo>
                      <a:pt x="2" y="3"/>
                      <a:pt x="2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" y="0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3" name="Freeform 1771"/>
              <p:cNvSpPr/>
              <p:nvPr/>
            </p:nvSpPr>
            <p:spPr bwMode="auto">
              <a:xfrm>
                <a:off x="6037" y="1021"/>
                <a:ext cx="7" cy="30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4 h 4"/>
                  <a:gd name="T4" fmla="*/ 1 w 1"/>
                  <a:gd name="T5" fmla="*/ 0 h 4"/>
                  <a:gd name="T6" fmla="*/ 0 w 1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3"/>
                      <a:pt x="1" y="4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D7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4" name="Freeform 1772"/>
              <p:cNvSpPr/>
              <p:nvPr/>
            </p:nvSpPr>
            <p:spPr bwMode="auto">
              <a:xfrm>
                <a:off x="6060" y="1006"/>
                <a:ext cx="30" cy="45"/>
              </a:xfrm>
              <a:custGeom>
                <a:avLst/>
                <a:gdLst>
                  <a:gd name="T0" fmla="*/ 4 w 4"/>
                  <a:gd name="T1" fmla="*/ 2 h 6"/>
                  <a:gd name="T2" fmla="*/ 4 w 4"/>
                  <a:gd name="T3" fmla="*/ 3 h 6"/>
                  <a:gd name="T4" fmla="*/ 3 w 4"/>
                  <a:gd name="T5" fmla="*/ 1 h 6"/>
                  <a:gd name="T6" fmla="*/ 3 w 4"/>
                  <a:gd name="T7" fmla="*/ 2 h 6"/>
                  <a:gd name="T8" fmla="*/ 2 w 4"/>
                  <a:gd name="T9" fmla="*/ 0 h 6"/>
                  <a:gd name="T10" fmla="*/ 2 w 4"/>
                  <a:gd name="T11" fmla="*/ 2 h 6"/>
                  <a:gd name="T12" fmla="*/ 1 w 4"/>
                  <a:gd name="T13" fmla="*/ 1 h 6"/>
                  <a:gd name="T14" fmla="*/ 1 w 4"/>
                  <a:gd name="T15" fmla="*/ 3 h 6"/>
                  <a:gd name="T16" fmla="*/ 1 w 4"/>
                  <a:gd name="T17" fmla="*/ 2 h 6"/>
                  <a:gd name="T18" fmla="*/ 1 w 4"/>
                  <a:gd name="T19" fmla="*/ 5 h 6"/>
                  <a:gd name="T20" fmla="*/ 1 w 4"/>
                  <a:gd name="T21" fmla="*/ 6 h 6"/>
                  <a:gd name="T22" fmla="*/ 2 w 4"/>
                  <a:gd name="T23" fmla="*/ 6 h 6"/>
                  <a:gd name="T24" fmla="*/ 4 w 4"/>
                  <a:gd name="T25" fmla="*/ 6 h 6"/>
                  <a:gd name="T26" fmla="*/ 4 w 4"/>
                  <a:gd name="T27" fmla="*/ 5 h 6"/>
                  <a:gd name="T28" fmla="*/ 4 w 4"/>
                  <a:gd name="T2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6">
                    <a:moveTo>
                      <a:pt x="4" y="2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5" name="Freeform 1773"/>
              <p:cNvSpPr/>
              <p:nvPr/>
            </p:nvSpPr>
            <p:spPr bwMode="auto">
              <a:xfrm>
                <a:off x="6067" y="1021"/>
                <a:ext cx="15" cy="30"/>
              </a:xfrm>
              <a:custGeom>
                <a:avLst/>
                <a:gdLst>
                  <a:gd name="T0" fmla="*/ 2 w 2"/>
                  <a:gd name="T1" fmla="*/ 3 h 4"/>
                  <a:gd name="T2" fmla="*/ 1 w 2"/>
                  <a:gd name="T3" fmla="*/ 4 h 4"/>
                  <a:gd name="T4" fmla="*/ 0 w 2"/>
                  <a:gd name="T5" fmla="*/ 3 h 4"/>
                  <a:gd name="T6" fmla="*/ 1 w 2"/>
                  <a:gd name="T7" fmla="*/ 0 h 4"/>
                  <a:gd name="T8" fmla="*/ 2 w 2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3"/>
                    </a:moveTo>
                    <a:cubicBezTo>
                      <a:pt x="2" y="3"/>
                      <a:pt x="2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" y="0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6" name="Freeform 1774"/>
              <p:cNvSpPr/>
              <p:nvPr/>
            </p:nvSpPr>
            <p:spPr bwMode="auto">
              <a:xfrm>
                <a:off x="6067" y="1021"/>
                <a:ext cx="8" cy="30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4 h 4"/>
                  <a:gd name="T4" fmla="*/ 1 w 1"/>
                  <a:gd name="T5" fmla="*/ 0 h 4"/>
                  <a:gd name="T6" fmla="*/ 0 w 1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3"/>
                      <a:pt x="1" y="4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D7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7" name="Freeform 1775"/>
              <p:cNvSpPr/>
              <p:nvPr/>
            </p:nvSpPr>
            <p:spPr bwMode="auto">
              <a:xfrm>
                <a:off x="6098" y="1006"/>
                <a:ext cx="23" cy="45"/>
              </a:xfrm>
              <a:custGeom>
                <a:avLst/>
                <a:gdLst>
                  <a:gd name="T0" fmla="*/ 3 w 3"/>
                  <a:gd name="T1" fmla="*/ 2 h 6"/>
                  <a:gd name="T2" fmla="*/ 3 w 3"/>
                  <a:gd name="T3" fmla="*/ 3 h 6"/>
                  <a:gd name="T4" fmla="*/ 3 w 3"/>
                  <a:gd name="T5" fmla="*/ 1 h 6"/>
                  <a:gd name="T6" fmla="*/ 2 w 3"/>
                  <a:gd name="T7" fmla="*/ 2 h 6"/>
                  <a:gd name="T8" fmla="*/ 2 w 3"/>
                  <a:gd name="T9" fmla="*/ 0 h 6"/>
                  <a:gd name="T10" fmla="*/ 1 w 3"/>
                  <a:gd name="T11" fmla="*/ 2 h 6"/>
                  <a:gd name="T12" fmla="*/ 0 w 3"/>
                  <a:gd name="T13" fmla="*/ 1 h 6"/>
                  <a:gd name="T14" fmla="*/ 0 w 3"/>
                  <a:gd name="T15" fmla="*/ 3 h 6"/>
                  <a:gd name="T16" fmla="*/ 0 w 3"/>
                  <a:gd name="T17" fmla="*/ 2 h 6"/>
                  <a:gd name="T18" fmla="*/ 0 w 3"/>
                  <a:gd name="T19" fmla="*/ 5 h 6"/>
                  <a:gd name="T20" fmla="*/ 0 w 3"/>
                  <a:gd name="T21" fmla="*/ 6 h 6"/>
                  <a:gd name="T22" fmla="*/ 2 w 3"/>
                  <a:gd name="T23" fmla="*/ 6 h 6"/>
                  <a:gd name="T24" fmla="*/ 3 w 3"/>
                  <a:gd name="T25" fmla="*/ 6 h 6"/>
                  <a:gd name="T26" fmla="*/ 3 w 3"/>
                  <a:gd name="T27" fmla="*/ 5 h 6"/>
                  <a:gd name="T28" fmla="*/ 3 w 3"/>
                  <a:gd name="T2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5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8" name="Freeform 1776"/>
              <p:cNvSpPr/>
              <p:nvPr/>
            </p:nvSpPr>
            <p:spPr bwMode="auto">
              <a:xfrm>
                <a:off x="6098" y="1021"/>
                <a:ext cx="23" cy="30"/>
              </a:xfrm>
              <a:custGeom>
                <a:avLst/>
                <a:gdLst>
                  <a:gd name="T0" fmla="*/ 3 w 3"/>
                  <a:gd name="T1" fmla="*/ 3 h 4"/>
                  <a:gd name="T2" fmla="*/ 2 w 3"/>
                  <a:gd name="T3" fmla="*/ 4 h 4"/>
                  <a:gd name="T4" fmla="*/ 0 w 3"/>
                  <a:gd name="T5" fmla="*/ 3 h 4"/>
                  <a:gd name="T6" fmla="*/ 2 w 3"/>
                  <a:gd name="T7" fmla="*/ 0 h 4"/>
                  <a:gd name="T8" fmla="*/ 3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cubicBezTo>
                      <a:pt x="3" y="3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2" y="0"/>
                      <a:pt x="2" y="0"/>
                    </a:cubicBezTo>
                    <a:cubicBezTo>
                      <a:pt x="2" y="0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9" name="Freeform 1777"/>
              <p:cNvSpPr/>
              <p:nvPr/>
            </p:nvSpPr>
            <p:spPr bwMode="auto">
              <a:xfrm>
                <a:off x="6098" y="1021"/>
                <a:ext cx="15" cy="30"/>
              </a:xfrm>
              <a:custGeom>
                <a:avLst/>
                <a:gdLst>
                  <a:gd name="T0" fmla="*/ 0 w 2"/>
                  <a:gd name="T1" fmla="*/ 3 h 4"/>
                  <a:gd name="T2" fmla="*/ 2 w 2"/>
                  <a:gd name="T3" fmla="*/ 4 h 4"/>
                  <a:gd name="T4" fmla="*/ 2 w 2"/>
                  <a:gd name="T5" fmla="*/ 0 h 4"/>
                  <a:gd name="T6" fmla="*/ 0 w 2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cubicBezTo>
                      <a:pt x="0" y="3"/>
                      <a:pt x="1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D7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0" name="Freeform 1778"/>
              <p:cNvSpPr/>
              <p:nvPr/>
            </p:nvSpPr>
            <p:spPr bwMode="auto">
              <a:xfrm>
                <a:off x="6128" y="1006"/>
                <a:ext cx="31" cy="45"/>
              </a:xfrm>
              <a:custGeom>
                <a:avLst/>
                <a:gdLst>
                  <a:gd name="T0" fmla="*/ 3 w 4"/>
                  <a:gd name="T1" fmla="*/ 2 h 6"/>
                  <a:gd name="T2" fmla="*/ 3 w 4"/>
                  <a:gd name="T3" fmla="*/ 3 h 6"/>
                  <a:gd name="T4" fmla="*/ 3 w 4"/>
                  <a:gd name="T5" fmla="*/ 1 h 6"/>
                  <a:gd name="T6" fmla="*/ 2 w 4"/>
                  <a:gd name="T7" fmla="*/ 2 h 6"/>
                  <a:gd name="T8" fmla="*/ 2 w 4"/>
                  <a:gd name="T9" fmla="*/ 0 h 6"/>
                  <a:gd name="T10" fmla="*/ 1 w 4"/>
                  <a:gd name="T11" fmla="*/ 2 h 6"/>
                  <a:gd name="T12" fmla="*/ 1 w 4"/>
                  <a:gd name="T13" fmla="*/ 1 h 6"/>
                  <a:gd name="T14" fmla="*/ 0 w 4"/>
                  <a:gd name="T15" fmla="*/ 3 h 6"/>
                  <a:gd name="T16" fmla="*/ 0 w 4"/>
                  <a:gd name="T17" fmla="*/ 2 h 6"/>
                  <a:gd name="T18" fmla="*/ 0 w 4"/>
                  <a:gd name="T19" fmla="*/ 5 h 6"/>
                  <a:gd name="T20" fmla="*/ 0 w 4"/>
                  <a:gd name="T21" fmla="*/ 6 h 6"/>
                  <a:gd name="T22" fmla="*/ 2 w 4"/>
                  <a:gd name="T23" fmla="*/ 6 h 6"/>
                  <a:gd name="T24" fmla="*/ 3 w 4"/>
                  <a:gd name="T25" fmla="*/ 6 h 6"/>
                  <a:gd name="T26" fmla="*/ 3 w 4"/>
                  <a:gd name="T27" fmla="*/ 5 h 6"/>
                  <a:gd name="T28" fmla="*/ 3 w 4"/>
                  <a:gd name="T2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6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5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1" name="Freeform 1779"/>
              <p:cNvSpPr/>
              <p:nvPr/>
            </p:nvSpPr>
            <p:spPr bwMode="auto">
              <a:xfrm>
                <a:off x="6136" y="1021"/>
                <a:ext cx="15" cy="30"/>
              </a:xfrm>
              <a:custGeom>
                <a:avLst/>
                <a:gdLst>
                  <a:gd name="T0" fmla="*/ 2 w 2"/>
                  <a:gd name="T1" fmla="*/ 3 h 4"/>
                  <a:gd name="T2" fmla="*/ 1 w 2"/>
                  <a:gd name="T3" fmla="*/ 4 h 4"/>
                  <a:gd name="T4" fmla="*/ 0 w 2"/>
                  <a:gd name="T5" fmla="*/ 3 h 4"/>
                  <a:gd name="T6" fmla="*/ 1 w 2"/>
                  <a:gd name="T7" fmla="*/ 0 h 4"/>
                  <a:gd name="T8" fmla="*/ 2 w 2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3"/>
                    </a:moveTo>
                    <a:cubicBezTo>
                      <a:pt x="2" y="3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" y="0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2" name="Freeform 1780"/>
              <p:cNvSpPr/>
              <p:nvPr/>
            </p:nvSpPr>
            <p:spPr bwMode="auto">
              <a:xfrm>
                <a:off x="6136" y="1021"/>
                <a:ext cx="7" cy="30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4 h 4"/>
                  <a:gd name="T4" fmla="*/ 1 w 1"/>
                  <a:gd name="T5" fmla="*/ 0 h 4"/>
                  <a:gd name="T6" fmla="*/ 0 w 1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D7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3" name="Freeform 1781"/>
              <p:cNvSpPr/>
              <p:nvPr/>
            </p:nvSpPr>
            <p:spPr bwMode="auto">
              <a:xfrm>
                <a:off x="6159" y="1006"/>
                <a:ext cx="30" cy="45"/>
              </a:xfrm>
              <a:custGeom>
                <a:avLst/>
                <a:gdLst>
                  <a:gd name="T0" fmla="*/ 4 w 4"/>
                  <a:gd name="T1" fmla="*/ 2 h 6"/>
                  <a:gd name="T2" fmla="*/ 3 w 4"/>
                  <a:gd name="T3" fmla="*/ 3 h 6"/>
                  <a:gd name="T4" fmla="*/ 3 w 4"/>
                  <a:gd name="T5" fmla="*/ 1 h 6"/>
                  <a:gd name="T6" fmla="*/ 3 w 4"/>
                  <a:gd name="T7" fmla="*/ 2 h 6"/>
                  <a:gd name="T8" fmla="*/ 2 w 4"/>
                  <a:gd name="T9" fmla="*/ 0 h 6"/>
                  <a:gd name="T10" fmla="*/ 1 w 4"/>
                  <a:gd name="T11" fmla="*/ 2 h 6"/>
                  <a:gd name="T12" fmla="*/ 1 w 4"/>
                  <a:gd name="T13" fmla="*/ 1 h 6"/>
                  <a:gd name="T14" fmla="*/ 1 w 4"/>
                  <a:gd name="T15" fmla="*/ 3 h 6"/>
                  <a:gd name="T16" fmla="*/ 0 w 4"/>
                  <a:gd name="T17" fmla="*/ 2 h 6"/>
                  <a:gd name="T18" fmla="*/ 0 w 4"/>
                  <a:gd name="T19" fmla="*/ 5 h 6"/>
                  <a:gd name="T20" fmla="*/ 1 w 4"/>
                  <a:gd name="T21" fmla="*/ 6 h 6"/>
                  <a:gd name="T22" fmla="*/ 2 w 4"/>
                  <a:gd name="T23" fmla="*/ 6 h 6"/>
                  <a:gd name="T24" fmla="*/ 3 w 4"/>
                  <a:gd name="T25" fmla="*/ 6 h 6"/>
                  <a:gd name="T26" fmla="*/ 4 w 4"/>
                  <a:gd name="T27" fmla="*/ 5 h 6"/>
                  <a:gd name="T28" fmla="*/ 4 w 4"/>
                  <a:gd name="T2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6">
                    <a:moveTo>
                      <a:pt x="4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5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4" name="Freeform 1782"/>
              <p:cNvSpPr/>
              <p:nvPr/>
            </p:nvSpPr>
            <p:spPr bwMode="auto">
              <a:xfrm>
                <a:off x="6166" y="1021"/>
                <a:ext cx="16" cy="30"/>
              </a:xfrm>
              <a:custGeom>
                <a:avLst/>
                <a:gdLst>
                  <a:gd name="T0" fmla="*/ 2 w 2"/>
                  <a:gd name="T1" fmla="*/ 3 h 4"/>
                  <a:gd name="T2" fmla="*/ 1 w 2"/>
                  <a:gd name="T3" fmla="*/ 4 h 4"/>
                  <a:gd name="T4" fmla="*/ 0 w 2"/>
                  <a:gd name="T5" fmla="*/ 3 h 4"/>
                  <a:gd name="T6" fmla="*/ 1 w 2"/>
                  <a:gd name="T7" fmla="*/ 0 h 4"/>
                  <a:gd name="T8" fmla="*/ 2 w 2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3"/>
                    </a:moveTo>
                    <a:cubicBezTo>
                      <a:pt x="2" y="3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" y="0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5" name="Freeform 1783"/>
              <p:cNvSpPr/>
              <p:nvPr/>
            </p:nvSpPr>
            <p:spPr bwMode="auto">
              <a:xfrm>
                <a:off x="6166" y="1021"/>
                <a:ext cx="8" cy="30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4 h 4"/>
                  <a:gd name="T4" fmla="*/ 1 w 1"/>
                  <a:gd name="T5" fmla="*/ 0 h 4"/>
                  <a:gd name="T6" fmla="*/ 0 w 1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D7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6" name="Freeform 1784"/>
              <p:cNvSpPr/>
              <p:nvPr/>
            </p:nvSpPr>
            <p:spPr bwMode="auto">
              <a:xfrm>
                <a:off x="5816" y="1006"/>
                <a:ext cx="30" cy="45"/>
              </a:xfrm>
              <a:custGeom>
                <a:avLst/>
                <a:gdLst>
                  <a:gd name="T0" fmla="*/ 4 w 4"/>
                  <a:gd name="T1" fmla="*/ 2 h 6"/>
                  <a:gd name="T2" fmla="*/ 3 w 4"/>
                  <a:gd name="T3" fmla="*/ 3 h 6"/>
                  <a:gd name="T4" fmla="*/ 3 w 4"/>
                  <a:gd name="T5" fmla="*/ 1 h 6"/>
                  <a:gd name="T6" fmla="*/ 3 w 4"/>
                  <a:gd name="T7" fmla="*/ 2 h 6"/>
                  <a:gd name="T8" fmla="*/ 2 w 4"/>
                  <a:gd name="T9" fmla="*/ 0 h 6"/>
                  <a:gd name="T10" fmla="*/ 1 w 4"/>
                  <a:gd name="T11" fmla="*/ 2 h 6"/>
                  <a:gd name="T12" fmla="*/ 1 w 4"/>
                  <a:gd name="T13" fmla="*/ 1 h 6"/>
                  <a:gd name="T14" fmla="*/ 1 w 4"/>
                  <a:gd name="T15" fmla="*/ 3 h 6"/>
                  <a:gd name="T16" fmla="*/ 0 w 4"/>
                  <a:gd name="T17" fmla="*/ 2 h 6"/>
                  <a:gd name="T18" fmla="*/ 0 w 4"/>
                  <a:gd name="T19" fmla="*/ 5 h 6"/>
                  <a:gd name="T20" fmla="*/ 1 w 4"/>
                  <a:gd name="T21" fmla="*/ 6 h 6"/>
                  <a:gd name="T22" fmla="*/ 2 w 4"/>
                  <a:gd name="T23" fmla="*/ 6 h 6"/>
                  <a:gd name="T24" fmla="*/ 3 w 4"/>
                  <a:gd name="T25" fmla="*/ 6 h 6"/>
                  <a:gd name="T26" fmla="*/ 4 w 4"/>
                  <a:gd name="T27" fmla="*/ 5 h 6"/>
                  <a:gd name="T28" fmla="*/ 4 w 4"/>
                  <a:gd name="T2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6">
                    <a:moveTo>
                      <a:pt x="4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5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" name="Freeform 1785"/>
              <p:cNvSpPr/>
              <p:nvPr/>
            </p:nvSpPr>
            <p:spPr bwMode="auto">
              <a:xfrm>
                <a:off x="5823" y="1021"/>
                <a:ext cx="16" cy="30"/>
              </a:xfrm>
              <a:custGeom>
                <a:avLst/>
                <a:gdLst>
                  <a:gd name="T0" fmla="*/ 2 w 2"/>
                  <a:gd name="T1" fmla="*/ 3 h 4"/>
                  <a:gd name="T2" fmla="*/ 1 w 2"/>
                  <a:gd name="T3" fmla="*/ 4 h 4"/>
                  <a:gd name="T4" fmla="*/ 0 w 2"/>
                  <a:gd name="T5" fmla="*/ 3 h 4"/>
                  <a:gd name="T6" fmla="*/ 1 w 2"/>
                  <a:gd name="T7" fmla="*/ 0 h 4"/>
                  <a:gd name="T8" fmla="*/ 2 w 2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3"/>
                    </a:moveTo>
                    <a:cubicBezTo>
                      <a:pt x="2" y="3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" y="0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" name="Freeform 1786"/>
              <p:cNvSpPr/>
              <p:nvPr/>
            </p:nvSpPr>
            <p:spPr bwMode="auto">
              <a:xfrm>
                <a:off x="5823" y="1021"/>
                <a:ext cx="8" cy="30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4 h 4"/>
                  <a:gd name="T4" fmla="*/ 1 w 1"/>
                  <a:gd name="T5" fmla="*/ 0 h 4"/>
                  <a:gd name="T6" fmla="*/ 0 w 1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D7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" name="Freeform 1787"/>
              <p:cNvSpPr/>
              <p:nvPr/>
            </p:nvSpPr>
            <p:spPr bwMode="auto">
              <a:xfrm>
                <a:off x="5846" y="1006"/>
                <a:ext cx="31" cy="45"/>
              </a:xfrm>
              <a:custGeom>
                <a:avLst/>
                <a:gdLst>
                  <a:gd name="T0" fmla="*/ 4 w 4"/>
                  <a:gd name="T1" fmla="*/ 2 h 6"/>
                  <a:gd name="T2" fmla="*/ 3 w 4"/>
                  <a:gd name="T3" fmla="*/ 3 h 6"/>
                  <a:gd name="T4" fmla="*/ 3 w 4"/>
                  <a:gd name="T5" fmla="*/ 1 h 6"/>
                  <a:gd name="T6" fmla="*/ 3 w 4"/>
                  <a:gd name="T7" fmla="*/ 2 h 6"/>
                  <a:gd name="T8" fmla="*/ 2 w 4"/>
                  <a:gd name="T9" fmla="*/ 0 h 6"/>
                  <a:gd name="T10" fmla="*/ 1 w 4"/>
                  <a:gd name="T11" fmla="*/ 2 h 6"/>
                  <a:gd name="T12" fmla="*/ 1 w 4"/>
                  <a:gd name="T13" fmla="*/ 1 h 6"/>
                  <a:gd name="T14" fmla="*/ 1 w 4"/>
                  <a:gd name="T15" fmla="*/ 3 h 6"/>
                  <a:gd name="T16" fmla="*/ 0 w 4"/>
                  <a:gd name="T17" fmla="*/ 2 h 6"/>
                  <a:gd name="T18" fmla="*/ 1 w 4"/>
                  <a:gd name="T19" fmla="*/ 5 h 6"/>
                  <a:gd name="T20" fmla="*/ 1 w 4"/>
                  <a:gd name="T21" fmla="*/ 6 h 6"/>
                  <a:gd name="T22" fmla="*/ 2 w 4"/>
                  <a:gd name="T23" fmla="*/ 6 h 6"/>
                  <a:gd name="T24" fmla="*/ 3 w 4"/>
                  <a:gd name="T25" fmla="*/ 6 h 6"/>
                  <a:gd name="T26" fmla="*/ 4 w 4"/>
                  <a:gd name="T27" fmla="*/ 5 h 6"/>
                  <a:gd name="T28" fmla="*/ 4 w 4"/>
                  <a:gd name="T2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6">
                    <a:moveTo>
                      <a:pt x="4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0" name="Freeform 1788"/>
              <p:cNvSpPr/>
              <p:nvPr/>
            </p:nvSpPr>
            <p:spPr bwMode="auto">
              <a:xfrm>
                <a:off x="5854" y="1021"/>
                <a:ext cx="15" cy="30"/>
              </a:xfrm>
              <a:custGeom>
                <a:avLst/>
                <a:gdLst>
                  <a:gd name="T0" fmla="*/ 2 w 2"/>
                  <a:gd name="T1" fmla="*/ 3 h 4"/>
                  <a:gd name="T2" fmla="*/ 1 w 2"/>
                  <a:gd name="T3" fmla="*/ 4 h 4"/>
                  <a:gd name="T4" fmla="*/ 0 w 2"/>
                  <a:gd name="T5" fmla="*/ 3 h 4"/>
                  <a:gd name="T6" fmla="*/ 1 w 2"/>
                  <a:gd name="T7" fmla="*/ 0 h 4"/>
                  <a:gd name="T8" fmla="*/ 2 w 2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3"/>
                    </a:moveTo>
                    <a:cubicBezTo>
                      <a:pt x="2" y="3"/>
                      <a:pt x="2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" y="0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" name="Freeform 1789"/>
              <p:cNvSpPr/>
              <p:nvPr/>
            </p:nvSpPr>
            <p:spPr bwMode="auto">
              <a:xfrm>
                <a:off x="5854" y="1021"/>
                <a:ext cx="8" cy="30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4 h 4"/>
                  <a:gd name="T4" fmla="*/ 1 w 1"/>
                  <a:gd name="T5" fmla="*/ 0 h 4"/>
                  <a:gd name="T6" fmla="*/ 0 w 1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3"/>
                      <a:pt x="1" y="4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D7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2" name="Freeform 1790"/>
              <p:cNvSpPr/>
              <p:nvPr/>
            </p:nvSpPr>
            <p:spPr bwMode="auto">
              <a:xfrm>
                <a:off x="5884" y="1006"/>
                <a:ext cx="23" cy="45"/>
              </a:xfrm>
              <a:custGeom>
                <a:avLst/>
                <a:gdLst>
                  <a:gd name="T0" fmla="*/ 3 w 3"/>
                  <a:gd name="T1" fmla="*/ 2 h 6"/>
                  <a:gd name="T2" fmla="*/ 3 w 3"/>
                  <a:gd name="T3" fmla="*/ 3 h 6"/>
                  <a:gd name="T4" fmla="*/ 2 w 3"/>
                  <a:gd name="T5" fmla="*/ 1 h 6"/>
                  <a:gd name="T6" fmla="*/ 2 w 3"/>
                  <a:gd name="T7" fmla="*/ 2 h 6"/>
                  <a:gd name="T8" fmla="*/ 1 w 3"/>
                  <a:gd name="T9" fmla="*/ 0 h 6"/>
                  <a:gd name="T10" fmla="*/ 1 w 3"/>
                  <a:gd name="T11" fmla="*/ 2 h 6"/>
                  <a:gd name="T12" fmla="*/ 0 w 3"/>
                  <a:gd name="T13" fmla="*/ 1 h 6"/>
                  <a:gd name="T14" fmla="*/ 0 w 3"/>
                  <a:gd name="T15" fmla="*/ 3 h 6"/>
                  <a:gd name="T16" fmla="*/ 0 w 3"/>
                  <a:gd name="T17" fmla="*/ 2 h 6"/>
                  <a:gd name="T18" fmla="*/ 0 w 3"/>
                  <a:gd name="T19" fmla="*/ 5 h 6"/>
                  <a:gd name="T20" fmla="*/ 0 w 3"/>
                  <a:gd name="T21" fmla="*/ 6 h 6"/>
                  <a:gd name="T22" fmla="*/ 1 w 3"/>
                  <a:gd name="T23" fmla="*/ 6 h 6"/>
                  <a:gd name="T24" fmla="*/ 3 w 3"/>
                  <a:gd name="T25" fmla="*/ 6 h 6"/>
                  <a:gd name="T26" fmla="*/ 3 w 3"/>
                  <a:gd name="T27" fmla="*/ 5 h 6"/>
                  <a:gd name="T28" fmla="*/ 3 w 3"/>
                  <a:gd name="T2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5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" name="Freeform 1791"/>
              <p:cNvSpPr/>
              <p:nvPr/>
            </p:nvSpPr>
            <p:spPr bwMode="auto">
              <a:xfrm>
                <a:off x="5884" y="1021"/>
                <a:ext cx="16" cy="30"/>
              </a:xfrm>
              <a:custGeom>
                <a:avLst/>
                <a:gdLst>
                  <a:gd name="T0" fmla="*/ 2 w 2"/>
                  <a:gd name="T1" fmla="*/ 3 h 4"/>
                  <a:gd name="T2" fmla="*/ 1 w 2"/>
                  <a:gd name="T3" fmla="*/ 4 h 4"/>
                  <a:gd name="T4" fmla="*/ 0 w 2"/>
                  <a:gd name="T5" fmla="*/ 3 h 4"/>
                  <a:gd name="T6" fmla="*/ 1 w 2"/>
                  <a:gd name="T7" fmla="*/ 0 h 4"/>
                  <a:gd name="T8" fmla="*/ 2 w 2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3"/>
                    </a:moveTo>
                    <a:cubicBezTo>
                      <a:pt x="2" y="3"/>
                      <a:pt x="2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" y="0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" name="Freeform 1792"/>
              <p:cNvSpPr/>
              <p:nvPr/>
            </p:nvSpPr>
            <p:spPr bwMode="auto">
              <a:xfrm>
                <a:off x="5884" y="1021"/>
                <a:ext cx="8" cy="30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4 h 4"/>
                  <a:gd name="T4" fmla="*/ 1 w 1"/>
                  <a:gd name="T5" fmla="*/ 0 h 4"/>
                  <a:gd name="T6" fmla="*/ 0 w 1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3"/>
                      <a:pt x="1" y="4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D7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" name="Freeform 1793"/>
              <p:cNvSpPr/>
              <p:nvPr/>
            </p:nvSpPr>
            <p:spPr bwMode="auto">
              <a:xfrm>
                <a:off x="5915" y="1006"/>
                <a:ext cx="30" cy="45"/>
              </a:xfrm>
              <a:custGeom>
                <a:avLst/>
                <a:gdLst>
                  <a:gd name="T0" fmla="*/ 3 w 4"/>
                  <a:gd name="T1" fmla="*/ 2 h 6"/>
                  <a:gd name="T2" fmla="*/ 3 w 4"/>
                  <a:gd name="T3" fmla="*/ 3 h 6"/>
                  <a:gd name="T4" fmla="*/ 3 w 4"/>
                  <a:gd name="T5" fmla="*/ 1 h 6"/>
                  <a:gd name="T6" fmla="*/ 2 w 4"/>
                  <a:gd name="T7" fmla="*/ 2 h 6"/>
                  <a:gd name="T8" fmla="*/ 2 w 4"/>
                  <a:gd name="T9" fmla="*/ 0 h 6"/>
                  <a:gd name="T10" fmla="*/ 1 w 4"/>
                  <a:gd name="T11" fmla="*/ 2 h 6"/>
                  <a:gd name="T12" fmla="*/ 1 w 4"/>
                  <a:gd name="T13" fmla="*/ 1 h 6"/>
                  <a:gd name="T14" fmla="*/ 0 w 4"/>
                  <a:gd name="T15" fmla="*/ 3 h 6"/>
                  <a:gd name="T16" fmla="*/ 0 w 4"/>
                  <a:gd name="T17" fmla="*/ 2 h 6"/>
                  <a:gd name="T18" fmla="*/ 0 w 4"/>
                  <a:gd name="T19" fmla="*/ 5 h 6"/>
                  <a:gd name="T20" fmla="*/ 0 w 4"/>
                  <a:gd name="T21" fmla="*/ 6 h 6"/>
                  <a:gd name="T22" fmla="*/ 2 w 4"/>
                  <a:gd name="T23" fmla="*/ 6 h 6"/>
                  <a:gd name="T24" fmla="*/ 3 w 4"/>
                  <a:gd name="T25" fmla="*/ 6 h 6"/>
                  <a:gd name="T26" fmla="*/ 3 w 4"/>
                  <a:gd name="T27" fmla="*/ 5 h 6"/>
                  <a:gd name="T28" fmla="*/ 3 w 4"/>
                  <a:gd name="T2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6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5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" name="Freeform 1794"/>
              <p:cNvSpPr/>
              <p:nvPr/>
            </p:nvSpPr>
            <p:spPr bwMode="auto">
              <a:xfrm>
                <a:off x="5922" y="1021"/>
                <a:ext cx="16" cy="30"/>
              </a:xfrm>
              <a:custGeom>
                <a:avLst/>
                <a:gdLst>
                  <a:gd name="T0" fmla="*/ 2 w 2"/>
                  <a:gd name="T1" fmla="*/ 3 h 4"/>
                  <a:gd name="T2" fmla="*/ 1 w 2"/>
                  <a:gd name="T3" fmla="*/ 4 h 4"/>
                  <a:gd name="T4" fmla="*/ 0 w 2"/>
                  <a:gd name="T5" fmla="*/ 3 h 4"/>
                  <a:gd name="T6" fmla="*/ 1 w 2"/>
                  <a:gd name="T7" fmla="*/ 0 h 4"/>
                  <a:gd name="T8" fmla="*/ 2 w 2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3"/>
                    </a:moveTo>
                    <a:cubicBezTo>
                      <a:pt x="2" y="3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" y="0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" name="Freeform 1795"/>
              <p:cNvSpPr/>
              <p:nvPr/>
            </p:nvSpPr>
            <p:spPr bwMode="auto">
              <a:xfrm>
                <a:off x="5922" y="1021"/>
                <a:ext cx="8" cy="30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4 h 4"/>
                  <a:gd name="T4" fmla="*/ 1 w 1"/>
                  <a:gd name="T5" fmla="*/ 0 h 4"/>
                  <a:gd name="T6" fmla="*/ 0 w 1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D7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" name="Freeform 1796"/>
              <p:cNvSpPr/>
              <p:nvPr/>
            </p:nvSpPr>
            <p:spPr bwMode="auto">
              <a:xfrm>
                <a:off x="5945" y="1006"/>
                <a:ext cx="31" cy="45"/>
              </a:xfrm>
              <a:custGeom>
                <a:avLst/>
                <a:gdLst>
                  <a:gd name="T0" fmla="*/ 4 w 4"/>
                  <a:gd name="T1" fmla="*/ 2 h 6"/>
                  <a:gd name="T2" fmla="*/ 3 w 4"/>
                  <a:gd name="T3" fmla="*/ 3 h 6"/>
                  <a:gd name="T4" fmla="*/ 3 w 4"/>
                  <a:gd name="T5" fmla="*/ 1 h 6"/>
                  <a:gd name="T6" fmla="*/ 3 w 4"/>
                  <a:gd name="T7" fmla="*/ 2 h 6"/>
                  <a:gd name="T8" fmla="*/ 2 w 4"/>
                  <a:gd name="T9" fmla="*/ 0 h 6"/>
                  <a:gd name="T10" fmla="*/ 1 w 4"/>
                  <a:gd name="T11" fmla="*/ 2 h 6"/>
                  <a:gd name="T12" fmla="*/ 1 w 4"/>
                  <a:gd name="T13" fmla="*/ 1 h 6"/>
                  <a:gd name="T14" fmla="*/ 1 w 4"/>
                  <a:gd name="T15" fmla="*/ 3 h 6"/>
                  <a:gd name="T16" fmla="*/ 0 w 4"/>
                  <a:gd name="T17" fmla="*/ 2 h 6"/>
                  <a:gd name="T18" fmla="*/ 0 w 4"/>
                  <a:gd name="T19" fmla="*/ 5 h 6"/>
                  <a:gd name="T20" fmla="*/ 1 w 4"/>
                  <a:gd name="T21" fmla="*/ 6 h 6"/>
                  <a:gd name="T22" fmla="*/ 2 w 4"/>
                  <a:gd name="T23" fmla="*/ 6 h 6"/>
                  <a:gd name="T24" fmla="*/ 3 w 4"/>
                  <a:gd name="T25" fmla="*/ 6 h 6"/>
                  <a:gd name="T26" fmla="*/ 3 w 4"/>
                  <a:gd name="T27" fmla="*/ 5 h 6"/>
                  <a:gd name="T28" fmla="*/ 4 w 4"/>
                  <a:gd name="T2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6">
                    <a:moveTo>
                      <a:pt x="4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5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" name="Freeform 1797"/>
              <p:cNvSpPr/>
              <p:nvPr/>
            </p:nvSpPr>
            <p:spPr bwMode="auto">
              <a:xfrm>
                <a:off x="5953" y="1021"/>
                <a:ext cx="15" cy="30"/>
              </a:xfrm>
              <a:custGeom>
                <a:avLst/>
                <a:gdLst>
                  <a:gd name="T0" fmla="*/ 2 w 2"/>
                  <a:gd name="T1" fmla="*/ 3 h 4"/>
                  <a:gd name="T2" fmla="*/ 1 w 2"/>
                  <a:gd name="T3" fmla="*/ 4 h 4"/>
                  <a:gd name="T4" fmla="*/ 0 w 2"/>
                  <a:gd name="T5" fmla="*/ 3 h 4"/>
                  <a:gd name="T6" fmla="*/ 1 w 2"/>
                  <a:gd name="T7" fmla="*/ 0 h 4"/>
                  <a:gd name="T8" fmla="*/ 2 w 2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3"/>
                    </a:moveTo>
                    <a:cubicBezTo>
                      <a:pt x="2" y="3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" y="0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" name="Freeform 1798"/>
              <p:cNvSpPr/>
              <p:nvPr/>
            </p:nvSpPr>
            <p:spPr bwMode="auto">
              <a:xfrm>
                <a:off x="5953" y="1021"/>
                <a:ext cx="8" cy="30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4 h 4"/>
                  <a:gd name="T4" fmla="*/ 1 w 1"/>
                  <a:gd name="T5" fmla="*/ 0 h 4"/>
                  <a:gd name="T6" fmla="*/ 0 w 1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D7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" name="Freeform 1799"/>
              <p:cNvSpPr/>
              <p:nvPr/>
            </p:nvSpPr>
            <p:spPr bwMode="auto">
              <a:xfrm>
                <a:off x="5808" y="938"/>
                <a:ext cx="381" cy="68"/>
              </a:xfrm>
              <a:custGeom>
                <a:avLst/>
                <a:gdLst>
                  <a:gd name="T0" fmla="*/ 381 w 381"/>
                  <a:gd name="T1" fmla="*/ 68 h 68"/>
                  <a:gd name="T2" fmla="*/ 0 w 381"/>
                  <a:gd name="T3" fmla="*/ 68 h 68"/>
                  <a:gd name="T4" fmla="*/ 23 w 381"/>
                  <a:gd name="T5" fmla="*/ 52 h 68"/>
                  <a:gd name="T6" fmla="*/ 38 w 381"/>
                  <a:gd name="T7" fmla="*/ 37 h 68"/>
                  <a:gd name="T8" fmla="*/ 54 w 381"/>
                  <a:gd name="T9" fmla="*/ 22 h 68"/>
                  <a:gd name="T10" fmla="*/ 69 w 381"/>
                  <a:gd name="T11" fmla="*/ 15 h 68"/>
                  <a:gd name="T12" fmla="*/ 84 w 381"/>
                  <a:gd name="T13" fmla="*/ 0 h 68"/>
                  <a:gd name="T14" fmla="*/ 313 w 381"/>
                  <a:gd name="T15" fmla="*/ 0 h 68"/>
                  <a:gd name="T16" fmla="*/ 320 w 381"/>
                  <a:gd name="T17" fmla="*/ 15 h 68"/>
                  <a:gd name="T18" fmla="*/ 335 w 381"/>
                  <a:gd name="T19" fmla="*/ 22 h 68"/>
                  <a:gd name="T20" fmla="*/ 351 w 381"/>
                  <a:gd name="T21" fmla="*/ 37 h 68"/>
                  <a:gd name="T22" fmla="*/ 366 w 381"/>
                  <a:gd name="T23" fmla="*/ 52 h 68"/>
                  <a:gd name="T24" fmla="*/ 381 w 381"/>
                  <a:gd name="T2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1" h="68">
                    <a:moveTo>
                      <a:pt x="381" y="68"/>
                    </a:moveTo>
                    <a:lnTo>
                      <a:pt x="0" y="68"/>
                    </a:lnTo>
                    <a:lnTo>
                      <a:pt x="23" y="52"/>
                    </a:lnTo>
                    <a:lnTo>
                      <a:pt x="38" y="37"/>
                    </a:lnTo>
                    <a:lnTo>
                      <a:pt x="54" y="22"/>
                    </a:lnTo>
                    <a:lnTo>
                      <a:pt x="69" y="15"/>
                    </a:lnTo>
                    <a:lnTo>
                      <a:pt x="84" y="0"/>
                    </a:lnTo>
                    <a:lnTo>
                      <a:pt x="313" y="0"/>
                    </a:lnTo>
                    <a:lnTo>
                      <a:pt x="320" y="15"/>
                    </a:lnTo>
                    <a:lnTo>
                      <a:pt x="335" y="22"/>
                    </a:lnTo>
                    <a:lnTo>
                      <a:pt x="351" y="37"/>
                    </a:lnTo>
                    <a:lnTo>
                      <a:pt x="366" y="52"/>
                    </a:lnTo>
                    <a:lnTo>
                      <a:pt x="381" y="68"/>
                    </a:ln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" name="Freeform 1800"/>
              <p:cNvSpPr/>
              <p:nvPr/>
            </p:nvSpPr>
            <p:spPr bwMode="auto">
              <a:xfrm>
                <a:off x="5862" y="953"/>
                <a:ext cx="281" cy="7"/>
              </a:xfrm>
              <a:custGeom>
                <a:avLst/>
                <a:gdLst>
                  <a:gd name="T0" fmla="*/ 281 w 281"/>
                  <a:gd name="T1" fmla="*/ 7 h 7"/>
                  <a:gd name="T2" fmla="*/ 0 w 281"/>
                  <a:gd name="T3" fmla="*/ 7 h 7"/>
                  <a:gd name="T4" fmla="*/ 15 w 281"/>
                  <a:gd name="T5" fmla="*/ 0 h 7"/>
                  <a:gd name="T6" fmla="*/ 266 w 281"/>
                  <a:gd name="T7" fmla="*/ 0 h 7"/>
                  <a:gd name="T8" fmla="*/ 281 w 28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" h="7">
                    <a:moveTo>
                      <a:pt x="281" y="7"/>
                    </a:moveTo>
                    <a:lnTo>
                      <a:pt x="0" y="7"/>
                    </a:lnTo>
                    <a:lnTo>
                      <a:pt x="15" y="0"/>
                    </a:lnTo>
                    <a:lnTo>
                      <a:pt x="266" y="0"/>
                    </a:lnTo>
                    <a:lnTo>
                      <a:pt x="281" y="7"/>
                    </a:lnTo>
                    <a:close/>
                  </a:path>
                </a:pathLst>
              </a:cu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" name="Freeform 1801"/>
              <p:cNvSpPr/>
              <p:nvPr/>
            </p:nvSpPr>
            <p:spPr bwMode="auto">
              <a:xfrm>
                <a:off x="5976" y="975"/>
                <a:ext cx="53" cy="83"/>
              </a:xfrm>
              <a:custGeom>
                <a:avLst/>
                <a:gdLst>
                  <a:gd name="T0" fmla="*/ 7 w 7"/>
                  <a:gd name="T1" fmla="*/ 4 h 11"/>
                  <a:gd name="T2" fmla="*/ 6 w 7"/>
                  <a:gd name="T3" fmla="*/ 5 h 11"/>
                  <a:gd name="T4" fmla="*/ 5 w 7"/>
                  <a:gd name="T5" fmla="*/ 2 h 11"/>
                  <a:gd name="T6" fmla="*/ 5 w 7"/>
                  <a:gd name="T7" fmla="*/ 3 h 11"/>
                  <a:gd name="T8" fmla="*/ 3 w 7"/>
                  <a:gd name="T9" fmla="*/ 0 h 11"/>
                  <a:gd name="T10" fmla="*/ 2 w 7"/>
                  <a:gd name="T11" fmla="*/ 3 h 11"/>
                  <a:gd name="T12" fmla="*/ 2 w 7"/>
                  <a:gd name="T13" fmla="*/ 2 h 11"/>
                  <a:gd name="T14" fmla="*/ 1 w 7"/>
                  <a:gd name="T15" fmla="*/ 5 h 11"/>
                  <a:gd name="T16" fmla="*/ 0 w 7"/>
                  <a:gd name="T17" fmla="*/ 4 h 11"/>
                  <a:gd name="T18" fmla="*/ 0 w 7"/>
                  <a:gd name="T19" fmla="*/ 9 h 11"/>
                  <a:gd name="T20" fmla="*/ 1 w 7"/>
                  <a:gd name="T21" fmla="*/ 10 h 11"/>
                  <a:gd name="T22" fmla="*/ 3 w 7"/>
                  <a:gd name="T23" fmla="*/ 11 h 11"/>
                  <a:gd name="T24" fmla="*/ 6 w 7"/>
                  <a:gd name="T25" fmla="*/ 10 h 11"/>
                  <a:gd name="T26" fmla="*/ 6 w 7"/>
                  <a:gd name="T27" fmla="*/ 9 h 11"/>
                  <a:gd name="T28" fmla="*/ 7 w 7"/>
                  <a:gd name="T2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11">
                    <a:moveTo>
                      <a:pt x="7" y="4"/>
                    </a:moveTo>
                    <a:cubicBezTo>
                      <a:pt x="7" y="4"/>
                      <a:pt x="6" y="4"/>
                      <a:pt x="6" y="5"/>
                    </a:cubicBezTo>
                    <a:cubicBezTo>
                      <a:pt x="6" y="3"/>
                      <a:pt x="5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3" y="1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3"/>
                      <a:pt x="1" y="5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8"/>
                      <a:pt x="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4" y="11"/>
                      <a:pt x="5" y="11"/>
                      <a:pt x="6" y="10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8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" name="Freeform 1802"/>
              <p:cNvSpPr/>
              <p:nvPr/>
            </p:nvSpPr>
            <p:spPr bwMode="auto">
              <a:xfrm>
                <a:off x="5991" y="1006"/>
                <a:ext cx="23" cy="52"/>
              </a:xfrm>
              <a:custGeom>
                <a:avLst/>
                <a:gdLst>
                  <a:gd name="T0" fmla="*/ 3 w 3"/>
                  <a:gd name="T1" fmla="*/ 4 h 7"/>
                  <a:gd name="T2" fmla="*/ 1 w 3"/>
                  <a:gd name="T3" fmla="*/ 7 h 7"/>
                  <a:gd name="T4" fmla="*/ 0 w 3"/>
                  <a:gd name="T5" fmla="*/ 4 h 7"/>
                  <a:gd name="T6" fmla="*/ 1 w 3"/>
                  <a:gd name="T7" fmla="*/ 0 h 7"/>
                  <a:gd name="T8" fmla="*/ 3 w 3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3" y="4"/>
                    </a:moveTo>
                    <a:cubicBezTo>
                      <a:pt x="3" y="6"/>
                      <a:pt x="3" y="7"/>
                      <a:pt x="1" y="7"/>
                    </a:cubicBezTo>
                    <a:cubicBezTo>
                      <a:pt x="0" y="7"/>
                      <a:pt x="0" y="6"/>
                      <a:pt x="0" y="4"/>
                    </a:cubicBezTo>
                    <a:cubicBezTo>
                      <a:pt x="0" y="3"/>
                      <a:pt x="1" y="0"/>
                      <a:pt x="1" y="0"/>
                    </a:cubicBezTo>
                    <a:cubicBezTo>
                      <a:pt x="1" y="0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" name="Freeform 1803"/>
              <p:cNvSpPr/>
              <p:nvPr/>
            </p:nvSpPr>
            <p:spPr bwMode="auto">
              <a:xfrm>
                <a:off x="5991" y="1006"/>
                <a:ext cx="8" cy="52"/>
              </a:xfrm>
              <a:custGeom>
                <a:avLst/>
                <a:gdLst>
                  <a:gd name="T0" fmla="*/ 0 w 1"/>
                  <a:gd name="T1" fmla="*/ 4 h 7"/>
                  <a:gd name="T2" fmla="*/ 1 w 1"/>
                  <a:gd name="T3" fmla="*/ 7 h 7"/>
                  <a:gd name="T4" fmla="*/ 1 w 1"/>
                  <a:gd name="T5" fmla="*/ 0 h 7"/>
                  <a:gd name="T6" fmla="*/ 0 w 1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0" y="4"/>
                    </a:moveTo>
                    <a:cubicBezTo>
                      <a:pt x="0" y="6"/>
                      <a:pt x="0" y="7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7907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" name="Oval 1804"/>
              <p:cNvSpPr>
                <a:spLocks noChangeArrowheads="1"/>
              </p:cNvSpPr>
              <p:nvPr/>
            </p:nvSpPr>
            <p:spPr bwMode="auto">
              <a:xfrm>
                <a:off x="5862" y="968"/>
                <a:ext cx="15" cy="15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" name="Oval 1805"/>
              <p:cNvSpPr>
                <a:spLocks noChangeArrowheads="1"/>
              </p:cNvSpPr>
              <p:nvPr/>
            </p:nvSpPr>
            <p:spPr bwMode="auto">
              <a:xfrm>
                <a:off x="5877" y="968"/>
                <a:ext cx="15" cy="15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" name="Oval 1806"/>
              <p:cNvSpPr>
                <a:spLocks noChangeArrowheads="1"/>
              </p:cNvSpPr>
              <p:nvPr/>
            </p:nvSpPr>
            <p:spPr bwMode="auto">
              <a:xfrm>
                <a:off x="5900" y="968"/>
                <a:ext cx="15" cy="15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" name="Oval 1807"/>
              <p:cNvSpPr>
                <a:spLocks noChangeArrowheads="1"/>
              </p:cNvSpPr>
              <p:nvPr/>
            </p:nvSpPr>
            <p:spPr bwMode="auto">
              <a:xfrm>
                <a:off x="5922" y="968"/>
                <a:ext cx="8" cy="15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" name="Oval 1808"/>
              <p:cNvSpPr>
                <a:spLocks noChangeArrowheads="1"/>
              </p:cNvSpPr>
              <p:nvPr/>
            </p:nvSpPr>
            <p:spPr bwMode="auto">
              <a:xfrm>
                <a:off x="5938" y="968"/>
                <a:ext cx="15" cy="15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" name="Oval 1809"/>
              <p:cNvSpPr>
                <a:spLocks noChangeArrowheads="1"/>
              </p:cNvSpPr>
              <p:nvPr/>
            </p:nvSpPr>
            <p:spPr bwMode="auto">
              <a:xfrm>
                <a:off x="5961" y="968"/>
                <a:ext cx="15" cy="15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" name="Oval 1810"/>
              <p:cNvSpPr>
                <a:spLocks noChangeArrowheads="1"/>
              </p:cNvSpPr>
              <p:nvPr/>
            </p:nvSpPr>
            <p:spPr bwMode="auto">
              <a:xfrm>
                <a:off x="5983" y="968"/>
                <a:ext cx="16" cy="15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" name="Oval 1811"/>
              <p:cNvSpPr>
                <a:spLocks noChangeArrowheads="1"/>
              </p:cNvSpPr>
              <p:nvPr/>
            </p:nvSpPr>
            <p:spPr bwMode="auto">
              <a:xfrm>
                <a:off x="6006" y="968"/>
                <a:ext cx="8" cy="15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" name="Oval 1812"/>
              <p:cNvSpPr>
                <a:spLocks noChangeArrowheads="1"/>
              </p:cNvSpPr>
              <p:nvPr/>
            </p:nvSpPr>
            <p:spPr bwMode="auto">
              <a:xfrm>
                <a:off x="6022" y="968"/>
                <a:ext cx="15" cy="15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" name="Oval 1813"/>
              <p:cNvSpPr>
                <a:spLocks noChangeArrowheads="1"/>
              </p:cNvSpPr>
              <p:nvPr/>
            </p:nvSpPr>
            <p:spPr bwMode="auto">
              <a:xfrm>
                <a:off x="6044" y="968"/>
                <a:ext cx="16" cy="15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" name="Oval 1814"/>
              <p:cNvSpPr>
                <a:spLocks noChangeArrowheads="1"/>
              </p:cNvSpPr>
              <p:nvPr/>
            </p:nvSpPr>
            <p:spPr bwMode="auto">
              <a:xfrm>
                <a:off x="6067" y="968"/>
                <a:ext cx="15" cy="15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" name="Oval 1815"/>
              <p:cNvSpPr>
                <a:spLocks noChangeArrowheads="1"/>
              </p:cNvSpPr>
              <p:nvPr/>
            </p:nvSpPr>
            <p:spPr bwMode="auto">
              <a:xfrm>
                <a:off x="6090" y="968"/>
                <a:ext cx="8" cy="15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" name="Oval 1816"/>
              <p:cNvSpPr>
                <a:spLocks noChangeArrowheads="1"/>
              </p:cNvSpPr>
              <p:nvPr/>
            </p:nvSpPr>
            <p:spPr bwMode="auto">
              <a:xfrm>
                <a:off x="6105" y="968"/>
                <a:ext cx="16" cy="15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" name="Oval 1817"/>
              <p:cNvSpPr>
                <a:spLocks noChangeArrowheads="1"/>
              </p:cNvSpPr>
              <p:nvPr/>
            </p:nvSpPr>
            <p:spPr bwMode="auto">
              <a:xfrm>
                <a:off x="6128" y="968"/>
                <a:ext cx="15" cy="15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" name="Freeform 1818"/>
              <p:cNvSpPr/>
              <p:nvPr/>
            </p:nvSpPr>
            <p:spPr bwMode="auto">
              <a:xfrm>
                <a:off x="5877" y="877"/>
                <a:ext cx="244" cy="61"/>
              </a:xfrm>
              <a:custGeom>
                <a:avLst/>
                <a:gdLst>
                  <a:gd name="T0" fmla="*/ 32 w 32"/>
                  <a:gd name="T1" fmla="*/ 6 h 8"/>
                  <a:gd name="T2" fmla="*/ 31 w 32"/>
                  <a:gd name="T3" fmla="*/ 3 h 8"/>
                  <a:gd name="T4" fmla="*/ 30 w 32"/>
                  <a:gd name="T5" fmla="*/ 5 h 8"/>
                  <a:gd name="T6" fmla="*/ 29 w 32"/>
                  <a:gd name="T7" fmla="*/ 4 h 8"/>
                  <a:gd name="T8" fmla="*/ 30 w 32"/>
                  <a:gd name="T9" fmla="*/ 3 h 8"/>
                  <a:gd name="T10" fmla="*/ 28 w 32"/>
                  <a:gd name="T11" fmla="*/ 0 h 8"/>
                  <a:gd name="T12" fmla="*/ 27 w 32"/>
                  <a:gd name="T13" fmla="*/ 1 h 8"/>
                  <a:gd name="T14" fmla="*/ 26 w 32"/>
                  <a:gd name="T15" fmla="*/ 0 h 8"/>
                  <a:gd name="T16" fmla="*/ 7 w 32"/>
                  <a:gd name="T17" fmla="*/ 0 h 8"/>
                  <a:gd name="T18" fmla="*/ 6 w 32"/>
                  <a:gd name="T19" fmla="*/ 1 h 8"/>
                  <a:gd name="T20" fmla="*/ 5 w 32"/>
                  <a:gd name="T21" fmla="*/ 0 h 8"/>
                  <a:gd name="T22" fmla="*/ 3 w 32"/>
                  <a:gd name="T23" fmla="*/ 3 h 8"/>
                  <a:gd name="T24" fmla="*/ 4 w 32"/>
                  <a:gd name="T25" fmla="*/ 4 h 8"/>
                  <a:gd name="T26" fmla="*/ 3 w 32"/>
                  <a:gd name="T27" fmla="*/ 5 h 8"/>
                  <a:gd name="T28" fmla="*/ 2 w 32"/>
                  <a:gd name="T29" fmla="*/ 3 h 8"/>
                  <a:gd name="T30" fmla="*/ 0 w 32"/>
                  <a:gd name="T31" fmla="*/ 6 h 8"/>
                  <a:gd name="T32" fmla="*/ 2 w 32"/>
                  <a:gd name="T33" fmla="*/ 8 h 8"/>
                  <a:gd name="T34" fmla="*/ 1 w 32"/>
                  <a:gd name="T35" fmla="*/ 8 h 8"/>
                  <a:gd name="T36" fmla="*/ 2 w 32"/>
                  <a:gd name="T37" fmla="*/ 8 h 8"/>
                  <a:gd name="T38" fmla="*/ 2 w 32"/>
                  <a:gd name="T39" fmla="*/ 8 h 8"/>
                  <a:gd name="T40" fmla="*/ 2 w 32"/>
                  <a:gd name="T41" fmla="*/ 8 h 8"/>
                  <a:gd name="T42" fmla="*/ 31 w 32"/>
                  <a:gd name="T43" fmla="*/ 8 h 8"/>
                  <a:gd name="T44" fmla="*/ 31 w 32"/>
                  <a:gd name="T45" fmla="*/ 8 h 8"/>
                  <a:gd name="T46" fmla="*/ 31 w 32"/>
                  <a:gd name="T47" fmla="*/ 8 h 8"/>
                  <a:gd name="T48" fmla="*/ 31 w 32"/>
                  <a:gd name="T49" fmla="*/ 8 h 8"/>
                  <a:gd name="T50" fmla="*/ 31 w 32"/>
                  <a:gd name="T51" fmla="*/ 8 h 8"/>
                  <a:gd name="T52" fmla="*/ 32 w 32"/>
                  <a:gd name="T5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" h="8">
                    <a:moveTo>
                      <a:pt x="32" y="6"/>
                    </a:moveTo>
                    <a:cubicBezTo>
                      <a:pt x="32" y="6"/>
                      <a:pt x="31" y="3"/>
                      <a:pt x="31" y="3"/>
                    </a:cubicBezTo>
                    <a:cubicBezTo>
                      <a:pt x="31" y="3"/>
                      <a:pt x="30" y="4"/>
                      <a:pt x="30" y="5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30" y="4"/>
                      <a:pt x="30" y="3"/>
                    </a:cubicBezTo>
                    <a:cubicBezTo>
                      <a:pt x="30" y="2"/>
                      <a:pt x="28" y="0"/>
                      <a:pt x="28" y="0"/>
                    </a:cubicBezTo>
                    <a:cubicBezTo>
                      <a:pt x="28" y="0"/>
                      <a:pt x="28" y="1"/>
                      <a:pt x="27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3" y="2"/>
                      <a:pt x="3" y="3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2" y="3"/>
                      <a:pt x="0" y="6"/>
                      <a:pt x="0" y="6"/>
                    </a:cubicBezTo>
                    <a:cubicBezTo>
                      <a:pt x="0" y="7"/>
                      <a:pt x="1" y="8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2" y="8"/>
                      <a:pt x="32" y="7"/>
                      <a:pt x="32" y="6"/>
                    </a:cubicBez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1" name="Freeform 1819"/>
              <p:cNvSpPr/>
              <p:nvPr/>
            </p:nvSpPr>
            <p:spPr bwMode="auto">
              <a:xfrm>
                <a:off x="5907" y="892"/>
                <a:ext cx="23" cy="38"/>
              </a:xfrm>
              <a:custGeom>
                <a:avLst/>
                <a:gdLst>
                  <a:gd name="T0" fmla="*/ 3 w 3"/>
                  <a:gd name="T1" fmla="*/ 4 h 5"/>
                  <a:gd name="T2" fmla="*/ 1 w 3"/>
                  <a:gd name="T3" fmla="*/ 5 h 5"/>
                  <a:gd name="T4" fmla="*/ 0 w 3"/>
                  <a:gd name="T5" fmla="*/ 4 h 5"/>
                  <a:gd name="T6" fmla="*/ 1 w 3"/>
                  <a:gd name="T7" fmla="*/ 0 h 5"/>
                  <a:gd name="T8" fmla="*/ 3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4"/>
                    </a:moveTo>
                    <a:cubicBezTo>
                      <a:pt x="3" y="5"/>
                      <a:pt x="2" y="5"/>
                      <a:pt x="1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0" y="3"/>
                      <a:pt x="1" y="0"/>
                      <a:pt x="1" y="0"/>
                    </a:cubicBezTo>
                    <a:cubicBezTo>
                      <a:pt x="1" y="0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" name="Freeform 1820"/>
              <p:cNvSpPr/>
              <p:nvPr/>
            </p:nvSpPr>
            <p:spPr bwMode="auto">
              <a:xfrm>
                <a:off x="5922" y="862"/>
                <a:ext cx="23" cy="38"/>
              </a:xfrm>
              <a:custGeom>
                <a:avLst/>
                <a:gdLst>
                  <a:gd name="T0" fmla="*/ 3 w 3"/>
                  <a:gd name="T1" fmla="*/ 3 h 5"/>
                  <a:gd name="T2" fmla="*/ 1 w 3"/>
                  <a:gd name="T3" fmla="*/ 5 h 5"/>
                  <a:gd name="T4" fmla="*/ 0 w 3"/>
                  <a:gd name="T5" fmla="*/ 3 h 5"/>
                  <a:gd name="T6" fmla="*/ 1 w 3"/>
                  <a:gd name="T7" fmla="*/ 0 h 5"/>
                  <a:gd name="T8" fmla="*/ 3 w 3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4"/>
                      <a:pt x="2" y="5"/>
                      <a:pt x="1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" y="0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" name="Freeform 1821"/>
              <p:cNvSpPr/>
              <p:nvPr/>
            </p:nvSpPr>
            <p:spPr bwMode="auto">
              <a:xfrm>
                <a:off x="5945" y="862"/>
                <a:ext cx="23" cy="38"/>
              </a:xfrm>
              <a:custGeom>
                <a:avLst/>
                <a:gdLst>
                  <a:gd name="T0" fmla="*/ 3 w 3"/>
                  <a:gd name="T1" fmla="*/ 3 h 5"/>
                  <a:gd name="T2" fmla="*/ 2 w 3"/>
                  <a:gd name="T3" fmla="*/ 5 h 5"/>
                  <a:gd name="T4" fmla="*/ 0 w 3"/>
                  <a:gd name="T5" fmla="*/ 3 h 5"/>
                  <a:gd name="T6" fmla="*/ 2 w 3"/>
                  <a:gd name="T7" fmla="*/ 0 h 5"/>
                  <a:gd name="T8" fmla="*/ 3 w 3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4"/>
                      <a:pt x="3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2" y="0"/>
                      <a:pt x="2" y="0"/>
                    </a:cubicBezTo>
                    <a:cubicBezTo>
                      <a:pt x="2" y="0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" name="Freeform 1822"/>
              <p:cNvSpPr/>
              <p:nvPr/>
            </p:nvSpPr>
            <p:spPr bwMode="auto">
              <a:xfrm>
                <a:off x="5976" y="862"/>
                <a:ext cx="23" cy="38"/>
              </a:xfrm>
              <a:custGeom>
                <a:avLst/>
                <a:gdLst>
                  <a:gd name="T0" fmla="*/ 3 w 3"/>
                  <a:gd name="T1" fmla="*/ 3 h 5"/>
                  <a:gd name="T2" fmla="*/ 1 w 3"/>
                  <a:gd name="T3" fmla="*/ 5 h 5"/>
                  <a:gd name="T4" fmla="*/ 0 w 3"/>
                  <a:gd name="T5" fmla="*/ 3 h 5"/>
                  <a:gd name="T6" fmla="*/ 1 w 3"/>
                  <a:gd name="T7" fmla="*/ 0 h 5"/>
                  <a:gd name="T8" fmla="*/ 3 w 3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4"/>
                      <a:pt x="2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" y="0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5" name="Freeform 1823"/>
              <p:cNvSpPr/>
              <p:nvPr/>
            </p:nvSpPr>
            <p:spPr bwMode="auto">
              <a:xfrm>
                <a:off x="6006" y="862"/>
                <a:ext cx="23" cy="38"/>
              </a:xfrm>
              <a:custGeom>
                <a:avLst/>
                <a:gdLst>
                  <a:gd name="T0" fmla="*/ 3 w 3"/>
                  <a:gd name="T1" fmla="*/ 3 h 5"/>
                  <a:gd name="T2" fmla="*/ 1 w 3"/>
                  <a:gd name="T3" fmla="*/ 5 h 5"/>
                  <a:gd name="T4" fmla="*/ 0 w 3"/>
                  <a:gd name="T5" fmla="*/ 3 h 5"/>
                  <a:gd name="T6" fmla="*/ 1 w 3"/>
                  <a:gd name="T7" fmla="*/ 0 h 5"/>
                  <a:gd name="T8" fmla="*/ 3 w 3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4"/>
                      <a:pt x="2" y="5"/>
                      <a:pt x="1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" y="0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6" name="Freeform 1824"/>
              <p:cNvSpPr/>
              <p:nvPr/>
            </p:nvSpPr>
            <p:spPr bwMode="auto">
              <a:xfrm>
                <a:off x="6029" y="862"/>
                <a:ext cx="23" cy="38"/>
              </a:xfrm>
              <a:custGeom>
                <a:avLst/>
                <a:gdLst>
                  <a:gd name="T0" fmla="*/ 3 w 3"/>
                  <a:gd name="T1" fmla="*/ 3 h 5"/>
                  <a:gd name="T2" fmla="*/ 2 w 3"/>
                  <a:gd name="T3" fmla="*/ 5 h 5"/>
                  <a:gd name="T4" fmla="*/ 0 w 3"/>
                  <a:gd name="T5" fmla="*/ 3 h 5"/>
                  <a:gd name="T6" fmla="*/ 2 w 3"/>
                  <a:gd name="T7" fmla="*/ 0 h 5"/>
                  <a:gd name="T8" fmla="*/ 3 w 3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4"/>
                      <a:pt x="3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2" y="0"/>
                      <a:pt x="2" y="0"/>
                    </a:cubicBezTo>
                    <a:cubicBezTo>
                      <a:pt x="2" y="0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7" name="Freeform 1825"/>
              <p:cNvSpPr/>
              <p:nvPr/>
            </p:nvSpPr>
            <p:spPr bwMode="auto">
              <a:xfrm>
                <a:off x="6060" y="862"/>
                <a:ext cx="22" cy="38"/>
              </a:xfrm>
              <a:custGeom>
                <a:avLst/>
                <a:gdLst>
                  <a:gd name="T0" fmla="*/ 3 w 3"/>
                  <a:gd name="T1" fmla="*/ 3 h 5"/>
                  <a:gd name="T2" fmla="*/ 2 w 3"/>
                  <a:gd name="T3" fmla="*/ 5 h 5"/>
                  <a:gd name="T4" fmla="*/ 0 w 3"/>
                  <a:gd name="T5" fmla="*/ 3 h 5"/>
                  <a:gd name="T6" fmla="*/ 2 w 3"/>
                  <a:gd name="T7" fmla="*/ 0 h 5"/>
                  <a:gd name="T8" fmla="*/ 3 w 3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4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2" y="0"/>
                      <a:pt x="2" y="0"/>
                    </a:cubicBezTo>
                    <a:cubicBezTo>
                      <a:pt x="2" y="0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8" name="Freeform 1826"/>
              <p:cNvSpPr/>
              <p:nvPr/>
            </p:nvSpPr>
            <p:spPr bwMode="auto">
              <a:xfrm>
                <a:off x="5938" y="892"/>
                <a:ext cx="15" cy="38"/>
              </a:xfrm>
              <a:custGeom>
                <a:avLst/>
                <a:gdLst>
                  <a:gd name="T0" fmla="*/ 2 w 2"/>
                  <a:gd name="T1" fmla="*/ 4 h 5"/>
                  <a:gd name="T2" fmla="*/ 1 w 2"/>
                  <a:gd name="T3" fmla="*/ 5 h 5"/>
                  <a:gd name="T4" fmla="*/ 0 w 2"/>
                  <a:gd name="T5" fmla="*/ 4 h 5"/>
                  <a:gd name="T6" fmla="*/ 1 w 2"/>
                  <a:gd name="T7" fmla="*/ 0 h 5"/>
                  <a:gd name="T8" fmla="*/ 2 w 2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4"/>
                    </a:moveTo>
                    <a:cubicBezTo>
                      <a:pt x="2" y="5"/>
                      <a:pt x="2" y="5"/>
                      <a:pt x="1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1" y="0"/>
                      <a:pt x="1" y="0"/>
                    </a:cubicBezTo>
                    <a:cubicBezTo>
                      <a:pt x="1" y="0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9" name="Freeform 1827"/>
              <p:cNvSpPr/>
              <p:nvPr/>
            </p:nvSpPr>
            <p:spPr bwMode="auto">
              <a:xfrm>
                <a:off x="5961" y="892"/>
                <a:ext cx="22" cy="38"/>
              </a:xfrm>
              <a:custGeom>
                <a:avLst/>
                <a:gdLst>
                  <a:gd name="T0" fmla="*/ 3 w 3"/>
                  <a:gd name="T1" fmla="*/ 4 h 5"/>
                  <a:gd name="T2" fmla="*/ 2 w 3"/>
                  <a:gd name="T3" fmla="*/ 5 h 5"/>
                  <a:gd name="T4" fmla="*/ 0 w 3"/>
                  <a:gd name="T5" fmla="*/ 4 h 5"/>
                  <a:gd name="T6" fmla="*/ 2 w 3"/>
                  <a:gd name="T7" fmla="*/ 0 h 5"/>
                  <a:gd name="T8" fmla="*/ 3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4"/>
                    </a:moveTo>
                    <a:cubicBezTo>
                      <a:pt x="3" y="5"/>
                      <a:pt x="3" y="5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0" y="3"/>
                      <a:pt x="2" y="0"/>
                      <a:pt x="2" y="0"/>
                    </a:cubicBezTo>
                    <a:cubicBezTo>
                      <a:pt x="2" y="0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0" name="Freeform 1828"/>
              <p:cNvSpPr/>
              <p:nvPr/>
            </p:nvSpPr>
            <p:spPr bwMode="auto">
              <a:xfrm>
                <a:off x="5991" y="892"/>
                <a:ext cx="23" cy="38"/>
              </a:xfrm>
              <a:custGeom>
                <a:avLst/>
                <a:gdLst>
                  <a:gd name="T0" fmla="*/ 3 w 3"/>
                  <a:gd name="T1" fmla="*/ 4 h 5"/>
                  <a:gd name="T2" fmla="*/ 1 w 3"/>
                  <a:gd name="T3" fmla="*/ 5 h 5"/>
                  <a:gd name="T4" fmla="*/ 0 w 3"/>
                  <a:gd name="T5" fmla="*/ 4 h 5"/>
                  <a:gd name="T6" fmla="*/ 1 w 3"/>
                  <a:gd name="T7" fmla="*/ 0 h 5"/>
                  <a:gd name="T8" fmla="*/ 3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4"/>
                    </a:moveTo>
                    <a:cubicBezTo>
                      <a:pt x="3" y="5"/>
                      <a:pt x="2" y="5"/>
                      <a:pt x="1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0" y="3"/>
                      <a:pt x="1" y="0"/>
                      <a:pt x="1" y="0"/>
                    </a:cubicBezTo>
                    <a:cubicBezTo>
                      <a:pt x="1" y="0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1" name="Freeform 1829"/>
              <p:cNvSpPr/>
              <p:nvPr/>
            </p:nvSpPr>
            <p:spPr bwMode="auto">
              <a:xfrm>
                <a:off x="6022" y="892"/>
                <a:ext cx="22" cy="38"/>
              </a:xfrm>
              <a:custGeom>
                <a:avLst/>
                <a:gdLst>
                  <a:gd name="T0" fmla="*/ 3 w 3"/>
                  <a:gd name="T1" fmla="*/ 4 h 5"/>
                  <a:gd name="T2" fmla="*/ 1 w 3"/>
                  <a:gd name="T3" fmla="*/ 5 h 5"/>
                  <a:gd name="T4" fmla="*/ 0 w 3"/>
                  <a:gd name="T5" fmla="*/ 4 h 5"/>
                  <a:gd name="T6" fmla="*/ 1 w 3"/>
                  <a:gd name="T7" fmla="*/ 0 h 5"/>
                  <a:gd name="T8" fmla="*/ 3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4"/>
                    </a:moveTo>
                    <a:cubicBezTo>
                      <a:pt x="3" y="5"/>
                      <a:pt x="2" y="5"/>
                      <a:pt x="1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1" y="0"/>
                      <a:pt x="1" y="0"/>
                    </a:cubicBezTo>
                    <a:cubicBezTo>
                      <a:pt x="1" y="0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2" name="Freeform 1830"/>
              <p:cNvSpPr/>
              <p:nvPr/>
            </p:nvSpPr>
            <p:spPr bwMode="auto">
              <a:xfrm>
                <a:off x="6044" y="892"/>
                <a:ext cx="23" cy="38"/>
              </a:xfrm>
              <a:custGeom>
                <a:avLst/>
                <a:gdLst>
                  <a:gd name="T0" fmla="*/ 3 w 3"/>
                  <a:gd name="T1" fmla="*/ 4 h 5"/>
                  <a:gd name="T2" fmla="*/ 2 w 3"/>
                  <a:gd name="T3" fmla="*/ 5 h 5"/>
                  <a:gd name="T4" fmla="*/ 0 w 3"/>
                  <a:gd name="T5" fmla="*/ 4 h 5"/>
                  <a:gd name="T6" fmla="*/ 2 w 3"/>
                  <a:gd name="T7" fmla="*/ 0 h 5"/>
                  <a:gd name="T8" fmla="*/ 3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4"/>
                    </a:moveTo>
                    <a:cubicBezTo>
                      <a:pt x="3" y="5"/>
                      <a:pt x="3" y="5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0" y="3"/>
                      <a:pt x="2" y="0"/>
                      <a:pt x="2" y="0"/>
                    </a:cubicBezTo>
                    <a:cubicBezTo>
                      <a:pt x="2" y="0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3" name="Freeform 1831"/>
              <p:cNvSpPr/>
              <p:nvPr/>
            </p:nvSpPr>
            <p:spPr bwMode="auto">
              <a:xfrm>
                <a:off x="6075" y="892"/>
                <a:ext cx="23" cy="38"/>
              </a:xfrm>
              <a:custGeom>
                <a:avLst/>
                <a:gdLst>
                  <a:gd name="T0" fmla="*/ 3 w 3"/>
                  <a:gd name="T1" fmla="*/ 4 h 5"/>
                  <a:gd name="T2" fmla="*/ 2 w 3"/>
                  <a:gd name="T3" fmla="*/ 5 h 5"/>
                  <a:gd name="T4" fmla="*/ 0 w 3"/>
                  <a:gd name="T5" fmla="*/ 4 h 5"/>
                  <a:gd name="T6" fmla="*/ 2 w 3"/>
                  <a:gd name="T7" fmla="*/ 0 h 5"/>
                  <a:gd name="T8" fmla="*/ 3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4"/>
                    </a:move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0" y="3"/>
                      <a:pt x="2" y="0"/>
                      <a:pt x="2" y="0"/>
                    </a:cubicBezTo>
                    <a:cubicBezTo>
                      <a:pt x="2" y="0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4" name="Freeform 1832"/>
              <p:cNvSpPr/>
              <p:nvPr/>
            </p:nvSpPr>
            <p:spPr bwMode="auto">
              <a:xfrm>
                <a:off x="5922" y="817"/>
                <a:ext cx="153" cy="38"/>
              </a:xfrm>
              <a:custGeom>
                <a:avLst/>
                <a:gdLst>
                  <a:gd name="T0" fmla="*/ 0 w 20"/>
                  <a:gd name="T1" fmla="*/ 0 h 5"/>
                  <a:gd name="T2" fmla="*/ 5 w 20"/>
                  <a:gd name="T3" fmla="*/ 5 h 5"/>
                  <a:gd name="T4" fmla="*/ 16 w 20"/>
                  <a:gd name="T5" fmla="*/ 5 h 5"/>
                  <a:gd name="T6" fmla="*/ 20 w 20"/>
                  <a:gd name="T7" fmla="*/ 0 h 5"/>
                  <a:gd name="T8" fmla="*/ 0 w 2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0" y="0"/>
                    </a:moveTo>
                    <a:cubicBezTo>
                      <a:pt x="0" y="3"/>
                      <a:pt x="3" y="5"/>
                      <a:pt x="5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8" y="5"/>
                      <a:pt x="20" y="3"/>
                      <a:pt x="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8E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5" name="Freeform 1833"/>
              <p:cNvSpPr/>
              <p:nvPr/>
            </p:nvSpPr>
            <p:spPr bwMode="auto">
              <a:xfrm>
                <a:off x="5922" y="779"/>
                <a:ext cx="153" cy="38"/>
              </a:xfrm>
              <a:custGeom>
                <a:avLst/>
                <a:gdLst>
                  <a:gd name="T0" fmla="*/ 16 w 20"/>
                  <a:gd name="T1" fmla="*/ 0 h 5"/>
                  <a:gd name="T2" fmla="*/ 5 w 20"/>
                  <a:gd name="T3" fmla="*/ 0 h 5"/>
                  <a:gd name="T4" fmla="*/ 0 w 20"/>
                  <a:gd name="T5" fmla="*/ 5 h 5"/>
                  <a:gd name="T6" fmla="*/ 20 w 20"/>
                  <a:gd name="T7" fmla="*/ 5 h 5"/>
                  <a:gd name="T8" fmla="*/ 16 w 2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2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6" name="Freeform 1834"/>
              <p:cNvSpPr/>
              <p:nvPr/>
            </p:nvSpPr>
            <p:spPr bwMode="auto">
              <a:xfrm>
                <a:off x="5961" y="787"/>
                <a:ext cx="22" cy="23"/>
              </a:xfrm>
              <a:custGeom>
                <a:avLst/>
                <a:gdLst>
                  <a:gd name="T0" fmla="*/ 15 w 22"/>
                  <a:gd name="T1" fmla="*/ 8 h 23"/>
                  <a:gd name="T2" fmla="*/ 15 w 22"/>
                  <a:gd name="T3" fmla="*/ 8 h 23"/>
                  <a:gd name="T4" fmla="*/ 15 w 22"/>
                  <a:gd name="T5" fmla="*/ 8 h 23"/>
                  <a:gd name="T6" fmla="*/ 15 w 22"/>
                  <a:gd name="T7" fmla="*/ 0 h 23"/>
                  <a:gd name="T8" fmla="*/ 7 w 22"/>
                  <a:gd name="T9" fmla="*/ 0 h 23"/>
                  <a:gd name="T10" fmla="*/ 7 w 22"/>
                  <a:gd name="T11" fmla="*/ 0 h 23"/>
                  <a:gd name="T12" fmla="*/ 7 w 22"/>
                  <a:gd name="T13" fmla="*/ 8 h 23"/>
                  <a:gd name="T14" fmla="*/ 7 w 22"/>
                  <a:gd name="T15" fmla="*/ 8 h 23"/>
                  <a:gd name="T16" fmla="*/ 0 w 22"/>
                  <a:gd name="T17" fmla="*/ 8 h 23"/>
                  <a:gd name="T18" fmla="*/ 0 w 22"/>
                  <a:gd name="T19" fmla="*/ 8 h 23"/>
                  <a:gd name="T20" fmla="*/ 0 w 22"/>
                  <a:gd name="T21" fmla="*/ 15 h 23"/>
                  <a:gd name="T22" fmla="*/ 7 w 22"/>
                  <a:gd name="T23" fmla="*/ 15 h 23"/>
                  <a:gd name="T24" fmla="*/ 7 w 22"/>
                  <a:gd name="T25" fmla="*/ 15 h 23"/>
                  <a:gd name="T26" fmla="*/ 7 w 22"/>
                  <a:gd name="T27" fmla="*/ 15 h 23"/>
                  <a:gd name="T28" fmla="*/ 7 w 22"/>
                  <a:gd name="T29" fmla="*/ 23 h 23"/>
                  <a:gd name="T30" fmla="*/ 15 w 22"/>
                  <a:gd name="T31" fmla="*/ 15 h 23"/>
                  <a:gd name="T32" fmla="*/ 15 w 22"/>
                  <a:gd name="T33" fmla="*/ 15 h 23"/>
                  <a:gd name="T34" fmla="*/ 15 w 22"/>
                  <a:gd name="T35" fmla="*/ 15 h 23"/>
                  <a:gd name="T36" fmla="*/ 15 w 22"/>
                  <a:gd name="T37" fmla="*/ 15 h 23"/>
                  <a:gd name="T38" fmla="*/ 22 w 22"/>
                  <a:gd name="T39" fmla="*/ 8 h 23"/>
                  <a:gd name="T40" fmla="*/ 15 w 22"/>
                  <a:gd name="T41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23">
                    <a:moveTo>
                      <a:pt x="15" y="8"/>
                    </a:moveTo>
                    <a:lnTo>
                      <a:pt x="15" y="8"/>
                    </a:lnTo>
                    <a:lnTo>
                      <a:pt x="15" y="8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23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22" y="8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7" name="Freeform 1835"/>
              <p:cNvSpPr/>
              <p:nvPr/>
            </p:nvSpPr>
            <p:spPr bwMode="auto">
              <a:xfrm>
                <a:off x="5968" y="795"/>
                <a:ext cx="8" cy="7"/>
              </a:xfrm>
              <a:custGeom>
                <a:avLst/>
                <a:gdLst>
                  <a:gd name="T0" fmla="*/ 8 w 8"/>
                  <a:gd name="T1" fmla="*/ 0 h 7"/>
                  <a:gd name="T2" fmla="*/ 0 w 8"/>
                  <a:gd name="T3" fmla="*/ 7 h 7"/>
                  <a:gd name="T4" fmla="*/ 0 w 8"/>
                  <a:gd name="T5" fmla="*/ 0 h 7"/>
                  <a:gd name="T6" fmla="*/ 0 w 8"/>
                  <a:gd name="T7" fmla="*/ 0 h 7"/>
                  <a:gd name="T8" fmla="*/ 8 w 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8" y="0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8" name="Freeform 1836"/>
              <p:cNvSpPr/>
              <p:nvPr/>
            </p:nvSpPr>
            <p:spPr bwMode="auto">
              <a:xfrm>
                <a:off x="6022" y="787"/>
                <a:ext cx="22" cy="23"/>
              </a:xfrm>
              <a:custGeom>
                <a:avLst/>
                <a:gdLst>
                  <a:gd name="T0" fmla="*/ 15 w 22"/>
                  <a:gd name="T1" fmla="*/ 8 h 23"/>
                  <a:gd name="T2" fmla="*/ 15 w 22"/>
                  <a:gd name="T3" fmla="*/ 8 h 23"/>
                  <a:gd name="T4" fmla="*/ 15 w 22"/>
                  <a:gd name="T5" fmla="*/ 8 h 23"/>
                  <a:gd name="T6" fmla="*/ 15 w 22"/>
                  <a:gd name="T7" fmla="*/ 0 h 23"/>
                  <a:gd name="T8" fmla="*/ 7 w 22"/>
                  <a:gd name="T9" fmla="*/ 0 h 23"/>
                  <a:gd name="T10" fmla="*/ 7 w 22"/>
                  <a:gd name="T11" fmla="*/ 0 h 23"/>
                  <a:gd name="T12" fmla="*/ 7 w 22"/>
                  <a:gd name="T13" fmla="*/ 8 h 23"/>
                  <a:gd name="T14" fmla="*/ 7 w 22"/>
                  <a:gd name="T15" fmla="*/ 8 h 23"/>
                  <a:gd name="T16" fmla="*/ 0 w 22"/>
                  <a:gd name="T17" fmla="*/ 8 h 23"/>
                  <a:gd name="T18" fmla="*/ 0 w 22"/>
                  <a:gd name="T19" fmla="*/ 8 h 23"/>
                  <a:gd name="T20" fmla="*/ 0 w 22"/>
                  <a:gd name="T21" fmla="*/ 15 h 23"/>
                  <a:gd name="T22" fmla="*/ 7 w 22"/>
                  <a:gd name="T23" fmla="*/ 15 h 23"/>
                  <a:gd name="T24" fmla="*/ 7 w 22"/>
                  <a:gd name="T25" fmla="*/ 15 h 23"/>
                  <a:gd name="T26" fmla="*/ 7 w 22"/>
                  <a:gd name="T27" fmla="*/ 15 h 23"/>
                  <a:gd name="T28" fmla="*/ 7 w 22"/>
                  <a:gd name="T29" fmla="*/ 23 h 23"/>
                  <a:gd name="T30" fmla="*/ 15 w 22"/>
                  <a:gd name="T31" fmla="*/ 15 h 23"/>
                  <a:gd name="T32" fmla="*/ 15 w 22"/>
                  <a:gd name="T33" fmla="*/ 15 h 23"/>
                  <a:gd name="T34" fmla="*/ 15 w 22"/>
                  <a:gd name="T35" fmla="*/ 15 h 23"/>
                  <a:gd name="T36" fmla="*/ 15 w 22"/>
                  <a:gd name="T37" fmla="*/ 15 h 23"/>
                  <a:gd name="T38" fmla="*/ 22 w 22"/>
                  <a:gd name="T39" fmla="*/ 8 h 23"/>
                  <a:gd name="T40" fmla="*/ 15 w 22"/>
                  <a:gd name="T41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23">
                    <a:moveTo>
                      <a:pt x="15" y="8"/>
                    </a:moveTo>
                    <a:lnTo>
                      <a:pt x="15" y="8"/>
                    </a:lnTo>
                    <a:lnTo>
                      <a:pt x="15" y="8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23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22" y="8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9" name="Freeform 1837"/>
              <p:cNvSpPr/>
              <p:nvPr/>
            </p:nvSpPr>
            <p:spPr bwMode="auto">
              <a:xfrm>
                <a:off x="6029" y="795"/>
                <a:ext cx="8" cy="7"/>
              </a:xfrm>
              <a:custGeom>
                <a:avLst/>
                <a:gdLst>
                  <a:gd name="T0" fmla="*/ 8 w 8"/>
                  <a:gd name="T1" fmla="*/ 0 h 7"/>
                  <a:gd name="T2" fmla="*/ 0 w 8"/>
                  <a:gd name="T3" fmla="*/ 7 h 7"/>
                  <a:gd name="T4" fmla="*/ 0 w 8"/>
                  <a:gd name="T5" fmla="*/ 0 h 7"/>
                  <a:gd name="T6" fmla="*/ 0 w 8"/>
                  <a:gd name="T7" fmla="*/ 0 h 7"/>
                  <a:gd name="T8" fmla="*/ 8 w 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8" y="0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0" name="Freeform 1838"/>
              <p:cNvSpPr/>
              <p:nvPr/>
            </p:nvSpPr>
            <p:spPr bwMode="auto">
              <a:xfrm>
                <a:off x="5961" y="825"/>
                <a:ext cx="22" cy="22"/>
              </a:xfrm>
              <a:custGeom>
                <a:avLst/>
                <a:gdLst>
                  <a:gd name="T0" fmla="*/ 15 w 22"/>
                  <a:gd name="T1" fmla="*/ 7 h 22"/>
                  <a:gd name="T2" fmla="*/ 15 w 22"/>
                  <a:gd name="T3" fmla="*/ 7 h 22"/>
                  <a:gd name="T4" fmla="*/ 15 w 22"/>
                  <a:gd name="T5" fmla="*/ 7 h 22"/>
                  <a:gd name="T6" fmla="*/ 15 w 22"/>
                  <a:gd name="T7" fmla="*/ 7 h 22"/>
                  <a:gd name="T8" fmla="*/ 7 w 22"/>
                  <a:gd name="T9" fmla="*/ 0 h 22"/>
                  <a:gd name="T10" fmla="*/ 7 w 22"/>
                  <a:gd name="T11" fmla="*/ 7 h 22"/>
                  <a:gd name="T12" fmla="*/ 7 w 22"/>
                  <a:gd name="T13" fmla="*/ 7 h 22"/>
                  <a:gd name="T14" fmla="*/ 7 w 22"/>
                  <a:gd name="T15" fmla="*/ 7 h 22"/>
                  <a:gd name="T16" fmla="*/ 0 w 22"/>
                  <a:gd name="T17" fmla="*/ 7 h 22"/>
                  <a:gd name="T18" fmla="*/ 0 w 22"/>
                  <a:gd name="T19" fmla="*/ 15 h 22"/>
                  <a:gd name="T20" fmla="*/ 0 w 22"/>
                  <a:gd name="T21" fmla="*/ 15 h 22"/>
                  <a:gd name="T22" fmla="*/ 7 w 22"/>
                  <a:gd name="T23" fmla="*/ 15 h 22"/>
                  <a:gd name="T24" fmla="*/ 7 w 22"/>
                  <a:gd name="T25" fmla="*/ 15 h 22"/>
                  <a:gd name="T26" fmla="*/ 7 w 22"/>
                  <a:gd name="T27" fmla="*/ 22 h 22"/>
                  <a:gd name="T28" fmla="*/ 7 w 22"/>
                  <a:gd name="T29" fmla="*/ 22 h 22"/>
                  <a:gd name="T30" fmla="*/ 15 w 22"/>
                  <a:gd name="T31" fmla="*/ 22 h 22"/>
                  <a:gd name="T32" fmla="*/ 15 w 22"/>
                  <a:gd name="T33" fmla="*/ 15 h 22"/>
                  <a:gd name="T34" fmla="*/ 15 w 22"/>
                  <a:gd name="T35" fmla="*/ 15 h 22"/>
                  <a:gd name="T36" fmla="*/ 15 w 22"/>
                  <a:gd name="T37" fmla="*/ 15 h 22"/>
                  <a:gd name="T38" fmla="*/ 22 w 22"/>
                  <a:gd name="T39" fmla="*/ 15 h 22"/>
                  <a:gd name="T40" fmla="*/ 15 w 22"/>
                  <a:gd name="T41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22">
                    <a:moveTo>
                      <a:pt x="15" y="7"/>
                    </a:move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15" y="22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22" y="15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1" name="Freeform 1839"/>
              <p:cNvSpPr/>
              <p:nvPr/>
            </p:nvSpPr>
            <p:spPr bwMode="auto">
              <a:xfrm>
                <a:off x="5968" y="832"/>
                <a:ext cx="8" cy="8"/>
              </a:xfrm>
              <a:custGeom>
                <a:avLst/>
                <a:gdLst>
                  <a:gd name="T0" fmla="*/ 8 w 8"/>
                  <a:gd name="T1" fmla="*/ 8 h 8"/>
                  <a:gd name="T2" fmla="*/ 0 w 8"/>
                  <a:gd name="T3" fmla="*/ 8 h 8"/>
                  <a:gd name="T4" fmla="*/ 0 w 8"/>
                  <a:gd name="T5" fmla="*/ 8 h 8"/>
                  <a:gd name="T6" fmla="*/ 0 w 8"/>
                  <a:gd name="T7" fmla="*/ 0 h 8"/>
                  <a:gd name="T8" fmla="*/ 8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2" name="Freeform 1840"/>
              <p:cNvSpPr/>
              <p:nvPr/>
            </p:nvSpPr>
            <p:spPr bwMode="auto">
              <a:xfrm>
                <a:off x="6022" y="825"/>
                <a:ext cx="22" cy="22"/>
              </a:xfrm>
              <a:custGeom>
                <a:avLst/>
                <a:gdLst>
                  <a:gd name="T0" fmla="*/ 15 w 22"/>
                  <a:gd name="T1" fmla="*/ 7 h 22"/>
                  <a:gd name="T2" fmla="*/ 15 w 22"/>
                  <a:gd name="T3" fmla="*/ 7 h 22"/>
                  <a:gd name="T4" fmla="*/ 15 w 22"/>
                  <a:gd name="T5" fmla="*/ 7 h 22"/>
                  <a:gd name="T6" fmla="*/ 15 w 22"/>
                  <a:gd name="T7" fmla="*/ 7 h 22"/>
                  <a:gd name="T8" fmla="*/ 7 w 22"/>
                  <a:gd name="T9" fmla="*/ 0 h 22"/>
                  <a:gd name="T10" fmla="*/ 7 w 22"/>
                  <a:gd name="T11" fmla="*/ 7 h 22"/>
                  <a:gd name="T12" fmla="*/ 7 w 22"/>
                  <a:gd name="T13" fmla="*/ 7 h 22"/>
                  <a:gd name="T14" fmla="*/ 7 w 22"/>
                  <a:gd name="T15" fmla="*/ 7 h 22"/>
                  <a:gd name="T16" fmla="*/ 0 w 22"/>
                  <a:gd name="T17" fmla="*/ 7 h 22"/>
                  <a:gd name="T18" fmla="*/ 0 w 22"/>
                  <a:gd name="T19" fmla="*/ 15 h 22"/>
                  <a:gd name="T20" fmla="*/ 0 w 22"/>
                  <a:gd name="T21" fmla="*/ 15 h 22"/>
                  <a:gd name="T22" fmla="*/ 7 w 22"/>
                  <a:gd name="T23" fmla="*/ 15 h 22"/>
                  <a:gd name="T24" fmla="*/ 7 w 22"/>
                  <a:gd name="T25" fmla="*/ 15 h 22"/>
                  <a:gd name="T26" fmla="*/ 7 w 22"/>
                  <a:gd name="T27" fmla="*/ 22 h 22"/>
                  <a:gd name="T28" fmla="*/ 7 w 22"/>
                  <a:gd name="T29" fmla="*/ 22 h 22"/>
                  <a:gd name="T30" fmla="*/ 15 w 22"/>
                  <a:gd name="T31" fmla="*/ 22 h 22"/>
                  <a:gd name="T32" fmla="*/ 15 w 22"/>
                  <a:gd name="T33" fmla="*/ 15 h 22"/>
                  <a:gd name="T34" fmla="*/ 15 w 22"/>
                  <a:gd name="T35" fmla="*/ 15 h 22"/>
                  <a:gd name="T36" fmla="*/ 15 w 22"/>
                  <a:gd name="T37" fmla="*/ 15 h 22"/>
                  <a:gd name="T38" fmla="*/ 22 w 22"/>
                  <a:gd name="T39" fmla="*/ 15 h 22"/>
                  <a:gd name="T40" fmla="*/ 15 w 22"/>
                  <a:gd name="T41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22">
                    <a:moveTo>
                      <a:pt x="15" y="7"/>
                    </a:move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15" y="22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22" y="15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" name="Freeform 1841"/>
              <p:cNvSpPr/>
              <p:nvPr/>
            </p:nvSpPr>
            <p:spPr bwMode="auto">
              <a:xfrm>
                <a:off x="6029" y="832"/>
                <a:ext cx="8" cy="8"/>
              </a:xfrm>
              <a:custGeom>
                <a:avLst/>
                <a:gdLst>
                  <a:gd name="T0" fmla="*/ 8 w 8"/>
                  <a:gd name="T1" fmla="*/ 8 h 8"/>
                  <a:gd name="T2" fmla="*/ 0 w 8"/>
                  <a:gd name="T3" fmla="*/ 8 h 8"/>
                  <a:gd name="T4" fmla="*/ 0 w 8"/>
                  <a:gd name="T5" fmla="*/ 8 h 8"/>
                  <a:gd name="T6" fmla="*/ 0 w 8"/>
                  <a:gd name="T7" fmla="*/ 0 h 8"/>
                  <a:gd name="T8" fmla="*/ 8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4" name="Freeform 1842"/>
              <p:cNvSpPr/>
              <p:nvPr/>
            </p:nvSpPr>
            <p:spPr bwMode="auto">
              <a:xfrm>
                <a:off x="5976" y="795"/>
                <a:ext cx="53" cy="52"/>
              </a:xfrm>
              <a:custGeom>
                <a:avLst/>
                <a:gdLst>
                  <a:gd name="T0" fmla="*/ 6 w 7"/>
                  <a:gd name="T1" fmla="*/ 2 h 7"/>
                  <a:gd name="T2" fmla="*/ 5 w 7"/>
                  <a:gd name="T3" fmla="*/ 3 h 7"/>
                  <a:gd name="T4" fmla="*/ 4 w 7"/>
                  <a:gd name="T5" fmla="*/ 2 h 7"/>
                  <a:gd name="T6" fmla="*/ 5 w 7"/>
                  <a:gd name="T7" fmla="*/ 1 h 7"/>
                  <a:gd name="T8" fmla="*/ 3 w 7"/>
                  <a:gd name="T9" fmla="*/ 0 h 7"/>
                  <a:gd name="T10" fmla="*/ 2 w 7"/>
                  <a:gd name="T11" fmla="*/ 1 h 7"/>
                  <a:gd name="T12" fmla="*/ 3 w 7"/>
                  <a:gd name="T13" fmla="*/ 2 h 7"/>
                  <a:gd name="T14" fmla="*/ 2 w 7"/>
                  <a:gd name="T15" fmla="*/ 3 h 7"/>
                  <a:gd name="T16" fmla="*/ 1 w 7"/>
                  <a:gd name="T17" fmla="*/ 2 h 7"/>
                  <a:gd name="T18" fmla="*/ 0 w 7"/>
                  <a:gd name="T19" fmla="*/ 3 h 7"/>
                  <a:gd name="T20" fmla="*/ 1 w 7"/>
                  <a:gd name="T21" fmla="*/ 4 h 7"/>
                  <a:gd name="T22" fmla="*/ 2 w 7"/>
                  <a:gd name="T23" fmla="*/ 4 h 7"/>
                  <a:gd name="T24" fmla="*/ 3 w 7"/>
                  <a:gd name="T25" fmla="*/ 4 h 7"/>
                  <a:gd name="T26" fmla="*/ 2 w 7"/>
                  <a:gd name="T27" fmla="*/ 5 h 7"/>
                  <a:gd name="T28" fmla="*/ 3 w 7"/>
                  <a:gd name="T29" fmla="*/ 7 h 7"/>
                  <a:gd name="T30" fmla="*/ 5 w 7"/>
                  <a:gd name="T31" fmla="*/ 5 h 7"/>
                  <a:gd name="T32" fmla="*/ 4 w 7"/>
                  <a:gd name="T33" fmla="*/ 4 h 7"/>
                  <a:gd name="T34" fmla="*/ 5 w 7"/>
                  <a:gd name="T35" fmla="*/ 4 h 7"/>
                  <a:gd name="T36" fmla="*/ 6 w 7"/>
                  <a:gd name="T37" fmla="*/ 4 h 7"/>
                  <a:gd name="T38" fmla="*/ 7 w 7"/>
                  <a:gd name="T39" fmla="*/ 3 h 7"/>
                  <a:gd name="T40" fmla="*/ 6 w 7"/>
                  <a:gd name="T4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" h="7">
                    <a:moveTo>
                      <a:pt x="6" y="2"/>
                    </a:moveTo>
                    <a:cubicBezTo>
                      <a:pt x="5" y="2"/>
                      <a:pt x="5" y="2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6"/>
                      <a:pt x="3" y="7"/>
                      <a:pt x="3" y="7"/>
                    </a:cubicBezTo>
                    <a:cubicBezTo>
                      <a:pt x="4" y="7"/>
                      <a:pt x="5" y="6"/>
                      <a:pt x="5" y="5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4"/>
                      <a:pt x="7" y="4"/>
                      <a:pt x="7" y="3"/>
                    </a:cubicBezTo>
                    <a:cubicBezTo>
                      <a:pt x="7" y="3"/>
                      <a:pt x="6" y="2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5" name="Freeform 1843"/>
              <p:cNvSpPr/>
              <p:nvPr/>
            </p:nvSpPr>
            <p:spPr bwMode="auto">
              <a:xfrm>
                <a:off x="5999" y="817"/>
                <a:ext cx="7" cy="8"/>
              </a:xfrm>
              <a:custGeom>
                <a:avLst/>
                <a:gdLst>
                  <a:gd name="T0" fmla="*/ 7 w 7"/>
                  <a:gd name="T1" fmla="*/ 0 h 8"/>
                  <a:gd name="T2" fmla="*/ 0 w 7"/>
                  <a:gd name="T3" fmla="*/ 8 h 8"/>
                  <a:gd name="T4" fmla="*/ 0 w 7"/>
                  <a:gd name="T5" fmla="*/ 0 h 8"/>
                  <a:gd name="T6" fmla="*/ 0 w 7"/>
                  <a:gd name="T7" fmla="*/ 0 h 8"/>
                  <a:gd name="T8" fmla="*/ 7 w 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0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6" name="Freeform 1844"/>
              <p:cNvSpPr/>
              <p:nvPr/>
            </p:nvSpPr>
            <p:spPr bwMode="auto">
              <a:xfrm>
                <a:off x="5983" y="817"/>
                <a:ext cx="8" cy="8"/>
              </a:xfrm>
              <a:custGeom>
                <a:avLst/>
                <a:gdLst>
                  <a:gd name="T0" fmla="*/ 8 w 8"/>
                  <a:gd name="T1" fmla="*/ 0 h 8"/>
                  <a:gd name="T2" fmla="*/ 0 w 8"/>
                  <a:gd name="T3" fmla="*/ 8 h 8"/>
                  <a:gd name="T4" fmla="*/ 0 w 8"/>
                  <a:gd name="T5" fmla="*/ 0 h 8"/>
                  <a:gd name="T6" fmla="*/ 0 w 8"/>
                  <a:gd name="T7" fmla="*/ 0 h 8"/>
                  <a:gd name="T8" fmla="*/ 8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7" name="Freeform 1845"/>
              <p:cNvSpPr/>
              <p:nvPr/>
            </p:nvSpPr>
            <p:spPr bwMode="auto">
              <a:xfrm>
                <a:off x="6014" y="817"/>
                <a:ext cx="8" cy="8"/>
              </a:xfrm>
              <a:custGeom>
                <a:avLst/>
                <a:gdLst>
                  <a:gd name="T0" fmla="*/ 8 w 8"/>
                  <a:gd name="T1" fmla="*/ 0 h 8"/>
                  <a:gd name="T2" fmla="*/ 8 w 8"/>
                  <a:gd name="T3" fmla="*/ 8 h 8"/>
                  <a:gd name="T4" fmla="*/ 0 w 8"/>
                  <a:gd name="T5" fmla="*/ 0 h 8"/>
                  <a:gd name="T6" fmla="*/ 8 w 8"/>
                  <a:gd name="T7" fmla="*/ 0 h 8"/>
                  <a:gd name="T8" fmla="*/ 8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8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8" name="Freeform 1846"/>
              <p:cNvSpPr/>
              <p:nvPr/>
            </p:nvSpPr>
            <p:spPr bwMode="auto">
              <a:xfrm>
                <a:off x="5999" y="795"/>
                <a:ext cx="7" cy="15"/>
              </a:xfrm>
              <a:custGeom>
                <a:avLst/>
                <a:gdLst>
                  <a:gd name="T0" fmla="*/ 0 w 7"/>
                  <a:gd name="T1" fmla="*/ 15 h 15"/>
                  <a:gd name="T2" fmla="*/ 0 w 7"/>
                  <a:gd name="T3" fmla="*/ 7 h 15"/>
                  <a:gd name="T4" fmla="*/ 0 w 7"/>
                  <a:gd name="T5" fmla="*/ 0 h 15"/>
                  <a:gd name="T6" fmla="*/ 7 w 7"/>
                  <a:gd name="T7" fmla="*/ 7 h 15"/>
                  <a:gd name="T8" fmla="*/ 0 w 7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" y="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9" name="Freeform 1847"/>
              <p:cNvSpPr/>
              <p:nvPr/>
            </p:nvSpPr>
            <p:spPr bwMode="auto">
              <a:xfrm>
                <a:off x="5999" y="832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0 w 7"/>
                  <a:gd name="T3" fmla="*/ 0 h 8"/>
                  <a:gd name="T4" fmla="*/ 0 w 7"/>
                  <a:gd name="T5" fmla="*/ 0 h 8"/>
                  <a:gd name="T6" fmla="*/ 7 w 7"/>
                  <a:gd name="T7" fmla="*/ 0 h 8"/>
                  <a:gd name="T8" fmla="*/ 0 w 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0" name="Freeform 1848"/>
              <p:cNvSpPr/>
              <p:nvPr/>
            </p:nvSpPr>
            <p:spPr bwMode="auto">
              <a:xfrm>
                <a:off x="5938" y="802"/>
                <a:ext cx="30" cy="30"/>
              </a:xfrm>
              <a:custGeom>
                <a:avLst/>
                <a:gdLst>
                  <a:gd name="T0" fmla="*/ 3 w 4"/>
                  <a:gd name="T1" fmla="*/ 1 h 4"/>
                  <a:gd name="T2" fmla="*/ 2 w 4"/>
                  <a:gd name="T3" fmla="*/ 2 h 4"/>
                  <a:gd name="T4" fmla="*/ 2 w 4"/>
                  <a:gd name="T5" fmla="*/ 1 h 4"/>
                  <a:gd name="T6" fmla="*/ 3 w 4"/>
                  <a:gd name="T7" fmla="*/ 1 h 4"/>
                  <a:gd name="T8" fmla="*/ 2 w 4"/>
                  <a:gd name="T9" fmla="*/ 0 h 4"/>
                  <a:gd name="T10" fmla="*/ 1 w 4"/>
                  <a:gd name="T11" fmla="*/ 1 h 4"/>
                  <a:gd name="T12" fmla="*/ 1 w 4"/>
                  <a:gd name="T13" fmla="*/ 1 h 4"/>
                  <a:gd name="T14" fmla="*/ 1 w 4"/>
                  <a:gd name="T15" fmla="*/ 2 h 4"/>
                  <a:gd name="T16" fmla="*/ 0 w 4"/>
                  <a:gd name="T17" fmla="*/ 1 h 4"/>
                  <a:gd name="T18" fmla="*/ 0 w 4"/>
                  <a:gd name="T19" fmla="*/ 2 h 4"/>
                  <a:gd name="T20" fmla="*/ 0 w 4"/>
                  <a:gd name="T21" fmla="*/ 3 h 4"/>
                  <a:gd name="T22" fmla="*/ 1 w 4"/>
                  <a:gd name="T23" fmla="*/ 3 h 4"/>
                  <a:gd name="T24" fmla="*/ 1 w 4"/>
                  <a:gd name="T25" fmla="*/ 3 h 4"/>
                  <a:gd name="T26" fmla="*/ 1 w 4"/>
                  <a:gd name="T27" fmla="*/ 4 h 4"/>
                  <a:gd name="T28" fmla="*/ 2 w 4"/>
                  <a:gd name="T29" fmla="*/ 4 h 4"/>
                  <a:gd name="T30" fmla="*/ 3 w 4"/>
                  <a:gd name="T31" fmla="*/ 4 h 4"/>
                  <a:gd name="T32" fmla="*/ 2 w 4"/>
                  <a:gd name="T33" fmla="*/ 3 h 4"/>
                  <a:gd name="T34" fmla="*/ 2 w 4"/>
                  <a:gd name="T35" fmla="*/ 3 h 4"/>
                  <a:gd name="T36" fmla="*/ 3 w 4"/>
                  <a:gd name="T37" fmla="*/ 3 h 4"/>
                  <a:gd name="T38" fmla="*/ 4 w 4"/>
                  <a:gd name="T39" fmla="*/ 2 h 4"/>
                  <a:gd name="T40" fmla="*/ 3 w 4"/>
                  <a:gd name="T4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1" name="Freeform 1849"/>
              <p:cNvSpPr/>
              <p:nvPr/>
            </p:nvSpPr>
            <p:spPr bwMode="auto">
              <a:xfrm>
                <a:off x="5945" y="817"/>
                <a:ext cx="8" cy="8"/>
              </a:xfrm>
              <a:custGeom>
                <a:avLst/>
                <a:gdLst>
                  <a:gd name="T0" fmla="*/ 8 w 8"/>
                  <a:gd name="T1" fmla="*/ 0 h 8"/>
                  <a:gd name="T2" fmla="*/ 8 w 8"/>
                  <a:gd name="T3" fmla="*/ 8 h 8"/>
                  <a:gd name="T4" fmla="*/ 0 w 8"/>
                  <a:gd name="T5" fmla="*/ 0 h 8"/>
                  <a:gd name="T6" fmla="*/ 8 w 8"/>
                  <a:gd name="T7" fmla="*/ 0 h 8"/>
                  <a:gd name="T8" fmla="*/ 8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8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2" name="Freeform 1850"/>
              <p:cNvSpPr/>
              <p:nvPr/>
            </p:nvSpPr>
            <p:spPr bwMode="auto">
              <a:xfrm>
                <a:off x="5938" y="817"/>
                <a:ext cx="7" cy="8"/>
              </a:xfrm>
              <a:custGeom>
                <a:avLst/>
                <a:gdLst>
                  <a:gd name="T0" fmla="*/ 7 w 7"/>
                  <a:gd name="T1" fmla="*/ 0 h 8"/>
                  <a:gd name="T2" fmla="*/ 0 w 7"/>
                  <a:gd name="T3" fmla="*/ 8 h 8"/>
                  <a:gd name="T4" fmla="*/ 0 w 7"/>
                  <a:gd name="T5" fmla="*/ 0 h 8"/>
                  <a:gd name="T6" fmla="*/ 0 w 7"/>
                  <a:gd name="T7" fmla="*/ 0 h 8"/>
                  <a:gd name="T8" fmla="*/ 7 w 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0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3" name="Freeform 1851"/>
              <p:cNvSpPr/>
              <p:nvPr/>
            </p:nvSpPr>
            <p:spPr bwMode="auto">
              <a:xfrm>
                <a:off x="5961" y="817"/>
                <a:ext cx="7" cy="8"/>
              </a:xfrm>
              <a:custGeom>
                <a:avLst/>
                <a:gdLst>
                  <a:gd name="T0" fmla="*/ 7 w 7"/>
                  <a:gd name="T1" fmla="*/ 0 h 8"/>
                  <a:gd name="T2" fmla="*/ 0 w 7"/>
                  <a:gd name="T3" fmla="*/ 8 h 8"/>
                  <a:gd name="T4" fmla="*/ 0 w 7"/>
                  <a:gd name="T5" fmla="*/ 0 h 8"/>
                  <a:gd name="T6" fmla="*/ 0 w 7"/>
                  <a:gd name="T7" fmla="*/ 0 h 8"/>
                  <a:gd name="T8" fmla="*/ 7 w 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0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4" name="Freeform 1852"/>
              <p:cNvSpPr/>
              <p:nvPr/>
            </p:nvSpPr>
            <p:spPr bwMode="auto">
              <a:xfrm>
                <a:off x="5945" y="802"/>
                <a:ext cx="8" cy="8"/>
              </a:xfrm>
              <a:custGeom>
                <a:avLst/>
                <a:gdLst>
                  <a:gd name="T0" fmla="*/ 8 w 8"/>
                  <a:gd name="T1" fmla="*/ 8 h 8"/>
                  <a:gd name="T2" fmla="*/ 0 w 8"/>
                  <a:gd name="T3" fmla="*/ 8 h 8"/>
                  <a:gd name="T4" fmla="*/ 8 w 8"/>
                  <a:gd name="T5" fmla="*/ 0 h 8"/>
                  <a:gd name="T6" fmla="*/ 8 w 8"/>
                  <a:gd name="T7" fmla="*/ 8 h 8"/>
                  <a:gd name="T8" fmla="*/ 8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5" name="Freeform 1853"/>
              <p:cNvSpPr/>
              <p:nvPr/>
            </p:nvSpPr>
            <p:spPr bwMode="auto">
              <a:xfrm>
                <a:off x="5945" y="825"/>
                <a:ext cx="8" cy="7"/>
              </a:xfrm>
              <a:custGeom>
                <a:avLst/>
                <a:gdLst>
                  <a:gd name="T0" fmla="*/ 8 w 8"/>
                  <a:gd name="T1" fmla="*/ 7 h 7"/>
                  <a:gd name="T2" fmla="*/ 0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8" y="7"/>
                    </a:moveTo>
                    <a:lnTo>
                      <a:pt x="0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6" name="Freeform 1854"/>
              <p:cNvSpPr/>
              <p:nvPr/>
            </p:nvSpPr>
            <p:spPr bwMode="auto">
              <a:xfrm>
                <a:off x="6037" y="802"/>
                <a:ext cx="30" cy="30"/>
              </a:xfrm>
              <a:custGeom>
                <a:avLst/>
                <a:gdLst>
                  <a:gd name="T0" fmla="*/ 4 w 4"/>
                  <a:gd name="T1" fmla="*/ 1 h 4"/>
                  <a:gd name="T2" fmla="*/ 3 w 4"/>
                  <a:gd name="T3" fmla="*/ 2 h 4"/>
                  <a:gd name="T4" fmla="*/ 2 w 4"/>
                  <a:gd name="T5" fmla="*/ 1 h 4"/>
                  <a:gd name="T6" fmla="*/ 3 w 4"/>
                  <a:gd name="T7" fmla="*/ 1 h 4"/>
                  <a:gd name="T8" fmla="*/ 2 w 4"/>
                  <a:gd name="T9" fmla="*/ 0 h 4"/>
                  <a:gd name="T10" fmla="*/ 1 w 4"/>
                  <a:gd name="T11" fmla="*/ 1 h 4"/>
                  <a:gd name="T12" fmla="*/ 2 w 4"/>
                  <a:gd name="T13" fmla="*/ 1 h 4"/>
                  <a:gd name="T14" fmla="*/ 1 w 4"/>
                  <a:gd name="T15" fmla="*/ 2 h 4"/>
                  <a:gd name="T16" fmla="*/ 1 w 4"/>
                  <a:gd name="T17" fmla="*/ 1 h 4"/>
                  <a:gd name="T18" fmla="*/ 0 w 4"/>
                  <a:gd name="T19" fmla="*/ 2 h 4"/>
                  <a:gd name="T20" fmla="*/ 1 w 4"/>
                  <a:gd name="T21" fmla="*/ 3 h 4"/>
                  <a:gd name="T22" fmla="*/ 1 w 4"/>
                  <a:gd name="T23" fmla="*/ 3 h 4"/>
                  <a:gd name="T24" fmla="*/ 2 w 4"/>
                  <a:gd name="T25" fmla="*/ 3 h 4"/>
                  <a:gd name="T26" fmla="*/ 1 w 4"/>
                  <a:gd name="T27" fmla="*/ 4 h 4"/>
                  <a:gd name="T28" fmla="*/ 2 w 4"/>
                  <a:gd name="T29" fmla="*/ 4 h 4"/>
                  <a:gd name="T30" fmla="*/ 3 w 4"/>
                  <a:gd name="T31" fmla="*/ 4 h 4"/>
                  <a:gd name="T32" fmla="*/ 2 w 4"/>
                  <a:gd name="T33" fmla="*/ 3 h 4"/>
                  <a:gd name="T34" fmla="*/ 3 w 4"/>
                  <a:gd name="T35" fmla="*/ 3 h 4"/>
                  <a:gd name="T36" fmla="*/ 4 w 4"/>
                  <a:gd name="T37" fmla="*/ 3 h 4"/>
                  <a:gd name="T38" fmla="*/ 4 w 4"/>
                  <a:gd name="T39" fmla="*/ 2 h 4"/>
                  <a:gd name="T40" fmla="*/ 4 w 4"/>
                  <a:gd name="T4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7" name="Freeform 1855"/>
              <p:cNvSpPr/>
              <p:nvPr/>
            </p:nvSpPr>
            <p:spPr bwMode="auto">
              <a:xfrm>
                <a:off x="6052" y="817"/>
                <a:ext cx="8" cy="8"/>
              </a:xfrm>
              <a:custGeom>
                <a:avLst/>
                <a:gdLst>
                  <a:gd name="T0" fmla="*/ 8 w 8"/>
                  <a:gd name="T1" fmla="*/ 0 h 8"/>
                  <a:gd name="T2" fmla="*/ 0 w 8"/>
                  <a:gd name="T3" fmla="*/ 8 h 8"/>
                  <a:gd name="T4" fmla="*/ 0 w 8"/>
                  <a:gd name="T5" fmla="*/ 0 h 8"/>
                  <a:gd name="T6" fmla="*/ 0 w 8"/>
                  <a:gd name="T7" fmla="*/ 0 h 8"/>
                  <a:gd name="T8" fmla="*/ 8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8" name="Freeform 1856"/>
              <p:cNvSpPr/>
              <p:nvPr/>
            </p:nvSpPr>
            <p:spPr bwMode="auto">
              <a:xfrm>
                <a:off x="6037" y="817"/>
                <a:ext cx="7" cy="8"/>
              </a:xfrm>
              <a:custGeom>
                <a:avLst/>
                <a:gdLst>
                  <a:gd name="T0" fmla="*/ 7 w 7"/>
                  <a:gd name="T1" fmla="*/ 0 h 8"/>
                  <a:gd name="T2" fmla="*/ 7 w 7"/>
                  <a:gd name="T3" fmla="*/ 8 h 8"/>
                  <a:gd name="T4" fmla="*/ 0 w 7"/>
                  <a:gd name="T5" fmla="*/ 0 h 8"/>
                  <a:gd name="T6" fmla="*/ 7 w 7"/>
                  <a:gd name="T7" fmla="*/ 0 h 8"/>
                  <a:gd name="T8" fmla="*/ 7 w 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0"/>
                    </a:moveTo>
                    <a:lnTo>
                      <a:pt x="7" y="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9" name="Freeform 1857"/>
              <p:cNvSpPr/>
              <p:nvPr/>
            </p:nvSpPr>
            <p:spPr bwMode="auto">
              <a:xfrm>
                <a:off x="6060" y="817"/>
                <a:ext cx="7" cy="8"/>
              </a:xfrm>
              <a:custGeom>
                <a:avLst/>
                <a:gdLst>
                  <a:gd name="T0" fmla="*/ 7 w 7"/>
                  <a:gd name="T1" fmla="*/ 0 h 8"/>
                  <a:gd name="T2" fmla="*/ 7 w 7"/>
                  <a:gd name="T3" fmla="*/ 8 h 8"/>
                  <a:gd name="T4" fmla="*/ 0 w 7"/>
                  <a:gd name="T5" fmla="*/ 0 h 8"/>
                  <a:gd name="T6" fmla="*/ 7 w 7"/>
                  <a:gd name="T7" fmla="*/ 0 h 8"/>
                  <a:gd name="T8" fmla="*/ 7 w 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0"/>
                    </a:moveTo>
                    <a:lnTo>
                      <a:pt x="7" y="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0" name="Freeform 1858"/>
              <p:cNvSpPr/>
              <p:nvPr/>
            </p:nvSpPr>
            <p:spPr bwMode="auto">
              <a:xfrm>
                <a:off x="6052" y="802"/>
                <a:ext cx="8" cy="8"/>
              </a:xfrm>
              <a:custGeom>
                <a:avLst/>
                <a:gdLst>
                  <a:gd name="T0" fmla="*/ 0 w 8"/>
                  <a:gd name="T1" fmla="*/ 8 h 8"/>
                  <a:gd name="T2" fmla="*/ 0 w 8"/>
                  <a:gd name="T3" fmla="*/ 8 h 8"/>
                  <a:gd name="T4" fmla="*/ 0 w 8"/>
                  <a:gd name="T5" fmla="*/ 0 h 8"/>
                  <a:gd name="T6" fmla="*/ 8 w 8"/>
                  <a:gd name="T7" fmla="*/ 8 h 8"/>
                  <a:gd name="T8" fmla="*/ 0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1" name="Freeform 1859"/>
              <p:cNvSpPr/>
              <p:nvPr/>
            </p:nvSpPr>
            <p:spPr bwMode="auto">
              <a:xfrm>
                <a:off x="6052" y="825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0 w 8"/>
                  <a:gd name="T3" fmla="*/ 7 h 7"/>
                  <a:gd name="T4" fmla="*/ 0 w 8"/>
                  <a:gd name="T5" fmla="*/ 0 h 7"/>
                  <a:gd name="T6" fmla="*/ 8 w 8"/>
                  <a:gd name="T7" fmla="*/ 7 h 7"/>
                  <a:gd name="T8" fmla="*/ 0 w 8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2" name="Freeform 1860"/>
              <p:cNvSpPr/>
              <p:nvPr/>
            </p:nvSpPr>
            <p:spPr bwMode="auto">
              <a:xfrm>
                <a:off x="5945" y="742"/>
                <a:ext cx="115" cy="22"/>
              </a:xfrm>
              <a:custGeom>
                <a:avLst/>
                <a:gdLst>
                  <a:gd name="T0" fmla="*/ 0 w 15"/>
                  <a:gd name="T1" fmla="*/ 0 h 3"/>
                  <a:gd name="T2" fmla="*/ 3 w 15"/>
                  <a:gd name="T3" fmla="*/ 3 h 3"/>
                  <a:gd name="T4" fmla="*/ 12 w 15"/>
                  <a:gd name="T5" fmla="*/ 3 h 3"/>
                  <a:gd name="T6" fmla="*/ 15 w 15"/>
                  <a:gd name="T7" fmla="*/ 0 h 3"/>
                  <a:gd name="T8" fmla="*/ 0 w 1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">
                    <a:moveTo>
                      <a:pt x="0" y="0"/>
                    </a:moveTo>
                    <a:cubicBezTo>
                      <a:pt x="0" y="2"/>
                      <a:pt x="1" y="3"/>
                      <a:pt x="3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3"/>
                      <a:pt x="15" y="2"/>
                      <a:pt x="1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8E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3" name="Freeform 1861"/>
              <p:cNvSpPr/>
              <p:nvPr/>
            </p:nvSpPr>
            <p:spPr bwMode="auto">
              <a:xfrm>
                <a:off x="5945" y="712"/>
                <a:ext cx="115" cy="30"/>
              </a:xfrm>
              <a:custGeom>
                <a:avLst/>
                <a:gdLst>
                  <a:gd name="T0" fmla="*/ 12 w 15"/>
                  <a:gd name="T1" fmla="*/ 0 h 4"/>
                  <a:gd name="T2" fmla="*/ 3 w 15"/>
                  <a:gd name="T3" fmla="*/ 0 h 4"/>
                  <a:gd name="T4" fmla="*/ 0 w 15"/>
                  <a:gd name="T5" fmla="*/ 4 h 4"/>
                  <a:gd name="T6" fmla="*/ 15 w 15"/>
                  <a:gd name="T7" fmla="*/ 4 h 4"/>
                  <a:gd name="T8" fmla="*/ 12 w 1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">
                    <a:moveTo>
                      <a:pt x="1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2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4" name="Freeform 1862"/>
              <p:cNvSpPr/>
              <p:nvPr/>
            </p:nvSpPr>
            <p:spPr bwMode="auto">
              <a:xfrm>
                <a:off x="5968" y="712"/>
                <a:ext cx="23" cy="22"/>
              </a:xfrm>
              <a:custGeom>
                <a:avLst/>
                <a:gdLst>
                  <a:gd name="T0" fmla="*/ 15 w 23"/>
                  <a:gd name="T1" fmla="*/ 7 h 22"/>
                  <a:gd name="T2" fmla="*/ 15 w 23"/>
                  <a:gd name="T3" fmla="*/ 7 h 22"/>
                  <a:gd name="T4" fmla="*/ 15 w 23"/>
                  <a:gd name="T5" fmla="*/ 7 h 22"/>
                  <a:gd name="T6" fmla="*/ 15 w 23"/>
                  <a:gd name="T7" fmla="*/ 7 h 22"/>
                  <a:gd name="T8" fmla="*/ 8 w 23"/>
                  <a:gd name="T9" fmla="*/ 0 h 22"/>
                  <a:gd name="T10" fmla="*/ 8 w 23"/>
                  <a:gd name="T11" fmla="*/ 7 h 22"/>
                  <a:gd name="T12" fmla="*/ 8 w 23"/>
                  <a:gd name="T13" fmla="*/ 7 h 22"/>
                  <a:gd name="T14" fmla="*/ 8 w 23"/>
                  <a:gd name="T15" fmla="*/ 7 h 22"/>
                  <a:gd name="T16" fmla="*/ 8 w 23"/>
                  <a:gd name="T17" fmla="*/ 7 h 22"/>
                  <a:gd name="T18" fmla="*/ 0 w 23"/>
                  <a:gd name="T19" fmla="*/ 15 h 22"/>
                  <a:gd name="T20" fmla="*/ 8 w 23"/>
                  <a:gd name="T21" fmla="*/ 15 h 22"/>
                  <a:gd name="T22" fmla="*/ 8 w 23"/>
                  <a:gd name="T23" fmla="*/ 15 h 22"/>
                  <a:gd name="T24" fmla="*/ 8 w 23"/>
                  <a:gd name="T25" fmla="*/ 15 h 22"/>
                  <a:gd name="T26" fmla="*/ 8 w 23"/>
                  <a:gd name="T27" fmla="*/ 15 h 22"/>
                  <a:gd name="T28" fmla="*/ 8 w 23"/>
                  <a:gd name="T29" fmla="*/ 22 h 22"/>
                  <a:gd name="T30" fmla="*/ 15 w 23"/>
                  <a:gd name="T31" fmla="*/ 15 h 22"/>
                  <a:gd name="T32" fmla="*/ 15 w 23"/>
                  <a:gd name="T33" fmla="*/ 15 h 22"/>
                  <a:gd name="T34" fmla="*/ 15 w 23"/>
                  <a:gd name="T35" fmla="*/ 15 h 22"/>
                  <a:gd name="T36" fmla="*/ 15 w 23"/>
                  <a:gd name="T37" fmla="*/ 15 h 22"/>
                  <a:gd name="T38" fmla="*/ 23 w 23"/>
                  <a:gd name="T39" fmla="*/ 15 h 22"/>
                  <a:gd name="T40" fmla="*/ 15 w 23"/>
                  <a:gd name="T41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22">
                    <a:moveTo>
                      <a:pt x="15" y="7"/>
                    </a:move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23" y="15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5" name="Freeform 1863"/>
              <p:cNvSpPr/>
              <p:nvPr/>
            </p:nvSpPr>
            <p:spPr bwMode="auto">
              <a:xfrm>
                <a:off x="5976" y="719"/>
                <a:ext cx="7" cy="8"/>
              </a:xfrm>
              <a:custGeom>
                <a:avLst/>
                <a:gdLst>
                  <a:gd name="T0" fmla="*/ 7 w 7"/>
                  <a:gd name="T1" fmla="*/ 8 h 8"/>
                  <a:gd name="T2" fmla="*/ 0 w 7"/>
                  <a:gd name="T3" fmla="*/ 8 h 8"/>
                  <a:gd name="T4" fmla="*/ 0 w 7"/>
                  <a:gd name="T5" fmla="*/ 8 h 8"/>
                  <a:gd name="T6" fmla="*/ 0 w 7"/>
                  <a:gd name="T7" fmla="*/ 0 h 8"/>
                  <a:gd name="T8" fmla="*/ 7 w 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6" name="Freeform 1864"/>
              <p:cNvSpPr/>
              <p:nvPr/>
            </p:nvSpPr>
            <p:spPr bwMode="auto">
              <a:xfrm>
                <a:off x="6014" y="712"/>
                <a:ext cx="23" cy="22"/>
              </a:xfrm>
              <a:custGeom>
                <a:avLst/>
                <a:gdLst>
                  <a:gd name="T0" fmla="*/ 15 w 23"/>
                  <a:gd name="T1" fmla="*/ 7 h 22"/>
                  <a:gd name="T2" fmla="*/ 15 w 23"/>
                  <a:gd name="T3" fmla="*/ 7 h 22"/>
                  <a:gd name="T4" fmla="*/ 15 w 23"/>
                  <a:gd name="T5" fmla="*/ 7 h 22"/>
                  <a:gd name="T6" fmla="*/ 15 w 23"/>
                  <a:gd name="T7" fmla="*/ 7 h 22"/>
                  <a:gd name="T8" fmla="*/ 15 w 23"/>
                  <a:gd name="T9" fmla="*/ 0 h 22"/>
                  <a:gd name="T10" fmla="*/ 8 w 23"/>
                  <a:gd name="T11" fmla="*/ 7 h 22"/>
                  <a:gd name="T12" fmla="*/ 8 w 23"/>
                  <a:gd name="T13" fmla="*/ 7 h 22"/>
                  <a:gd name="T14" fmla="*/ 8 w 23"/>
                  <a:gd name="T15" fmla="*/ 7 h 22"/>
                  <a:gd name="T16" fmla="*/ 8 w 23"/>
                  <a:gd name="T17" fmla="*/ 7 h 22"/>
                  <a:gd name="T18" fmla="*/ 0 w 23"/>
                  <a:gd name="T19" fmla="*/ 15 h 22"/>
                  <a:gd name="T20" fmla="*/ 8 w 23"/>
                  <a:gd name="T21" fmla="*/ 15 h 22"/>
                  <a:gd name="T22" fmla="*/ 8 w 23"/>
                  <a:gd name="T23" fmla="*/ 15 h 22"/>
                  <a:gd name="T24" fmla="*/ 8 w 23"/>
                  <a:gd name="T25" fmla="*/ 15 h 22"/>
                  <a:gd name="T26" fmla="*/ 8 w 23"/>
                  <a:gd name="T27" fmla="*/ 15 h 22"/>
                  <a:gd name="T28" fmla="*/ 15 w 23"/>
                  <a:gd name="T29" fmla="*/ 22 h 22"/>
                  <a:gd name="T30" fmla="*/ 15 w 23"/>
                  <a:gd name="T31" fmla="*/ 15 h 22"/>
                  <a:gd name="T32" fmla="*/ 15 w 23"/>
                  <a:gd name="T33" fmla="*/ 15 h 22"/>
                  <a:gd name="T34" fmla="*/ 15 w 23"/>
                  <a:gd name="T35" fmla="*/ 15 h 22"/>
                  <a:gd name="T36" fmla="*/ 15 w 23"/>
                  <a:gd name="T37" fmla="*/ 15 h 22"/>
                  <a:gd name="T38" fmla="*/ 23 w 23"/>
                  <a:gd name="T39" fmla="*/ 15 h 22"/>
                  <a:gd name="T40" fmla="*/ 15 w 23"/>
                  <a:gd name="T41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22">
                    <a:moveTo>
                      <a:pt x="15" y="7"/>
                    </a:move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15" y="22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23" y="15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7" name="Freeform 1865"/>
              <p:cNvSpPr/>
              <p:nvPr/>
            </p:nvSpPr>
            <p:spPr bwMode="auto">
              <a:xfrm>
                <a:off x="6022" y="719"/>
                <a:ext cx="7" cy="8"/>
              </a:xfrm>
              <a:custGeom>
                <a:avLst/>
                <a:gdLst>
                  <a:gd name="T0" fmla="*/ 7 w 7"/>
                  <a:gd name="T1" fmla="*/ 8 h 8"/>
                  <a:gd name="T2" fmla="*/ 7 w 7"/>
                  <a:gd name="T3" fmla="*/ 8 h 8"/>
                  <a:gd name="T4" fmla="*/ 0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8"/>
                    </a:moveTo>
                    <a:lnTo>
                      <a:pt x="7" y="8"/>
                    </a:lnTo>
                    <a:lnTo>
                      <a:pt x="0" y="8"/>
                    </a:lnTo>
                    <a:lnTo>
                      <a:pt x="7" y="0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8" name="Freeform 1866"/>
              <p:cNvSpPr/>
              <p:nvPr/>
            </p:nvSpPr>
            <p:spPr bwMode="auto">
              <a:xfrm>
                <a:off x="5968" y="742"/>
                <a:ext cx="23" cy="22"/>
              </a:xfrm>
              <a:custGeom>
                <a:avLst/>
                <a:gdLst>
                  <a:gd name="T0" fmla="*/ 15 w 23"/>
                  <a:gd name="T1" fmla="*/ 7 h 22"/>
                  <a:gd name="T2" fmla="*/ 15 w 23"/>
                  <a:gd name="T3" fmla="*/ 7 h 22"/>
                  <a:gd name="T4" fmla="*/ 15 w 23"/>
                  <a:gd name="T5" fmla="*/ 7 h 22"/>
                  <a:gd name="T6" fmla="*/ 15 w 23"/>
                  <a:gd name="T7" fmla="*/ 7 h 22"/>
                  <a:gd name="T8" fmla="*/ 8 w 23"/>
                  <a:gd name="T9" fmla="*/ 0 h 22"/>
                  <a:gd name="T10" fmla="*/ 8 w 23"/>
                  <a:gd name="T11" fmla="*/ 7 h 22"/>
                  <a:gd name="T12" fmla="*/ 8 w 23"/>
                  <a:gd name="T13" fmla="*/ 7 h 22"/>
                  <a:gd name="T14" fmla="*/ 8 w 23"/>
                  <a:gd name="T15" fmla="*/ 7 h 22"/>
                  <a:gd name="T16" fmla="*/ 8 w 23"/>
                  <a:gd name="T17" fmla="*/ 7 h 22"/>
                  <a:gd name="T18" fmla="*/ 0 w 23"/>
                  <a:gd name="T19" fmla="*/ 15 h 22"/>
                  <a:gd name="T20" fmla="*/ 8 w 23"/>
                  <a:gd name="T21" fmla="*/ 15 h 22"/>
                  <a:gd name="T22" fmla="*/ 8 w 23"/>
                  <a:gd name="T23" fmla="*/ 15 h 22"/>
                  <a:gd name="T24" fmla="*/ 8 w 23"/>
                  <a:gd name="T25" fmla="*/ 15 h 22"/>
                  <a:gd name="T26" fmla="*/ 8 w 23"/>
                  <a:gd name="T27" fmla="*/ 15 h 22"/>
                  <a:gd name="T28" fmla="*/ 8 w 23"/>
                  <a:gd name="T29" fmla="*/ 22 h 22"/>
                  <a:gd name="T30" fmla="*/ 15 w 23"/>
                  <a:gd name="T31" fmla="*/ 15 h 22"/>
                  <a:gd name="T32" fmla="*/ 15 w 23"/>
                  <a:gd name="T33" fmla="*/ 15 h 22"/>
                  <a:gd name="T34" fmla="*/ 15 w 23"/>
                  <a:gd name="T35" fmla="*/ 15 h 22"/>
                  <a:gd name="T36" fmla="*/ 15 w 23"/>
                  <a:gd name="T37" fmla="*/ 15 h 22"/>
                  <a:gd name="T38" fmla="*/ 23 w 23"/>
                  <a:gd name="T39" fmla="*/ 15 h 22"/>
                  <a:gd name="T40" fmla="*/ 15 w 23"/>
                  <a:gd name="T41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22">
                    <a:moveTo>
                      <a:pt x="15" y="7"/>
                    </a:move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23" y="15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9" name="Freeform 1867"/>
              <p:cNvSpPr/>
              <p:nvPr/>
            </p:nvSpPr>
            <p:spPr bwMode="auto">
              <a:xfrm>
                <a:off x="5976" y="749"/>
                <a:ext cx="7" cy="8"/>
              </a:xfrm>
              <a:custGeom>
                <a:avLst/>
                <a:gdLst>
                  <a:gd name="T0" fmla="*/ 7 w 7"/>
                  <a:gd name="T1" fmla="*/ 8 h 8"/>
                  <a:gd name="T2" fmla="*/ 0 w 7"/>
                  <a:gd name="T3" fmla="*/ 8 h 8"/>
                  <a:gd name="T4" fmla="*/ 0 w 7"/>
                  <a:gd name="T5" fmla="*/ 8 h 8"/>
                  <a:gd name="T6" fmla="*/ 0 w 7"/>
                  <a:gd name="T7" fmla="*/ 0 h 8"/>
                  <a:gd name="T8" fmla="*/ 7 w 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0" name="Freeform 1868"/>
              <p:cNvSpPr/>
              <p:nvPr/>
            </p:nvSpPr>
            <p:spPr bwMode="auto">
              <a:xfrm>
                <a:off x="6014" y="742"/>
                <a:ext cx="23" cy="22"/>
              </a:xfrm>
              <a:custGeom>
                <a:avLst/>
                <a:gdLst>
                  <a:gd name="T0" fmla="*/ 15 w 23"/>
                  <a:gd name="T1" fmla="*/ 7 h 22"/>
                  <a:gd name="T2" fmla="*/ 15 w 23"/>
                  <a:gd name="T3" fmla="*/ 7 h 22"/>
                  <a:gd name="T4" fmla="*/ 15 w 23"/>
                  <a:gd name="T5" fmla="*/ 7 h 22"/>
                  <a:gd name="T6" fmla="*/ 15 w 23"/>
                  <a:gd name="T7" fmla="*/ 7 h 22"/>
                  <a:gd name="T8" fmla="*/ 15 w 23"/>
                  <a:gd name="T9" fmla="*/ 0 h 22"/>
                  <a:gd name="T10" fmla="*/ 8 w 23"/>
                  <a:gd name="T11" fmla="*/ 7 h 22"/>
                  <a:gd name="T12" fmla="*/ 8 w 23"/>
                  <a:gd name="T13" fmla="*/ 7 h 22"/>
                  <a:gd name="T14" fmla="*/ 8 w 23"/>
                  <a:gd name="T15" fmla="*/ 7 h 22"/>
                  <a:gd name="T16" fmla="*/ 8 w 23"/>
                  <a:gd name="T17" fmla="*/ 7 h 22"/>
                  <a:gd name="T18" fmla="*/ 0 w 23"/>
                  <a:gd name="T19" fmla="*/ 15 h 22"/>
                  <a:gd name="T20" fmla="*/ 8 w 23"/>
                  <a:gd name="T21" fmla="*/ 15 h 22"/>
                  <a:gd name="T22" fmla="*/ 8 w 23"/>
                  <a:gd name="T23" fmla="*/ 15 h 22"/>
                  <a:gd name="T24" fmla="*/ 8 w 23"/>
                  <a:gd name="T25" fmla="*/ 15 h 22"/>
                  <a:gd name="T26" fmla="*/ 8 w 23"/>
                  <a:gd name="T27" fmla="*/ 15 h 22"/>
                  <a:gd name="T28" fmla="*/ 15 w 23"/>
                  <a:gd name="T29" fmla="*/ 22 h 22"/>
                  <a:gd name="T30" fmla="*/ 15 w 23"/>
                  <a:gd name="T31" fmla="*/ 15 h 22"/>
                  <a:gd name="T32" fmla="*/ 15 w 23"/>
                  <a:gd name="T33" fmla="*/ 15 h 22"/>
                  <a:gd name="T34" fmla="*/ 15 w 23"/>
                  <a:gd name="T35" fmla="*/ 15 h 22"/>
                  <a:gd name="T36" fmla="*/ 15 w 23"/>
                  <a:gd name="T37" fmla="*/ 15 h 22"/>
                  <a:gd name="T38" fmla="*/ 23 w 23"/>
                  <a:gd name="T39" fmla="*/ 15 h 22"/>
                  <a:gd name="T40" fmla="*/ 15 w 23"/>
                  <a:gd name="T41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22">
                    <a:moveTo>
                      <a:pt x="15" y="7"/>
                    </a:move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15" y="22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23" y="15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1" name="Freeform 1869"/>
              <p:cNvSpPr/>
              <p:nvPr/>
            </p:nvSpPr>
            <p:spPr bwMode="auto">
              <a:xfrm>
                <a:off x="6022" y="749"/>
                <a:ext cx="7" cy="8"/>
              </a:xfrm>
              <a:custGeom>
                <a:avLst/>
                <a:gdLst>
                  <a:gd name="T0" fmla="*/ 7 w 7"/>
                  <a:gd name="T1" fmla="*/ 8 h 8"/>
                  <a:gd name="T2" fmla="*/ 7 w 7"/>
                  <a:gd name="T3" fmla="*/ 8 h 8"/>
                  <a:gd name="T4" fmla="*/ 0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8"/>
                    </a:moveTo>
                    <a:lnTo>
                      <a:pt x="7" y="8"/>
                    </a:lnTo>
                    <a:lnTo>
                      <a:pt x="0" y="8"/>
                    </a:lnTo>
                    <a:lnTo>
                      <a:pt x="7" y="0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2" name="Freeform 1870"/>
              <p:cNvSpPr/>
              <p:nvPr/>
            </p:nvSpPr>
            <p:spPr bwMode="auto">
              <a:xfrm>
                <a:off x="5983" y="719"/>
                <a:ext cx="39" cy="38"/>
              </a:xfrm>
              <a:custGeom>
                <a:avLst/>
                <a:gdLst>
                  <a:gd name="T0" fmla="*/ 4 w 5"/>
                  <a:gd name="T1" fmla="*/ 2 h 5"/>
                  <a:gd name="T2" fmla="*/ 3 w 5"/>
                  <a:gd name="T3" fmla="*/ 2 h 5"/>
                  <a:gd name="T4" fmla="*/ 3 w 5"/>
                  <a:gd name="T5" fmla="*/ 2 h 5"/>
                  <a:gd name="T6" fmla="*/ 3 w 5"/>
                  <a:gd name="T7" fmla="*/ 1 h 5"/>
                  <a:gd name="T8" fmla="*/ 2 w 5"/>
                  <a:gd name="T9" fmla="*/ 0 h 5"/>
                  <a:gd name="T10" fmla="*/ 2 w 5"/>
                  <a:gd name="T11" fmla="*/ 1 h 5"/>
                  <a:gd name="T12" fmla="*/ 2 w 5"/>
                  <a:gd name="T13" fmla="*/ 2 h 5"/>
                  <a:gd name="T14" fmla="*/ 2 w 5"/>
                  <a:gd name="T15" fmla="*/ 2 h 5"/>
                  <a:gd name="T16" fmla="*/ 1 w 5"/>
                  <a:gd name="T17" fmla="*/ 2 h 5"/>
                  <a:gd name="T18" fmla="*/ 0 w 5"/>
                  <a:gd name="T19" fmla="*/ 3 h 5"/>
                  <a:gd name="T20" fmla="*/ 1 w 5"/>
                  <a:gd name="T21" fmla="*/ 4 h 5"/>
                  <a:gd name="T22" fmla="*/ 2 w 5"/>
                  <a:gd name="T23" fmla="*/ 3 h 5"/>
                  <a:gd name="T24" fmla="*/ 2 w 5"/>
                  <a:gd name="T25" fmla="*/ 4 h 5"/>
                  <a:gd name="T26" fmla="*/ 2 w 5"/>
                  <a:gd name="T27" fmla="*/ 4 h 5"/>
                  <a:gd name="T28" fmla="*/ 2 w 5"/>
                  <a:gd name="T29" fmla="*/ 5 h 5"/>
                  <a:gd name="T30" fmla="*/ 3 w 5"/>
                  <a:gd name="T31" fmla="*/ 4 h 5"/>
                  <a:gd name="T32" fmla="*/ 3 w 5"/>
                  <a:gd name="T33" fmla="*/ 4 h 5"/>
                  <a:gd name="T34" fmla="*/ 3 w 5"/>
                  <a:gd name="T35" fmla="*/ 3 h 5"/>
                  <a:gd name="T36" fmla="*/ 4 w 5"/>
                  <a:gd name="T37" fmla="*/ 4 h 5"/>
                  <a:gd name="T38" fmla="*/ 5 w 5"/>
                  <a:gd name="T39" fmla="*/ 3 h 5"/>
                  <a:gd name="T40" fmla="*/ 4 w 5"/>
                  <a:gd name="T4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2"/>
                      <a:pt x="5" y="2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7" name="Group 2072"/>
            <p:cNvGrpSpPr/>
            <p:nvPr/>
          </p:nvGrpSpPr>
          <p:grpSpPr bwMode="auto">
            <a:xfrm>
              <a:off x="5557" y="493"/>
              <a:ext cx="891" cy="1711"/>
              <a:chOff x="5557" y="493"/>
              <a:chExt cx="891" cy="1711"/>
            </a:xfrm>
          </p:grpSpPr>
          <p:sp>
            <p:nvSpPr>
              <p:cNvPr id="73" name="Freeform 1872"/>
              <p:cNvSpPr/>
              <p:nvPr/>
            </p:nvSpPr>
            <p:spPr bwMode="auto">
              <a:xfrm>
                <a:off x="5999" y="734"/>
                <a:ext cx="7" cy="8"/>
              </a:xfrm>
              <a:custGeom>
                <a:avLst/>
                <a:gdLst>
                  <a:gd name="T0" fmla="*/ 7 w 7"/>
                  <a:gd name="T1" fmla="*/ 8 h 8"/>
                  <a:gd name="T2" fmla="*/ 0 w 7"/>
                  <a:gd name="T3" fmla="*/ 8 h 8"/>
                  <a:gd name="T4" fmla="*/ 0 w 7"/>
                  <a:gd name="T5" fmla="*/ 8 h 8"/>
                  <a:gd name="T6" fmla="*/ 0 w 7"/>
                  <a:gd name="T7" fmla="*/ 0 h 8"/>
                  <a:gd name="T8" fmla="*/ 7 w 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1873"/>
              <p:cNvSpPr/>
              <p:nvPr/>
            </p:nvSpPr>
            <p:spPr bwMode="auto">
              <a:xfrm>
                <a:off x="5983" y="734"/>
                <a:ext cx="8" cy="8"/>
              </a:xfrm>
              <a:custGeom>
                <a:avLst/>
                <a:gdLst>
                  <a:gd name="T0" fmla="*/ 8 w 8"/>
                  <a:gd name="T1" fmla="*/ 8 h 8"/>
                  <a:gd name="T2" fmla="*/ 8 w 8"/>
                  <a:gd name="T3" fmla="*/ 8 h 8"/>
                  <a:gd name="T4" fmla="*/ 0 w 8"/>
                  <a:gd name="T5" fmla="*/ 8 h 8"/>
                  <a:gd name="T6" fmla="*/ 8 w 8"/>
                  <a:gd name="T7" fmla="*/ 0 h 8"/>
                  <a:gd name="T8" fmla="*/ 8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8" y="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874"/>
              <p:cNvSpPr/>
              <p:nvPr/>
            </p:nvSpPr>
            <p:spPr bwMode="auto">
              <a:xfrm>
                <a:off x="6014" y="734"/>
                <a:ext cx="8" cy="8"/>
              </a:xfrm>
              <a:custGeom>
                <a:avLst/>
                <a:gdLst>
                  <a:gd name="T0" fmla="*/ 8 w 8"/>
                  <a:gd name="T1" fmla="*/ 8 h 8"/>
                  <a:gd name="T2" fmla="*/ 0 w 8"/>
                  <a:gd name="T3" fmla="*/ 8 h 8"/>
                  <a:gd name="T4" fmla="*/ 0 w 8"/>
                  <a:gd name="T5" fmla="*/ 8 h 8"/>
                  <a:gd name="T6" fmla="*/ 0 w 8"/>
                  <a:gd name="T7" fmla="*/ 0 h 8"/>
                  <a:gd name="T8" fmla="*/ 8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875"/>
              <p:cNvSpPr/>
              <p:nvPr/>
            </p:nvSpPr>
            <p:spPr bwMode="auto">
              <a:xfrm>
                <a:off x="5999" y="727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0 w 7"/>
                  <a:gd name="T5" fmla="*/ 0 h 7"/>
                  <a:gd name="T6" fmla="*/ 7 w 7"/>
                  <a:gd name="T7" fmla="*/ 0 h 7"/>
                  <a:gd name="T8" fmla="*/ 0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876"/>
              <p:cNvSpPr/>
              <p:nvPr/>
            </p:nvSpPr>
            <p:spPr bwMode="auto">
              <a:xfrm>
                <a:off x="5999" y="749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0 w 7"/>
                  <a:gd name="T3" fmla="*/ 0 h 8"/>
                  <a:gd name="T4" fmla="*/ 0 w 7"/>
                  <a:gd name="T5" fmla="*/ 0 h 8"/>
                  <a:gd name="T6" fmla="*/ 7 w 7"/>
                  <a:gd name="T7" fmla="*/ 0 h 8"/>
                  <a:gd name="T8" fmla="*/ 0 w 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1877"/>
              <p:cNvSpPr/>
              <p:nvPr/>
            </p:nvSpPr>
            <p:spPr bwMode="auto">
              <a:xfrm>
                <a:off x="5953" y="727"/>
                <a:ext cx="23" cy="22"/>
              </a:xfrm>
              <a:custGeom>
                <a:avLst/>
                <a:gdLst>
                  <a:gd name="T0" fmla="*/ 15 w 23"/>
                  <a:gd name="T1" fmla="*/ 7 h 22"/>
                  <a:gd name="T2" fmla="*/ 15 w 23"/>
                  <a:gd name="T3" fmla="*/ 7 h 22"/>
                  <a:gd name="T4" fmla="*/ 15 w 23"/>
                  <a:gd name="T5" fmla="*/ 7 h 22"/>
                  <a:gd name="T6" fmla="*/ 15 w 23"/>
                  <a:gd name="T7" fmla="*/ 7 h 22"/>
                  <a:gd name="T8" fmla="*/ 8 w 23"/>
                  <a:gd name="T9" fmla="*/ 0 h 22"/>
                  <a:gd name="T10" fmla="*/ 8 w 23"/>
                  <a:gd name="T11" fmla="*/ 7 h 22"/>
                  <a:gd name="T12" fmla="*/ 8 w 23"/>
                  <a:gd name="T13" fmla="*/ 7 h 22"/>
                  <a:gd name="T14" fmla="*/ 8 w 23"/>
                  <a:gd name="T15" fmla="*/ 7 h 22"/>
                  <a:gd name="T16" fmla="*/ 0 w 23"/>
                  <a:gd name="T17" fmla="*/ 7 h 22"/>
                  <a:gd name="T18" fmla="*/ 0 w 23"/>
                  <a:gd name="T19" fmla="*/ 15 h 22"/>
                  <a:gd name="T20" fmla="*/ 0 w 23"/>
                  <a:gd name="T21" fmla="*/ 15 h 22"/>
                  <a:gd name="T22" fmla="*/ 8 w 23"/>
                  <a:gd name="T23" fmla="*/ 15 h 22"/>
                  <a:gd name="T24" fmla="*/ 8 w 23"/>
                  <a:gd name="T25" fmla="*/ 15 h 22"/>
                  <a:gd name="T26" fmla="*/ 8 w 23"/>
                  <a:gd name="T27" fmla="*/ 22 h 22"/>
                  <a:gd name="T28" fmla="*/ 8 w 23"/>
                  <a:gd name="T29" fmla="*/ 22 h 22"/>
                  <a:gd name="T30" fmla="*/ 15 w 23"/>
                  <a:gd name="T31" fmla="*/ 22 h 22"/>
                  <a:gd name="T32" fmla="*/ 15 w 23"/>
                  <a:gd name="T33" fmla="*/ 15 h 22"/>
                  <a:gd name="T34" fmla="*/ 15 w 23"/>
                  <a:gd name="T35" fmla="*/ 15 h 22"/>
                  <a:gd name="T36" fmla="*/ 15 w 23"/>
                  <a:gd name="T37" fmla="*/ 15 h 22"/>
                  <a:gd name="T38" fmla="*/ 23 w 23"/>
                  <a:gd name="T39" fmla="*/ 15 h 22"/>
                  <a:gd name="T40" fmla="*/ 15 w 23"/>
                  <a:gd name="T41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22">
                    <a:moveTo>
                      <a:pt x="15" y="7"/>
                    </a:move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5" y="22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23" y="15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878"/>
              <p:cNvSpPr/>
              <p:nvPr/>
            </p:nvSpPr>
            <p:spPr bwMode="auto">
              <a:xfrm>
                <a:off x="5961" y="734"/>
                <a:ext cx="7" cy="8"/>
              </a:xfrm>
              <a:custGeom>
                <a:avLst/>
                <a:gdLst>
                  <a:gd name="T0" fmla="*/ 7 w 7"/>
                  <a:gd name="T1" fmla="*/ 8 h 8"/>
                  <a:gd name="T2" fmla="*/ 0 w 7"/>
                  <a:gd name="T3" fmla="*/ 8 h 8"/>
                  <a:gd name="T4" fmla="*/ 0 w 7"/>
                  <a:gd name="T5" fmla="*/ 8 h 8"/>
                  <a:gd name="T6" fmla="*/ 0 w 7"/>
                  <a:gd name="T7" fmla="*/ 0 h 8"/>
                  <a:gd name="T8" fmla="*/ 7 w 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879"/>
              <p:cNvSpPr/>
              <p:nvPr/>
            </p:nvSpPr>
            <p:spPr bwMode="auto">
              <a:xfrm>
                <a:off x="5953" y="734"/>
                <a:ext cx="8" cy="8"/>
              </a:xfrm>
              <a:custGeom>
                <a:avLst/>
                <a:gdLst>
                  <a:gd name="T0" fmla="*/ 8 w 8"/>
                  <a:gd name="T1" fmla="*/ 8 h 8"/>
                  <a:gd name="T2" fmla="*/ 0 w 8"/>
                  <a:gd name="T3" fmla="*/ 8 h 8"/>
                  <a:gd name="T4" fmla="*/ 0 w 8"/>
                  <a:gd name="T5" fmla="*/ 8 h 8"/>
                  <a:gd name="T6" fmla="*/ 0 w 8"/>
                  <a:gd name="T7" fmla="*/ 0 h 8"/>
                  <a:gd name="T8" fmla="*/ 8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880"/>
              <p:cNvSpPr/>
              <p:nvPr/>
            </p:nvSpPr>
            <p:spPr bwMode="auto">
              <a:xfrm>
                <a:off x="5968" y="734"/>
                <a:ext cx="8" cy="8"/>
              </a:xfrm>
              <a:custGeom>
                <a:avLst/>
                <a:gdLst>
                  <a:gd name="T0" fmla="*/ 8 w 8"/>
                  <a:gd name="T1" fmla="*/ 8 h 8"/>
                  <a:gd name="T2" fmla="*/ 0 w 8"/>
                  <a:gd name="T3" fmla="*/ 8 h 8"/>
                  <a:gd name="T4" fmla="*/ 0 w 8"/>
                  <a:gd name="T5" fmla="*/ 8 h 8"/>
                  <a:gd name="T6" fmla="*/ 0 w 8"/>
                  <a:gd name="T7" fmla="*/ 0 h 8"/>
                  <a:gd name="T8" fmla="*/ 8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881"/>
              <p:cNvSpPr/>
              <p:nvPr/>
            </p:nvSpPr>
            <p:spPr bwMode="auto">
              <a:xfrm>
                <a:off x="5961" y="727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7 h 7"/>
                  <a:gd name="T4" fmla="*/ 0 w 7"/>
                  <a:gd name="T5" fmla="*/ 0 h 7"/>
                  <a:gd name="T6" fmla="*/ 7 w 7"/>
                  <a:gd name="T7" fmla="*/ 7 h 7"/>
                  <a:gd name="T8" fmla="*/ 0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882"/>
              <p:cNvSpPr/>
              <p:nvPr/>
            </p:nvSpPr>
            <p:spPr bwMode="auto">
              <a:xfrm>
                <a:off x="5961" y="749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7 w 7"/>
                  <a:gd name="T4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883"/>
              <p:cNvSpPr/>
              <p:nvPr/>
            </p:nvSpPr>
            <p:spPr bwMode="auto">
              <a:xfrm>
                <a:off x="6029" y="727"/>
                <a:ext cx="23" cy="22"/>
              </a:xfrm>
              <a:custGeom>
                <a:avLst/>
                <a:gdLst>
                  <a:gd name="T0" fmla="*/ 23 w 23"/>
                  <a:gd name="T1" fmla="*/ 7 h 22"/>
                  <a:gd name="T2" fmla="*/ 15 w 23"/>
                  <a:gd name="T3" fmla="*/ 7 h 22"/>
                  <a:gd name="T4" fmla="*/ 15 w 23"/>
                  <a:gd name="T5" fmla="*/ 7 h 22"/>
                  <a:gd name="T6" fmla="*/ 15 w 23"/>
                  <a:gd name="T7" fmla="*/ 7 h 22"/>
                  <a:gd name="T8" fmla="*/ 15 w 23"/>
                  <a:gd name="T9" fmla="*/ 0 h 22"/>
                  <a:gd name="T10" fmla="*/ 8 w 23"/>
                  <a:gd name="T11" fmla="*/ 7 h 22"/>
                  <a:gd name="T12" fmla="*/ 8 w 23"/>
                  <a:gd name="T13" fmla="*/ 7 h 22"/>
                  <a:gd name="T14" fmla="*/ 8 w 23"/>
                  <a:gd name="T15" fmla="*/ 7 h 22"/>
                  <a:gd name="T16" fmla="*/ 0 w 23"/>
                  <a:gd name="T17" fmla="*/ 7 h 22"/>
                  <a:gd name="T18" fmla="*/ 0 w 23"/>
                  <a:gd name="T19" fmla="*/ 15 h 22"/>
                  <a:gd name="T20" fmla="*/ 0 w 23"/>
                  <a:gd name="T21" fmla="*/ 15 h 22"/>
                  <a:gd name="T22" fmla="*/ 8 w 23"/>
                  <a:gd name="T23" fmla="*/ 15 h 22"/>
                  <a:gd name="T24" fmla="*/ 8 w 23"/>
                  <a:gd name="T25" fmla="*/ 15 h 22"/>
                  <a:gd name="T26" fmla="*/ 8 w 23"/>
                  <a:gd name="T27" fmla="*/ 22 h 22"/>
                  <a:gd name="T28" fmla="*/ 15 w 23"/>
                  <a:gd name="T29" fmla="*/ 22 h 22"/>
                  <a:gd name="T30" fmla="*/ 15 w 23"/>
                  <a:gd name="T31" fmla="*/ 22 h 22"/>
                  <a:gd name="T32" fmla="*/ 15 w 23"/>
                  <a:gd name="T33" fmla="*/ 15 h 22"/>
                  <a:gd name="T34" fmla="*/ 15 w 23"/>
                  <a:gd name="T35" fmla="*/ 15 h 22"/>
                  <a:gd name="T36" fmla="*/ 23 w 23"/>
                  <a:gd name="T37" fmla="*/ 15 h 22"/>
                  <a:gd name="T38" fmla="*/ 23 w 23"/>
                  <a:gd name="T39" fmla="*/ 15 h 22"/>
                  <a:gd name="T40" fmla="*/ 23 w 23"/>
                  <a:gd name="T41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22">
                    <a:moveTo>
                      <a:pt x="23" y="7"/>
                    </a:move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884"/>
              <p:cNvSpPr/>
              <p:nvPr/>
            </p:nvSpPr>
            <p:spPr bwMode="auto">
              <a:xfrm>
                <a:off x="6037" y="734"/>
                <a:ext cx="7" cy="8"/>
              </a:xfrm>
              <a:custGeom>
                <a:avLst/>
                <a:gdLst>
                  <a:gd name="T0" fmla="*/ 7 w 7"/>
                  <a:gd name="T1" fmla="*/ 8 h 8"/>
                  <a:gd name="T2" fmla="*/ 7 w 7"/>
                  <a:gd name="T3" fmla="*/ 8 h 8"/>
                  <a:gd name="T4" fmla="*/ 0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8"/>
                    </a:moveTo>
                    <a:lnTo>
                      <a:pt x="7" y="8"/>
                    </a:lnTo>
                    <a:lnTo>
                      <a:pt x="0" y="8"/>
                    </a:lnTo>
                    <a:lnTo>
                      <a:pt x="7" y="0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885"/>
              <p:cNvSpPr/>
              <p:nvPr/>
            </p:nvSpPr>
            <p:spPr bwMode="auto">
              <a:xfrm>
                <a:off x="6029" y="734"/>
                <a:ext cx="8" cy="8"/>
              </a:xfrm>
              <a:custGeom>
                <a:avLst/>
                <a:gdLst>
                  <a:gd name="T0" fmla="*/ 8 w 8"/>
                  <a:gd name="T1" fmla="*/ 8 h 8"/>
                  <a:gd name="T2" fmla="*/ 8 w 8"/>
                  <a:gd name="T3" fmla="*/ 8 h 8"/>
                  <a:gd name="T4" fmla="*/ 0 w 8"/>
                  <a:gd name="T5" fmla="*/ 8 h 8"/>
                  <a:gd name="T6" fmla="*/ 8 w 8"/>
                  <a:gd name="T7" fmla="*/ 0 h 8"/>
                  <a:gd name="T8" fmla="*/ 8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8" y="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886"/>
              <p:cNvSpPr/>
              <p:nvPr/>
            </p:nvSpPr>
            <p:spPr bwMode="auto">
              <a:xfrm>
                <a:off x="6044" y="734"/>
                <a:ext cx="8" cy="8"/>
              </a:xfrm>
              <a:custGeom>
                <a:avLst/>
                <a:gdLst>
                  <a:gd name="T0" fmla="*/ 8 w 8"/>
                  <a:gd name="T1" fmla="*/ 8 h 8"/>
                  <a:gd name="T2" fmla="*/ 8 w 8"/>
                  <a:gd name="T3" fmla="*/ 8 h 8"/>
                  <a:gd name="T4" fmla="*/ 0 w 8"/>
                  <a:gd name="T5" fmla="*/ 8 h 8"/>
                  <a:gd name="T6" fmla="*/ 8 w 8"/>
                  <a:gd name="T7" fmla="*/ 0 h 8"/>
                  <a:gd name="T8" fmla="*/ 8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8" y="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887"/>
              <p:cNvSpPr/>
              <p:nvPr/>
            </p:nvSpPr>
            <p:spPr bwMode="auto">
              <a:xfrm>
                <a:off x="6037" y="727"/>
                <a:ext cx="7" cy="7"/>
              </a:xfrm>
              <a:custGeom>
                <a:avLst/>
                <a:gdLst>
                  <a:gd name="T0" fmla="*/ 7 w 7"/>
                  <a:gd name="T1" fmla="*/ 7 h 7"/>
                  <a:gd name="T2" fmla="*/ 0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888"/>
              <p:cNvSpPr/>
              <p:nvPr/>
            </p:nvSpPr>
            <p:spPr bwMode="auto">
              <a:xfrm>
                <a:off x="6037" y="749"/>
                <a:ext cx="7" cy="0"/>
              </a:xfrm>
              <a:custGeom>
                <a:avLst/>
                <a:gdLst>
                  <a:gd name="T0" fmla="*/ 7 w 7"/>
                  <a:gd name="T1" fmla="*/ 0 w 7"/>
                  <a:gd name="T2" fmla="*/ 7 w 7"/>
                  <a:gd name="T3" fmla="*/ 7 w 7"/>
                  <a:gd name="T4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889"/>
              <p:cNvSpPr/>
              <p:nvPr/>
            </p:nvSpPr>
            <p:spPr bwMode="auto">
              <a:xfrm>
                <a:off x="5961" y="561"/>
                <a:ext cx="83" cy="15"/>
              </a:xfrm>
              <a:custGeom>
                <a:avLst/>
                <a:gdLst>
                  <a:gd name="T0" fmla="*/ 0 w 11"/>
                  <a:gd name="T1" fmla="*/ 0 h 2"/>
                  <a:gd name="T2" fmla="*/ 2 w 11"/>
                  <a:gd name="T3" fmla="*/ 2 h 2"/>
                  <a:gd name="T4" fmla="*/ 8 w 11"/>
                  <a:gd name="T5" fmla="*/ 2 h 2"/>
                  <a:gd name="T6" fmla="*/ 11 w 11"/>
                  <a:gd name="T7" fmla="*/ 0 h 2"/>
                  <a:gd name="T8" fmla="*/ 0 w 1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">
                    <a:moveTo>
                      <a:pt x="0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2"/>
                      <a:pt x="11" y="1"/>
                      <a:pt x="1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8E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890"/>
              <p:cNvSpPr/>
              <p:nvPr/>
            </p:nvSpPr>
            <p:spPr bwMode="auto">
              <a:xfrm>
                <a:off x="5961" y="538"/>
                <a:ext cx="83" cy="23"/>
              </a:xfrm>
              <a:custGeom>
                <a:avLst/>
                <a:gdLst>
                  <a:gd name="T0" fmla="*/ 8 w 11"/>
                  <a:gd name="T1" fmla="*/ 0 h 3"/>
                  <a:gd name="T2" fmla="*/ 2 w 11"/>
                  <a:gd name="T3" fmla="*/ 0 h 3"/>
                  <a:gd name="T4" fmla="*/ 0 w 11"/>
                  <a:gd name="T5" fmla="*/ 3 h 3"/>
                  <a:gd name="T6" fmla="*/ 11 w 11"/>
                  <a:gd name="T7" fmla="*/ 3 h 3"/>
                  <a:gd name="T8" fmla="*/ 8 w 1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">
                    <a:moveTo>
                      <a:pt x="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1"/>
                      <a:pt x="10" y="0"/>
                      <a:pt x="8" y="0"/>
                    </a:cubicBez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891"/>
              <p:cNvSpPr/>
              <p:nvPr/>
            </p:nvSpPr>
            <p:spPr bwMode="auto">
              <a:xfrm>
                <a:off x="5976" y="538"/>
                <a:ext cx="15" cy="15"/>
              </a:xfrm>
              <a:custGeom>
                <a:avLst/>
                <a:gdLst>
                  <a:gd name="T0" fmla="*/ 15 w 15"/>
                  <a:gd name="T1" fmla="*/ 8 h 15"/>
                  <a:gd name="T2" fmla="*/ 7 w 15"/>
                  <a:gd name="T3" fmla="*/ 8 h 15"/>
                  <a:gd name="T4" fmla="*/ 7 w 15"/>
                  <a:gd name="T5" fmla="*/ 8 h 15"/>
                  <a:gd name="T6" fmla="*/ 15 w 15"/>
                  <a:gd name="T7" fmla="*/ 8 h 15"/>
                  <a:gd name="T8" fmla="*/ 7 w 15"/>
                  <a:gd name="T9" fmla="*/ 0 h 15"/>
                  <a:gd name="T10" fmla="*/ 7 w 15"/>
                  <a:gd name="T11" fmla="*/ 8 h 15"/>
                  <a:gd name="T12" fmla="*/ 7 w 15"/>
                  <a:gd name="T13" fmla="*/ 8 h 15"/>
                  <a:gd name="T14" fmla="*/ 7 w 15"/>
                  <a:gd name="T15" fmla="*/ 8 h 15"/>
                  <a:gd name="T16" fmla="*/ 7 w 15"/>
                  <a:gd name="T17" fmla="*/ 8 h 15"/>
                  <a:gd name="T18" fmla="*/ 0 w 15"/>
                  <a:gd name="T19" fmla="*/ 8 h 15"/>
                  <a:gd name="T20" fmla="*/ 7 w 15"/>
                  <a:gd name="T21" fmla="*/ 15 h 15"/>
                  <a:gd name="T22" fmla="*/ 7 w 15"/>
                  <a:gd name="T23" fmla="*/ 8 h 15"/>
                  <a:gd name="T24" fmla="*/ 7 w 15"/>
                  <a:gd name="T25" fmla="*/ 15 h 15"/>
                  <a:gd name="T26" fmla="*/ 7 w 15"/>
                  <a:gd name="T27" fmla="*/ 15 h 15"/>
                  <a:gd name="T28" fmla="*/ 7 w 15"/>
                  <a:gd name="T29" fmla="*/ 15 h 15"/>
                  <a:gd name="T30" fmla="*/ 15 w 15"/>
                  <a:gd name="T31" fmla="*/ 15 h 15"/>
                  <a:gd name="T32" fmla="*/ 7 w 15"/>
                  <a:gd name="T33" fmla="*/ 15 h 15"/>
                  <a:gd name="T34" fmla="*/ 7 w 15"/>
                  <a:gd name="T35" fmla="*/ 8 h 15"/>
                  <a:gd name="T36" fmla="*/ 15 w 15"/>
                  <a:gd name="T37" fmla="*/ 15 h 15"/>
                  <a:gd name="T38" fmla="*/ 15 w 15"/>
                  <a:gd name="T39" fmla="*/ 8 h 15"/>
                  <a:gd name="T40" fmla="*/ 15 w 15"/>
                  <a:gd name="T4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7" y="8"/>
                    </a:lnTo>
                    <a:lnTo>
                      <a:pt x="7" y="8"/>
                    </a:lnTo>
                    <a:lnTo>
                      <a:pt x="15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0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15" y="15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15" y="15"/>
                    </a:lnTo>
                    <a:lnTo>
                      <a:pt x="15" y="8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892"/>
              <p:cNvSpPr/>
              <p:nvPr/>
            </p:nvSpPr>
            <p:spPr bwMode="auto">
              <a:xfrm>
                <a:off x="5983" y="546"/>
                <a:ext cx="0" cy="7"/>
              </a:xfrm>
              <a:custGeom>
                <a:avLst/>
                <a:gdLst>
                  <a:gd name="T0" fmla="*/ 0 h 7"/>
                  <a:gd name="T1" fmla="*/ 7 h 7"/>
                  <a:gd name="T2" fmla="*/ 0 h 7"/>
                  <a:gd name="T3" fmla="*/ 0 h 7"/>
                  <a:gd name="T4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893"/>
              <p:cNvSpPr/>
              <p:nvPr/>
            </p:nvSpPr>
            <p:spPr bwMode="auto">
              <a:xfrm>
                <a:off x="6014" y="538"/>
                <a:ext cx="15" cy="15"/>
              </a:xfrm>
              <a:custGeom>
                <a:avLst/>
                <a:gdLst>
                  <a:gd name="T0" fmla="*/ 8 w 15"/>
                  <a:gd name="T1" fmla="*/ 8 h 15"/>
                  <a:gd name="T2" fmla="*/ 8 w 15"/>
                  <a:gd name="T3" fmla="*/ 8 h 15"/>
                  <a:gd name="T4" fmla="*/ 8 w 15"/>
                  <a:gd name="T5" fmla="*/ 8 h 15"/>
                  <a:gd name="T6" fmla="*/ 8 w 15"/>
                  <a:gd name="T7" fmla="*/ 8 h 15"/>
                  <a:gd name="T8" fmla="*/ 8 w 15"/>
                  <a:gd name="T9" fmla="*/ 0 h 15"/>
                  <a:gd name="T10" fmla="*/ 0 w 15"/>
                  <a:gd name="T11" fmla="*/ 8 h 15"/>
                  <a:gd name="T12" fmla="*/ 8 w 15"/>
                  <a:gd name="T13" fmla="*/ 8 h 15"/>
                  <a:gd name="T14" fmla="*/ 0 w 15"/>
                  <a:gd name="T15" fmla="*/ 8 h 15"/>
                  <a:gd name="T16" fmla="*/ 0 w 15"/>
                  <a:gd name="T17" fmla="*/ 8 h 15"/>
                  <a:gd name="T18" fmla="*/ 0 w 15"/>
                  <a:gd name="T19" fmla="*/ 8 h 15"/>
                  <a:gd name="T20" fmla="*/ 0 w 15"/>
                  <a:gd name="T21" fmla="*/ 15 h 15"/>
                  <a:gd name="T22" fmla="*/ 0 w 15"/>
                  <a:gd name="T23" fmla="*/ 8 h 15"/>
                  <a:gd name="T24" fmla="*/ 8 w 15"/>
                  <a:gd name="T25" fmla="*/ 15 h 15"/>
                  <a:gd name="T26" fmla="*/ 0 w 15"/>
                  <a:gd name="T27" fmla="*/ 15 h 15"/>
                  <a:gd name="T28" fmla="*/ 8 w 15"/>
                  <a:gd name="T29" fmla="*/ 15 h 15"/>
                  <a:gd name="T30" fmla="*/ 8 w 15"/>
                  <a:gd name="T31" fmla="*/ 15 h 15"/>
                  <a:gd name="T32" fmla="*/ 8 w 15"/>
                  <a:gd name="T33" fmla="*/ 15 h 15"/>
                  <a:gd name="T34" fmla="*/ 8 w 15"/>
                  <a:gd name="T35" fmla="*/ 8 h 15"/>
                  <a:gd name="T36" fmla="*/ 8 w 15"/>
                  <a:gd name="T37" fmla="*/ 15 h 15"/>
                  <a:gd name="T38" fmla="*/ 15 w 15"/>
                  <a:gd name="T39" fmla="*/ 8 h 15"/>
                  <a:gd name="T40" fmla="*/ 8 w 15"/>
                  <a:gd name="T4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" h="15">
                    <a:moveTo>
                      <a:pt x="8" y="8"/>
                    </a:move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8" y="15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8"/>
                    </a:lnTo>
                    <a:lnTo>
                      <a:pt x="8" y="15"/>
                    </a:lnTo>
                    <a:lnTo>
                      <a:pt x="15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894"/>
              <p:cNvSpPr/>
              <p:nvPr/>
            </p:nvSpPr>
            <p:spPr bwMode="auto">
              <a:xfrm>
                <a:off x="6022" y="546"/>
                <a:ext cx="0" cy="7"/>
              </a:xfrm>
              <a:custGeom>
                <a:avLst/>
                <a:gdLst>
                  <a:gd name="T0" fmla="*/ 0 h 7"/>
                  <a:gd name="T1" fmla="*/ 7 h 7"/>
                  <a:gd name="T2" fmla="*/ 0 h 7"/>
                  <a:gd name="T3" fmla="*/ 0 h 7"/>
                  <a:gd name="T4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895"/>
              <p:cNvSpPr/>
              <p:nvPr/>
            </p:nvSpPr>
            <p:spPr bwMode="auto">
              <a:xfrm>
                <a:off x="5976" y="561"/>
                <a:ext cx="15" cy="15"/>
              </a:xfrm>
              <a:custGeom>
                <a:avLst/>
                <a:gdLst>
                  <a:gd name="T0" fmla="*/ 15 w 15"/>
                  <a:gd name="T1" fmla="*/ 7 h 15"/>
                  <a:gd name="T2" fmla="*/ 7 w 15"/>
                  <a:gd name="T3" fmla="*/ 7 h 15"/>
                  <a:gd name="T4" fmla="*/ 7 w 15"/>
                  <a:gd name="T5" fmla="*/ 7 h 15"/>
                  <a:gd name="T6" fmla="*/ 15 w 15"/>
                  <a:gd name="T7" fmla="*/ 7 h 15"/>
                  <a:gd name="T8" fmla="*/ 7 w 15"/>
                  <a:gd name="T9" fmla="*/ 0 h 15"/>
                  <a:gd name="T10" fmla="*/ 7 w 15"/>
                  <a:gd name="T11" fmla="*/ 7 h 15"/>
                  <a:gd name="T12" fmla="*/ 7 w 15"/>
                  <a:gd name="T13" fmla="*/ 7 h 15"/>
                  <a:gd name="T14" fmla="*/ 7 w 15"/>
                  <a:gd name="T15" fmla="*/ 7 h 15"/>
                  <a:gd name="T16" fmla="*/ 7 w 15"/>
                  <a:gd name="T17" fmla="*/ 7 h 15"/>
                  <a:gd name="T18" fmla="*/ 0 w 15"/>
                  <a:gd name="T19" fmla="*/ 7 h 15"/>
                  <a:gd name="T20" fmla="*/ 7 w 15"/>
                  <a:gd name="T21" fmla="*/ 15 h 15"/>
                  <a:gd name="T22" fmla="*/ 7 w 15"/>
                  <a:gd name="T23" fmla="*/ 7 h 15"/>
                  <a:gd name="T24" fmla="*/ 7 w 15"/>
                  <a:gd name="T25" fmla="*/ 15 h 15"/>
                  <a:gd name="T26" fmla="*/ 7 w 15"/>
                  <a:gd name="T27" fmla="*/ 15 h 15"/>
                  <a:gd name="T28" fmla="*/ 7 w 15"/>
                  <a:gd name="T29" fmla="*/ 15 h 15"/>
                  <a:gd name="T30" fmla="*/ 15 w 15"/>
                  <a:gd name="T31" fmla="*/ 15 h 15"/>
                  <a:gd name="T32" fmla="*/ 7 w 15"/>
                  <a:gd name="T33" fmla="*/ 15 h 15"/>
                  <a:gd name="T34" fmla="*/ 7 w 15"/>
                  <a:gd name="T35" fmla="*/ 7 h 15"/>
                  <a:gd name="T36" fmla="*/ 15 w 15"/>
                  <a:gd name="T37" fmla="*/ 15 h 15"/>
                  <a:gd name="T38" fmla="*/ 15 w 15"/>
                  <a:gd name="T39" fmla="*/ 7 h 15"/>
                  <a:gd name="T40" fmla="*/ 15 w 15"/>
                  <a:gd name="T41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lnTo>
                      <a:pt x="7" y="7"/>
                    </a:lnTo>
                    <a:lnTo>
                      <a:pt x="7" y="7"/>
                    </a:lnTo>
                    <a:lnTo>
                      <a:pt x="15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15" y="15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15" y="15"/>
                    </a:lnTo>
                    <a:lnTo>
                      <a:pt x="15" y="7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Rectangle 1896"/>
              <p:cNvSpPr>
                <a:spLocks noChangeArrowheads="1"/>
              </p:cNvSpPr>
              <p:nvPr/>
            </p:nvSpPr>
            <p:spPr bwMode="auto">
              <a:xfrm>
                <a:off x="5983" y="568"/>
                <a:ext cx="1" cy="1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897"/>
              <p:cNvSpPr/>
              <p:nvPr/>
            </p:nvSpPr>
            <p:spPr bwMode="auto">
              <a:xfrm>
                <a:off x="6014" y="561"/>
                <a:ext cx="15" cy="15"/>
              </a:xfrm>
              <a:custGeom>
                <a:avLst/>
                <a:gdLst>
                  <a:gd name="T0" fmla="*/ 8 w 15"/>
                  <a:gd name="T1" fmla="*/ 7 h 15"/>
                  <a:gd name="T2" fmla="*/ 8 w 15"/>
                  <a:gd name="T3" fmla="*/ 7 h 15"/>
                  <a:gd name="T4" fmla="*/ 8 w 15"/>
                  <a:gd name="T5" fmla="*/ 7 h 15"/>
                  <a:gd name="T6" fmla="*/ 8 w 15"/>
                  <a:gd name="T7" fmla="*/ 7 h 15"/>
                  <a:gd name="T8" fmla="*/ 8 w 15"/>
                  <a:gd name="T9" fmla="*/ 0 h 15"/>
                  <a:gd name="T10" fmla="*/ 0 w 15"/>
                  <a:gd name="T11" fmla="*/ 7 h 15"/>
                  <a:gd name="T12" fmla="*/ 8 w 15"/>
                  <a:gd name="T13" fmla="*/ 7 h 15"/>
                  <a:gd name="T14" fmla="*/ 0 w 15"/>
                  <a:gd name="T15" fmla="*/ 7 h 15"/>
                  <a:gd name="T16" fmla="*/ 0 w 15"/>
                  <a:gd name="T17" fmla="*/ 7 h 15"/>
                  <a:gd name="T18" fmla="*/ 0 w 15"/>
                  <a:gd name="T19" fmla="*/ 7 h 15"/>
                  <a:gd name="T20" fmla="*/ 0 w 15"/>
                  <a:gd name="T21" fmla="*/ 15 h 15"/>
                  <a:gd name="T22" fmla="*/ 0 w 15"/>
                  <a:gd name="T23" fmla="*/ 7 h 15"/>
                  <a:gd name="T24" fmla="*/ 8 w 15"/>
                  <a:gd name="T25" fmla="*/ 15 h 15"/>
                  <a:gd name="T26" fmla="*/ 0 w 15"/>
                  <a:gd name="T27" fmla="*/ 15 h 15"/>
                  <a:gd name="T28" fmla="*/ 8 w 15"/>
                  <a:gd name="T29" fmla="*/ 15 h 15"/>
                  <a:gd name="T30" fmla="*/ 8 w 15"/>
                  <a:gd name="T31" fmla="*/ 15 h 15"/>
                  <a:gd name="T32" fmla="*/ 8 w 15"/>
                  <a:gd name="T33" fmla="*/ 15 h 15"/>
                  <a:gd name="T34" fmla="*/ 8 w 15"/>
                  <a:gd name="T35" fmla="*/ 7 h 15"/>
                  <a:gd name="T36" fmla="*/ 8 w 15"/>
                  <a:gd name="T37" fmla="*/ 15 h 15"/>
                  <a:gd name="T38" fmla="*/ 15 w 15"/>
                  <a:gd name="T39" fmla="*/ 7 h 15"/>
                  <a:gd name="T40" fmla="*/ 8 w 15"/>
                  <a:gd name="T41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" h="15">
                    <a:moveTo>
                      <a:pt x="8" y="7"/>
                    </a:move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0" y="7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7"/>
                    </a:lnTo>
                    <a:lnTo>
                      <a:pt x="8" y="15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7"/>
                    </a:lnTo>
                    <a:lnTo>
                      <a:pt x="8" y="15"/>
                    </a:lnTo>
                    <a:lnTo>
                      <a:pt x="15" y="7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Rectangle 1898"/>
              <p:cNvSpPr>
                <a:spLocks noChangeArrowheads="1"/>
              </p:cNvSpPr>
              <p:nvPr/>
            </p:nvSpPr>
            <p:spPr bwMode="auto">
              <a:xfrm>
                <a:off x="6022" y="568"/>
                <a:ext cx="1" cy="1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899"/>
              <p:cNvSpPr/>
              <p:nvPr/>
            </p:nvSpPr>
            <p:spPr bwMode="auto">
              <a:xfrm>
                <a:off x="5991" y="546"/>
                <a:ext cx="23" cy="30"/>
              </a:xfrm>
              <a:custGeom>
                <a:avLst/>
                <a:gdLst>
                  <a:gd name="T0" fmla="*/ 3 w 3"/>
                  <a:gd name="T1" fmla="*/ 1 h 4"/>
                  <a:gd name="T2" fmla="*/ 2 w 3"/>
                  <a:gd name="T3" fmla="*/ 2 h 4"/>
                  <a:gd name="T4" fmla="*/ 2 w 3"/>
                  <a:gd name="T5" fmla="*/ 1 h 4"/>
                  <a:gd name="T6" fmla="*/ 2 w 3"/>
                  <a:gd name="T7" fmla="*/ 1 h 4"/>
                  <a:gd name="T8" fmla="*/ 1 w 3"/>
                  <a:gd name="T9" fmla="*/ 0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2 h 4"/>
                  <a:gd name="T16" fmla="*/ 0 w 3"/>
                  <a:gd name="T17" fmla="*/ 1 h 4"/>
                  <a:gd name="T18" fmla="*/ 0 w 3"/>
                  <a:gd name="T19" fmla="*/ 2 h 4"/>
                  <a:gd name="T20" fmla="*/ 0 w 3"/>
                  <a:gd name="T21" fmla="*/ 3 h 4"/>
                  <a:gd name="T22" fmla="*/ 1 w 3"/>
                  <a:gd name="T23" fmla="*/ 2 h 4"/>
                  <a:gd name="T24" fmla="*/ 1 w 3"/>
                  <a:gd name="T25" fmla="*/ 2 h 4"/>
                  <a:gd name="T26" fmla="*/ 1 w 3"/>
                  <a:gd name="T27" fmla="*/ 3 h 4"/>
                  <a:gd name="T28" fmla="*/ 1 w 3"/>
                  <a:gd name="T29" fmla="*/ 4 h 4"/>
                  <a:gd name="T30" fmla="*/ 2 w 3"/>
                  <a:gd name="T31" fmla="*/ 3 h 4"/>
                  <a:gd name="T32" fmla="*/ 2 w 3"/>
                  <a:gd name="T33" fmla="*/ 2 h 4"/>
                  <a:gd name="T34" fmla="*/ 2 w 3"/>
                  <a:gd name="T35" fmla="*/ 2 h 4"/>
                  <a:gd name="T36" fmla="*/ 3 w 3"/>
                  <a:gd name="T37" fmla="*/ 3 h 4"/>
                  <a:gd name="T38" fmla="*/ 3 w 3"/>
                  <a:gd name="T39" fmla="*/ 2 h 4"/>
                  <a:gd name="T40" fmla="*/ 3 w 3"/>
                  <a:gd name="T4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" h="4">
                    <a:moveTo>
                      <a:pt x="3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900"/>
              <p:cNvSpPr/>
              <p:nvPr/>
            </p:nvSpPr>
            <p:spPr bwMode="auto">
              <a:xfrm>
                <a:off x="5999" y="561"/>
                <a:ext cx="7" cy="0"/>
              </a:xfrm>
              <a:custGeom>
                <a:avLst/>
                <a:gdLst>
                  <a:gd name="T0" fmla="*/ 7 w 7"/>
                  <a:gd name="T1" fmla="*/ 0 w 7"/>
                  <a:gd name="T2" fmla="*/ 0 w 7"/>
                  <a:gd name="T3" fmla="*/ 0 w 7"/>
                  <a:gd name="T4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901"/>
              <p:cNvSpPr/>
              <p:nvPr/>
            </p:nvSpPr>
            <p:spPr bwMode="auto">
              <a:xfrm>
                <a:off x="5991" y="561"/>
                <a:ext cx="8" cy="0"/>
              </a:xfrm>
              <a:custGeom>
                <a:avLst/>
                <a:gdLst>
                  <a:gd name="T0" fmla="*/ 8 w 8"/>
                  <a:gd name="T1" fmla="*/ 0 w 8"/>
                  <a:gd name="T2" fmla="*/ 0 w 8"/>
                  <a:gd name="T3" fmla="*/ 0 w 8"/>
                  <a:gd name="T4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902"/>
              <p:cNvSpPr/>
              <p:nvPr/>
            </p:nvSpPr>
            <p:spPr bwMode="auto">
              <a:xfrm>
                <a:off x="6006" y="561"/>
                <a:ext cx="8" cy="0"/>
              </a:xfrm>
              <a:custGeom>
                <a:avLst/>
                <a:gdLst>
                  <a:gd name="T0" fmla="*/ 8 w 8"/>
                  <a:gd name="T1" fmla="*/ 8 w 8"/>
                  <a:gd name="T2" fmla="*/ 0 w 8"/>
                  <a:gd name="T3" fmla="*/ 8 w 8"/>
                  <a:gd name="T4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903"/>
              <p:cNvSpPr/>
              <p:nvPr/>
            </p:nvSpPr>
            <p:spPr bwMode="auto">
              <a:xfrm>
                <a:off x="5999" y="54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7 h 7"/>
                  <a:gd name="T4" fmla="*/ 0 w 7"/>
                  <a:gd name="T5" fmla="*/ 0 h 7"/>
                  <a:gd name="T6" fmla="*/ 7 w 7"/>
                  <a:gd name="T7" fmla="*/ 7 h 7"/>
                  <a:gd name="T8" fmla="*/ 0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904"/>
              <p:cNvSpPr/>
              <p:nvPr/>
            </p:nvSpPr>
            <p:spPr bwMode="auto">
              <a:xfrm>
                <a:off x="5999" y="568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7 w 7"/>
                  <a:gd name="T4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905"/>
              <p:cNvSpPr/>
              <p:nvPr/>
            </p:nvSpPr>
            <p:spPr bwMode="auto">
              <a:xfrm>
                <a:off x="5961" y="553"/>
                <a:ext cx="22" cy="15"/>
              </a:xfrm>
              <a:custGeom>
                <a:avLst/>
                <a:gdLst>
                  <a:gd name="T0" fmla="*/ 15 w 22"/>
                  <a:gd name="T1" fmla="*/ 0 h 15"/>
                  <a:gd name="T2" fmla="*/ 15 w 22"/>
                  <a:gd name="T3" fmla="*/ 8 h 15"/>
                  <a:gd name="T4" fmla="*/ 15 w 22"/>
                  <a:gd name="T5" fmla="*/ 0 h 15"/>
                  <a:gd name="T6" fmla="*/ 15 w 22"/>
                  <a:gd name="T7" fmla="*/ 0 h 15"/>
                  <a:gd name="T8" fmla="*/ 15 w 22"/>
                  <a:gd name="T9" fmla="*/ 0 h 15"/>
                  <a:gd name="T10" fmla="*/ 7 w 22"/>
                  <a:gd name="T11" fmla="*/ 0 h 15"/>
                  <a:gd name="T12" fmla="*/ 7 w 22"/>
                  <a:gd name="T13" fmla="*/ 0 h 15"/>
                  <a:gd name="T14" fmla="*/ 7 w 22"/>
                  <a:gd name="T15" fmla="*/ 8 h 15"/>
                  <a:gd name="T16" fmla="*/ 7 w 22"/>
                  <a:gd name="T17" fmla="*/ 0 h 15"/>
                  <a:gd name="T18" fmla="*/ 0 w 22"/>
                  <a:gd name="T19" fmla="*/ 8 h 15"/>
                  <a:gd name="T20" fmla="*/ 7 w 22"/>
                  <a:gd name="T21" fmla="*/ 8 h 15"/>
                  <a:gd name="T22" fmla="*/ 7 w 22"/>
                  <a:gd name="T23" fmla="*/ 8 h 15"/>
                  <a:gd name="T24" fmla="*/ 7 w 22"/>
                  <a:gd name="T25" fmla="*/ 8 h 15"/>
                  <a:gd name="T26" fmla="*/ 7 w 22"/>
                  <a:gd name="T27" fmla="*/ 15 h 15"/>
                  <a:gd name="T28" fmla="*/ 15 w 22"/>
                  <a:gd name="T29" fmla="*/ 15 h 15"/>
                  <a:gd name="T30" fmla="*/ 15 w 22"/>
                  <a:gd name="T31" fmla="*/ 15 h 15"/>
                  <a:gd name="T32" fmla="*/ 15 w 22"/>
                  <a:gd name="T33" fmla="*/ 8 h 15"/>
                  <a:gd name="T34" fmla="*/ 15 w 22"/>
                  <a:gd name="T35" fmla="*/ 8 h 15"/>
                  <a:gd name="T36" fmla="*/ 15 w 22"/>
                  <a:gd name="T37" fmla="*/ 8 h 15"/>
                  <a:gd name="T38" fmla="*/ 22 w 22"/>
                  <a:gd name="T39" fmla="*/ 8 h 15"/>
                  <a:gd name="T40" fmla="*/ 15 w 22"/>
                  <a:gd name="T4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15">
                    <a:moveTo>
                      <a:pt x="15" y="0"/>
                    </a:moveTo>
                    <a:lnTo>
                      <a:pt x="15" y="8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0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22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906"/>
              <p:cNvSpPr/>
              <p:nvPr/>
            </p:nvSpPr>
            <p:spPr bwMode="auto">
              <a:xfrm>
                <a:off x="5968" y="561"/>
                <a:ext cx="8" cy="0"/>
              </a:xfrm>
              <a:custGeom>
                <a:avLst/>
                <a:gdLst>
                  <a:gd name="T0" fmla="*/ 8 w 8"/>
                  <a:gd name="T1" fmla="*/ 8 w 8"/>
                  <a:gd name="T2" fmla="*/ 0 w 8"/>
                  <a:gd name="T3" fmla="*/ 8 w 8"/>
                  <a:gd name="T4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Rectangle 1907"/>
              <p:cNvSpPr>
                <a:spLocks noChangeArrowheads="1"/>
              </p:cNvSpPr>
              <p:nvPr/>
            </p:nvSpPr>
            <p:spPr bwMode="auto">
              <a:xfrm>
                <a:off x="5968" y="561"/>
                <a:ext cx="1" cy="1"/>
              </a:xfrm>
              <a:prstGeom prst="rect">
                <a:avLst/>
              </a:pr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1908"/>
              <p:cNvSpPr/>
              <p:nvPr/>
            </p:nvSpPr>
            <p:spPr bwMode="auto">
              <a:xfrm>
                <a:off x="5976" y="561"/>
                <a:ext cx="7" cy="0"/>
              </a:xfrm>
              <a:custGeom>
                <a:avLst/>
                <a:gdLst>
                  <a:gd name="T0" fmla="*/ 7 w 7"/>
                  <a:gd name="T1" fmla="*/ 7 w 7"/>
                  <a:gd name="T2" fmla="*/ 0 w 7"/>
                  <a:gd name="T3" fmla="*/ 7 w 7"/>
                  <a:gd name="T4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909"/>
              <p:cNvSpPr/>
              <p:nvPr/>
            </p:nvSpPr>
            <p:spPr bwMode="auto">
              <a:xfrm>
                <a:off x="5968" y="553"/>
                <a:ext cx="8" cy="0"/>
              </a:xfrm>
              <a:custGeom>
                <a:avLst/>
                <a:gdLst>
                  <a:gd name="T0" fmla="*/ 8 w 8"/>
                  <a:gd name="T1" fmla="*/ 0 w 8"/>
                  <a:gd name="T2" fmla="*/ 8 w 8"/>
                  <a:gd name="T3" fmla="*/ 8 w 8"/>
                  <a:gd name="T4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910"/>
              <p:cNvSpPr/>
              <p:nvPr/>
            </p:nvSpPr>
            <p:spPr bwMode="auto">
              <a:xfrm>
                <a:off x="5968" y="561"/>
                <a:ext cx="8" cy="7"/>
              </a:xfrm>
              <a:custGeom>
                <a:avLst/>
                <a:gdLst>
                  <a:gd name="T0" fmla="*/ 8 w 8"/>
                  <a:gd name="T1" fmla="*/ 7 h 7"/>
                  <a:gd name="T2" fmla="*/ 0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8" y="7"/>
                    </a:moveTo>
                    <a:lnTo>
                      <a:pt x="0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911"/>
              <p:cNvSpPr/>
              <p:nvPr/>
            </p:nvSpPr>
            <p:spPr bwMode="auto">
              <a:xfrm>
                <a:off x="6022" y="553"/>
                <a:ext cx="15" cy="15"/>
              </a:xfrm>
              <a:custGeom>
                <a:avLst/>
                <a:gdLst>
                  <a:gd name="T0" fmla="*/ 15 w 15"/>
                  <a:gd name="T1" fmla="*/ 0 h 15"/>
                  <a:gd name="T2" fmla="*/ 15 w 15"/>
                  <a:gd name="T3" fmla="*/ 8 h 15"/>
                  <a:gd name="T4" fmla="*/ 7 w 15"/>
                  <a:gd name="T5" fmla="*/ 0 h 15"/>
                  <a:gd name="T6" fmla="*/ 15 w 15"/>
                  <a:gd name="T7" fmla="*/ 0 h 15"/>
                  <a:gd name="T8" fmla="*/ 7 w 15"/>
                  <a:gd name="T9" fmla="*/ 0 h 15"/>
                  <a:gd name="T10" fmla="*/ 7 w 15"/>
                  <a:gd name="T11" fmla="*/ 0 h 15"/>
                  <a:gd name="T12" fmla="*/ 7 w 15"/>
                  <a:gd name="T13" fmla="*/ 0 h 15"/>
                  <a:gd name="T14" fmla="*/ 7 w 15"/>
                  <a:gd name="T15" fmla="*/ 8 h 15"/>
                  <a:gd name="T16" fmla="*/ 0 w 15"/>
                  <a:gd name="T17" fmla="*/ 0 h 15"/>
                  <a:gd name="T18" fmla="*/ 0 w 15"/>
                  <a:gd name="T19" fmla="*/ 8 h 15"/>
                  <a:gd name="T20" fmla="*/ 0 w 15"/>
                  <a:gd name="T21" fmla="*/ 8 h 15"/>
                  <a:gd name="T22" fmla="*/ 7 w 15"/>
                  <a:gd name="T23" fmla="*/ 8 h 15"/>
                  <a:gd name="T24" fmla="*/ 7 w 15"/>
                  <a:gd name="T25" fmla="*/ 8 h 15"/>
                  <a:gd name="T26" fmla="*/ 7 w 15"/>
                  <a:gd name="T27" fmla="*/ 15 h 15"/>
                  <a:gd name="T28" fmla="*/ 7 w 15"/>
                  <a:gd name="T29" fmla="*/ 15 h 15"/>
                  <a:gd name="T30" fmla="*/ 15 w 15"/>
                  <a:gd name="T31" fmla="*/ 15 h 15"/>
                  <a:gd name="T32" fmla="*/ 7 w 15"/>
                  <a:gd name="T33" fmla="*/ 8 h 15"/>
                  <a:gd name="T34" fmla="*/ 15 w 15"/>
                  <a:gd name="T35" fmla="*/ 8 h 15"/>
                  <a:gd name="T36" fmla="*/ 15 w 15"/>
                  <a:gd name="T37" fmla="*/ 8 h 15"/>
                  <a:gd name="T38" fmla="*/ 15 w 15"/>
                  <a:gd name="T39" fmla="*/ 8 h 15"/>
                  <a:gd name="T40" fmla="*/ 15 w 15"/>
                  <a:gd name="T4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" h="15">
                    <a:moveTo>
                      <a:pt x="15" y="0"/>
                    </a:moveTo>
                    <a:lnTo>
                      <a:pt x="15" y="8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15" y="15"/>
                    </a:lnTo>
                    <a:lnTo>
                      <a:pt x="7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Rectangle 1912"/>
              <p:cNvSpPr>
                <a:spLocks noChangeArrowheads="1"/>
              </p:cNvSpPr>
              <p:nvPr/>
            </p:nvSpPr>
            <p:spPr bwMode="auto">
              <a:xfrm>
                <a:off x="6029" y="561"/>
                <a:ext cx="1" cy="1"/>
              </a:xfrm>
              <a:prstGeom prst="rect">
                <a:avLst/>
              </a:pr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913"/>
              <p:cNvSpPr/>
              <p:nvPr/>
            </p:nvSpPr>
            <p:spPr bwMode="auto">
              <a:xfrm>
                <a:off x="6022" y="561"/>
                <a:ext cx="7" cy="0"/>
              </a:xfrm>
              <a:custGeom>
                <a:avLst/>
                <a:gdLst>
                  <a:gd name="T0" fmla="*/ 7 w 7"/>
                  <a:gd name="T1" fmla="*/ 0 w 7"/>
                  <a:gd name="T2" fmla="*/ 0 w 7"/>
                  <a:gd name="T3" fmla="*/ 0 w 7"/>
                  <a:gd name="T4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Rectangle 1914"/>
              <p:cNvSpPr>
                <a:spLocks noChangeArrowheads="1"/>
              </p:cNvSpPr>
              <p:nvPr/>
            </p:nvSpPr>
            <p:spPr bwMode="auto">
              <a:xfrm>
                <a:off x="6037" y="561"/>
                <a:ext cx="1" cy="1"/>
              </a:xfrm>
              <a:prstGeom prst="rect">
                <a:avLst/>
              </a:pr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Rectangle 1915"/>
              <p:cNvSpPr>
                <a:spLocks noChangeArrowheads="1"/>
              </p:cNvSpPr>
              <p:nvPr/>
            </p:nvSpPr>
            <p:spPr bwMode="auto">
              <a:xfrm>
                <a:off x="6029" y="553"/>
                <a:ext cx="1" cy="1"/>
              </a:xfrm>
              <a:prstGeom prst="rect">
                <a:avLst/>
              </a:pr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916"/>
              <p:cNvSpPr/>
              <p:nvPr/>
            </p:nvSpPr>
            <p:spPr bwMode="auto">
              <a:xfrm>
                <a:off x="6029" y="561"/>
                <a:ext cx="0" cy="7"/>
              </a:xfrm>
              <a:custGeom>
                <a:avLst/>
                <a:gdLst>
                  <a:gd name="T0" fmla="*/ 7 h 7"/>
                  <a:gd name="T1" fmla="*/ 7 h 7"/>
                  <a:gd name="T2" fmla="*/ 0 h 7"/>
                  <a:gd name="T3" fmla="*/ 7 h 7"/>
                  <a:gd name="T4" fmla="*/ 7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917"/>
              <p:cNvSpPr/>
              <p:nvPr/>
            </p:nvSpPr>
            <p:spPr bwMode="auto">
              <a:xfrm>
                <a:off x="5968" y="508"/>
                <a:ext cx="69" cy="15"/>
              </a:xfrm>
              <a:custGeom>
                <a:avLst/>
                <a:gdLst>
                  <a:gd name="T0" fmla="*/ 0 w 9"/>
                  <a:gd name="T1" fmla="*/ 0 h 2"/>
                  <a:gd name="T2" fmla="*/ 2 w 9"/>
                  <a:gd name="T3" fmla="*/ 2 h 2"/>
                  <a:gd name="T4" fmla="*/ 7 w 9"/>
                  <a:gd name="T5" fmla="*/ 2 h 2"/>
                  <a:gd name="T6" fmla="*/ 9 w 9"/>
                  <a:gd name="T7" fmla="*/ 0 h 2"/>
                  <a:gd name="T8" fmla="*/ 0 w 9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2"/>
                      <a:pt x="9" y="1"/>
                      <a:pt x="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8E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918"/>
              <p:cNvSpPr/>
              <p:nvPr/>
            </p:nvSpPr>
            <p:spPr bwMode="auto">
              <a:xfrm>
                <a:off x="5968" y="493"/>
                <a:ext cx="69" cy="15"/>
              </a:xfrm>
              <a:custGeom>
                <a:avLst/>
                <a:gdLst>
                  <a:gd name="T0" fmla="*/ 7 w 9"/>
                  <a:gd name="T1" fmla="*/ 0 h 2"/>
                  <a:gd name="T2" fmla="*/ 2 w 9"/>
                  <a:gd name="T3" fmla="*/ 0 h 2"/>
                  <a:gd name="T4" fmla="*/ 0 w 9"/>
                  <a:gd name="T5" fmla="*/ 2 h 2"/>
                  <a:gd name="T6" fmla="*/ 9 w 9"/>
                  <a:gd name="T7" fmla="*/ 2 h 2"/>
                  <a:gd name="T8" fmla="*/ 7 w 9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919"/>
              <p:cNvSpPr/>
              <p:nvPr/>
            </p:nvSpPr>
            <p:spPr bwMode="auto">
              <a:xfrm>
                <a:off x="5961" y="636"/>
                <a:ext cx="83" cy="23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9" y="3"/>
                    </a:cubicBezTo>
                    <a:close/>
                  </a:path>
                </a:pathLst>
              </a:custGeom>
              <a:solidFill>
                <a:srgbClr val="BE85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920"/>
              <p:cNvSpPr/>
              <p:nvPr/>
            </p:nvSpPr>
            <p:spPr bwMode="auto">
              <a:xfrm>
                <a:off x="5953" y="576"/>
                <a:ext cx="15" cy="15"/>
              </a:xfrm>
              <a:custGeom>
                <a:avLst/>
                <a:gdLst>
                  <a:gd name="T0" fmla="*/ 15 w 15"/>
                  <a:gd name="T1" fmla="*/ 0 h 15"/>
                  <a:gd name="T2" fmla="*/ 15 w 15"/>
                  <a:gd name="T3" fmla="*/ 0 h 15"/>
                  <a:gd name="T4" fmla="*/ 8 w 15"/>
                  <a:gd name="T5" fmla="*/ 0 h 15"/>
                  <a:gd name="T6" fmla="*/ 8 w 15"/>
                  <a:gd name="T7" fmla="*/ 0 h 15"/>
                  <a:gd name="T8" fmla="*/ 0 w 15"/>
                  <a:gd name="T9" fmla="*/ 8 h 15"/>
                  <a:gd name="T10" fmla="*/ 0 w 15"/>
                  <a:gd name="T11" fmla="*/ 15 h 15"/>
                  <a:gd name="T12" fmla="*/ 8 w 15"/>
                  <a:gd name="T13" fmla="*/ 15 h 15"/>
                  <a:gd name="T14" fmla="*/ 8 w 15"/>
                  <a:gd name="T15" fmla="*/ 15 h 15"/>
                  <a:gd name="T16" fmla="*/ 8 w 15"/>
                  <a:gd name="T17" fmla="*/ 15 h 15"/>
                  <a:gd name="T18" fmla="*/ 8 w 15"/>
                  <a:gd name="T19" fmla="*/ 8 h 15"/>
                  <a:gd name="T20" fmla="*/ 15 w 15"/>
                  <a:gd name="T21" fmla="*/ 8 h 15"/>
                  <a:gd name="T22" fmla="*/ 15 w 15"/>
                  <a:gd name="T2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15">
                    <a:moveTo>
                      <a:pt x="15" y="0"/>
                    </a:moveTo>
                    <a:lnTo>
                      <a:pt x="1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8"/>
                    </a:lnTo>
                    <a:lnTo>
                      <a:pt x="15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28E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921"/>
              <p:cNvSpPr/>
              <p:nvPr/>
            </p:nvSpPr>
            <p:spPr bwMode="auto">
              <a:xfrm>
                <a:off x="5968" y="576"/>
                <a:ext cx="8" cy="23"/>
              </a:xfrm>
              <a:custGeom>
                <a:avLst/>
                <a:gdLst>
                  <a:gd name="T0" fmla="*/ 8 w 8"/>
                  <a:gd name="T1" fmla="*/ 8 h 23"/>
                  <a:gd name="T2" fmla="*/ 8 w 8"/>
                  <a:gd name="T3" fmla="*/ 8 h 23"/>
                  <a:gd name="T4" fmla="*/ 8 w 8"/>
                  <a:gd name="T5" fmla="*/ 0 h 23"/>
                  <a:gd name="T6" fmla="*/ 0 w 8"/>
                  <a:gd name="T7" fmla="*/ 8 h 23"/>
                  <a:gd name="T8" fmla="*/ 0 w 8"/>
                  <a:gd name="T9" fmla="*/ 8 h 23"/>
                  <a:gd name="T10" fmla="*/ 0 w 8"/>
                  <a:gd name="T11" fmla="*/ 15 h 23"/>
                  <a:gd name="T12" fmla="*/ 0 w 8"/>
                  <a:gd name="T13" fmla="*/ 23 h 23"/>
                  <a:gd name="T14" fmla="*/ 0 w 8"/>
                  <a:gd name="T15" fmla="*/ 23 h 23"/>
                  <a:gd name="T16" fmla="*/ 8 w 8"/>
                  <a:gd name="T17" fmla="*/ 15 h 23"/>
                  <a:gd name="T18" fmla="*/ 8 w 8"/>
                  <a:gd name="T19" fmla="*/ 15 h 23"/>
                  <a:gd name="T20" fmla="*/ 8 w 8"/>
                  <a:gd name="T21" fmla="*/ 15 h 23"/>
                  <a:gd name="T22" fmla="*/ 8 w 8"/>
                  <a:gd name="T23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23">
                    <a:moveTo>
                      <a:pt x="8" y="8"/>
                    </a:moveTo>
                    <a:lnTo>
                      <a:pt x="8" y="8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D28E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922"/>
              <p:cNvSpPr/>
              <p:nvPr/>
            </p:nvSpPr>
            <p:spPr bwMode="auto">
              <a:xfrm>
                <a:off x="5983" y="584"/>
                <a:ext cx="8" cy="15"/>
              </a:xfrm>
              <a:custGeom>
                <a:avLst/>
                <a:gdLst>
                  <a:gd name="T0" fmla="*/ 8 w 8"/>
                  <a:gd name="T1" fmla="*/ 0 h 15"/>
                  <a:gd name="T2" fmla="*/ 8 w 8"/>
                  <a:gd name="T3" fmla="*/ 0 h 15"/>
                  <a:gd name="T4" fmla="*/ 0 w 8"/>
                  <a:gd name="T5" fmla="*/ 0 h 15"/>
                  <a:gd name="T6" fmla="*/ 0 w 8"/>
                  <a:gd name="T7" fmla="*/ 0 h 15"/>
                  <a:gd name="T8" fmla="*/ 0 w 8"/>
                  <a:gd name="T9" fmla="*/ 7 h 15"/>
                  <a:gd name="T10" fmla="*/ 0 w 8"/>
                  <a:gd name="T11" fmla="*/ 15 h 15"/>
                  <a:gd name="T12" fmla="*/ 0 w 8"/>
                  <a:gd name="T13" fmla="*/ 15 h 15"/>
                  <a:gd name="T14" fmla="*/ 0 w 8"/>
                  <a:gd name="T15" fmla="*/ 15 h 15"/>
                  <a:gd name="T16" fmla="*/ 0 w 8"/>
                  <a:gd name="T17" fmla="*/ 15 h 15"/>
                  <a:gd name="T18" fmla="*/ 8 w 8"/>
                  <a:gd name="T19" fmla="*/ 7 h 15"/>
                  <a:gd name="T20" fmla="*/ 8 w 8"/>
                  <a:gd name="T21" fmla="*/ 7 h 15"/>
                  <a:gd name="T22" fmla="*/ 8 w 8"/>
                  <a:gd name="T2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28E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923"/>
              <p:cNvSpPr/>
              <p:nvPr/>
            </p:nvSpPr>
            <p:spPr bwMode="auto">
              <a:xfrm>
                <a:off x="6037" y="576"/>
                <a:ext cx="15" cy="15"/>
              </a:xfrm>
              <a:custGeom>
                <a:avLst/>
                <a:gdLst>
                  <a:gd name="T0" fmla="*/ 0 w 15"/>
                  <a:gd name="T1" fmla="*/ 0 h 15"/>
                  <a:gd name="T2" fmla="*/ 7 w 15"/>
                  <a:gd name="T3" fmla="*/ 0 h 15"/>
                  <a:gd name="T4" fmla="*/ 7 w 15"/>
                  <a:gd name="T5" fmla="*/ 0 h 15"/>
                  <a:gd name="T6" fmla="*/ 15 w 15"/>
                  <a:gd name="T7" fmla="*/ 0 h 15"/>
                  <a:gd name="T8" fmla="*/ 15 w 15"/>
                  <a:gd name="T9" fmla="*/ 8 h 15"/>
                  <a:gd name="T10" fmla="*/ 15 w 15"/>
                  <a:gd name="T11" fmla="*/ 15 h 15"/>
                  <a:gd name="T12" fmla="*/ 7 w 15"/>
                  <a:gd name="T13" fmla="*/ 15 h 15"/>
                  <a:gd name="T14" fmla="*/ 7 w 15"/>
                  <a:gd name="T15" fmla="*/ 15 h 15"/>
                  <a:gd name="T16" fmla="*/ 7 w 15"/>
                  <a:gd name="T17" fmla="*/ 15 h 15"/>
                  <a:gd name="T18" fmla="*/ 7 w 15"/>
                  <a:gd name="T19" fmla="*/ 8 h 15"/>
                  <a:gd name="T20" fmla="*/ 7 w 15"/>
                  <a:gd name="T21" fmla="*/ 8 h 15"/>
                  <a:gd name="T22" fmla="*/ 0 w 15"/>
                  <a:gd name="T2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15">
                    <a:moveTo>
                      <a:pt x="0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15" y="8"/>
                    </a:lnTo>
                    <a:lnTo>
                      <a:pt x="15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8E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924"/>
              <p:cNvSpPr/>
              <p:nvPr/>
            </p:nvSpPr>
            <p:spPr bwMode="auto">
              <a:xfrm>
                <a:off x="6029" y="576"/>
                <a:ext cx="8" cy="23"/>
              </a:xfrm>
              <a:custGeom>
                <a:avLst/>
                <a:gdLst>
                  <a:gd name="T0" fmla="*/ 0 w 8"/>
                  <a:gd name="T1" fmla="*/ 8 h 23"/>
                  <a:gd name="T2" fmla="*/ 0 w 8"/>
                  <a:gd name="T3" fmla="*/ 8 h 23"/>
                  <a:gd name="T4" fmla="*/ 8 w 8"/>
                  <a:gd name="T5" fmla="*/ 0 h 23"/>
                  <a:gd name="T6" fmla="*/ 8 w 8"/>
                  <a:gd name="T7" fmla="*/ 8 h 23"/>
                  <a:gd name="T8" fmla="*/ 8 w 8"/>
                  <a:gd name="T9" fmla="*/ 8 h 23"/>
                  <a:gd name="T10" fmla="*/ 8 w 8"/>
                  <a:gd name="T11" fmla="*/ 15 h 23"/>
                  <a:gd name="T12" fmla="*/ 8 w 8"/>
                  <a:gd name="T13" fmla="*/ 23 h 23"/>
                  <a:gd name="T14" fmla="*/ 8 w 8"/>
                  <a:gd name="T15" fmla="*/ 23 h 23"/>
                  <a:gd name="T16" fmla="*/ 8 w 8"/>
                  <a:gd name="T17" fmla="*/ 15 h 23"/>
                  <a:gd name="T18" fmla="*/ 8 w 8"/>
                  <a:gd name="T19" fmla="*/ 15 h 23"/>
                  <a:gd name="T20" fmla="*/ 0 w 8"/>
                  <a:gd name="T21" fmla="*/ 15 h 23"/>
                  <a:gd name="T22" fmla="*/ 0 w 8"/>
                  <a:gd name="T23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23">
                    <a:moveTo>
                      <a:pt x="0" y="8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15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0" y="1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28E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925"/>
              <p:cNvSpPr/>
              <p:nvPr/>
            </p:nvSpPr>
            <p:spPr bwMode="auto">
              <a:xfrm>
                <a:off x="6014" y="584"/>
                <a:ext cx="8" cy="15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8 w 8"/>
                  <a:gd name="T5" fmla="*/ 0 h 15"/>
                  <a:gd name="T6" fmla="*/ 8 w 8"/>
                  <a:gd name="T7" fmla="*/ 0 h 15"/>
                  <a:gd name="T8" fmla="*/ 8 w 8"/>
                  <a:gd name="T9" fmla="*/ 7 h 15"/>
                  <a:gd name="T10" fmla="*/ 8 w 8"/>
                  <a:gd name="T11" fmla="*/ 15 h 15"/>
                  <a:gd name="T12" fmla="*/ 8 w 8"/>
                  <a:gd name="T13" fmla="*/ 15 h 15"/>
                  <a:gd name="T14" fmla="*/ 8 w 8"/>
                  <a:gd name="T15" fmla="*/ 15 h 15"/>
                  <a:gd name="T16" fmla="*/ 8 w 8"/>
                  <a:gd name="T17" fmla="*/ 15 h 15"/>
                  <a:gd name="T18" fmla="*/ 8 w 8"/>
                  <a:gd name="T19" fmla="*/ 7 h 15"/>
                  <a:gd name="T20" fmla="*/ 0 w 8"/>
                  <a:gd name="T21" fmla="*/ 7 h 15"/>
                  <a:gd name="T22" fmla="*/ 0 w 8"/>
                  <a:gd name="T2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5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8E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926"/>
              <p:cNvSpPr/>
              <p:nvPr/>
            </p:nvSpPr>
            <p:spPr bwMode="auto">
              <a:xfrm>
                <a:off x="5999" y="584"/>
                <a:ext cx="15" cy="22"/>
              </a:xfrm>
              <a:custGeom>
                <a:avLst/>
                <a:gdLst>
                  <a:gd name="T0" fmla="*/ 0 w 2"/>
                  <a:gd name="T1" fmla="*/ 1 h 3"/>
                  <a:gd name="T2" fmla="*/ 1 w 2"/>
                  <a:gd name="T3" fmla="*/ 0 h 3"/>
                  <a:gd name="T4" fmla="*/ 2 w 2"/>
                  <a:gd name="T5" fmla="*/ 1 h 3"/>
                  <a:gd name="T6" fmla="*/ 1 w 2"/>
                  <a:gd name="T7" fmla="*/ 3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D28E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927"/>
              <p:cNvSpPr/>
              <p:nvPr/>
            </p:nvSpPr>
            <p:spPr bwMode="auto">
              <a:xfrm>
                <a:off x="5953" y="659"/>
                <a:ext cx="15" cy="15"/>
              </a:xfrm>
              <a:custGeom>
                <a:avLst/>
                <a:gdLst>
                  <a:gd name="T0" fmla="*/ 15 w 15"/>
                  <a:gd name="T1" fmla="*/ 0 h 15"/>
                  <a:gd name="T2" fmla="*/ 15 w 15"/>
                  <a:gd name="T3" fmla="*/ 0 h 15"/>
                  <a:gd name="T4" fmla="*/ 8 w 15"/>
                  <a:gd name="T5" fmla="*/ 0 h 15"/>
                  <a:gd name="T6" fmla="*/ 8 w 15"/>
                  <a:gd name="T7" fmla="*/ 0 h 15"/>
                  <a:gd name="T8" fmla="*/ 0 w 15"/>
                  <a:gd name="T9" fmla="*/ 7 h 15"/>
                  <a:gd name="T10" fmla="*/ 0 w 15"/>
                  <a:gd name="T11" fmla="*/ 15 h 15"/>
                  <a:gd name="T12" fmla="*/ 8 w 15"/>
                  <a:gd name="T13" fmla="*/ 15 h 15"/>
                  <a:gd name="T14" fmla="*/ 8 w 15"/>
                  <a:gd name="T15" fmla="*/ 15 h 15"/>
                  <a:gd name="T16" fmla="*/ 8 w 15"/>
                  <a:gd name="T17" fmla="*/ 15 h 15"/>
                  <a:gd name="T18" fmla="*/ 8 w 15"/>
                  <a:gd name="T19" fmla="*/ 15 h 15"/>
                  <a:gd name="T20" fmla="*/ 15 w 15"/>
                  <a:gd name="T21" fmla="*/ 7 h 15"/>
                  <a:gd name="T22" fmla="*/ 15 w 15"/>
                  <a:gd name="T2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15">
                    <a:moveTo>
                      <a:pt x="15" y="0"/>
                    </a:moveTo>
                    <a:lnTo>
                      <a:pt x="1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15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E85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928"/>
              <p:cNvSpPr/>
              <p:nvPr/>
            </p:nvSpPr>
            <p:spPr bwMode="auto">
              <a:xfrm>
                <a:off x="5968" y="666"/>
                <a:ext cx="8" cy="16"/>
              </a:xfrm>
              <a:custGeom>
                <a:avLst/>
                <a:gdLst>
                  <a:gd name="T0" fmla="*/ 8 w 8"/>
                  <a:gd name="T1" fmla="*/ 0 h 16"/>
                  <a:gd name="T2" fmla="*/ 8 w 8"/>
                  <a:gd name="T3" fmla="*/ 0 h 16"/>
                  <a:gd name="T4" fmla="*/ 8 w 8"/>
                  <a:gd name="T5" fmla="*/ 0 h 16"/>
                  <a:gd name="T6" fmla="*/ 0 w 8"/>
                  <a:gd name="T7" fmla="*/ 0 h 16"/>
                  <a:gd name="T8" fmla="*/ 0 w 8"/>
                  <a:gd name="T9" fmla="*/ 0 h 16"/>
                  <a:gd name="T10" fmla="*/ 0 w 8"/>
                  <a:gd name="T11" fmla="*/ 8 h 16"/>
                  <a:gd name="T12" fmla="*/ 0 w 8"/>
                  <a:gd name="T13" fmla="*/ 16 h 16"/>
                  <a:gd name="T14" fmla="*/ 0 w 8"/>
                  <a:gd name="T15" fmla="*/ 16 h 16"/>
                  <a:gd name="T16" fmla="*/ 8 w 8"/>
                  <a:gd name="T17" fmla="*/ 16 h 16"/>
                  <a:gd name="T18" fmla="*/ 8 w 8"/>
                  <a:gd name="T19" fmla="*/ 8 h 16"/>
                  <a:gd name="T20" fmla="*/ 8 w 8"/>
                  <a:gd name="T21" fmla="*/ 8 h 16"/>
                  <a:gd name="T22" fmla="*/ 8 w 8"/>
                  <a:gd name="T2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6">
                    <a:moveTo>
                      <a:pt x="8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8" y="1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E85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929"/>
              <p:cNvSpPr/>
              <p:nvPr/>
            </p:nvSpPr>
            <p:spPr bwMode="auto">
              <a:xfrm>
                <a:off x="5983" y="666"/>
                <a:ext cx="8" cy="16"/>
              </a:xfrm>
              <a:custGeom>
                <a:avLst/>
                <a:gdLst>
                  <a:gd name="T0" fmla="*/ 8 w 8"/>
                  <a:gd name="T1" fmla="*/ 0 h 16"/>
                  <a:gd name="T2" fmla="*/ 8 w 8"/>
                  <a:gd name="T3" fmla="*/ 0 h 16"/>
                  <a:gd name="T4" fmla="*/ 0 w 8"/>
                  <a:gd name="T5" fmla="*/ 0 h 16"/>
                  <a:gd name="T6" fmla="*/ 0 w 8"/>
                  <a:gd name="T7" fmla="*/ 0 h 16"/>
                  <a:gd name="T8" fmla="*/ 0 w 8"/>
                  <a:gd name="T9" fmla="*/ 8 h 16"/>
                  <a:gd name="T10" fmla="*/ 0 w 8"/>
                  <a:gd name="T11" fmla="*/ 16 h 16"/>
                  <a:gd name="T12" fmla="*/ 0 w 8"/>
                  <a:gd name="T13" fmla="*/ 16 h 16"/>
                  <a:gd name="T14" fmla="*/ 0 w 8"/>
                  <a:gd name="T15" fmla="*/ 16 h 16"/>
                  <a:gd name="T16" fmla="*/ 0 w 8"/>
                  <a:gd name="T17" fmla="*/ 16 h 16"/>
                  <a:gd name="T18" fmla="*/ 8 w 8"/>
                  <a:gd name="T19" fmla="*/ 8 h 16"/>
                  <a:gd name="T20" fmla="*/ 8 w 8"/>
                  <a:gd name="T21" fmla="*/ 8 h 16"/>
                  <a:gd name="T22" fmla="*/ 8 w 8"/>
                  <a:gd name="T2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6">
                    <a:moveTo>
                      <a:pt x="8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E85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930"/>
              <p:cNvSpPr/>
              <p:nvPr/>
            </p:nvSpPr>
            <p:spPr bwMode="auto">
              <a:xfrm>
                <a:off x="6037" y="659"/>
                <a:ext cx="15" cy="15"/>
              </a:xfrm>
              <a:custGeom>
                <a:avLst/>
                <a:gdLst>
                  <a:gd name="T0" fmla="*/ 0 w 15"/>
                  <a:gd name="T1" fmla="*/ 0 h 15"/>
                  <a:gd name="T2" fmla="*/ 7 w 15"/>
                  <a:gd name="T3" fmla="*/ 0 h 15"/>
                  <a:gd name="T4" fmla="*/ 7 w 15"/>
                  <a:gd name="T5" fmla="*/ 0 h 15"/>
                  <a:gd name="T6" fmla="*/ 15 w 15"/>
                  <a:gd name="T7" fmla="*/ 0 h 15"/>
                  <a:gd name="T8" fmla="*/ 15 w 15"/>
                  <a:gd name="T9" fmla="*/ 7 h 15"/>
                  <a:gd name="T10" fmla="*/ 15 w 15"/>
                  <a:gd name="T11" fmla="*/ 15 h 15"/>
                  <a:gd name="T12" fmla="*/ 7 w 15"/>
                  <a:gd name="T13" fmla="*/ 15 h 15"/>
                  <a:gd name="T14" fmla="*/ 7 w 15"/>
                  <a:gd name="T15" fmla="*/ 15 h 15"/>
                  <a:gd name="T16" fmla="*/ 7 w 15"/>
                  <a:gd name="T17" fmla="*/ 15 h 15"/>
                  <a:gd name="T18" fmla="*/ 7 w 15"/>
                  <a:gd name="T19" fmla="*/ 15 h 15"/>
                  <a:gd name="T20" fmla="*/ 7 w 15"/>
                  <a:gd name="T21" fmla="*/ 7 h 15"/>
                  <a:gd name="T22" fmla="*/ 0 w 15"/>
                  <a:gd name="T2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15">
                    <a:moveTo>
                      <a:pt x="0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85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931"/>
              <p:cNvSpPr/>
              <p:nvPr/>
            </p:nvSpPr>
            <p:spPr bwMode="auto">
              <a:xfrm>
                <a:off x="6029" y="666"/>
                <a:ext cx="8" cy="16"/>
              </a:xfrm>
              <a:custGeom>
                <a:avLst/>
                <a:gdLst>
                  <a:gd name="T0" fmla="*/ 0 w 8"/>
                  <a:gd name="T1" fmla="*/ 0 h 16"/>
                  <a:gd name="T2" fmla="*/ 0 w 8"/>
                  <a:gd name="T3" fmla="*/ 0 h 16"/>
                  <a:gd name="T4" fmla="*/ 8 w 8"/>
                  <a:gd name="T5" fmla="*/ 0 h 16"/>
                  <a:gd name="T6" fmla="*/ 8 w 8"/>
                  <a:gd name="T7" fmla="*/ 0 h 16"/>
                  <a:gd name="T8" fmla="*/ 8 w 8"/>
                  <a:gd name="T9" fmla="*/ 0 h 16"/>
                  <a:gd name="T10" fmla="*/ 8 w 8"/>
                  <a:gd name="T11" fmla="*/ 8 h 16"/>
                  <a:gd name="T12" fmla="*/ 8 w 8"/>
                  <a:gd name="T13" fmla="*/ 16 h 16"/>
                  <a:gd name="T14" fmla="*/ 8 w 8"/>
                  <a:gd name="T15" fmla="*/ 16 h 16"/>
                  <a:gd name="T16" fmla="*/ 8 w 8"/>
                  <a:gd name="T17" fmla="*/ 16 h 16"/>
                  <a:gd name="T18" fmla="*/ 8 w 8"/>
                  <a:gd name="T19" fmla="*/ 8 h 16"/>
                  <a:gd name="T20" fmla="*/ 0 w 8"/>
                  <a:gd name="T21" fmla="*/ 8 h 16"/>
                  <a:gd name="T22" fmla="*/ 0 w 8"/>
                  <a:gd name="T2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85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932"/>
              <p:cNvSpPr/>
              <p:nvPr/>
            </p:nvSpPr>
            <p:spPr bwMode="auto">
              <a:xfrm>
                <a:off x="6014" y="666"/>
                <a:ext cx="8" cy="16"/>
              </a:xfrm>
              <a:custGeom>
                <a:avLst/>
                <a:gdLst>
                  <a:gd name="T0" fmla="*/ 0 w 8"/>
                  <a:gd name="T1" fmla="*/ 0 h 16"/>
                  <a:gd name="T2" fmla="*/ 0 w 8"/>
                  <a:gd name="T3" fmla="*/ 0 h 16"/>
                  <a:gd name="T4" fmla="*/ 8 w 8"/>
                  <a:gd name="T5" fmla="*/ 0 h 16"/>
                  <a:gd name="T6" fmla="*/ 8 w 8"/>
                  <a:gd name="T7" fmla="*/ 0 h 16"/>
                  <a:gd name="T8" fmla="*/ 8 w 8"/>
                  <a:gd name="T9" fmla="*/ 8 h 16"/>
                  <a:gd name="T10" fmla="*/ 8 w 8"/>
                  <a:gd name="T11" fmla="*/ 16 h 16"/>
                  <a:gd name="T12" fmla="*/ 8 w 8"/>
                  <a:gd name="T13" fmla="*/ 16 h 16"/>
                  <a:gd name="T14" fmla="*/ 8 w 8"/>
                  <a:gd name="T15" fmla="*/ 16 h 16"/>
                  <a:gd name="T16" fmla="*/ 8 w 8"/>
                  <a:gd name="T17" fmla="*/ 16 h 16"/>
                  <a:gd name="T18" fmla="*/ 8 w 8"/>
                  <a:gd name="T19" fmla="*/ 8 h 16"/>
                  <a:gd name="T20" fmla="*/ 0 w 8"/>
                  <a:gd name="T21" fmla="*/ 8 h 16"/>
                  <a:gd name="T22" fmla="*/ 0 w 8"/>
                  <a:gd name="T2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85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933"/>
              <p:cNvSpPr/>
              <p:nvPr/>
            </p:nvSpPr>
            <p:spPr bwMode="auto">
              <a:xfrm>
                <a:off x="5999" y="666"/>
                <a:ext cx="15" cy="23"/>
              </a:xfrm>
              <a:custGeom>
                <a:avLst/>
                <a:gdLst>
                  <a:gd name="T0" fmla="*/ 0 w 2"/>
                  <a:gd name="T1" fmla="*/ 1 h 3"/>
                  <a:gd name="T2" fmla="*/ 1 w 2"/>
                  <a:gd name="T3" fmla="*/ 0 h 3"/>
                  <a:gd name="T4" fmla="*/ 2 w 2"/>
                  <a:gd name="T5" fmla="*/ 1 h 3"/>
                  <a:gd name="T6" fmla="*/ 1 w 2"/>
                  <a:gd name="T7" fmla="*/ 3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1" y="3"/>
                      <a:pt x="1" y="3"/>
                    </a:cubicBezTo>
                    <a:cubicBezTo>
                      <a:pt x="1" y="3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BE85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934"/>
              <p:cNvSpPr/>
              <p:nvPr/>
            </p:nvSpPr>
            <p:spPr bwMode="auto">
              <a:xfrm>
                <a:off x="5770" y="1232"/>
                <a:ext cx="38" cy="60"/>
              </a:xfrm>
              <a:custGeom>
                <a:avLst/>
                <a:gdLst>
                  <a:gd name="T0" fmla="*/ 5 w 5"/>
                  <a:gd name="T1" fmla="*/ 6 h 8"/>
                  <a:gd name="T2" fmla="*/ 4 w 5"/>
                  <a:gd name="T3" fmla="*/ 7 h 8"/>
                  <a:gd name="T4" fmla="*/ 2 w 5"/>
                  <a:gd name="T5" fmla="*/ 7 h 8"/>
                  <a:gd name="T6" fmla="*/ 0 w 5"/>
                  <a:gd name="T7" fmla="*/ 4 h 8"/>
                  <a:gd name="T8" fmla="*/ 4 w 5"/>
                  <a:gd name="T9" fmla="*/ 1 h 8"/>
                  <a:gd name="T10" fmla="*/ 5 w 5"/>
                  <a:gd name="T11" fmla="*/ 1 h 8"/>
                  <a:gd name="T12" fmla="*/ 5 w 5"/>
                  <a:gd name="T13" fmla="*/ 2 h 8"/>
                  <a:gd name="T14" fmla="*/ 5 w 5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5" y="6"/>
                    </a:moveTo>
                    <a:cubicBezTo>
                      <a:pt x="5" y="7"/>
                      <a:pt x="4" y="7"/>
                      <a:pt x="4" y="7"/>
                    </a:cubicBezTo>
                    <a:cubicBezTo>
                      <a:pt x="3" y="8"/>
                      <a:pt x="3" y="8"/>
                      <a:pt x="2" y="7"/>
                    </a:cubicBezTo>
                    <a:cubicBezTo>
                      <a:pt x="0" y="7"/>
                      <a:pt x="0" y="6"/>
                      <a:pt x="0" y="4"/>
                    </a:cubicBezTo>
                    <a:cubicBezTo>
                      <a:pt x="1" y="3"/>
                      <a:pt x="3" y="2"/>
                      <a:pt x="4" y="1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4"/>
                      <a:pt x="5" y="5"/>
                      <a:pt x="5" y="6"/>
                    </a:cubicBezTo>
                  </a:path>
                </a:pathLst>
              </a:custGeom>
              <a:solidFill>
                <a:srgbClr val="FDCB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935"/>
              <p:cNvSpPr/>
              <p:nvPr/>
            </p:nvSpPr>
            <p:spPr bwMode="auto">
              <a:xfrm>
                <a:off x="5770" y="1254"/>
                <a:ext cx="38" cy="30"/>
              </a:xfrm>
              <a:custGeom>
                <a:avLst/>
                <a:gdLst>
                  <a:gd name="T0" fmla="*/ 3 w 5"/>
                  <a:gd name="T1" fmla="*/ 2 h 4"/>
                  <a:gd name="T2" fmla="*/ 1 w 5"/>
                  <a:gd name="T3" fmla="*/ 0 h 4"/>
                  <a:gd name="T4" fmla="*/ 1 w 5"/>
                  <a:gd name="T5" fmla="*/ 1 h 4"/>
                  <a:gd name="T6" fmla="*/ 2 w 5"/>
                  <a:gd name="T7" fmla="*/ 4 h 4"/>
                  <a:gd name="T8" fmla="*/ 5 w 5"/>
                  <a:gd name="T9" fmla="*/ 3 h 4"/>
                  <a:gd name="T10" fmla="*/ 5 w 5"/>
                  <a:gd name="T11" fmla="*/ 2 h 4"/>
                  <a:gd name="T12" fmla="*/ 3 w 5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3" y="2"/>
                    </a:move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3"/>
                      <a:pt x="2" y="4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4" y="2"/>
                      <a:pt x="3" y="2"/>
                      <a:pt x="3" y="2"/>
                    </a:cubicBezTo>
                  </a:path>
                </a:pathLst>
              </a:custGeom>
              <a:solidFill>
                <a:srgbClr val="F8AD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936"/>
              <p:cNvSpPr/>
              <p:nvPr/>
            </p:nvSpPr>
            <p:spPr bwMode="auto">
              <a:xfrm>
                <a:off x="5801" y="1224"/>
                <a:ext cx="15" cy="15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2 h 2"/>
                  <a:gd name="T4" fmla="*/ 0 w 2"/>
                  <a:gd name="T5" fmla="*/ 2 h 2"/>
                  <a:gd name="T6" fmla="*/ 0 w 2"/>
                  <a:gd name="T7" fmla="*/ 0 h 2"/>
                  <a:gd name="T8" fmla="*/ 1 w 2"/>
                  <a:gd name="T9" fmla="*/ 0 h 2"/>
                  <a:gd name="T10" fmla="*/ 2 w 2"/>
                  <a:gd name="T11" fmla="*/ 1 h 2"/>
                  <a:gd name="T12" fmla="*/ 2 w 2"/>
                  <a:gd name="T13" fmla="*/ 1 h 2"/>
                  <a:gd name="T14" fmla="*/ 1 w 2"/>
                  <a:gd name="T15" fmla="*/ 2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937"/>
              <p:cNvSpPr/>
              <p:nvPr/>
            </p:nvSpPr>
            <p:spPr bwMode="auto">
              <a:xfrm>
                <a:off x="5801" y="1239"/>
                <a:ext cx="7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3D7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938"/>
              <p:cNvSpPr>
                <a:spLocks noEditPoints="1"/>
              </p:cNvSpPr>
              <p:nvPr/>
            </p:nvSpPr>
            <p:spPr bwMode="auto">
              <a:xfrm>
                <a:off x="5801" y="1247"/>
                <a:ext cx="7" cy="37"/>
              </a:xfrm>
              <a:custGeom>
                <a:avLst/>
                <a:gdLst>
                  <a:gd name="T0" fmla="*/ 1 w 1"/>
                  <a:gd name="T1" fmla="*/ 4 h 5"/>
                  <a:gd name="T2" fmla="*/ 0 w 1"/>
                  <a:gd name="T3" fmla="*/ 5 h 5"/>
                  <a:gd name="T4" fmla="*/ 0 w 1"/>
                  <a:gd name="T5" fmla="*/ 5 h 5"/>
                  <a:gd name="T6" fmla="*/ 1 w 1"/>
                  <a:gd name="T7" fmla="*/ 5 h 5"/>
                  <a:gd name="T8" fmla="*/ 1 w 1"/>
                  <a:gd name="T9" fmla="*/ 4 h 5"/>
                  <a:gd name="T10" fmla="*/ 1 w 1"/>
                  <a:gd name="T11" fmla="*/ 0 h 5"/>
                  <a:gd name="T12" fmla="*/ 0 w 1"/>
                  <a:gd name="T13" fmla="*/ 3 h 5"/>
                  <a:gd name="T14" fmla="*/ 0 w 1"/>
                  <a:gd name="T15" fmla="*/ 3 h 5"/>
                  <a:gd name="T16" fmla="*/ 1 w 1"/>
                  <a:gd name="T17" fmla="*/ 3 h 5"/>
                  <a:gd name="T18" fmla="*/ 1 w 1"/>
                  <a:gd name="T19" fmla="*/ 2 h 5"/>
                  <a:gd name="T20" fmla="*/ 1 w 1"/>
                  <a:gd name="T21" fmla="*/ 0 h 5"/>
                  <a:gd name="T22" fmla="*/ 1 w 1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5">
                    <a:moveTo>
                      <a:pt x="1" y="4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BA2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939"/>
              <p:cNvSpPr/>
              <p:nvPr/>
            </p:nvSpPr>
            <p:spPr bwMode="auto">
              <a:xfrm>
                <a:off x="5801" y="1269"/>
                <a:ext cx="7" cy="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0 h 2"/>
                  <a:gd name="T6" fmla="*/ 0 w 1"/>
                  <a:gd name="T7" fmla="*/ 1 h 2"/>
                  <a:gd name="T8" fmla="*/ 0 w 1"/>
                  <a:gd name="T9" fmla="*/ 2 h 2"/>
                  <a:gd name="T10" fmla="*/ 1 w 1"/>
                  <a:gd name="T11" fmla="*/ 1 h 2"/>
                  <a:gd name="T12" fmla="*/ 1 w 1"/>
                  <a:gd name="T13" fmla="*/ 1 h 2"/>
                  <a:gd name="T14" fmla="*/ 1 w 1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F68A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940"/>
              <p:cNvSpPr/>
              <p:nvPr/>
            </p:nvSpPr>
            <p:spPr bwMode="auto">
              <a:xfrm>
                <a:off x="5839" y="1232"/>
                <a:ext cx="45" cy="60"/>
              </a:xfrm>
              <a:custGeom>
                <a:avLst/>
                <a:gdLst>
                  <a:gd name="T0" fmla="*/ 4 w 6"/>
                  <a:gd name="T1" fmla="*/ 7 h 8"/>
                  <a:gd name="T2" fmla="*/ 1 w 6"/>
                  <a:gd name="T3" fmla="*/ 7 h 8"/>
                  <a:gd name="T4" fmla="*/ 0 w 6"/>
                  <a:gd name="T5" fmla="*/ 6 h 8"/>
                  <a:gd name="T6" fmla="*/ 0 w 6"/>
                  <a:gd name="T7" fmla="*/ 3 h 8"/>
                  <a:gd name="T8" fmla="*/ 0 w 6"/>
                  <a:gd name="T9" fmla="*/ 1 h 8"/>
                  <a:gd name="T10" fmla="*/ 2 w 6"/>
                  <a:gd name="T11" fmla="*/ 1 h 8"/>
                  <a:gd name="T12" fmla="*/ 5 w 6"/>
                  <a:gd name="T13" fmla="*/ 4 h 8"/>
                  <a:gd name="T14" fmla="*/ 4 w 6"/>
                  <a:gd name="T1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8">
                    <a:moveTo>
                      <a:pt x="4" y="7"/>
                    </a:moveTo>
                    <a:cubicBezTo>
                      <a:pt x="3" y="8"/>
                      <a:pt x="2" y="8"/>
                      <a:pt x="1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1"/>
                    </a:cubicBezTo>
                    <a:cubicBezTo>
                      <a:pt x="3" y="2"/>
                      <a:pt x="5" y="3"/>
                      <a:pt x="5" y="4"/>
                    </a:cubicBezTo>
                    <a:cubicBezTo>
                      <a:pt x="6" y="6"/>
                      <a:pt x="5" y="7"/>
                      <a:pt x="4" y="7"/>
                    </a:cubicBezTo>
                  </a:path>
                </a:pathLst>
              </a:custGeom>
              <a:solidFill>
                <a:srgbClr val="FDCB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941"/>
              <p:cNvSpPr/>
              <p:nvPr/>
            </p:nvSpPr>
            <p:spPr bwMode="auto">
              <a:xfrm>
                <a:off x="5839" y="1254"/>
                <a:ext cx="38" cy="30"/>
              </a:xfrm>
              <a:custGeom>
                <a:avLst/>
                <a:gdLst>
                  <a:gd name="T0" fmla="*/ 3 w 5"/>
                  <a:gd name="T1" fmla="*/ 2 h 4"/>
                  <a:gd name="T2" fmla="*/ 4 w 5"/>
                  <a:gd name="T3" fmla="*/ 0 h 4"/>
                  <a:gd name="T4" fmla="*/ 5 w 5"/>
                  <a:gd name="T5" fmla="*/ 1 h 4"/>
                  <a:gd name="T6" fmla="*/ 3 w 5"/>
                  <a:gd name="T7" fmla="*/ 4 h 4"/>
                  <a:gd name="T8" fmla="*/ 1 w 5"/>
                  <a:gd name="T9" fmla="*/ 3 h 4"/>
                  <a:gd name="T10" fmla="*/ 0 w 5"/>
                  <a:gd name="T11" fmla="*/ 2 h 4"/>
                  <a:gd name="T12" fmla="*/ 3 w 5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3" y="2"/>
                    </a:moveTo>
                    <a:cubicBezTo>
                      <a:pt x="3" y="2"/>
                      <a:pt x="4" y="1"/>
                      <a:pt x="4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3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</a:path>
                </a:pathLst>
              </a:custGeom>
              <a:solidFill>
                <a:srgbClr val="F8AD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1942"/>
              <p:cNvSpPr/>
              <p:nvPr/>
            </p:nvSpPr>
            <p:spPr bwMode="auto">
              <a:xfrm>
                <a:off x="5831" y="1224"/>
                <a:ext cx="23" cy="15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2 h 2"/>
                  <a:gd name="T4" fmla="*/ 3 w 3"/>
                  <a:gd name="T5" fmla="*/ 2 h 2"/>
                  <a:gd name="T6" fmla="*/ 2 w 3"/>
                  <a:gd name="T7" fmla="*/ 0 h 2"/>
                  <a:gd name="T8" fmla="*/ 2 w 3"/>
                  <a:gd name="T9" fmla="*/ 0 h 2"/>
                  <a:gd name="T10" fmla="*/ 1 w 3"/>
                  <a:gd name="T11" fmla="*/ 1 h 2"/>
                  <a:gd name="T12" fmla="*/ 0 w 3"/>
                  <a:gd name="T13" fmla="*/ 1 h 2"/>
                  <a:gd name="T14" fmla="*/ 1 w 3"/>
                  <a:gd name="T15" fmla="*/ 2 h 2"/>
                  <a:gd name="T16" fmla="*/ 1 w 3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943"/>
              <p:cNvSpPr/>
              <p:nvPr/>
            </p:nvSpPr>
            <p:spPr bwMode="auto">
              <a:xfrm>
                <a:off x="5839" y="1239"/>
                <a:ext cx="15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0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rgbClr val="3D7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1944"/>
              <p:cNvSpPr/>
              <p:nvPr/>
            </p:nvSpPr>
            <p:spPr bwMode="auto">
              <a:xfrm>
                <a:off x="5808" y="1239"/>
                <a:ext cx="31" cy="53"/>
              </a:xfrm>
              <a:custGeom>
                <a:avLst/>
                <a:gdLst>
                  <a:gd name="T0" fmla="*/ 4 w 4"/>
                  <a:gd name="T1" fmla="*/ 5 h 7"/>
                  <a:gd name="T2" fmla="*/ 2 w 4"/>
                  <a:gd name="T3" fmla="*/ 7 h 7"/>
                  <a:gd name="T4" fmla="*/ 0 w 4"/>
                  <a:gd name="T5" fmla="*/ 5 h 7"/>
                  <a:gd name="T6" fmla="*/ 1 w 4"/>
                  <a:gd name="T7" fmla="*/ 0 h 7"/>
                  <a:gd name="T8" fmla="*/ 3 w 4"/>
                  <a:gd name="T9" fmla="*/ 0 h 7"/>
                  <a:gd name="T10" fmla="*/ 4 w 4"/>
                  <a:gd name="T1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4" y="5"/>
                    </a:moveTo>
                    <a:cubicBezTo>
                      <a:pt x="4" y="6"/>
                      <a:pt x="3" y="7"/>
                      <a:pt x="2" y="7"/>
                    </a:cubicBezTo>
                    <a:cubicBezTo>
                      <a:pt x="1" y="7"/>
                      <a:pt x="0" y="6"/>
                      <a:pt x="0" y="5"/>
                    </a:cubicBezTo>
                    <a:cubicBezTo>
                      <a:pt x="0" y="4"/>
                      <a:pt x="1" y="2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2"/>
                      <a:pt x="4" y="4"/>
                      <a:pt x="4" y="5"/>
                    </a:cubicBezTo>
                  </a:path>
                </a:pathLst>
              </a:custGeom>
              <a:solidFill>
                <a:srgbClr val="FDCB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1945"/>
              <p:cNvSpPr/>
              <p:nvPr/>
            </p:nvSpPr>
            <p:spPr bwMode="auto">
              <a:xfrm>
                <a:off x="5839" y="1254"/>
                <a:ext cx="7" cy="30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0 h 4"/>
                  <a:gd name="T4" fmla="*/ 0 w 1"/>
                  <a:gd name="T5" fmla="*/ 0 h 4"/>
                  <a:gd name="T6" fmla="*/ 0 w 1"/>
                  <a:gd name="T7" fmla="*/ 1 h 4"/>
                  <a:gd name="T8" fmla="*/ 0 w 1"/>
                  <a:gd name="T9" fmla="*/ 1 h 4"/>
                  <a:gd name="T10" fmla="*/ 0 w 1"/>
                  <a:gd name="T11" fmla="*/ 2 h 4"/>
                  <a:gd name="T12" fmla="*/ 0 w 1"/>
                  <a:gd name="T13" fmla="*/ 3 h 4"/>
                  <a:gd name="T14" fmla="*/ 0 w 1"/>
                  <a:gd name="T15" fmla="*/ 3 h 4"/>
                  <a:gd name="T16" fmla="*/ 0 w 1"/>
                  <a:gd name="T17" fmla="*/ 3 h 4"/>
                  <a:gd name="T18" fmla="*/ 1 w 1"/>
                  <a:gd name="T19" fmla="*/ 4 h 4"/>
                  <a:gd name="T20" fmla="*/ 1 w 1"/>
                  <a:gd name="T21" fmla="*/ 4 h 4"/>
                  <a:gd name="T22" fmla="*/ 1 w 1"/>
                  <a:gd name="T23" fmla="*/ 3 h 4"/>
                  <a:gd name="T24" fmla="*/ 0 w 1"/>
                  <a:gd name="T25" fmla="*/ 2 h 4"/>
                  <a:gd name="T26" fmla="*/ 1 w 1"/>
                  <a:gd name="T27" fmla="*/ 2 h 4"/>
                  <a:gd name="T28" fmla="*/ 0 w 1"/>
                  <a:gd name="T2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</a:path>
                </a:pathLst>
              </a:custGeom>
              <a:solidFill>
                <a:srgbClr val="FBA2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1946"/>
              <p:cNvSpPr/>
              <p:nvPr/>
            </p:nvSpPr>
            <p:spPr bwMode="auto">
              <a:xfrm>
                <a:off x="5839" y="1269"/>
                <a:ext cx="7" cy="1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1 w 1"/>
                  <a:gd name="T5" fmla="*/ 2 h 2"/>
                  <a:gd name="T6" fmla="*/ 1 w 1"/>
                  <a:gd name="T7" fmla="*/ 1 h 2"/>
                  <a:gd name="T8" fmla="*/ 1 w 1"/>
                  <a:gd name="T9" fmla="*/ 0 h 2"/>
                  <a:gd name="T10" fmla="*/ 0 w 1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F68A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1947"/>
              <p:cNvSpPr/>
              <p:nvPr/>
            </p:nvSpPr>
            <p:spPr bwMode="auto">
              <a:xfrm>
                <a:off x="5839" y="1269"/>
                <a:ext cx="0" cy="8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A2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1948"/>
              <p:cNvSpPr/>
              <p:nvPr/>
            </p:nvSpPr>
            <p:spPr bwMode="auto">
              <a:xfrm>
                <a:off x="5808" y="1269"/>
                <a:ext cx="31" cy="23"/>
              </a:xfrm>
              <a:custGeom>
                <a:avLst/>
                <a:gdLst>
                  <a:gd name="T0" fmla="*/ 2 w 4"/>
                  <a:gd name="T1" fmla="*/ 1 h 3"/>
                  <a:gd name="T2" fmla="*/ 0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4 w 4"/>
                  <a:gd name="T9" fmla="*/ 1 h 3"/>
                  <a:gd name="T10" fmla="*/ 4 w 4"/>
                  <a:gd name="T11" fmla="*/ 0 h 3"/>
                  <a:gd name="T12" fmla="*/ 2 w 4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8AD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1949"/>
              <p:cNvSpPr/>
              <p:nvPr/>
            </p:nvSpPr>
            <p:spPr bwMode="auto">
              <a:xfrm>
                <a:off x="5816" y="1232"/>
                <a:ext cx="15" cy="7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1 h 1"/>
                  <a:gd name="T4" fmla="*/ 0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  <a:gd name="T10" fmla="*/ 2 w 2"/>
                  <a:gd name="T11" fmla="*/ 0 h 1"/>
                  <a:gd name="T12" fmla="*/ 2 w 2"/>
                  <a:gd name="T13" fmla="*/ 0 h 1"/>
                  <a:gd name="T14" fmla="*/ 2 w 2"/>
                  <a:gd name="T15" fmla="*/ 1 h 1"/>
                  <a:gd name="T16" fmla="*/ 2 w 2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950"/>
              <p:cNvSpPr/>
              <p:nvPr/>
            </p:nvSpPr>
            <p:spPr bwMode="auto">
              <a:xfrm>
                <a:off x="5816" y="1239"/>
                <a:ext cx="15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2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3D7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1951"/>
              <p:cNvSpPr/>
              <p:nvPr/>
            </p:nvSpPr>
            <p:spPr bwMode="auto">
              <a:xfrm>
                <a:off x="5816" y="1186"/>
                <a:ext cx="38" cy="53"/>
              </a:xfrm>
              <a:custGeom>
                <a:avLst/>
                <a:gdLst>
                  <a:gd name="T0" fmla="*/ 5 w 5"/>
                  <a:gd name="T1" fmla="*/ 4 h 7"/>
                  <a:gd name="T2" fmla="*/ 3 w 5"/>
                  <a:gd name="T3" fmla="*/ 7 h 7"/>
                  <a:gd name="T4" fmla="*/ 2 w 5"/>
                  <a:gd name="T5" fmla="*/ 7 h 7"/>
                  <a:gd name="T6" fmla="*/ 0 w 5"/>
                  <a:gd name="T7" fmla="*/ 5 h 7"/>
                  <a:gd name="T8" fmla="*/ 1 w 5"/>
                  <a:gd name="T9" fmla="*/ 0 h 7"/>
                  <a:gd name="T10" fmla="*/ 1 w 5"/>
                  <a:gd name="T11" fmla="*/ 0 h 7"/>
                  <a:gd name="T12" fmla="*/ 3 w 5"/>
                  <a:gd name="T13" fmla="*/ 0 h 7"/>
                  <a:gd name="T14" fmla="*/ 5 w 5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7">
                    <a:moveTo>
                      <a:pt x="5" y="4"/>
                    </a:moveTo>
                    <a:cubicBezTo>
                      <a:pt x="5" y="6"/>
                      <a:pt x="4" y="7"/>
                      <a:pt x="3" y="7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1" y="6"/>
                      <a:pt x="0" y="6"/>
                      <a:pt x="0" y="5"/>
                    </a:cubicBezTo>
                    <a:cubicBezTo>
                      <a:pt x="0" y="4"/>
                      <a:pt x="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1"/>
                      <a:pt x="5" y="3"/>
                      <a:pt x="5" y="4"/>
                    </a:cubicBezTo>
                  </a:path>
                </a:pathLst>
              </a:custGeom>
              <a:solidFill>
                <a:srgbClr val="FDCB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1952"/>
              <p:cNvSpPr/>
              <p:nvPr/>
            </p:nvSpPr>
            <p:spPr bwMode="auto">
              <a:xfrm>
                <a:off x="5816" y="1209"/>
                <a:ext cx="38" cy="30"/>
              </a:xfrm>
              <a:custGeom>
                <a:avLst/>
                <a:gdLst>
                  <a:gd name="T0" fmla="*/ 3 w 5"/>
                  <a:gd name="T1" fmla="*/ 1 h 4"/>
                  <a:gd name="T2" fmla="*/ 1 w 5"/>
                  <a:gd name="T3" fmla="*/ 1 h 4"/>
                  <a:gd name="T4" fmla="*/ 1 w 5"/>
                  <a:gd name="T5" fmla="*/ 2 h 4"/>
                  <a:gd name="T6" fmla="*/ 3 w 5"/>
                  <a:gd name="T7" fmla="*/ 3 h 4"/>
                  <a:gd name="T8" fmla="*/ 5 w 5"/>
                  <a:gd name="T9" fmla="*/ 1 h 4"/>
                  <a:gd name="T10" fmla="*/ 4 w 5"/>
                  <a:gd name="T11" fmla="*/ 0 h 4"/>
                  <a:gd name="T12" fmla="*/ 3 w 5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3" y="1"/>
                    </a:moveTo>
                    <a:cubicBezTo>
                      <a:pt x="2" y="2"/>
                      <a:pt x="1" y="1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2" y="4"/>
                      <a:pt x="3" y="3"/>
                    </a:cubicBezTo>
                    <a:cubicBezTo>
                      <a:pt x="4" y="3"/>
                      <a:pt x="5" y="2"/>
                      <a:pt x="5" y="1"/>
                    </a:cubicBezTo>
                    <a:cubicBezTo>
                      <a:pt x="5" y="1"/>
                      <a:pt x="5" y="0"/>
                      <a:pt x="4" y="0"/>
                    </a:cubicBezTo>
                    <a:cubicBezTo>
                      <a:pt x="4" y="1"/>
                      <a:pt x="4" y="1"/>
                      <a:pt x="3" y="1"/>
                    </a:cubicBezTo>
                  </a:path>
                </a:pathLst>
              </a:custGeom>
              <a:solidFill>
                <a:srgbClr val="F8AD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1953"/>
              <p:cNvSpPr/>
              <p:nvPr/>
            </p:nvSpPr>
            <p:spPr bwMode="auto">
              <a:xfrm>
                <a:off x="5823" y="1171"/>
                <a:ext cx="16" cy="15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2 h 2"/>
                  <a:gd name="T4" fmla="*/ 0 w 2"/>
                  <a:gd name="T5" fmla="*/ 2 h 2"/>
                  <a:gd name="T6" fmla="*/ 0 w 2"/>
                  <a:gd name="T7" fmla="*/ 1 h 2"/>
                  <a:gd name="T8" fmla="*/ 0 w 2"/>
                  <a:gd name="T9" fmla="*/ 1 h 2"/>
                  <a:gd name="T10" fmla="*/ 1 w 2"/>
                  <a:gd name="T11" fmla="*/ 0 h 2"/>
                  <a:gd name="T12" fmla="*/ 2 w 2"/>
                  <a:gd name="T13" fmla="*/ 1 h 2"/>
                  <a:gd name="T14" fmla="*/ 2 w 2"/>
                  <a:gd name="T15" fmla="*/ 2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1954"/>
              <p:cNvSpPr/>
              <p:nvPr/>
            </p:nvSpPr>
            <p:spPr bwMode="auto">
              <a:xfrm>
                <a:off x="5823" y="1186"/>
                <a:ext cx="16" cy="0"/>
              </a:xfrm>
              <a:custGeom>
                <a:avLst/>
                <a:gdLst>
                  <a:gd name="T0" fmla="*/ 0 w 2"/>
                  <a:gd name="T1" fmla="*/ 0 w 2"/>
                  <a:gd name="T2" fmla="*/ 1 w 2"/>
                  <a:gd name="T3" fmla="*/ 2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3D7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1955"/>
              <p:cNvSpPr/>
              <p:nvPr/>
            </p:nvSpPr>
            <p:spPr bwMode="auto">
              <a:xfrm>
                <a:off x="5816" y="1186"/>
                <a:ext cx="15" cy="53"/>
              </a:xfrm>
              <a:custGeom>
                <a:avLst/>
                <a:gdLst>
                  <a:gd name="T0" fmla="*/ 1 w 2"/>
                  <a:gd name="T1" fmla="*/ 0 h 7"/>
                  <a:gd name="T2" fmla="*/ 1 w 2"/>
                  <a:gd name="T3" fmla="*/ 0 h 7"/>
                  <a:gd name="T4" fmla="*/ 0 w 2"/>
                  <a:gd name="T5" fmla="*/ 5 h 7"/>
                  <a:gd name="T6" fmla="*/ 0 w 2"/>
                  <a:gd name="T7" fmla="*/ 5 h 7"/>
                  <a:gd name="T8" fmla="*/ 2 w 2"/>
                  <a:gd name="T9" fmla="*/ 7 h 7"/>
                  <a:gd name="T10" fmla="*/ 2 w 2"/>
                  <a:gd name="T11" fmla="*/ 6 h 7"/>
                  <a:gd name="T12" fmla="*/ 1 w 2"/>
                  <a:gd name="T13" fmla="*/ 5 h 7"/>
                  <a:gd name="T14" fmla="*/ 1 w 2"/>
                  <a:gd name="T15" fmla="*/ 4 h 7"/>
                  <a:gd name="T16" fmla="*/ 2 w 2"/>
                  <a:gd name="T17" fmla="*/ 5 h 7"/>
                  <a:gd name="T18" fmla="*/ 2 w 2"/>
                  <a:gd name="T19" fmla="*/ 5 h 7"/>
                  <a:gd name="T20" fmla="*/ 1 w 2"/>
                  <a:gd name="T21" fmla="*/ 0 h 7"/>
                  <a:gd name="T22" fmla="*/ 1 w 2"/>
                  <a:gd name="T2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7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1" y="6"/>
                      <a:pt x="2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2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BA2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956"/>
              <p:cNvSpPr/>
              <p:nvPr/>
            </p:nvSpPr>
            <p:spPr bwMode="auto">
              <a:xfrm>
                <a:off x="5816" y="1217"/>
                <a:ext cx="15" cy="15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2 w 2"/>
                  <a:gd name="T5" fmla="*/ 2 h 2"/>
                  <a:gd name="T6" fmla="*/ 2 w 2"/>
                  <a:gd name="T7" fmla="*/ 1 h 2"/>
                  <a:gd name="T8" fmla="*/ 2 w 2"/>
                  <a:gd name="T9" fmla="*/ 1 h 2"/>
                  <a:gd name="T10" fmla="*/ 2 w 2"/>
                  <a:gd name="T11" fmla="*/ 1 h 2"/>
                  <a:gd name="T12" fmla="*/ 1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F68A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1957"/>
              <p:cNvSpPr/>
              <p:nvPr/>
            </p:nvSpPr>
            <p:spPr bwMode="auto">
              <a:xfrm>
                <a:off x="5785" y="1179"/>
                <a:ext cx="38" cy="60"/>
              </a:xfrm>
              <a:custGeom>
                <a:avLst/>
                <a:gdLst>
                  <a:gd name="T0" fmla="*/ 5 w 5"/>
                  <a:gd name="T1" fmla="*/ 6 h 8"/>
                  <a:gd name="T2" fmla="*/ 3 w 5"/>
                  <a:gd name="T3" fmla="*/ 8 h 8"/>
                  <a:gd name="T4" fmla="*/ 1 w 5"/>
                  <a:gd name="T5" fmla="*/ 5 h 8"/>
                  <a:gd name="T6" fmla="*/ 3 w 5"/>
                  <a:gd name="T7" fmla="*/ 1 h 8"/>
                  <a:gd name="T8" fmla="*/ 4 w 5"/>
                  <a:gd name="T9" fmla="*/ 1 h 8"/>
                  <a:gd name="T10" fmla="*/ 5 w 5"/>
                  <a:gd name="T1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8">
                    <a:moveTo>
                      <a:pt x="5" y="6"/>
                    </a:moveTo>
                    <a:cubicBezTo>
                      <a:pt x="5" y="7"/>
                      <a:pt x="4" y="8"/>
                      <a:pt x="3" y="8"/>
                    </a:cubicBezTo>
                    <a:cubicBezTo>
                      <a:pt x="1" y="8"/>
                      <a:pt x="0" y="7"/>
                      <a:pt x="1" y="5"/>
                    </a:cubicBezTo>
                    <a:cubicBezTo>
                      <a:pt x="1" y="4"/>
                      <a:pt x="2" y="2"/>
                      <a:pt x="3" y="1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5" y="3"/>
                      <a:pt x="5" y="5"/>
                      <a:pt x="5" y="6"/>
                    </a:cubicBezTo>
                    <a:close/>
                  </a:path>
                </a:pathLst>
              </a:custGeom>
              <a:solidFill>
                <a:srgbClr val="FDCB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1958"/>
              <p:cNvSpPr/>
              <p:nvPr/>
            </p:nvSpPr>
            <p:spPr bwMode="auto">
              <a:xfrm>
                <a:off x="5793" y="1209"/>
                <a:ext cx="30" cy="30"/>
              </a:xfrm>
              <a:custGeom>
                <a:avLst/>
                <a:gdLst>
                  <a:gd name="T0" fmla="*/ 2 w 4"/>
                  <a:gd name="T1" fmla="*/ 1 h 4"/>
                  <a:gd name="T2" fmla="*/ 0 w 4"/>
                  <a:gd name="T3" fmla="*/ 0 h 4"/>
                  <a:gd name="T4" fmla="*/ 0 w 4"/>
                  <a:gd name="T5" fmla="*/ 1 h 4"/>
                  <a:gd name="T6" fmla="*/ 2 w 4"/>
                  <a:gd name="T7" fmla="*/ 3 h 4"/>
                  <a:gd name="T8" fmla="*/ 4 w 4"/>
                  <a:gd name="T9" fmla="*/ 2 h 4"/>
                  <a:gd name="T10" fmla="*/ 4 w 4"/>
                  <a:gd name="T11" fmla="*/ 1 h 4"/>
                  <a:gd name="T12" fmla="*/ 2 w 4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2" y="3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2" y="1"/>
                    </a:cubicBezTo>
                    <a:close/>
                  </a:path>
                </a:pathLst>
              </a:custGeom>
              <a:solidFill>
                <a:srgbClr val="F8AD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1959"/>
              <p:cNvSpPr/>
              <p:nvPr/>
            </p:nvSpPr>
            <p:spPr bwMode="auto">
              <a:xfrm>
                <a:off x="5808" y="1171"/>
                <a:ext cx="15" cy="15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2 h 2"/>
                  <a:gd name="T4" fmla="*/ 0 w 2"/>
                  <a:gd name="T5" fmla="*/ 2 h 2"/>
                  <a:gd name="T6" fmla="*/ 0 w 2"/>
                  <a:gd name="T7" fmla="*/ 1 h 2"/>
                  <a:gd name="T8" fmla="*/ 0 w 2"/>
                  <a:gd name="T9" fmla="*/ 0 h 2"/>
                  <a:gd name="T10" fmla="*/ 2 w 2"/>
                  <a:gd name="T11" fmla="*/ 0 h 2"/>
                  <a:gd name="T12" fmla="*/ 2 w 2"/>
                  <a:gd name="T13" fmla="*/ 1 h 2"/>
                  <a:gd name="T14" fmla="*/ 2 w 2"/>
                  <a:gd name="T15" fmla="*/ 2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1960"/>
              <p:cNvSpPr/>
              <p:nvPr/>
            </p:nvSpPr>
            <p:spPr bwMode="auto">
              <a:xfrm>
                <a:off x="5808" y="1186"/>
                <a:ext cx="15" cy="0"/>
              </a:xfrm>
              <a:custGeom>
                <a:avLst/>
                <a:gdLst>
                  <a:gd name="T0" fmla="*/ 0 w 2"/>
                  <a:gd name="T1" fmla="*/ 0 w 2"/>
                  <a:gd name="T2" fmla="*/ 1 w 2"/>
                  <a:gd name="T3" fmla="*/ 2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D7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1961"/>
              <p:cNvSpPr/>
              <p:nvPr/>
            </p:nvSpPr>
            <p:spPr bwMode="auto">
              <a:xfrm>
                <a:off x="5808" y="1126"/>
                <a:ext cx="31" cy="60"/>
              </a:xfrm>
              <a:custGeom>
                <a:avLst/>
                <a:gdLst>
                  <a:gd name="T0" fmla="*/ 4 w 4"/>
                  <a:gd name="T1" fmla="*/ 5 h 8"/>
                  <a:gd name="T2" fmla="*/ 2 w 4"/>
                  <a:gd name="T3" fmla="*/ 8 h 8"/>
                  <a:gd name="T4" fmla="*/ 0 w 4"/>
                  <a:gd name="T5" fmla="*/ 5 h 8"/>
                  <a:gd name="T6" fmla="*/ 1 w 4"/>
                  <a:gd name="T7" fmla="*/ 1 h 8"/>
                  <a:gd name="T8" fmla="*/ 3 w 4"/>
                  <a:gd name="T9" fmla="*/ 1 h 8"/>
                  <a:gd name="T10" fmla="*/ 4 w 4"/>
                  <a:gd name="T1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8">
                    <a:moveTo>
                      <a:pt x="4" y="5"/>
                    </a:moveTo>
                    <a:cubicBezTo>
                      <a:pt x="4" y="7"/>
                      <a:pt x="3" y="8"/>
                      <a:pt x="2" y="8"/>
                    </a:cubicBezTo>
                    <a:cubicBezTo>
                      <a:pt x="1" y="8"/>
                      <a:pt x="0" y="7"/>
                      <a:pt x="0" y="5"/>
                    </a:cubicBezTo>
                    <a:cubicBezTo>
                      <a:pt x="0" y="4"/>
                      <a:pt x="1" y="2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2"/>
                      <a:pt x="4" y="4"/>
                      <a:pt x="4" y="5"/>
                    </a:cubicBezTo>
                    <a:close/>
                  </a:path>
                </a:pathLst>
              </a:custGeom>
              <a:solidFill>
                <a:srgbClr val="FDCB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1962"/>
              <p:cNvSpPr/>
              <p:nvPr/>
            </p:nvSpPr>
            <p:spPr bwMode="auto">
              <a:xfrm>
                <a:off x="5808" y="1156"/>
                <a:ext cx="31" cy="23"/>
              </a:xfrm>
              <a:custGeom>
                <a:avLst/>
                <a:gdLst>
                  <a:gd name="T0" fmla="*/ 2 w 4"/>
                  <a:gd name="T1" fmla="*/ 1 h 3"/>
                  <a:gd name="T2" fmla="*/ 0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4 w 4"/>
                  <a:gd name="T9" fmla="*/ 1 h 3"/>
                  <a:gd name="T10" fmla="*/ 4 w 4"/>
                  <a:gd name="T11" fmla="*/ 0 h 3"/>
                  <a:gd name="T12" fmla="*/ 2 w 4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8AD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1963"/>
              <p:cNvSpPr/>
              <p:nvPr/>
            </p:nvSpPr>
            <p:spPr bwMode="auto">
              <a:xfrm>
                <a:off x="5816" y="1119"/>
                <a:ext cx="15" cy="15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  <a:gd name="T14" fmla="*/ 2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1964"/>
              <p:cNvSpPr/>
              <p:nvPr/>
            </p:nvSpPr>
            <p:spPr bwMode="auto">
              <a:xfrm>
                <a:off x="5816" y="1126"/>
                <a:ext cx="15" cy="8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1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3D7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1965"/>
              <p:cNvSpPr/>
              <p:nvPr/>
            </p:nvSpPr>
            <p:spPr bwMode="auto">
              <a:xfrm>
                <a:off x="5740" y="1465"/>
                <a:ext cx="518" cy="332"/>
              </a:xfrm>
              <a:custGeom>
                <a:avLst/>
                <a:gdLst>
                  <a:gd name="T0" fmla="*/ 43 w 68"/>
                  <a:gd name="T1" fmla="*/ 5 h 44"/>
                  <a:gd name="T2" fmla="*/ 42 w 68"/>
                  <a:gd name="T3" fmla="*/ 22 h 44"/>
                  <a:gd name="T4" fmla="*/ 27 w 68"/>
                  <a:gd name="T5" fmla="*/ 8 h 44"/>
                  <a:gd name="T6" fmla="*/ 26 w 68"/>
                  <a:gd name="T7" fmla="*/ 0 h 44"/>
                  <a:gd name="T8" fmla="*/ 0 w 68"/>
                  <a:gd name="T9" fmla="*/ 6 h 44"/>
                  <a:gd name="T10" fmla="*/ 1 w 68"/>
                  <a:gd name="T11" fmla="*/ 7 h 44"/>
                  <a:gd name="T12" fmla="*/ 3 w 68"/>
                  <a:gd name="T13" fmla="*/ 8 h 44"/>
                  <a:gd name="T14" fmla="*/ 3 w 68"/>
                  <a:gd name="T15" fmla="*/ 11 h 44"/>
                  <a:gd name="T16" fmla="*/ 1 w 68"/>
                  <a:gd name="T17" fmla="*/ 12 h 44"/>
                  <a:gd name="T18" fmla="*/ 0 w 68"/>
                  <a:gd name="T19" fmla="*/ 13 h 44"/>
                  <a:gd name="T20" fmla="*/ 1 w 68"/>
                  <a:gd name="T21" fmla="*/ 17 h 44"/>
                  <a:gd name="T22" fmla="*/ 3 w 68"/>
                  <a:gd name="T23" fmla="*/ 19 h 44"/>
                  <a:gd name="T24" fmla="*/ 3 w 68"/>
                  <a:gd name="T25" fmla="*/ 21 h 44"/>
                  <a:gd name="T26" fmla="*/ 2 w 68"/>
                  <a:gd name="T27" fmla="*/ 23 h 44"/>
                  <a:gd name="T28" fmla="*/ 8 w 68"/>
                  <a:gd name="T29" fmla="*/ 30 h 44"/>
                  <a:gd name="T30" fmla="*/ 9 w 68"/>
                  <a:gd name="T31" fmla="*/ 28 h 44"/>
                  <a:gd name="T32" fmla="*/ 12 w 68"/>
                  <a:gd name="T33" fmla="*/ 28 h 44"/>
                  <a:gd name="T34" fmla="*/ 13 w 68"/>
                  <a:gd name="T35" fmla="*/ 30 h 44"/>
                  <a:gd name="T36" fmla="*/ 13 w 68"/>
                  <a:gd name="T37" fmla="*/ 32 h 44"/>
                  <a:gd name="T38" fmla="*/ 12 w 68"/>
                  <a:gd name="T39" fmla="*/ 33 h 44"/>
                  <a:gd name="T40" fmla="*/ 9 w 68"/>
                  <a:gd name="T41" fmla="*/ 33 h 44"/>
                  <a:gd name="T42" fmla="*/ 18 w 68"/>
                  <a:gd name="T43" fmla="*/ 40 h 44"/>
                  <a:gd name="T44" fmla="*/ 20 w 68"/>
                  <a:gd name="T45" fmla="*/ 39 h 44"/>
                  <a:gd name="T46" fmla="*/ 22 w 68"/>
                  <a:gd name="T47" fmla="*/ 39 h 44"/>
                  <a:gd name="T48" fmla="*/ 23 w 68"/>
                  <a:gd name="T49" fmla="*/ 40 h 44"/>
                  <a:gd name="T50" fmla="*/ 24 w 68"/>
                  <a:gd name="T51" fmla="*/ 42 h 44"/>
                  <a:gd name="T52" fmla="*/ 28 w 68"/>
                  <a:gd name="T53" fmla="*/ 43 h 44"/>
                  <a:gd name="T54" fmla="*/ 28 w 68"/>
                  <a:gd name="T55" fmla="*/ 40 h 44"/>
                  <a:gd name="T56" fmla="*/ 30 w 68"/>
                  <a:gd name="T57" fmla="*/ 39 h 44"/>
                  <a:gd name="T58" fmla="*/ 32 w 68"/>
                  <a:gd name="T59" fmla="*/ 39 h 44"/>
                  <a:gd name="T60" fmla="*/ 34 w 68"/>
                  <a:gd name="T61" fmla="*/ 40 h 44"/>
                  <a:gd name="T62" fmla="*/ 35 w 68"/>
                  <a:gd name="T63" fmla="*/ 42 h 44"/>
                  <a:gd name="T64" fmla="*/ 39 w 68"/>
                  <a:gd name="T65" fmla="*/ 43 h 44"/>
                  <a:gd name="T66" fmla="*/ 37 w 68"/>
                  <a:gd name="T67" fmla="*/ 41 h 44"/>
                  <a:gd name="T68" fmla="*/ 39 w 68"/>
                  <a:gd name="T69" fmla="*/ 39 h 44"/>
                  <a:gd name="T70" fmla="*/ 41 w 68"/>
                  <a:gd name="T71" fmla="*/ 38 h 44"/>
                  <a:gd name="T72" fmla="*/ 44 w 68"/>
                  <a:gd name="T73" fmla="*/ 39 h 44"/>
                  <a:gd name="T74" fmla="*/ 45 w 68"/>
                  <a:gd name="T75" fmla="*/ 41 h 44"/>
                  <a:gd name="T76" fmla="*/ 49 w 68"/>
                  <a:gd name="T77" fmla="*/ 40 h 44"/>
                  <a:gd name="T78" fmla="*/ 50 w 68"/>
                  <a:gd name="T79" fmla="*/ 39 h 44"/>
                  <a:gd name="T80" fmla="*/ 52 w 68"/>
                  <a:gd name="T81" fmla="*/ 38 h 44"/>
                  <a:gd name="T82" fmla="*/ 59 w 68"/>
                  <a:gd name="T83" fmla="*/ 32 h 44"/>
                  <a:gd name="T84" fmla="*/ 59 w 68"/>
                  <a:gd name="T85" fmla="*/ 30 h 44"/>
                  <a:gd name="T86" fmla="*/ 61 w 68"/>
                  <a:gd name="T87" fmla="*/ 28 h 44"/>
                  <a:gd name="T88" fmla="*/ 62 w 68"/>
                  <a:gd name="T89" fmla="*/ 28 h 44"/>
                  <a:gd name="T90" fmla="*/ 67 w 68"/>
                  <a:gd name="T91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8" h="44">
                    <a:moveTo>
                      <a:pt x="43" y="0"/>
                    </a:moveTo>
                    <a:cubicBezTo>
                      <a:pt x="43" y="5"/>
                      <a:pt x="43" y="5"/>
                      <a:pt x="43" y="5"/>
                    </a:cubicBezTo>
                    <a:cubicBezTo>
                      <a:pt x="43" y="6"/>
                      <a:pt x="43" y="8"/>
                      <a:pt x="42" y="9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6" y="7"/>
                      <a:pt x="26" y="6"/>
                      <a:pt x="26" y="5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5"/>
                      <a:pt x="0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6"/>
                      <a:pt x="5" y="28"/>
                      <a:pt x="7" y="31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2" y="36"/>
                      <a:pt x="15" y="38"/>
                      <a:pt x="18" y="40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5" y="43"/>
                      <a:pt x="27" y="43"/>
                      <a:pt x="28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5" y="41"/>
                      <a:pt x="35" y="41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7" y="44"/>
                      <a:pt x="38" y="43"/>
                      <a:pt x="39" y="43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5" y="41"/>
                      <a:pt x="45" y="41"/>
                      <a:pt x="45" y="41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7" y="41"/>
                      <a:pt x="49" y="40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2" y="38"/>
                      <a:pt x="52" y="38"/>
                      <a:pt x="52" y="38"/>
                    </a:cubicBezTo>
                    <a:cubicBezTo>
                      <a:pt x="55" y="37"/>
                      <a:pt x="57" y="35"/>
                      <a:pt x="59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66" y="23"/>
                      <a:pt x="68" y="16"/>
                      <a:pt x="68" y="10"/>
                    </a:cubicBezTo>
                    <a:cubicBezTo>
                      <a:pt x="68" y="7"/>
                      <a:pt x="67" y="5"/>
                      <a:pt x="67" y="3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4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1966"/>
              <p:cNvSpPr>
                <a:spLocks noEditPoints="1"/>
              </p:cNvSpPr>
              <p:nvPr/>
            </p:nvSpPr>
            <p:spPr bwMode="auto">
              <a:xfrm>
                <a:off x="6189" y="1676"/>
                <a:ext cx="15" cy="3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4 h 4"/>
                  <a:gd name="T4" fmla="*/ 0 w 2"/>
                  <a:gd name="T5" fmla="*/ 4 h 4"/>
                  <a:gd name="T6" fmla="*/ 0 w 2"/>
                  <a:gd name="T7" fmla="*/ 4 h 4"/>
                  <a:gd name="T8" fmla="*/ 2 w 2"/>
                  <a:gd name="T9" fmla="*/ 0 h 4"/>
                  <a:gd name="T10" fmla="*/ 0 w 2"/>
                  <a:gd name="T11" fmla="*/ 0 h 4"/>
                  <a:gd name="T12" fmla="*/ 0 w 2"/>
                  <a:gd name="T13" fmla="*/ 2 h 4"/>
                  <a:gd name="T14" fmla="*/ 2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1967"/>
              <p:cNvSpPr/>
              <p:nvPr/>
            </p:nvSpPr>
            <p:spPr bwMode="auto">
              <a:xfrm>
                <a:off x="6182" y="1669"/>
                <a:ext cx="30" cy="37"/>
              </a:xfrm>
              <a:custGeom>
                <a:avLst/>
                <a:gdLst>
                  <a:gd name="T0" fmla="*/ 4 w 4"/>
                  <a:gd name="T1" fmla="*/ 0 h 5"/>
                  <a:gd name="T2" fmla="*/ 3 w 4"/>
                  <a:gd name="T3" fmla="*/ 1 h 5"/>
                  <a:gd name="T4" fmla="*/ 1 w 4"/>
                  <a:gd name="T5" fmla="*/ 3 h 5"/>
                  <a:gd name="T6" fmla="*/ 0 w 4"/>
                  <a:gd name="T7" fmla="*/ 4 h 5"/>
                  <a:gd name="T8" fmla="*/ 1 w 4"/>
                  <a:gd name="T9" fmla="*/ 5 h 5"/>
                  <a:gd name="T10" fmla="*/ 1 w 4"/>
                  <a:gd name="T11" fmla="*/ 5 h 5"/>
                  <a:gd name="T12" fmla="*/ 2 w 4"/>
                  <a:gd name="T13" fmla="*/ 4 h 5"/>
                  <a:gd name="T14" fmla="*/ 2 w 4"/>
                  <a:gd name="T15" fmla="*/ 4 h 5"/>
                  <a:gd name="T16" fmla="*/ 4 w 4"/>
                  <a:gd name="T17" fmla="*/ 2 h 5"/>
                  <a:gd name="T18" fmla="*/ 4 w 4"/>
                  <a:gd name="T19" fmla="*/ 2 h 5"/>
                  <a:gd name="T20" fmla="*/ 4 w 4"/>
                  <a:gd name="T21" fmla="*/ 1 h 5"/>
                  <a:gd name="T22" fmla="*/ 4 w 4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5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1968"/>
              <p:cNvSpPr/>
              <p:nvPr/>
            </p:nvSpPr>
            <p:spPr bwMode="auto">
              <a:xfrm>
                <a:off x="6197" y="1684"/>
                <a:ext cx="15" cy="1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4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1969"/>
              <p:cNvSpPr/>
              <p:nvPr/>
            </p:nvSpPr>
            <p:spPr bwMode="auto">
              <a:xfrm>
                <a:off x="6113" y="1759"/>
                <a:ext cx="8" cy="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1970"/>
              <p:cNvSpPr/>
              <p:nvPr/>
            </p:nvSpPr>
            <p:spPr bwMode="auto">
              <a:xfrm>
                <a:off x="6113" y="1751"/>
                <a:ext cx="23" cy="16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0 w 3"/>
                  <a:gd name="T5" fmla="*/ 2 h 2"/>
                  <a:gd name="T6" fmla="*/ 3 w 3"/>
                  <a:gd name="T7" fmla="*/ 0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1971"/>
              <p:cNvSpPr>
                <a:spLocks noEditPoints="1"/>
              </p:cNvSpPr>
              <p:nvPr/>
            </p:nvSpPr>
            <p:spPr bwMode="auto">
              <a:xfrm>
                <a:off x="6037" y="1759"/>
                <a:ext cx="38" cy="30"/>
              </a:xfrm>
              <a:custGeom>
                <a:avLst/>
                <a:gdLst>
                  <a:gd name="T0" fmla="*/ 0 w 5"/>
                  <a:gd name="T1" fmla="*/ 4 h 4"/>
                  <a:gd name="T2" fmla="*/ 0 w 5"/>
                  <a:gd name="T3" fmla="*/ 4 h 4"/>
                  <a:gd name="T4" fmla="*/ 0 w 5"/>
                  <a:gd name="T5" fmla="*/ 4 h 4"/>
                  <a:gd name="T6" fmla="*/ 0 w 5"/>
                  <a:gd name="T7" fmla="*/ 4 h 4"/>
                  <a:gd name="T8" fmla="*/ 1 w 5"/>
                  <a:gd name="T9" fmla="*/ 0 h 4"/>
                  <a:gd name="T10" fmla="*/ 0 w 5"/>
                  <a:gd name="T11" fmla="*/ 0 h 4"/>
                  <a:gd name="T12" fmla="*/ 0 w 5"/>
                  <a:gd name="T13" fmla="*/ 1 h 4"/>
                  <a:gd name="T14" fmla="*/ 1 w 5"/>
                  <a:gd name="T15" fmla="*/ 0 h 4"/>
                  <a:gd name="T16" fmla="*/ 5 w 5"/>
                  <a:gd name="T17" fmla="*/ 0 h 4"/>
                  <a:gd name="T18" fmla="*/ 3 w 5"/>
                  <a:gd name="T19" fmla="*/ 0 h 4"/>
                  <a:gd name="T20" fmla="*/ 5 w 5"/>
                  <a:gd name="T21" fmla="*/ 1 h 4"/>
                  <a:gd name="T22" fmla="*/ 5 w 5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5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5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1972"/>
              <p:cNvSpPr/>
              <p:nvPr/>
            </p:nvSpPr>
            <p:spPr bwMode="auto">
              <a:xfrm>
                <a:off x="6022" y="1751"/>
                <a:ext cx="60" cy="38"/>
              </a:xfrm>
              <a:custGeom>
                <a:avLst/>
                <a:gdLst>
                  <a:gd name="T0" fmla="*/ 4 w 8"/>
                  <a:gd name="T1" fmla="*/ 0 h 5"/>
                  <a:gd name="T2" fmla="*/ 3 w 8"/>
                  <a:gd name="T3" fmla="*/ 1 h 5"/>
                  <a:gd name="T4" fmla="*/ 2 w 8"/>
                  <a:gd name="T5" fmla="*/ 2 h 5"/>
                  <a:gd name="T6" fmla="*/ 0 w 8"/>
                  <a:gd name="T7" fmla="*/ 3 h 5"/>
                  <a:gd name="T8" fmla="*/ 2 w 8"/>
                  <a:gd name="T9" fmla="*/ 5 h 5"/>
                  <a:gd name="T10" fmla="*/ 2 w 8"/>
                  <a:gd name="T11" fmla="*/ 5 h 5"/>
                  <a:gd name="T12" fmla="*/ 4 w 8"/>
                  <a:gd name="T13" fmla="*/ 5 h 5"/>
                  <a:gd name="T14" fmla="*/ 2 w 8"/>
                  <a:gd name="T15" fmla="*/ 3 h 5"/>
                  <a:gd name="T16" fmla="*/ 4 w 8"/>
                  <a:gd name="T17" fmla="*/ 2 h 5"/>
                  <a:gd name="T18" fmla="*/ 6 w 8"/>
                  <a:gd name="T19" fmla="*/ 3 h 5"/>
                  <a:gd name="T20" fmla="*/ 5 w 8"/>
                  <a:gd name="T21" fmla="*/ 5 h 5"/>
                  <a:gd name="T22" fmla="*/ 8 w 8"/>
                  <a:gd name="T23" fmla="*/ 4 h 5"/>
                  <a:gd name="T24" fmla="*/ 8 w 8"/>
                  <a:gd name="T25" fmla="*/ 3 h 5"/>
                  <a:gd name="T26" fmla="*/ 7 w 8"/>
                  <a:gd name="T27" fmla="*/ 2 h 5"/>
                  <a:gd name="T28" fmla="*/ 5 w 8"/>
                  <a:gd name="T29" fmla="*/ 1 h 5"/>
                  <a:gd name="T30" fmla="*/ 4 w 8"/>
                  <a:gd name="T3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4"/>
                      <a:pt x="7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5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1973"/>
              <p:cNvSpPr/>
              <p:nvPr/>
            </p:nvSpPr>
            <p:spPr bwMode="auto">
              <a:xfrm>
                <a:off x="6037" y="1767"/>
                <a:ext cx="30" cy="22"/>
              </a:xfrm>
              <a:custGeom>
                <a:avLst/>
                <a:gdLst>
                  <a:gd name="T0" fmla="*/ 2 w 4"/>
                  <a:gd name="T1" fmla="*/ 0 h 3"/>
                  <a:gd name="T2" fmla="*/ 0 w 4"/>
                  <a:gd name="T3" fmla="*/ 1 h 3"/>
                  <a:gd name="T4" fmla="*/ 2 w 4"/>
                  <a:gd name="T5" fmla="*/ 3 h 3"/>
                  <a:gd name="T6" fmla="*/ 3 w 4"/>
                  <a:gd name="T7" fmla="*/ 3 h 3"/>
                  <a:gd name="T8" fmla="*/ 4 w 4"/>
                  <a:gd name="T9" fmla="*/ 1 h 3"/>
                  <a:gd name="T10" fmla="*/ 2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4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1974"/>
              <p:cNvSpPr>
                <a:spLocks noEditPoints="1"/>
              </p:cNvSpPr>
              <p:nvPr/>
            </p:nvSpPr>
            <p:spPr bwMode="auto">
              <a:xfrm>
                <a:off x="5953" y="1759"/>
                <a:ext cx="46" cy="3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1 w 6"/>
                  <a:gd name="T5" fmla="*/ 4 h 4"/>
                  <a:gd name="T6" fmla="*/ 0 w 6"/>
                  <a:gd name="T7" fmla="*/ 4 h 4"/>
                  <a:gd name="T8" fmla="*/ 2 w 6"/>
                  <a:gd name="T9" fmla="*/ 0 h 4"/>
                  <a:gd name="T10" fmla="*/ 0 w 6"/>
                  <a:gd name="T11" fmla="*/ 0 h 4"/>
                  <a:gd name="T12" fmla="*/ 0 w 6"/>
                  <a:gd name="T13" fmla="*/ 1 h 4"/>
                  <a:gd name="T14" fmla="*/ 2 w 6"/>
                  <a:gd name="T15" fmla="*/ 0 h 4"/>
                  <a:gd name="T16" fmla="*/ 6 w 6"/>
                  <a:gd name="T17" fmla="*/ 0 h 4"/>
                  <a:gd name="T18" fmla="*/ 4 w 6"/>
                  <a:gd name="T19" fmla="*/ 0 h 4"/>
                  <a:gd name="T20" fmla="*/ 6 w 6"/>
                  <a:gd name="T21" fmla="*/ 1 h 4"/>
                  <a:gd name="T22" fmla="*/ 6 w 6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5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1975"/>
              <p:cNvSpPr>
                <a:spLocks noEditPoints="1"/>
              </p:cNvSpPr>
              <p:nvPr/>
            </p:nvSpPr>
            <p:spPr bwMode="auto">
              <a:xfrm>
                <a:off x="5945" y="1751"/>
                <a:ext cx="61" cy="46"/>
              </a:xfrm>
              <a:custGeom>
                <a:avLst/>
                <a:gdLst>
                  <a:gd name="T0" fmla="*/ 4 w 8"/>
                  <a:gd name="T1" fmla="*/ 5 h 6"/>
                  <a:gd name="T2" fmla="*/ 2 w 8"/>
                  <a:gd name="T3" fmla="*/ 3 h 6"/>
                  <a:gd name="T4" fmla="*/ 4 w 8"/>
                  <a:gd name="T5" fmla="*/ 2 h 6"/>
                  <a:gd name="T6" fmla="*/ 6 w 8"/>
                  <a:gd name="T7" fmla="*/ 3 h 6"/>
                  <a:gd name="T8" fmla="*/ 4 w 8"/>
                  <a:gd name="T9" fmla="*/ 5 h 6"/>
                  <a:gd name="T10" fmla="*/ 4 w 8"/>
                  <a:gd name="T11" fmla="*/ 0 h 6"/>
                  <a:gd name="T12" fmla="*/ 3 w 8"/>
                  <a:gd name="T13" fmla="*/ 1 h 6"/>
                  <a:gd name="T14" fmla="*/ 1 w 8"/>
                  <a:gd name="T15" fmla="*/ 2 h 6"/>
                  <a:gd name="T16" fmla="*/ 0 w 8"/>
                  <a:gd name="T17" fmla="*/ 3 h 6"/>
                  <a:gd name="T18" fmla="*/ 1 w 8"/>
                  <a:gd name="T19" fmla="*/ 5 h 6"/>
                  <a:gd name="T20" fmla="*/ 2 w 8"/>
                  <a:gd name="T21" fmla="*/ 5 h 6"/>
                  <a:gd name="T22" fmla="*/ 6 w 8"/>
                  <a:gd name="T23" fmla="*/ 6 h 6"/>
                  <a:gd name="T24" fmla="*/ 8 w 8"/>
                  <a:gd name="T25" fmla="*/ 4 h 6"/>
                  <a:gd name="T26" fmla="*/ 8 w 8"/>
                  <a:gd name="T27" fmla="*/ 4 h 6"/>
                  <a:gd name="T28" fmla="*/ 8 w 8"/>
                  <a:gd name="T29" fmla="*/ 3 h 6"/>
                  <a:gd name="T30" fmla="*/ 7 w 8"/>
                  <a:gd name="T31" fmla="*/ 2 h 6"/>
                  <a:gd name="T32" fmla="*/ 5 w 8"/>
                  <a:gd name="T33" fmla="*/ 1 h 6"/>
                  <a:gd name="T34" fmla="*/ 4 w 8"/>
                  <a:gd name="T3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6">
                    <a:moveTo>
                      <a:pt x="4" y="5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5"/>
                      <a:pt x="4" y="5"/>
                      <a:pt x="4" y="5"/>
                    </a:cubicBezTo>
                    <a:moveTo>
                      <a:pt x="4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6"/>
                      <a:pt x="4" y="6"/>
                      <a:pt x="6" y="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5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1976"/>
              <p:cNvSpPr/>
              <p:nvPr/>
            </p:nvSpPr>
            <p:spPr bwMode="auto">
              <a:xfrm>
                <a:off x="5961" y="1767"/>
                <a:ext cx="30" cy="22"/>
              </a:xfrm>
              <a:custGeom>
                <a:avLst/>
                <a:gdLst>
                  <a:gd name="T0" fmla="*/ 15 w 30"/>
                  <a:gd name="T1" fmla="*/ 0 h 22"/>
                  <a:gd name="T2" fmla="*/ 0 w 30"/>
                  <a:gd name="T3" fmla="*/ 7 h 22"/>
                  <a:gd name="T4" fmla="*/ 15 w 30"/>
                  <a:gd name="T5" fmla="*/ 22 h 22"/>
                  <a:gd name="T6" fmla="*/ 30 w 30"/>
                  <a:gd name="T7" fmla="*/ 7 h 22"/>
                  <a:gd name="T8" fmla="*/ 15 w 3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2">
                    <a:moveTo>
                      <a:pt x="15" y="0"/>
                    </a:moveTo>
                    <a:lnTo>
                      <a:pt x="0" y="7"/>
                    </a:lnTo>
                    <a:lnTo>
                      <a:pt x="15" y="22"/>
                    </a:lnTo>
                    <a:lnTo>
                      <a:pt x="3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4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1977"/>
              <p:cNvSpPr/>
              <p:nvPr/>
            </p:nvSpPr>
            <p:spPr bwMode="auto">
              <a:xfrm>
                <a:off x="5961" y="1767"/>
                <a:ext cx="30" cy="22"/>
              </a:xfrm>
              <a:custGeom>
                <a:avLst/>
                <a:gdLst>
                  <a:gd name="T0" fmla="*/ 15 w 30"/>
                  <a:gd name="T1" fmla="*/ 0 h 22"/>
                  <a:gd name="T2" fmla="*/ 0 w 30"/>
                  <a:gd name="T3" fmla="*/ 7 h 22"/>
                  <a:gd name="T4" fmla="*/ 15 w 30"/>
                  <a:gd name="T5" fmla="*/ 22 h 22"/>
                  <a:gd name="T6" fmla="*/ 30 w 30"/>
                  <a:gd name="T7" fmla="*/ 7 h 22"/>
                  <a:gd name="T8" fmla="*/ 15 w 3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2">
                    <a:moveTo>
                      <a:pt x="15" y="0"/>
                    </a:moveTo>
                    <a:lnTo>
                      <a:pt x="0" y="7"/>
                    </a:lnTo>
                    <a:lnTo>
                      <a:pt x="15" y="22"/>
                    </a:lnTo>
                    <a:lnTo>
                      <a:pt x="30" y="7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1978"/>
              <p:cNvSpPr>
                <a:spLocks noEditPoints="1"/>
              </p:cNvSpPr>
              <p:nvPr/>
            </p:nvSpPr>
            <p:spPr bwMode="auto">
              <a:xfrm>
                <a:off x="5877" y="1759"/>
                <a:ext cx="38" cy="8"/>
              </a:xfrm>
              <a:custGeom>
                <a:avLst/>
                <a:gdLst>
                  <a:gd name="T0" fmla="*/ 2 w 5"/>
                  <a:gd name="T1" fmla="*/ 0 h 1"/>
                  <a:gd name="T2" fmla="*/ 0 w 5"/>
                  <a:gd name="T3" fmla="*/ 0 h 1"/>
                  <a:gd name="T4" fmla="*/ 0 w 5"/>
                  <a:gd name="T5" fmla="*/ 1 h 1"/>
                  <a:gd name="T6" fmla="*/ 0 w 5"/>
                  <a:gd name="T7" fmla="*/ 1 h 1"/>
                  <a:gd name="T8" fmla="*/ 2 w 5"/>
                  <a:gd name="T9" fmla="*/ 0 h 1"/>
                  <a:gd name="T10" fmla="*/ 5 w 5"/>
                  <a:gd name="T11" fmla="*/ 0 h 1"/>
                  <a:gd name="T12" fmla="*/ 4 w 5"/>
                  <a:gd name="T13" fmla="*/ 0 h 1"/>
                  <a:gd name="T14" fmla="*/ 5 w 5"/>
                  <a:gd name="T15" fmla="*/ 1 h 1"/>
                  <a:gd name="T16" fmla="*/ 5 w 5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5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1979"/>
              <p:cNvSpPr/>
              <p:nvPr/>
            </p:nvSpPr>
            <p:spPr bwMode="auto">
              <a:xfrm>
                <a:off x="5877" y="1751"/>
                <a:ext cx="53" cy="31"/>
              </a:xfrm>
              <a:custGeom>
                <a:avLst/>
                <a:gdLst>
                  <a:gd name="T0" fmla="*/ 3 w 7"/>
                  <a:gd name="T1" fmla="*/ 0 h 4"/>
                  <a:gd name="T2" fmla="*/ 2 w 7"/>
                  <a:gd name="T3" fmla="*/ 1 h 4"/>
                  <a:gd name="T4" fmla="*/ 0 w 7"/>
                  <a:gd name="T5" fmla="*/ 2 h 4"/>
                  <a:gd name="T6" fmla="*/ 2 w 7"/>
                  <a:gd name="T7" fmla="*/ 3 h 4"/>
                  <a:gd name="T8" fmla="*/ 3 w 7"/>
                  <a:gd name="T9" fmla="*/ 2 h 4"/>
                  <a:gd name="T10" fmla="*/ 5 w 7"/>
                  <a:gd name="T11" fmla="*/ 3 h 4"/>
                  <a:gd name="T12" fmla="*/ 4 w 7"/>
                  <a:gd name="T13" fmla="*/ 4 h 4"/>
                  <a:gd name="T14" fmla="*/ 6 w 7"/>
                  <a:gd name="T15" fmla="*/ 4 h 4"/>
                  <a:gd name="T16" fmla="*/ 7 w 7"/>
                  <a:gd name="T17" fmla="*/ 3 h 4"/>
                  <a:gd name="T18" fmla="*/ 5 w 7"/>
                  <a:gd name="T19" fmla="*/ 2 h 4"/>
                  <a:gd name="T20" fmla="*/ 4 w 7"/>
                  <a:gd name="T21" fmla="*/ 1 h 4"/>
                  <a:gd name="T22" fmla="*/ 3 w 7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1980"/>
              <p:cNvSpPr/>
              <p:nvPr/>
            </p:nvSpPr>
            <p:spPr bwMode="auto">
              <a:xfrm>
                <a:off x="5892" y="1767"/>
                <a:ext cx="23" cy="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1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4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1981"/>
              <p:cNvSpPr>
                <a:spLocks noEditPoints="1"/>
              </p:cNvSpPr>
              <p:nvPr/>
            </p:nvSpPr>
            <p:spPr bwMode="auto">
              <a:xfrm>
                <a:off x="5801" y="1676"/>
                <a:ext cx="38" cy="38"/>
              </a:xfrm>
              <a:custGeom>
                <a:avLst/>
                <a:gdLst>
                  <a:gd name="T0" fmla="*/ 0 w 5"/>
                  <a:gd name="T1" fmla="*/ 5 h 5"/>
                  <a:gd name="T2" fmla="*/ 1 w 5"/>
                  <a:gd name="T3" fmla="*/ 5 h 5"/>
                  <a:gd name="T4" fmla="*/ 1 w 5"/>
                  <a:gd name="T5" fmla="*/ 5 h 5"/>
                  <a:gd name="T6" fmla="*/ 0 w 5"/>
                  <a:gd name="T7" fmla="*/ 5 h 5"/>
                  <a:gd name="T8" fmla="*/ 5 w 5"/>
                  <a:gd name="T9" fmla="*/ 4 h 5"/>
                  <a:gd name="T10" fmla="*/ 4 w 5"/>
                  <a:gd name="T11" fmla="*/ 5 h 5"/>
                  <a:gd name="T12" fmla="*/ 5 w 5"/>
                  <a:gd name="T13" fmla="*/ 5 h 5"/>
                  <a:gd name="T14" fmla="*/ 5 w 5"/>
                  <a:gd name="T15" fmla="*/ 4 h 5"/>
                  <a:gd name="T16" fmla="*/ 1 w 5"/>
                  <a:gd name="T17" fmla="*/ 0 h 5"/>
                  <a:gd name="T18" fmla="*/ 0 w 5"/>
                  <a:gd name="T19" fmla="*/ 0 h 5"/>
                  <a:gd name="T20" fmla="*/ 0 w 5"/>
                  <a:gd name="T21" fmla="*/ 2 h 5"/>
                  <a:gd name="T22" fmla="*/ 1 w 5"/>
                  <a:gd name="T23" fmla="*/ 0 h 5"/>
                  <a:gd name="T24" fmla="*/ 5 w 5"/>
                  <a:gd name="T25" fmla="*/ 0 h 5"/>
                  <a:gd name="T26" fmla="*/ 4 w 5"/>
                  <a:gd name="T27" fmla="*/ 0 h 5"/>
                  <a:gd name="T28" fmla="*/ 5 w 5"/>
                  <a:gd name="T29" fmla="*/ 2 h 5"/>
                  <a:gd name="T30" fmla="*/ 5 w 5"/>
                  <a:gd name="T3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5" y="4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5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1982"/>
              <p:cNvSpPr>
                <a:spLocks noEditPoints="1"/>
              </p:cNvSpPr>
              <p:nvPr/>
            </p:nvSpPr>
            <p:spPr bwMode="auto">
              <a:xfrm>
                <a:off x="5793" y="1669"/>
                <a:ext cx="53" cy="60"/>
              </a:xfrm>
              <a:custGeom>
                <a:avLst/>
                <a:gdLst>
                  <a:gd name="T0" fmla="*/ 4 w 7"/>
                  <a:gd name="T1" fmla="*/ 6 h 8"/>
                  <a:gd name="T2" fmla="*/ 2 w 7"/>
                  <a:gd name="T3" fmla="*/ 4 h 8"/>
                  <a:gd name="T4" fmla="*/ 4 w 7"/>
                  <a:gd name="T5" fmla="*/ 2 h 8"/>
                  <a:gd name="T6" fmla="*/ 5 w 7"/>
                  <a:gd name="T7" fmla="*/ 4 h 8"/>
                  <a:gd name="T8" fmla="*/ 4 w 7"/>
                  <a:gd name="T9" fmla="*/ 6 h 8"/>
                  <a:gd name="T10" fmla="*/ 4 w 7"/>
                  <a:gd name="T11" fmla="*/ 0 h 8"/>
                  <a:gd name="T12" fmla="*/ 2 w 7"/>
                  <a:gd name="T13" fmla="*/ 1 h 8"/>
                  <a:gd name="T14" fmla="*/ 1 w 7"/>
                  <a:gd name="T15" fmla="*/ 3 h 8"/>
                  <a:gd name="T16" fmla="*/ 0 w 7"/>
                  <a:gd name="T17" fmla="*/ 4 h 8"/>
                  <a:gd name="T18" fmla="*/ 1 w 7"/>
                  <a:gd name="T19" fmla="*/ 6 h 8"/>
                  <a:gd name="T20" fmla="*/ 2 w 7"/>
                  <a:gd name="T21" fmla="*/ 6 h 8"/>
                  <a:gd name="T22" fmla="*/ 4 w 7"/>
                  <a:gd name="T23" fmla="*/ 8 h 8"/>
                  <a:gd name="T24" fmla="*/ 5 w 7"/>
                  <a:gd name="T25" fmla="*/ 6 h 8"/>
                  <a:gd name="T26" fmla="*/ 6 w 7"/>
                  <a:gd name="T27" fmla="*/ 5 h 8"/>
                  <a:gd name="T28" fmla="*/ 7 w 7"/>
                  <a:gd name="T29" fmla="*/ 4 h 8"/>
                  <a:gd name="T30" fmla="*/ 6 w 7"/>
                  <a:gd name="T31" fmla="*/ 3 h 8"/>
                  <a:gd name="T32" fmla="*/ 5 w 7"/>
                  <a:gd name="T33" fmla="*/ 1 h 8"/>
                  <a:gd name="T34" fmla="*/ 4 w 7"/>
                  <a:gd name="T3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4" y="6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6"/>
                      <a:pt x="4" y="6"/>
                      <a:pt x="4" y="6"/>
                    </a:cubicBezTo>
                    <a:moveTo>
                      <a:pt x="4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5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1983"/>
              <p:cNvSpPr/>
              <p:nvPr/>
            </p:nvSpPr>
            <p:spPr bwMode="auto">
              <a:xfrm>
                <a:off x="5808" y="1684"/>
                <a:ext cx="23" cy="30"/>
              </a:xfrm>
              <a:custGeom>
                <a:avLst/>
                <a:gdLst>
                  <a:gd name="T0" fmla="*/ 15 w 23"/>
                  <a:gd name="T1" fmla="*/ 0 h 30"/>
                  <a:gd name="T2" fmla="*/ 0 w 23"/>
                  <a:gd name="T3" fmla="*/ 15 h 30"/>
                  <a:gd name="T4" fmla="*/ 15 w 23"/>
                  <a:gd name="T5" fmla="*/ 30 h 30"/>
                  <a:gd name="T6" fmla="*/ 23 w 23"/>
                  <a:gd name="T7" fmla="*/ 15 h 30"/>
                  <a:gd name="T8" fmla="*/ 15 w 23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0">
                    <a:moveTo>
                      <a:pt x="15" y="0"/>
                    </a:moveTo>
                    <a:lnTo>
                      <a:pt x="0" y="15"/>
                    </a:lnTo>
                    <a:lnTo>
                      <a:pt x="15" y="30"/>
                    </a:lnTo>
                    <a:lnTo>
                      <a:pt x="23" y="1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4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1984"/>
              <p:cNvSpPr/>
              <p:nvPr/>
            </p:nvSpPr>
            <p:spPr bwMode="auto">
              <a:xfrm>
                <a:off x="5808" y="1684"/>
                <a:ext cx="23" cy="30"/>
              </a:xfrm>
              <a:custGeom>
                <a:avLst/>
                <a:gdLst>
                  <a:gd name="T0" fmla="*/ 15 w 23"/>
                  <a:gd name="T1" fmla="*/ 0 h 30"/>
                  <a:gd name="T2" fmla="*/ 0 w 23"/>
                  <a:gd name="T3" fmla="*/ 15 h 30"/>
                  <a:gd name="T4" fmla="*/ 15 w 23"/>
                  <a:gd name="T5" fmla="*/ 30 h 30"/>
                  <a:gd name="T6" fmla="*/ 23 w 23"/>
                  <a:gd name="T7" fmla="*/ 15 h 30"/>
                  <a:gd name="T8" fmla="*/ 15 w 23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0">
                    <a:moveTo>
                      <a:pt x="15" y="0"/>
                    </a:moveTo>
                    <a:lnTo>
                      <a:pt x="0" y="15"/>
                    </a:lnTo>
                    <a:lnTo>
                      <a:pt x="15" y="30"/>
                    </a:lnTo>
                    <a:lnTo>
                      <a:pt x="23" y="15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1985"/>
              <p:cNvSpPr>
                <a:spLocks noEditPoints="1"/>
              </p:cNvSpPr>
              <p:nvPr/>
            </p:nvSpPr>
            <p:spPr bwMode="auto">
              <a:xfrm>
                <a:off x="5747" y="1518"/>
                <a:ext cx="15" cy="38"/>
              </a:xfrm>
              <a:custGeom>
                <a:avLst/>
                <a:gdLst>
                  <a:gd name="T0" fmla="*/ 15 w 15"/>
                  <a:gd name="T1" fmla="*/ 30 h 38"/>
                  <a:gd name="T2" fmla="*/ 0 w 15"/>
                  <a:gd name="T3" fmla="*/ 38 h 38"/>
                  <a:gd name="T4" fmla="*/ 15 w 15"/>
                  <a:gd name="T5" fmla="*/ 38 h 38"/>
                  <a:gd name="T6" fmla="*/ 15 w 15"/>
                  <a:gd name="T7" fmla="*/ 30 h 38"/>
                  <a:gd name="T8" fmla="*/ 15 w 15"/>
                  <a:gd name="T9" fmla="*/ 0 h 38"/>
                  <a:gd name="T10" fmla="*/ 0 w 15"/>
                  <a:gd name="T11" fmla="*/ 0 h 38"/>
                  <a:gd name="T12" fmla="*/ 15 w 15"/>
                  <a:gd name="T13" fmla="*/ 7 h 38"/>
                  <a:gd name="T14" fmla="*/ 15 w 15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38">
                    <a:moveTo>
                      <a:pt x="15" y="30"/>
                    </a:moveTo>
                    <a:lnTo>
                      <a:pt x="0" y="38"/>
                    </a:lnTo>
                    <a:lnTo>
                      <a:pt x="15" y="38"/>
                    </a:lnTo>
                    <a:lnTo>
                      <a:pt x="15" y="30"/>
                    </a:lnTo>
                    <a:close/>
                    <a:moveTo>
                      <a:pt x="15" y="0"/>
                    </a:moveTo>
                    <a:lnTo>
                      <a:pt x="0" y="0"/>
                    </a:lnTo>
                    <a:lnTo>
                      <a:pt x="15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5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986"/>
              <p:cNvSpPr>
                <a:spLocks noEditPoints="1"/>
              </p:cNvSpPr>
              <p:nvPr/>
            </p:nvSpPr>
            <p:spPr bwMode="auto">
              <a:xfrm>
                <a:off x="5747" y="1518"/>
                <a:ext cx="15" cy="38"/>
              </a:xfrm>
              <a:custGeom>
                <a:avLst/>
                <a:gdLst>
                  <a:gd name="T0" fmla="*/ 15 w 15"/>
                  <a:gd name="T1" fmla="*/ 30 h 38"/>
                  <a:gd name="T2" fmla="*/ 0 w 15"/>
                  <a:gd name="T3" fmla="*/ 38 h 38"/>
                  <a:gd name="T4" fmla="*/ 15 w 15"/>
                  <a:gd name="T5" fmla="*/ 38 h 38"/>
                  <a:gd name="T6" fmla="*/ 15 w 15"/>
                  <a:gd name="T7" fmla="*/ 30 h 38"/>
                  <a:gd name="T8" fmla="*/ 15 w 15"/>
                  <a:gd name="T9" fmla="*/ 0 h 38"/>
                  <a:gd name="T10" fmla="*/ 0 w 15"/>
                  <a:gd name="T11" fmla="*/ 0 h 38"/>
                  <a:gd name="T12" fmla="*/ 15 w 15"/>
                  <a:gd name="T13" fmla="*/ 7 h 38"/>
                  <a:gd name="T14" fmla="*/ 15 w 15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38">
                    <a:moveTo>
                      <a:pt x="15" y="30"/>
                    </a:moveTo>
                    <a:lnTo>
                      <a:pt x="0" y="38"/>
                    </a:lnTo>
                    <a:lnTo>
                      <a:pt x="15" y="38"/>
                    </a:lnTo>
                    <a:lnTo>
                      <a:pt x="15" y="30"/>
                    </a:lnTo>
                    <a:moveTo>
                      <a:pt x="15" y="0"/>
                    </a:moveTo>
                    <a:lnTo>
                      <a:pt x="0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1987"/>
              <p:cNvSpPr/>
              <p:nvPr/>
            </p:nvSpPr>
            <p:spPr bwMode="auto">
              <a:xfrm>
                <a:off x="5740" y="1510"/>
                <a:ext cx="30" cy="53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0 h 7"/>
                  <a:gd name="T4" fmla="*/ 0 w 4"/>
                  <a:gd name="T5" fmla="*/ 2 h 7"/>
                  <a:gd name="T6" fmla="*/ 0 w 4"/>
                  <a:gd name="T7" fmla="*/ 2 h 7"/>
                  <a:gd name="T8" fmla="*/ 2 w 4"/>
                  <a:gd name="T9" fmla="*/ 3 h 7"/>
                  <a:gd name="T10" fmla="*/ 0 w 4"/>
                  <a:gd name="T11" fmla="*/ 5 h 7"/>
                  <a:gd name="T12" fmla="*/ 0 w 4"/>
                  <a:gd name="T13" fmla="*/ 5 h 7"/>
                  <a:gd name="T14" fmla="*/ 0 w 4"/>
                  <a:gd name="T15" fmla="*/ 7 h 7"/>
                  <a:gd name="T16" fmla="*/ 0 w 4"/>
                  <a:gd name="T17" fmla="*/ 7 h 7"/>
                  <a:gd name="T18" fmla="*/ 1 w 4"/>
                  <a:gd name="T19" fmla="*/ 6 h 7"/>
                  <a:gd name="T20" fmla="*/ 3 w 4"/>
                  <a:gd name="T21" fmla="*/ 5 h 7"/>
                  <a:gd name="T22" fmla="*/ 4 w 4"/>
                  <a:gd name="T23" fmla="*/ 3 h 7"/>
                  <a:gd name="T24" fmla="*/ 3 w 4"/>
                  <a:gd name="T25" fmla="*/ 2 h 7"/>
                  <a:gd name="T26" fmla="*/ 1 w 4"/>
                  <a:gd name="T27" fmla="*/ 1 h 7"/>
                  <a:gd name="T28" fmla="*/ 0 w 4"/>
                  <a:gd name="T2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1988"/>
              <p:cNvSpPr/>
              <p:nvPr/>
            </p:nvSpPr>
            <p:spPr bwMode="auto">
              <a:xfrm>
                <a:off x="5740" y="1525"/>
                <a:ext cx="15" cy="2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2 h 3"/>
                  <a:gd name="T6" fmla="*/ 0 w 2"/>
                  <a:gd name="T7" fmla="*/ 3 h 3"/>
                  <a:gd name="T8" fmla="*/ 0 w 2"/>
                  <a:gd name="T9" fmla="*/ 3 h 3"/>
                  <a:gd name="T10" fmla="*/ 2 w 2"/>
                  <a:gd name="T11" fmla="*/ 1 h 3"/>
                  <a:gd name="T12" fmla="*/ 0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1989"/>
              <p:cNvSpPr>
                <a:spLocks noEditPoints="1"/>
              </p:cNvSpPr>
              <p:nvPr/>
            </p:nvSpPr>
            <p:spPr bwMode="auto">
              <a:xfrm>
                <a:off x="5747" y="1593"/>
                <a:ext cx="15" cy="45"/>
              </a:xfrm>
              <a:custGeom>
                <a:avLst/>
                <a:gdLst>
                  <a:gd name="T0" fmla="*/ 2 w 2"/>
                  <a:gd name="T1" fmla="*/ 4 h 6"/>
                  <a:gd name="T2" fmla="*/ 1 w 2"/>
                  <a:gd name="T3" fmla="*/ 5 h 6"/>
                  <a:gd name="T4" fmla="*/ 1 w 2"/>
                  <a:gd name="T5" fmla="*/ 6 h 6"/>
                  <a:gd name="T6" fmla="*/ 2 w 2"/>
                  <a:gd name="T7" fmla="*/ 6 h 6"/>
                  <a:gd name="T8" fmla="*/ 2 w 2"/>
                  <a:gd name="T9" fmla="*/ 4 h 6"/>
                  <a:gd name="T10" fmla="*/ 2 w 2"/>
                  <a:gd name="T11" fmla="*/ 0 h 6"/>
                  <a:gd name="T12" fmla="*/ 0 w 2"/>
                  <a:gd name="T13" fmla="*/ 0 h 6"/>
                  <a:gd name="T14" fmla="*/ 2 w 2"/>
                  <a:gd name="T15" fmla="*/ 2 h 6"/>
                  <a:gd name="T16" fmla="*/ 2 w 2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990"/>
              <p:cNvSpPr/>
              <p:nvPr/>
            </p:nvSpPr>
            <p:spPr bwMode="auto">
              <a:xfrm>
                <a:off x="5740" y="1586"/>
                <a:ext cx="30" cy="45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3 h 6"/>
                  <a:gd name="T4" fmla="*/ 2 w 4"/>
                  <a:gd name="T5" fmla="*/ 4 h 6"/>
                  <a:gd name="T6" fmla="*/ 2 w 4"/>
                  <a:gd name="T7" fmla="*/ 5 h 6"/>
                  <a:gd name="T8" fmla="*/ 2 w 4"/>
                  <a:gd name="T9" fmla="*/ 6 h 6"/>
                  <a:gd name="T10" fmla="*/ 3 w 4"/>
                  <a:gd name="T11" fmla="*/ 5 h 6"/>
                  <a:gd name="T12" fmla="*/ 4 w 4"/>
                  <a:gd name="T13" fmla="*/ 4 h 6"/>
                  <a:gd name="T14" fmla="*/ 3 w 4"/>
                  <a:gd name="T15" fmla="*/ 3 h 6"/>
                  <a:gd name="T16" fmla="*/ 1 w 4"/>
                  <a:gd name="T17" fmla="*/ 1 h 6"/>
                  <a:gd name="T18" fmla="*/ 0 w 4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1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1991"/>
              <p:cNvSpPr/>
              <p:nvPr/>
            </p:nvSpPr>
            <p:spPr bwMode="auto">
              <a:xfrm>
                <a:off x="5747" y="1608"/>
                <a:ext cx="8" cy="1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1992"/>
              <p:cNvSpPr/>
              <p:nvPr/>
            </p:nvSpPr>
            <p:spPr bwMode="auto">
              <a:xfrm>
                <a:off x="5945" y="1525"/>
                <a:ext cx="115" cy="106"/>
              </a:xfrm>
              <a:custGeom>
                <a:avLst/>
                <a:gdLst>
                  <a:gd name="T0" fmla="*/ 0 w 15"/>
                  <a:gd name="T1" fmla="*/ 0 h 14"/>
                  <a:gd name="T2" fmla="*/ 0 w 15"/>
                  <a:gd name="T3" fmla="*/ 14 h 14"/>
                  <a:gd name="T4" fmla="*/ 15 w 15"/>
                  <a:gd name="T5" fmla="*/ 14 h 14"/>
                  <a:gd name="T6" fmla="*/ 15 w 15"/>
                  <a:gd name="T7" fmla="*/ 1 h 14"/>
                  <a:gd name="T8" fmla="*/ 8 w 15"/>
                  <a:gd name="T9" fmla="*/ 6 h 14"/>
                  <a:gd name="T10" fmla="*/ 0 w 15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4">
                    <a:moveTo>
                      <a:pt x="0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4"/>
                      <a:pt x="11" y="6"/>
                      <a:pt x="8" y="6"/>
                    </a:cubicBezTo>
                    <a:cubicBezTo>
                      <a:pt x="4" y="6"/>
                      <a:pt x="1" y="3"/>
                      <a:pt x="0" y="0"/>
                    </a:cubicBezTo>
                  </a:path>
                </a:pathLst>
              </a:custGeom>
              <a:solidFill>
                <a:srgbClr val="5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1993"/>
              <p:cNvSpPr>
                <a:spLocks noEditPoints="1"/>
              </p:cNvSpPr>
              <p:nvPr/>
            </p:nvSpPr>
            <p:spPr bwMode="auto">
              <a:xfrm>
                <a:off x="5884" y="1797"/>
                <a:ext cx="237" cy="211"/>
              </a:xfrm>
              <a:custGeom>
                <a:avLst/>
                <a:gdLst>
                  <a:gd name="T0" fmla="*/ 4 w 31"/>
                  <a:gd name="T1" fmla="*/ 11 h 28"/>
                  <a:gd name="T2" fmla="*/ 3 w 31"/>
                  <a:gd name="T3" fmla="*/ 11 h 28"/>
                  <a:gd name="T4" fmla="*/ 2 w 31"/>
                  <a:gd name="T5" fmla="*/ 12 h 28"/>
                  <a:gd name="T6" fmla="*/ 2 w 31"/>
                  <a:gd name="T7" fmla="*/ 12 h 28"/>
                  <a:gd name="T8" fmla="*/ 0 w 31"/>
                  <a:gd name="T9" fmla="*/ 13 h 28"/>
                  <a:gd name="T10" fmla="*/ 3 w 31"/>
                  <a:gd name="T11" fmla="*/ 16 h 28"/>
                  <a:gd name="T12" fmla="*/ 4 w 31"/>
                  <a:gd name="T13" fmla="*/ 16 h 28"/>
                  <a:gd name="T14" fmla="*/ 4 w 31"/>
                  <a:gd name="T15" fmla="*/ 17 h 28"/>
                  <a:gd name="T16" fmla="*/ 14 w 31"/>
                  <a:gd name="T17" fmla="*/ 27 h 28"/>
                  <a:gd name="T18" fmla="*/ 15 w 31"/>
                  <a:gd name="T19" fmla="*/ 27 h 28"/>
                  <a:gd name="T20" fmla="*/ 15 w 31"/>
                  <a:gd name="T21" fmla="*/ 28 h 28"/>
                  <a:gd name="T22" fmla="*/ 15 w 31"/>
                  <a:gd name="T23" fmla="*/ 28 h 28"/>
                  <a:gd name="T24" fmla="*/ 16 w 31"/>
                  <a:gd name="T25" fmla="*/ 28 h 28"/>
                  <a:gd name="T26" fmla="*/ 16 w 31"/>
                  <a:gd name="T27" fmla="*/ 28 h 28"/>
                  <a:gd name="T28" fmla="*/ 22 w 31"/>
                  <a:gd name="T29" fmla="*/ 22 h 28"/>
                  <a:gd name="T30" fmla="*/ 21 w 31"/>
                  <a:gd name="T31" fmla="*/ 22 h 28"/>
                  <a:gd name="T32" fmla="*/ 21 w 31"/>
                  <a:gd name="T33" fmla="*/ 22 h 28"/>
                  <a:gd name="T34" fmla="*/ 16 w 31"/>
                  <a:gd name="T35" fmla="*/ 27 h 28"/>
                  <a:gd name="T36" fmla="*/ 10 w 31"/>
                  <a:gd name="T37" fmla="*/ 22 h 28"/>
                  <a:gd name="T38" fmla="*/ 9 w 31"/>
                  <a:gd name="T39" fmla="*/ 22 h 28"/>
                  <a:gd name="T40" fmla="*/ 9 w 31"/>
                  <a:gd name="T41" fmla="*/ 21 h 28"/>
                  <a:gd name="T42" fmla="*/ 2 w 31"/>
                  <a:gd name="T43" fmla="*/ 13 h 28"/>
                  <a:gd name="T44" fmla="*/ 4 w 31"/>
                  <a:gd name="T45" fmla="*/ 11 h 28"/>
                  <a:gd name="T46" fmla="*/ 26 w 31"/>
                  <a:gd name="T47" fmla="*/ 8 h 28"/>
                  <a:gd name="T48" fmla="*/ 25 w 31"/>
                  <a:gd name="T49" fmla="*/ 9 h 28"/>
                  <a:gd name="T50" fmla="*/ 29 w 31"/>
                  <a:gd name="T51" fmla="*/ 13 h 28"/>
                  <a:gd name="T52" fmla="*/ 25 w 31"/>
                  <a:gd name="T53" fmla="*/ 17 h 28"/>
                  <a:gd name="T54" fmla="*/ 25 w 31"/>
                  <a:gd name="T55" fmla="*/ 18 h 28"/>
                  <a:gd name="T56" fmla="*/ 26 w 31"/>
                  <a:gd name="T57" fmla="*/ 18 h 28"/>
                  <a:gd name="T58" fmla="*/ 31 w 31"/>
                  <a:gd name="T59" fmla="*/ 13 h 28"/>
                  <a:gd name="T60" fmla="*/ 26 w 31"/>
                  <a:gd name="T61" fmla="*/ 8 h 28"/>
                  <a:gd name="T62" fmla="*/ 17 w 31"/>
                  <a:gd name="T63" fmla="*/ 0 h 28"/>
                  <a:gd name="T64" fmla="*/ 16 w 31"/>
                  <a:gd name="T65" fmla="*/ 0 h 28"/>
                  <a:gd name="T66" fmla="*/ 21 w 31"/>
                  <a:gd name="T67" fmla="*/ 5 h 28"/>
                  <a:gd name="T68" fmla="*/ 22 w 31"/>
                  <a:gd name="T69" fmla="*/ 4 h 28"/>
                  <a:gd name="T70" fmla="*/ 17 w 31"/>
                  <a:gd name="T7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28">
                    <a:moveTo>
                      <a:pt x="4" y="11"/>
                    </a:moveTo>
                    <a:cubicBezTo>
                      <a:pt x="3" y="11"/>
                      <a:pt x="3" y="11"/>
                      <a:pt x="3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4" y="11"/>
                      <a:pt x="4" y="11"/>
                      <a:pt x="4" y="11"/>
                    </a:cubicBezTo>
                    <a:moveTo>
                      <a:pt x="26" y="8"/>
                    </a:moveTo>
                    <a:cubicBezTo>
                      <a:pt x="25" y="9"/>
                      <a:pt x="25" y="9"/>
                      <a:pt x="25" y="9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26" y="8"/>
                      <a:pt x="26" y="8"/>
                      <a:pt x="26" y="8"/>
                    </a:cubicBezTo>
                    <a:moveTo>
                      <a:pt x="17" y="0"/>
                    </a:moveTo>
                    <a:cubicBezTo>
                      <a:pt x="17" y="0"/>
                      <a:pt x="17" y="0"/>
                      <a:pt x="16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8816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1994"/>
              <p:cNvSpPr/>
              <p:nvPr/>
            </p:nvSpPr>
            <p:spPr bwMode="auto">
              <a:xfrm>
                <a:off x="6044" y="1827"/>
                <a:ext cx="38" cy="38"/>
              </a:xfrm>
              <a:custGeom>
                <a:avLst/>
                <a:gdLst>
                  <a:gd name="T0" fmla="*/ 8 w 38"/>
                  <a:gd name="T1" fmla="*/ 0 h 38"/>
                  <a:gd name="T2" fmla="*/ 0 w 38"/>
                  <a:gd name="T3" fmla="*/ 7 h 38"/>
                  <a:gd name="T4" fmla="*/ 31 w 38"/>
                  <a:gd name="T5" fmla="*/ 38 h 38"/>
                  <a:gd name="T6" fmla="*/ 38 w 38"/>
                  <a:gd name="T7" fmla="*/ 30 h 38"/>
                  <a:gd name="T8" fmla="*/ 8 w 38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8" y="0"/>
                    </a:moveTo>
                    <a:lnTo>
                      <a:pt x="0" y="7"/>
                    </a:lnTo>
                    <a:lnTo>
                      <a:pt x="31" y="38"/>
                    </a:lnTo>
                    <a:lnTo>
                      <a:pt x="38" y="3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068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1995"/>
              <p:cNvSpPr/>
              <p:nvPr/>
            </p:nvSpPr>
            <p:spPr bwMode="auto">
              <a:xfrm>
                <a:off x="6044" y="1827"/>
                <a:ext cx="38" cy="38"/>
              </a:xfrm>
              <a:custGeom>
                <a:avLst/>
                <a:gdLst>
                  <a:gd name="T0" fmla="*/ 8 w 38"/>
                  <a:gd name="T1" fmla="*/ 0 h 38"/>
                  <a:gd name="T2" fmla="*/ 0 w 38"/>
                  <a:gd name="T3" fmla="*/ 7 h 38"/>
                  <a:gd name="T4" fmla="*/ 31 w 38"/>
                  <a:gd name="T5" fmla="*/ 38 h 38"/>
                  <a:gd name="T6" fmla="*/ 38 w 38"/>
                  <a:gd name="T7" fmla="*/ 30 h 38"/>
                  <a:gd name="T8" fmla="*/ 8 w 38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8" y="0"/>
                    </a:moveTo>
                    <a:lnTo>
                      <a:pt x="0" y="7"/>
                    </a:lnTo>
                    <a:lnTo>
                      <a:pt x="31" y="38"/>
                    </a:lnTo>
                    <a:lnTo>
                      <a:pt x="38" y="30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1996"/>
              <p:cNvSpPr>
                <a:spLocks noEditPoints="1"/>
              </p:cNvSpPr>
              <p:nvPr/>
            </p:nvSpPr>
            <p:spPr bwMode="auto">
              <a:xfrm>
                <a:off x="6044" y="1925"/>
                <a:ext cx="31" cy="37"/>
              </a:xfrm>
              <a:custGeom>
                <a:avLst/>
                <a:gdLst>
                  <a:gd name="T0" fmla="*/ 0 w 31"/>
                  <a:gd name="T1" fmla="*/ 30 h 37"/>
                  <a:gd name="T2" fmla="*/ 0 w 31"/>
                  <a:gd name="T3" fmla="*/ 37 h 37"/>
                  <a:gd name="T4" fmla="*/ 0 w 31"/>
                  <a:gd name="T5" fmla="*/ 37 h 37"/>
                  <a:gd name="T6" fmla="*/ 0 w 31"/>
                  <a:gd name="T7" fmla="*/ 30 h 37"/>
                  <a:gd name="T8" fmla="*/ 31 w 31"/>
                  <a:gd name="T9" fmla="*/ 0 h 37"/>
                  <a:gd name="T10" fmla="*/ 31 w 31"/>
                  <a:gd name="T11" fmla="*/ 7 h 37"/>
                  <a:gd name="T12" fmla="*/ 31 w 31"/>
                  <a:gd name="T13" fmla="*/ 7 h 37"/>
                  <a:gd name="T14" fmla="*/ 31 w 31"/>
                  <a:gd name="T1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37">
                    <a:moveTo>
                      <a:pt x="0" y="30"/>
                    </a:moveTo>
                    <a:lnTo>
                      <a:pt x="0" y="37"/>
                    </a:lnTo>
                    <a:lnTo>
                      <a:pt x="0" y="37"/>
                    </a:lnTo>
                    <a:lnTo>
                      <a:pt x="0" y="30"/>
                    </a:lnTo>
                    <a:close/>
                    <a:moveTo>
                      <a:pt x="31" y="0"/>
                    </a:moveTo>
                    <a:lnTo>
                      <a:pt x="31" y="7"/>
                    </a:lnTo>
                    <a:lnTo>
                      <a:pt x="31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A55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1997"/>
              <p:cNvSpPr>
                <a:spLocks noEditPoints="1"/>
              </p:cNvSpPr>
              <p:nvPr/>
            </p:nvSpPr>
            <p:spPr bwMode="auto">
              <a:xfrm>
                <a:off x="6044" y="1925"/>
                <a:ext cx="31" cy="37"/>
              </a:xfrm>
              <a:custGeom>
                <a:avLst/>
                <a:gdLst>
                  <a:gd name="T0" fmla="*/ 0 w 31"/>
                  <a:gd name="T1" fmla="*/ 30 h 37"/>
                  <a:gd name="T2" fmla="*/ 0 w 31"/>
                  <a:gd name="T3" fmla="*/ 37 h 37"/>
                  <a:gd name="T4" fmla="*/ 0 w 31"/>
                  <a:gd name="T5" fmla="*/ 37 h 37"/>
                  <a:gd name="T6" fmla="*/ 0 w 31"/>
                  <a:gd name="T7" fmla="*/ 30 h 37"/>
                  <a:gd name="T8" fmla="*/ 31 w 31"/>
                  <a:gd name="T9" fmla="*/ 0 h 37"/>
                  <a:gd name="T10" fmla="*/ 31 w 31"/>
                  <a:gd name="T11" fmla="*/ 7 h 37"/>
                  <a:gd name="T12" fmla="*/ 31 w 31"/>
                  <a:gd name="T13" fmla="*/ 7 h 37"/>
                  <a:gd name="T14" fmla="*/ 31 w 31"/>
                  <a:gd name="T1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37">
                    <a:moveTo>
                      <a:pt x="0" y="30"/>
                    </a:moveTo>
                    <a:lnTo>
                      <a:pt x="0" y="37"/>
                    </a:lnTo>
                    <a:lnTo>
                      <a:pt x="0" y="37"/>
                    </a:lnTo>
                    <a:lnTo>
                      <a:pt x="0" y="30"/>
                    </a:lnTo>
                    <a:moveTo>
                      <a:pt x="31" y="0"/>
                    </a:moveTo>
                    <a:lnTo>
                      <a:pt x="31" y="7"/>
                    </a:lnTo>
                    <a:lnTo>
                      <a:pt x="31" y="7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1998"/>
              <p:cNvSpPr/>
              <p:nvPr/>
            </p:nvSpPr>
            <p:spPr bwMode="auto">
              <a:xfrm>
                <a:off x="6044" y="1932"/>
                <a:ext cx="38" cy="30"/>
              </a:xfrm>
              <a:custGeom>
                <a:avLst/>
                <a:gdLst>
                  <a:gd name="T0" fmla="*/ 31 w 38"/>
                  <a:gd name="T1" fmla="*/ 0 h 30"/>
                  <a:gd name="T2" fmla="*/ 23 w 38"/>
                  <a:gd name="T3" fmla="*/ 8 h 30"/>
                  <a:gd name="T4" fmla="*/ 23 w 38"/>
                  <a:gd name="T5" fmla="*/ 8 h 30"/>
                  <a:gd name="T6" fmla="*/ 8 w 38"/>
                  <a:gd name="T7" fmla="*/ 23 h 30"/>
                  <a:gd name="T8" fmla="*/ 8 w 38"/>
                  <a:gd name="T9" fmla="*/ 15 h 30"/>
                  <a:gd name="T10" fmla="*/ 0 w 38"/>
                  <a:gd name="T11" fmla="*/ 23 h 30"/>
                  <a:gd name="T12" fmla="*/ 0 w 38"/>
                  <a:gd name="T13" fmla="*/ 30 h 30"/>
                  <a:gd name="T14" fmla="*/ 8 w 38"/>
                  <a:gd name="T15" fmla="*/ 30 h 30"/>
                  <a:gd name="T16" fmla="*/ 38 w 38"/>
                  <a:gd name="T17" fmla="*/ 0 h 30"/>
                  <a:gd name="T18" fmla="*/ 31 w 38"/>
                  <a:gd name="T19" fmla="*/ 0 h 30"/>
                  <a:gd name="T20" fmla="*/ 31 w 38"/>
                  <a:gd name="T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30">
                    <a:moveTo>
                      <a:pt x="31" y="0"/>
                    </a:moveTo>
                    <a:lnTo>
                      <a:pt x="23" y="8"/>
                    </a:lnTo>
                    <a:lnTo>
                      <a:pt x="23" y="8"/>
                    </a:lnTo>
                    <a:lnTo>
                      <a:pt x="8" y="23"/>
                    </a:lnTo>
                    <a:lnTo>
                      <a:pt x="8" y="15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8" y="3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B068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1999"/>
              <p:cNvSpPr/>
              <p:nvPr/>
            </p:nvSpPr>
            <p:spPr bwMode="auto">
              <a:xfrm>
                <a:off x="6044" y="1932"/>
                <a:ext cx="38" cy="30"/>
              </a:xfrm>
              <a:custGeom>
                <a:avLst/>
                <a:gdLst>
                  <a:gd name="T0" fmla="*/ 31 w 38"/>
                  <a:gd name="T1" fmla="*/ 0 h 30"/>
                  <a:gd name="T2" fmla="*/ 23 w 38"/>
                  <a:gd name="T3" fmla="*/ 8 h 30"/>
                  <a:gd name="T4" fmla="*/ 23 w 38"/>
                  <a:gd name="T5" fmla="*/ 8 h 30"/>
                  <a:gd name="T6" fmla="*/ 8 w 38"/>
                  <a:gd name="T7" fmla="*/ 23 h 30"/>
                  <a:gd name="T8" fmla="*/ 8 w 38"/>
                  <a:gd name="T9" fmla="*/ 15 h 30"/>
                  <a:gd name="T10" fmla="*/ 0 w 38"/>
                  <a:gd name="T11" fmla="*/ 23 h 30"/>
                  <a:gd name="T12" fmla="*/ 0 w 38"/>
                  <a:gd name="T13" fmla="*/ 30 h 30"/>
                  <a:gd name="T14" fmla="*/ 8 w 38"/>
                  <a:gd name="T15" fmla="*/ 30 h 30"/>
                  <a:gd name="T16" fmla="*/ 38 w 38"/>
                  <a:gd name="T17" fmla="*/ 0 h 30"/>
                  <a:gd name="T18" fmla="*/ 31 w 38"/>
                  <a:gd name="T19" fmla="*/ 0 h 30"/>
                  <a:gd name="T20" fmla="*/ 31 w 38"/>
                  <a:gd name="T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30">
                    <a:moveTo>
                      <a:pt x="31" y="0"/>
                    </a:moveTo>
                    <a:lnTo>
                      <a:pt x="23" y="8"/>
                    </a:lnTo>
                    <a:lnTo>
                      <a:pt x="23" y="8"/>
                    </a:lnTo>
                    <a:lnTo>
                      <a:pt x="8" y="23"/>
                    </a:lnTo>
                    <a:lnTo>
                      <a:pt x="8" y="15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8" y="3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2000"/>
              <p:cNvSpPr/>
              <p:nvPr/>
            </p:nvSpPr>
            <p:spPr bwMode="auto">
              <a:xfrm>
                <a:off x="6052" y="1940"/>
                <a:ext cx="15" cy="15"/>
              </a:xfrm>
              <a:custGeom>
                <a:avLst/>
                <a:gdLst>
                  <a:gd name="T0" fmla="*/ 15 w 15"/>
                  <a:gd name="T1" fmla="*/ 0 h 15"/>
                  <a:gd name="T2" fmla="*/ 0 w 15"/>
                  <a:gd name="T3" fmla="*/ 7 h 15"/>
                  <a:gd name="T4" fmla="*/ 0 w 15"/>
                  <a:gd name="T5" fmla="*/ 15 h 15"/>
                  <a:gd name="T6" fmla="*/ 15 w 15"/>
                  <a:gd name="T7" fmla="*/ 0 h 15"/>
                  <a:gd name="T8" fmla="*/ 15 w 1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0"/>
                    </a:moveTo>
                    <a:lnTo>
                      <a:pt x="0" y="7"/>
                    </a:lnTo>
                    <a:lnTo>
                      <a:pt x="0" y="15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8816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2001"/>
              <p:cNvSpPr/>
              <p:nvPr/>
            </p:nvSpPr>
            <p:spPr bwMode="auto">
              <a:xfrm>
                <a:off x="6052" y="1940"/>
                <a:ext cx="15" cy="15"/>
              </a:xfrm>
              <a:custGeom>
                <a:avLst/>
                <a:gdLst>
                  <a:gd name="T0" fmla="*/ 15 w 15"/>
                  <a:gd name="T1" fmla="*/ 0 h 15"/>
                  <a:gd name="T2" fmla="*/ 0 w 15"/>
                  <a:gd name="T3" fmla="*/ 7 h 15"/>
                  <a:gd name="T4" fmla="*/ 0 w 15"/>
                  <a:gd name="T5" fmla="*/ 15 h 15"/>
                  <a:gd name="T6" fmla="*/ 15 w 15"/>
                  <a:gd name="T7" fmla="*/ 0 h 15"/>
                  <a:gd name="T8" fmla="*/ 15 w 1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0"/>
                    </a:moveTo>
                    <a:lnTo>
                      <a:pt x="0" y="7"/>
                    </a:lnTo>
                    <a:lnTo>
                      <a:pt x="0" y="15"/>
                    </a:lnTo>
                    <a:lnTo>
                      <a:pt x="15" y="0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2002"/>
              <p:cNvSpPr/>
              <p:nvPr/>
            </p:nvSpPr>
            <p:spPr bwMode="auto">
              <a:xfrm>
                <a:off x="5953" y="1955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7 h 7"/>
                  <a:gd name="T4" fmla="*/ 8 w 8"/>
                  <a:gd name="T5" fmla="*/ 7 h 7"/>
                  <a:gd name="T6" fmla="*/ 0 w 8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0" y="7"/>
                    </a:lnTo>
                    <a:lnTo>
                      <a:pt x="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5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2003"/>
              <p:cNvSpPr/>
              <p:nvPr/>
            </p:nvSpPr>
            <p:spPr bwMode="auto">
              <a:xfrm>
                <a:off x="5953" y="1955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7 h 7"/>
                  <a:gd name="T4" fmla="*/ 8 w 8"/>
                  <a:gd name="T5" fmla="*/ 7 h 7"/>
                  <a:gd name="T6" fmla="*/ 0 w 8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0" y="7"/>
                    </a:lnTo>
                    <a:lnTo>
                      <a:pt x="8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2004"/>
              <p:cNvSpPr/>
              <p:nvPr/>
            </p:nvSpPr>
            <p:spPr bwMode="auto">
              <a:xfrm>
                <a:off x="5991" y="2000"/>
                <a:ext cx="8" cy="8"/>
              </a:xfrm>
              <a:custGeom>
                <a:avLst/>
                <a:gdLst>
                  <a:gd name="T0" fmla="*/ 8 w 8"/>
                  <a:gd name="T1" fmla="*/ 0 h 8"/>
                  <a:gd name="T2" fmla="*/ 0 w 8"/>
                  <a:gd name="T3" fmla="*/ 0 h 8"/>
                  <a:gd name="T4" fmla="*/ 8 w 8"/>
                  <a:gd name="T5" fmla="*/ 8 h 8"/>
                  <a:gd name="T6" fmla="*/ 8 w 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0" y="0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55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2005"/>
              <p:cNvSpPr/>
              <p:nvPr/>
            </p:nvSpPr>
            <p:spPr bwMode="auto">
              <a:xfrm>
                <a:off x="5991" y="2000"/>
                <a:ext cx="8" cy="8"/>
              </a:xfrm>
              <a:custGeom>
                <a:avLst/>
                <a:gdLst>
                  <a:gd name="T0" fmla="*/ 8 w 8"/>
                  <a:gd name="T1" fmla="*/ 0 h 8"/>
                  <a:gd name="T2" fmla="*/ 0 w 8"/>
                  <a:gd name="T3" fmla="*/ 0 h 8"/>
                  <a:gd name="T4" fmla="*/ 8 w 8"/>
                  <a:gd name="T5" fmla="*/ 8 h 8"/>
                  <a:gd name="T6" fmla="*/ 8 w 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0" y="0"/>
                    </a:lnTo>
                    <a:lnTo>
                      <a:pt x="8" y="8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2006"/>
              <p:cNvSpPr>
                <a:spLocks noEditPoints="1"/>
              </p:cNvSpPr>
              <p:nvPr/>
            </p:nvSpPr>
            <p:spPr bwMode="auto">
              <a:xfrm>
                <a:off x="5915" y="1797"/>
                <a:ext cx="84" cy="75"/>
              </a:xfrm>
              <a:custGeom>
                <a:avLst/>
                <a:gdLst>
                  <a:gd name="T0" fmla="*/ 10 w 11"/>
                  <a:gd name="T1" fmla="*/ 0 h 10"/>
                  <a:gd name="T2" fmla="*/ 9 w 11"/>
                  <a:gd name="T3" fmla="*/ 0 h 10"/>
                  <a:gd name="T4" fmla="*/ 8 w 11"/>
                  <a:gd name="T5" fmla="*/ 1 h 10"/>
                  <a:gd name="T6" fmla="*/ 8 w 11"/>
                  <a:gd name="T7" fmla="*/ 1 h 10"/>
                  <a:gd name="T8" fmla="*/ 1 w 11"/>
                  <a:gd name="T9" fmla="*/ 8 h 10"/>
                  <a:gd name="T10" fmla="*/ 2 w 11"/>
                  <a:gd name="T11" fmla="*/ 8 h 10"/>
                  <a:gd name="T12" fmla="*/ 0 w 11"/>
                  <a:gd name="T13" fmla="*/ 9 h 10"/>
                  <a:gd name="T14" fmla="*/ 0 w 11"/>
                  <a:gd name="T15" fmla="*/ 10 h 10"/>
                  <a:gd name="T16" fmla="*/ 10 w 11"/>
                  <a:gd name="T17" fmla="*/ 0 h 10"/>
                  <a:gd name="T18" fmla="*/ 11 w 11"/>
                  <a:gd name="T19" fmla="*/ 0 h 10"/>
                  <a:gd name="T20" fmla="*/ 11 w 11"/>
                  <a:gd name="T21" fmla="*/ 0 h 10"/>
                  <a:gd name="T22" fmla="*/ 11 w 11"/>
                  <a:gd name="T23" fmla="*/ 0 h 10"/>
                  <a:gd name="T24" fmla="*/ 11 w 11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0">
                    <a:moveTo>
                      <a:pt x="1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0" y="0"/>
                      <a:pt x="10" y="0"/>
                      <a:pt x="10" y="0"/>
                    </a:cubicBezTo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8816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2007"/>
              <p:cNvSpPr/>
              <p:nvPr/>
            </p:nvSpPr>
            <p:spPr bwMode="auto">
              <a:xfrm>
                <a:off x="5983" y="1797"/>
                <a:ext cx="16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2 w 2"/>
                  <a:gd name="T4" fmla="*/ 2 w 2"/>
                  <a:gd name="T5" fmla="*/ 2 w 2"/>
                  <a:gd name="T6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A55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2008"/>
              <p:cNvSpPr/>
              <p:nvPr/>
            </p:nvSpPr>
            <p:spPr bwMode="auto">
              <a:xfrm>
                <a:off x="5976" y="1797"/>
                <a:ext cx="15" cy="7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B068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2009"/>
              <p:cNvSpPr/>
              <p:nvPr/>
            </p:nvSpPr>
            <p:spPr bwMode="auto">
              <a:xfrm>
                <a:off x="5907" y="1865"/>
                <a:ext cx="8" cy="15"/>
              </a:xfrm>
              <a:custGeom>
                <a:avLst/>
                <a:gdLst>
                  <a:gd name="T0" fmla="*/ 8 w 8"/>
                  <a:gd name="T1" fmla="*/ 0 h 15"/>
                  <a:gd name="T2" fmla="*/ 0 w 8"/>
                  <a:gd name="T3" fmla="*/ 15 h 15"/>
                  <a:gd name="T4" fmla="*/ 8 w 8"/>
                  <a:gd name="T5" fmla="*/ 15 h 15"/>
                  <a:gd name="T6" fmla="*/ 8 w 8"/>
                  <a:gd name="T7" fmla="*/ 7 h 15"/>
                  <a:gd name="T8" fmla="*/ 8 w 8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0" y="15"/>
                    </a:lnTo>
                    <a:lnTo>
                      <a:pt x="8" y="15"/>
                    </a:lnTo>
                    <a:lnTo>
                      <a:pt x="8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55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2010"/>
              <p:cNvSpPr/>
              <p:nvPr/>
            </p:nvSpPr>
            <p:spPr bwMode="auto">
              <a:xfrm>
                <a:off x="5907" y="1865"/>
                <a:ext cx="8" cy="15"/>
              </a:xfrm>
              <a:custGeom>
                <a:avLst/>
                <a:gdLst>
                  <a:gd name="T0" fmla="*/ 8 w 8"/>
                  <a:gd name="T1" fmla="*/ 0 h 15"/>
                  <a:gd name="T2" fmla="*/ 0 w 8"/>
                  <a:gd name="T3" fmla="*/ 15 h 15"/>
                  <a:gd name="T4" fmla="*/ 8 w 8"/>
                  <a:gd name="T5" fmla="*/ 15 h 15"/>
                  <a:gd name="T6" fmla="*/ 8 w 8"/>
                  <a:gd name="T7" fmla="*/ 7 h 15"/>
                  <a:gd name="T8" fmla="*/ 8 w 8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0" y="15"/>
                    </a:lnTo>
                    <a:lnTo>
                      <a:pt x="8" y="15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2011"/>
              <p:cNvSpPr/>
              <p:nvPr/>
            </p:nvSpPr>
            <p:spPr bwMode="auto">
              <a:xfrm>
                <a:off x="5900" y="1857"/>
                <a:ext cx="30" cy="30"/>
              </a:xfrm>
              <a:custGeom>
                <a:avLst/>
                <a:gdLst>
                  <a:gd name="T0" fmla="*/ 22 w 30"/>
                  <a:gd name="T1" fmla="*/ 0 h 30"/>
                  <a:gd name="T2" fmla="*/ 0 w 30"/>
                  <a:gd name="T3" fmla="*/ 30 h 30"/>
                  <a:gd name="T4" fmla="*/ 0 w 30"/>
                  <a:gd name="T5" fmla="*/ 30 h 30"/>
                  <a:gd name="T6" fmla="*/ 7 w 30"/>
                  <a:gd name="T7" fmla="*/ 23 h 30"/>
                  <a:gd name="T8" fmla="*/ 15 w 30"/>
                  <a:gd name="T9" fmla="*/ 8 h 30"/>
                  <a:gd name="T10" fmla="*/ 30 w 30"/>
                  <a:gd name="T11" fmla="*/ 0 h 30"/>
                  <a:gd name="T12" fmla="*/ 22 w 30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22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7" y="23"/>
                    </a:lnTo>
                    <a:lnTo>
                      <a:pt x="15" y="8"/>
                    </a:lnTo>
                    <a:lnTo>
                      <a:pt x="3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B068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2012"/>
              <p:cNvSpPr/>
              <p:nvPr/>
            </p:nvSpPr>
            <p:spPr bwMode="auto">
              <a:xfrm>
                <a:off x="5900" y="1857"/>
                <a:ext cx="30" cy="30"/>
              </a:xfrm>
              <a:custGeom>
                <a:avLst/>
                <a:gdLst>
                  <a:gd name="T0" fmla="*/ 22 w 30"/>
                  <a:gd name="T1" fmla="*/ 0 h 30"/>
                  <a:gd name="T2" fmla="*/ 0 w 30"/>
                  <a:gd name="T3" fmla="*/ 30 h 30"/>
                  <a:gd name="T4" fmla="*/ 0 w 30"/>
                  <a:gd name="T5" fmla="*/ 30 h 30"/>
                  <a:gd name="T6" fmla="*/ 7 w 30"/>
                  <a:gd name="T7" fmla="*/ 23 h 30"/>
                  <a:gd name="T8" fmla="*/ 15 w 30"/>
                  <a:gd name="T9" fmla="*/ 8 h 30"/>
                  <a:gd name="T10" fmla="*/ 30 w 30"/>
                  <a:gd name="T11" fmla="*/ 0 h 30"/>
                  <a:gd name="T12" fmla="*/ 22 w 30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22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7" y="23"/>
                    </a:lnTo>
                    <a:lnTo>
                      <a:pt x="15" y="8"/>
                    </a:lnTo>
                    <a:lnTo>
                      <a:pt x="30" y="0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2013"/>
              <p:cNvSpPr/>
              <p:nvPr/>
            </p:nvSpPr>
            <p:spPr bwMode="auto">
              <a:xfrm>
                <a:off x="5907" y="1917"/>
                <a:ext cx="8" cy="8"/>
              </a:xfrm>
              <a:custGeom>
                <a:avLst/>
                <a:gdLst>
                  <a:gd name="T0" fmla="*/ 8 w 8"/>
                  <a:gd name="T1" fmla="*/ 0 h 8"/>
                  <a:gd name="T2" fmla="*/ 0 w 8"/>
                  <a:gd name="T3" fmla="*/ 0 h 8"/>
                  <a:gd name="T4" fmla="*/ 8 w 8"/>
                  <a:gd name="T5" fmla="*/ 8 h 8"/>
                  <a:gd name="T6" fmla="*/ 8 w 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0" y="0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55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2014"/>
              <p:cNvSpPr/>
              <p:nvPr/>
            </p:nvSpPr>
            <p:spPr bwMode="auto">
              <a:xfrm>
                <a:off x="5907" y="1917"/>
                <a:ext cx="8" cy="8"/>
              </a:xfrm>
              <a:custGeom>
                <a:avLst/>
                <a:gdLst>
                  <a:gd name="T0" fmla="*/ 8 w 8"/>
                  <a:gd name="T1" fmla="*/ 0 h 8"/>
                  <a:gd name="T2" fmla="*/ 0 w 8"/>
                  <a:gd name="T3" fmla="*/ 0 h 8"/>
                  <a:gd name="T4" fmla="*/ 8 w 8"/>
                  <a:gd name="T5" fmla="*/ 8 h 8"/>
                  <a:gd name="T6" fmla="*/ 8 w 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0" y="0"/>
                    </a:lnTo>
                    <a:lnTo>
                      <a:pt x="8" y="8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2015"/>
              <p:cNvSpPr/>
              <p:nvPr/>
            </p:nvSpPr>
            <p:spPr bwMode="auto">
              <a:xfrm>
                <a:off x="5999" y="1782"/>
                <a:ext cx="15" cy="1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0 w 2"/>
                  <a:gd name="T7" fmla="*/ 2 h 2"/>
                  <a:gd name="T8" fmla="*/ 1 w 2"/>
                  <a:gd name="T9" fmla="*/ 1 h 2"/>
                  <a:gd name="T10" fmla="*/ 1 w 2"/>
                  <a:gd name="T11" fmla="*/ 2 h 2"/>
                  <a:gd name="T12" fmla="*/ 2 w 2"/>
                  <a:gd name="T13" fmla="*/ 2 h 2"/>
                  <a:gd name="T14" fmla="*/ 1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2016"/>
              <p:cNvSpPr/>
              <p:nvPr/>
            </p:nvSpPr>
            <p:spPr bwMode="auto">
              <a:xfrm>
                <a:off x="5991" y="1789"/>
                <a:ext cx="8" cy="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2017"/>
              <p:cNvSpPr/>
              <p:nvPr/>
            </p:nvSpPr>
            <p:spPr bwMode="auto">
              <a:xfrm>
                <a:off x="5991" y="1782"/>
                <a:ext cx="15" cy="1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1 w 2"/>
                  <a:gd name="T7" fmla="*/ 1 h 2"/>
                  <a:gd name="T8" fmla="*/ 2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4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2018"/>
              <p:cNvSpPr/>
              <p:nvPr/>
            </p:nvSpPr>
            <p:spPr bwMode="auto">
              <a:xfrm>
                <a:off x="5755" y="1458"/>
                <a:ext cx="480" cy="309"/>
              </a:xfrm>
              <a:custGeom>
                <a:avLst/>
                <a:gdLst>
                  <a:gd name="T0" fmla="*/ 63 w 63"/>
                  <a:gd name="T1" fmla="*/ 9 h 41"/>
                  <a:gd name="T2" fmla="*/ 32 w 63"/>
                  <a:gd name="T3" fmla="*/ 41 h 41"/>
                  <a:gd name="T4" fmla="*/ 0 w 63"/>
                  <a:gd name="T5" fmla="*/ 9 h 41"/>
                  <a:gd name="T6" fmla="*/ 1 w 63"/>
                  <a:gd name="T7" fmla="*/ 3 h 41"/>
                  <a:gd name="T8" fmla="*/ 25 w 63"/>
                  <a:gd name="T9" fmla="*/ 0 h 41"/>
                  <a:gd name="T10" fmla="*/ 25 w 63"/>
                  <a:gd name="T11" fmla="*/ 5 h 41"/>
                  <a:gd name="T12" fmla="*/ 32 w 63"/>
                  <a:gd name="T13" fmla="*/ 13 h 41"/>
                  <a:gd name="T14" fmla="*/ 40 w 63"/>
                  <a:gd name="T15" fmla="*/ 5 h 41"/>
                  <a:gd name="T16" fmla="*/ 40 w 63"/>
                  <a:gd name="T17" fmla="*/ 0 h 41"/>
                  <a:gd name="T18" fmla="*/ 63 w 63"/>
                  <a:gd name="T19" fmla="*/ 3 h 41"/>
                  <a:gd name="T20" fmla="*/ 63 w 63"/>
                  <a:gd name="T21" fmla="*/ 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41">
                    <a:moveTo>
                      <a:pt x="63" y="9"/>
                    </a:moveTo>
                    <a:cubicBezTo>
                      <a:pt x="63" y="26"/>
                      <a:pt x="49" y="41"/>
                      <a:pt x="32" y="41"/>
                    </a:cubicBezTo>
                    <a:cubicBezTo>
                      <a:pt x="14" y="41"/>
                      <a:pt x="0" y="26"/>
                      <a:pt x="0" y="9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9"/>
                      <a:pt x="28" y="13"/>
                      <a:pt x="32" y="13"/>
                    </a:cubicBezTo>
                    <a:cubicBezTo>
                      <a:pt x="37" y="13"/>
                      <a:pt x="40" y="9"/>
                      <a:pt x="40" y="5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3" y="5"/>
                      <a:pt x="63" y="7"/>
                      <a:pt x="63" y="9"/>
                    </a:cubicBezTo>
                    <a:close/>
                  </a:path>
                </a:pathLst>
              </a:custGeom>
              <a:solidFill>
                <a:srgbClr val="617D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2019"/>
              <p:cNvSpPr/>
              <p:nvPr/>
            </p:nvSpPr>
            <p:spPr bwMode="auto">
              <a:xfrm>
                <a:off x="5755" y="1458"/>
                <a:ext cx="480" cy="309"/>
              </a:xfrm>
              <a:custGeom>
                <a:avLst/>
                <a:gdLst>
                  <a:gd name="T0" fmla="*/ 63 w 63"/>
                  <a:gd name="T1" fmla="*/ 9 h 41"/>
                  <a:gd name="T2" fmla="*/ 32 w 63"/>
                  <a:gd name="T3" fmla="*/ 41 h 41"/>
                  <a:gd name="T4" fmla="*/ 0 w 63"/>
                  <a:gd name="T5" fmla="*/ 9 h 41"/>
                  <a:gd name="T6" fmla="*/ 1 w 63"/>
                  <a:gd name="T7" fmla="*/ 3 h 41"/>
                  <a:gd name="T8" fmla="*/ 25 w 63"/>
                  <a:gd name="T9" fmla="*/ 0 h 41"/>
                  <a:gd name="T10" fmla="*/ 25 w 63"/>
                  <a:gd name="T11" fmla="*/ 5 h 41"/>
                  <a:gd name="T12" fmla="*/ 32 w 63"/>
                  <a:gd name="T13" fmla="*/ 13 h 41"/>
                  <a:gd name="T14" fmla="*/ 40 w 63"/>
                  <a:gd name="T15" fmla="*/ 5 h 41"/>
                  <a:gd name="T16" fmla="*/ 40 w 63"/>
                  <a:gd name="T17" fmla="*/ 0 h 41"/>
                  <a:gd name="T18" fmla="*/ 63 w 63"/>
                  <a:gd name="T19" fmla="*/ 3 h 41"/>
                  <a:gd name="T20" fmla="*/ 63 w 63"/>
                  <a:gd name="T21" fmla="*/ 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41">
                    <a:moveTo>
                      <a:pt x="63" y="9"/>
                    </a:moveTo>
                    <a:cubicBezTo>
                      <a:pt x="63" y="26"/>
                      <a:pt x="49" y="41"/>
                      <a:pt x="32" y="41"/>
                    </a:cubicBezTo>
                    <a:cubicBezTo>
                      <a:pt x="14" y="41"/>
                      <a:pt x="0" y="26"/>
                      <a:pt x="0" y="9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9"/>
                      <a:pt x="28" y="13"/>
                      <a:pt x="32" y="13"/>
                    </a:cubicBezTo>
                    <a:cubicBezTo>
                      <a:pt x="37" y="13"/>
                      <a:pt x="40" y="9"/>
                      <a:pt x="40" y="5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3" y="5"/>
                      <a:pt x="63" y="7"/>
                      <a:pt x="63" y="9"/>
                    </a:cubicBezTo>
                    <a:close/>
                  </a:path>
                </a:pathLst>
              </a:cu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2020"/>
              <p:cNvSpPr/>
              <p:nvPr/>
            </p:nvSpPr>
            <p:spPr bwMode="auto">
              <a:xfrm>
                <a:off x="5770" y="1458"/>
                <a:ext cx="450" cy="278"/>
              </a:xfrm>
              <a:custGeom>
                <a:avLst/>
                <a:gdLst>
                  <a:gd name="T0" fmla="*/ 59 w 59"/>
                  <a:gd name="T1" fmla="*/ 8 h 37"/>
                  <a:gd name="T2" fmla="*/ 30 w 59"/>
                  <a:gd name="T3" fmla="*/ 37 h 37"/>
                  <a:gd name="T4" fmla="*/ 0 w 59"/>
                  <a:gd name="T5" fmla="*/ 8 h 37"/>
                  <a:gd name="T6" fmla="*/ 1 w 59"/>
                  <a:gd name="T7" fmla="*/ 3 h 37"/>
                  <a:gd name="T8" fmla="*/ 5 w 59"/>
                  <a:gd name="T9" fmla="*/ 2 h 37"/>
                  <a:gd name="T10" fmla="*/ 7 w 59"/>
                  <a:gd name="T11" fmla="*/ 2 h 37"/>
                  <a:gd name="T12" fmla="*/ 9 w 59"/>
                  <a:gd name="T13" fmla="*/ 1 h 37"/>
                  <a:gd name="T14" fmla="*/ 11 w 59"/>
                  <a:gd name="T15" fmla="*/ 1 h 37"/>
                  <a:gd name="T16" fmla="*/ 20 w 59"/>
                  <a:gd name="T17" fmla="*/ 0 h 37"/>
                  <a:gd name="T18" fmla="*/ 23 w 59"/>
                  <a:gd name="T19" fmla="*/ 0 h 37"/>
                  <a:gd name="T20" fmla="*/ 23 w 59"/>
                  <a:gd name="T21" fmla="*/ 5 h 37"/>
                  <a:gd name="T22" fmla="*/ 30 w 59"/>
                  <a:gd name="T23" fmla="*/ 13 h 37"/>
                  <a:gd name="T24" fmla="*/ 38 w 59"/>
                  <a:gd name="T25" fmla="*/ 5 h 37"/>
                  <a:gd name="T26" fmla="*/ 38 w 59"/>
                  <a:gd name="T27" fmla="*/ 0 h 37"/>
                  <a:gd name="T28" fmla="*/ 41 w 59"/>
                  <a:gd name="T29" fmla="*/ 0 h 37"/>
                  <a:gd name="T30" fmla="*/ 48 w 59"/>
                  <a:gd name="T31" fmla="*/ 1 h 37"/>
                  <a:gd name="T32" fmla="*/ 50 w 59"/>
                  <a:gd name="T33" fmla="*/ 1 h 37"/>
                  <a:gd name="T34" fmla="*/ 52 w 59"/>
                  <a:gd name="T35" fmla="*/ 2 h 37"/>
                  <a:gd name="T36" fmla="*/ 54 w 59"/>
                  <a:gd name="T37" fmla="*/ 2 h 37"/>
                  <a:gd name="T38" fmla="*/ 58 w 59"/>
                  <a:gd name="T39" fmla="*/ 2 h 37"/>
                  <a:gd name="T40" fmla="*/ 59 w 59"/>
                  <a:gd name="T41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37">
                    <a:moveTo>
                      <a:pt x="59" y="8"/>
                    </a:moveTo>
                    <a:cubicBezTo>
                      <a:pt x="59" y="24"/>
                      <a:pt x="46" y="37"/>
                      <a:pt x="30" y="37"/>
                    </a:cubicBezTo>
                    <a:cubicBezTo>
                      <a:pt x="13" y="37"/>
                      <a:pt x="0" y="24"/>
                      <a:pt x="0" y="8"/>
                    </a:cubicBezTo>
                    <a:cubicBezTo>
                      <a:pt x="0" y="6"/>
                      <a:pt x="1" y="4"/>
                      <a:pt x="1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9"/>
                      <a:pt x="26" y="13"/>
                      <a:pt x="30" y="13"/>
                    </a:cubicBezTo>
                    <a:cubicBezTo>
                      <a:pt x="35" y="13"/>
                      <a:pt x="38" y="9"/>
                      <a:pt x="38" y="5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9" y="4"/>
                      <a:pt x="59" y="6"/>
                      <a:pt x="59" y="8"/>
                    </a:cubicBezTo>
                    <a:close/>
                  </a:path>
                </a:pathLst>
              </a:custGeom>
              <a:solidFill>
                <a:srgbClr val="4D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2021"/>
              <p:cNvSpPr/>
              <p:nvPr/>
            </p:nvSpPr>
            <p:spPr bwMode="auto">
              <a:xfrm>
                <a:off x="5801" y="1473"/>
                <a:ext cx="388" cy="233"/>
              </a:xfrm>
              <a:custGeom>
                <a:avLst/>
                <a:gdLst>
                  <a:gd name="T0" fmla="*/ 51 w 51"/>
                  <a:gd name="T1" fmla="*/ 5 h 31"/>
                  <a:gd name="T2" fmla="*/ 26 w 51"/>
                  <a:gd name="T3" fmla="*/ 31 h 31"/>
                  <a:gd name="T4" fmla="*/ 0 w 51"/>
                  <a:gd name="T5" fmla="*/ 5 h 31"/>
                  <a:gd name="T6" fmla="*/ 1 w 51"/>
                  <a:gd name="T7" fmla="*/ 0 h 31"/>
                  <a:gd name="T8" fmla="*/ 3 w 51"/>
                  <a:gd name="T9" fmla="*/ 0 h 31"/>
                  <a:gd name="T10" fmla="*/ 3 w 51"/>
                  <a:gd name="T11" fmla="*/ 5 h 31"/>
                  <a:gd name="T12" fmla="*/ 26 w 51"/>
                  <a:gd name="T13" fmla="*/ 28 h 31"/>
                  <a:gd name="T14" fmla="*/ 49 w 51"/>
                  <a:gd name="T15" fmla="*/ 5 h 31"/>
                  <a:gd name="T16" fmla="*/ 48 w 51"/>
                  <a:gd name="T17" fmla="*/ 0 h 31"/>
                  <a:gd name="T18" fmla="*/ 50 w 51"/>
                  <a:gd name="T19" fmla="*/ 0 h 31"/>
                  <a:gd name="T20" fmla="*/ 51 w 51"/>
                  <a:gd name="T21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31">
                    <a:moveTo>
                      <a:pt x="51" y="5"/>
                    </a:moveTo>
                    <a:cubicBezTo>
                      <a:pt x="51" y="19"/>
                      <a:pt x="40" y="31"/>
                      <a:pt x="26" y="31"/>
                    </a:cubicBezTo>
                    <a:cubicBezTo>
                      <a:pt x="12" y="31"/>
                      <a:pt x="0" y="19"/>
                      <a:pt x="0" y="5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3" y="4"/>
                      <a:pt x="3" y="5"/>
                    </a:cubicBezTo>
                    <a:cubicBezTo>
                      <a:pt x="3" y="18"/>
                      <a:pt x="13" y="28"/>
                      <a:pt x="26" y="28"/>
                    </a:cubicBezTo>
                    <a:cubicBezTo>
                      <a:pt x="38" y="28"/>
                      <a:pt x="49" y="18"/>
                      <a:pt x="49" y="5"/>
                    </a:cubicBezTo>
                    <a:cubicBezTo>
                      <a:pt x="49" y="4"/>
                      <a:pt x="48" y="2"/>
                      <a:pt x="48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1" y="2"/>
                      <a:pt x="51" y="4"/>
                      <a:pt x="51" y="5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2022"/>
              <p:cNvSpPr/>
              <p:nvPr/>
            </p:nvSpPr>
            <p:spPr bwMode="auto">
              <a:xfrm>
                <a:off x="5839" y="1465"/>
                <a:ext cx="312" cy="196"/>
              </a:xfrm>
              <a:custGeom>
                <a:avLst/>
                <a:gdLst>
                  <a:gd name="T0" fmla="*/ 41 w 41"/>
                  <a:gd name="T1" fmla="*/ 5 h 26"/>
                  <a:gd name="T2" fmla="*/ 21 w 41"/>
                  <a:gd name="T3" fmla="*/ 26 h 26"/>
                  <a:gd name="T4" fmla="*/ 0 w 41"/>
                  <a:gd name="T5" fmla="*/ 5 h 26"/>
                  <a:gd name="T6" fmla="*/ 0 w 41"/>
                  <a:gd name="T7" fmla="*/ 0 h 26"/>
                  <a:gd name="T8" fmla="*/ 2 w 41"/>
                  <a:gd name="T9" fmla="*/ 0 h 26"/>
                  <a:gd name="T10" fmla="*/ 1 w 41"/>
                  <a:gd name="T11" fmla="*/ 5 h 26"/>
                  <a:gd name="T12" fmla="*/ 21 w 41"/>
                  <a:gd name="T13" fmla="*/ 25 h 26"/>
                  <a:gd name="T14" fmla="*/ 40 w 41"/>
                  <a:gd name="T15" fmla="*/ 5 h 26"/>
                  <a:gd name="T16" fmla="*/ 39 w 41"/>
                  <a:gd name="T17" fmla="*/ 0 h 26"/>
                  <a:gd name="T18" fmla="*/ 41 w 41"/>
                  <a:gd name="T19" fmla="*/ 0 h 26"/>
                  <a:gd name="T20" fmla="*/ 41 w 41"/>
                  <a:gd name="T21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26">
                    <a:moveTo>
                      <a:pt x="41" y="5"/>
                    </a:moveTo>
                    <a:cubicBezTo>
                      <a:pt x="41" y="17"/>
                      <a:pt x="32" y="26"/>
                      <a:pt x="21" y="26"/>
                    </a:cubicBezTo>
                    <a:cubicBezTo>
                      <a:pt x="9" y="26"/>
                      <a:pt x="0" y="17"/>
                      <a:pt x="0" y="5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1" y="4"/>
                      <a:pt x="1" y="5"/>
                    </a:cubicBezTo>
                    <a:cubicBezTo>
                      <a:pt x="1" y="16"/>
                      <a:pt x="10" y="25"/>
                      <a:pt x="21" y="25"/>
                    </a:cubicBezTo>
                    <a:cubicBezTo>
                      <a:pt x="31" y="25"/>
                      <a:pt x="40" y="16"/>
                      <a:pt x="40" y="5"/>
                    </a:cubicBezTo>
                    <a:cubicBezTo>
                      <a:pt x="40" y="4"/>
                      <a:pt x="40" y="2"/>
                      <a:pt x="39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2"/>
                      <a:pt x="41" y="4"/>
                      <a:pt x="41" y="5"/>
                    </a:cubicBezTo>
                    <a:close/>
                  </a:path>
                </a:pathLst>
              </a:custGeom>
              <a:solidFill>
                <a:srgbClr val="617D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2023"/>
              <p:cNvSpPr/>
              <p:nvPr/>
            </p:nvSpPr>
            <p:spPr bwMode="auto">
              <a:xfrm>
                <a:off x="5953" y="1646"/>
                <a:ext cx="99" cy="98"/>
              </a:xfrm>
              <a:custGeom>
                <a:avLst/>
                <a:gdLst>
                  <a:gd name="T0" fmla="*/ 53 w 99"/>
                  <a:gd name="T1" fmla="*/ 98 h 98"/>
                  <a:gd name="T2" fmla="*/ 0 w 99"/>
                  <a:gd name="T3" fmla="*/ 45 h 98"/>
                  <a:gd name="T4" fmla="*/ 53 w 99"/>
                  <a:gd name="T5" fmla="*/ 0 h 98"/>
                  <a:gd name="T6" fmla="*/ 99 w 99"/>
                  <a:gd name="T7" fmla="*/ 45 h 98"/>
                  <a:gd name="T8" fmla="*/ 53 w 99"/>
                  <a:gd name="T9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98">
                    <a:moveTo>
                      <a:pt x="53" y="98"/>
                    </a:moveTo>
                    <a:lnTo>
                      <a:pt x="0" y="45"/>
                    </a:lnTo>
                    <a:lnTo>
                      <a:pt x="53" y="0"/>
                    </a:lnTo>
                    <a:lnTo>
                      <a:pt x="99" y="45"/>
                    </a:lnTo>
                    <a:lnTo>
                      <a:pt x="53" y="9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2024"/>
              <p:cNvSpPr/>
              <p:nvPr/>
            </p:nvSpPr>
            <p:spPr bwMode="auto">
              <a:xfrm>
                <a:off x="5976" y="1669"/>
                <a:ext cx="53" cy="52"/>
              </a:xfrm>
              <a:custGeom>
                <a:avLst/>
                <a:gdLst>
                  <a:gd name="T0" fmla="*/ 30 w 53"/>
                  <a:gd name="T1" fmla="*/ 52 h 52"/>
                  <a:gd name="T2" fmla="*/ 0 w 53"/>
                  <a:gd name="T3" fmla="*/ 22 h 52"/>
                  <a:gd name="T4" fmla="*/ 30 w 53"/>
                  <a:gd name="T5" fmla="*/ 0 h 52"/>
                  <a:gd name="T6" fmla="*/ 53 w 53"/>
                  <a:gd name="T7" fmla="*/ 22 h 52"/>
                  <a:gd name="T8" fmla="*/ 30 w 53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2">
                    <a:moveTo>
                      <a:pt x="30" y="52"/>
                    </a:moveTo>
                    <a:lnTo>
                      <a:pt x="0" y="22"/>
                    </a:lnTo>
                    <a:lnTo>
                      <a:pt x="30" y="0"/>
                    </a:lnTo>
                    <a:lnTo>
                      <a:pt x="53" y="22"/>
                    </a:lnTo>
                    <a:lnTo>
                      <a:pt x="30" y="52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Rectangle 2025"/>
              <p:cNvSpPr>
                <a:spLocks noChangeArrowheads="1"/>
              </p:cNvSpPr>
              <p:nvPr/>
            </p:nvSpPr>
            <p:spPr bwMode="auto">
              <a:xfrm>
                <a:off x="6082" y="1631"/>
                <a:ext cx="46" cy="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Rectangle 2026"/>
              <p:cNvSpPr>
                <a:spLocks noChangeArrowheads="1"/>
              </p:cNvSpPr>
              <p:nvPr/>
            </p:nvSpPr>
            <p:spPr bwMode="auto">
              <a:xfrm>
                <a:off x="6098" y="1646"/>
                <a:ext cx="23" cy="23"/>
              </a:xfrm>
              <a:prstGeom prst="rect">
                <a:avLst/>
              </a:pr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Rectangle 2027"/>
              <p:cNvSpPr>
                <a:spLocks noChangeArrowheads="1"/>
              </p:cNvSpPr>
              <p:nvPr/>
            </p:nvSpPr>
            <p:spPr bwMode="auto">
              <a:xfrm>
                <a:off x="5862" y="1631"/>
                <a:ext cx="45" cy="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Rectangle 2028"/>
              <p:cNvSpPr>
                <a:spLocks noChangeArrowheads="1"/>
              </p:cNvSpPr>
              <p:nvPr/>
            </p:nvSpPr>
            <p:spPr bwMode="auto">
              <a:xfrm>
                <a:off x="5869" y="1646"/>
                <a:ext cx="31" cy="23"/>
              </a:xfrm>
              <a:prstGeom prst="rect">
                <a:avLst/>
              </a:pr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2029"/>
              <p:cNvSpPr>
                <a:spLocks noEditPoints="1"/>
              </p:cNvSpPr>
              <p:nvPr/>
            </p:nvSpPr>
            <p:spPr bwMode="auto">
              <a:xfrm>
                <a:off x="5862" y="1465"/>
                <a:ext cx="266" cy="173"/>
              </a:xfrm>
              <a:custGeom>
                <a:avLst/>
                <a:gdLst>
                  <a:gd name="T0" fmla="*/ 19 w 35"/>
                  <a:gd name="T1" fmla="*/ 22 h 23"/>
                  <a:gd name="T2" fmla="*/ 18 w 35"/>
                  <a:gd name="T3" fmla="*/ 22 h 23"/>
                  <a:gd name="T4" fmla="*/ 16 w 35"/>
                  <a:gd name="T5" fmla="*/ 21 h 23"/>
                  <a:gd name="T6" fmla="*/ 20 w 35"/>
                  <a:gd name="T7" fmla="*/ 22 h 23"/>
                  <a:gd name="T8" fmla="*/ 21 w 35"/>
                  <a:gd name="T9" fmla="*/ 22 h 23"/>
                  <a:gd name="T10" fmla="*/ 13 w 35"/>
                  <a:gd name="T11" fmla="*/ 22 h 23"/>
                  <a:gd name="T12" fmla="*/ 14 w 35"/>
                  <a:gd name="T13" fmla="*/ 21 h 23"/>
                  <a:gd name="T14" fmla="*/ 13 w 35"/>
                  <a:gd name="T15" fmla="*/ 22 h 23"/>
                  <a:gd name="T16" fmla="*/ 24 w 35"/>
                  <a:gd name="T17" fmla="*/ 21 h 23"/>
                  <a:gd name="T18" fmla="*/ 23 w 35"/>
                  <a:gd name="T19" fmla="*/ 21 h 23"/>
                  <a:gd name="T20" fmla="*/ 11 w 35"/>
                  <a:gd name="T21" fmla="*/ 20 h 23"/>
                  <a:gd name="T22" fmla="*/ 25 w 35"/>
                  <a:gd name="T23" fmla="*/ 20 h 23"/>
                  <a:gd name="T24" fmla="*/ 26 w 35"/>
                  <a:gd name="T25" fmla="*/ 21 h 23"/>
                  <a:gd name="T26" fmla="*/ 8 w 35"/>
                  <a:gd name="T27" fmla="*/ 21 h 23"/>
                  <a:gd name="T28" fmla="*/ 9 w 35"/>
                  <a:gd name="T29" fmla="*/ 20 h 23"/>
                  <a:gd name="T30" fmla="*/ 8 w 35"/>
                  <a:gd name="T31" fmla="*/ 21 h 23"/>
                  <a:gd name="T32" fmla="*/ 29 w 35"/>
                  <a:gd name="T33" fmla="*/ 19 h 23"/>
                  <a:gd name="T34" fmla="*/ 28 w 35"/>
                  <a:gd name="T35" fmla="*/ 20 h 23"/>
                  <a:gd name="T36" fmla="*/ 6 w 35"/>
                  <a:gd name="T37" fmla="*/ 18 h 23"/>
                  <a:gd name="T38" fmla="*/ 7 w 35"/>
                  <a:gd name="T39" fmla="*/ 19 h 23"/>
                  <a:gd name="T40" fmla="*/ 30 w 35"/>
                  <a:gd name="T41" fmla="*/ 18 h 23"/>
                  <a:gd name="T42" fmla="*/ 30 w 35"/>
                  <a:gd name="T43" fmla="*/ 18 h 23"/>
                  <a:gd name="T44" fmla="*/ 4 w 35"/>
                  <a:gd name="T45" fmla="*/ 17 h 23"/>
                  <a:gd name="T46" fmla="*/ 5 w 35"/>
                  <a:gd name="T47" fmla="*/ 18 h 23"/>
                  <a:gd name="T48" fmla="*/ 31 w 35"/>
                  <a:gd name="T49" fmla="*/ 15 h 23"/>
                  <a:gd name="T50" fmla="*/ 32 w 35"/>
                  <a:gd name="T51" fmla="*/ 16 h 23"/>
                  <a:gd name="T52" fmla="*/ 2 w 35"/>
                  <a:gd name="T53" fmla="*/ 16 h 23"/>
                  <a:gd name="T54" fmla="*/ 3 w 35"/>
                  <a:gd name="T55" fmla="*/ 16 h 23"/>
                  <a:gd name="T56" fmla="*/ 33 w 35"/>
                  <a:gd name="T57" fmla="*/ 14 h 23"/>
                  <a:gd name="T58" fmla="*/ 34 w 35"/>
                  <a:gd name="T59" fmla="*/ 14 h 23"/>
                  <a:gd name="T60" fmla="*/ 1 w 35"/>
                  <a:gd name="T61" fmla="*/ 13 h 23"/>
                  <a:gd name="T62" fmla="*/ 1 w 35"/>
                  <a:gd name="T63" fmla="*/ 14 h 23"/>
                  <a:gd name="T64" fmla="*/ 34 w 35"/>
                  <a:gd name="T65" fmla="*/ 11 h 23"/>
                  <a:gd name="T66" fmla="*/ 0 w 35"/>
                  <a:gd name="T67" fmla="*/ 11 h 23"/>
                  <a:gd name="T68" fmla="*/ 1 w 35"/>
                  <a:gd name="T69" fmla="*/ 12 h 23"/>
                  <a:gd name="T70" fmla="*/ 35 w 35"/>
                  <a:gd name="T71" fmla="*/ 9 h 23"/>
                  <a:gd name="T72" fmla="*/ 35 w 35"/>
                  <a:gd name="T73" fmla="*/ 9 h 23"/>
                  <a:gd name="T74" fmla="*/ 0 w 35"/>
                  <a:gd name="T75" fmla="*/ 8 h 23"/>
                  <a:gd name="T76" fmla="*/ 0 w 35"/>
                  <a:gd name="T77" fmla="*/ 9 h 23"/>
                  <a:gd name="T78" fmla="*/ 35 w 35"/>
                  <a:gd name="T79" fmla="*/ 6 h 23"/>
                  <a:gd name="T80" fmla="*/ 35 w 35"/>
                  <a:gd name="T81" fmla="*/ 7 h 23"/>
                  <a:gd name="T82" fmla="*/ 0 w 35"/>
                  <a:gd name="T83" fmla="*/ 6 h 23"/>
                  <a:gd name="T84" fmla="*/ 0 w 35"/>
                  <a:gd name="T85" fmla="*/ 7 h 23"/>
                  <a:gd name="T86" fmla="*/ 35 w 35"/>
                  <a:gd name="T87" fmla="*/ 4 h 23"/>
                  <a:gd name="T88" fmla="*/ 34 w 35"/>
                  <a:gd name="T89" fmla="*/ 4 h 23"/>
                  <a:gd name="T90" fmla="*/ 0 w 35"/>
                  <a:gd name="T91" fmla="*/ 3 h 23"/>
                  <a:gd name="T92" fmla="*/ 34 w 35"/>
                  <a:gd name="T93" fmla="*/ 1 h 23"/>
                  <a:gd name="T94" fmla="*/ 34 w 35"/>
                  <a:gd name="T95" fmla="*/ 2 h 23"/>
                  <a:gd name="T96" fmla="*/ 0 w 35"/>
                  <a:gd name="T97" fmla="*/ 1 h 23"/>
                  <a:gd name="T98" fmla="*/ 1 w 35"/>
                  <a:gd name="T9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" h="23">
                    <a:moveTo>
                      <a:pt x="18" y="22"/>
                    </a:move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lnTo>
                      <a:pt x="18" y="22"/>
                    </a:lnTo>
                    <a:close/>
                    <a:moveTo>
                      <a:pt x="16" y="23"/>
                    </a:moveTo>
                    <a:cubicBezTo>
                      <a:pt x="15" y="22"/>
                      <a:pt x="15" y="22"/>
                      <a:pt x="15" y="22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lose/>
                    <a:moveTo>
                      <a:pt x="20" y="22"/>
                    </a:move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lnTo>
                      <a:pt x="20" y="22"/>
                    </a:lnTo>
                    <a:close/>
                    <a:moveTo>
                      <a:pt x="13" y="2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lnTo>
                      <a:pt x="13" y="22"/>
                    </a:lnTo>
                    <a:close/>
                    <a:moveTo>
                      <a:pt x="23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3" y="21"/>
                    </a:lnTo>
                    <a:close/>
                    <a:moveTo>
                      <a:pt x="11" y="22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lose/>
                    <a:moveTo>
                      <a:pt x="25" y="20"/>
                    </a:move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lnTo>
                      <a:pt x="25" y="20"/>
                    </a:lnTo>
                    <a:close/>
                    <a:moveTo>
                      <a:pt x="8" y="21"/>
                    </a:moveTo>
                    <a:cubicBezTo>
                      <a:pt x="8" y="21"/>
                      <a:pt x="8" y="21"/>
                      <a:pt x="8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1"/>
                      <a:pt x="9" y="21"/>
                      <a:pt x="9" y="21"/>
                    </a:cubicBezTo>
                    <a:lnTo>
                      <a:pt x="8" y="21"/>
                    </a:lnTo>
                    <a:close/>
                    <a:moveTo>
                      <a:pt x="28" y="19"/>
                    </a:moveTo>
                    <a:cubicBezTo>
                      <a:pt x="28" y="18"/>
                      <a:pt x="28" y="18"/>
                      <a:pt x="28" y="18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lnTo>
                      <a:pt x="28" y="19"/>
                    </a:lnTo>
                    <a:close/>
                    <a:moveTo>
                      <a:pt x="6" y="19"/>
                    </a:move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lnTo>
                      <a:pt x="6" y="19"/>
                    </a:lnTo>
                    <a:close/>
                    <a:moveTo>
                      <a:pt x="30" y="18"/>
                    </a:moveTo>
                    <a:cubicBezTo>
                      <a:pt x="30" y="17"/>
                      <a:pt x="30" y="17"/>
                      <a:pt x="30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lose/>
                    <a:moveTo>
                      <a:pt x="4" y="18"/>
                    </a:moveTo>
                    <a:cubicBezTo>
                      <a:pt x="4" y="17"/>
                      <a:pt x="4" y="17"/>
                      <a:pt x="4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lnTo>
                      <a:pt x="4" y="18"/>
                    </a:lnTo>
                    <a:close/>
                    <a:moveTo>
                      <a:pt x="31" y="16"/>
                    </a:moveTo>
                    <a:cubicBezTo>
                      <a:pt x="31" y="15"/>
                      <a:pt x="31" y="15"/>
                      <a:pt x="31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lnTo>
                      <a:pt x="31" y="16"/>
                    </a:lnTo>
                    <a:close/>
                    <a:moveTo>
                      <a:pt x="2" y="16"/>
                    </a:move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lnTo>
                      <a:pt x="2" y="16"/>
                    </a:lnTo>
                    <a:close/>
                    <a:moveTo>
                      <a:pt x="33" y="14"/>
                    </a:move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3" y="14"/>
                      <a:pt x="33" y="14"/>
                      <a:pt x="33" y="14"/>
                    </a:cubicBezTo>
                    <a:close/>
                    <a:moveTo>
                      <a:pt x="1" y="14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1" y="14"/>
                      <a:pt x="1" y="14"/>
                    </a:cubicBezTo>
                    <a:close/>
                    <a:moveTo>
                      <a:pt x="34" y="12"/>
                    </a:move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4" y="12"/>
                      <a:pt x="34" y="12"/>
                      <a:pt x="34" y="12"/>
                    </a:cubicBezTo>
                    <a:close/>
                    <a:moveTo>
                      <a:pt x="0" y="11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lnTo>
                      <a:pt x="0" y="11"/>
                    </a:lnTo>
                    <a:close/>
                    <a:moveTo>
                      <a:pt x="35" y="9"/>
                    </a:moveTo>
                    <a:cubicBezTo>
                      <a:pt x="34" y="9"/>
                      <a:pt x="34" y="9"/>
                      <a:pt x="34" y="9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5" y="9"/>
                      <a:pt x="35" y="9"/>
                    </a:cubicBezTo>
                    <a:close/>
                    <a:moveTo>
                      <a:pt x="0" y="9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lose/>
                    <a:moveTo>
                      <a:pt x="34" y="6"/>
                    </a:move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7"/>
                      <a:pt x="35" y="7"/>
                      <a:pt x="35" y="7"/>
                    </a:cubicBezTo>
                    <a:lnTo>
                      <a:pt x="34" y="6"/>
                    </a:lnTo>
                    <a:close/>
                    <a:moveTo>
                      <a:pt x="0" y="7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7"/>
                      <a:pt x="0" y="7"/>
                    </a:cubicBezTo>
                    <a:close/>
                    <a:moveTo>
                      <a:pt x="34" y="4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4"/>
                      <a:pt x="35" y="4"/>
                      <a:pt x="35" y="4"/>
                    </a:cubicBezTo>
                    <a:lnTo>
                      <a:pt x="34" y="4"/>
                    </a:lnTo>
                    <a:close/>
                    <a:moveTo>
                      <a:pt x="0" y="4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  <a:moveTo>
                      <a:pt x="34" y="1"/>
                    </a:moveTo>
                    <a:cubicBezTo>
                      <a:pt x="34" y="1"/>
                      <a:pt x="34" y="1"/>
                      <a:pt x="34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2"/>
                      <a:pt x="35" y="2"/>
                      <a:pt x="34" y="2"/>
                    </a:cubicBezTo>
                    <a:lnTo>
                      <a:pt x="34" y="1"/>
                    </a:lnTo>
                    <a:close/>
                    <a:moveTo>
                      <a:pt x="1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2030"/>
              <p:cNvSpPr/>
              <p:nvPr/>
            </p:nvSpPr>
            <p:spPr bwMode="auto">
              <a:xfrm>
                <a:off x="5922" y="1458"/>
                <a:ext cx="160" cy="113"/>
              </a:xfrm>
              <a:custGeom>
                <a:avLst/>
                <a:gdLst>
                  <a:gd name="T0" fmla="*/ 21 w 21"/>
                  <a:gd name="T1" fmla="*/ 0 h 15"/>
                  <a:gd name="T2" fmla="*/ 21 w 21"/>
                  <a:gd name="T3" fmla="*/ 5 h 15"/>
                  <a:gd name="T4" fmla="*/ 10 w 21"/>
                  <a:gd name="T5" fmla="*/ 15 h 15"/>
                  <a:gd name="T6" fmla="*/ 0 w 21"/>
                  <a:gd name="T7" fmla="*/ 5 h 15"/>
                  <a:gd name="T8" fmla="*/ 0 w 21"/>
                  <a:gd name="T9" fmla="*/ 0 h 15"/>
                  <a:gd name="T10" fmla="*/ 3 w 21"/>
                  <a:gd name="T11" fmla="*/ 0 h 15"/>
                  <a:gd name="T12" fmla="*/ 3 w 21"/>
                  <a:gd name="T13" fmla="*/ 5 h 15"/>
                  <a:gd name="T14" fmla="*/ 10 w 21"/>
                  <a:gd name="T15" fmla="*/ 13 h 15"/>
                  <a:gd name="T16" fmla="*/ 18 w 21"/>
                  <a:gd name="T17" fmla="*/ 5 h 15"/>
                  <a:gd name="T18" fmla="*/ 18 w 21"/>
                  <a:gd name="T19" fmla="*/ 0 h 15"/>
                  <a:gd name="T20" fmla="*/ 21 w 21"/>
                  <a:gd name="T2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15">
                    <a:moveTo>
                      <a:pt x="21" y="0"/>
                    </a:moveTo>
                    <a:cubicBezTo>
                      <a:pt x="21" y="5"/>
                      <a:pt x="21" y="5"/>
                      <a:pt x="21" y="5"/>
                    </a:cubicBezTo>
                    <a:cubicBezTo>
                      <a:pt x="21" y="11"/>
                      <a:pt x="16" y="15"/>
                      <a:pt x="10" y="15"/>
                    </a:cubicBezTo>
                    <a:cubicBezTo>
                      <a:pt x="5" y="15"/>
                      <a:pt x="0" y="11"/>
                      <a:pt x="0" y="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9"/>
                      <a:pt x="6" y="13"/>
                      <a:pt x="10" y="13"/>
                    </a:cubicBezTo>
                    <a:cubicBezTo>
                      <a:pt x="15" y="13"/>
                      <a:pt x="18" y="9"/>
                      <a:pt x="18" y="5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2031"/>
              <p:cNvSpPr/>
              <p:nvPr/>
            </p:nvSpPr>
            <p:spPr bwMode="auto">
              <a:xfrm>
                <a:off x="6159" y="1503"/>
                <a:ext cx="289" cy="588"/>
              </a:xfrm>
              <a:custGeom>
                <a:avLst/>
                <a:gdLst>
                  <a:gd name="T0" fmla="*/ 45 w 289"/>
                  <a:gd name="T1" fmla="*/ 573 h 588"/>
                  <a:gd name="T2" fmla="*/ 183 w 289"/>
                  <a:gd name="T3" fmla="*/ 309 h 588"/>
                  <a:gd name="T4" fmla="*/ 289 w 289"/>
                  <a:gd name="T5" fmla="*/ 7 h 588"/>
                  <a:gd name="T6" fmla="*/ 190 w 289"/>
                  <a:gd name="T7" fmla="*/ 0 h 588"/>
                  <a:gd name="T8" fmla="*/ 129 w 289"/>
                  <a:gd name="T9" fmla="*/ 279 h 588"/>
                  <a:gd name="T10" fmla="*/ 0 w 289"/>
                  <a:gd name="T11" fmla="*/ 588 h 588"/>
                  <a:gd name="T12" fmla="*/ 45 w 289"/>
                  <a:gd name="T13" fmla="*/ 573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9" h="588">
                    <a:moveTo>
                      <a:pt x="45" y="573"/>
                    </a:moveTo>
                    <a:lnTo>
                      <a:pt x="183" y="309"/>
                    </a:lnTo>
                    <a:lnTo>
                      <a:pt x="289" y="7"/>
                    </a:lnTo>
                    <a:lnTo>
                      <a:pt x="190" y="0"/>
                    </a:lnTo>
                    <a:lnTo>
                      <a:pt x="129" y="279"/>
                    </a:lnTo>
                    <a:lnTo>
                      <a:pt x="0" y="588"/>
                    </a:lnTo>
                    <a:lnTo>
                      <a:pt x="45" y="573"/>
                    </a:lnTo>
                    <a:close/>
                  </a:path>
                </a:pathLst>
              </a:custGeom>
              <a:solidFill>
                <a:srgbClr val="4D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2032"/>
              <p:cNvSpPr/>
              <p:nvPr/>
            </p:nvSpPr>
            <p:spPr bwMode="auto">
              <a:xfrm>
                <a:off x="6159" y="1503"/>
                <a:ext cx="205" cy="588"/>
              </a:xfrm>
              <a:custGeom>
                <a:avLst/>
                <a:gdLst>
                  <a:gd name="T0" fmla="*/ 137 w 205"/>
                  <a:gd name="T1" fmla="*/ 279 h 588"/>
                  <a:gd name="T2" fmla="*/ 205 w 205"/>
                  <a:gd name="T3" fmla="*/ 0 h 588"/>
                  <a:gd name="T4" fmla="*/ 190 w 205"/>
                  <a:gd name="T5" fmla="*/ 0 h 588"/>
                  <a:gd name="T6" fmla="*/ 129 w 205"/>
                  <a:gd name="T7" fmla="*/ 279 h 588"/>
                  <a:gd name="T8" fmla="*/ 0 w 205"/>
                  <a:gd name="T9" fmla="*/ 588 h 588"/>
                  <a:gd name="T10" fmla="*/ 15 w 205"/>
                  <a:gd name="T11" fmla="*/ 580 h 588"/>
                  <a:gd name="T12" fmla="*/ 137 w 205"/>
                  <a:gd name="T13" fmla="*/ 279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5" h="588">
                    <a:moveTo>
                      <a:pt x="137" y="279"/>
                    </a:moveTo>
                    <a:lnTo>
                      <a:pt x="205" y="0"/>
                    </a:lnTo>
                    <a:lnTo>
                      <a:pt x="190" y="0"/>
                    </a:lnTo>
                    <a:lnTo>
                      <a:pt x="129" y="279"/>
                    </a:lnTo>
                    <a:lnTo>
                      <a:pt x="0" y="588"/>
                    </a:lnTo>
                    <a:lnTo>
                      <a:pt x="15" y="580"/>
                    </a:lnTo>
                    <a:lnTo>
                      <a:pt x="137" y="279"/>
                    </a:lnTo>
                    <a:close/>
                  </a:path>
                </a:pathLst>
              </a:cu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Oval 2033"/>
              <p:cNvSpPr>
                <a:spLocks noChangeArrowheads="1"/>
              </p:cNvSpPr>
              <p:nvPr/>
            </p:nvSpPr>
            <p:spPr bwMode="auto">
              <a:xfrm>
                <a:off x="6364" y="1525"/>
                <a:ext cx="46" cy="46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Oval 2034"/>
              <p:cNvSpPr>
                <a:spLocks noChangeArrowheads="1"/>
              </p:cNvSpPr>
              <p:nvPr/>
            </p:nvSpPr>
            <p:spPr bwMode="auto">
              <a:xfrm>
                <a:off x="6357" y="1593"/>
                <a:ext cx="30" cy="30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Oval 2035"/>
              <p:cNvSpPr>
                <a:spLocks noChangeArrowheads="1"/>
              </p:cNvSpPr>
              <p:nvPr/>
            </p:nvSpPr>
            <p:spPr bwMode="auto">
              <a:xfrm>
                <a:off x="6342" y="1646"/>
                <a:ext cx="38" cy="38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Oval 2036"/>
              <p:cNvSpPr>
                <a:spLocks noChangeArrowheads="1"/>
              </p:cNvSpPr>
              <p:nvPr/>
            </p:nvSpPr>
            <p:spPr bwMode="auto">
              <a:xfrm>
                <a:off x="6326" y="1699"/>
                <a:ext cx="31" cy="37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Oval 2037"/>
              <p:cNvSpPr>
                <a:spLocks noChangeArrowheads="1"/>
              </p:cNvSpPr>
              <p:nvPr/>
            </p:nvSpPr>
            <p:spPr bwMode="auto">
              <a:xfrm>
                <a:off x="6311" y="1759"/>
                <a:ext cx="31" cy="30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Oval 2038"/>
              <p:cNvSpPr>
                <a:spLocks noChangeArrowheads="1"/>
              </p:cNvSpPr>
              <p:nvPr/>
            </p:nvSpPr>
            <p:spPr bwMode="auto">
              <a:xfrm>
                <a:off x="6288" y="1819"/>
                <a:ext cx="31" cy="30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Oval 2039"/>
              <p:cNvSpPr>
                <a:spLocks noChangeArrowheads="1"/>
              </p:cNvSpPr>
              <p:nvPr/>
            </p:nvSpPr>
            <p:spPr bwMode="auto">
              <a:xfrm>
                <a:off x="6265" y="1872"/>
                <a:ext cx="31" cy="23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Oval 2040"/>
              <p:cNvSpPr>
                <a:spLocks noChangeArrowheads="1"/>
              </p:cNvSpPr>
              <p:nvPr/>
            </p:nvSpPr>
            <p:spPr bwMode="auto">
              <a:xfrm>
                <a:off x="6250" y="1910"/>
                <a:ext cx="23" cy="30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Oval 2041"/>
              <p:cNvSpPr>
                <a:spLocks noChangeArrowheads="1"/>
              </p:cNvSpPr>
              <p:nvPr/>
            </p:nvSpPr>
            <p:spPr bwMode="auto">
              <a:xfrm>
                <a:off x="6227" y="1955"/>
                <a:ext cx="31" cy="23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Oval 2042"/>
              <p:cNvSpPr>
                <a:spLocks noChangeArrowheads="1"/>
              </p:cNvSpPr>
              <p:nvPr/>
            </p:nvSpPr>
            <p:spPr bwMode="auto">
              <a:xfrm>
                <a:off x="6212" y="2000"/>
                <a:ext cx="23" cy="23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Oval 2043"/>
              <p:cNvSpPr>
                <a:spLocks noChangeArrowheads="1"/>
              </p:cNvSpPr>
              <p:nvPr/>
            </p:nvSpPr>
            <p:spPr bwMode="auto">
              <a:xfrm>
                <a:off x="6189" y="2038"/>
                <a:ext cx="23" cy="22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2044"/>
              <p:cNvSpPr/>
              <p:nvPr/>
            </p:nvSpPr>
            <p:spPr bwMode="auto">
              <a:xfrm>
                <a:off x="5557" y="1503"/>
                <a:ext cx="289" cy="588"/>
              </a:xfrm>
              <a:custGeom>
                <a:avLst/>
                <a:gdLst>
                  <a:gd name="T0" fmla="*/ 244 w 289"/>
                  <a:gd name="T1" fmla="*/ 573 h 588"/>
                  <a:gd name="T2" fmla="*/ 106 w 289"/>
                  <a:gd name="T3" fmla="*/ 309 h 588"/>
                  <a:gd name="T4" fmla="*/ 0 w 289"/>
                  <a:gd name="T5" fmla="*/ 7 h 588"/>
                  <a:gd name="T6" fmla="*/ 99 w 289"/>
                  <a:gd name="T7" fmla="*/ 0 h 588"/>
                  <a:gd name="T8" fmla="*/ 160 w 289"/>
                  <a:gd name="T9" fmla="*/ 279 h 588"/>
                  <a:gd name="T10" fmla="*/ 289 w 289"/>
                  <a:gd name="T11" fmla="*/ 588 h 588"/>
                  <a:gd name="T12" fmla="*/ 244 w 289"/>
                  <a:gd name="T13" fmla="*/ 573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9" h="588">
                    <a:moveTo>
                      <a:pt x="244" y="573"/>
                    </a:moveTo>
                    <a:lnTo>
                      <a:pt x="106" y="309"/>
                    </a:lnTo>
                    <a:lnTo>
                      <a:pt x="0" y="7"/>
                    </a:lnTo>
                    <a:lnTo>
                      <a:pt x="99" y="0"/>
                    </a:lnTo>
                    <a:lnTo>
                      <a:pt x="160" y="279"/>
                    </a:lnTo>
                    <a:lnTo>
                      <a:pt x="289" y="588"/>
                    </a:lnTo>
                    <a:lnTo>
                      <a:pt x="244" y="573"/>
                    </a:lnTo>
                    <a:close/>
                  </a:path>
                </a:pathLst>
              </a:custGeom>
              <a:solidFill>
                <a:srgbClr val="4D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2045"/>
              <p:cNvSpPr/>
              <p:nvPr/>
            </p:nvSpPr>
            <p:spPr bwMode="auto">
              <a:xfrm>
                <a:off x="5557" y="1503"/>
                <a:ext cx="289" cy="588"/>
              </a:xfrm>
              <a:custGeom>
                <a:avLst/>
                <a:gdLst>
                  <a:gd name="T0" fmla="*/ 244 w 289"/>
                  <a:gd name="T1" fmla="*/ 573 h 588"/>
                  <a:gd name="T2" fmla="*/ 106 w 289"/>
                  <a:gd name="T3" fmla="*/ 309 h 588"/>
                  <a:gd name="T4" fmla="*/ 0 w 289"/>
                  <a:gd name="T5" fmla="*/ 7 h 588"/>
                  <a:gd name="T6" fmla="*/ 99 w 289"/>
                  <a:gd name="T7" fmla="*/ 0 h 588"/>
                  <a:gd name="T8" fmla="*/ 160 w 289"/>
                  <a:gd name="T9" fmla="*/ 279 h 588"/>
                  <a:gd name="T10" fmla="*/ 289 w 289"/>
                  <a:gd name="T11" fmla="*/ 588 h 588"/>
                  <a:gd name="T12" fmla="*/ 244 w 289"/>
                  <a:gd name="T13" fmla="*/ 573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9" h="588">
                    <a:moveTo>
                      <a:pt x="244" y="573"/>
                    </a:moveTo>
                    <a:lnTo>
                      <a:pt x="106" y="309"/>
                    </a:lnTo>
                    <a:lnTo>
                      <a:pt x="0" y="7"/>
                    </a:lnTo>
                    <a:lnTo>
                      <a:pt x="99" y="0"/>
                    </a:lnTo>
                    <a:lnTo>
                      <a:pt x="160" y="279"/>
                    </a:lnTo>
                    <a:lnTo>
                      <a:pt x="289" y="588"/>
                    </a:lnTo>
                    <a:lnTo>
                      <a:pt x="244" y="57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2046"/>
              <p:cNvSpPr/>
              <p:nvPr/>
            </p:nvSpPr>
            <p:spPr bwMode="auto">
              <a:xfrm>
                <a:off x="5641" y="1503"/>
                <a:ext cx="205" cy="588"/>
              </a:xfrm>
              <a:custGeom>
                <a:avLst/>
                <a:gdLst>
                  <a:gd name="T0" fmla="*/ 68 w 205"/>
                  <a:gd name="T1" fmla="*/ 279 h 588"/>
                  <a:gd name="T2" fmla="*/ 0 w 205"/>
                  <a:gd name="T3" fmla="*/ 0 h 588"/>
                  <a:gd name="T4" fmla="*/ 15 w 205"/>
                  <a:gd name="T5" fmla="*/ 0 h 588"/>
                  <a:gd name="T6" fmla="*/ 76 w 205"/>
                  <a:gd name="T7" fmla="*/ 279 h 588"/>
                  <a:gd name="T8" fmla="*/ 205 w 205"/>
                  <a:gd name="T9" fmla="*/ 588 h 588"/>
                  <a:gd name="T10" fmla="*/ 190 w 205"/>
                  <a:gd name="T11" fmla="*/ 580 h 588"/>
                  <a:gd name="T12" fmla="*/ 68 w 205"/>
                  <a:gd name="T13" fmla="*/ 279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5" h="588">
                    <a:moveTo>
                      <a:pt x="68" y="279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76" y="279"/>
                    </a:lnTo>
                    <a:lnTo>
                      <a:pt x="205" y="588"/>
                    </a:lnTo>
                    <a:lnTo>
                      <a:pt x="190" y="580"/>
                    </a:lnTo>
                    <a:lnTo>
                      <a:pt x="68" y="279"/>
                    </a:lnTo>
                    <a:close/>
                  </a:path>
                </a:pathLst>
              </a:cu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2047"/>
              <p:cNvSpPr/>
              <p:nvPr/>
            </p:nvSpPr>
            <p:spPr bwMode="auto">
              <a:xfrm>
                <a:off x="5641" y="1503"/>
                <a:ext cx="205" cy="588"/>
              </a:xfrm>
              <a:custGeom>
                <a:avLst/>
                <a:gdLst>
                  <a:gd name="T0" fmla="*/ 68 w 205"/>
                  <a:gd name="T1" fmla="*/ 279 h 588"/>
                  <a:gd name="T2" fmla="*/ 0 w 205"/>
                  <a:gd name="T3" fmla="*/ 0 h 588"/>
                  <a:gd name="T4" fmla="*/ 15 w 205"/>
                  <a:gd name="T5" fmla="*/ 0 h 588"/>
                  <a:gd name="T6" fmla="*/ 76 w 205"/>
                  <a:gd name="T7" fmla="*/ 279 h 588"/>
                  <a:gd name="T8" fmla="*/ 205 w 205"/>
                  <a:gd name="T9" fmla="*/ 588 h 588"/>
                  <a:gd name="T10" fmla="*/ 190 w 205"/>
                  <a:gd name="T11" fmla="*/ 580 h 588"/>
                  <a:gd name="T12" fmla="*/ 68 w 205"/>
                  <a:gd name="T13" fmla="*/ 279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5" h="588">
                    <a:moveTo>
                      <a:pt x="68" y="279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76" y="279"/>
                    </a:lnTo>
                    <a:lnTo>
                      <a:pt x="205" y="588"/>
                    </a:lnTo>
                    <a:lnTo>
                      <a:pt x="190" y="580"/>
                    </a:lnTo>
                    <a:lnTo>
                      <a:pt x="68" y="27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Oval 2048"/>
              <p:cNvSpPr>
                <a:spLocks noChangeArrowheads="1"/>
              </p:cNvSpPr>
              <p:nvPr/>
            </p:nvSpPr>
            <p:spPr bwMode="auto">
              <a:xfrm>
                <a:off x="5595" y="1525"/>
                <a:ext cx="46" cy="46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Oval 2049"/>
              <p:cNvSpPr>
                <a:spLocks noChangeArrowheads="1"/>
              </p:cNvSpPr>
              <p:nvPr/>
            </p:nvSpPr>
            <p:spPr bwMode="auto">
              <a:xfrm>
                <a:off x="5618" y="1593"/>
                <a:ext cx="30" cy="30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Oval 2050"/>
              <p:cNvSpPr>
                <a:spLocks noChangeArrowheads="1"/>
              </p:cNvSpPr>
              <p:nvPr/>
            </p:nvSpPr>
            <p:spPr bwMode="auto">
              <a:xfrm>
                <a:off x="5625" y="1646"/>
                <a:ext cx="38" cy="38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Oval 2051"/>
              <p:cNvSpPr>
                <a:spLocks noChangeArrowheads="1"/>
              </p:cNvSpPr>
              <p:nvPr/>
            </p:nvSpPr>
            <p:spPr bwMode="auto">
              <a:xfrm>
                <a:off x="5641" y="1699"/>
                <a:ext cx="38" cy="37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Oval 2052"/>
              <p:cNvSpPr>
                <a:spLocks noChangeArrowheads="1"/>
              </p:cNvSpPr>
              <p:nvPr/>
            </p:nvSpPr>
            <p:spPr bwMode="auto">
              <a:xfrm>
                <a:off x="5663" y="1759"/>
                <a:ext cx="31" cy="30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Oval 2053"/>
              <p:cNvSpPr>
                <a:spLocks noChangeArrowheads="1"/>
              </p:cNvSpPr>
              <p:nvPr/>
            </p:nvSpPr>
            <p:spPr bwMode="auto">
              <a:xfrm>
                <a:off x="5686" y="1819"/>
                <a:ext cx="31" cy="30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Oval 2054"/>
              <p:cNvSpPr>
                <a:spLocks noChangeArrowheads="1"/>
              </p:cNvSpPr>
              <p:nvPr/>
            </p:nvSpPr>
            <p:spPr bwMode="auto">
              <a:xfrm>
                <a:off x="5709" y="1872"/>
                <a:ext cx="31" cy="23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Oval 2055"/>
              <p:cNvSpPr>
                <a:spLocks noChangeArrowheads="1"/>
              </p:cNvSpPr>
              <p:nvPr/>
            </p:nvSpPr>
            <p:spPr bwMode="auto">
              <a:xfrm>
                <a:off x="5732" y="1910"/>
                <a:ext cx="23" cy="30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Oval 2056"/>
              <p:cNvSpPr>
                <a:spLocks noChangeArrowheads="1"/>
              </p:cNvSpPr>
              <p:nvPr/>
            </p:nvSpPr>
            <p:spPr bwMode="auto">
              <a:xfrm>
                <a:off x="5747" y="1955"/>
                <a:ext cx="31" cy="23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Oval 2057"/>
              <p:cNvSpPr>
                <a:spLocks noChangeArrowheads="1"/>
              </p:cNvSpPr>
              <p:nvPr/>
            </p:nvSpPr>
            <p:spPr bwMode="auto">
              <a:xfrm>
                <a:off x="5770" y="2000"/>
                <a:ext cx="23" cy="23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Oval 2058"/>
              <p:cNvSpPr>
                <a:spLocks noChangeArrowheads="1"/>
              </p:cNvSpPr>
              <p:nvPr/>
            </p:nvSpPr>
            <p:spPr bwMode="auto">
              <a:xfrm>
                <a:off x="5793" y="2038"/>
                <a:ext cx="23" cy="22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2059"/>
              <p:cNvSpPr/>
              <p:nvPr/>
            </p:nvSpPr>
            <p:spPr bwMode="auto">
              <a:xfrm>
                <a:off x="5900" y="1789"/>
                <a:ext cx="205" cy="211"/>
              </a:xfrm>
              <a:custGeom>
                <a:avLst/>
                <a:gdLst>
                  <a:gd name="T0" fmla="*/ 106 w 205"/>
                  <a:gd name="T1" fmla="*/ 211 h 211"/>
                  <a:gd name="T2" fmla="*/ 0 w 205"/>
                  <a:gd name="T3" fmla="*/ 106 h 211"/>
                  <a:gd name="T4" fmla="*/ 106 w 205"/>
                  <a:gd name="T5" fmla="*/ 0 h 211"/>
                  <a:gd name="T6" fmla="*/ 205 w 205"/>
                  <a:gd name="T7" fmla="*/ 106 h 211"/>
                  <a:gd name="T8" fmla="*/ 106 w 205"/>
                  <a:gd name="T9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211">
                    <a:moveTo>
                      <a:pt x="106" y="211"/>
                    </a:moveTo>
                    <a:lnTo>
                      <a:pt x="0" y="106"/>
                    </a:lnTo>
                    <a:lnTo>
                      <a:pt x="106" y="0"/>
                    </a:lnTo>
                    <a:lnTo>
                      <a:pt x="205" y="106"/>
                    </a:lnTo>
                    <a:lnTo>
                      <a:pt x="106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2060"/>
              <p:cNvSpPr/>
              <p:nvPr/>
            </p:nvSpPr>
            <p:spPr bwMode="auto">
              <a:xfrm>
                <a:off x="5900" y="1789"/>
                <a:ext cx="205" cy="211"/>
              </a:xfrm>
              <a:custGeom>
                <a:avLst/>
                <a:gdLst>
                  <a:gd name="T0" fmla="*/ 106 w 205"/>
                  <a:gd name="T1" fmla="*/ 211 h 211"/>
                  <a:gd name="T2" fmla="*/ 0 w 205"/>
                  <a:gd name="T3" fmla="*/ 106 h 211"/>
                  <a:gd name="T4" fmla="*/ 106 w 205"/>
                  <a:gd name="T5" fmla="*/ 0 h 211"/>
                  <a:gd name="T6" fmla="*/ 205 w 205"/>
                  <a:gd name="T7" fmla="*/ 106 h 211"/>
                  <a:gd name="T8" fmla="*/ 106 w 205"/>
                  <a:gd name="T9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211">
                    <a:moveTo>
                      <a:pt x="106" y="211"/>
                    </a:moveTo>
                    <a:lnTo>
                      <a:pt x="0" y="106"/>
                    </a:lnTo>
                    <a:lnTo>
                      <a:pt x="106" y="0"/>
                    </a:lnTo>
                    <a:lnTo>
                      <a:pt x="205" y="106"/>
                    </a:lnTo>
                    <a:lnTo>
                      <a:pt x="106" y="2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2061"/>
              <p:cNvSpPr/>
              <p:nvPr/>
            </p:nvSpPr>
            <p:spPr bwMode="auto">
              <a:xfrm>
                <a:off x="5945" y="1834"/>
                <a:ext cx="115" cy="121"/>
              </a:xfrm>
              <a:custGeom>
                <a:avLst/>
                <a:gdLst>
                  <a:gd name="T0" fmla="*/ 61 w 115"/>
                  <a:gd name="T1" fmla="*/ 121 h 121"/>
                  <a:gd name="T2" fmla="*/ 0 w 115"/>
                  <a:gd name="T3" fmla="*/ 61 h 121"/>
                  <a:gd name="T4" fmla="*/ 61 w 115"/>
                  <a:gd name="T5" fmla="*/ 0 h 121"/>
                  <a:gd name="T6" fmla="*/ 115 w 115"/>
                  <a:gd name="T7" fmla="*/ 61 h 121"/>
                  <a:gd name="T8" fmla="*/ 61 w 115"/>
                  <a:gd name="T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21">
                    <a:moveTo>
                      <a:pt x="61" y="121"/>
                    </a:moveTo>
                    <a:lnTo>
                      <a:pt x="0" y="61"/>
                    </a:lnTo>
                    <a:lnTo>
                      <a:pt x="61" y="0"/>
                    </a:lnTo>
                    <a:lnTo>
                      <a:pt x="115" y="61"/>
                    </a:lnTo>
                    <a:lnTo>
                      <a:pt x="61" y="121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Oval 2062"/>
              <p:cNvSpPr>
                <a:spLocks noChangeArrowheads="1"/>
              </p:cNvSpPr>
              <p:nvPr/>
            </p:nvSpPr>
            <p:spPr bwMode="auto">
              <a:xfrm>
                <a:off x="5991" y="1744"/>
                <a:ext cx="23" cy="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Oval 2063"/>
              <p:cNvSpPr>
                <a:spLocks noChangeArrowheads="1"/>
              </p:cNvSpPr>
              <p:nvPr/>
            </p:nvSpPr>
            <p:spPr bwMode="auto">
              <a:xfrm>
                <a:off x="5991" y="1767"/>
                <a:ext cx="23" cy="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Oval 2064"/>
              <p:cNvSpPr>
                <a:spLocks noChangeArrowheads="1"/>
              </p:cNvSpPr>
              <p:nvPr/>
            </p:nvSpPr>
            <p:spPr bwMode="auto">
              <a:xfrm>
                <a:off x="5991" y="2008"/>
                <a:ext cx="23" cy="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Oval 2065"/>
              <p:cNvSpPr>
                <a:spLocks noChangeArrowheads="1"/>
              </p:cNvSpPr>
              <p:nvPr/>
            </p:nvSpPr>
            <p:spPr bwMode="auto">
              <a:xfrm>
                <a:off x="5991" y="2030"/>
                <a:ext cx="23" cy="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Oval 2066"/>
              <p:cNvSpPr>
                <a:spLocks noChangeArrowheads="1"/>
              </p:cNvSpPr>
              <p:nvPr/>
            </p:nvSpPr>
            <p:spPr bwMode="auto">
              <a:xfrm>
                <a:off x="5991" y="2053"/>
                <a:ext cx="23" cy="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Oval 2067"/>
              <p:cNvSpPr>
                <a:spLocks noChangeArrowheads="1"/>
              </p:cNvSpPr>
              <p:nvPr/>
            </p:nvSpPr>
            <p:spPr bwMode="auto">
              <a:xfrm>
                <a:off x="5991" y="2076"/>
                <a:ext cx="23" cy="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2068"/>
              <p:cNvSpPr/>
              <p:nvPr/>
            </p:nvSpPr>
            <p:spPr bwMode="auto">
              <a:xfrm>
                <a:off x="5953" y="2068"/>
                <a:ext cx="274" cy="136"/>
              </a:xfrm>
              <a:custGeom>
                <a:avLst/>
                <a:gdLst>
                  <a:gd name="T0" fmla="*/ 267 w 274"/>
                  <a:gd name="T1" fmla="*/ 0 h 136"/>
                  <a:gd name="T2" fmla="*/ 274 w 274"/>
                  <a:gd name="T3" fmla="*/ 75 h 136"/>
                  <a:gd name="T4" fmla="*/ 0 w 274"/>
                  <a:gd name="T5" fmla="*/ 136 h 136"/>
                  <a:gd name="T6" fmla="*/ 0 w 274"/>
                  <a:gd name="T7" fmla="*/ 53 h 136"/>
                  <a:gd name="T8" fmla="*/ 267 w 274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136">
                    <a:moveTo>
                      <a:pt x="267" y="0"/>
                    </a:moveTo>
                    <a:lnTo>
                      <a:pt x="274" y="75"/>
                    </a:lnTo>
                    <a:lnTo>
                      <a:pt x="0" y="136"/>
                    </a:lnTo>
                    <a:lnTo>
                      <a:pt x="0" y="53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B97E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2069"/>
              <p:cNvSpPr/>
              <p:nvPr/>
            </p:nvSpPr>
            <p:spPr bwMode="auto">
              <a:xfrm>
                <a:off x="5953" y="2068"/>
                <a:ext cx="274" cy="136"/>
              </a:xfrm>
              <a:custGeom>
                <a:avLst/>
                <a:gdLst>
                  <a:gd name="T0" fmla="*/ 267 w 274"/>
                  <a:gd name="T1" fmla="*/ 0 h 136"/>
                  <a:gd name="T2" fmla="*/ 274 w 274"/>
                  <a:gd name="T3" fmla="*/ 75 h 136"/>
                  <a:gd name="T4" fmla="*/ 0 w 274"/>
                  <a:gd name="T5" fmla="*/ 136 h 136"/>
                  <a:gd name="T6" fmla="*/ 0 w 274"/>
                  <a:gd name="T7" fmla="*/ 53 h 136"/>
                  <a:gd name="T8" fmla="*/ 267 w 274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136">
                    <a:moveTo>
                      <a:pt x="267" y="0"/>
                    </a:moveTo>
                    <a:lnTo>
                      <a:pt x="274" y="75"/>
                    </a:lnTo>
                    <a:lnTo>
                      <a:pt x="0" y="136"/>
                    </a:lnTo>
                    <a:lnTo>
                      <a:pt x="0" y="53"/>
                    </a:lnTo>
                    <a:lnTo>
                      <a:pt x="2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2070"/>
              <p:cNvSpPr/>
              <p:nvPr/>
            </p:nvSpPr>
            <p:spPr bwMode="auto">
              <a:xfrm>
                <a:off x="5785" y="2076"/>
                <a:ext cx="244" cy="120"/>
              </a:xfrm>
              <a:custGeom>
                <a:avLst/>
                <a:gdLst>
                  <a:gd name="T0" fmla="*/ 16 w 244"/>
                  <a:gd name="T1" fmla="*/ 0 h 120"/>
                  <a:gd name="T2" fmla="*/ 244 w 244"/>
                  <a:gd name="T3" fmla="*/ 52 h 120"/>
                  <a:gd name="T4" fmla="*/ 244 w 244"/>
                  <a:gd name="T5" fmla="*/ 120 h 120"/>
                  <a:gd name="T6" fmla="*/ 168 w 244"/>
                  <a:gd name="T7" fmla="*/ 120 h 120"/>
                  <a:gd name="T8" fmla="*/ 0 w 244"/>
                  <a:gd name="T9" fmla="*/ 67 h 120"/>
                  <a:gd name="T10" fmla="*/ 16 w 244"/>
                  <a:gd name="T1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4" h="120">
                    <a:moveTo>
                      <a:pt x="16" y="0"/>
                    </a:moveTo>
                    <a:lnTo>
                      <a:pt x="244" y="52"/>
                    </a:lnTo>
                    <a:lnTo>
                      <a:pt x="244" y="120"/>
                    </a:lnTo>
                    <a:lnTo>
                      <a:pt x="168" y="120"/>
                    </a:lnTo>
                    <a:lnTo>
                      <a:pt x="0" y="6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8E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2071"/>
              <p:cNvSpPr/>
              <p:nvPr/>
            </p:nvSpPr>
            <p:spPr bwMode="auto">
              <a:xfrm>
                <a:off x="5785" y="2076"/>
                <a:ext cx="244" cy="120"/>
              </a:xfrm>
              <a:custGeom>
                <a:avLst/>
                <a:gdLst>
                  <a:gd name="T0" fmla="*/ 16 w 244"/>
                  <a:gd name="T1" fmla="*/ 0 h 120"/>
                  <a:gd name="T2" fmla="*/ 244 w 244"/>
                  <a:gd name="T3" fmla="*/ 52 h 120"/>
                  <a:gd name="T4" fmla="*/ 244 w 244"/>
                  <a:gd name="T5" fmla="*/ 120 h 120"/>
                  <a:gd name="T6" fmla="*/ 168 w 244"/>
                  <a:gd name="T7" fmla="*/ 120 h 120"/>
                  <a:gd name="T8" fmla="*/ 0 w 244"/>
                  <a:gd name="T9" fmla="*/ 67 h 120"/>
                  <a:gd name="T10" fmla="*/ 16 w 244"/>
                  <a:gd name="T1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4" h="120">
                    <a:moveTo>
                      <a:pt x="16" y="0"/>
                    </a:moveTo>
                    <a:lnTo>
                      <a:pt x="244" y="52"/>
                    </a:lnTo>
                    <a:lnTo>
                      <a:pt x="244" y="120"/>
                    </a:lnTo>
                    <a:lnTo>
                      <a:pt x="168" y="120"/>
                    </a:lnTo>
                    <a:lnTo>
                      <a:pt x="0" y="67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8" name="Freeform 2073"/>
            <p:cNvSpPr/>
            <p:nvPr/>
          </p:nvSpPr>
          <p:spPr bwMode="auto">
            <a:xfrm>
              <a:off x="5938" y="2189"/>
              <a:ext cx="144" cy="316"/>
            </a:xfrm>
            <a:custGeom>
              <a:avLst/>
              <a:gdLst>
                <a:gd name="T0" fmla="*/ 4 w 19"/>
                <a:gd name="T1" fmla="*/ 0 h 42"/>
                <a:gd name="T2" fmla="*/ 1 w 19"/>
                <a:gd name="T3" fmla="*/ 42 h 42"/>
                <a:gd name="T4" fmla="*/ 19 w 19"/>
                <a:gd name="T5" fmla="*/ 42 h 42"/>
                <a:gd name="T6" fmla="*/ 12 w 19"/>
                <a:gd name="T7" fmla="*/ 0 h 42"/>
                <a:gd name="T8" fmla="*/ 4 w 19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2">
                  <a:moveTo>
                    <a:pt x="4" y="0"/>
                  </a:moveTo>
                  <a:cubicBezTo>
                    <a:pt x="4" y="0"/>
                    <a:pt x="0" y="27"/>
                    <a:pt x="1" y="42"/>
                  </a:cubicBezTo>
                  <a:cubicBezTo>
                    <a:pt x="1" y="42"/>
                    <a:pt x="18" y="41"/>
                    <a:pt x="19" y="4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B97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074"/>
            <p:cNvSpPr/>
            <p:nvPr/>
          </p:nvSpPr>
          <p:spPr bwMode="auto">
            <a:xfrm>
              <a:off x="5915" y="2181"/>
              <a:ext cx="145" cy="339"/>
            </a:xfrm>
            <a:custGeom>
              <a:avLst/>
              <a:gdLst>
                <a:gd name="T0" fmla="*/ 4 w 19"/>
                <a:gd name="T1" fmla="*/ 0 h 45"/>
                <a:gd name="T2" fmla="*/ 1 w 19"/>
                <a:gd name="T3" fmla="*/ 45 h 45"/>
                <a:gd name="T4" fmla="*/ 19 w 19"/>
                <a:gd name="T5" fmla="*/ 44 h 45"/>
                <a:gd name="T6" fmla="*/ 12 w 19"/>
                <a:gd name="T7" fmla="*/ 0 h 45"/>
                <a:gd name="T8" fmla="*/ 4 w 1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5">
                  <a:moveTo>
                    <a:pt x="4" y="0"/>
                  </a:moveTo>
                  <a:cubicBezTo>
                    <a:pt x="4" y="0"/>
                    <a:pt x="0" y="29"/>
                    <a:pt x="1" y="45"/>
                  </a:cubicBezTo>
                  <a:cubicBezTo>
                    <a:pt x="1" y="45"/>
                    <a:pt x="18" y="44"/>
                    <a:pt x="19" y="4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28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2075"/>
            <p:cNvSpPr>
              <a:spLocks noChangeArrowheads="1"/>
            </p:cNvSpPr>
            <p:nvPr/>
          </p:nvSpPr>
          <p:spPr bwMode="auto">
            <a:xfrm>
              <a:off x="6029" y="2204"/>
              <a:ext cx="1" cy="15"/>
            </a:xfrm>
            <a:prstGeom prst="rect">
              <a:avLst/>
            </a:prstGeom>
            <a:solidFill>
              <a:srgbClr val="243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2076"/>
            <p:cNvSpPr>
              <a:spLocks noChangeArrowheads="1"/>
            </p:cNvSpPr>
            <p:nvPr/>
          </p:nvSpPr>
          <p:spPr bwMode="auto">
            <a:xfrm>
              <a:off x="6029" y="2204"/>
              <a:ext cx="1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77"/>
            <p:cNvSpPr/>
            <p:nvPr/>
          </p:nvSpPr>
          <p:spPr bwMode="auto">
            <a:xfrm>
              <a:off x="6014" y="2204"/>
              <a:ext cx="15" cy="30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1 h 4"/>
                <a:gd name="T4" fmla="*/ 0 w 2"/>
                <a:gd name="T5" fmla="*/ 4 h 4"/>
                <a:gd name="T6" fmla="*/ 2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D5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78"/>
            <p:cNvSpPr/>
            <p:nvPr/>
          </p:nvSpPr>
          <p:spPr bwMode="auto">
            <a:xfrm>
              <a:off x="5938" y="2196"/>
              <a:ext cx="76" cy="45"/>
            </a:xfrm>
            <a:custGeom>
              <a:avLst/>
              <a:gdLst>
                <a:gd name="T0" fmla="*/ 1 w 10"/>
                <a:gd name="T1" fmla="*/ 0 h 6"/>
                <a:gd name="T2" fmla="*/ 0 w 10"/>
                <a:gd name="T3" fmla="*/ 2 h 6"/>
                <a:gd name="T4" fmla="*/ 7 w 10"/>
                <a:gd name="T5" fmla="*/ 6 h 6"/>
                <a:gd name="T6" fmla="*/ 10 w 10"/>
                <a:gd name="T7" fmla="*/ 5 h 6"/>
                <a:gd name="T8" fmla="*/ 10 w 10"/>
                <a:gd name="T9" fmla="*/ 2 h 6"/>
                <a:gd name="T10" fmla="*/ 7 w 10"/>
                <a:gd name="T11" fmla="*/ 3 h 6"/>
                <a:gd name="T12" fmla="*/ 1 w 10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2" y="4"/>
                    <a:pt x="4" y="6"/>
                    <a:pt x="7" y="6"/>
                  </a:cubicBezTo>
                  <a:cubicBezTo>
                    <a:pt x="8" y="6"/>
                    <a:pt x="9" y="5"/>
                    <a:pt x="10" y="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4" y="3"/>
                    <a:pt x="2" y="2"/>
                    <a:pt x="1" y="0"/>
                  </a:cubicBezTo>
                </a:path>
              </a:pathLst>
            </a:custGeom>
            <a:solidFill>
              <a:srgbClr val="A06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2079"/>
            <p:cNvSpPr>
              <a:spLocks noChangeArrowheads="1"/>
            </p:cNvSpPr>
            <p:nvPr/>
          </p:nvSpPr>
          <p:spPr bwMode="auto">
            <a:xfrm>
              <a:off x="5930" y="2106"/>
              <a:ext cx="114" cy="113"/>
            </a:xfrm>
            <a:prstGeom prst="ellipse">
              <a:avLst/>
            </a:prstGeom>
            <a:solidFill>
              <a:srgbClr val="FFE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2080"/>
            <p:cNvSpPr>
              <a:spLocks noChangeArrowheads="1"/>
            </p:cNvSpPr>
            <p:nvPr/>
          </p:nvSpPr>
          <p:spPr bwMode="auto">
            <a:xfrm>
              <a:off x="5961" y="2136"/>
              <a:ext cx="61" cy="53"/>
            </a:xfrm>
            <a:prstGeom prst="ellipse">
              <a:avLst/>
            </a:prstGeom>
            <a:solidFill>
              <a:srgbClr val="4D9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081"/>
            <p:cNvSpPr>
              <a:spLocks noEditPoints="1"/>
            </p:cNvSpPr>
            <p:nvPr/>
          </p:nvSpPr>
          <p:spPr bwMode="auto">
            <a:xfrm>
              <a:off x="5915" y="1955"/>
              <a:ext cx="206" cy="158"/>
            </a:xfrm>
            <a:custGeom>
              <a:avLst/>
              <a:gdLst>
                <a:gd name="T0" fmla="*/ 12 w 27"/>
                <a:gd name="T1" fmla="*/ 15 h 21"/>
                <a:gd name="T2" fmla="*/ 10 w 27"/>
                <a:gd name="T3" fmla="*/ 14 h 21"/>
                <a:gd name="T4" fmla="*/ 12 w 27"/>
                <a:gd name="T5" fmla="*/ 13 h 21"/>
                <a:gd name="T6" fmla="*/ 13 w 27"/>
                <a:gd name="T7" fmla="*/ 14 h 21"/>
                <a:gd name="T8" fmla="*/ 12 w 27"/>
                <a:gd name="T9" fmla="*/ 15 h 21"/>
                <a:gd name="T10" fmla="*/ 24 w 27"/>
                <a:gd name="T11" fmla="*/ 0 h 21"/>
                <a:gd name="T12" fmla="*/ 23 w 27"/>
                <a:gd name="T13" fmla="*/ 0 h 21"/>
                <a:gd name="T14" fmla="*/ 19 w 27"/>
                <a:gd name="T15" fmla="*/ 5 h 21"/>
                <a:gd name="T16" fmla="*/ 19 w 27"/>
                <a:gd name="T17" fmla="*/ 6 h 21"/>
                <a:gd name="T18" fmla="*/ 21 w 27"/>
                <a:gd name="T19" fmla="*/ 6 h 21"/>
                <a:gd name="T20" fmla="*/ 21 w 27"/>
                <a:gd name="T21" fmla="*/ 7 h 21"/>
                <a:gd name="T22" fmla="*/ 22 w 27"/>
                <a:gd name="T23" fmla="*/ 8 h 21"/>
                <a:gd name="T24" fmla="*/ 21 w 27"/>
                <a:gd name="T25" fmla="*/ 10 h 21"/>
                <a:gd name="T26" fmla="*/ 21 w 27"/>
                <a:gd name="T27" fmla="*/ 11 h 21"/>
                <a:gd name="T28" fmla="*/ 19 w 27"/>
                <a:gd name="T29" fmla="*/ 11 h 21"/>
                <a:gd name="T30" fmla="*/ 18 w 27"/>
                <a:gd name="T31" fmla="*/ 12 h 21"/>
                <a:gd name="T32" fmla="*/ 17 w 27"/>
                <a:gd name="T33" fmla="*/ 11 h 21"/>
                <a:gd name="T34" fmla="*/ 16 w 27"/>
                <a:gd name="T35" fmla="*/ 11 h 21"/>
                <a:gd name="T36" fmla="*/ 16 w 27"/>
                <a:gd name="T37" fmla="*/ 10 h 21"/>
                <a:gd name="T38" fmla="*/ 15 w 27"/>
                <a:gd name="T39" fmla="*/ 9 h 21"/>
                <a:gd name="T40" fmla="*/ 12 w 27"/>
                <a:gd name="T41" fmla="*/ 10 h 21"/>
                <a:gd name="T42" fmla="*/ 13 w 27"/>
                <a:gd name="T43" fmla="*/ 11 h 21"/>
                <a:gd name="T44" fmla="*/ 12 w 27"/>
                <a:gd name="T45" fmla="*/ 12 h 21"/>
                <a:gd name="T46" fmla="*/ 11 w 27"/>
                <a:gd name="T47" fmla="*/ 12 h 21"/>
                <a:gd name="T48" fmla="*/ 4 w 27"/>
                <a:gd name="T49" fmla="*/ 16 h 21"/>
                <a:gd name="T50" fmla="*/ 0 w 27"/>
                <a:gd name="T51" fmla="*/ 16 h 21"/>
                <a:gd name="T52" fmla="*/ 0 w 27"/>
                <a:gd name="T53" fmla="*/ 18 h 21"/>
                <a:gd name="T54" fmla="*/ 2 w 27"/>
                <a:gd name="T55" fmla="*/ 19 h 21"/>
                <a:gd name="T56" fmla="*/ 1 w 27"/>
                <a:gd name="T57" fmla="*/ 20 h 21"/>
                <a:gd name="T58" fmla="*/ 5 w 27"/>
                <a:gd name="T59" fmla="*/ 21 h 21"/>
                <a:gd name="T60" fmla="*/ 5 w 27"/>
                <a:gd name="T61" fmla="*/ 20 h 21"/>
                <a:gd name="T62" fmla="*/ 4 w 27"/>
                <a:gd name="T63" fmla="*/ 19 h 21"/>
                <a:gd name="T64" fmla="*/ 5 w 27"/>
                <a:gd name="T65" fmla="*/ 18 h 21"/>
                <a:gd name="T66" fmla="*/ 5 w 27"/>
                <a:gd name="T67" fmla="*/ 16 h 21"/>
                <a:gd name="T68" fmla="*/ 7 w 27"/>
                <a:gd name="T69" fmla="*/ 16 h 21"/>
                <a:gd name="T70" fmla="*/ 8 w 27"/>
                <a:gd name="T71" fmla="*/ 15 h 21"/>
                <a:gd name="T72" fmla="*/ 9 w 27"/>
                <a:gd name="T73" fmla="*/ 16 h 21"/>
                <a:gd name="T74" fmla="*/ 11 w 27"/>
                <a:gd name="T75" fmla="*/ 16 h 21"/>
                <a:gd name="T76" fmla="*/ 11 w 27"/>
                <a:gd name="T77" fmla="*/ 17 h 21"/>
                <a:gd name="T78" fmla="*/ 12 w 27"/>
                <a:gd name="T79" fmla="*/ 16 h 21"/>
                <a:gd name="T80" fmla="*/ 13 w 27"/>
                <a:gd name="T81" fmla="*/ 17 h 21"/>
                <a:gd name="T82" fmla="*/ 12 w 27"/>
                <a:gd name="T83" fmla="*/ 18 h 21"/>
                <a:gd name="T84" fmla="*/ 11 w 27"/>
                <a:gd name="T85" fmla="*/ 18 h 21"/>
                <a:gd name="T86" fmla="*/ 12 w 27"/>
                <a:gd name="T87" fmla="*/ 19 h 21"/>
                <a:gd name="T88" fmla="*/ 11 w 27"/>
                <a:gd name="T89" fmla="*/ 20 h 21"/>
                <a:gd name="T90" fmla="*/ 13 w 27"/>
                <a:gd name="T91" fmla="*/ 20 h 21"/>
                <a:gd name="T92" fmla="*/ 15 w 27"/>
                <a:gd name="T93" fmla="*/ 20 h 21"/>
                <a:gd name="T94" fmla="*/ 14 w 27"/>
                <a:gd name="T95" fmla="*/ 19 h 21"/>
                <a:gd name="T96" fmla="*/ 16 w 27"/>
                <a:gd name="T97" fmla="*/ 18 h 21"/>
                <a:gd name="T98" fmla="*/ 16 w 27"/>
                <a:gd name="T99" fmla="*/ 16 h 21"/>
                <a:gd name="T100" fmla="*/ 17 w 27"/>
                <a:gd name="T101" fmla="*/ 16 h 21"/>
                <a:gd name="T102" fmla="*/ 18 w 27"/>
                <a:gd name="T103" fmla="*/ 15 h 21"/>
                <a:gd name="T104" fmla="*/ 19 w 27"/>
                <a:gd name="T105" fmla="*/ 16 h 21"/>
                <a:gd name="T106" fmla="*/ 26 w 27"/>
                <a:gd name="T107" fmla="*/ 3 h 21"/>
                <a:gd name="T108" fmla="*/ 24 w 27"/>
                <a:gd name="T10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" h="21">
                  <a:moveTo>
                    <a:pt x="12" y="15"/>
                  </a:moveTo>
                  <a:cubicBezTo>
                    <a:pt x="11" y="15"/>
                    <a:pt x="10" y="15"/>
                    <a:pt x="10" y="14"/>
                  </a:cubicBezTo>
                  <a:cubicBezTo>
                    <a:pt x="10" y="14"/>
                    <a:pt x="11" y="13"/>
                    <a:pt x="12" y="13"/>
                  </a:cubicBezTo>
                  <a:cubicBezTo>
                    <a:pt x="12" y="13"/>
                    <a:pt x="13" y="14"/>
                    <a:pt x="13" y="14"/>
                  </a:cubicBezTo>
                  <a:cubicBezTo>
                    <a:pt x="13" y="15"/>
                    <a:pt x="12" y="15"/>
                    <a:pt x="12" y="15"/>
                  </a:cubicBezTo>
                  <a:moveTo>
                    <a:pt x="2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1"/>
                    <a:pt x="21" y="3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9"/>
                    <a:pt x="13" y="10"/>
                    <a:pt x="12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2" y="12"/>
                    <a:pt x="1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4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2" y="16"/>
                    <a:pt x="13" y="17"/>
                    <a:pt x="13" y="17"/>
                  </a:cubicBezTo>
                  <a:cubicBezTo>
                    <a:pt x="13" y="18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2" y="20"/>
                    <a:pt x="12" y="20"/>
                    <a:pt x="13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1" y="13"/>
                    <a:pt x="26" y="6"/>
                    <a:pt x="26" y="3"/>
                  </a:cubicBezTo>
                  <a:cubicBezTo>
                    <a:pt x="27" y="0"/>
                    <a:pt x="25" y="0"/>
                    <a:pt x="24" y="0"/>
                  </a:cubicBezTo>
                </a:path>
              </a:pathLst>
            </a:custGeom>
            <a:solidFill>
              <a:srgbClr val="6413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082"/>
            <p:cNvSpPr>
              <a:spLocks noEditPoints="1"/>
            </p:cNvSpPr>
            <p:nvPr/>
          </p:nvSpPr>
          <p:spPr bwMode="auto">
            <a:xfrm>
              <a:off x="6037" y="2000"/>
              <a:ext cx="38" cy="38"/>
            </a:xfrm>
            <a:custGeom>
              <a:avLst/>
              <a:gdLst>
                <a:gd name="T0" fmla="*/ 0 w 38"/>
                <a:gd name="T1" fmla="*/ 30 h 38"/>
                <a:gd name="T2" fmla="*/ 0 w 38"/>
                <a:gd name="T3" fmla="*/ 38 h 38"/>
                <a:gd name="T4" fmla="*/ 7 w 38"/>
                <a:gd name="T5" fmla="*/ 38 h 38"/>
                <a:gd name="T6" fmla="*/ 0 w 38"/>
                <a:gd name="T7" fmla="*/ 30 h 38"/>
                <a:gd name="T8" fmla="*/ 38 w 38"/>
                <a:gd name="T9" fmla="*/ 30 h 38"/>
                <a:gd name="T10" fmla="*/ 23 w 38"/>
                <a:gd name="T11" fmla="*/ 38 h 38"/>
                <a:gd name="T12" fmla="*/ 38 w 38"/>
                <a:gd name="T13" fmla="*/ 38 h 38"/>
                <a:gd name="T14" fmla="*/ 38 w 38"/>
                <a:gd name="T15" fmla="*/ 30 h 38"/>
                <a:gd name="T16" fmla="*/ 38 w 38"/>
                <a:gd name="T17" fmla="*/ 0 h 38"/>
                <a:gd name="T18" fmla="*/ 23 w 38"/>
                <a:gd name="T19" fmla="*/ 0 h 38"/>
                <a:gd name="T20" fmla="*/ 38 w 38"/>
                <a:gd name="T21" fmla="*/ 8 h 38"/>
                <a:gd name="T22" fmla="*/ 38 w 38"/>
                <a:gd name="T2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8">
                  <a:moveTo>
                    <a:pt x="0" y="30"/>
                  </a:moveTo>
                  <a:lnTo>
                    <a:pt x="0" y="38"/>
                  </a:lnTo>
                  <a:lnTo>
                    <a:pt x="7" y="38"/>
                  </a:lnTo>
                  <a:lnTo>
                    <a:pt x="0" y="30"/>
                  </a:lnTo>
                  <a:close/>
                  <a:moveTo>
                    <a:pt x="38" y="30"/>
                  </a:moveTo>
                  <a:lnTo>
                    <a:pt x="23" y="38"/>
                  </a:lnTo>
                  <a:lnTo>
                    <a:pt x="38" y="38"/>
                  </a:lnTo>
                  <a:lnTo>
                    <a:pt x="38" y="30"/>
                  </a:lnTo>
                  <a:close/>
                  <a:moveTo>
                    <a:pt x="38" y="0"/>
                  </a:moveTo>
                  <a:lnTo>
                    <a:pt x="23" y="0"/>
                  </a:lnTo>
                  <a:lnTo>
                    <a:pt x="38" y="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7A5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083"/>
            <p:cNvSpPr>
              <a:spLocks noEditPoints="1"/>
            </p:cNvSpPr>
            <p:nvPr/>
          </p:nvSpPr>
          <p:spPr bwMode="auto">
            <a:xfrm>
              <a:off x="6037" y="2000"/>
              <a:ext cx="38" cy="38"/>
            </a:xfrm>
            <a:custGeom>
              <a:avLst/>
              <a:gdLst>
                <a:gd name="T0" fmla="*/ 0 w 38"/>
                <a:gd name="T1" fmla="*/ 30 h 38"/>
                <a:gd name="T2" fmla="*/ 0 w 38"/>
                <a:gd name="T3" fmla="*/ 38 h 38"/>
                <a:gd name="T4" fmla="*/ 7 w 38"/>
                <a:gd name="T5" fmla="*/ 38 h 38"/>
                <a:gd name="T6" fmla="*/ 0 w 38"/>
                <a:gd name="T7" fmla="*/ 30 h 38"/>
                <a:gd name="T8" fmla="*/ 38 w 38"/>
                <a:gd name="T9" fmla="*/ 30 h 38"/>
                <a:gd name="T10" fmla="*/ 23 w 38"/>
                <a:gd name="T11" fmla="*/ 38 h 38"/>
                <a:gd name="T12" fmla="*/ 38 w 38"/>
                <a:gd name="T13" fmla="*/ 38 h 38"/>
                <a:gd name="T14" fmla="*/ 38 w 38"/>
                <a:gd name="T15" fmla="*/ 30 h 38"/>
                <a:gd name="T16" fmla="*/ 38 w 38"/>
                <a:gd name="T17" fmla="*/ 0 h 38"/>
                <a:gd name="T18" fmla="*/ 23 w 38"/>
                <a:gd name="T19" fmla="*/ 0 h 38"/>
                <a:gd name="T20" fmla="*/ 38 w 38"/>
                <a:gd name="T21" fmla="*/ 8 h 38"/>
                <a:gd name="T22" fmla="*/ 38 w 38"/>
                <a:gd name="T2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8">
                  <a:moveTo>
                    <a:pt x="0" y="30"/>
                  </a:moveTo>
                  <a:lnTo>
                    <a:pt x="0" y="38"/>
                  </a:lnTo>
                  <a:lnTo>
                    <a:pt x="7" y="38"/>
                  </a:lnTo>
                  <a:lnTo>
                    <a:pt x="0" y="30"/>
                  </a:lnTo>
                  <a:moveTo>
                    <a:pt x="38" y="30"/>
                  </a:moveTo>
                  <a:lnTo>
                    <a:pt x="23" y="38"/>
                  </a:lnTo>
                  <a:lnTo>
                    <a:pt x="38" y="38"/>
                  </a:lnTo>
                  <a:lnTo>
                    <a:pt x="38" y="30"/>
                  </a:lnTo>
                  <a:moveTo>
                    <a:pt x="38" y="0"/>
                  </a:moveTo>
                  <a:lnTo>
                    <a:pt x="23" y="0"/>
                  </a:lnTo>
                  <a:lnTo>
                    <a:pt x="38" y="8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084"/>
            <p:cNvSpPr>
              <a:spLocks noEditPoints="1"/>
            </p:cNvSpPr>
            <p:nvPr/>
          </p:nvSpPr>
          <p:spPr bwMode="auto">
            <a:xfrm>
              <a:off x="6029" y="1993"/>
              <a:ext cx="53" cy="52"/>
            </a:xfrm>
            <a:custGeom>
              <a:avLst/>
              <a:gdLst>
                <a:gd name="T0" fmla="*/ 3 w 7"/>
                <a:gd name="T1" fmla="*/ 5 h 7"/>
                <a:gd name="T2" fmla="*/ 1 w 7"/>
                <a:gd name="T3" fmla="*/ 3 h 7"/>
                <a:gd name="T4" fmla="*/ 3 w 7"/>
                <a:gd name="T5" fmla="*/ 2 h 7"/>
                <a:gd name="T6" fmla="*/ 5 w 7"/>
                <a:gd name="T7" fmla="*/ 3 h 7"/>
                <a:gd name="T8" fmla="*/ 3 w 7"/>
                <a:gd name="T9" fmla="*/ 5 h 7"/>
                <a:gd name="T10" fmla="*/ 4 w 7"/>
                <a:gd name="T11" fmla="*/ 0 h 7"/>
                <a:gd name="T12" fmla="*/ 0 w 7"/>
                <a:gd name="T13" fmla="*/ 4 h 7"/>
                <a:gd name="T14" fmla="*/ 1 w 7"/>
                <a:gd name="T15" fmla="*/ 5 h 7"/>
                <a:gd name="T16" fmla="*/ 2 w 7"/>
                <a:gd name="T17" fmla="*/ 6 h 7"/>
                <a:gd name="T18" fmla="*/ 3 w 7"/>
                <a:gd name="T19" fmla="*/ 7 h 7"/>
                <a:gd name="T20" fmla="*/ 4 w 7"/>
                <a:gd name="T21" fmla="*/ 6 h 7"/>
                <a:gd name="T22" fmla="*/ 6 w 7"/>
                <a:gd name="T23" fmla="*/ 5 h 7"/>
                <a:gd name="T24" fmla="*/ 7 w 7"/>
                <a:gd name="T25" fmla="*/ 3 h 7"/>
                <a:gd name="T26" fmla="*/ 6 w 7"/>
                <a:gd name="T27" fmla="*/ 2 h 7"/>
                <a:gd name="T28" fmla="*/ 4 w 7"/>
                <a:gd name="T29" fmla="*/ 1 h 7"/>
                <a:gd name="T30" fmla="*/ 4 w 7"/>
                <a:gd name="T3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7">
                  <a:moveTo>
                    <a:pt x="3" y="5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4" y="0"/>
                  </a:moveTo>
                  <a:cubicBezTo>
                    <a:pt x="3" y="1"/>
                    <a:pt x="1" y="3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825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085"/>
            <p:cNvSpPr/>
            <p:nvPr/>
          </p:nvSpPr>
          <p:spPr bwMode="auto">
            <a:xfrm>
              <a:off x="6037" y="2008"/>
              <a:ext cx="30" cy="22"/>
            </a:xfrm>
            <a:custGeom>
              <a:avLst/>
              <a:gdLst>
                <a:gd name="T0" fmla="*/ 15 w 30"/>
                <a:gd name="T1" fmla="*/ 0 h 22"/>
                <a:gd name="T2" fmla="*/ 0 w 30"/>
                <a:gd name="T3" fmla="*/ 7 h 22"/>
                <a:gd name="T4" fmla="*/ 15 w 30"/>
                <a:gd name="T5" fmla="*/ 22 h 22"/>
                <a:gd name="T6" fmla="*/ 30 w 30"/>
                <a:gd name="T7" fmla="*/ 7 h 22"/>
                <a:gd name="T8" fmla="*/ 15 w 30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2">
                  <a:moveTo>
                    <a:pt x="15" y="0"/>
                  </a:moveTo>
                  <a:lnTo>
                    <a:pt x="0" y="7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413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086"/>
            <p:cNvSpPr/>
            <p:nvPr/>
          </p:nvSpPr>
          <p:spPr bwMode="auto">
            <a:xfrm>
              <a:off x="6037" y="2008"/>
              <a:ext cx="30" cy="22"/>
            </a:xfrm>
            <a:custGeom>
              <a:avLst/>
              <a:gdLst>
                <a:gd name="T0" fmla="*/ 15 w 30"/>
                <a:gd name="T1" fmla="*/ 0 h 22"/>
                <a:gd name="T2" fmla="*/ 0 w 30"/>
                <a:gd name="T3" fmla="*/ 7 h 22"/>
                <a:gd name="T4" fmla="*/ 15 w 30"/>
                <a:gd name="T5" fmla="*/ 22 h 22"/>
                <a:gd name="T6" fmla="*/ 30 w 30"/>
                <a:gd name="T7" fmla="*/ 7 h 22"/>
                <a:gd name="T8" fmla="*/ 15 w 30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2">
                  <a:moveTo>
                    <a:pt x="15" y="0"/>
                  </a:moveTo>
                  <a:lnTo>
                    <a:pt x="0" y="7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087"/>
            <p:cNvSpPr/>
            <p:nvPr/>
          </p:nvSpPr>
          <p:spPr bwMode="auto">
            <a:xfrm>
              <a:off x="6037" y="2076"/>
              <a:ext cx="7" cy="15"/>
            </a:xfrm>
            <a:custGeom>
              <a:avLst/>
              <a:gdLst>
                <a:gd name="T0" fmla="*/ 7 w 7"/>
                <a:gd name="T1" fmla="*/ 0 h 15"/>
                <a:gd name="T2" fmla="*/ 0 w 7"/>
                <a:gd name="T3" fmla="*/ 0 h 15"/>
                <a:gd name="T4" fmla="*/ 0 w 7"/>
                <a:gd name="T5" fmla="*/ 15 h 15"/>
                <a:gd name="T6" fmla="*/ 7 w 7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5">
                  <a:moveTo>
                    <a:pt x="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A5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088"/>
            <p:cNvSpPr/>
            <p:nvPr/>
          </p:nvSpPr>
          <p:spPr bwMode="auto">
            <a:xfrm>
              <a:off x="6037" y="2076"/>
              <a:ext cx="7" cy="15"/>
            </a:xfrm>
            <a:custGeom>
              <a:avLst/>
              <a:gdLst>
                <a:gd name="T0" fmla="*/ 7 w 7"/>
                <a:gd name="T1" fmla="*/ 0 h 15"/>
                <a:gd name="T2" fmla="*/ 0 w 7"/>
                <a:gd name="T3" fmla="*/ 0 h 15"/>
                <a:gd name="T4" fmla="*/ 0 w 7"/>
                <a:gd name="T5" fmla="*/ 15 h 15"/>
                <a:gd name="T6" fmla="*/ 7 w 7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5">
                  <a:moveTo>
                    <a:pt x="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089"/>
            <p:cNvSpPr/>
            <p:nvPr/>
          </p:nvSpPr>
          <p:spPr bwMode="auto">
            <a:xfrm>
              <a:off x="6022" y="2068"/>
              <a:ext cx="38" cy="38"/>
            </a:xfrm>
            <a:custGeom>
              <a:avLst/>
              <a:gdLst>
                <a:gd name="T0" fmla="*/ 4 w 5"/>
                <a:gd name="T1" fmla="*/ 0 h 5"/>
                <a:gd name="T2" fmla="*/ 3 w 5"/>
                <a:gd name="T3" fmla="*/ 1 h 5"/>
                <a:gd name="T4" fmla="*/ 2 w 5"/>
                <a:gd name="T5" fmla="*/ 3 h 5"/>
                <a:gd name="T6" fmla="*/ 0 w 5"/>
                <a:gd name="T7" fmla="*/ 4 h 5"/>
                <a:gd name="T8" fmla="*/ 1 w 5"/>
                <a:gd name="T9" fmla="*/ 5 h 5"/>
                <a:gd name="T10" fmla="*/ 3 w 5"/>
                <a:gd name="T11" fmla="*/ 5 h 5"/>
                <a:gd name="T12" fmla="*/ 2 w 5"/>
                <a:gd name="T13" fmla="*/ 4 h 5"/>
                <a:gd name="T14" fmla="*/ 3 w 5"/>
                <a:gd name="T15" fmla="*/ 4 h 5"/>
                <a:gd name="T16" fmla="*/ 2 w 5"/>
                <a:gd name="T17" fmla="*/ 4 h 5"/>
                <a:gd name="T18" fmla="*/ 4 w 5"/>
                <a:gd name="T19" fmla="*/ 2 h 5"/>
                <a:gd name="T20" fmla="*/ 5 w 5"/>
                <a:gd name="T21" fmla="*/ 1 h 5"/>
                <a:gd name="T22" fmla="*/ 4 w 5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2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825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090"/>
            <p:cNvSpPr/>
            <p:nvPr/>
          </p:nvSpPr>
          <p:spPr bwMode="auto">
            <a:xfrm>
              <a:off x="6037" y="2098"/>
              <a:ext cx="23" cy="8"/>
            </a:xfrm>
            <a:custGeom>
              <a:avLst/>
              <a:gdLst>
                <a:gd name="T0" fmla="*/ 2 w 3"/>
                <a:gd name="T1" fmla="*/ 0 h 1"/>
                <a:gd name="T2" fmla="*/ 2 w 3"/>
                <a:gd name="T3" fmla="*/ 0 h 1"/>
                <a:gd name="T4" fmla="*/ 1 w 3"/>
                <a:gd name="T5" fmla="*/ 0 h 1"/>
                <a:gd name="T6" fmla="*/ 0 w 3"/>
                <a:gd name="T7" fmla="*/ 0 h 1"/>
                <a:gd name="T8" fmla="*/ 1 w 3"/>
                <a:gd name="T9" fmla="*/ 1 h 1"/>
                <a:gd name="T10" fmla="*/ 3 w 3"/>
                <a:gd name="T11" fmla="*/ 0 h 1"/>
                <a:gd name="T12" fmla="*/ 2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6413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091"/>
            <p:cNvSpPr>
              <a:spLocks noEditPoints="1"/>
            </p:cNvSpPr>
            <p:nvPr/>
          </p:nvSpPr>
          <p:spPr bwMode="auto">
            <a:xfrm>
              <a:off x="5953" y="2076"/>
              <a:ext cx="46" cy="37"/>
            </a:xfrm>
            <a:custGeom>
              <a:avLst/>
              <a:gdLst>
                <a:gd name="T0" fmla="*/ 0 w 6"/>
                <a:gd name="T1" fmla="*/ 4 h 5"/>
                <a:gd name="T2" fmla="*/ 0 w 6"/>
                <a:gd name="T3" fmla="*/ 5 h 5"/>
                <a:gd name="T4" fmla="*/ 0 w 6"/>
                <a:gd name="T5" fmla="*/ 5 h 5"/>
                <a:gd name="T6" fmla="*/ 1 w 6"/>
                <a:gd name="T7" fmla="*/ 5 h 5"/>
                <a:gd name="T8" fmla="*/ 0 w 6"/>
                <a:gd name="T9" fmla="*/ 4 h 5"/>
                <a:gd name="T10" fmla="*/ 2 w 6"/>
                <a:gd name="T11" fmla="*/ 0 h 5"/>
                <a:gd name="T12" fmla="*/ 0 w 6"/>
                <a:gd name="T13" fmla="*/ 0 h 5"/>
                <a:gd name="T14" fmla="*/ 0 w 6"/>
                <a:gd name="T15" fmla="*/ 2 h 5"/>
                <a:gd name="T16" fmla="*/ 2 w 6"/>
                <a:gd name="T17" fmla="*/ 0 h 5"/>
                <a:gd name="T18" fmla="*/ 6 w 6"/>
                <a:gd name="T19" fmla="*/ 0 h 5"/>
                <a:gd name="T20" fmla="*/ 4 w 6"/>
                <a:gd name="T21" fmla="*/ 0 h 5"/>
                <a:gd name="T22" fmla="*/ 6 w 6"/>
                <a:gd name="T23" fmla="*/ 2 h 5"/>
                <a:gd name="T24" fmla="*/ 5 w 6"/>
                <a:gd name="T25" fmla="*/ 1 h 5"/>
                <a:gd name="T26" fmla="*/ 6 w 6"/>
                <a:gd name="T27" fmla="*/ 1 h 5"/>
                <a:gd name="T28" fmla="*/ 6 w 6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5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7A5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092"/>
            <p:cNvSpPr/>
            <p:nvPr/>
          </p:nvSpPr>
          <p:spPr bwMode="auto">
            <a:xfrm>
              <a:off x="5945" y="2068"/>
              <a:ext cx="61" cy="45"/>
            </a:xfrm>
            <a:custGeom>
              <a:avLst/>
              <a:gdLst>
                <a:gd name="T0" fmla="*/ 4 w 8"/>
                <a:gd name="T1" fmla="*/ 0 h 6"/>
                <a:gd name="T2" fmla="*/ 3 w 8"/>
                <a:gd name="T3" fmla="*/ 1 h 6"/>
                <a:gd name="T4" fmla="*/ 1 w 8"/>
                <a:gd name="T5" fmla="*/ 3 h 6"/>
                <a:gd name="T6" fmla="*/ 0 w 8"/>
                <a:gd name="T7" fmla="*/ 4 h 6"/>
                <a:gd name="T8" fmla="*/ 1 w 8"/>
                <a:gd name="T9" fmla="*/ 5 h 6"/>
                <a:gd name="T10" fmla="*/ 2 w 8"/>
                <a:gd name="T11" fmla="*/ 6 h 6"/>
                <a:gd name="T12" fmla="*/ 3 w 8"/>
                <a:gd name="T13" fmla="*/ 5 h 6"/>
                <a:gd name="T14" fmla="*/ 2 w 8"/>
                <a:gd name="T15" fmla="*/ 4 h 6"/>
                <a:gd name="T16" fmla="*/ 4 w 8"/>
                <a:gd name="T17" fmla="*/ 2 h 6"/>
                <a:gd name="T18" fmla="*/ 6 w 8"/>
                <a:gd name="T19" fmla="*/ 4 h 6"/>
                <a:gd name="T20" fmla="*/ 5 w 8"/>
                <a:gd name="T21" fmla="*/ 5 h 6"/>
                <a:gd name="T22" fmla="*/ 6 w 8"/>
                <a:gd name="T23" fmla="*/ 5 h 6"/>
                <a:gd name="T24" fmla="*/ 7 w 8"/>
                <a:gd name="T25" fmla="*/ 5 h 6"/>
                <a:gd name="T26" fmla="*/ 8 w 8"/>
                <a:gd name="T27" fmla="*/ 4 h 6"/>
                <a:gd name="T28" fmla="*/ 7 w 8"/>
                <a:gd name="T29" fmla="*/ 3 h 6"/>
                <a:gd name="T30" fmla="*/ 7 w 8"/>
                <a:gd name="T31" fmla="*/ 3 h 6"/>
                <a:gd name="T32" fmla="*/ 5 w 8"/>
                <a:gd name="T33" fmla="*/ 1 h 6"/>
                <a:gd name="T34" fmla="*/ 4 w 8"/>
                <a:gd name="T3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6">
                  <a:moveTo>
                    <a:pt x="4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825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093"/>
            <p:cNvSpPr/>
            <p:nvPr/>
          </p:nvSpPr>
          <p:spPr bwMode="auto">
            <a:xfrm>
              <a:off x="5831" y="2045"/>
              <a:ext cx="46" cy="53"/>
            </a:xfrm>
            <a:custGeom>
              <a:avLst/>
              <a:gdLst>
                <a:gd name="T0" fmla="*/ 3 w 6"/>
                <a:gd name="T1" fmla="*/ 0 h 7"/>
                <a:gd name="T2" fmla="*/ 0 w 6"/>
                <a:gd name="T3" fmla="*/ 1 h 7"/>
                <a:gd name="T4" fmla="*/ 0 w 6"/>
                <a:gd name="T5" fmla="*/ 1 h 7"/>
                <a:gd name="T6" fmla="*/ 1 w 6"/>
                <a:gd name="T7" fmla="*/ 4 h 7"/>
                <a:gd name="T8" fmla="*/ 1 w 6"/>
                <a:gd name="T9" fmla="*/ 4 h 7"/>
                <a:gd name="T10" fmla="*/ 1 w 6"/>
                <a:gd name="T11" fmla="*/ 5 h 7"/>
                <a:gd name="T12" fmla="*/ 2 w 6"/>
                <a:gd name="T13" fmla="*/ 6 h 7"/>
                <a:gd name="T14" fmla="*/ 6 w 6"/>
                <a:gd name="T15" fmla="*/ 7 h 7"/>
                <a:gd name="T16" fmla="*/ 6 w 6"/>
                <a:gd name="T17" fmla="*/ 6 h 7"/>
                <a:gd name="T18" fmla="*/ 6 w 6"/>
                <a:gd name="T19" fmla="*/ 5 h 7"/>
                <a:gd name="T20" fmla="*/ 5 w 6"/>
                <a:gd name="T21" fmla="*/ 5 h 7"/>
                <a:gd name="T22" fmla="*/ 4 w 6"/>
                <a:gd name="T23" fmla="*/ 0 h 7"/>
                <a:gd name="T24" fmla="*/ 3 w 6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3"/>
                    <a:pt x="6" y="1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rgbClr val="6413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094"/>
            <p:cNvSpPr/>
            <p:nvPr/>
          </p:nvSpPr>
          <p:spPr bwMode="auto">
            <a:xfrm>
              <a:off x="5961" y="2083"/>
              <a:ext cx="30" cy="23"/>
            </a:xfrm>
            <a:custGeom>
              <a:avLst/>
              <a:gdLst>
                <a:gd name="T0" fmla="*/ 2 w 4"/>
                <a:gd name="T1" fmla="*/ 0 h 3"/>
                <a:gd name="T2" fmla="*/ 0 w 4"/>
                <a:gd name="T3" fmla="*/ 2 h 3"/>
                <a:gd name="T4" fmla="*/ 1 w 4"/>
                <a:gd name="T5" fmla="*/ 3 h 3"/>
                <a:gd name="T6" fmla="*/ 3 w 4"/>
                <a:gd name="T7" fmla="*/ 3 h 3"/>
                <a:gd name="T8" fmla="*/ 4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6413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095"/>
            <p:cNvSpPr>
              <a:spLocks noEditPoints="1"/>
            </p:cNvSpPr>
            <p:nvPr/>
          </p:nvSpPr>
          <p:spPr bwMode="auto">
            <a:xfrm>
              <a:off x="5877" y="2076"/>
              <a:ext cx="38" cy="15"/>
            </a:xfrm>
            <a:custGeom>
              <a:avLst/>
              <a:gdLst>
                <a:gd name="T0" fmla="*/ 0 w 38"/>
                <a:gd name="T1" fmla="*/ 7 h 15"/>
                <a:gd name="T2" fmla="*/ 0 w 38"/>
                <a:gd name="T3" fmla="*/ 15 h 15"/>
                <a:gd name="T4" fmla="*/ 7 w 38"/>
                <a:gd name="T5" fmla="*/ 7 h 15"/>
                <a:gd name="T6" fmla="*/ 0 w 38"/>
                <a:gd name="T7" fmla="*/ 7 h 15"/>
                <a:gd name="T8" fmla="*/ 0 w 38"/>
                <a:gd name="T9" fmla="*/ 7 h 15"/>
                <a:gd name="T10" fmla="*/ 38 w 38"/>
                <a:gd name="T11" fmla="*/ 0 h 15"/>
                <a:gd name="T12" fmla="*/ 30 w 38"/>
                <a:gd name="T13" fmla="*/ 7 h 15"/>
                <a:gd name="T14" fmla="*/ 38 w 38"/>
                <a:gd name="T15" fmla="*/ 15 h 15"/>
                <a:gd name="T16" fmla="*/ 38 w 38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5">
                  <a:moveTo>
                    <a:pt x="0" y="7"/>
                  </a:moveTo>
                  <a:lnTo>
                    <a:pt x="0" y="1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38" y="0"/>
                  </a:moveTo>
                  <a:lnTo>
                    <a:pt x="30" y="7"/>
                  </a:lnTo>
                  <a:lnTo>
                    <a:pt x="38" y="1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7A5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096"/>
            <p:cNvSpPr>
              <a:spLocks noEditPoints="1"/>
            </p:cNvSpPr>
            <p:nvPr/>
          </p:nvSpPr>
          <p:spPr bwMode="auto">
            <a:xfrm>
              <a:off x="5877" y="2076"/>
              <a:ext cx="38" cy="15"/>
            </a:xfrm>
            <a:custGeom>
              <a:avLst/>
              <a:gdLst>
                <a:gd name="T0" fmla="*/ 0 w 38"/>
                <a:gd name="T1" fmla="*/ 7 h 15"/>
                <a:gd name="T2" fmla="*/ 0 w 38"/>
                <a:gd name="T3" fmla="*/ 15 h 15"/>
                <a:gd name="T4" fmla="*/ 7 w 38"/>
                <a:gd name="T5" fmla="*/ 7 h 15"/>
                <a:gd name="T6" fmla="*/ 0 w 38"/>
                <a:gd name="T7" fmla="*/ 7 h 15"/>
                <a:gd name="T8" fmla="*/ 0 w 38"/>
                <a:gd name="T9" fmla="*/ 7 h 15"/>
                <a:gd name="T10" fmla="*/ 38 w 38"/>
                <a:gd name="T11" fmla="*/ 0 h 15"/>
                <a:gd name="T12" fmla="*/ 30 w 38"/>
                <a:gd name="T13" fmla="*/ 7 h 15"/>
                <a:gd name="T14" fmla="*/ 38 w 38"/>
                <a:gd name="T15" fmla="*/ 15 h 15"/>
                <a:gd name="T16" fmla="*/ 38 w 38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5">
                  <a:moveTo>
                    <a:pt x="0" y="7"/>
                  </a:moveTo>
                  <a:lnTo>
                    <a:pt x="0" y="1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7"/>
                  </a:lnTo>
                  <a:moveTo>
                    <a:pt x="38" y="0"/>
                  </a:moveTo>
                  <a:lnTo>
                    <a:pt x="30" y="7"/>
                  </a:lnTo>
                  <a:lnTo>
                    <a:pt x="38" y="15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097"/>
            <p:cNvSpPr/>
            <p:nvPr/>
          </p:nvSpPr>
          <p:spPr bwMode="auto">
            <a:xfrm>
              <a:off x="5877" y="2083"/>
              <a:ext cx="53" cy="23"/>
            </a:xfrm>
            <a:custGeom>
              <a:avLst/>
              <a:gdLst>
                <a:gd name="T0" fmla="*/ 30 w 53"/>
                <a:gd name="T1" fmla="*/ 0 h 23"/>
                <a:gd name="T2" fmla="*/ 7 w 53"/>
                <a:gd name="T3" fmla="*/ 0 h 23"/>
                <a:gd name="T4" fmla="*/ 0 w 53"/>
                <a:gd name="T5" fmla="*/ 8 h 23"/>
                <a:gd name="T6" fmla="*/ 0 w 53"/>
                <a:gd name="T7" fmla="*/ 15 h 23"/>
                <a:gd name="T8" fmla="*/ 7 w 53"/>
                <a:gd name="T9" fmla="*/ 15 h 23"/>
                <a:gd name="T10" fmla="*/ 23 w 53"/>
                <a:gd name="T11" fmla="*/ 0 h 23"/>
                <a:gd name="T12" fmla="*/ 38 w 53"/>
                <a:gd name="T13" fmla="*/ 15 h 23"/>
                <a:gd name="T14" fmla="*/ 30 w 53"/>
                <a:gd name="T15" fmla="*/ 23 h 23"/>
                <a:gd name="T16" fmla="*/ 45 w 53"/>
                <a:gd name="T17" fmla="*/ 23 h 23"/>
                <a:gd name="T18" fmla="*/ 53 w 53"/>
                <a:gd name="T19" fmla="*/ 15 h 23"/>
                <a:gd name="T20" fmla="*/ 38 w 53"/>
                <a:gd name="T21" fmla="*/ 8 h 23"/>
                <a:gd name="T22" fmla="*/ 30 w 53"/>
                <a:gd name="T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23">
                  <a:moveTo>
                    <a:pt x="30" y="0"/>
                  </a:moveTo>
                  <a:lnTo>
                    <a:pt x="7" y="0"/>
                  </a:lnTo>
                  <a:lnTo>
                    <a:pt x="0" y="8"/>
                  </a:lnTo>
                  <a:lnTo>
                    <a:pt x="0" y="15"/>
                  </a:lnTo>
                  <a:lnTo>
                    <a:pt x="7" y="15"/>
                  </a:lnTo>
                  <a:lnTo>
                    <a:pt x="23" y="0"/>
                  </a:lnTo>
                  <a:lnTo>
                    <a:pt x="38" y="15"/>
                  </a:lnTo>
                  <a:lnTo>
                    <a:pt x="30" y="23"/>
                  </a:lnTo>
                  <a:lnTo>
                    <a:pt x="45" y="23"/>
                  </a:lnTo>
                  <a:lnTo>
                    <a:pt x="53" y="15"/>
                  </a:lnTo>
                  <a:lnTo>
                    <a:pt x="38" y="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25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098"/>
            <p:cNvSpPr/>
            <p:nvPr/>
          </p:nvSpPr>
          <p:spPr bwMode="auto">
            <a:xfrm>
              <a:off x="5877" y="2083"/>
              <a:ext cx="53" cy="23"/>
            </a:xfrm>
            <a:custGeom>
              <a:avLst/>
              <a:gdLst>
                <a:gd name="T0" fmla="*/ 30 w 53"/>
                <a:gd name="T1" fmla="*/ 0 h 23"/>
                <a:gd name="T2" fmla="*/ 7 w 53"/>
                <a:gd name="T3" fmla="*/ 0 h 23"/>
                <a:gd name="T4" fmla="*/ 0 w 53"/>
                <a:gd name="T5" fmla="*/ 8 h 23"/>
                <a:gd name="T6" fmla="*/ 0 w 53"/>
                <a:gd name="T7" fmla="*/ 15 h 23"/>
                <a:gd name="T8" fmla="*/ 7 w 53"/>
                <a:gd name="T9" fmla="*/ 15 h 23"/>
                <a:gd name="T10" fmla="*/ 23 w 53"/>
                <a:gd name="T11" fmla="*/ 0 h 23"/>
                <a:gd name="T12" fmla="*/ 38 w 53"/>
                <a:gd name="T13" fmla="*/ 15 h 23"/>
                <a:gd name="T14" fmla="*/ 30 w 53"/>
                <a:gd name="T15" fmla="*/ 23 h 23"/>
                <a:gd name="T16" fmla="*/ 45 w 53"/>
                <a:gd name="T17" fmla="*/ 23 h 23"/>
                <a:gd name="T18" fmla="*/ 53 w 53"/>
                <a:gd name="T19" fmla="*/ 15 h 23"/>
                <a:gd name="T20" fmla="*/ 38 w 53"/>
                <a:gd name="T21" fmla="*/ 8 h 23"/>
                <a:gd name="T22" fmla="*/ 30 w 53"/>
                <a:gd name="T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23">
                  <a:moveTo>
                    <a:pt x="30" y="0"/>
                  </a:moveTo>
                  <a:lnTo>
                    <a:pt x="7" y="0"/>
                  </a:lnTo>
                  <a:lnTo>
                    <a:pt x="0" y="8"/>
                  </a:lnTo>
                  <a:lnTo>
                    <a:pt x="0" y="15"/>
                  </a:lnTo>
                  <a:lnTo>
                    <a:pt x="7" y="15"/>
                  </a:lnTo>
                  <a:lnTo>
                    <a:pt x="23" y="0"/>
                  </a:lnTo>
                  <a:lnTo>
                    <a:pt x="38" y="15"/>
                  </a:lnTo>
                  <a:lnTo>
                    <a:pt x="30" y="23"/>
                  </a:lnTo>
                  <a:lnTo>
                    <a:pt x="45" y="23"/>
                  </a:lnTo>
                  <a:lnTo>
                    <a:pt x="53" y="15"/>
                  </a:lnTo>
                  <a:lnTo>
                    <a:pt x="38" y="8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099"/>
            <p:cNvSpPr/>
            <p:nvPr/>
          </p:nvSpPr>
          <p:spPr bwMode="auto">
            <a:xfrm>
              <a:off x="5884" y="2083"/>
              <a:ext cx="31" cy="23"/>
            </a:xfrm>
            <a:custGeom>
              <a:avLst/>
              <a:gdLst>
                <a:gd name="T0" fmla="*/ 16 w 31"/>
                <a:gd name="T1" fmla="*/ 0 h 23"/>
                <a:gd name="T2" fmla="*/ 0 w 31"/>
                <a:gd name="T3" fmla="*/ 15 h 23"/>
                <a:gd name="T4" fmla="*/ 23 w 31"/>
                <a:gd name="T5" fmla="*/ 23 h 23"/>
                <a:gd name="T6" fmla="*/ 31 w 31"/>
                <a:gd name="T7" fmla="*/ 15 h 23"/>
                <a:gd name="T8" fmla="*/ 16 w 31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3">
                  <a:moveTo>
                    <a:pt x="16" y="0"/>
                  </a:moveTo>
                  <a:lnTo>
                    <a:pt x="0" y="15"/>
                  </a:lnTo>
                  <a:lnTo>
                    <a:pt x="23" y="23"/>
                  </a:lnTo>
                  <a:lnTo>
                    <a:pt x="31" y="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413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100"/>
            <p:cNvSpPr/>
            <p:nvPr/>
          </p:nvSpPr>
          <p:spPr bwMode="auto">
            <a:xfrm>
              <a:off x="5884" y="2083"/>
              <a:ext cx="31" cy="23"/>
            </a:xfrm>
            <a:custGeom>
              <a:avLst/>
              <a:gdLst>
                <a:gd name="T0" fmla="*/ 16 w 31"/>
                <a:gd name="T1" fmla="*/ 0 h 23"/>
                <a:gd name="T2" fmla="*/ 0 w 31"/>
                <a:gd name="T3" fmla="*/ 15 h 23"/>
                <a:gd name="T4" fmla="*/ 23 w 31"/>
                <a:gd name="T5" fmla="*/ 23 h 23"/>
                <a:gd name="T6" fmla="*/ 31 w 31"/>
                <a:gd name="T7" fmla="*/ 15 h 23"/>
                <a:gd name="T8" fmla="*/ 16 w 31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3">
                  <a:moveTo>
                    <a:pt x="16" y="0"/>
                  </a:moveTo>
                  <a:lnTo>
                    <a:pt x="0" y="15"/>
                  </a:lnTo>
                  <a:lnTo>
                    <a:pt x="23" y="23"/>
                  </a:lnTo>
                  <a:lnTo>
                    <a:pt x="31" y="15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101"/>
            <p:cNvSpPr/>
            <p:nvPr/>
          </p:nvSpPr>
          <p:spPr bwMode="auto">
            <a:xfrm>
              <a:off x="5839" y="2076"/>
              <a:ext cx="0" cy="7"/>
            </a:xfrm>
            <a:custGeom>
              <a:avLst/>
              <a:gdLst>
                <a:gd name="T0" fmla="*/ 0 h 7"/>
                <a:gd name="T1" fmla="*/ 0 h 7"/>
                <a:gd name="T2" fmla="*/ 7 h 7"/>
                <a:gd name="T3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5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102"/>
            <p:cNvSpPr/>
            <p:nvPr/>
          </p:nvSpPr>
          <p:spPr bwMode="auto">
            <a:xfrm>
              <a:off x="5839" y="2076"/>
              <a:ext cx="0" cy="7"/>
            </a:xfrm>
            <a:custGeom>
              <a:avLst/>
              <a:gdLst>
                <a:gd name="T0" fmla="*/ 0 h 7"/>
                <a:gd name="T1" fmla="*/ 0 h 7"/>
                <a:gd name="T2" fmla="*/ 7 h 7"/>
                <a:gd name="T3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103"/>
            <p:cNvSpPr/>
            <p:nvPr/>
          </p:nvSpPr>
          <p:spPr bwMode="auto">
            <a:xfrm>
              <a:off x="5785" y="2143"/>
              <a:ext cx="8" cy="1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1 w 1"/>
                <a:gd name="T7" fmla="*/ 0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56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104"/>
            <p:cNvSpPr/>
            <p:nvPr/>
          </p:nvSpPr>
          <p:spPr bwMode="auto">
            <a:xfrm>
              <a:off x="5816" y="2151"/>
              <a:ext cx="7" cy="7"/>
            </a:xfrm>
            <a:custGeom>
              <a:avLst/>
              <a:gdLst>
                <a:gd name="T0" fmla="*/ 0 w 7"/>
                <a:gd name="T1" fmla="*/ 0 h 7"/>
                <a:gd name="T2" fmla="*/ 7 w 7"/>
                <a:gd name="T3" fmla="*/ 7 h 7"/>
                <a:gd name="T4" fmla="*/ 7 w 7"/>
                <a:gd name="T5" fmla="*/ 0 h 7"/>
                <a:gd name="T6" fmla="*/ 0 w 7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105"/>
            <p:cNvSpPr/>
            <p:nvPr/>
          </p:nvSpPr>
          <p:spPr bwMode="auto">
            <a:xfrm>
              <a:off x="5816" y="2151"/>
              <a:ext cx="7" cy="7"/>
            </a:xfrm>
            <a:custGeom>
              <a:avLst/>
              <a:gdLst>
                <a:gd name="T0" fmla="*/ 0 w 7"/>
                <a:gd name="T1" fmla="*/ 0 h 7"/>
                <a:gd name="T2" fmla="*/ 7 w 7"/>
                <a:gd name="T3" fmla="*/ 7 h 7"/>
                <a:gd name="T4" fmla="*/ 7 w 7"/>
                <a:gd name="T5" fmla="*/ 0 h 7"/>
                <a:gd name="T6" fmla="*/ 0 w 7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106"/>
            <p:cNvSpPr/>
            <p:nvPr/>
          </p:nvSpPr>
          <p:spPr bwMode="auto">
            <a:xfrm>
              <a:off x="5793" y="2143"/>
              <a:ext cx="30" cy="23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2 h 3"/>
                <a:gd name="T4" fmla="*/ 0 w 4"/>
                <a:gd name="T5" fmla="*/ 3 h 3"/>
                <a:gd name="T6" fmla="*/ 2 w 4"/>
                <a:gd name="T7" fmla="*/ 3 h 3"/>
                <a:gd name="T8" fmla="*/ 4 w 4"/>
                <a:gd name="T9" fmla="*/ 2 h 3"/>
                <a:gd name="T10" fmla="*/ 4 w 4"/>
                <a:gd name="T11" fmla="*/ 2 h 3"/>
                <a:gd name="T12" fmla="*/ 3 w 4"/>
                <a:gd name="T13" fmla="*/ 1 h 3"/>
                <a:gd name="T14" fmla="*/ 0 w 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F3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107"/>
            <p:cNvSpPr>
              <a:spLocks noEditPoints="1"/>
            </p:cNvSpPr>
            <p:nvPr/>
          </p:nvSpPr>
          <p:spPr bwMode="auto">
            <a:xfrm>
              <a:off x="5823" y="2151"/>
              <a:ext cx="31" cy="15"/>
            </a:xfrm>
            <a:custGeom>
              <a:avLst/>
              <a:gdLst>
                <a:gd name="T0" fmla="*/ 2 w 4"/>
                <a:gd name="T1" fmla="*/ 1 h 2"/>
                <a:gd name="T2" fmla="*/ 4 w 4"/>
                <a:gd name="T3" fmla="*/ 2 h 2"/>
                <a:gd name="T4" fmla="*/ 4 w 4"/>
                <a:gd name="T5" fmla="*/ 2 h 2"/>
                <a:gd name="T6" fmla="*/ 2 w 4"/>
                <a:gd name="T7" fmla="*/ 1 h 2"/>
                <a:gd name="T8" fmla="*/ 0 w 4"/>
                <a:gd name="T9" fmla="*/ 0 h 2"/>
                <a:gd name="T10" fmla="*/ 0 w 4"/>
                <a:gd name="T11" fmla="*/ 1 h 2"/>
                <a:gd name="T12" fmla="*/ 0 w 4"/>
                <a:gd name="T13" fmla="*/ 1 h 2"/>
                <a:gd name="T14" fmla="*/ 1 w 4"/>
                <a:gd name="T15" fmla="*/ 1 h 2"/>
                <a:gd name="T16" fmla="*/ 0 w 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">
                  <a:moveTo>
                    <a:pt x="2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5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108"/>
            <p:cNvSpPr/>
            <p:nvPr/>
          </p:nvSpPr>
          <p:spPr bwMode="auto">
            <a:xfrm>
              <a:off x="5854" y="2166"/>
              <a:ext cx="30" cy="7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1 w 4"/>
                <a:gd name="T5" fmla="*/ 1 h 1"/>
                <a:gd name="T6" fmla="*/ 4 w 4"/>
                <a:gd name="T7" fmla="*/ 1 h 1"/>
                <a:gd name="T8" fmla="*/ 0 w 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A28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109"/>
            <p:cNvSpPr>
              <a:spLocks noEditPoints="1"/>
            </p:cNvSpPr>
            <p:nvPr/>
          </p:nvSpPr>
          <p:spPr bwMode="auto">
            <a:xfrm>
              <a:off x="5770" y="2015"/>
              <a:ext cx="61" cy="68"/>
            </a:xfrm>
            <a:custGeom>
              <a:avLst/>
              <a:gdLst>
                <a:gd name="T0" fmla="*/ 4 w 8"/>
                <a:gd name="T1" fmla="*/ 6 h 9"/>
                <a:gd name="T2" fmla="*/ 3 w 8"/>
                <a:gd name="T3" fmla="*/ 5 h 9"/>
                <a:gd name="T4" fmla="*/ 4 w 8"/>
                <a:gd name="T5" fmla="*/ 3 h 9"/>
                <a:gd name="T6" fmla="*/ 6 w 8"/>
                <a:gd name="T7" fmla="*/ 5 h 9"/>
                <a:gd name="T8" fmla="*/ 4 w 8"/>
                <a:gd name="T9" fmla="*/ 6 h 9"/>
                <a:gd name="T10" fmla="*/ 3 w 8"/>
                <a:gd name="T11" fmla="*/ 0 h 9"/>
                <a:gd name="T12" fmla="*/ 3 w 8"/>
                <a:gd name="T13" fmla="*/ 0 h 9"/>
                <a:gd name="T14" fmla="*/ 1 w 8"/>
                <a:gd name="T15" fmla="*/ 1 h 9"/>
                <a:gd name="T16" fmla="*/ 1 w 8"/>
                <a:gd name="T17" fmla="*/ 1 h 9"/>
                <a:gd name="T18" fmla="*/ 1 w 8"/>
                <a:gd name="T19" fmla="*/ 1 h 9"/>
                <a:gd name="T20" fmla="*/ 0 w 8"/>
                <a:gd name="T21" fmla="*/ 0 h 9"/>
                <a:gd name="T22" fmla="*/ 4 w 8"/>
                <a:gd name="T23" fmla="*/ 8 h 9"/>
                <a:gd name="T24" fmla="*/ 8 w 8"/>
                <a:gd name="T25" fmla="*/ 9 h 9"/>
                <a:gd name="T26" fmla="*/ 4 w 8"/>
                <a:gd name="T27" fmla="*/ 0 h 9"/>
                <a:gd name="T28" fmla="*/ 3 w 8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9">
                  <a:moveTo>
                    <a:pt x="4" y="6"/>
                  </a:moveTo>
                  <a:cubicBezTo>
                    <a:pt x="3" y="6"/>
                    <a:pt x="3" y="5"/>
                    <a:pt x="3" y="5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6" y="5"/>
                    <a:pt x="5" y="6"/>
                    <a:pt x="4" y="6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rgbClr val="2A4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110"/>
            <p:cNvSpPr/>
            <p:nvPr/>
          </p:nvSpPr>
          <p:spPr bwMode="auto">
            <a:xfrm>
              <a:off x="5801" y="2015"/>
              <a:ext cx="45" cy="76"/>
            </a:xfrm>
            <a:custGeom>
              <a:avLst/>
              <a:gdLst>
                <a:gd name="T0" fmla="*/ 0 w 6"/>
                <a:gd name="T1" fmla="*/ 0 h 10"/>
                <a:gd name="T2" fmla="*/ 4 w 6"/>
                <a:gd name="T3" fmla="*/ 9 h 10"/>
                <a:gd name="T4" fmla="*/ 6 w 6"/>
                <a:gd name="T5" fmla="*/ 10 h 10"/>
                <a:gd name="T6" fmla="*/ 5 w 6"/>
                <a:gd name="T7" fmla="*/ 9 h 10"/>
                <a:gd name="T8" fmla="*/ 5 w 6"/>
                <a:gd name="T9" fmla="*/ 8 h 10"/>
                <a:gd name="T10" fmla="*/ 4 w 6"/>
                <a:gd name="T11" fmla="*/ 5 h 10"/>
                <a:gd name="T12" fmla="*/ 3 w 6"/>
                <a:gd name="T13" fmla="*/ 5 h 10"/>
                <a:gd name="T14" fmla="*/ 2 w 6"/>
                <a:gd name="T15" fmla="*/ 4 h 10"/>
                <a:gd name="T16" fmla="*/ 2 w 6"/>
                <a:gd name="T17" fmla="*/ 4 h 10"/>
                <a:gd name="T18" fmla="*/ 1 w 6"/>
                <a:gd name="T19" fmla="*/ 0 h 10"/>
                <a:gd name="T20" fmla="*/ 0 w 6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C7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111"/>
            <p:cNvSpPr/>
            <p:nvPr/>
          </p:nvSpPr>
          <p:spPr bwMode="auto">
            <a:xfrm>
              <a:off x="5778" y="2015"/>
              <a:ext cx="15" cy="8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0"/>
                    <a:pt x="2" y="0"/>
                  </a:cubicBezTo>
                </a:path>
              </a:pathLst>
            </a:custGeom>
            <a:solidFill>
              <a:srgbClr val="8C7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2112"/>
            <p:cNvSpPr>
              <a:spLocks noChangeArrowheads="1"/>
            </p:cNvSpPr>
            <p:nvPr/>
          </p:nvSpPr>
          <p:spPr bwMode="auto">
            <a:xfrm>
              <a:off x="5793" y="2038"/>
              <a:ext cx="23" cy="22"/>
            </a:xfrm>
            <a:prstGeom prst="ellipse">
              <a:avLst/>
            </a:prstGeom>
            <a:solidFill>
              <a:srgbClr val="8C7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113"/>
            <p:cNvSpPr/>
            <p:nvPr/>
          </p:nvSpPr>
          <p:spPr bwMode="auto">
            <a:xfrm>
              <a:off x="5999" y="2030"/>
              <a:ext cx="15" cy="1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1 w 2"/>
                <a:gd name="T5" fmla="*/ 2 h 2"/>
                <a:gd name="T6" fmla="*/ 2 w 2"/>
                <a:gd name="T7" fmla="*/ 1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2" y="1"/>
                    <a:pt x="2" y="1"/>
                    <a:pt x="1" y="0"/>
                  </a:cubicBezTo>
                </a:path>
              </a:pathLst>
            </a:custGeom>
            <a:solidFill>
              <a:srgbClr val="8C8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2114"/>
            <p:cNvSpPr>
              <a:spLocks noChangeArrowheads="1"/>
            </p:cNvSpPr>
            <p:nvPr/>
          </p:nvSpPr>
          <p:spPr bwMode="auto">
            <a:xfrm>
              <a:off x="5991" y="2053"/>
              <a:ext cx="23" cy="15"/>
            </a:xfrm>
            <a:prstGeom prst="ellipse">
              <a:avLst/>
            </a:prstGeom>
            <a:solidFill>
              <a:srgbClr val="8C8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115"/>
            <p:cNvSpPr/>
            <p:nvPr/>
          </p:nvSpPr>
          <p:spPr bwMode="auto">
            <a:xfrm>
              <a:off x="5991" y="2076"/>
              <a:ext cx="23" cy="15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1 h 2"/>
                <a:gd name="T4" fmla="*/ 0 w 3"/>
                <a:gd name="T5" fmla="*/ 1 h 2"/>
                <a:gd name="T6" fmla="*/ 1 w 3"/>
                <a:gd name="T7" fmla="*/ 2 h 2"/>
                <a:gd name="T8" fmla="*/ 1 w 3"/>
                <a:gd name="T9" fmla="*/ 2 h 2"/>
                <a:gd name="T10" fmla="*/ 2 w 3"/>
                <a:gd name="T11" fmla="*/ 2 h 2"/>
                <a:gd name="T12" fmla="*/ 3 w 3"/>
                <a:gd name="T13" fmla="*/ 1 h 2"/>
                <a:gd name="T14" fmla="*/ 2 w 3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solidFill>
              <a:srgbClr val="8C8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116"/>
            <p:cNvSpPr/>
            <p:nvPr/>
          </p:nvSpPr>
          <p:spPr bwMode="auto">
            <a:xfrm>
              <a:off x="6014" y="2098"/>
              <a:ext cx="53" cy="30"/>
            </a:xfrm>
            <a:custGeom>
              <a:avLst/>
              <a:gdLst>
                <a:gd name="T0" fmla="*/ 6 w 7"/>
                <a:gd name="T1" fmla="*/ 0 h 4"/>
                <a:gd name="T2" fmla="*/ 4 w 7"/>
                <a:gd name="T3" fmla="*/ 1 h 4"/>
                <a:gd name="T4" fmla="*/ 2 w 7"/>
                <a:gd name="T5" fmla="*/ 1 h 4"/>
                <a:gd name="T6" fmla="*/ 0 w 7"/>
                <a:gd name="T7" fmla="*/ 1 h 4"/>
                <a:gd name="T8" fmla="*/ 3 w 7"/>
                <a:gd name="T9" fmla="*/ 4 h 4"/>
                <a:gd name="T10" fmla="*/ 5 w 7"/>
                <a:gd name="T11" fmla="*/ 4 h 4"/>
                <a:gd name="T12" fmla="*/ 6 w 7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3"/>
                    <a:pt x="3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3"/>
                    <a:pt x="7" y="1"/>
                    <a:pt x="6" y="0"/>
                  </a:cubicBezTo>
                </a:path>
              </a:pathLst>
            </a:custGeom>
            <a:solidFill>
              <a:srgbClr val="6640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117"/>
            <p:cNvSpPr/>
            <p:nvPr/>
          </p:nvSpPr>
          <p:spPr bwMode="auto">
            <a:xfrm>
              <a:off x="5785" y="2076"/>
              <a:ext cx="168" cy="97"/>
            </a:xfrm>
            <a:custGeom>
              <a:avLst/>
              <a:gdLst>
                <a:gd name="T0" fmla="*/ 2 w 22"/>
                <a:gd name="T1" fmla="*/ 0 h 13"/>
                <a:gd name="T2" fmla="*/ 2 w 22"/>
                <a:gd name="T3" fmla="*/ 0 h 13"/>
                <a:gd name="T4" fmla="*/ 1 w 22"/>
                <a:gd name="T5" fmla="*/ 7 h 13"/>
                <a:gd name="T6" fmla="*/ 0 w 22"/>
                <a:gd name="T7" fmla="*/ 9 h 13"/>
                <a:gd name="T8" fmla="*/ 0 w 22"/>
                <a:gd name="T9" fmla="*/ 9 h 13"/>
                <a:gd name="T10" fmla="*/ 0 w 22"/>
                <a:gd name="T11" fmla="*/ 9 h 13"/>
                <a:gd name="T12" fmla="*/ 1 w 22"/>
                <a:gd name="T13" fmla="*/ 9 h 13"/>
                <a:gd name="T14" fmla="*/ 4 w 22"/>
                <a:gd name="T15" fmla="*/ 10 h 13"/>
                <a:gd name="T16" fmla="*/ 5 w 22"/>
                <a:gd name="T17" fmla="*/ 10 h 13"/>
                <a:gd name="T18" fmla="*/ 6 w 22"/>
                <a:gd name="T19" fmla="*/ 11 h 13"/>
                <a:gd name="T20" fmla="*/ 6 w 22"/>
                <a:gd name="T21" fmla="*/ 11 h 13"/>
                <a:gd name="T22" fmla="*/ 6 w 22"/>
                <a:gd name="T23" fmla="*/ 11 h 13"/>
                <a:gd name="T24" fmla="*/ 7 w 22"/>
                <a:gd name="T25" fmla="*/ 11 h 13"/>
                <a:gd name="T26" fmla="*/ 9 w 22"/>
                <a:gd name="T27" fmla="*/ 12 h 13"/>
                <a:gd name="T28" fmla="*/ 13 w 22"/>
                <a:gd name="T29" fmla="*/ 13 h 13"/>
                <a:gd name="T30" fmla="*/ 13 w 22"/>
                <a:gd name="T31" fmla="*/ 13 h 13"/>
                <a:gd name="T32" fmla="*/ 19 w 22"/>
                <a:gd name="T33" fmla="*/ 12 h 13"/>
                <a:gd name="T34" fmla="*/ 19 w 22"/>
                <a:gd name="T35" fmla="*/ 11 h 13"/>
                <a:gd name="T36" fmla="*/ 22 w 22"/>
                <a:gd name="T37" fmla="*/ 5 h 13"/>
                <a:gd name="T38" fmla="*/ 22 w 22"/>
                <a:gd name="T39" fmla="*/ 5 h 13"/>
                <a:gd name="T40" fmla="*/ 18 w 22"/>
                <a:gd name="T41" fmla="*/ 4 h 13"/>
                <a:gd name="T42" fmla="*/ 16 w 22"/>
                <a:gd name="T43" fmla="*/ 4 h 13"/>
                <a:gd name="T44" fmla="*/ 13 w 22"/>
                <a:gd name="T45" fmla="*/ 3 h 13"/>
                <a:gd name="T46" fmla="*/ 12 w 22"/>
                <a:gd name="T47" fmla="*/ 3 h 13"/>
                <a:gd name="T48" fmla="*/ 8 w 22"/>
                <a:gd name="T49" fmla="*/ 2 h 13"/>
                <a:gd name="T50" fmla="*/ 6 w 22"/>
                <a:gd name="T51" fmla="*/ 1 h 13"/>
                <a:gd name="T52" fmla="*/ 2 w 22"/>
                <a:gd name="T5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13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5" y="13"/>
                    <a:pt x="17" y="13"/>
                    <a:pt x="19" y="12"/>
                  </a:cubicBezTo>
                  <a:cubicBezTo>
                    <a:pt x="19" y="12"/>
                    <a:pt x="19" y="12"/>
                    <a:pt x="19" y="11"/>
                  </a:cubicBezTo>
                  <a:cubicBezTo>
                    <a:pt x="19" y="9"/>
                    <a:pt x="20" y="7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7348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118"/>
            <p:cNvSpPr/>
            <p:nvPr/>
          </p:nvSpPr>
          <p:spPr bwMode="auto">
            <a:xfrm>
              <a:off x="5930" y="2106"/>
              <a:ext cx="107" cy="60"/>
            </a:xfrm>
            <a:custGeom>
              <a:avLst/>
              <a:gdLst>
                <a:gd name="T0" fmla="*/ 8 w 14"/>
                <a:gd name="T1" fmla="*/ 0 h 8"/>
                <a:gd name="T2" fmla="*/ 7 w 14"/>
                <a:gd name="T3" fmla="*/ 0 h 8"/>
                <a:gd name="T4" fmla="*/ 5 w 14"/>
                <a:gd name="T5" fmla="*/ 0 h 8"/>
                <a:gd name="T6" fmla="*/ 4 w 14"/>
                <a:gd name="T7" fmla="*/ 1 h 8"/>
                <a:gd name="T8" fmla="*/ 3 w 14"/>
                <a:gd name="T9" fmla="*/ 1 h 8"/>
                <a:gd name="T10" fmla="*/ 0 w 14"/>
                <a:gd name="T11" fmla="*/ 7 h 8"/>
                <a:gd name="T12" fmla="*/ 0 w 14"/>
                <a:gd name="T13" fmla="*/ 8 h 8"/>
                <a:gd name="T14" fmla="*/ 4 w 14"/>
                <a:gd name="T15" fmla="*/ 6 h 8"/>
                <a:gd name="T16" fmla="*/ 8 w 14"/>
                <a:gd name="T17" fmla="*/ 4 h 8"/>
                <a:gd name="T18" fmla="*/ 9 w 14"/>
                <a:gd name="T19" fmla="*/ 4 h 8"/>
                <a:gd name="T20" fmla="*/ 14 w 14"/>
                <a:gd name="T21" fmla="*/ 3 h 8"/>
                <a:gd name="T22" fmla="*/ 11 w 14"/>
                <a:gd name="T23" fmla="*/ 0 h 8"/>
                <a:gd name="T24" fmla="*/ 9 w 14"/>
                <a:gd name="T25" fmla="*/ 0 h 8"/>
                <a:gd name="T26" fmla="*/ 8 w 14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8"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7"/>
                    <a:pt x="3" y="6"/>
                    <a:pt x="4" y="6"/>
                  </a:cubicBezTo>
                  <a:cubicBezTo>
                    <a:pt x="5" y="5"/>
                    <a:pt x="6" y="4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2" y="1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</a:path>
              </a:pathLst>
            </a:custGeom>
            <a:solidFill>
              <a:srgbClr val="8C7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119"/>
            <p:cNvSpPr/>
            <p:nvPr/>
          </p:nvSpPr>
          <p:spPr bwMode="auto">
            <a:xfrm>
              <a:off x="5961" y="2136"/>
              <a:ext cx="38" cy="15"/>
            </a:xfrm>
            <a:custGeom>
              <a:avLst/>
              <a:gdLst>
                <a:gd name="T0" fmla="*/ 4 w 5"/>
                <a:gd name="T1" fmla="*/ 0 h 2"/>
                <a:gd name="T2" fmla="*/ 0 w 5"/>
                <a:gd name="T3" fmla="*/ 2 h 2"/>
                <a:gd name="T4" fmla="*/ 3 w 5"/>
                <a:gd name="T5" fmla="*/ 0 h 2"/>
                <a:gd name="T6" fmla="*/ 5 w 5"/>
                <a:gd name="T7" fmla="*/ 0 h 2"/>
                <a:gd name="T8" fmla="*/ 4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4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2A4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120"/>
            <p:cNvSpPr/>
            <p:nvPr/>
          </p:nvSpPr>
          <p:spPr bwMode="auto">
            <a:xfrm>
              <a:off x="6631" y="1088"/>
              <a:ext cx="76" cy="129"/>
            </a:xfrm>
            <a:custGeom>
              <a:avLst/>
              <a:gdLst>
                <a:gd name="T0" fmla="*/ 5 w 10"/>
                <a:gd name="T1" fmla="*/ 3 h 17"/>
                <a:gd name="T2" fmla="*/ 10 w 10"/>
                <a:gd name="T3" fmla="*/ 17 h 17"/>
                <a:gd name="T4" fmla="*/ 3 w 10"/>
                <a:gd name="T5" fmla="*/ 13 h 17"/>
                <a:gd name="T6" fmla="*/ 1 w 10"/>
                <a:gd name="T7" fmla="*/ 4 h 17"/>
                <a:gd name="T8" fmla="*/ 5 w 10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7">
                  <a:moveTo>
                    <a:pt x="5" y="3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2" y="6"/>
                    <a:pt x="1" y="4"/>
                  </a:cubicBezTo>
                  <a:cubicBezTo>
                    <a:pt x="0" y="2"/>
                    <a:pt x="3" y="0"/>
                    <a:pt x="5" y="3"/>
                  </a:cubicBezTo>
                  <a:close/>
                </a:path>
              </a:pathLst>
            </a:custGeom>
            <a:solidFill>
              <a:srgbClr val="FD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121"/>
            <p:cNvSpPr/>
            <p:nvPr/>
          </p:nvSpPr>
          <p:spPr bwMode="auto">
            <a:xfrm>
              <a:off x="6623" y="1292"/>
              <a:ext cx="138" cy="75"/>
            </a:xfrm>
            <a:custGeom>
              <a:avLst/>
              <a:gdLst>
                <a:gd name="T0" fmla="*/ 14 w 18"/>
                <a:gd name="T1" fmla="*/ 10 h 10"/>
                <a:gd name="T2" fmla="*/ 3 w 18"/>
                <a:gd name="T3" fmla="*/ 6 h 10"/>
                <a:gd name="T4" fmla="*/ 1 w 18"/>
                <a:gd name="T5" fmla="*/ 2 h 10"/>
                <a:gd name="T6" fmla="*/ 5 w 18"/>
                <a:gd name="T7" fmla="*/ 0 h 10"/>
                <a:gd name="T8" fmla="*/ 16 w 18"/>
                <a:gd name="T9" fmla="*/ 4 h 10"/>
                <a:gd name="T10" fmla="*/ 18 w 18"/>
                <a:gd name="T11" fmla="*/ 8 h 10"/>
                <a:gd name="T12" fmla="*/ 14 w 1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14" y="10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6"/>
                    <a:pt x="18" y="8"/>
                  </a:cubicBezTo>
                  <a:cubicBezTo>
                    <a:pt x="17" y="9"/>
                    <a:pt x="15" y="10"/>
                    <a:pt x="14" y="10"/>
                  </a:cubicBezTo>
                  <a:close/>
                </a:path>
              </a:pathLst>
            </a:custGeom>
            <a:solidFill>
              <a:srgbClr val="DE9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122"/>
            <p:cNvSpPr/>
            <p:nvPr/>
          </p:nvSpPr>
          <p:spPr bwMode="auto">
            <a:xfrm>
              <a:off x="6608" y="1337"/>
              <a:ext cx="130" cy="98"/>
            </a:xfrm>
            <a:custGeom>
              <a:avLst/>
              <a:gdLst>
                <a:gd name="T0" fmla="*/ 12 w 17"/>
                <a:gd name="T1" fmla="*/ 12 h 13"/>
                <a:gd name="T2" fmla="*/ 2 w 17"/>
                <a:gd name="T3" fmla="*/ 6 h 13"/>
                <a:gd name="T4" fmla="*/ 1 w 17"/>
                <a:gd name="T5" fmla="*/ 2 h 13"/>
                <a:gd name="T6" fmla="*/ 5 w 17"/>
                <a:gd name="T7" fmla="*/ 1 h 13"/>
                <a:gd name="T8" fmla="*/ 15 w 17"/>
                <a:gd name="T9" fmla="*/ 6 h 13"/>
                <a:gd name="T10" fmla="*/ 17 w 17"/>
                <a:gd name="T11" fmla="*/ 11 h 13"/>
                <a:gd name="T12" fmla="*/ 12 w 17"/>
                <a:gd name="T1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3">
                  <a:moveTo>
                    <a:pt x="12" y="12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7"/>
                    <a:pt x="17" y="9"/>
                    <a:pt x="17" y="11"/>
                  </a:cubicBezTo>
                  <a:cubicBezTo>
                    <a:pt x="16" y="12"/>
                    <a:pt x="14" y="13"/>
                    <a:pt x="12" y="12"/>
                  </a:cubicBezTo>
                  <a:close/>
                </a:path>
              </a:pathLst>
            </a:custGeom>
            <a:solidFill>
              <a:srgbClr val="DE9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123"/>
            <p:cNvSpPr/>
            <p:nvPr/>
          </p:nvSpPr>
          <p:spPr bwMode="auto">
            <a:xfrm>
              <a:off x="5481" y="1601"/>
              <a:ext cx="617" cy="542"/>
            </a:xfrm>
            <a:custGeom>
              <a:avLst/>
              <a:gdLst>
                <a:gd name="T0" fmla="*/ 81 w 81"/>
                <a:gd name="T1" fmla="*/ 41 h 72"/>
                <a:gd name="T2" fmla="*/ 74 w 81"/>
                <a:gd name="T3" fmla="*/ 56 h 72"/>
                <a:gd name="T4" fmla="*/ 49 w 81"/>
                <a:gd name="T5" fmla="*/ 69 h 72"/>
                <a:gd name="T6" fmla="*/ 6 w 81"/>
                <a:gd name="T7" fmla="*/ 50 h 72"/>
                <a:gd name="T8" fmla="*/ 1 w 81"/>
                <a:gd name="T9" fmla="*/ 40 h 72"/>
                <a:gd name="T10" fmla="*/ 14 w 81"/>
                <a:gd name="T11" fmla="*/ 0 h 72"/>
                <a:gd name="T12" fmla="*/ 23 w 81"/>
                <a:gd name="T13" fmla="*/ 25 h 72"/>
                <a:gd name="T14" fmla="*/ 19 w 81"/>
                <a:gd name="T15" fmla="*/ 34 h 72"/>
                <a:gd name="T16" fmla="*/ 23 w 81"/>
                <a:gd name="T17" fmla="*/ 43 h 72"/>
                <a:gd name="T18" fmla="*/ 35 w 81"/>
                <a:gd name="T19" fmla="*/ 49 h 72"/>
                <a:gd name="T20" fmla="*/ 43 w 81"/>
                <a:gd name="T21" fmla="*/ 54 h 72"/>
                <a:gd name="T22" fmla="*/ 51 w 81"/>
                <a:gd name="T23" fmla="*/ 58 h 72"/>
                <a:gd name="T24" fmla="*/ 59 w 81"/>
                <a:gd name="T25" fmla="*/ 56 h 72"/>
                <a:gd name="T26" fmla="*/ 77 w 81"/>
                <a:gd name="T27" fmla="*/ 39 h 72"/>
                <a:gd name="T28" fmla="*/ 81 w 81"/>
                <a:gd name="T29" fmla="*/ 4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2">
                  <a:moveTo>
                    <a:pt x="81" y="41"/>
                  </a:moveTo>
                  <a:cubicBezTo>
                    <a:pt x="80" y="45"/>
                    <a:pt x="75" y="54"/>
                    <a:pt x="74" y="56"/>
                  </a:cubicBezTo>
                  <a:cubicBezTo>
                    <a:pt x="74" y="56"/>
                    <a:pt x="59" y="72"/>
                    <a:pt x="49" y="69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2" y="49"/>
                    <a:pt x="0" y="44"/>
                    <a:pt x="1" y="4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8"/>
                    <a:pt x="19" y="42"/>
                    <a:pt x="23" y="43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9" y="56"/>
                    <a:pt x="77" y="44"/>
                    <a:pt x="77" y="39"/>
                  </a:cubicBezTo>
                  <a:cubicBezTo>
                    <a:pt x="77" y="39"/>
                    <a:pt x="81" y="38"/>
                    <a:pt x="81" y="41"/>
                  </a:cubicBezTo>
                  <a:close/>
                </a:path>
              </a:pathLst>
            </a:custGeom>
            <a:solidFill>
              <a:srgbClr val="FD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124"/>
            <p:cNvSpPr/>
            <p:nvPr/>
          </p:nvSpPr>
          <p:spPr bwMode="auto">
            <a:xfrm>
              <a:off x="5930" y="2030"/>
              <a:ext cx="137" cy="61"/>
            </a:xfrm>
            <a:custGeom>
              <a:avLst/>
              <a:gdLst>
                <a:gd name="T0" fmla="*/ 15 w 18"/>
                <a:gd name="T1" fmla="*/ 5 h 8"/>
                <a:gd name="T2" fmla="*/ 0 w 18"/>
                <a:gd name="T3" fmla="*/ 8 h 8"/>
                <a:gd name="T4" fmla="*/ 5 w 18"/>
                <a:gd name="T5" fmla="*/ 2 h 8"/>
                <a:gd name="T6" fmla="*/ 14 w 18"/>
                <a:gd name="T7" fmla="*/ 1 h 8"/>
                <a:gd name="T8" fmla="*/ 15 w 1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5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13" y="2"/>
                    <a:pt x="14" y="1"/>
                  </a:cubicBezTo>
                  <a:cubicBezTo>
                    <a:pt x="16" y="0"/>
                    <a:pt x="18" y="3"/>
                    <a:pt x="15" y="5"/>
                  </a:cubicBezTo>
                  <a:close/>
                </a:path>
              </a:pathLst>
            </a:custGeom>
            <a:solidFill>
              <a:srgbClr val="FD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125"/>
            <p:cNvSpPr/>
            <p:nvPr/>
          </p:nvSpPr>
          <p:spPr bwMode="auto">
            <a:xfrm>
              <a:off x="5770" y="1993"/>
              <a:ext cx="99" cy="135"/>
            </a:xfrm>
            <a:custGeom>
              <a:avLst/>
              <a:gdLst>
                <a:gd name="T0" fmla="*/ 1 w 13"/>
                <a:gd name="T1" fmla="*/ 13 h 18"/>
                <a:gd name="T2" fmla="*/ 6 w 13"/>
                <a:gd name="T3" fmla="*/ 3 h 18"/>
                <a:gd name="T4" fmla="*/ 11 w 13"/>
                <a:gd name="T5" fmla="*/ 1 h 18"/>
                <a:gd name="T6" fmla="*/ 12 w 13"/>
                <a:gd name="T7" fmla="*/ 5 h 18"/>
                <a:gd name="T8" fmla="*/ 7 w 13"/>
                <a:gd name="T9" fmla="*/ 16 h 18"/>
                <a:gd name="T10" fmla="*/ 3 w 13"/>
                <a:gd name="T11" fmla="*/ 17 h 18"/>
                <a:gd name="T12" fmla="*/ 1 w 13"/>
                <a:gd name="T13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" y="1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9" y="0"/>
                    <a:pt x="11" y="1"/>
                  </a:cubicBezTo>
                  <a:cubicBezTo>
                    <a:pt x="12" y="2"/>
                    <a:pt x="13" y="4"/>
                    <a:pt x="12" y="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7"/>
                    <a:pt x="4" y="18"/>
                    <a:pt x="3" y="17"/>
                  </a:cubicBezTo>
                  <a:cubicBezTo>
                    <a:pt x="1" y="16"/>
                    <a:pt x="0" y="14"/>
                    <a:pt x="1" y="13"/>
                  </a:cubicBezTo>
                  <a:close/>
                </a:path>
              </a:pathLst>
            </a:custGeom>
            <a:solidFill>
              <a:srgbClr val="DE9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126"/>
            <p:cNvSpPr/>
            <p:nvPr/>
          </p:nvSpPr>
          <p:spPr bwMode="auto">
            <a:xfrm>
              <a:off x="5717" y="1962"/>
              <a:ext cx="91" cy="136"/>
            </a:xfrm>
            <a:custGeom>
              <a:avLst/>
              <a:gdLst>
                <a:gd name="T0" fmla="*/ 1 w 12"/>
                <a:gd name="T1" fmla="*/ 13 h 18"/>
                <a:gd name="T2" fmla="*/ 6 w 12"/>
                <a:gd name="T3" fmla="*/ 3 h 18"/>
                <a:gd name="T4" fmla="*/ 10 w 12"/>
                <a:gd name="T5" fmla="*/ 1 h 18"/>
                <a:gd name="T6" fmla="*/ 11 w 12"/>
                <a:gd name="T7" fmla="*/ 5 h 18"/>
                <a:gd name="T8" fmla="*/ 6 w 12"/>
                <a:gd name="T9" fmla="*/ 16 h 18"/>
                <a:gd name="T10" fmla="*/ 2 w 12"/>
                <a:gd name="T11" fmla="*/ 17 h 18"/>
                <a:gd name="T12" fmla="*/ 1 w 12"/>
                <a:gd name="T13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8">
                  <a:moveTo>
                    <a:pt x="1" y="1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8" y="0"/>
                    <a:pt x="10" y="1"/>
                  </a:cubicBezTo>
                  <a:cubicBezTo>
                    <a:pt x="11" y="2"/>
                    <a:pt x="12" y="4"/>
                    <a:pt x="11" y="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4" y="18"/>
                    <a:pt x="2" y="17"/>
                  </a:cubicBezTo>
                  <a:cubicBezTo>
                    <a:pt x="1" y="16"/>
                    <a:pt x="0" y="15"/>
                    <a:pt x="1" y="13"/>
                  </a:cubicBezTo>
                  <a:close/>
                </a:path>
              </a:pathLst>
            </a:custGeom>
            <a:solidFill>
              <a:srgbClr val="DE9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127"/>
            <p:cNvSpPr/>
            <p:nvPr/>
          </p:nvSpPr>
          <p:spPr bwMode="auto">
            <a:xfrm>
              <a:off x="5564" y="1601"/>
              <a:ext cx="92" cy="226"/>
            </a:xfrm>
            <a:custGeom>
              <a:avLst/>
              <a:gdLst>
                <a:gd name="T0" fmla="*/ 92 w 92"/>
                <a:gd name="T1" fmla="*/ 188 h 226"/>
                <a:gd name="T2" fmla="*/ 23 w 92"/>
                <a:gd name="T3" fmla="*/ 0 h 226"/>
                <a:gd name="T4" fmla="*/ 0 w 92"/>
                <a:gd name="T5" fmla="*/ 68 h 226"/>
                <a:gd name="T6" fmla="*/ 77 w 92"/>
                <a:gd name="T7" fmla="*/ 226 h 226"/>
                <a:gd name="T8" fmla="*/ 92 w 92"/>
                <a:gd name="T9" fmla="*/ 18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26">
                  <a:moveTo>
                    <a:pt x="92" y="188"/>
                  </a:moveTo>
                  <a:lnTo>
                    <a:pt x="23" y="0"/>
                  </a:lnTo>
                  <a:lnTo>
                    <a:pt x="0" y="68"/>
                  </a:lnTo>
                  <a:lnTo>
                    <a:pt x="77" y="226"/>
                  </a:lnTo>
                  <a:lnTo>
                    <a:pt x="92" y="188"/>
                  </a:lnTo>
                  <a:close/>
                </a:path>
              </a:pathLst>
            </a:custGeom>
            <a:solidFill>
              <a:srgbClr val="E4B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73" name="Group 2130"/>
          <p:cNvGrpSpPr>
            <a:grpSpLocks noChangeAspect="1"/>
          </p:cNvGrpSpPr>
          <p:nvPr/>
        </p:nvGrpSpPr>
        <p:grpSpPr bwMode="auto">
          <a:xfrm>
            <a:off x="5762626" y="1428752"/>
            <a:ext cx="2949575" cy="1933575"/>
            <a:chOff x="3630" y="900"/>
            <a:chExt cx="1858" cy="121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74" name="AutoShape 2129"/>
            <p:cNvSpPr>
              <a:spLocks noChangeAspect="1" noChangeArrowheads="1" noTextEdit="1"/>
            </p:cNvSpPr>
            <p:nvPr/>
          </p:nvSpPr>
          <p:spPr bwMode="auto">
            <a:xfrm>
              <a:off x="3630" y="900"/>
              <a:ext cx="1858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075" name="Group 2331"/>
            <p:cNvGrpSpPr/>
            <p:nvPr/>
          </p:nvGrpSpPr>
          <p:grpSpPr bwMode="auto">
            <a:xfrm>
              <a:off x="3714" y="1227"/>
              <a:ext cx="1690" cy="796"/>
              <a:chOff x="3714" y="1227"/>
              <a:chExt cx="1690" cy="796"/>
            </a:xfrm>
          </p:grpSpPr>
          <p:sp>
            <p:nvSpPr>
              <p:cNvPr id="1659" name="Freeform 2131"/>
              <p:cNvSpPr/>
              <p:nvPr/>
            </p:nvSpPr>
            <p:spPr bwMode="auto">
              <a:xfrm>
                <a:off x="5079" y="1385"/>
                <a:ext cx="325" cy="638"/>
              </a:xfrm>
              <a:custGeom>
                <a:avLst/>
                <a:gdLst>
                  <a:gd name="T0" fmla="*/ 62 w 62"/>
                  <a:gd name="T1" fmla="*/ 13 h 121"/>
                  <a:gd name="T2" fmla="*/ 60 w 62"/>
                  <a:gd name="T3" fmla="*/ 15 h 121"/>
                  <a:gd name="T4" fmla="*/ 59 w 62"/>
                  <a:gd name="T5" fmla="*/ 16 h 121"/>
                  <a:gd name="T6" fmla="*/ 58 w 62"/>
                  <a:gd name="T7" fmla="*/ 22 h 121"/>
                  <a:gd name="T8" fmla="*/ 58 w 62"/>
                  <a:gd name="T9" fmla="*/ 22 h 121"/>
                  <a:gd name="T10" fmla="*/ 58 w 62"/>
                  <a:gd name="T11" fmla="*/ 56 h 121"/>
                  <a:gd name="T12" fmla="*/ 55 w 62"/>
                  <a:gd name="T13" fmla="*/ 56 h 121"/>
                  <a:gd name="T14" fmla="*/ 55 w 62"/>
                  <a:gd name="T15" fmla="*/ 58 h 121"/>
                  <a:gd name="T16" fmla="*/ 55 w 62"/>
                  <a:gd name="T17" fmla="*/ 58 h 121"/>
                  <a:gd name="T18" fmla="*/ 55 w 62"/>
                  <a:gd name="T19" fmla="*/ 66 h 121"/>
                  <a:gd name="T20" fmla="*/ 52 w 62"/>
                  <a:gd name="T21" fmla="*/ 66 h 121"/>
                  <a:gd name="T22" fmla="*/ 52 w 62"/>
                  <a:gd name="T23" fmla="*/ 68 h 121"/>
                  <a:gd name="T24" fmla="*/ 52 w 62"/>
                  <a:gd name="T25" fmla="*/ 68 h 121"/>
                  <a:gd name="T26" fmla="*/ 52 w 62"/>
                  <a:gd name="T27" fmla="*/ 76 h 121"/>
                  <a:gd name="T28" fmla="*/ 47 w 62"/>
                  <a:gd name="T29" fmla="*/ 76 h 121"/>
                  <a:gd name="T30" fmla="*/ 47 w 62"/>
                  <a:gd name="T31" fmla="*/ 121 h 121"/>
                  <a:gd name="T32" fmla="*/ 11 w 62"/>
                  <a:gd name="T33" fmla="*/ 121 h 121"/>
                  <a:gd name="T34" fmla="*/ 11 w 62"/>
                  <a:gd name="T35" fmla="*/ 76 h 121"/>
                  <a:gd name="T36" fmla="*/ 0 w 62"/>
                  <a:gd name="T37" fmla="*/ 76 h 121"/>
                  <a:gd name="T38" fmla="*/ 0 w 62"/>
                  <a:gd name="T39" fmla="*/ 72 h 121"/>
                  <a:gd name="T40" fmla="*/ 0 w 62"/>
                  <a:gd name="T41" fmla="*/ 72 h 121"/>
                  <a:gd name="T42" fmla="*/ 0 w 62"/>
                  <a:gd name="T43" fmla="*/ 50 h 121"/>
                  <a:gd name="T44" fmla="*/ 4 w 62"/>
                  <a:gd name="T45" fmla="*/ 50 h 121"/>
                  <a:gd name="T46" fmla="*/ 4 w 62"/>
                  <a:gd name="T47" fmla="*/ 40 h 121"/>
                  <a:gd name="T48" fmla="*/ 8 w 62"/>
                  <a:gd name="T49" fmla="*/ 40 h 121"/>
                  <a:gd name="T50" fmla="*/ 8 w 62"/>
                  <a:gd name="T51" fmla="*/ 23 h 121"/>
                  <a:gd name="T52" fmla="*/ 12 w 62"/>
                  <a:gd name="T53" fmla="*/ 23 h 121"/>
                  <a:gd name="T54" fmla="*/ 19 w 62"/>
                  <a:gd name="T55" fmla="*/ 23 h 121"/>
                  <a:gd name="T56" fmla="*/ 20 w 62"/>
                  <a:gd name="T57" fmla="*/ 23 h 121"/>
                  <a:gd name="T58" fmla="*/ 24 w 62"/>
                  <a:gd name="T59" fmla="*/ 23 h 121"/>
                  <a:gd name="T60" fmla="*/ 34 w 62"/>
                  <a:gd name="T61" fmla="*/ 23 h 121"/>
                  <a:gd name="T62" fmla="*/ 54 w 62"/>
                  <a:gd name="T63" fmla="*/ 22 h 121"/>
                  <a:gd name="T64" fmla="*/ 56 w 62"/>
                  <a:gd name="T65" fmla="*/ 15 h 121"/>
                  <a:gd name="T66" fmla="*/ 60 w 62"/>
                  <a:gd name="T67" fmla="*/ 12 h 121"/>
                  <a:gd name="T68" fmla="*/ 59 w 62"/>
                  <a:gd name="T69" fmla="*/ 0 h 121"/>
                  <a:gd name="T70" fmla="*/ 62 w 62"/>
                  <a:gd name="T71" fmla="*/ 1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2" h="121">
                    <a:moveTo>
                      <a:pt x="62" y="13"/>
                    </a:moveTo>
                    <a:cubicBezTo>
                      <a:pt x="62" y="15"/>
                      <a:pt x="61" y="15"/>
                      <a:pt x="60" y="15"/>
                    </a:cubicBezTo>
                    <a:cubicBezTo>
                      <a:pt x="60" y="15"/>
                      <a:pt x="59" y="15"/>
                      <a:pt x="59" y="16"/>
                    </a:cubicBezTo>
                    <a:cubicBezTo>
                      <a:pt x="57" y="17"/>
                      <a:pt x="57" y="21"/>
                      <a:pt x="58" y="22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5" y="58"/>
                      <a:pt x="55" y="58"/>
                      <a:pt x="55" y="58"/>
                    </a:cubicBezTo>
                    <a:cubicBezTo>
                      <a:pt x="55" y="58"/>
                      <a:pt x="55" y="58"/>
                      <a:pt x="55" y="58"/>
                    </a:cubicBezTo>
                    <a:cubicBezTo>
                      <a:pt x="55" y="66"/>
                      <a:pt x="55" y="66"/>
                      <a:pt x="55" y="66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76"/>
                      <a:pt x="52" y="76"/>
                      <a:pt x="52" y="76"/>
                    </a:cubicBezTo>
                    <a:cubicBezTo>
                      <a:pt x="47" y="76"/>
                      <a:pt x="47" y="76"/>
                      <a:pt x="47" y="76"/>
                    </a:cubicBezTo>
                    <a:cubicBezTo>
                      <a:pt x="47" y="121"/>
                      <a:pt x="47" y="121"/>
                      <a:pt x="47" y="121"/>
                    </a:cubicBezTo>
                    <a:cubicBezTo>
                      <a:pt x="11" y="121"/>
                      <a:pt x="11" y="121"/>
                      <a:pt x="11" y="121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0"/>
                      <a:pt x="3" y="50"/>
                      <a:pt x="4" y="5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5" y="40"/>
                      <a:pt x="6" y="40"/>
                      <a:pt x="8" y="40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4" y="23"/>
                      <a:pt x="17" y="23"/>
                      <a:pt x="19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2" y="23"/>
                      <a:pt x="23" y="23"/>
                      <a:pt x="24" y="23"/>
                    </a:cubicBezTo>
                    <a:cubicBezTo>
                      <a:pt x="28" y="23"/>
                      <a:pt x="31" y="23"/>
                      <a:pt x="34" y="23"/>
                    </a:cubicBezTo>
                    <a:cubicBezTo>
                      <a:pt x="42" y="23"/>
                      <a:pt x="49" y="23"/>
                      <a:pt x="54" y="22"/>
                    </a:cubicBezTo>
                    <a:cubicBezTo>
                      <a:pt x="56" y="21"/>
                      <a:pt x="56" y="18"/>
                      <a:pt x="56" y="15"/>
                    </a:cubicBezTo>
                    <a:cubicBezTo>
                      <a:pt x="57" y="13"/>
                      <a:pt x="59" y="13"/>
                      <a:pt x="60" y="12"/>
                    </a:cubicBezTo>
                    <a:cubicBezTo>
                      <a:pt x="61" y="11"/>
                      <a:pt x="59" y="0"/>
                      <a:pt x="59" y="0"/>
                    </a:cubicBezTo>
                    <a:cubicBezTo>
                      <a:pt x="61" y="3"/>
                      <a:pt x="62" y="11"/>
                      <a:pt x="62" y="13"/>
                    </a:cubicBezTo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0" name="Freeform 2132"/>
              <p:cNvSpPr/>
              <p:nvPr/>
            </p:nvSpPr>
            <p:spPr bwMode="auto">
              <a:xfrm>
                <a:off x="5079" y="1506"/>
                <a:ext cx="178" cy="517"/>
              </a:xfrm>
              <a:custGeom>
                <a:avLst/>
                <a:gdLst>
                  <a:gd name="T0" fmla="*/ 34 w 34"/>
                  <a:gd name="T1" fmla="*/ 0 h 98"/>
                  <a:gd name="T2" fmla="*/ 34 w 34"/>
                  <a:gd name="T3" fmla="*/ 33 h 98"/>
                  <a:gd name="T4" fmla="*/ 32 w 34"/>
                  <a:gd name="T5" fmla="*/ 33 h 98"/>
                  <a:gd name="T6" fmla="*/ 32 w 34"/>
                  <a:gd name="T7" fmla="*/ 35 h 98"/>
                  <a:gd name="T8" fmla="*/ 32 w 34"/>
                  <a:gd name="T9" fmla="*/ 35 h 98"/>
                  <a:gd name="T10" fmla="*/ 32 w 34"/>
                  <a:gd name="T11" fmla="*/ 43 h 98"/>
                  <a:gd name="T12" fmla="*/ 28 w 34"/>
                  <a:gd name="T13" fmla="*/ 43 h 98"/>
                  <a:gd name="T14" fmla="*/ 28 w 34"/>
                  <a:gd name="T15" fmla="*/ 45 h 98"/>
                  <a:gd name="T16" fmla="*/ 28 w 34"/>
                  <a:gd name="T17" fmla="*/ 45 h 98"/>
                  <a:gd name="T18" fmla="*/ 28 w 34"/>
                  <a:gd name="T19" fmla="*/ 53 h 98"/>
                  <a:gd name="T20" fmla="*/ 24 w 34"/>
                  <a:gd name="T21" fmla="*/ 53 h 98"/>
                  <a:gd name="T22" fmla="*/ 24 w 34"/>
                  <a:gd name="T23" fmla="*/ 98 h 98"/>
                  <a:gd name="T24" fmla="*/ 11 w 34"/>
                  <a:gd name="T25" fmla="*/ 98 h 98"/>
                  <a:gd name="T26" fmla="*/ 11 w 34"/>
                  <a:gd name="T27" fmla="*/ 53 h 98"/>
                  <a:gd name="T28" fmla="*/ 0 w 34"/>
                  <a:gd name="T29" fmla="*/ 53 h 98"/>
                  <a:gd name="T30" fmla="*/ 0 w 34"/>
                  <a:gd name="T31" fmla="*/ 49 h 98"/>
                  <a:gd name="T32" fmla="*/ 0 w 34"/>
                  <a:gd name="T33" fmla="*/ 49 h 98"/>
                  <a:gd name="T34" fmla="*/ 0 w 34"/>
                  <a:gd name="T35" fmla="*/ 27 h 98"/>
                  <a:gd name="T36" fmla="*/ 4 w 34"/>
                  <a:gd name="T37" fmla="*/ 27 h 98"/>
                  <a:gd name="T38" fmla="*/ 4 w 34"/>
                  <a:gd name="T39" fmla="*/ 17 h 98"/>
                  <a:gd name="T40" fmla="*/ 8 w 34"/>
                  <a:gd name="T41" fmla="*/ 17 h 98"/>
                  <a:gd name="T42" fmla="*/ 8 w 34"/>
                  <a:gd name="T43" fmla="*/ 0 h 98"/>
                  <a:gd name="T44" fmla="*/ 12 w 34"/>
                  <a:gd name="T45" fmla="*/ 0 h 98"/>
                  <a:gd name="T46" fmla="*/ 19 w 34"/>
                  <a:gd name="T47" fmla="*/ 0 h 98"/>
                  <a:gd name="T48" fmla="*/ 20 w 34"/>
                  <a:gd name="T49" fmla="*/ 0 h 98"/>
                  <a:gd name="T50" fmla="*/ 24 w 34"/>
                  <a:gd name="T51" fmla="*/ 0 h 98"/>
                  <a:gd name="T52" fmla="*/ 34 w 34"/>
                  <a:gd name="T5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" h="98">
                    <a:moveTo>
                      <a:pt x="34" y="0"/>
                    </a:moveTo>
                    <a:cubicBezTo>
                      <a:pt x="34" y="33"/>
                      <a:pt x="34" y="33"/>
                      <a:pt x="34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98"/>
                      <a:pt x="24" y="98"/>
                      <a:pt x="24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7"/>
                      <a:pt x="3" y="27"/>
                      <a:pt x="4" y="2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7"/>
                      <a:pt x="6" y="17"/>
                      <a:pt x="8" y="17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4" y="0"/>
                      <a:pt x="17" y="0"/>
                      <a:pt x="19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2" y="0"/>
                      <a:pt x="23" y="0"/>
                      <a:pt x="24" y="0"/>
                    </a:cubicBezTo>
                    <a:cubicBezTo>
                      <a:pt x="28" y="0"/>
                      <a:pt x="31" y="0"/>
                      <a:pt x="34" y="0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1" name="Rectangle 2133"/>
              <p:cNvSpPr>
                <a:spLocks noChangeArrowheads="1"/>
              </p:cNvSpPr>
              <p:nvPr/>
            </p:nvSpPr>
            <p:spPr bwMode="auto">
              <a:xfrm>
                <a:off x="5220" y="1802"/>
                <a:ext cx="32" cy="100"/>
              </a:xfrm>
              <a:prstGeom prst="rect">
                <a:avLst/>
              </a:pr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2" name="Rectangle 2134"/>
              <p:cNvSpPr>
                <a:spLocks noChangeArrowheads="1"/>
              </p:cNvSpPr>
              <p:nvPr/>
            </p:nvSpPr>
            <p:spPr bwMode="auto">
              <a:xfrm>
                <a:off x="5257" y="1802"/>
                <a:ext cx="26" cy="100"/>
              </a:xfrm>
              <a:prstGeom prst="rect">
                <a:avLst/>
              </a:pr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3" name="Freeform 2135"/>
              <p:cNvSpPr/>
              <p:nvPr/>
            </p:nvSpPr>
            <p:spPr bwMode="auto">
              <a:xfrm>
                <a:off x="3714" y="1385"/>
                <a:ext cx="325" cy="638"/>
              </a:xfrm>
              <a:custGeom>
                <a:avLst/>
                <a:gdLst>
                  <a:gd name="T0" fmla="*/ 0 w 62"/>
                  <a:gd name="T1" fmla="*/ 13 h 121"/>
                  <a:gd name="T2" fmla="*/ 2 w 62"/>
                  <a:gd name="T3" fmla="*/ 15 h 121"/>
                  <a:gd name="T4" fmla="*/ 3 w 62"/>
                  <a:gd name="T5" fmla="*/ 16 h 121"/>
                  <a:gd name="T6" fmla="*/ 4 w 62"/>
                  <a:gd name="T7" fmla="*/ 22 h 121"/>
                  <a:gd name="T8" fmla="*/ 4 w 62"/>
                  <a:gd name="T9" fmla="*/ 22 h 121"/>
                  <a:gd name="T10" fmla="*/ 4 w 62"/>
                  <a:gd name="T11" fmla="*/ 56 h 121"/>
                  <a:gd name="T12" fmla="*/ 7 w 62"/>
                  <a:gd name="T13" fmla="*/ 56 h 121"/>
                  <a:gd name="T14" fmla="*/ 7 w 62"/>
                  <a:gd name="T15" fmla="*/ 58 h 121"/>
                  <a:gd name="T16" fmla="*/ 7 w 62"/>
                  <a:gd name="T17" fmla="*/ 58 h 121"/>
                  <a:gd name="T18" fmla="*/ 7 w 62"/>
                  <a:gd name="T19" fmla="*/ 66 h 121"/>
                  <a:gd name="T20" fmla="*/ 10 w 62"/>
                  <a:gd name="T21" fmla="*/ 66 h 121"/>
                  <a:gd name="T22" fmla="*/ 10 w 62"/>
                  <a:gd name="T23" fmla="*/ 68 h 121"/>
                  <a:gd name="T24" fmla="*/ 10 w 62"/>
                  <a:gd name="T25" fmla="*/ 68 h 121"/>
                  <a:gd name="T26" fmla="*/ 10 w 62"/>
                  <a:gd name="T27" fmla="*/ 76 h 121"/>
                  <a:gd name="T28" fmla="*/ 15 w 62"/>
                  <a:gd name="T29" fmla="*/ 76 h 121"/>
                  <a:gd name="T30" fmla="*/ 15 w 62"/>
                  <a:gd name="T31" fmla="*/ 121 h 121"/>
                  <a:gd name="T32" fmla="*/ 51 w 62"/>
                  <a:gd name="T33" fmla="*/ 121 h 121"/>
                  <a:gd name="T34" fmla="*/ 51 w 62"/>
                  <a:gd name="T35" fmla="*/ 76 h 121"/>
                  <a:gd name="T36" fmla="*/ 62 w 62"/>
                  <a:gd name="T37" fmla="*/ 76 h 121"/>
                  <a:gd name="T38" fmla="*/ 62 w 62"/>
                  <a:gd name="T39" fmla="*/ 72 h 121"/>
                  <a:gd name="T40" fmla="*/ 62 w 62"/>
                  <a:gd name="T41" fmla="*/ 72 h 121"/>
                  <a:gd name="T42" fmla="*/ 62 w 62"/>
                  <a:gd name="T43" fmla="*/ 50 h 121"/>
                  <a:gd name="T44" fmla="*/ 58 w 62"/>
                  <a:gd name="T45" fmla="*/ 50 h 121"/>
                  <a:gd name="T46" fmla="*/ 58 w 62"/>
                  <a:gd name="T47" fmla="*/ 40 h 121"/>
                  <a:gd name="T48" fmla="*/ 54 w 62"/>
                  <a:gd name="T49" fmla="*/ 40 h 121"/>
                  <a:gd name="T50" fmla="*/ 54 w 62"/>
                  <a:gd name="T51" fmla="*/ 23 h 121"/>
                  <a:gd name="T52" fmla="*/ 50 w 62"/>
                  <a:gd name="T53" fmla="*/ 23 h 121"/>
                  <a:gd name="T54" fmla="*/ 43 w 62"/>
                  <a:gd name="T55" fmla="*/ 23 h 121"/>
                  <a:gd name="T56" fmla="*/ 42 w 62"/>
                  <a:gd name="T57" fmla="*/ 23 h 121"/>
                  <a:gd name="T58" fmla="*/ 37 w 62"/>
                  <a:gd name="T59" fmla="*/ 23 h 121"/>
                  <a:gd name="T60" fmla="*/ 28 w 62"/>
                  <a:gd name="T61" fmla="*/ 23 h 121"/>
                  <a:gd name="T62" fmla="*/ 8 w 62"/>
                  <a:gd name="T63" fmla="*/ 22 h 121"/>
                  <a:gd name="T64" fmla="*/ 6 w 62"/>
                  <a:gd name="T65" fmla="*/ 15 h 121"/>
                  <a:gd name="T66" fmla="*/ 2 w 62"/>
                  <a:gd name="T67" fmla="*/ 12 h 121"/>
                  <a:gd name="T68" fmla="*/ 3 w 62"/>
                  <a:gd name="T69" fmla="*/ 0 h 121"/>
                  <a:gd name="T70" fmla="*/ 0 w 62"/>
                  <a:gd name="T71" fmla="*/ 1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2" h="121">
                    <a:moveTo>
                      <a:pt x="0" y="13"/>
                    </a:moveTo>
                    <a:cubicBezTo>
                      <a:pt x="0" y="15"/>
                      <a:pt x="1" y="15"/>
                      <a:pt x="2" y="15"/>
                    </a:cubicBezTo>
                    <a:cubicBezTo>
                      <a:pt x="2" y="15"/>
                      <a:pt x="3" y="15"/>
                      <a:pt x="3" y="16"/>
                    </a:cubicBezTo>
                    <a:cubicBezTo>
                      <a:pt x="4" y="17"/>
                      <a:pt x="4" y="21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76"/>
                      <a:pt x="10" y="76"/>
                      <a:pt x="10" y="76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5" y="121"/>
                      <a:pt x="15" y="121"/>
                      <a:pt x="15" y="121"/>
                    </a:cubicBezTo>
                    <a:cubicBezTo>
                      <a:pt x="51" y="121"/>
                      <a:pt x="51" y="121"/>
                      <a:pt x="51" y="121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2" y="50"/>
                      <a:pt x="62" y="50"/>
                      <a:pt x="62" y="50"/>
                    </a:cubicBezTo>
                    <a:cubicBezTo>
                      <a:pt x="61" y="50"/>
                      <a:pt x="59" y="50"/>
                      <a:pt x="58" y="50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7" y="40"/>
                      <a:pt x="56" y="40"/>
                      <a:pt x="54" y="40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8" y="23"/>
                      <a:pt x="45" y="23"/>
                      <a:pt x="43" y="23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3"/>
                      <a:pt x="39" y="23"/>
                      <a:pt x="37" y="23"/>
                    </a:cubicBezTo>
                    <a:cubicBezTo>
                      <a:pt x="34" y="23"/>
                      <a:pt x="31" y="23"/>
                      <a:pt x="28" y="23"/>
                    </a:cubicBezTo>
                    <a:cubicBezTo>
                      <a:pt x="20" y="23"/>
                      <a:pt x="13" y="23"/>
                      <a:pt x="8" y="22"/>
                    </a:cubicBezTo>
                    <a:cubicBezTo>
                      <a:pt x="6" y="21"/>
                      <a:pt x="6" y="18"/>
                      <a:pt x="6" y="15"/>
                    </a:cubicBezTo>
                    <a:cubicBezTo>
                      <a:pt x="5" y="13"/>
                      <a:pt x="3" y="13"/>
                      <a:pt x="2" y="12"/>
                    </a:cubicBezTo>
                    <a:cubicBezTo>
                      <a:pt x="1" y="11"/>
                      <a:pt x="3" y="0"/>
                      <a:pt x="3" y="0"/>
                    </a:cubicBezTo>
                    <a:cubicBezTo>
                      <a:pt x="1" y="3"/>
                      <a:pt x="0" y="11"/>
                      <a:pt x="0" y="13"/>
                    </a:cubicBezTo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4" name="Freeform 2136"/>
              <p:cNvSpPr/>
              <p:nvPr/>
            </p:nvSpPr>
            <p:spPr bwMode="auto">
              <a:xfrm>
                <a:off x="3861" y="1506"/>
                <a:ext cx="178" cy="517"/>
              </a:xfrm>
              <a:custGeom>
                <a:avLst/>
                <a:gdLst>
                  <a:gd name="T0" fmla="*/ 0 w 34"/>
                  <a:gd name="T1" fmla="*/ 0 h 98"/>
                  <a:gd name="T2" fmla="*/ 0 w 34"/>
                  <a:gd name="T3" fmla="*/ 33 h 98"/>
                  <a:gd name="T4" fmla="*/ 2 w 34"/>
                  <a:gd name="T5" fmla="*/ 33 h 98"/>
                  <a:gd name="T6" fmla="*/ 2 w 34"/>
                  <a:gd name="T7" fmla="*/ 35 h 98"/>
                  <a:gd name="T8" fmla="*/ 2 w 34"/>
                  <a:gd name="T9" fmla="*/ 35 h 98"/>
                  <a:gd name="T10" fmla="*/ 2 w 34"/>
                  <a:gd name="T11" fmla="*/ 43 h 98"/>
                  <a:gd name="T12" fmla="*/ 6 w 34"/>
                  <a:gd name="T13" fmla="*/ 43 h 98"/>
                  <a:gd name="T14" fmla="*/ 6 w 34"/>
                  <a:gd name="T15" fmla="*/ 45 h 98"/>
                  <a:gd name="T16" fmla="*/ 6 w 34"/>
                  <a:gd name="T17" fmla="*/ 45 h 98"/>
                  <a:gd name="T18" fmla="*/ 6 w 34"/>
                  <a:gd name="T19" fmla="*/ 53 h 98"/>
                  <a:gd name="T20" fmla="*/ 10 w 34"/>
                  <a:gd name="T21" fmla="*/ 53 h 98"/>
                  <a:gd name="T22" fmla="*/ 10 w 34"/>
                  <a:gd name="T23" fmla="*/ 98 h 98"/>
                  <a:gd name="T24" fmla="*/ 23 w 34"/>
                  <a:gd name="T25" fmla="*/ 98 h 98"/>
                  <a:gd name="T26" fmla="*/ 23 w 34"/>
                  <a:gd name="T27" fmla="*/ 53 h 98"/>
                  <a:gd name="T28" fmla="*/ 34 w 34"/>
                  <a:gd name="T29" fmla="*/ 53 h 98"/>
                  <a:gd name="T30" fmla="*/ 34 w 34"/>
                  <a:gd name="T31" fmla="*/ 49 h 98"/>
                  <a:gd name="T32" fmla="*/ 34 w 34"/>
                  <a:gd name="T33" fmla="*/ 49 h 98"/>
                  <a:gd name="T34" fmla="*/ 34 w 34"/>
                  <a:gd name="T35" fmla="*/ 27 h 98"/>
                  <a:gd name="T36" fmla="*/ 30 w 34"/>
                  <a:gd name="T37" fmla="*/ 27 h 98"/>
                  <a:gd name="T38" fmla="*/ 30 w 34"/>
                  <a:gd name="T39" fmla="*/ 17 h 98"/>
                  <a:gd name="T40" fmla="*/ 26 w 34"/>
                  <a:gd name="T41" fmla="*/ 17 h 98"/>
                  <a:gd name="T42" fmla="*/ 26 w 34"/>
                  <a:gd name="T43" fmla="*/ 0 h 98"/>
                  <a:gd name="T44" fmla="*/ 22 w 34"/>
                  <a:gd name="T45" fmla="*/ 0 h 98"/>
                  <a:gd name="T46" fmla="*/ 15 w 34"/>
                  <a:gd name="T47" fmla="*/ 0 h 98"/>
                  <a:gd name="T48" fmla="*/ 14 w 34"/>
                  <a:gd name="T49" fmla="*/ 0 h 98"/>
                  <a:gd name="T50" fmla="*/ 9 w 34"/>
                  <a:gd name="T51" fmla="*/ 0 h 98"/>
                  <a:gd name="T52" fmla="*/ 0 w 34"/>
                  <a:gd name="T5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" h="98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3" y="27"/>
                      <a:pt x="31" y="27"/>
                      <a:pt x="30" y="2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7"/>
                      <a:pt x="28" y="17"/>
                      <a:pt x="26" y="17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0" y="0"/>
                      <a:pt x="17" y="0"/>
                      <a:pt x="1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11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5" name="Rectangle 2137"/>
              <p:cNvSpPr>
                <a:spLocks noChangeArrowheads="1"/>
              </p:cNvSpPr>
              <p:nvPr/>
            </p:nvSpPr>
            <p:spPr bwMode="auto">
              <a:xfrm>
                <a:off x="3866" y="1802"/>
                <a:ext cx="26" cy="100"/>
              </a:xfrm>
              <a:prstGeom prst="rect">
                <a:avLst/>
              </a:pr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6" name="Rectangle 2138"/>
              <p:cNvSpPr>
                <a:spLocks noChangeArrowheads="1"/>
              </p:cNvSpPr>
              <p:nvPr/>
            </p:nvSpPr>
            <p:spPr bwMode="auto">
              <a:xfrm>
                <a:off x="3835" y="1802"/>
                <a:ext cx="26" cy="100"/>
              </a:xfrm>
              <a:prstGeom prst="rect">
                <a:avLst/>
              </a:pr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7" name="Rectangle 2139"/>
              <p:cNvSpPr>
                <a:spLocks noChangeArrowheads="1"/>
              </p:cNvSpPr>
              <p:nvPr/>
            </p:nvSpPr>
            <p:spPr bwMode="auto">
              <a:xfrm>
                <a:off x="3929" y="1401"/>
                <a:ext cx="231" cy="612"/>
              </a:xfrm>
              <a:prstGeom prst="rect">
                <a:avLst/>
              </a:pr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8" name="Rectangle 2140"/>
              <p:cNvSpPr>
                <a:spLocks noChangeArrowheads="1"/>
              </p:cNvSpPr>
              <p:nvPr/>
            </p:nvSpPr>
            <p:spPr bwMode="auto">
              <a:xfrm>
                <a:off x="3929" y="1401"/>
                <a:ext cx="231" cy="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9" name="Freeform 2141"/>
              <p:cNvSpPr/>
              <p:nvPr/>
            </p:nvSpPr>
            <p:spPr bwMode="auto">
              <a:xfrm>
                <a:off x="3903" y="1543"/>
                <a:ext cx="336" cy="159"/>
              </a:xfrm>
              <a:custGeom>
                <a:avLst/>
                <a:gdLst>
                  <a:gd name="T0" fmla="*/ 64 w 64"/>
                  <a:gd name="T1" fmla="*/ 1 h 30"/>
                  <a:gd name="T2" fmla="*/ 0 w 64"/>
                  <a:gd name="T3" fmla="*/ 0 h 30"/>
                  <a:gd name="T4" fmla="*/ 0 w 64"/>
                  <a:gd name="T5" fmla="*/ 30 h 30"/>
                  <a:gd name="T6" fmla="*/ 64 w 64"/>
                  <a:gd name="T7" fmla="*/ 30 h 30"/>
                  <a:gd name="T8" fmla="*/ 64 w 64"/>
                  <a:gd name="T9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30">
                    <a:moveTo>
                      <a:pt x="64" y="1"/>
                    </a:moveTo>
                    <a:cubicBezTo>
                      <a:pt x="42" y="2"/>
                      <a:pt x="21" y="1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4" y="1"/>
                      <a:pt x="64" y="1"/>
                      <a:pt x="64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0" name="Rectangle 2142"/>
              <p:cNvSpPr>
                <a:spLocks noChangeArrowheads="1"/>
              </p:cNvSpPr>
              <p:nvPr/>
            </p:nvSpPr>
            <p:spPr bwMode="auto">
              <a:xfrm>
                <a:off x="3929" y="1575"/>
                <a:ext cx="310" cy="127"/>
              </a:xfrm>
              <a:prstGeom prst="rect">
                <a:avLst/>
              </a:prstGeom>
              <a:solidFill>
                <a:srgbClr val="BF3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1" name="Rectangle 2143"/>
              <p:cNvSpPr>
                <a:spLocks noChangeArrowheads="1"/>
              </p:cNvSpPr>
              <p:nvPr/>
            </p:nvSpPr>
            <p:spPr bwMode="auto">
              <a:xfrm>
                <a:off x="3929" y="1575"/>
                <a:ext cx="310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2" name="Rectangle 2144"/>
              <p:cNvSpPr>
                <a:spLocks noChangeArrowheads="1"/>
              </p:cNvSpPr>
              <p:nvPr/>
            </p:nvSpPr>
            <p:spPr bwMode="auto">
              <a:xfrm>
                <a:off x="4181" y="1575"/>
                <a:ext cx="5" cy="127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3" name="Rectangle 2145"/>
              <p:cNvSpPr>
                <a:spLocks noChangeArrowheads="1"/>
              </p:cNvSpPr>
              <p:nvPr/>
            </p:nvSpPr>
            <p:spPr bwMode="auto">
              <a:xfrm>
                <a:off x="4181" y="1575"/>
                <a:ext cx="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4" name="Rectangle 2146"/>
              <p:cNvSpPr>
                <a:spLocks noChangeArrowheads="1"/>
              </p:cNvSpPr>
              <p:nvPr/>
            </p:nvSpPr>
            <p:spPr bwMode="auto">
              <a:xfrm>
                <a:off x="4155" y="1575"/>
                <a:ext cx="5" cy="127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5" name="Rectangle 2147"/>
              <p:cNvSpPr>
                <a:spLocks noChangeArrowheads="1"/>
              </p:cNvSpPr>
              <p:nvPr/>
            </p:nvSpPr>
            <p:spPr bwMode="auto">
              <a:xfrm>
                <a:off x="4155" y="1575"/>
                <a:ext cx="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6" name="Rectangle 2148"/>
              <p:cNvSpPr>
                <a:spLocks noChangeArrowheads="1"/>
              </p:cNvSpPr>
              <p:nvPr/>
            </p:nvSpPr>
            <p:spPr bwMode="auto">
              <a:xfrm>
                <a:off x="4129" y="1575"/>
                <a:ext cx="5" cy="127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7" name="Rectangle 2149"/>
              <p:cNvSpPr>
                <a:spLocks noChangeArrowheads="1"/>
              </p:cNvSpPr>
              <p:nvPr/>
            </p:nvSpPr>
            <p:spPr bwMode="auto">
              <a:xfrm>
                <a:off x="4129" y="1575"/>
                <a:ext cx="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8" name="Rectangle 2150"/>
              <p:cNvSpPr>
                <a:spLocks noChangeArrowheads="1"/>
              </p:cNvSpPr>
              <p:nvPr/>
            </p:nvSpPr>
            <p:spPr bwMode="auto">
              <a:xfrm>
                <a:off x="4102" y="1575"/>
                <a:ext cx="6" cy="127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9" name="Rectangle 2151"/>
              <p:cNvSpPr>
                <a:spLocks noChangeArrowheads="1"/>
              </p:cNvSpPr>
              <p:nvPr/>
            </p:nvSpPr>
            <p:spPr bwMode="auto">
              <a:xfrm>
                <a:off x="4102" y="1575"/>
                <a:ext cx="6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0" name="Rectangle 2152"/>
              <p:cNvSpPr>
                <a:spLocks noChangeArrowheads="1"/>
              </p:cNvSpPr>
              <p:nvPr/>
            </p:nvSpPr>
            <p:spPr bwMode="auto">
              <a:xfrm>
                <a:off x="4076" y="1575"/>
                <a:ext cx="5" cy="127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1" name="Rectangle 2153"/>
              <p:cNvSpPr>
                <a:spLocks noChangeArrowheads="1"/>
              </p:cNvSpPr>
              <p:nvPr/>
            </p:nvSpPr>
            <p:spPr bwMode="auto">
              <a:xfrm>
                <a:off x="4076" y="1575"/>
                <a:ext cx="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2" name="Rectangle 2154"/>
              <p:cNvSpPr>
                <a:spLocks noChangeArrowheads="1"/>
              </p:cNvSpPr>
              <p:nvPr/>
            </p:nvSpPr>
            <p:spPr bwMode="auto">
              <a:xfrm>
                <a:off x="4045" y="1575"/>
                <a:ext cx="10" cy="127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3" name="Rectangle 2155"/>
              <p:cNvSpPr>
                <a:spLocks noChangeArrowheads="1"/>
              </p:cNvSpPr>
              <p:nvPr/>
            </p:nvSpPr>
            <p:spPr bwMode="auto">
              <a:xfrm>
                <a:off x="4045" y="1575"/>
                <a:ext cx="10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4" name="Rectangle 2156"/>
              <p:cNvSpPr>
                <a:spLocks noChangeArrowheads="1"/>
              </p:cNvSpPr>
              <p:nvPr/>
            </p:nvSpPr>
            <p:spPr bwMode="auto">
              <a:xfrm>
                <a:off x="4018" y="1575"/>
                <a:ext cx="11" cy="127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5" name="Rectangle 2157"/>
              <p:cNvSpPr>
                <a:spLocks noChangeArrowheads="1"/>
              </p:cNvSpPr>
              <p:nvPr/>
            </p:nvSpPr>
            <p:spPr bwMode="auto">
              <a:xfrm>
                <a:off x="4018" y="1575"/>
                <a:ext cx="11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6" name="Rectangle 2158"/>
              <p:cNvSpPr>
                <a:spLocks noChangeArrowheads="1"/>
              </p:cNvSpPr>
              <p:nvPr/>
            </p:nvSpPr>
            <p:spPr bwMode="auto">
              <a:xfrm>
                <a:off x="3992" y="1575"/>
                <a:ext cx="11" cy="127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7" name="Rectangle 2159"/>
              <p:cNvSpPr>
                <a:spLocks noChangeArrowheads="1"/>
              </p:cNvSpPr>
              <p:nvPr/>
            </p:nvSpPr>
            <p:spPr bwMode="auto">
              <a:xfrm>
                <a:off x="3992" y="1575"/>
                <a:ext cx="11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8" name="Rectangle 2160"/>
              <p:cNvSpPr>
                <a:spLocks noChangeArrowheads="1"/>
              </p:cNvSpPr>
              <p:nvPr/>
            </p:nvSpPr>
            <p:spPr bwMode="auto">
              <a:xfrm>
                <a:off x="3966" y="1575"/>
                <a:ext cx="10" cy="127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9" name="Rectangle 2161"/>
              <p:cNvSpPr>
                <a:spLocks noChangeArrowheads="1"/>
              </p:cNvSpPr>
              <p:nvPr/>
            </p:nvSpPr>
            <p:spPr bwMode="auto">
              <a:xfrm>
                <a:off x="3966" y="1575"/>
                <a:ext cx="10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0" name="Rectangle 2162"/>
              <p:cNvSpPr>
                <a:spLocks noChangeArrowheads="1"/>
              </p:cNvSpPr>
              <p:nvPr/>
            </p:nvSpPr>
            <p:spPr bwMode="auto">
              <a:xfrm>
                <a:off x="3940" y="1575"/>
                <a:ext cx="10" cy="127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1" name="Rectangle 2163"/>
              <p:cNvSpPr>
                <a:spLocks noChangeArrowheads="1"/>
              </p:cNvSpPr>
              <p:nvPr/>
            </p:nvSpPr>
            <p:spPr bwMode="auto">
              <a:xfrm>
                <a:off x="3940" y="1575"/>
                <a:ext cx="10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2" name="Rectangle 2164"/>
              <p:cNvSpPr>
                <a:spLocks noChangeArrowheads="1"/>
              </p:cNvSpPr>
              <p:nvPr/>
            </p:nvSpPr>
            <p:spPr bwMode="auto">
              <a:xfrm>
                <a:off x="3903" y="1702"/>
                <a:ext cx="336" cy="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3" name="Rectangle 2165"/>
              <p:cNvSpPr>
                <a:spLocks noChangeArrowheads="1"/>
              </p:cNvSpPr>
              <p:nvPr/>
            </p:nvSpPr>
            <p:spPr bwMode="auto">
              <a:xfrm>
                <a:off x="3903" y="1702"/>
                <a:ext cx="336" cy="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4" name="Rectangle 2166"/>
              <p:cNvSpPr>
                <a:spLocks noChangeArrowheads="1"/>
              </p:cNvSpPr>
              <p:nvPr/>
            </p:nvSpPr>
            <p:spPr bwMode="auto">
              <a:xfrm>
                <a:off x="3903" y="1702"/>
                <a:ext cx="336" cy="5"/>
              </a:xfrm>
              <a:prstGeom prst="rect">
                <a:avLst/>
              </a:pr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5" name="Rectangle 2167"/>
              <p:cNvSpPr>
                <a:spLocks noChangeArrowheads="1"/>
              </p:cNvSpPr>
              <p:nvPr/>
            </p:nvSpPr>
            <p:spPr bwMode="auto">
              <a:xfrm>
                <a:off x="3903" y="1702"/>
                <a:ext cx="336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6" name="Freeform 2168"/>
              <p:cNvSpPr>
                <a:spLocks noEditPoints="1"/>
              </p:cNvSpPr>
              <p:nvPr/>
            </p:nvSpPr>
            <p:spPr bwMode="auto">
              <a:xfrm>
                <a:off x="4055" y="1654"/>
                <a:ext cx="53" cy="16"/>
              </a:xfrm>
              <a:custGeom>
                <a:avLst/>
                <a:gdLst>
                  <a:gd name="T0" fmla="*/ 21 w 53"/>
                  <a:gd name="T1" fmla="*/ 0 h 16"/>
                  <a:gd name="T2" fmla="*/ 0 w 53"/>
                  <a:gd name="T3" fmla="*/ 0 h 16"/>
                  <a:gd name="T4" fmla="*/ 0 w 53"/>
                  <a:gd name="T5" fmla="*/ 16 h 16"/>
                  <a:gd name="T6" fmla="*/ 21 w 53"/>
                  <a:gd name="T7" fmla="*/ 16 h 16"/>
                  <a:gd name="T8" fmla="*/ 21 w 53"/>
                  <a:gd name="T9" fmla="*/ 0 h 16"/>
                  <a:gd name="T10" fmla="*/ 47 w 53"/>
                  <a:gd name="T11" fmla="*/ 0 h 16"/>
                  <a:gd name="T12" fmla="*/ 26 w 53"/>
                  <a:gd name="T13" fmla="*/ 0 h 16"/>
                  <a:gd name="T14" fmla="*/ 26 w 53"/>
                  <a:gd name="T15" fmla="*/ 16 h 16"/>
                  <a:gd name="T16" fmla="*/ 47 w 53"/>
                  <a:gd name="T17" fmla="*/ 16 h 16"/>
                  <a:gd name="T18" fmla="*/ 47 w 53"/>
                  <a:gd name="T19" fmla="*/ 0 h 16"/>
                  <a:gd name="T20" fmla="*/ 53 w 53"/>
                  <a:gd name="T21" fmla="*/ 0 h 16"/>
                  <a:gd name="T22" fmla="*/ 53 w 53"/>
                  <a:gd name="T23" fmla="*/ 0 h 16"/>
                  <a:gd name="T24" fmla="*/ 53 w 53"/>
                  <a:gd name="T25" fmla="*/ 16 h 16"/>
                  <a:gd name="T26" fmla="*/ 53 w 53"/>
                  <a:gd name="T27" fmla="*/ 16 h 16"/>
                  <a:gd name="T28" fmla="*/ 53 w 53"/>
                  <a:gd name="T2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" h="16">
                    <a:moveTo>
                      <a:pt x="21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21" y="16"/>
                    </a:lnTo>
                    <a:lnTo>
                      <a:pt x="21" y="0"/>
                    </a:lnTo>
                    <a:close/>
                    <a:moveTo>
                      <a:pt x="47" y="0"/>
                    </a:moveTo>
                    <a:lnTo>
                      <a:pt x="26" y="0"/>
                    </a:lnTo>
                    <a:lnTo>
                      <a:pt x="26" y="16"/>
                    </a:lnTo>
                    <a:lnTo>
                      <a:pt x="47" y="16"/>
                    </a:lnTo>
                    <a:lnTo>
                      <a:pt x="47" y="0"/>
                    </a:lnTo>
                    <a:close/>
                    <a:moveTo>
                      <a:pt x="53" y="0"/>
                    </a:moveTo>
                    <a:lnTo>
                      <a:pt x="53" y="0"/>
                    </a:lnTo>
                    <a:lnTo>
                      <a:pt x="53" y="16"/>
                    </a:lnTo>
                    <a:lnTo>
                      <a:pt x="53" y="16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601F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7" name="Freeform 2169"/>
              <p:cNvSpPr>
                <a:spLocks noEditPoints="1"/>
              </p:cNvSpPr>
              <p:nvPr/>
            </p:nvSpPr>
            <p:spPr bwMode="auto">
              <a:xfrm>
                <a:off x="4055" y="1654"/>
                <a:ext cx="53" cy="16"/>
              </a:xfrm>
              <a:custGeom>
                <a:avLst/>
                <a:gdLst>
                  <a:gd name="T0" fmla="*/ 21 w 53"/>
                  <a:gd name="T1" fmla="*/ 0 h 16"/>
                  <a:gd name="T2" fmla="*/ 0 w 53"/>
                  <a:gd name="T3" fmla="*/ 0 h 16"/>
                  <a:gd name="T4" fmla="*/ 0 w 53"/>
                  <a:gd name="T5" fmla="*/ 16 h 16"/>
                  <a:gd name="T6" fmla="*/ 21 w 53"/>
                  <a:gd name="T7" fmla="*/ 16 h 16"/>
                  <a:gd name="T8" fmla="*/ 21 w 53"/>
                  <a:gd name="T9" fmla="*/ 0 h 16"/>
                  <a:gd name="T10" fmla="*/ 47 w 53"/>
                  <a:gd name="T11" fmla="*/ 0 h 16"/>
                  <a:gd name="T12" fmla="*/ 26 w 53"/>
                  <a:gd name="T13" fmla="*/ 0 h 16"/>
                  <a:gd name="T14" fmla="*/ 26 w 53"/>
                  <a:gd name="T15" fmla="*/ 16 h 16"/>
                  <a:gd name="T16" fmla="*/ 47 w 53"/>
                  <a:gd name="T17" fmla="*/ 16 h 16"/>
                  <a:gd name="T18" fmla="*/ 47 w 53"/>
                  <a:gd name="T19" fmla="*/ 0 h 16"/>
                  <a:gd name="T20" fmla="*/ 53 w 53"/>
                  <a:gd name="T21" fmla="*/ 0 h 16"/>
                  <a:gd name="T22" fmla="*/ 53 w 53"/>
                  <a:gd name="T23" fmla="*/ 0 h 16"/>
                  <a:gd name="T24" fmla="*/ 53 w 53"/>
                  <a:gd name="T25" fmla="*/ 16 h 16"/>
                  <a:gd name="T26" fmla="*/ 53 w 53"/>
                  <a:gd name="T27" fmla="*/ 16 h 16"/>
                  <a:gd name="T28" fmla="*/ 53 w 53"/>
                  <a:gd name="T2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" h="16">
                    <a:moveTo>
                      <a:pt x="21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21" y="16"/>
                    </a:lnTo>
                    <a:lnTo>
                      <a:pt x="21" y="0"/>
                    </a:lnTo>
                    <a:moveTo>
                      <a:pt x="47" y="0"/>
                    </a:moveTo>
                    <a:lnTo>
                      <a:pt x="26" y="0"/>
                    </a:lnTo>
                    <a:lnTo>
                      <a:pt x="26" y="16"/>
                    </a:lnTo>
                    <a:lnTo>
                      <a:pt x="47" y="16"/>
                    </a:lnTo>
                    <a:lnTo>
                      <a:pt x="47" y="0"/>
                    </a:lnTo>
                    <a:moveTo>
                      <a:pt x="53" y="0"/>
                    </a:moveTo>
                    <a:lnTo>
                      <a:pt x="53" y="0"/>
                    </a:lnTo>
                    <a:lnTo>
                      <a:pt x="53" y="16"/>
                    </a:lnTo>
                    <a:lnTo>
                      <a:pt x="53" y="16"/>
                    </a:lnTo>
                    <a:lnTo>
                      <a:pt x="5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8" name="Rectangle 2170"/>
              <p:cNvSpPr>
                <a:spLocks noChangeArrowheads="1"/>
              </p:cNvSpPr>
              <p:nvPr/>
            </p:nvSpPr>
            <p:spPr bwMode="auto">
              <a:xfrm>
                <a:off x="4102" y="1654"/>
                <a:ext cx="6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9" name="Rectangle 2171"/>
              <p:cNvSpPr>
                <a:spLocks noChangeArrowheads="1"/>
              </p:cNvSpPr>
              <p:nvPr/>
            </p:nvSpPr>
            <p:spPr bwMode="auto">
              <a:xfrm>
                <a:off x="4102" y="1654"/>
                <a:ext cx="6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0" name="Rectangle 2172"/>
              <p:cNvSpPr>
                <a:spLocks noChangeArrowheads="1"/>
              </p:cNvSpPr>
              <p:nvPr/>
            </p:nvSpPr>
            <p:spPr bwMode="auto">
              <a:xfrm>
                <a:off x="4076" y="1654"/>
                <a:ext cx="5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1" name="Rectangle 2173"/>
              <p:cNvSpPr>
                <a:spLocks noChangeArrowheads="1"/>
              </p:cNvSpPr>
              <p:nvPr/>
            </p:nvSpPr>
            <p:spPr bwMode="auto">
              <a:xfrm>
                <a:off x="4076" y="1654"/>
                <a:ext cx="5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2" name="Freeform 2174"/>
              <p:cNvSpPr>
                <a:spLocks noEditPoints="1"/>
              </p:cNvSpPr>
              <p:nvPr/>
            </p:nvSpPr>
            <p:spPr bwMode="auto">
              <a:xfrm>
                <a:off x="3950" y="1654"/>
                <a:ext cx="95" cy="16"/>
              </a:xfrm>
              <a:custGeom>
                <a:avLst/>
                <a:gdLst>
                  <a:gd name="T0" fmla="*/ 16 w 95"/>
                  <a:gd name="T1" fmla="*/ 0 h 16"/>
                  <a:gd name="T2" fmla="*/ 0 w 95"/>
                  <a:gd name="T3" fmla="*/ 0 h 16"/>
                  <a:gd name="T4" fmla="*/ 0 w 95"/>
                  <a:gd name="T5" fmla="*/ 16 h 16"/>
                  <a:gd name="T6" fmla="*/ 16 w 95"/>
                  <a:gd name="T7" fmla="*/ 16 h 16"/>
                  <a:gd name="T8" fmla="*/ 16 w 95"/>
                  <a:gd name="T9" fmla="*/ 0 h 16"/>
                  <a:gd name="T10" fmla="*/ 42 w 95"/>
                  <a:gd name="T11" fmla="*/ 0 h 16"/>
                  <a:gd name="T12" fmla="*/ 26 w 95"/>
                  <a:gd name="T13" fmla="*/ 0 h 16"/>
                  <a:gd name="T14" fmla="*/ 26 w 95"/>
                  <a:gd name="T15" fmla="*/ 16 h 16"/>
                  <a:gd name="T16" fmla="*/ 42 w 95"/>
                  <a:gd name="T17" fmla="*/ 16 h 16"/>
                  <a:gd name="T18" fmla="*/ 42 w 95"/>
                  <a:gd name="T19" fmla="*/ 0 h 16"/>
                  <a:gd name="T20" fmla="*/ 68 w 95"/>
                  <a:gd name="T21" fmla="*/ 0 h 16"/>
                  <a:gd name="T22" fmla="*/ 53 w 95"/>
                  <a:gd name="T23" fmla="*/ 0 h 16"/>
                  <a:gd name="T24" fmla="*/ 53 w 95"/>
                  <a:gd name="T25" fmla="*/ 16 h 16"/>
                  <a:gd name="T26" fmla="*/ 68 w 95"/>
                  <a:gd name="T27" fmla="*/ 16 h 16"/>
                  <a:gd name="T28" fmla="*/ 68 w 95"/>
                  <a:gd name="T29" fmla="*/ 0 h 16"/>
                  <a:gd name="T30" fmla="*/ 95 w 95"/>
                  <a:gd name="T31" fmla="*/ 0 h 16"/>
                  <a:gd name="T32" fmla="*/ 79 w 95"/>
                  <a:gd name="T33" fmla="*/ 0 h 16"/>
                  <a:gd name="T34" fmla="*/ 79 w 95"/>
                  <a:gd name="T35" fmla="*/ 16 h 16"/>
                  <a:gd name="T36" fmla="*/ 95 w 95"/>
                  <a:gd name="T37" fmla="*/ 16 h 16"/>
                  <a:gd name="T38" fmla="*/ 95 w 95"/>
                  <a:gd name="T3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5" h="16">
                    <a:moveTo>
                      <a:pt x="16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16" y="16"/>
                    </a:lnTo>
                    <a:lnTo>
                      <a:pt x="16" y="0"/>
                    </a:lnTo>
                    <a:close/>
                    <a:moveTo>
                      <a:pt x="42" y="0"/>
                    </a:moveTo>
                    <a:lnTo>
                      <a:pt x="26" y="0"/>
                    </a:lnTo>
                    <a:lnTo>
                      <a:pt x="26" y="16"/>
                    </a:lnTo>
                    <a:lnTo>
                      <a:pt x="42" y="16"/>
                    </a:lnTo>
                    <a:lnTo>
                      <a:pt x="42" y="0"/>
                    </a:lnTo>
                    <a:close/>
                    <a:moveTo>
                      <a:pt x="68" y="0"/>
                    </a:moveTo>
                    <a:lnTo>
                      <a:pt x="53" y="0"/>
                    </a:lnTo>
                    <a:lnTo>
                      <a:pt x="53" y="16"/>
                    </a:lnTo>
                    <a:lnTo>
                      <a:pt x="68" y="16"/>
                    </a:lnTo>
                    <a:lnTo>
                      <a:pt x="68" y="0"/>
                    </a:lnTo>
                    <a:close/>
                    <a:moveTo>
                      <a:pt x="95" y="0"/>
                    </a:moveTo>
                    <a:lnTo>
                      <a:pt x="79" y="0"/>
                    </a:lnTo>
                    <a:lnTo>
                      <a:pt x="79" y="16"/>
                    </a:lnTo>
                    <a:lnTo>
                      <a:pt x="95" y="16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01F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3" name="Freeform 2175"/>
              <p:cNvSpPr>
                <a:spLocks noEditPoints="1"/>
              </p:cNvSpPr>
              <p:nvPr/>
            </p:nvSpPr>
            <p:spPr bwMode="auto">
              <a:xfrm>
                <a:off x="3950" y="1654"/>
                <a:ext cx="95" cy="16"/>
              </a:xfrm>
              <a:custGeom>
                <a:avLst/>
                <a:gdLst>
                  <a:gd name="T0" fmla="*/ 16 w 95"/>
                  <a:gd name="T1" fmla="*/ 0 h 16"/>
                  <a:gd name="T2" fmla="*/ 0 w 95"/>
                  <a:gd name="T3" fmla="*/ 0 h 16"/>
                  <a:gd name="T4" fmla="*/ 0 w 95"/>
                  <a:gd name="T5" fmla="*/ 16 h 16"/>
                  <a:gd name="T6" fmla="*/ 16 w 95"/>
                  <a:gd name="T7" fmla="*/ 16 h 16"/>
                  <a:gd name="T8" fmla="*/ 16 w 95"/>
                  <a:gd name="T9" fmla="*/ 0 h 16"/>
                  <a:gd name="T10" fmla="*/ 42 w 95"/>
                  <a:gd name="T11" fmla="*/ 0 h 16"/>
                  <a:gd name="T12" fmla="*/ 26 w 95"/>
                  <a:gd name="T13" fmla="*/ 0 h 16"/>
                  <a:gd name="T14" fmla="*/ 26 w 95"/>
                  <a:gd name="T15" fmla="*/ 16 h 16"/>
                  <a:gd name="T16" fmla="*/ 42 w 95"/>
                  <a:gd name="T17" fmla="*/ 16 h 16"/>
                  <a:gd name="T18" fmla="*/ 42 w 95"/>
                  <a:gd name="T19" fmla="*/ 0 h 16"/>
                  <a:gd name="T20" fmla="*/ 68 w 95"/>
                  <a:gd name="T21" fmla="*/ 0 h 16"/>
                  <a:gd name="T22" fmla="*/ 53 w 95"/>
                  <a:gd name="T23" fmla="*/ 0 h 16"/>
                  <a:gd name="T24" fmla="*/ 53 w 95"/>
                  <a:gd name="T25" fmla="*/ 16 h 16"/>
                  <a:gd name="T26" fmla="*/ 68 w 95"/>
                  <a:gd name="T27" fmla="*/ 16 h 16"/>
                  <a:gd name="T28" fmla="*/ 68 w 95"/>
                  <a:gd name="T29" fmla="*/ 0 h 16"/>
                  <a:gd name="T30" fmla="*/ 95 w 95"/>
                  <a:gd name="T31" fmla="*/ 0 h 16"/>
                  <a:gd name="T32" fmla="*/ 79 w 95"/>
                  <a:gd name="T33" fmla="*/ 0 h 16"/>
                  <a:gd name="T34" fmla="*/ 79 w 95"/>
                  <a:gd name="T35" fmla="*/ 16 h 16"/>
                  <a:gd name="T36" fmla="*/ 95 w 95"/>
                  <a:gd name="T37" fmla="*/ 16 h 16"/>
                  <a:gd name="T38" fmla="*/ 95 w 95"/>
                  <a:gd name="T3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5" h="16">
                    <a:moveTo>
                      <a:pt x="16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16" y="16"/>
                    </a:lnTo>
                    <a:lnTo>
                      <a:pt x="16" y="0"/>
                    </a:lnTo>
                    <a:moveTo>
                      <a:pt x="42" y="0"/>
                    </a:moveTo>
                    <a:lnTo>
                      <a:pt x="26" y="0"/>
                    </a:lnTo>
                    <a:lnTo>
                      <a:pt x="26" y="16"/>
                    </a:lnTo>
                    <a:lnTo>
                      <a:pt x="42" y="16"/>
                    </a:lnTo>
                    <a:lnTo>
                      <a:pt x="42" y="0"/>
                    </a:lnTo>
                    <a:moveTo>
                      <a:pt x="68" y="0"/>
                    </a:moveTo>
                    <a:lnTo>
                      <a:pt x="53" y="0"/>
                    </a:lnTo>
                    <a:lnTo>
                      <a:pt x="53" y="16"/>
                    </a:lnTo>
                    <a:lnTo>
                      <a:pt x="68" y="16"/>
                    </a:lnTo>
                    <a:lnTo>
                      <a:pt x="68" y="0"/>
                    </a:lnTo>
                    <a:moveTo>
                      <a:pt x="95" y="0"/>
                    </a:moveTo>
                    <a:lnTo>
                      <a:pt x="79" y="0"/>
                    </a:lnTo>
                    <a:lnTo>
                      <a:pt x="79" y="16"/>
                    </a:lnTo>
                    <a:lnTo>
                      <a:pt x="95" y="16"/>
                    </a:lnTo>
                    <a:lnTo>
                      <a:pt x="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4" name="Rectangle 2176"/>
              <p:cNvSpPr>
                <a:spLocks noChangeArrowheads="1"/>
              </p:cNvSpPr>
              <p:nvPr/>
            </p:nvSpPr>
            <p:spPr bwMode="auto">
              <a:xfrm>
                <a:off x="4045" y="1654"/>
                <a:ext cx="10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5" name="Rectangle 2177"/>
              <p:cNvSpPr>
                <a:spLocks noChangeArrowheads="1"/>
              </p:cNvSpPr>
              <p:nvPr/>
            </p:nvSpPr>
            <p:spPr bwMode="auto">
              <a:xfrm>
                <a:off x="4045" y="1654"/>
                <a:ext cx="10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6" name="Rectangle 2178"/>
              <p:cNvSpPr>
                <a:spLocks noChangeArrowheads="1"/>
              </p:cNvSpPr>
              <p:nvPr/>
            </p:nvSpPr>
            <p:spPr bwMode="auto">
              <a:xfrm>
                <a:off x="4018" y="1654"/>
                <a:ext cx="11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7" name="Rectangle 2179"/>
              <p:cNvSpPr>
                <a:spLocks noChangeArrowheads="1"/>
              </p:cNvSpPr>
              <p:nvPr/>
            </p:nvSpPr>
            <p:spPr bwMode="auto">
              <a:xfrm>
                <a:off x="4018" y="1654"/>
                <a:ext cx="11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8" name="Rectangle 2180"/>
              <p:cNvSpPr>
                <a:spLocks noChangeArrowheads="1"/>
              </p:cNvSpPr>
              <p:nvPr/>
            </p:nvSpPr>
            <p:spPr bwMode="auto">
              <a:xfrm>
                <a:off x="3992" y="1654"/>
                <a:ext cx="11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9" name="Rectangle 2181"/>
              <p:cNvSpPr>
                <a:spLocks noChangeArrowheads="1"/>
              </p:cNvSpPr>
              <p:nvPr/>
            </p:nvSpPr>
            <p:spPr bwMode="auto">
              <a:xfrm>
                <a:off x="3992" y="1654"/>
                <a:ext cx="11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0" name="Rectangle 2182"/>
              <p:cNvSpPr>
                <a:spLocks noChangeArrowheads="1"/>
              </p:cNvSpPr>
              <p:nvPr/>
            </p:nvSpPr>
            <p:spPr bwMode="auto">
              <a:xfrm>
                <a:off x="3966" y="1654"/>
                <a:ext cx="10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1" name="Rectangle 2183"/>
              <p:cNvSpPr>
                <a:spLocks noChangeArrowheads="1"/>
              </p:cNvSpPr>
              <p:nvPr/>
            </p:nvSpPr>
            <p:spPr bwMode="auto">
              <a:xfrm>
                <a:off x="3966" y="1654"/>
                <a:ext cx="10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2" name="Rectangle 2184"/>
              <p:cNvSpPr>
                <a:spLocks noChangeArrowheads="1"/>
              </p:cNvSpPr>
              <p:nvPr/>
            </p:nvSpPr>
            <p:spPr bwMode="auto">
              <a:xfrm>
                <a:off x="3903" y="1654"/>
                <a:ext cx="1" cy="16"/>
              </a:xfrm>
              <a:prstGeom prst="rect">
                <a:avLst/>
              </a:prstGeom>
              <a:solidFill>
                <a:srgbClr val="2C2D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3" name="Rectangle 2185"/>
              <p:cNvSpPr>
                <a:spLocks noChangeArrowheads="1"/>
              </p:cNvSpPr>
              <p:nvPr/>
            </p:nvSpPr>
            <p:spPr bwMode="auto">
              <a:xfrm>
                <a:off x="3903" y="1654"/>
                <a:ext cx="1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4" name="Rectangle 2186"/>
              <p:cNvSpPr>
                <a:spLocks noChangeArrowheads="1"/>
              </p:cNvSpPr>
              <p:nvPr/>
            </p:nvSpPr>
            <p:spPr bwMode="auto">
              <a:xfrm>
                <a:off x="3903" y="1654"/>
                <a:ext cx="26" cy="16"/>
              </a:xfrm>
              <a:prstGeom prst="rect">
                <a:avLst/>
              </a:pr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5" name="Rectangle 2187"/>
              <p:cNvSpPr>
                <a:spLocks noChangeArrowheads="1"/>
              </p:cNvSpPr>
              <p:nvPr/>
            </p:nvSpPr>
            <p:spPr bwMode="auto">
              <a:xfrm>
                <a:off x="3903" y="1654"/>
                <a:ext cx="26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6" name="Rectangle 2188"/>
              <p:cNvSpPr>
                <a:spLocks noChangeArrowheads="1"/>
              </p:cNvSpPr>
              <p:nvPr/>
            </p:nvSpPr>
            <p:spPr bwMode="auto">
              <a:xfrm>
                <a:off x="3929" y="1654"/>
                <a:ext cx="11" cy="16"/>
              </a:xfrm>
              <a:prstGeom prst="rect">
                <a:avLst/>
              </a:prstGeom>
              <a:solidFill>
                <a:srgbClr val="601F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7" name="Rectangle 2189"/>
              <p:cNvSpPr>
                <a:spLocks noChangeArrowheads="1"/>
              </p:cNvSpPr>
              <p:nvPr/>
            </p:nvSpPr>
            <p:spPr bwMode="auto">
              <a:xfrm>
                <a:off x="3929" y="1654"/>
                <a:ext cx="11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8" name="Rectangle 2190"/>
              <p:cNvSpPr>
                <a:spLocks noChangeArrowheads="1"/>
              </p:cNvSpPr>
              <p:nvPr/>
            </p:nvSpPr>
            <p:spPr bwMode="auto">
              <a:xfrm>
                <a:off x="3940" y="1654"/>
                <a:ext cx="10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9" name="Rectangle 2191"/>
              <p:cNvSpPr>
                <a:spLocks noChangeArrowheads="1"/>
              </p:cNvSpPr>
              <p:nvPr/>
            </p:nvSpPr>
            <p:spPr bwMode="auto">
              <a:xfrm>
                <a:off x="3940" y="1654"/>
                <a:ext cx="10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0" name="Freeform 2192"/>
              <p:cNvSpPr/>
              <p:nvPr/>
            </p:nvSpPr>
            <p:spPr bwMode="auto">
              <a:xfrm>
                <a:off x="3877" y="1480"/>
                <a:ext cx="336" cy="153"/>
              </a:xfrm>
              <a:custGeom>
                <a:avLst/>
                <a:gdLst>
                  <a:gd name="T0" fmla="*/ 64 w 64"/>
                  <a:gd name="T1" fmla="*/ 1 h 29"/>
                  <a:gd name="T2" fmla="*/ 0 w 64"/>
                  <a:gd name="T3" fmla="*/ 0 h 29"/>
                  <a:gd name="T4" fmla="*/ 0 w 64"/>
                  <a:gd name="T5" fmla="*/ 29 h 29"/>
                  <a:gd name="T6" fmla="*/ 64 w 64"/>
                  <a:gd name="T7" fmla="*/ 29 h 29"/>
                  <a:gd name="T8" fmla="*/ 64 w 64"/>
                  <a:gd name="T9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9">
                    <a:moveTo>
                      <a:pt x="64" y="1"/>
                    </a:moveTo>
                    <a:cubicBezTo>
                      <a:pt x="43" y="1"/>
                      <a:pt x="22" y="1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64" y="29"/>
                      <a:pt x="64" y="29"/>
                      <a:pt x="64" y="29"/>
                    </a:cubicBezTo>
                    <a:cubicBezTo>
                      <a:pt x="64" y="1"/>
                      <a:pt x="64" y="1"/>
                      <a:pt x="64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1" name="Rectangle 2193"/>
              <p:cNvSpPr>
                <a:spLocks noChangeArrowheads="1"/>
              </p:cNvSpPr>
              <p:nvPr/>
            </p:nvSpPr>
            <p:spPr bwMode="auto">
              <a:xfrm>
                <a:off x="3903" y="1512"/>
                <a:ext cx="310" cy="121"/>
              </a:xfrm>
              <a:prstGeom prst="rect">
                <a:avLst/>
              </a:prstGeom>
              <a:solidFill>
                <a:srgbClr val="BF3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2" name="Rectangle 2194"/>
              <p:cNvSpPr>
                <a:spLocks noChangeArrowheads="1"/>
              </p:cNvSpPr>
              <p:nvPr/>
            </p:nvSpPr>
            <p:spPr bwMode="auto">
              <a:xfrm>
                <a:off x="3903" y="1512"/>
                <a:ext cx="310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3" name="Rectangle 2195"/>
              <p:cNvSpPr>
                <a:spLocks noChangeArrowheads="1"/>
              </p:cNvSpPr>
              <p:nvPr/>
            </p:nvSpPr>
            <p:spPr bwMode="auto">
              <a:xfrm>
                <a:off x="4155" y="1512"/>
                <a:ext cx="10" cy="1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4" name="Rectangle 2196"/>
              <p:cNvSpPr>
                <a:spLocks noChangeArrowheads="1"/>
              </p:cNvSpPr>
              <p:nvPr/>
            </p:nvSpPr>
            <p:spPr bwMode="auto">
              <a:xfrm>
                <a:off x="4155" y="1512"/>
                <a:ext cx="10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5" name="Rectangle 2197"/>
              <p:cNvSpPr>
                <a:spLocks noChangeArrowheads="1"/>
              </p:cNvSpPr>
              <p:nvPr/>
            </p:nvSpPr>
            <p:spPr bwMode="auto">
              <a:xfrm>
                <a:off x="4129" y="1512"/>
                <a:ext cx="10" cy="1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6" name="Rectangle 2198"/>
              <p:cNvSpPr>
                <a:spLocks noChangeArrowheads="1"/>
              </p:cNvSpPr>
              <p:nvPr/>
            </p:nvSpPr>
            <p:spPr bwMode="auto">
              <a:xfrm>
                <a:off x="4129" y="1512"/>
                <a:ext cx="10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7" name="Rectangle 2199"/>
              <p:cNvSpPr>
                <a:spLocks noChangeArrowheads="1"/>
              </p:cNvSpPr>
              <p:nvPr/>
            </p:nvSpPr>
            <p:spPr bwMode="auto">
              <a:xfrm>
                <a:off x="4102" y="1512"/>
                <a:ext cx="11" cy="1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8" name="Rectangle 2200"/>
              <p:cNvSpPr>
                <a:spLocks noChangeArrowheads="1"/>
              </p:cNvSpPr>
              <p:nvPr/>
            </p:nvSpPr>
            <p:spPr bwMode="auto">
              <a:xfrm>
                <a:off x="4102" y="1512"/>
                <a:ext cx="11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9" name="Rectangle 2201"/>
              <p:cNvSpPr>
                <a:spLocks noChangeArrowheads="1"/>
              </p:cNvSpPr>
              <p:nvPr/>
            </p:nvSpPr>
            <p:spPr bwMode="auto">
              <a:xfrm>
                <a:off x="4076" y="1512"/>
                <a:ext cx="11" cy="1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0" name="Rectangle 2202"/>
              <p:cNvSpPr>
                <a:spLocks noChangeArrowheads="1"/>
              </p:cNvSpPr>
              <p:nvPr/>
            </p:nvSpPr>
            <p:spPr bwMode="auto">
              <a:xfrm>
                <a:off x="4076" y="1512"/>
                <a:ext cx="11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1" name="Rectangle 2203"/>
              <p:cNvSpPr>
                <a:spLocks noChangeArrowheads="1"/>
              </p:cNvSpPr>
              <p:nvPr/>
            </p:nvSpPr>
            <p:spPr bwMode="auto">
              <a:xfrm>
                <a:off x="4050" y="1512"/>
                <a:ext cx="10" cy="1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2" name="Rectangle 2204"/>
              <p:cNvSpPr>
                <a:spLocks noChangeArrowheads="1"/>
              </p:cNvSpPr>
              <p:nvPr/>
            </p:nvSpPr>
            <p:spPr bwMode="auto">
              <a:xfrm>
                <a:off x="4050" y="1512"/>
                <a:ext cx="10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3" name="Rectangle 2205"/>
              <p:cNvSpPr>
                <a:spLocks noChangeArrowheads="1"/>
              </p:cNvSpPr>
              <p:nvPr/>
            </p:nvSpPr>
            <p:spPr bwMode="auto">
              <a:xfrm>
                <a:off x="4024" y="1512"/>
                <a:ext cx="10" cy="1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4" name="Rectangle 2206"/>
              <p:cNvSpPr>
                <a:spLocks noChangeArrowheads="1"/>
              </p:cNvSpPr>
              <p:nvPr/>
            </p:nvSpPr>
            <p:spPr bwMode="auto">
              <a:xfrm>
                <a:off x="4024" y="1512"/>
                <a:ext cx="10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5" name="Rectangle 2207"/>
              <p:cNvSpPr>
                <a:spLocks noChangeArrowheads="1"/>
              </p:cNvSpPr>
              <p:nvPr/>
            </p:nvSpPr>
            <p:spPr bwMode="auto">
              <a:xfrm>
                <a:off x="3997" y="1512"/>
                <a:ext cx="6" cy="1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6" name="Rectangle 2208"/>
              <p:cNvSpPr>
                <a:spLocks noChangeArrowheads="1"/>
              </p:cNvSpPr>
              <p:nvPr/>
            </p:nvSpPr>
            <p:spPr bwMode="auto">
              <a:xfrm>
                <a:off x="3997" y="1512"/>
                <a:ext cx="6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7" name="Rectangle 2209"/>
              <p:cNvSpPr>
                <a:spLocks noChangeArrowheads="1"/>
              </p:cNvSpPr>
              <p:nvPr/>
            </p:nvSpPr>
            <p:spPr bwMode="auto">
              <a:xfrm>
                <a:off x="3971" y="1512"/>
                <a:ext cx="5" cy="1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8" name="Rectangle 2210"/>
              <p:cNvSpPr>
                <a:spLocks noChangeArrowheads="1"/>
              </p:cNvSpPr>
              <p:nvPr/>
            </p:nvSpPr>
            <p:spPr bwMode="auto">
              <a:xfrm>
                <a:off x="3971" y="1512"/>
                <a:ext cx="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9" name="Rectangle 2211"/>
              <p:cNvSpPr>
                <a:spLocks noChangeArrowheads="1"/>
              </p:cNvSpPr>
              <p:nvPr/>
            </p:nvSpPr>
            <p:spPr bwMode="auto">
              <a:xfrm>
                <a:off x="3945" y="1512"/>
                <a:ext cx="5" cy="1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0" name="Rectangle 2212"/>
              <p:cNvSpPr>
                <a:spLocks noChangeArrowheads="1"/>
              </p:cNvSpPr>
              <p:nvPr/>
            </p:nvSpPr>
            <p:spPr bwMode="auto">
              <a:xfrm>
                <a:off x="3945" y="1512"/>
                <a:ext cx="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1" name="Rectangle 2213"/>
              <p:cNvSpPr>
                <a:spLocks noChangeArrowheads="1"/>
              </p:cNvSpPr>
              <p:nvPr/>
            </p:nvSpPr>
            <p:spPr bwMode="auto">
              <a:xfrm>
                <a:off x="3919" y="1512"/>
                <a:ext cx="5" cy="1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2" name="Rectangle 2214"/>
              <p:cNvSpPr>
                <a:spLocks noChangeArrowheads="1"/>
              </p:cNvSpPr>
              <p:nvPr/>
            </p:nvSpPr>
            <p:spPr bwMode="auto">
              <a:xfrm>
                <a:off x="3919" y="1512"/>
                <a:ext cx="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3" name="Rectangle 2215"/>
              <p:cNvSpPr>
                <a:spLocks noChangeArrowheads="1"/>
              </p:cNvSpPr>
              <p:nvPr/>
            </p:nvSpPr>
            <p:spPr bwMode="auto">
              <a:xfrm>
                <a:off x="3877" y="1633"/>
                <a:ext cx="336" cy="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4" name="Rectangle 2216"/>
              <p:cNvSpPr>
                <a:spLocks noChangeArrowheads="1"/>
              </p:cNvSpPr>
              <p:nvPr/>
            </p:nvSpPr>
            <p:spPr bwMode="auto">
              <a:xfrm>
                <a:off x="3877" y="1633"/>
                <a:ext cx="336" cy="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5" name="Rectangle 2217"/>
              <p:cNvSpPr>
                <a:spLocks noChangeArrowheads="1"/>
              </p:cNvSpPr>
              <p:nvPr/>
            </p:nvSpPr>
            <p:spPr bwMode="auto">
              <a:xfrm>
                <a:off x="3877" y="1633"/>
                <a:ext cx="336" cy="5"/>
              </a:xfrm>
              <a:prstGeom prst="rect">
                <a:avLst/>
              </a:pr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6" name="Rectangle 2218"/>
              <p:cNvSpPr>
                <a:spLocks noChangeArrowheads="1"/>
              </p:cNvSpPr>
              <p:nvPr/>
            </p:nvSpPr>
            <p:spPr bwMode="auto">
              <a:xfrm>
                <a:off x="3877" y="1633"/>
                <a:ext cx="336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7" name="Freeform 2219"/>
              <p:cNvSpPr>
                <a:spLocks noEditPoints="1"/>
              </p:cNvSpPr>
              <p:nvPr/>
            </p:nvSpPr>
            <p:spPr bwMode="auto">
              <a:xfrm>
                <a:off x="3924" y="1591"/>
                <a:ext cx="178" cy="16"/>
              </a:xfrm>
              <a:custGeom>
                <a:avLst/>
                <a:gdLst>
                  <a:gd name="T0" fmla="*/ 21 w 178"/>
                  <a:gd name="T1" fmla="*/ 0 h 16"/>
                  <a:gd name="T2" fmla="*/ 0 w 178"/>
                  <a:gd name="T3" fmla="*/ 0 h 16"/>
                  <a:gd name="T4" fmla="*/ 0 w 178"/>
                  <a:gd name="T5" fmla="*/ 16 h 16"/>
                  <a:gd name="T6" fmla="*/ 21 w 178"/>
                  <a:gd name="T7" fmla="*/ 16 h 16"/>
                  <a:gd name="T8" fmla="*/ 21 w 178"/>
                  <a:gd name="T9" fmla="*/ 0 h 16"/>
                  <a:gd name="T10" fmla="*/ 47 w 178"/>
                  <a:gd name="T11" fmla="*/ 0 h 16"/>
                  <a:gd name="T12" fmla="*/ 26 w 178"/>
                  <a:gd name="T13" fmla="*/ 0 h 16"/>
                  <a:gd name="T14" fmla="*/ 26 w 178"/>
                  <a:gd name="T15" fmla="*/ 16 h 16"/>
                  <a:gd name="T16" fmla="*/ 47 w 178"/>
                  <a:gd name="T17" fmla="*/ 16 h 16"/>
                  <a:gd name="T18" fmla="*/ 47 w 178"/>
                  <a:gd name="T19" fmla="*/ 0 h 16"/>
                  <a:gd name="T20" fmla="*/ 73 w 178"/>
                  <a:gd name="T21" fmla="*/ 0 h 16"/>
                  <a:gd name="T22" fmla="*/ 52 w 178"/>
                  <a:gd name="T23" fmla="*/ 0 h 16"/>
                  <a:gd name="T24" fmla="*/ 52 w 178"/>
                  <a:gd name="T25" fmla="*/ 16 h 16"/>
                  <a:gd name="T26" fmla="*/ 73 w 178"/>
                  <a:gd name="T27" fmla="*/ 16 h 16"/>
                  <a:gd name="T28" fmla="*/ 73 w 178"/>
                  <a:gd name="T29" fmla="*/ 0 h 16"/>
                  <a:gd name="T30" fmla="*/ 100 w 178"/>
                  <a:gd name="T31" fmla="*/ 0 h 16"/>
                  <a:gd name="T32" fmla="*/ 79 w 178"/>
                  <a:gd name="T33" fmla="*/ 0 h 16"/>
                  <a:gd name="T34" fmla="*/ 79 w 178"/>
                  <a:gd name="T35" fmla="*/ 16 h 16"/>
                  <a:gd name="T36" fmla="*/ 100 w 178"/>
                  <a:gd name="T37" fmla="*/ 16 h 16"/>
                  <a:gd name="T38" fmla="*/ 100 w 178"/>
                  <a:gd name="T39" fmla="*/ 0 h 16"/>
                  <a:gd name="T40" fmla="*/ 126 w 178"/>
                  <a:gd name="T41" fmla="*/ 0 h 16"/>
                  <a:gd name="T42" fmla="*/ 110 w 178"/>
                  <a:gd name="T43" fmla="*/ 0 h 16"/>
                  <a:gd name="T44" fmla="*/ 110 w 178"/>
                  <a:gd name="T45" fmla="*/ 16 h 16"/>
                  <a:gd name="T46" fmla="*/ 126 w 178"/>
                  <a:gd name="T47" fmla="*/ 16 h 16"/>
                  <a:gd name="T48" fmla="*/ 126 w 178"/>
                  <a:gd name="T49" fmla="*/ 0 h 16"/>
                  <a:gd name="T50" fmla="*/ 152 w 178"/>
                  <a:gd name="T51" fmla="*/ 0 h 16"/>
                  <a:gd name="T52" fmla="*/ 136 w 178"/>
                  <a:gd name="T53" fmla="*/ 0 h 16"/>
                  <a:gd name="T54" fmla="*/ 136 w 178"/>
                  <a:gd name="T55" fmla="*/ 16 h 16"/>
                  <a:gd name="T56" fmla="*/ 152 w 178"/>
                  <a:gd name="T57" fmla="*/ 16 h 16"/>
                  <a:gd name="T58" fmla="*/ 152 w 178"/>
                  <a:gd name="T59" fmla="*/ 0 h 16"/>
                  <a:gd name="T60" fmla="*/ 178 w 178"/>
                  <a:gd name="T61" fmla="*/ 0 h 16"/>
                  <a:gd name="T62" fmla="*/ 163 w 178"/>
                  <a:gd name="T63" fmla="*/ 0 h 16"/>
                  <a:gd name="T64" fmla="*/ 163 w 178"/>
                  <a:gd name="T65" fmla="*/ 16 h 16"/>
                  <a:gd name="T66" fmla="*/ 178 w 178"/>
                  <a:gd name="T67" fmla="*/ 16 h 16"/>
                  <a:gd name="T68" fmla="*/ 178 w 178"/>
                  <a:gd name="T6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8" h="16">
                    <a:moveTo>
                      <a:pt x="21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21" y="16"/>
                    </a:lnTo>
                    <a:lnTo>
                      <a:pt x="21" y="0"/>
                    </a:lnTo>
                    <a:close/>
                    <a:moveTo>
                      <a:pt x="47" y="0"/>
                    </a:moveTo>
                    <a:lnTo>
                      <a:pt x="26" y="0"/>
                    </a:lnTo>
                    <a:lnTo>
                      <a:pt x="26" y="16"/>
                    </a:lnTo>
                    <a:lnTo>
                      <a:pt x="47" y="16"/>
                    </a:lnTo>
                    <a:lnTo>
                      <a:pt x="47" y="0"/>
                    </a:lnTo>
                    <a:close/>
                    <a:moveTo>
                      <a:pt x="73" y="0"/>
                    </a:moveTo>
                    <a:lnTo>
                      <a:pt x="52" y="0"/>
                    </a:lnTo>
                    <a:lnTo>
                      <a:pt x="52" y="16"/>
                    </a:lnTo>
                    <a:lnTo>
                      <a:pt x="73" y="16"/>
                    </a:lnTo>
                    <a:lnTo>
                      <a:pt x="73" y="0"/>
                    </a:lnTo>
                    <a:close/>
                    <a:moveTo>
                      <a:pt x="100" y="0"/>
                    </a:moveTo>
                    <a:lnTo>
                      <a:pt x="79" y="0"/>
                    </a:lnTo>
                    <a:lnTo>
                      <a:pt x="79" y="16"/>
                    </a:lnTo>
                    <a:lnTo>
                      <a:pt x="100" y="16"/>
                    </a:lnTo>
                    <a:lnTo>
                      <a:pt x="100" y="0"/>
                    </a:lnTo>
                    <a:close/>
                    <a:moveTo>
                      <a:pt x="126" y="0"/>
                    </a:moveTo>
                    <a:lnTo>
                      <a:pt x="110" y="0"/>
                    </a:lnTo>
                    <a:lnTo>
                      <a:pt x="110" y="16"/>
                    </a:lnTo>
                    <a:lnTo>
                      <a:pt x="126" y="16"/>
                    </a:lnTo>
                    <a:lnTo>
                      <a:pt x="126" y="0"/>
                    </a:lnTo>
                    <a:close/>
                    <a:moveTo>
                      <a:pt x="152" y="0"/>
                    </a:moveTo>
                    <a:lnTo>
                      <a:pt x="136" y="0"/>
                    </a:lnTo>
                    <a:lnTo>
                      <a:pt x="136" y="16"/>
                    </a:lnTo>
                    <a:lnTo>
                      <a:pt x="152" y="16"/>
                    </a:lnTo>
                    <a:lnTo>
                      <a:pt x="152" y="0"/>
                    </a:lnTo>
                    <a:close/>
                    <a:moveTo>
                      <a:pt x="178" y="0"/>
                    </a:moveTo>
                    <a:lnTo>
                      <a:pt x="163" y="0"/>
                    </a:lnTo>
                    <a:lnTo>
                      <a:pt x="163" y="16"/>
                    </a:lnTo>
                    <a:lnTo>
                      <a:pt x="178" y="16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601F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8" name="Freeform 2220"/>
              <p:cNvSpPr>
                <a:spLocks noEditPoints="1"/>
              </p:cNvSpPr>
              <p:nvPr/>
            </p:nvSpPr>
            <p:spPr bwMode="auto">
              <a:xfrm>
                <a:off x="3924" y="1591"/>
                <a:ext cx="178" cy="16"/>
              </a:xfrm>
              <a:custGeom>
                <a:avLst/>
                <a:gdLst>
                  <a:gd name="T0" fmla="*/ 21 w 178"/>
                  <a:gd name="T1" fmla="*/ 0 h 16"/>
                  <a:gd name="T2" fmla="*/ 0 w 178"/>
                  <a:gd name="T3" fmla="*/ 0 h 16"/>
                  <a:gd name="T4" fmla="*/ 0 w 178"/>
                  <a:gd name="T5" fmla="*/ 16 h 16"/>
                  <a:gd name="T6" fmla="*/ 21 w 178"/>
                  <a:gd name="T7" fmla="*/ 16 h 16"/>
                  <a:gd name="T8" fmla="*/ 21 w 178"/>
                  <a:gd name="T9" fmla="*/ 0 h 16"/>
                  <a:gd name="T10" fmla="*/ 47 w 178"/>
                  <a:gd name="T11" fmla="*/ 0 h 16"/>
                  <a:gd name="T12" fmla="*/ 26 w 178"/>
                  <a:gd name="T13" fmla="*/ 0 h 16"/>
                  <a:gd name="T14" fmla="*/ 26 w 178"/>
                  <a:gd name="T15" fmla="*/ 16 h 16"/>
                  <a:gd name="T16" fmla="*/ 47 w 178"/>
                  <a:gd name="T17" fmla="*/ 16 h 16"/>
                  <a:gd name="T18" fmla="*/ 47 w 178"/>
                  <a:gd name="T19" fmla="*/ 0 h 16"/>
                  <a:gd name="T20" fmla="*/ 73 w 178"/>
                  <a:gd name="T21" fmla="*/ 0 h 16"/>
                  <a:gd name="T22" fmla="*/ 52 w 178"/>
                  <a:gd name="T23" fmla="*/ 0 h 16"/>
                  <a:gd name="T24" fmla="*/ 52 w 178"/>
                  <a:gd name="T25" fmla="*/ 16 h 16"/>
                  <a:gd name="T26" fmla="*/ 73 w 178"/>
                  <a:gd name="T27" fmla="*/ 16 h 16"/>
                  <a:gd name="T28" fmla="*/ 73 w 178"/>
                  <a:gd name="T29" fmla="*/ 0 h 16"/>
                  <a:gd name="T30" fmla="*/ 100 w 178"/>
                  <a:gd name="T31" fmla="*/ 0 h 16"/>
                  <a:gd name="T32" fmla="*/ 79 w 178"/>
                  <a:gd name="T33" fmla="*/ 0 h 16"/>
                  <a:gd name="T34" fmla="*/ 79 w 178"/>
                  <a:gd name="T35" fmla="*/ 16 h 16"/>
                  <a:gd name="T36" fmla="*/ 100 w 178"/>
                  <a:gd name="T37" fmla="*/ 16 h 16"/>
                  <a:gd name="T38" fmla="*/ 100 w 178"/>
                  <a:gd name="T39" fmla="*/ 0 h 16"/>
                  <a:gd name="T40" fmla="*/ 126 w 178"/>
                  <a:gd name="T41" fmla="*/ 0 h 16"/>
                  <a:gd name="T42" fmla="*/ 110 w 178"/>
                  <a:gd name="T43" fmla="*/ 0 h 16"/>
                  <a:gd name="T44" fmla="*/ 110 w 178"/>
                  <a:gd name="T45" fmla="*/ 16 h 16"/>
                  <a:gd name="T46" fmla="*/ 126 w 178"/>
                  <a:gd name="T47" fmla="*/ 16 h 16"/>
                  <a:gd name="T48" fmla="*/ 126 w 178"/>
                  <a:gd name="T49" fmla="*/ 0 h 16"/>
                  <a:gd name="T50" fmla="*/ 152 w 178"/>
                  <a:gd name="T51" fmla="*/ 0 h 16"/>
                  <a:gd name="T52" fmla="*/ 136 w 178"/>
                  <a:gd name="T53" fmla="*/ 0 h 16"/>
                  <a:gd name="T54" fmla="*/ 136 w 178"/>
                  <a:gd name="T55" fmla="*/ 16 h 16"/>
                  <a:gd name="T56" fmla="*/ 152 w 178"/>
                  <a:gd name="T57" fmla="*/ 16 h 16"/>
                  <a:gd name="T58" fmla="*/ 152 w 178"/>
                  <a:gd name="T59" fmla="*/ 0 h 16"/>
                  <a:gd name="T60" fmla="*/ 178 w 178"/>
                  <a:gd name="T61" fmla="*/ 0 h 16"/>
                  <a:gd name="T62" fmla="*/ 163 w 178"/>
                  <a:gd name="T63" fmla="*/ 0 h 16"/>
                  <a:gd name="T64" fmla="*/ 163 w 178"/>
                  <a:gd name="T65" fmla="*/ 16 h 16"/>
                  <a:gd name="T66" fmla="*/ 178 w 178"/>
                  <a:gd name="T67" fmla="*/ 16 h 16"/>
                  <a:gd name="T68" fmla="*/ 178 w 178"/>
                  <a:gd name="T6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8" h="16">
                    <a:moveTo>
                      <a:pt x="21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21" y="16"/>
                    </a:lnTo>
                    <a:lnTo>
                      <a:pt x="21" y="0"/>
                    </a:lnTo>
                    <a:moveTo>
                      <a:pt x="47" y="0"/>
                    </a:moveTo>
                    <a:lnTo>
                      <a:pt x="26" y="0"/>
                    </a:lnTo>
                    <a:lnTo>
                      <a:pt x="26" y="16"/>
                    </a:lnTo>
                    <a:lnTo>
                      <a:pt x="47" y="16"/>
                    </a:lnTo>
                    <a:lnTo>
                      <a:pt x="47" y="0"/>
                    </a:lnTo>
                    <a:moveTo>
                      <a:pt x="73" y="0"/>
                    </a:moveTo>
                    <a:lnTo>
                      <a:pt x="52" y="0"/>
                    </a:lnTo>
                    <a:lnTo>
                      <a:pt x="52" y="16"/>
                    </a:lnTo>
                    <a:lnTo>
                      <a:pt x="73" y="16"/>
                    </a:lnTo>
                    <a:lnTo>
                      <a:pt x="73" y="0"/>
                    </a:lnTo>
                    <a:moveTo>
                      <a:pt x="100" y="0"/>
                    </a:moveTo>
                    <a:lnTo>
                      <a:pt x="79" y="0"/>
                    </a:lnTo>
                    <a:lnTo>
                      <a:pt x="79" y="16"/>
                    </a:lnTo>
                    <a:lnTo>
                      <a:pt x="100" y="16"/>
                    </a:lnTo>
                    <a:lnTo>
                      <a:pt x="100" y="0"/>
                    </a:lnTo>
                    <a:moveTo>
                      <a:pt x="126" y="0"/>
                    </a:moveTo>
                    <a:lnTo>
                      <a:pt x="110" y="0"/>
                    </a:lnTo>
                    <a:lnTo>
                      <a:pt x="110" y="16"/>
                    </a:lnTo>
                    <a:lnTo>
                      <a:pt x="126" y="16"/>
                    </a:lnTo>
                    <a:lnTo>
                      <a:pt x="126" y="0"/>
                    </a:lnTo>
                    <a:moveTo>
                      <a:pt x="152" y="0"/>
                    </a:moveTo>
                    <a:lnTo>
                      <a:pt x="136" y="0"/>
                    </a:lnTo>
                    <a:lnTo>
                      <a:pt x="136" y="16"/>
                    </a:lnTo>
                    <a:lnTo>
                      <a:pt x="152" y="16"/>
                    </a:lnTo>
                    <a:lnTo>
                      <a:pt x="152" y="0"/>
                    </a:lnTo>
                    <a:moveTo>
                      <a:pt x="178" y="0"/>
                    </a:moveTo>
                    <a:lnTo>
                      <a:pt x="163" y="0"/>
                    </a:lnTo>
                    <a:lnTo>
                      <a:pt x="163" y="16"/>
                    </a:lnTo>
                    <a:lnTo>
                      <a:pt x="178" y="16"/>
                    </a:lnTo>
                    <a:lnTo>
                      <a:pt x="17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9" name="Rectangle 2221"/>
              <p:cNvSpPr>
                <a:spLocks noChangeArrowheads="1"/>
              </p:cNvSpPr>
              <p:nvPr/>
            </p:nvSpPr>
            <p:spPr bwMode="auto">
              <a:xfrm>
                <a:off x="4102" y="1591"/>
                <a:ext cx="6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0" name="Rectangle 2222"/>
              <p:cNvSpPr>
                <a:spLocks noChangeArrowheads="1"/>
              </p:cNvSpPr>
              <p:nvPr/>
            </p:nvSpPr>
            <p:spPr bwMode="auto">
              <a:xfrm>
                <a:off x="4102" y="1591"/>
                <a:ext cx="6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1" name="Rectangle 2223"/>
              <p:cNvSpPr>
                <a:spLocks noChangeArrowheads="1"/>
              </p:cNvSpPr>
              <p:nvPr/>
            </p:nvSpPr>
            <p:spPr bwMode="auto">
              <a:xfrm>
                <a:off x="4076" y="1591"/>
                <a:ext cx="11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2" name="Rectangle 2224"/>
              <p:cNvSpPr>
                <a:spLocks noChangeArrowheads="1"/>
              </p:cNvSpPr>
              <p:nvPr/>
            </p:nvSpPr>
            <p:spPr bwMode="auto">
              <a:xfrm>
                <a:off x="4076" y="1591"/>
                <a:ext cx="11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3" name="Rectangle 2225"/>
              <p:cNvSpPr>
                <a:spLocks noChangeArrowheads="1"/>
              </p:cNvSpPr>
              <p:nvPr/>
            </p:nvSpPr>
            <p:spPr bwMode="auto">
              <a:xfrm>
                <a:off x="4050" y="1591"/>
                <a:ext cx="10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4" name="Rectangle 2226"/>
              <p:cNvSpPr>
                <a:spLocks noChangeArrowheads="1"/>
              </p:cNvSpPr>
              <p:nvPr/>
            </p:nvSpPr>
            <p:spPr bwMode="auto">
              <a:xfrm>
                <a:off x="4050" y="1591"/>
                <a:ext cx="10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5" name="Rectangle 2227"/>
              <p:cNvSpPr>
                <a:spLocks noChangeArrowheads="1"/>
              </p:cNvSpPr>
              <p:nvPr/>
            </p:nvSpPr>
            <p:spPr bwMode="auto">
              <a:xfrm>
                <a:off x="4024" y="1591"/>
                <a:ext cx="10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6" name="Rectangle 2228"/>
              <p:cNvSpPr>
                <a:spLocks noChangeArrowheads="1"/>
              </p:cNvSpPr>
              <p:nvPr/>
            </p:nvSpPr>
            <p:spPr bwMode="auto">
              <a:xfrm>
                <a:off x="4024" y="1591"/>
                <a:ext cx="10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7" name="Rectangle 2229"/>
              <p:cNvSpPr>
                <a:spLocks noChangeArrowheads="1"/>
              </p:cNvSpPr>
              <p:nvPr/>
            </p:nvSpPr>
            <p:spPr bwMode="auto">
              <a:xfrm>
                <a:off x="3997" y="1591"/>
                <a:ext cx="6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8" name="Rectangle 2230"/>
              <p:cNvSpPr>
                <a:spLocks noChangeArrowheads="1"/>
              </p:cNvSpPr>
              <p:nvPr/>
            </p:nvSpPr>
            <p:spPr bwMode="auto">
              <a:xfrm>
                <a:off x="3997" y="1591"/>
                <a:ext cx="6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9" name="Rectangle 2231"/>
              <p:cNvSpPr>
                <a:spLocks noChangeArrowheads="1"/>
              </p:cNvSpPr>
              <p:nvPr/>
            </p:nvSpPr>
            <p:spPr bwMode="auto">
              <a:xfrm>
                <a:off x="3971" y="1591"/>
                <a:ext cx="5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0" name="Rectangle 2232"/>
              <p:cNvSpPr>
                <a:spLocks noChangeArrowheads="1"/>
              </p:cNvSpPr>
              <p:nvPr/>
            </p:nvSpPr>
            <p:spPr bwMode="auto">
              <a:xfrm>
                <a:off x="3971" y="1591"/>
                <a:ext cx="5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1" name="Rectangle 2233"/>
              <p:cNvSpPr>
                <a:spLocks noChangeArrowheads="1"/>
              </p:cNvSpPr>
              <p:nvPr/>
            </p:nvSpPr>
            <p:spPr bwMode="auto">
              <a:xfrm>
                <a:off x="3945" y="1591"/>
                <a:ext cx="5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2" name="Rectangle 2234"/>
              <p:cNvSpPr>
                <a:spLocks noChangeArrowheads="1"/>
              </p:cNvSpPr>
              <p:nvPr/>
            </p:nvSpPr>
            <p:spPr bwMode="auto">
              <a:xfrm>
                <a:off x="3945" y="1591"/>
                <a:ext cx="5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3" name="Rectangle 2235"/>
              <p:cNvSpPr>
                <a:spLocks noChangeArrowheads="1"/>
              </p:cNvSpPr>
              <p:nvPr/>
            </p:nvSpPr>
            <p:spPr bwMode="auto">
              <a:xfrm>
                <a:off x="3877" y="1591"/>
                <a:ext cx="1" cy="16"/>
              </a:xfrm>
              <a:prstGeom prst="rect">
                <a:avLst/>
              </a:prstGeom>
              <a:solidFill>
                <a:srgbClr val="2C2D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4" name="Rectangle 2236"/>
              <p:cNvSpPr>
                <a:spLocks noChangeArrowheads="1"/>
              </p:cNvSpPr>
              <p:nvPr/>
            </p:nvSpPr>
            <p:spPr bwMode="auto">
              <a:xfrm>
                <a:off x="3877" y="1591"/>
                <a:ext cx="1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5" name="Rectangle 2237"/>
              <p:cNvSpPr>
                <a:spLocks noChangeArrowheads="1"/>
              </p:cNvSpPr>
              <p:nvPr/>
            </p:nvSpPr>
            <p:spPr bwMode="auto">
              <a:xfrm>
                <a:off x="3877" y="1591"/>
                <a:ext cx="26" cy="16"/>
              </a:xfrm>
              <a:prstGeom prst="rect">
                <a:avLst/>
              </a:pr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6" name="Rectangle 2238"/>
              <p:cNvSpPr>
                <a:spLocks noChangeArrowheads="1"/>
              </p:cNvSpPr>
              <p:nvPr/>
            </p:nvSpPr>
            <p:spPr bwMode="auto">
              <a:xfrm>
                <a:off x="3877" y="1591"/>
                <a:ext cx="26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7" name="Rectangle 2239"/>
              <p:cNvSpPr>
                <a:spLocks noChangeArrowheads="1"/>
              </p:cNvSpPr>
              <p:nvPr/>
            </p:nvSpPr>
            <p:spPr bwMode="auto">
              <a:xfrm>
                <a:off x="3903" y="1591"/>
                <a:ext cx="16" cy="16"/>
              </a:xfrm>
              <a:prstGeom prst="rect">
                <a:avLst/>
              </a:prstGeom>
              <a:solidFill>
                <a:srgbClr val="601F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8" name="Rectangle 2240"/>
              <p:cNvSpPr>
                <a:spLocks noChangeArrowheads="1"/>
              </p:cNvSpPr>
              <p:nvPr/>
            </p:nvSpPr>
            <p:spPr bwMode="auto">
              <a:xfrm>
                <a:off x="3903" y="1591"/>
                <a:ext cx="16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9" name="Rectangle 2241"/>
              <p:cNvSpPr>
                <a:spLocks noChangeArrowheads="1"/>
              </p:cNvSpPr>
              <p:nvPr/>
            </p:nvSpPr>
            <p:spPr bwMode="auto">
              <a:xfrm>
                <a:off x="3919" y="1591"/>
                <a:ext cx="5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0" name="Rectangle 2242"/>
              <p:cNvSpPr>
                <a:spLocks noChangeArrowheads="1"/>
              </p:cNvSpPr>
              <p:nvPr/>
            </p:nvSpPr>
            <p:spPr bwMode="auto">
              <a:xfrm>
                <a:off x="3919" y="1591"/>
                <a:ext cx="5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1" name="Rectangle 2243"/>
              <p:cNvSpPr>
                <a:spLocks noChangeArrowheads="1"/>
              </p:cNvSpPr>
              <p:nvPr/>
            </p:nvSpPr>
            <p:spPr bwMode="auto">
              <a:xfrm>
                <a:off x="3861" y="1570"/>
                <a:ext cx="325" cy="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2" name="Rectangle 2244"/>
              <p:cNvSpPr>
                <a:spLocks noChangeArrowheads="1"/>
              </p:cNvSpPr>
              <p:nvPr/>
            </p:nvSpPr>
            <p:spPr bwMode="auto">
              <a:xfrm>
                <a:off x="3861" y="1570"/>
                <a:ext cx="325" cy="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3" name="Rectangle 2245"/>
              <p:cNvSpPr>
                <a:spLocks noChangeArrowheads="1"/>
              </p:cNvSpPr>
              <p:nvPr/>
            </p:nvSpPr>
            <p:spPr bwMode="auto">
              <a:xfrm>
                <a:off x="3861" y="1570"/>
                <a:ext cx="325" cy="5"/>
              </a:xfrm>
              <a:prstGeom prst="rect">
                <a:avLst/>
              </a:pr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4" name="Rectangle 2246"/>
              <p:cNvSpPr>
                <a:spLocks noChangeArrowheads="1"/>
              </p:cNvSpPr>
              <p:nvPr/>
            </p:nvSpPr>
            <p:spPr bwMode="auto">
              <a:xfrm>
                <a:off x="3861" y="1570"/>
                <a:ext cx="325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5" name="Freeform 2247"/>
              <p:cNvSpPr/>
              <p:nvPr/>
            </p:nvSpPr>
            <p:spPr bwMode="auto">
              <a:xfrm>
                <a:off x="3835" y="1227"/>
                <a:ext cx="351" cy="343"/>
              </a:xfrm>
              <a:custGeom>
                <a:avLst/>
                <a:gdLst>
                  <a:gd name="T0" fmla="*/ 67 w 67"/>
                  <a:gd name="T1" fmla="*/ 65 h 65"/>
                  <a:gd name="T2" fmla="*/ 67 w 67"/>
                  <a:gd name="T3" fmla="*/ 29 h 65"/>
                  <a:gd name="T4" fmla="*/ 10 w 67"/>
                  <a:gd name="T5" fmla="*/ 28 h 65"/>
                  <a:gd name="T6" fmla="*/ 7 w 67"/>
                  <a:gd name="T7" fmla="*/ 19 h 65"/>
                  <a:gd name="T8" fmla="*/ 2 w 67"/>
                  <a:gd name="T9" fmla="*/ 15 h 65"/>
                  <a:gd name="T10" fmla="*/ 3 w 67"/>
                  <a:gd name="T11" fmla="*/ 0 h 65"/>
                  <a:gd name="T12" fmla="*/ 0 w 67"/>
                  <a:gd name="T13" fmla="*/ 16 h 65"/>
                  <a:gd name="T14" fmla="*/ 2 w 67"/>
                  <a:gd name="T15" fmla="*/ 18 h 65"/>
                  <a:gd name="T16" fmla="*/ 4 w 67"/>
                  <a:gd name="T17" fmla="*/ 19 h 65"/>
                  <a:gd name="T18" fmla="*/ 5 w 67"/>
                  <a:gd name="T19" fmla="*/ 27 h 65"/>
                  <a:gd name="T20" fmla="*/ 5 w 67"/>
                  <a:gd name="T21" fmla="*/ 27 h 65"/>
                  <a:gd name="T22" fmla="*/ 5 w 67"/>
                  <a:gd name="T23" fmla="*/ 28 h 65"/>
                  <a:gd name="T24" fmla="*/ 5 w 67"/>
                  <a:gd name="T25" fmla="*/ 28 h 65"/>
                  <a:gd name="T26" fmla="*/ 5 w 67"/>
                  <a:gd name="T27" fmla="*/ 28 h 65"/>
                  <a:gd name="T28" fmla="*/ 5 w 67"/>
                  <a:gd name="T29" fmla="*/ 65 h 65"/>
                  <a:gd name="T30" fmla="*/ 67 w 67"/>
                  <a:gd name="T31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7" h="65">
                    <a:moveTo>
                      <a:pt x="67" y="65"/>
                    </a:moveTo>
                    <a:cubicBezTo>
                      <a:pt x="67" y="29"/>
                      <a:pt x="67" y="29"/>
                      <a:pt x="67" y="29"/>
                    </a:cubicBezTo>
                    <a:cubicBezTo>
                      <a:pt x="52" y="29"/>
                      <a:pt x="25" y="29"/>
                      <a:pt x="10" y="28"/>
                    </a:cubicBezTo>
                    <a:cubicBezTo>
                      <a:pt x="8" y="26"/>
                      <a:pt x="8" y="22"/>
                      <a:pt x="7" y="19"/>
                    </a:cubicBezTo>
                    <a:cubicBezTo>
                      <a:pt x="6" y="16"/>
                      <a:pt x="4" y="16"/>
                      <a:pt x="2" y="15"/>
                    </a:cubicBezTo>
                    <a:cubicBezTo>
                      <a:pt x="1" y="13"/>
                      <a:pt x="3" y="0"/>
                      <a:pt x="3" y="0"/>
                    </a:cubicBezTo>
                    <a:cubicBezTo>
                      <a:pt x="1" y="4"/>
                      <a:pt x="0" y="13"/>
                      <a:pt x="0" y="16"/>
                    </a:cubicBezTo>
                    <a:cubicBezTo>
                      <a:pt x="0" y="19"/>
                      <a:pt x="1" y="19"/>
                      <a:pt x="2" y="18"/>
                    </a:cubicBezTo>
                    <a:cubicBezTo>
                      <a:pt x="3" y="18"/>
                      <a:pt x="4" y="19"/>
                      <a:pt x="4" y="19"/>
                    </a:cubicBezTo>
                    <a:cubicBezTo>
                      <a:pt x="6" y="21"/>
                      <a:pt x="6" y="26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67" y="65"/>
                      <a:pt x="67" y="65"/>
                      <a:pt x="67" y="6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6" name="Rectangle 2248"/>
              <p:cNvSpPr>
                <a:spLocks noChangeArrowheads="1"/>
              </p:cNvSpPr>
              <p:nvPr/>
            </p:nvSpPr>
            <p:spPr bwMode="auto">
              <a:xfrm>
                <a:off x="3887" y="1401"/>
                <a:ext cx="299" cy="169"/>
              </a:xfrm>
              <a:prstGeom prst="rect">
                <a:avLst/>
              </a:prstGeom>
              <a:solidFill>
                <a:srgbClr val="BF3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7" name="Rectangle 2249"/>
              <p:cNvSpPr>
                <a:spLocks noChangeArrowheads="1"/>
              </p:cNvSpPr>
              <p:nvPr/>
            </p:nvSpPr>
            <p:spPr bwMode="auto">
              <a:xfrm>
                <a:off x="3887" y="1401"/>
                <a:ext cx="299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8" name="Rectangle 2250"/>
              <p:cNvSpPr>
                <a:spLocks noChangeArrowheads="1"/>
              </p:cNvSpPr>
              <p:nvPr/>
            </p:nvSpPr>
            <p:spPr bwMode="auto">
              <a:xfrm>
                <a:off x="4113" y="1401"/>
                <a:ext cx="10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9" name="Rectangle 2251"/>
              <p:cNvSpPr>
                <a:spLocks noChangeArrowheads="1"/>
              </p:cNvSpPr>
              <p:nvPr/>
            </p:nvSpPr>
            <p:spPr bwMode="auto">
              <a:xfrm>
                <a:off x="4113" y="1401"/>
                <a:ext cx="10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0" name="Rectangle 2252"/>
              <p:cNvSpPr>
                <a:spLocks noChangeArrowheads="1"/>
              </p:cNvSpPr>
              <p:nvPr/>
            </p:nvSpPr>
            <p:spPr bwMode="auto">
              <a:xfrm>
                <a:off x="4139" y="1401"/>
                <a:ext cx="11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1" name="Rectangle 2253"/>
              <p:cNvSpPr>
                <a:spLocks noChangeArrowheads="1"/>
              </p:cNvSpPr>
              <p:nvPr/>
            </p:nvSpPr>
            <p:spPr bwMode="auto">
              <a:xfrm>
                <a:off x="4139" y="1401"/>
                <a:ext cx="11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2" name="Rectangle 2254"/>
              <p:cNvSpPr>
                <a:spLocks noChangeArrowheads="1"/>
              </p:cNvSpPr>
              <p:nvPr/>
            </p:nvSpPr>
            <p:spPr bwMode="auto">
              <a:xfrm>
                <a:off x="4171" y="1401"/>
                <a:ext cx="5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3" name="Rectangle 2255"/>
              <p:cNvSpPr>
                <a:spLocks noChangeArrowheads="1"/>
              </p:cNvSpPr>
              <p:nvPr/>
            </p:nvSpPr>
            <p:spPr bwMode="auto">
              <a:xfrm>
                <a:off x="4171" y="1401"/>
                <a:ext cx="5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4" name="Rectangle 2256"/>
              <p:cNvSpPr>
                <a:spLocks noChangeArrowheads="1"/>
              </p:cNvSpPr>
              <p:nvPr/>
            </p:nvSpPr>
            <p:spPr bwMode="auto">
              <a:xfrm>
                <a:off x="4087" y="1401"/>
                <a:ext cx="10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5" name="Rectangle 2257"/>
              <p:cNvSpPr>
                <a:spLocks noChangeArrowheads="1"/>
              </p:cNvSpPr>
              <p:nvPr/>
            </p:nvSpPr>
            <p:spPr bwMode="auto">
              <a:xfrm>
                <a:off x="4087" y="1401"/>
                <a:ext cx="10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6" name="Rectangle 2258"/>
              <p:cNvSpPr>
                <a:spLocks noChangeArrowheads="1"/>
              </p:cNvSpPr>
              <p:nvPr/>
            </p:nvSpPr>
            <p:spPr bwMode="auto">
              <a:xfrm>
                <a:off x="4060" y="1401"/>
                <a:ext cx="11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7" name="Rectangle 2259"/>
              <p:cNvSpPr>
                <a:spLocks noChangeArrowheads="1"/>
              </p:cNvSpPr>
              <p:nvPr/>
            </p:nvSpPr>
            <p:spPr bwMode="auto">
              <a:xfrm>
                <a:off x="4060" y="1401"/>
                <a:ext cx="11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8" name="Rectangle 2260"/>
              <p:cNvSpPr>
                <a:spLocks noChangeArrowheads="1"/>
              </p:cNvSpPr>
              <p:nvPr/>
            </p:nvSpPr>
            <p:spPr bwMode="auto">
              <a:xfrm>
                <a:off x="4034" y="1401"/>
                <a:ext cx="11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9" name="Rectangle 2261"/>
              <p:cNvSpPr>
                <a:spLocks noChangeArrowheads="1"/>
              </p:cNvSpPr>
              <p:nvPr/>
            </p:nvSpPr>
            <p:spPr bwMode="auto">
              <a:xfrm>
                <a:off x="4008" y="1401"/>
                <a:ext cx="10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0" name="Rectangle 2262"/>
              <p:cNvSpPr>
                <a:spLocks noChangeArrowheads="1"/>
              </p:cNvSpPr>
              <p:nvPr/>
            </p:nvSpPr>
            <p:spPr bwMode="auto">
              <a:xfrm>
                <a:off x="3982" y="1401"/>
                <a:ext cx="5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1" name="Rectangle 2263"/>
              <p:cNvSpPr>
                <a:spLocks noChangeArrowheads="1"/>
              </p:cNvSpPr>
              <p:nvPr/>
            </p:nvSpPr>
            <p:spPr bwMode="auto">
              <a:xfrm>
                <a:off x="3955" y="1401"/>
                <a:ext cx="6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2" name="Rectangle 2264"/>
              <p:cNvSpPr>
                <a:spLocks noChangeArrowheads="1"/>
              </p:cNvSpPr>
              <p:nvPr/>
            </p:nvSpPr>
            <p:spPr bwMode="auto">
              <a:xfrm>
                <a:off x="3929" y="1401"/>
                <a:ext cx="5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3" name="Rectangle 2265"/>
              <p:cNvSpPr>
                <a:spLocks noChangeArrowheads="1"/>
              </p:cNvSpPr>
              <p:nvPr/>
            </p:nvSpPr>
            <p:spPr bwMode="auto">
              <a:xfrm>
                <a:off x="3903" y="1401"/>
                <a:ext cx="5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4" name="Freeform 2266"/>
              <p:cNvSpPr>
                <a:spLocks noEditPoints="1"/>
              </p:cNvSpPr>
              <p:nvPr/>
            </p:nvSpPr>
            <p:spPr bwMode="auto">
              <a:xfrm>
                <a:off x="4097" y="13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3D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5" name="Freeform 2267"/>
              <p:cNvSpPr/>
              <p:nvPr/>
            </p:nvSpPr>
            <p:spPr bwMode="auto">
              <a:xfrm>
                <a:off x="4108" y="1723"/>
                <a:ext cx="52" cy="290"/>
              </a:xfrm>
              <a:custGeom>
                <a:avLst/>
                <a:gdLst>
                  <a:gd name="T0" fmla="*/ 21 w 52"/>
                  <a:gd name="T1" fmla="*/ 0 h 290"/>
                  <a:gd name="T2" fmla="*/ 0 w 52"/>
                  <a:gd name="T3" fmla="*/ 0 h 290"/>
                  <a:gd name="T4" fmla="*/ 0 w 52"/>
                  <a:gd name="T5" fmla="*/ 290 h 290"/>
                  <a:gd name="T6" fmla="*/ 52 w 52"/>
                  <a:gd name="T7" fmla="*/ 290 h 290"/>
                  <a:gd name="T8" fmla="*/ 21 w 52"/>
                  <a:gd name="T9" fmla="*/ 290 h 290"/>
                  <a:gd name="T10" fmla="*/ 21 w 52"/>
                  <a:gd name="T11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290">
                    <a:moveTo>
                      <a:pt x="21" y="0"/>
                    </a:moveTo>
                    <a:lnTo>
                      <a:pt x="0" y="0"/>
                    </a:lnTo>
                    <a:lnTo>
                      <a:pt x="0" y="290"/>
                    </a:lnTo>
                    <a:lnTo>
                      <a:pt x="52" y="290"/>
                    </a:lnTo>
                    <a:lnTo>
                      <a:pt x="21" y="29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ADB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6" name="Freeform 2268"/>
              <p:cNvSpPr/>
              <p:nvPr/>
            </p:nvSpPr>
            <p:spPr bwMode="auto">
              <a:xfrm>
                <a:off x="4108" y="1723"/>
                <a:ext cx="52" cy="290"/>
              </a:xfrm>
              <a:custGeom>
                <a:avLst/>
                <a:gdLst>
                  <a:gd name="T0" fmla="*/ 21 w 52"/>
                  <a:gd name="T1" fmla="*/ 0 h 290"/>
                  <a:gd name="T2" fmla="*/ 0 w 52"/>
                  <a:gd name="T3" fmla="*/ 0 h 290"/>
                  <a:gd name="T4" fmla="*/ 0 w 52"/>
                  <a:gd name="T5" fmla="*/ 290 h 290"/>
                  <a:gd name="T6" fmla="*/ 52 w 52"/>
                  <a:gd name="T7" fmla="*/ 290 h 290"/>
                  <a:gd name="T8" fmla="*/ 21 w 52"/>
                  <a:gd name="T9" fmla="*/ 290 h 290"/>
                  <a:gd name="T10" fmla="*/ 21 w 52"/>
                  <a:gd name="T11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290">
                    <a:moveTo>
                      <a:pt x="21" y="0"/>
                    </a:moveTo>
                    <a:lnTo>
                      <a:pt x="0" y="0"/>
                    </a:lnTo>
                    <a:lnTo>
                      <a:pt x="0" y="290"/>
                    </a:lnTo>
                    <a:lnTo>
                      <a:pt x="52" y="290"/>
                    </a:lnTo>
                    <a:lnTo>
                      <a:pt x="21" y="290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7" name="Rectangle 2269"/>
              <p:cNvSpPr>
                <a:spLocks noChangeArrowheads="1"/>
              </p:cNvSpPr>
              <p:nvPr/>
            </p:nvSpPr>
            <p:spPr bwMode="auto">
              <a:xfrm>
                <a:off x="4108" y="1670"/>
                <a:ext cx="21" cy="32"/>
              </a:xfrm>
              <a:prstGeom prst="rect">
                <a:avLst/>
              </a:prstGeom>
              <a:solidFill>
                <a:srgbClr val="9E32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8" name="Rectangle 2270"/>
              <p:cNvSpPr>
                <a:spLocks noChangeArrowheads="1"/>
              </p:cNvSpPr>
              <p:nvPr/>
            </p:nvSpPr>
            <p:spPr bwMode="auto">
              <a:xfrm>
                <a:off x="4108" y="1670"/>
                <a:ext cx="21" cy="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9" name="Rectangle 2271"/>
              <p:cNvSpPr>
                <a:spLocks noChangeArrowheads="1"/>
              </p:cNvSpPr>
              <p:nvPr/>
            </p:nvSpPr>
            <p:spPr bwMode="auto">
              <a:xfrm>
                <a:off x="4129" y="1670"/>
                <a:ext cx="1" cy="32"/>
              </a:xfrm>
              <a:prstGeom prst="rect">
                <a:avLst/>
              </a:pr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0" name="Rectangle 2272"/>
              <p:cNvSpPr>
                <a:spLocks noChangeArrowheads="1"/>
              </p:cNvSpPr>
              <p:nvPr/>
            </p:nvSpPr>
            <p:spPr bwMode="auto">
              <a:xfrm>
                <a:off x="4129" y="1670"/>
                <a:ext cx="1" cy="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1" name="Rectangle 2273"/>
              <p:cNvSpPr>
                <a:spLocks noChangeArrowheads="1"/>
              </p:cNvSpPr>
              <p:nvPr/>
            </p:nvSpPr>
            <p:spPr bwMode="auto">
              <a:xfrm>
                <a:off x="4108" y="1707"/>
                <a:ext cx="21" cy="16"/>
              </a:xfrm>
              <a:prstGeom prst="rect">
                <a:avLst/>
              </a:pr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2" name="Rectangle 2274"/>
              <p:cNvSpPr>
                <a:spLocks noChangeArrowheads="1"/>
              </p:cNvSpPr>
              <p:nvPr/>
            </p:nvSpPr>
            <p:spPr bwMode="auto">
              <a:xfrm>
                <a:off x="4108" y="1707"/>
                <a:ext cx="21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3" name="Freeform 2275"/>
              <p:cNvSpPr/>
              <p:nvPr/>
            </p:nvSpPr>
            <p:spPr bwMode="auto">
              <a:xfrm>
                <a:off x="4108" y="1702"/>
                <a:ext cx="21" cy="5"/>
              </a:xfrm>
              <a:custGeom>
                <a:avLst/>
                <a:gdLst>
                  <a:gd name="T0" fmla="*/ 21 w 21"/>
                  <a:gd name="T1" fmla="*/ 0 h 5"/>
                  <a:gd name="T2" fmla="*/ 21 w 21"/>
                  <a:gd name="T3" fmla="*/ 0 h 5"/>
                  <a:gd name="T4" fmla="*/ 0 w 21"/>
                  <a:gd name="T5" fmla="*/ 0 h 5"/>
                  <a:gd name="T6" fmla="*/ 0 w 21"/>
                  <a:gd name="T7" fmla="*/ 5 h 5"/>
                  <a:gd name="T8" fmla="*/ 21 w 21"/>
                  <a:gd name="T9" fmla="*/ 5 h 5"/>
                  <a:gd name="T10" fmla="*/ 21 w 21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5">
                    <a:moveTo>
                      <a:pt x="21" y="0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C9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4" name="Freeform 2276"/>
              <p:cNvSpPr/>
              <p:nvPr/>
            </p:nvSpPr>
            <p:spPr bwMode="auto">
              <a:xfrm>
                <a:off x="4108" y="1702"/>
                <a:ext cx="21" cy="5"/>
              </a:xfrm>
              <a:custGeom>
                <a:avLst/>
                <a:gdLst>
                  <a:gd name="T0" fmla="*/ 21 w 21"/>
                  <a:gd name="T1" fmla="*/ 0 h 5"/>
                  <a:gd name="T2" fmla="*/ 21 w 21"/>
                  <a:gd name="T3" fmla="*/ 0 h 5"/>
                  <a:gd name="T4" fmla="*/ 0 w 21"/>
                  <a:gd name="T5" fmla="*/ 0 h 5"/>
                  <a:gd name="T6" fmla="*/ 0 w 21"/>
                  <a:gd name="T7" fmla="*/ 5 h 5"/>
                  <a:gd name="T8" fmla="*/ 21 w 21"/>
                  <a:gd name="T9" fmla="*/ 5 h 5"/>
                  <a:gd name="T10" fmla="*/ 21 w 21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5">
                    <a:moveTo>
                      <a:pt x="21" y="0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1" y="5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5" name="Rectangle 2277"/>
              <p:cNvSpPr>
                <a:spLocks noChangeArrowheads="1"/>
              </p:cNvSpPr>
              <p:nvPr/>
            </p:nvSpPr>
            <p:spPr bwMode="auto">
              <a:xfrm>
                <a:off x="4108" y="1654"/>
                <a:ext cx="21" cy="16"/>
              </a:xfrm>
              <a:prstGeom prst="rect">
                <a:avLst/>
              </a:prstGeom>
              <a:solidFill>
                <a:srgbClr val="4F1A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6" name="Rectangle 2278"/>
              <p:cNvSpPr>
                <a:spLocks noChangeArrowheads="1"/>
              </p:cNvSpPr>
              <p:nvPr/>
            </p:nvSpPr>
            <p:spPr bwMode="auto">
              <a:xfrm>
                <a:off x="4108" y="1654"/>
                <a:ext cx="21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7" name="Rectangle 2279"/>
              <p:cNvSpPr>
                <a:spLocks noChangeArrowheads="1"/>
              </p:cNvSpPr>
              <p:nvPr/>
            </p:nvSpPr>
            <p:spPr bwMode="auto">
              <a:xfrm>
                <a:off x="4129" y="1654"/>
                <a:ext cx="1" cy="16"/>
              </a:xfrm>
              <a:prstGeom prst="rect">
                <a:avLst/>
              </a:prstGeom>
              <a:solidFill>
                <a:srgbClr val="3E13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8" name="Rectangle 2280"/>
              <p:cNvSpPr>
                <a:spLocks noChangeArrowheads="1"/>
              </p:cNvSpPr>
              <p:nvPr/>
            </p:nvSpPr>
            <p:spPr bwMode="auto">
              <a:xfrm>
                <a:off x="4129" y="1654"/>
                <a:ext cx="1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9" name="Rectangle 2281"/>
              <p:cNvSpPr>
                <a:spLocks noChangeArrowheads="1"/>
              </p:cNvSpPr>
              <p:nvPr/>
            </p:nvSpPr>
            <p:spPr bwMode="auto">
              <a:xfrm>
                <a:off x="4113" y="1607"/>
                <a:ext cx="16" cy="26"/>
              </a:xfrm>
              <a:prstGeom prst="rect">
                <a:avLst/>
              </a:prstGeom>
              <a:solidFill>
                <a:srgbClr val="9E32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0" name="Rectangle 2282"/>
              <p:cNvSpPr>
                <a:spLocks noChangeArrowheads="1"/>
              </p:cNvSpPr>
              <p:nvPr/>
            </p:nvSpPr>
            <p:spPr bwMode="auto">
              <a:xfrm>
                <a:off x="4113" y="1607"/>
                <a:ext cx="1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1" name="Rectangle 2283"/>
              <p:cNvSpPr>
                <a:spLocks noChangeArrowheads="1"/>
              </p:cNvSpPr>
              <p:nvPr/>
            </p:nvSpPr>
            <p:spPr bwMode="auto">
              <a:xfrm>
                <a:off x="4108" y="1607"/>
                <a:ext cx="5" cy="26"/>
              </a:xfrm>
              <a:prstGeom prst="rect">
                <a:avLst/>
              </a:pr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2" name="Rectangle 2284"/>
              <p:cNvSpPr>
                <a:spLocks noChangeArrowheads="1"/>
              </p:cNvSpPr>
              <p:nvPr/>
            </p:nvSpPr>
            <p:spPr bwMode="auto">
              <a:xfrm>
                <a:off x="4108" y="1607"/>
                <a:ext cx="5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3" name="Freeform 2285"/>
              <p:cNvSpPr/>
              <p:nvPr/>
            </p:nvSpPr>
            <p:spPr bwMode="auto">
              <a:xfrm>
                <a:off x="4108" y="1638"/>
                <a:ext cx="21" cy="16"/>
              </a:xfrm>
              <a:custGeom>
                <a:avLst/>
                <a:gdLst>
                  <a:gd name="T0" fmla="*/ 21 w 21"/>
                  <a:gd name="T1" fmla="*/ 0 h 16"/>
                  <a:gd name="T2" fmla="*/ 0 w 21"/>
                  <a:gd name="T3" fmla="*/ 0 h 16"/>
                  <a:gd name="T4" fmla="*/ 0 w 21"/>
                  <a:gd name="T5" fmla="*/ 16 h 16"/>
                  <a:gd name="T6" fmla="*/ 21 w 21"/>
                  <a:gd name="T7" fmla="*/ 16 h 16"/>
                  <a:gd name="T8" fmla="*/ 21 w 21"/>
                  <a:gd name="T9" fmla="*/ 16 h 16"/>
                  <a:gd name="T10" fmla="*/ 21 w 2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6">
                    <a:moveTo>
                      <a:pt x="21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4" name="Freeform 2286"/>
              <p:cNvSpPr/>
              <p:nvPr/>
            </p:nvSpPr>
            <p:spPr bwMode="auto">
              <a:xfrm>
                <a:off x="4108" y="1638"/>
                <a:ext cx="21" cy="16"/>
              </a:xfrm>
              <a:custGeom>
                <a:avLst/>
                <a:gdLst>
                  <a:gd name="T0" fmla="*/ 21 w 21"/>
                  <a:gd name="T1" fmla="*/ 0 h 16"/>
                  <a:gd name="T2" fmla="*/ 0 w 21"/>
                  <a:gd name="T3" fmla="*/ 0 h 16"/>
                  <a:gd name="T4" fmla="*/ 0 w 21"/>
                  <a:gd name="T5" fmla="*/ 16 h 16"/>
                  <a:gd name="T6" fmla="*/ 21 w 21"/>
                  <a:gd name="T7" fmla="*/ 16 h 16"/>
                  <a:gd name="T8" fmla="*/ 21 w 21"/>
                  <a:gd name="T9" fmla="*/ 16 h 16"/>
                  <a:gd name="T10" fmla="*/ 21 w 2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6">
                    <a:moveTo>
                      <a:pt x="21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5" name="Freeform 2287"/>
              <p:cNvSpPr/>
              <p:nvPr/>
            </p:nvSpPr>
            <p:spPr bwMode="auto">
              <a:xfrm>
                <a:off x="4108" y="1633"/>
                <a:ext cx="21" cy="5"/>
              </a:xfrm>
              <a:custGeom>
                <a:avLst/>
                <a:gdLst>
                  <a:gd name="T0" fmla="*/ 21 w 21"/>
                  <a:gd name="T1" fmla="*/ 0 h 5"/>
                  <a:gd name="T2" fmla="*/ 5 w 21"/>
                  <a:gd name="T3" fmla="*/ 0 h 5"/>
                  <a:gd name="T4" fmla="*/ 0 w 21"/>
                  <a:gd name="T5" fmla="*/ 0 h 5"/>
                  <a:gd name="T6" fmla="*/ 0 w 21"/>
                  <a:gd name="T7" fmla="*/ 5 h 5"/>
                  <a:gd name="T8" fmla="*/ 21 w 21"/>
                  <a:gd name="T9" fmla="*/ 5 h 5"/>
                  <a:gd name="T10" fmla="*/ 21 w 21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5">
                    <a:moveTo>
                      <a:pt x="21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C9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6" name="Freeform 2288"/>
              <p:cNvSpPr/>
              <p:nvPr/>
            </p:nvSpPr>
            <p:spPr bwMode="auto">
              <a:xfrm>
                <a:off x="4108" y="1633"/>
                <a:ext cx="21" cy="5"/>
              </a:xfrm>
              <a:custGeom>
                <a:avLst/>
                <a:gdLst>
                  <a:gd name="T0" fmla="*/ 21 w 21"/>
                  <a:gd name="T1" fmla="*/ 0 h 5"/>
                  <a:gd name="T2" fmla="*/ 5 w 21"/>
                  <a:gd name="T3" fmla="*/ 0 h 5"/>
                  <a:gd name="T4" fmla="*/ 0 w 21"/>
                  <a:gd name="T5" fmla="*/ 0 h 5"/>
                  <a:gd name="T6" fmla="*/ 0 w 21"/>
                  <a:gd name="T7" fmla="*/ 5 h 5"/>
                  <a:gd name="T8" fmla="*/ 21 w 21"/>
                  <a:gd name="T9" fmla="*/ 5 h 5"/>
                  <a:gd name="T10" fmla="*/ 21 w 21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5">
                    <a:moveTo>
                      <a:pt x="21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1" y="5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7" name="Rectangle 2289"/>
              <p:cNvSpPr>
                <a:spLocks noChangeArrowheads="1"/>
              </p:cNvSpPr>
              <p:nvPr/>
            </p:nvSpPr>
            <p:spPr bwMode="auto">
              <a:xfrm>
                <a:off x="4113" y="1591"/>
                <a:ext cx="16" cy="16"/>
              </a:xfrm>
              <a:prstGeom prst="rect">
                <a:avLst/>
              </a:prstGeom>
              <a:solidFill>
                <a:srgbClr val="4F1A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8" name="Rectangle 2290"/>
              <p:cNvSpPr>
                <a:spLocks noChangeArrowheads="1"/>
              </p:cNvSpPr>
              <p:nvPr/>
            </p:nvSpPr>
            <p:spPr bwMode="auto">
              <a:xfrm>
                <a:off x="4113" y="1591"/>
                <a:ext cx="16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9" name="Rectangle 2291"/>
              <p:cNvSpPr>
                <a:spLocks noChangeArrowheads="1"/>
              </p:cNvSpPr>
              <p:nvPr/>
            </p:nvSpPr>
            <p:spPr bwMode="auto">
              <a:xfrm>
                <a:off x="4108" y="1591"/>
                <a:ext cx="5" cy="16"/>
              </a:xfrm>
              <a:prstGeom prst="rect">
                <a:avLst/>
              </a:prstGeom>
              <a:solidFill>
                <a:srgbClr val="3E13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0" name="Rectangle 2292"/>
              <p:cNvSpPr>
                <a:spLocks noChangeArrowheads="1"/>
              </p:cNvSpPr>
              <p:nvPr/>
            </p:nvSpPr>
            <p:spPr bwMode="auto">
              <a:xfrm>
                <a:off x="4108" y="1591"/>
                <a:ext cx="5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1" name="Freeform 2293"/>
              <p:cNvSpPr/>
              <p:nvPr/>
            </p:nvSpPr>
            <p:spPr bwMode="auto">
              <a:xfrm>
                <a:off x="4108" y="1575"/>
                <a:ext cx="21" cy="16"/>
              </a:xfrm>
              <a:custGeom>
                <a:avLst/>
                <a:gdLst>
                  <a:gd name="T0" fmla="*/ 21 w 21"/>
                  <a:gd name="T1" fmla="*/ 0 h 16"/>
                  <a:gd name="T2" fmla="*/ 0 w 21"/>
                  <a:gd name="T3" fmla="*/ 0 h 16"/>
                  <a:gd name="T4" fmla="*/ 0 w 21"/>
                  <a:gd name="T5" fmla="*/ 16 h 16"/>
                  <a:gd name="T6" fmla="*/ 5 w 21"/>
                  <a:gd name="T7" fmla="*/ 16 h 16"/>
                  <a:gd name="T8" fmla="*/ 21 w 21"/>
                  <a:gd name="T9" fmla="*/ 16 h 16"/>
                  <a:gd name="T10" fmla="*/ 21 w 2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6">
                    <a:moveTo>
                      <a:pt x="21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5" y="16"/>
                    </a:lnTo>
                    <a:lnTo>
                      <a:pt x="21" y="1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2" name="Freeform 2294"/>
              <p:cNvSpPr/>
              <p:nvPr/>
            </p:nvSpPr>
            <p:spPr bwMode="auto">
              <a:xfrm>
                <a:off x="4108" y="1575"/>
                <a:ext cx="21" cy="16"/>
              </a:xfrm>
              <a:custGeom>
                <a:avLst/>
                <a:gdLst>
                  <a:gd name="T0" fmla="*/ 21 w 21"/>
                  <a:gd name="T1" fmla="*/ 0 h 16"/>
                  <a:gd name="T2" fmla="*/ 0 w 21"/>
                  <a:gd name="T3" fmla="*/ 0 h 16"/>
                  <a:gd name="T4" fmla="*/ 0 w 21"/>
                  <a:gd name="T5" fmla="*/ 16 h 16"/>
                  <a:gd name="T6" fmla="*/ 5 w 21"/>
                  <a:gd name="T7" fmla="*/ 16 h 16"/>
                  <a:gd name="T8" fmla="*/ 21 w 21"/>
                  <a:gd name="T9" fmla="*/ 16 h 16"/>
                  <a:gd name="T10" fmla="*/ 21 w 2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6">
                    <a:moveTo>
                      <a:pt x="21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5" y="16"/>
                    </a:lnTo>
                    <a:lnTo>
                      <a:pt x="21" y="16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3" name="Rectangle 2295"/>
              <p:cNvSpPr>
                <a:spLocks noChangeArrowheads="1"/>
              </p:cNvSpPr>
              <p:nvPr/>
            </p:nvSpPr>
            <p:spPr bwMode="auto">
              <a:xfrm>
                <a:off x="4108" y="1570"/>
                <a:ext cx="21" cy="5"/>
              </a:xfrm>
              <a:prstGeom prst="rect">
                <a:avLst/>
              </a:prstGeom>
              <a:solidFill>
                <a:srgbClr val="9C9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4" name="Rectangle 2296"/>
              <p:cNvSpPr>
                <a:spLocks noChangeArrowheads="1"/>
              </p:cNvSpPr>
              <p:nvPr/>
            </p:nvSpPr>
            <p:spPr bwMode="auto">
              <a:xfrm>
                <a:off x="4108" y="1570"/>
                <a:ext cx="21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5" name="Freeform 2297"/>
              <p:cNvSpPr/>
              <p:nvPr/>
            </p:nvSpPr>
            <p:spPr bwMode="auto">
              <a:xfrm>
                <a:off x="4081" y="1380"/>
                <a:ext cx="16" cy="2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4 h 4"/>
                  <a:gd name="T4" fmla="*/ 1 w 3"/>
                  <a:gd name="T5" fmla="*/ 4 h 4"/>
                  <a:gd name="T6" fmla="*/ 3 w 3"/>
                  <a:gd name="T7" fmla="*/ 4 h 4"/>
                  <a:gd name="T8" fmla="*/ 3 w 3"/>
                  <a:gd name="T9" fmla="*/ 4 h 4"/>
                  <a:gd name="T10" fmla="*/ 3 w 3"/>
                  <a:gd name="T11" fmla="*/ 0 h 4"/>
                  <a:gd name="T12" fmla="*/ 3 w 3"/>
                  <a:gd name="T13" fmla="*/ 0 h 4"/>
                  <a:gd name="T14" fmla="*/ 3 w 3"/>
                  <a:gd name="T15" fmla="*/ 0 h 4"/>
                  <a:gd name="T16" fmla="*/ 3 w 3"/>
                  <a:gd name="T17" fmla="*/ 0 h 4"/>
                  <a:gd name="T18" fmla="*/ 0 w 3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D3D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6" name="Freeform 2298"/>
              <p:cNvSpPr>
                <a:spLocks noEditPoints="1"/>
              </p:cNvSpPr>
              <p:nvPr/>
            </p:nvSpPr>
            <p:spPr bwMode="auto">
              <a:xfrm>
                <a:off x="4081" y="1401"/>
                <a:ext cx="48" cy="169"/>
              </a:xfrm>
              <a:custGeom>
                <a:avLst/>
                <a:gdLst>
                  <a:gd name="T0" fmla="*/ 6 w 48"/>
                  <a:gd name="T1" fmla="*/ 0 h 169"/>
                  <a:gd name="T2" fmla="*/ 0 w 48"/>
                  <a:gd name="T3" fmla="*/ 0 h 169"/>
                  <a:gd name="T4" fmla="*/ 0 w 48"/>
                  <a:gd name="T5" fmla="*/ 153 h 169"/>
                  <a:gd name="T6" fmla="*/ 6 w 48"/>
                  <a:gd name="T7" fmla="*/ 153 h 169"/>
                  <a:gd name="T8" fmla="*/ 6 w 48"/>
                  <a:gd name="T9" fmla="*/ 0 h 169"/>
                  <a:gd name="T10" fmla="*/ 16 w 48"/>
                  <a:gd name="T11" fmla="*/ 0 h 169"/>
                  <a:gd name="T12" fmla="*/ 16 w 48"/>
                  <a:gd name="T13" fmla="*/ 0 h 169"/>
                  <a:gd name="T14" fmla="*/ 16 w 48"/>
                  <a:gd name="T15" fmla="*/ 153 h 169"/>
                  <a:gd name="T16" fmla="*/ 27 w 48"/>
                  <a:gd name="T17" fmla="*/ 153 h 169"/>
                  <a:gd name="T18" fmla="*/ 27 w 48"/>
                  <a:gd name="T19" fmla="*/ 169 h 169"/>
                  <a:gd name="T20" fmla="*/ 48 w 48"/>
                  <a:gd name="T21" fmla="*/ 169 h 169"/>
                  <a:gd name="T22" fmla="*/ 48 w 48"/>
                  <a:gd name="T23" fmla="*/ 132 h 169"/>
                  <a:gd name="T24" fmla="*/ 42 w 48"/>
                  <a:gd name="T25" fmla="*/ 132 h 169"/>
                  <a:gd name="T26" fmla="*/ 42 w 48"/>
                  <a:gd name="T27" fmla="*/ 169 h 169"/>
                  <a:gd name="T28" fmla="*/ 32 w 48"/>
                  <a:gd name="T29" fmla="*/ 169 h 169"/>
                  <a:gd name="T30" fmla="*/ 32 w 48"/>
                  <a:gd name="T31" fmla="*/ 132 h 169"/>
                  <a:gd name="T32" fmla="*/ 16 w 48"/>
                  <a:gd name="T33" fmla="*/ 132 h 169"/>
                  <a:gd name="T34" fmla="*/ 16 w 48"/>
                  <a:gd name="T35" fmla="*/ 111 h 169"/>
                  <a:gd name="T36" fmla="*/ 32 w 48"/>
                  <a:gd name="T37" fmla="*/ 111 h 169"/>
                  <a:gd name="T38" fmla="*/ 16 w 48"/>
                  <a:gd name="T39" fmla="*/ 111 h 169"/>
                  <a:gd name="T40" fmla="*/ 16 w 48"/>
                  <a:gd name="T41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169">
                    <a:moveTo>
                      <a:pt x="6" y="0"/>
                    </a:moveTo>
                    <a:lnTo>
                      <a:pt x="0" y="0"/>
                    </a:lnTo>
                    <a:lnTo>
                      <a:pt x="0" y="153"/>
                    </a:lnTo>
                    <a:lnTo>
                      <a:pt x="6" y="153"/>
                    </a:lnTo>
                    <a:lnTo>
                      <a:pt x="6" y="0"/>
                    </a:lnTo>
                    <a:close/>
                    <a:moveTo>
                      <a:pt x="16" y="0"/>
                    </a:moveTo>
                    <a:lnTo>
                      <a:pt x="16" y="0"/>
                    </a:lnTo>
                    <a:lnTo>
                      <a:pt x="16" y="153"/>
                    </a:lnTo>
                    <a:lnTo>
                      <a:pt x="27" y="153"/>
                    </a:lnTo>
                    <a:lnTo>
                      <a:pt x="27" y="169"/>
                    </a:lnTo>
                    <a:lnTo>
                      <a:pt x="48" y="169"/>
                    </a:lnTo>
                    <a:lnTo>
                      <a:pt x="48" y="132"/>
                    </a:lnTo>
                    <a:lnTo>
                      <a:pt x="42" y="132"/>
                    </a:lnTo>
                    <a:lnTo>
                      <a:pt x="42" y="169"/>
                    </a:lnTo>
                    <a:lnTo>
                      <a:pt x="32" y="169"/>
                    </a:lnTo>
                    <a:lnTo>
                      <a:pt x="32" y="132"/>
                    </a:lnTo>
                    <a:lnTo>
                      <a:pt x="16" y="132"/>
                    </a:lnTo>
                    <a:lnTo>
                      <a:pt x="16" y="111"/>
                    </a:lnTo>
                    <a:lnTo>
                      <a:pt x="32" y="111"/>
                    </a:lnTo>
                    <a:lnTo>
                      <a:pt x="16" y="11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32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7" name="Freeform 2299"/>
              <p:cNvSpPr>
                <a:spLocks noEditPoints="1"/>
              </p:cNvSpPr>
              <p:nvPr/>
            </p:nvSpPr>
            <p:spPr bwMode="auto">
              <a:xfrm>
                <a:off x="4081" y="1401"/>
                <a:ext cx="48" cy="169"/>
              </a:xfrm>
              <a:custGeom>
                <a:avLst/>
                <a:gdLst>
                  <a:gd name="T0" fmla="*/ 6 w 48"/>
                  <a:gd name="T1" fmla="*/ 0 h 169"/>
                  <a:gd name="T2" fmla="*/ 0 w 48"/>
                  <a:gd name="T3" fmla="*/ 0 h 169"/>
                  <a:gd name="T4" fmla="*/ 0 w 48"/>
                  <a:gd name="T5" fmla="*/ 153 h 169"/>
                  <a:gd name="T6" fmla="*/ 6 w 48"/>
                  <a:gd name="T7" fmla="*/ 153 h 169"/>
                  <a:gd name="T8" fmla="*/ 6 w 48"/>
                  <a:gd name="T9" fmla="*/ 0 h 169"/>
                  <a:gd name="T10" fmla="*/ 16 w 48"/>
                  <a:gd name="T11" fmla="*/ 0 h 169"/>
                  <a:gd name="T12" fmla="*/ 16 w 48"/>
                  <a:gd name="T13" fmla="*/ 0 h 169"/>
                  <a:gd name="T14" fmla="*/ 16 w 48"/>
                  <a:gd name="T15" fmla="*/ 153 h 169"/>
                  <a:gd name="T16" fmla="*/ 27 w 48"/>
                  <a:gd name="T17" fmla="*/ 153 h 169"/>
                  <a:gd name="T18" fmla="*/ 27 w 48"/>
                  <a:gd name="T19" fmla="*/ 169 h 169"/>
                  <a:gd name="T20" fmla="*/ 48 w 48"/>
                  <a:gd name="T21" fmla="*/ 169 h 169"/>
                  <a:gd name="T22" fmla="*/ 48 w 48"/>
                  <a:gd name="T23" fmla="*/ 132 h 169"/>
                  <a:gd name="T24" fmla="*/ 42 w 48"/>
                  <a:gd name="T25" fmla="*/ 132 h 169"/>
                  <a:gd name="T26" fmla="*/ 42 w 48"/>
                  <a:gd name="T27" fmla="*/ 169 h 169"/>
                  <a:gd name="T28" fmla="*/ 32 w 48"/>
                  <a:gd name="T29" fmla="*/ 169 h 169"/>
                  <a:gd name="T30" fmla="*/ 32 w 48"/>
                  <a:gd name="T31" fmla="*/ 132 h 169"/>
                  <a:gd name="T32" fmla="*/ 16 w 48"/>
                  <a:gd name="T33" fmla="*/ 132 h 169"/>
                  <a:gd name="T34" fmla="*/ 16 w 48"/>
                  <a:gd name="T35" fmla="*/ 111 h 169"/>
                  <a:gd name="T36" fmla="*/ 32 w 48"/>
                  <a:gd name="T37" fmla="*/ 111 h 169"/>
                  <a:gd name="T38" fmla="*/ 16 w 48"/>
                  <a:gd name="T39" fmla="*/ 111 h 169"/>
                  <a:gd name="T40" fmla="*/ 16 w 48"/>
                  <a:gd name="T41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169">
                    <a:moveTo>
                      <a:pt x="6" y="0"/>
                    </a:moveTo>
                    <a:lnTo>
                      <a:pt x="0" y="0"/>
                    </a:lnTo>
                    <a:lnTo>
                      <a:pt x="0" y="153"/>
                    </a:lnTo>
                    <a:lnTo>
                      <a:pt x="6" y="153"/>
                    </a:lnTo>
                    <a:lnTo>
                      <a:pt x="6" y="0"/>
                    </a:lnTo>
                    <a:moveTo>
                      <a:pt x="16" y="0"/>
                    </a:moveTo>
                    <a:lnTo>
                      <a:pt x="16" y="0"/>
                    </a:lnTo>
                    <a:lnTo>
                      <a:pt x="16" y="153"/>
                    </a:lnTo>
                    <a:lnTo>
                      <a:pt x="27" y="153"/>
                    </a:lnTo>
                    <a:lnTo>
                      <a:pt x="27" y="169"/>
                    </a:lnTo>
                    <a:lnTo>
                      <a:pt x="48" y="169"/>
                    </a:lnTo>
                    <a:lnTo>
                      <a:pt x="48" y="132"/>
                    </a:lnTo>
                    <a:lnTo>
                      <a:pt x="42" y="132"/>
                    </a:lnTo>
                    <a:lnTo>
                      <a:pt x="42" y="169"/>
                    </a:lnTo>
                    <a:lnTo>
                      <a:pt x="32" y="169"/>
                    </a:lnTo>
                    <a:lnTo>
                      <a:pt x="32" y="132"/>
                    </a:lnTo>
                    <a:lnTo>
                      <a:pt x="16" y="132"/>
                    </a:lnTo>
                    <a:lnTo>
                      <a:pt x="16" y="111"/>
                    </a:lnTo>
                    <a:lnTo>
                      <a:pt x="32" y="111"/>
                    </a:lnTo>
                    <a:lnTo>
                      <a:pt x="16" y="111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8" name="Rectangle 2300"/>
              <p:cNvSpPr>
                <a:spLocks noChangeArrowheads="1"/>
              </p:cNvSpPr>
              <p:nvPr/>
            </p:nvSpPr>
            <p:spPr bwMode="auto">
              <a:xfrm>
                <a:off x="4113" y="1533"/>
                <a:ext cx="10" cy="37"/>
              </a:xfrm>
              <a:prstGeom prst="rect">
                <a:avLst/>
              </a:pr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9" name="Rectangle 2301"/>
              <p:cNvSpPr>
                <a:spLocks noChangeArrowheads="1"/>
              </p:cNvSpPr>
              <p:nvPr/>
            </p:nvSpPr>
            <p:spPr bwMode="auto">
              <a:xfrm>
                <a:off x="4113" y="1533"/>
                <a:ext cx="10" cy="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0" name="Rectangle 2302"/>
              <p:cNvSpPr>
                <a:spLocks noChangeArrowheads="1"/>
              </p:cNvSpPr>
              <p:nvPr/>
            </p:nvSpPr>
            <p:spPr bwMode="auto">
              <a:xfrm>
                <a:off x="4087" y="1401"/>
                <a:ext cx="10" cy="153"/>
              </a:xfrm>
              <a:prstGeom prst="rect">
                <a:avLst/>
              </a:pr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1" name="Rectangle 2303"/>
              <p:cNvSpPr>
                <a:spLocks noChangeArrowheads="1"/>
              </p:cNvSpPr>
              <p:nvPr/>
            </p:nvSpPr>
            <p:spPr bwMode="auto">
              <a:xfrm>
                <a:off x="4087" y="1401"/>
                <a:ext cx="1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2" name="Rectangle 2304"/>
              <p:cNvSpPr>
                <a:spLocks noChangeArrowheads="1"/>
              </p:cNvSpPr>
              <p:nvPr/>
            </p:nvSpPr>
            <p:spPr bwMode="auto">
              <a:xfrm>
                <a:off x="3976" y="1775"/>
                <a:ext cx="100" cy="148"/>
              </a:xfrm>
              <a:prstGeom prst="rect">
                <a:avLst/>
              </a:prstGeom>
              <a:solidFill>
                <a:srgbClr val="D8B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3" name="Rectangle 2305"/>
              <p:cNvSpPr>
                <a:spLocks noChangeArrowheads="1"/>
              </p:cNvSpPr>
              <p:nvPr/>
            </p:nvSpPr>
            <p:spPr bwMode="auto">
              <a:xfrm>
                <a:off x="3987" y="1786"/>
                <a:ext cx="79" cy="126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4" name="Rectangle 2306"/>
              <p:cNvSpPr>
                <a:spLocks noChangeArrowheads="1"/>
              </p:cNvSpPr>
              <p:nvPr/>
            </p:nvSpPr>
            <p:spPr bwMode="auto">
              <a:xfrm>
                <a:off x="4024" y="1786"/>
                <a:ext cx="42" cy="126"/>
              </a:xfrm>
              <a:prstGeom prst="rect">
                <a:avLst/>
              </a:prstGeom>
              <a:solidFill>
                <a:srgbClr val="554A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5" name="Rectangle 2307"/>
              <p:cNvSpPr>
                <a:spLocks noChangeArrowheads="1"/>
              </p:cNvSpPr>
              <p:nvPr/>
            </p:nvSpPr>
            <p:spPr bwMode="auto">
              <a:xfrm>
                <a:off x="3987" y="1786"/>
                <a:ext cx="37" cy="126"/>
              </a:xfrm>
              <a:prstGeom prst="rect">
                <a:avLst/>
              </a:prstGeom>
              <a:solidFill>
                <a:srgbClr val="554A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6" name="Rectangle 2308"/>
              <p:cNvSpPr>
                <a:spLocks noChangeArrowheads="1"/>
              </p:cNvSpPr>
              <p:nvPr/>
            </p:nvSpPr>
            <p:spPr bwMode="auto">
              <a:xfrm>
                <a:off x="4963" y="1401"/>
                <a:ext cx="226" cy="612"/>
              </a:xfrm>
              <a:prstGeom prst="rect">
                <a:avLst/>
              </a:pr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7" name="Rectangle 2309"/>
              <p:cNvSpPr>
                <a:spLocks noChangeArrowheads="1"/>
              </p:cNvSpPr>
              <p:nvPr/>
            </p:nvSpPr>
            <p:spPr bwMode="auto">
              <a:xfrm>
                <a:off x="4963" y="1401"/>
                <a:ext cx="226" cy="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8" name="Freeform 2310"/>
              <p:cNvSpPr/>
              <p:nvPr/>
            </p:nvSpPr>
            <p:spPr bwMode="auto">
              <a:xfrm>
                <a:off x="4884" y="1543"/>
                <a:ext cx="336" cy="159"/>
              </a:xfrm>
              <a:custGeom>
                <a:avLst/>
                <a:gdLst>
                  <a:gd name="T0" fmla="*/ 0 w 64"/>
                  <a:gd name="T1" fmla="*/ 1 h 30"/>
                  <a:gd name="T2" fmla="*/ 64 w 64"/>
                  <a:gd name="T3" fmla="*/ 0 h 30"/>
                  <a:gd name="T4" fmla="*/ 64 w 64"/>
                  <a:gd name="T5" fmla="*/ 30 h 30"/>
                  <a:gd name="T6" fmla="*/ 0 w 64"/>
                  <a:gd name="T7" fmla="*/ 30 h 30"/>
                  <a:gd name="T8" fmla="*/ 0 w 64"/>
                  <a:gd name="T9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30">
                    <a:moveTo>
                      <a:pt x="0" y="1"/>
                    </a:moveTo>
                    <a:cubicBezTo>
                      <a:pt x="21" y="2"/>
                      <a:pt x="42" y="1"/>
                      <a:pt x="64" y="0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9" name="Rectangle 2311"/>
              <p:cNvSpPr>
                <a:spLocks noChangeArrowheads="1"/>
              </p:cNvSpPr>
              <p:nvPr/>
            </p:nvSpPr>
            <p:spPr bwMode="auto">
              <a:xfrm>
                <a:off x="4884" y="1575"/>
                <a:ext cx="310" cy="127"/>
              </a:xfrm>
              <a:prstGeom prst="rect">
                <a:avLst/>
              </a:prstGeom>
              <a:solidFill>
                <a:srgbClr val="BF3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0" name="Rectangle 2312"/>
              <p:cNvSpPr>
                <a:spLocks noChangeArrowheads="1"/>
              </p:cNvSpPr>
              <p:nvPr/>
            </p:nvSpPr>
            <p:spPr bwMode="auto">
              <a:xfrm>
                <a:off x="4884" y="1575"/>
                <a:ext cx="310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1" name="Rectangle 2313"/>
              <p:cNvSpPr>
                <a:spLocks noChangeArrowheads="1"/>
              </p:cNvSpPr>
              <p:nvPr/>
            </p:nvSpPr>
            <p:spPr bwMode="auto">
              <a:xfrm>
                <a:off x="4932" y="1575"/>
                <a:ext cx="10" cy="127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2" name="Rectangle 2314"/>
              <p:cNvSpPr>
                <a:spLocks noChangeArrowheads="1"/>
              </p:cNvSpPr>
              <p:nvPr/>
            </p:nvSpPr>
            <p:spPr bwMode="auto">
              <a:xfrm>
                <a:off x="4932" y="1575"/>
                <a:ext cx="10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3" name="Rectangle 2315"/>
              <p:cNvSpPr>
                <a:spLocks noChangeArrowheads="1"/>
              </p:cNvSpPr>
              <p:nvPr/>
            </p:nvSpPr>
            <p:spPr bwMode="auto">
              <a:xfrm>
                <a:off x="4958" y="1575"/>
                <a:ext cx="10" cy="127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4" name="Rectangle 2316"/>
              <p:cNvSpPr>
                <a:spLocks noChangeArrowheads="1"/>
              </p:cNvSpPr>
              <p:nvPr/>
            </p:nvSpPr>
            <p:spPr bwMode="auto">
              <a:xfrm>
                <a:off x="4958" y="1575"/>
                <a:ext cx="10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5" name="Rectangle 2317"/>
              <p:cNvSpPr>
                <a:spLocks noChangeArrowheads="1"/>
              </p:cNvSpPr>
              <p:nvPr/>
            </p:nvSpPr>
            <p:spPr bwMode="auto">
              <a:xfrm>
                <a:off x="4984" y="1575"/>
                <a:ext cx="11" cy="127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6" name="Rectangle 2318"/>
              <p:cNvSpPr>
                <a:spLocks noChangeArrowheads="1"/>
              </p:cNvSpPr>
              <p:nvPr/>
            </p:nvSpPr>
            <p:spPr bwMode="auto">
              <a:xfrm>
                <a:off x="4984" y="1575"/>
                <a:ext cx="11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7" name="Rectangle 2319"/>
              <p:cNvSpPr>
                <a:spLocks noChangeArrowheads="1"/>
              </p:cNvSpPr>
              <p:nvPr/>
            </p:nvSpPr>
            <p:spPr bwMode="auto">
              <a:xfrm>
                <a:off x="5010" y="1575"/>
                <a:ext cx="11" cy="127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8" name="Rectangle 2320"/>
              <p:cNvSpPr>
                <a:spLocks noChangeArrowheads="1"/>
              </p:cNvSpPr>
              <p:nvPr/>
            </p:nvSpPr>
            <p:spPr bwMode="auto">
              <a:xfrm>
                <a:off x="5010" y="1575"/>
                <a:ext cx="11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9" name="Rectangle 2321"/>
              <p:cNvSpPr>
                <a:spLocks noChangeArrowheads="1"/>
              </p:cNvSpPr>
              <p:nvPr/>
            </p:nvSpPr>
            <p:spPr bwMode="auto">
              <a:xfrm>
                <a:off x="5037" y="1575"/>
                <a:ext cx="10" cy="127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0" name="Rectangle 2322"/>
              <p:cNvSpPr>
                <a:spLocks noChangeArrowheads="1"/>
              </p:cNvSpPr>
              <p:nvPr/>
            </p:nvSpPr>
            <p:spPr bwMode="auto">
              <a:xfrm>
                <a:off x="5037" y="1575"/>
                <a:ext cx="10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1" name="Rectangle 2323"/>
              <p:cNvSpPr>
                <a:spLocks noChangeArrowheads="1"/>
              </p:cNvSpPr>
              <p:nvPr/>
            </p:nvSpPr>
            <p:spPr bwMode="auto">
              <a:xfrm>
                <a:off x="5068" y="1575"/>
                <a:ext cx="5" cy="127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2" name="Rectangle 2324"/>
              <p:cNvSpPr>
                <a:spLocks noChangeArrowheads="1"/>
              </p:cNvSpPr>
              <p:nvPr/>
            </p:nvSpPr>
            <p:spPr bwMode="auto">
              <a:xfrm>
                <a:off x="5068" y="1575"/>
                <a:ext cx="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3" name="Rectangle 2325"/>
              <p:cNvSpPr>
                <a:spLocks noChangeArrowheads="1"/>
              </p:cNvSpPr>
              <p:nvPr/>
            </p:nvSpPr>
            <p:spPr bwMode="auto">
              <a:xfrm>
                <a:off x="5094" y="1575"/>
                <a:ext cx="6" cy="127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4" name="Rectangle 2326"/>
              <p:cNvSpPr>
                <a:spLocks noChangeArrowheads="1"/>
              </p:cNvSpPr>
              <p:nvPr/>
            </p:nvSpPr>
            <p:spPr bwMode="auto">
              <a:xfrm>
                <a:off x="5094" y="1575"/>
                <a:ext cx="6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5" name="Rectangle 2327"/>
              <p:cNvSpPr>
                <a:spLocks noChangeArrowheads="1"/>
              </p:cNvSpPr>
              <p:nvPr/>
            </p:nvSpPr>
            <p:spPr bwMode="auto">
              <a:xfrm>
                <a:off x="5121" y="1575"/>
                <a:ext cx="5" cy="127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6" name="Rectangle 2328"/>
              <p:cNvSpPr>
                <a:spLocks noChangeArrowheads="1"/>
              </p:cNvSpPr>
              <p:nvPr/>
            </p:nvSpPr>
            <p:spPr bwMode="auto">
              <a:xfrm>
                <a:off x="5121" y="1575"/>
                <a:ext cx="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7" name="Rectangle 2329"/>
              <p:cNvSpPr>
                <a:spLocks noChangeArrowheads="1"/>
              </p:cNvSpPr>
              <p:nvPr/>
            </p:nvSpPr>
            <p:spPr bwMode="auto">
              <a:xfrm>
                <a:off x="5147" y="1575"/>
                <a:ext cx="10" cy="127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8" name="Rectangle 2330"/>
              <p:cNvSpPr>
                <a:spLocks noChangeArrowheads="1"/>
              </p:cNvSpPr>
              <p:nvPr/>
            </p:nvSpPr>
            <p:spPr bwMode="auto">
              <a:xfrm>
                <a:off x="5147" y="1575"/>
                <a:ext cx="10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76" name="Group 2532"/>
            <p:cNvGrpSpPr/>
            <p:nvPr/>
          </p:nvGrpSpPr>
          <p:grpSpPr bwMode="auto">
            <a:xfrm>
              <a:off x="4066" y="1058"/>
              <a:ext cx="1223" cy="955"/>
              <a:chOff x="4066" y="1058"/>
              <a:chExt cx="1223" cy="955"/>
            </a:xfrm>
          </p:grpSpPr>
          <p:sp>
            <p:nvSpPr>
              <p:cNvPr id="1459" name="Rectangle 2332"/>
              <p:cNvSpPr>
                <a:spLocks noChangeArrowheads="1"/>
              </p:cNvSpPr>
              <p:nvPr/>
            </p:nvSpPr>
            <p:spPr bwMode="auto">
              <a:xfrm>
                <a:off x="5173" y="1575"/>
                <a:ext cx="11" cy="127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0" name="Rectangle 2333"/>
              <p:cNvSpPr>
                <a:spLocks noChangeArrowheads="1"/>
              </p:cNvSpPr>
              <p:nvPr/>
            </p:nvSpPr>
            <p:spPr bwMode="auto">
              <a:xfrm>
                <a:off x="5173" y="1575"/>
                <a:ext cx="11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1" name="Rectangle 2334"/>
              <p:cNvSpPr>
                <a:spLocks noChangeArrowheads="1"/>
              </p:cNvSpPr>
              <p:nvPr/>
            </p:nvSpPr>
            <p:spPr bwMode="auto">
              <a:xfrm>
                <a:off x="4884" y="1702"/>
                <a:ext cx="336" cy="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2" name="Rectangle 2335"/>
              <p:cNvSpPr>
                <a:spLocks noChangeArrowheads="1"/>
              </p:cNvSpPr>
              <p:nvPr/>
            </p:nvSpPr>
            <p:spPr bwMode="auto">
              <a:xfrm>
                <a:off x="4884" y="1702"/>
                <a:ext cx="336" cy="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3" name="Rectangle 2336"/>
              <p:cNvSpPr>
                <a:spLocks noChangeArrowheads="1"/>
              </p:cNvSpPr>
              <p:nvPr/>
            </p:nvSpPr>
            <p:spPr bwMode="auto">
              <a:xfrm>
                <a:off x="4884" y="1702"/>
                <a:ext cx="336" cy="5"/>
              </a:xfrm>
              <a:prstGeom prst="rect">
                <a:avLst/>
              </a:pr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4" name="Rectangle 2337"/>
              <p:cNvSpPr>
                <a:spLocks noChangeArrowheads="1"/>
              </p:cNvSpPr>
              <p:nvPr/>
            </p:nvSpPr>
            <p:spPr bwMode="auto">
              <a:xfrm>
                <a:off x="4884" y="1702"/>
                <a:ext cx="336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5" name="Rectangle 2338"/>
              <p:cNvSpPr>
                <a:spLocks noChangeArrowheads="1"/>
              </p:cNvSpPr>
              <p:nvPr/>
            </p:nvSpPr>
            <p:spPr bwMode="auto">
              <a:xfrm>
                <a:off x="5220" y="1654"/>
                <a:ext cx="1" cy="16"/>
              </a:xfrm>
              <a:prstGeom prst="rect">
                <a:avLst/>
              </a:prstGeom>
              <a:solidFill>
                <a:srgbClr val="2C2D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6" name="Rectangle 2339"/>
              <p:cNvSpPr>
                <a:spLocks noChangeArrowheads="1"/>
              </p:cNvSpPr>
              <p:nvPr/>
            </p:nvSpPr>
            <p:spPr bwMode="auto">
              <a:xfrm>
                <a:off x="5194" y="1654"/>
                <a:ext cx="26" cy="16"/>
              </a:xfrm>
              <a:prstGeom prst="rect">
                <a:avLst/>
              </a:pr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7" name="Rectangle 2340"/>
              <p:cNvSpPr>
                <a:spLocks noChangeArrowheads="1"/>
              </p:cNvSpPr>
              <p:nvPr/>
            </p:nvSpPr>
            <p:spPr bwMode="auto">
              <a:xfrm>
                <a:off x="5194" y="1654"/>
                <a:ext cx="26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8" name="Freeform 2341"/>
              <p:cNvSpPr>
                <a:spLocks noEditPoints="1"/>
              </p:cNvSpPr>
              <p:nvPr/>
            </p:nvSpPr>
            <p:spPr bwMode="auto">
              <a:xfrm>
                <a:off x="5010" y="1654"/>
                <a:ext cx="184" cy="16"/>
              </a:xfrm>
              <a:custGeom>
                <a:avLst/>
                <a:gdLst>
                  <a:gd name="T0" fmla="*/ 0 w 184"/>
                  <a:gd name="T1" fmla="*/ 0 h 16"/>
                  <a:gd name="T2" fmla="*/ 0 w 184"/>
                  <a:gd name="T3" fmla="*/ 0 h 16"/>
                  <a:gd name="T4" fmla="*/ 0 w 184"/>
                  <a:gd name="T5" fmla="*/ 16 h 16"/>
                  <a:gd name="T6" fmla="*/ 0 w 184"/>
                  <a:gd name="T7" fmla="*/ 16 h 16"/>
                  <a:gd name="T8" fmla="*/ 0 w 184"/>
                  <a:gd name="T9" fmla="*/ 0 h 16"/>
                  <a:gd name="T10" fmla="*/ 27 w 184"/>
                  <a:gd name="T11" fmla="*/ 0 h 16"/>
                  <a:gd name="T12" fmla="*/ 11 w 184"/>
                  <a:gd name="T13" fmla="*/ 0 h 16"/>
                  <a:gd name="T14" fmla="*/ 11 w 184"/>
                  <a:gd name="T15" fmla="*/ 16 h 16"/>
                  <a:gd name="T16" fmla="*/ 27 w 184"/>
                  <a:gd name="T17" fmla="*/ 16 h 16"/>
                  <a:gd name="T18" fmla="*/ 27 w 184"/>
                  <a:gd name="T19" fmla="*/ 0 h 16"/>
                  <a:gd name="T20" fmla="*/ 58 w 184"/>
                  <a:gd name="T21" fmla="*/ 0 h 16"/>
                  <a:gd name="T22" fmla="*/ 37 w 184"/>
                  <a:gd name="T23" fmla="*/ 0 h 16"/>
                  <a:gd name="T24" fmla="*/ 37 w 184"/>
                  <a:gd name="T25" fmla="*/ 16 h 16"/>
                  <a:gd name="T26" fmla="*/ 58 w 184"/>
                  <a:gd name="T27" fmla="*/ 16 h 16"/>
                  <a:gd name="T28" fmla="*/ 58 w 184"/>
                  <a:gd name="T29" fmla="*/ 0 h 16"/>
                  <a:gd name="T30" fmla="*/ 84 w 184"/>
                  <a:gd name="T31" fmla="*/ 0 h 16"/>
                  <a:gd name="T32" fmla="*/ 63 w 184"/>
                  <a:gd name="T33" fmla="*/ 0 h 16"/>
                  <a:gd name="T34" fmla="*/ 63 w 184"/>
                  <a:gd name="T35" fmla="*/ 16 h 16"/>
                  <a:gd name="T36" fmla="*/ 84 w 184"/>
                  <a:gd name="T37" fmla="*/ 16 h 16"/>
                  <a:gd name="T38" fmla="*/ 84 w 184"/>
                  <a:gd name="T39" fmla="*/ 0 h 16"/>
                  <a:gd name="T40" fmla="*/ 111 w 184"/>
                  <a:gd name="T41" fmla="*/ 0 h 16"/>
                  <a:gd name="T42" fmla="*/ 90 w 184"/>
                  <a:gd name="T43" fmla="*/ 0 h 16"/>
                  <a:gd name="T44" fmla="*/ 90 w 184"/>
                  <a:gd name="T45" fmla="*/ 16 h 16"/>
                  <a:gd name="T46" fmla="*/ 111 w 184"/>
                  <a:gd name="T47" fmla="*/ 16 h 16"/>
                  <a:gd name="T48" fmla="*/ 111 w 184"/>
                  <a:gd name="T49" fmla="*/ 0 h 16"/>
                  <a:gd name="T50" fmla="*/ 137 w 184"/>
                  <a:gd name="T51" fmla="*/ 0 h 16"/>
                  <a:gd name="T52" fmla="*/ 116 w 184"/>
                  <a:gd name="T53" fmla="*/ 0 h 16"/>
                  <a:gd name="T54" fmla="*/ 116 w 184"/>
                  <a:gd name="T55" fmla="*/ 16 h 16"/>
                  <a:gd name="T56" fmla="*/ 137 w 184"/>
                  <a:gd name="T57" fmla="*/ 16 h 16"/>
                  <a:gd name="T58" fmla="*/ 137 w 184"/>
                  <a:gd name="T59" fmla="*/ 0 h 16"/>
                  <a:gd name="T60" fmla="*/ 163 w 184"/>
                  <a:gd name="T61" fmla="*/ 0 h 16"/>
                  <a:gd name="T62" fmla="*/ 147 w 184"/>
                  <a:gd name="T63" fmla="*/ 0 h 16"/>
                  <a:gd name="T64" fmla="*/ 147 w 184"/>
                  <a:gd name="T65" fmla="*/ 16 h 16"/>
                  <a:gd name="T66" fmla="*/ 163 w 184"/>
                  <a:gd name="T67" fmla="*/ 16 h 16"/>
                  <a:gd name="T68" fmla="*/ 163 w 184"/>
                  <a:gd name="T69" fmla="*/ 0 h 16"/>
                  <a:gd name="T70" fmla="*/ 184 w 184"/>
                  <a:gd name="T71" fmla="*/ 0 h 16"/>
                  <a:gd name="T72" fmla="*/ 174 w 184"/>
                  <a:gd name="T73" fmla="*/ 0 h 16"/>
                  <a:gd name="T74" fmla="*/ 174 w 184"/>
                  <a:gd name="T75" fmla="*/ 16 h 16"/>
                  <a:gd name="T76" fmla="*/ 184 w 184"/>
                  <a:gd name="T77" fmla="*/ 16 h 16"/>
                  <a:gd name="T78" fmla="*/ 184 w 184"/>
                  <a:gd name="T7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4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  <a:moveTo>
                      <a:pt x="27" y="0"/>
                    </a:moveTo>
                    <a:lnTo>
                      <a:pt x="11" y="0"/>
                    </a:lnTo>
                    <a:lnTo>
                      <a:pt x="11" y="16"/>
                    </a:lnTo>
                    <a:lnTo>
                      <a:pt x="27" y="16"/>
                    </a:lnTo>
                    <a:lnTo>
                      <a:pt x="27" y="0"/>
                    </a:lnTo>
                    <a:close/>
                    <a:moveTo>
                      <a:pt x="58" y="0"/>
                    </a:moveTo>
                    <a:lnTo>
                      <a:pt x="37" y="0"/>
                    </a:lnTo>
                    <a:lnTo>
                      <a:pt x="37" y="16"/>
                    </a:lnTo>
                    <a:lnTo>
                      <a:pt x="58" y="16"/>
                    </a:lnTo>
                    <a:lnTo>
                      <a:pt x="58" y="0"/>
                    </a:lnTo>
                    <a:close/>
                    <a:moveTo>
                      <a:pt x="84" y="0"/>
                    </a:moveTo>
                    <a:lnTo>
                      <a:pt x="63" y="0"/>
                    </a:lnTo>
                    <a:lnTo>
                      <a:pt x="63" y="16"/>
                    </a:lnTo>
                    <a:lnTo>
                      <a:pt x="84" y="16"/>
                    </a:lnTo>
                    <a:lnTo>
                      <a:pt x="84" y="0"/>
                    </a:lnTo>
                    <a:close/>
                    <a:moveTo>
                      <a:pt x="111" y="0"/>
                    </a:moveTo>
                    <a:lnTo>
                      <a:pt x="90" y="0"/>
                    </a:lnTo>
                    <a:lnTo>
                      <a:pt x="90" y="16"/>
                    </a:lnTo>
                    <a:lnTo>
                      <a:pt x="111" y="16"/>
                    </a:lnTo>
                    <a:lnTo>
                      <a:pt x="111" y="0"/>
                    </a:lnTo>
                    <a:close/>
                    <a:moveTo>
                      <a:pt x="137" y="0"/>
                    </a:moveTo>
                    <a:lnTo>
                      <a:pt x="116" y="0"/>
                    </a:lnTo>
                    <a:lnTo>
                      <a:pt x="116" y="16"/>
                    </a:lnTo>
                    <a:lnTo>
                      <a:pt x="137" y="16"/>
                    </a:lnTo>
                    <a:lnTo>
                      <a:pt x="137" y="0"/>
                    </a:lnTo>
                    <a:close/>
                    <a:moveTo>
                      <a:pt x="163" y="0"/>
                    </a:moveTo>
                    <a:lnTo>
                      <a:pt x="147" y="0"/>
                    </a:lnTo>
                    <a:lnTo>
                      <a:pt x="147" y="16"/>
                    </a:lnTo>
                    <a:lnTo>
                      <a:pt x="163" y="16"/>
                    </a:lnTo>
                    <a:lnTo>
                      <a:pt x="163" y="0"/>
                    </a:lnTo>
                    <a:close/>
                    <a:moveTo>
                      <a:pt x="184" y="0"/>
                    </a:moveTo>
                    <a:lnTo>
                      <a:pt x="174" y="0"/>
                    </a:lnTo>
                    <a:lnTo>
                      <a:pt x="174" y="16"/>
                    </a:lnTo>
                    <a:lnTo>
                      <a:pt x="184" y="16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601F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9" name="Freeform 2342"/>
              <p:cNvSpPr>
                <a:spLocks noEditPoints="1"/>
              </p:cNvSpPr>
              <p:nvPr/>
            </p:nvSpPr>
            <p:spPr bwMode="auto">
              <a:xfrm>
                <a:off x="5010" y="1654"/>
                <a:ext cx="184" cy="16"/>
              </a:xfrm>
              <a:custGeom>
                <a:avLst/>
                <a:gdLst>
                  <a:gd name="T0" fmla="*/ 0 w 184"/>
                  <a:gd name="T1" fmla="*/ 0 h 16"/>
                  <a:gd name="T2" fmla="*/ 0 w 184"/>
                  <a:gd name="T3" fmla="*/ 0 h 16"/>
                  <a:gd name="T4" fmla="*/ 0 w 184"/>
                  <a:gd name="T5" fmla="*/ 16 h 16"/>
                  <a:gd name="T6" fmla="*/ 0 w 184"/>
                  <a:gd name="T7" fmla="*/ 16 h 16"/>
                  <a:gd name="T8" fmla="*/ 0 w 184"/>
                  <a:gd name="T9" fmla="*/ 0 h 16"/>
                  <a:gd name="T10" fmla="*/ 27 w 184"/>
                  <a:gd name="T11" fmla="*/ 0 h 16"/>
                  <a:gd name="T12" fmla="*/ 11 w 184"/>
                  <a:gd name="T13" fmla="*/ 0 h 16"/>
                  <a:gd name="T14" fmla="*/ 11 w 184"/>
                  <a:gd name="T15" fmla="*/ 16 h 16"/>
                  <a:gd name="T16" fmla="*/ 27 w 184"/>
                  <a:gd name="T17" fmla="*/ 16 h 16"/>
                  <a:gd name="T18" fmla="*/ 27 w 184"/>
                  <a:gd name="T19" fmla="*/ 0 h 16"/>
                  <a:gd name="T20" fmla="*/ 58 w 184"/>
                  <a:gd name="T21" fmla="*/ 0 h 16"/>
                  <a:gd name="T22" fmla="*/ 37 w 184"/>
                  <a:gd name="T23" fmla="*/ 0 h 16"/>
                  <a:gd name="T24" fmla="*/ 37 w 184"/>
                  <a:gd name="T25" fmla="*/ 16 h 16"/>
                  <a:gd name="T26" fmla="*/ 58 w 184"/>
                  <a:gd name="T27" fmla="*/ 16 h 16"/>
                  <a:gd name="T28" fmla="*/ 58 w 184"/>
                  <a:gd name="T29" fmla="*/ 0 h 16"/>
                  <a:gd name="T30" fmla="*/ 84 w 184"/>
                  <a:gd name="T31" fmla="*/ 0 h 16"/>
                  <a:gd name="T32" fmla="*/ 63 w 184"/>
                  <a:gd name="T33" fmla="*/ 0 h 16"/>
                  <a:gd name="T34" fmla="*/ 63 w 184"/>
                  <a:gd name="T35" fmla="*/ 16 h 16"/>
                  <a:gd name="T36" fmla="*/ 84 w 184"/>
                  <a:gd name="T37" fmla="*/ 16 h 16"/>
                  <a:gd name="T38" fmla="*/ 84 w 184"/>
                  <a:gd name="T39" fmla="*/ 0 h 16"/>
                  <a:gd name="T40" fmla="*/ 111 w 184"/>
                  <a:gd name="T41" fmla="*/ 0 h 16"/>
                  <a:gd name="T42" fmla="*/ 90 w 184"/>
                  <a:gd name="T43" fmla="*/ 0 h 16"/>
                  <a:gd name="T44" fmla="*/ 90 w 184"/>
                  <a:gd name="T45" fmla="*/ 16 h 16"/>
                  <a:gd name="T46" fmla="*/ 111 w 184"/>
                  <a:gd name="T47" fmla="*/ 16 h 16"/>
                  <a:gd name="T48" fmla="*/ 111 w 184"/>
                  <a:gd name="T49" fmla="*/ 0 h 16"/>
                  <a:gd name="T50" fmla="*/ 137 w 184"/>
                  <a:gd name="T51" fmla="*/ 0 h 16"/>
                  <a:gd name="T52" fmla="*/ 116 w 184"/>
                  <a:gd name="T53" fmla="*/ 0 h 16"/>
                  <a:gd name="T54" fmla="*/ 116 w 184"/>
                  <a:gd name="T55" fmla="*/ 16 h 16"/>
                  <a:gd name="T56" fmla="*/ 137 w 184"/>
                  <a:gd name="T57" fmla="*/ 16 h 16"/>
                  <a:gd name="T58" fmla="*/ 137 w 184"/>
                  <a:gd name="T59" fmla="*/ 0 h 16"/>
                  <a:gd name="T60" fmla="*/ 163 w 184"/>
                  <a:gd name="T61" fmla="*/ 0 h 16"/>
                  <a:gd name="T62" fmla="*/ 147 w 184"/>
                  <a:gd name="T63" fmla="*/ 0 h 16"/>
                  <a:gd name="T64" fmla="*/ 147 w 184"/>
                  <a:gd name="T65" fmla="*/ 16 h 16"/>
                  <a:gd name="T66" fmla="*/ 163 w 184"/>
                  <a:gd name="T67" fmla="*/ 16 h 16"/>
                  <a:gd name="T68" fmla="*/ 163 w 184"/>
                  <a:gd name="T69" fmla="*/ 0 h 16"/>
                  <a:gd name="T70" fmla="*/ 184 w 184"/>
                  <a:gd name="T71" fmla="*/ 0 h 16"/>
                  <a:gd name="T72" fmla="*/ 174 w 184"/>
                  <a:gd name="T73" fmla="*/ 0 h 16"/>
                  <a:gd name="T74" fmla="*/ 174 w 184"/>
                  <a:gd name="T75" fmla="*/ 16 h 16"/>
                  <a:gd name="T76" fmla="*/ 184 w 184"/>
                  <a:gd name="T77" fmla="*/ 16 h 16"/>
                  <a:gd name="T78" fmla="*/ 184 w 184"/>
                  <a:gd name="T7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4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0"/>
                    </a:lnTo>
                    <a:moveTo>
                      <a:pt x="27" y="0"/>
                    </a:moveTo>
                    <a:lnTo>
                      <a:pt x="11" y="0"/>
                    </a:lnTo>
                    <a:lnTo>
                      <a:pt x="11" y="16"/>
                    </a:lnTo>
                    <a:lnTo>
                      <a:pt x="27" y="16"/>
                    </a:lnTo>
                    <a:lnTo>
                      <a:pt x="27" y="0"/>
                    </a:lnTo>
                    <a:moveTo>
                      <a:pt x="58" y="0"/>
                    </a:moveTo>
                    <a:lnTo>
                      <a:pt x="37" y="0"/>
                    </a:lnTo>
                    <a:lnTo>
                      <a:pt x="37" y="16"/>
                    </a:lnTo>
                    <a:lnTo>
                      <a:pt x="58" y="16"/>
                    </a:lnTo>
                    <a:lnTo>
                      <a:pt x="58" y="0"/>
                    </a:lnTo>
                    <a:moveTo>
                      <a:pt x="84" y="0"/>
                    </a:moveTo>
                    <a:lnTo>
                      <a:pt x="63" y="0"/>
                    </a:lnTo>
                    <a:lnTo>
                      <a:pt x="63" y="16"/>
                    </a:lnTo>
                    <a:lnTo>
                      <a:pt x="84" y="16"/>
                    </a:lnTo>
                    <a:lnTo>
                      <a:pt x="84" y="0"/>
                    </a:lnTo>
                    <a:moveTo>
                      <a:pt x="111" y="0"/>
                    </a:moveTo>
                    <a:lnTo>
                      <a:pt x="90" y="0"/>
                    </a:lnTo>
                    <a:lnTo>
                      <a:pt x="90" y="16"/>
                    </a:lnTo>
                    <a:lnTo>
                      <a:pt x="111" y="16"/>
                    </a:lnTo>
                    <a:lnTo>
                      <a:pt x="111" y="0"/>
                    </a:lnTo>
                    <a:moveTo>
                      <a:pt x="137" y="0"/>
                    </a:moveTo>
                    <a:lnTo>
                      <a:pt x="116" y="0"/>
                    </a:lnTo>
                    <a:lnTo>
                      <a:pt x="116" y="16"/>
                    </a:lnTo>
                    <a:lnTo>
                      <a:pt x="137" y="16"/>
                    </a:lnTo>
                    <a:lnTo>
                      <a:pt x="137" y="0"/>
                    </a:lnTo>
                    <a:moveTo>
                      <a:pt x="163" y="0"/>
                    </a:moveTo>
                    <a:lnTo>
                      <a:pt x="147" y="0"/>
                    </a:lnTo>
                    <a:lnTo>
                      <a:pt x="147" y="16"/>
                    </a:lnTo>
                    <a:lnTo>
                      <a:pt x="163" y="16"/>
                    </a:lnTo>
                    <a:lnTo>
                      <a:pt x="163" y="0"/>
                    </a:lnTo>
                    <a:moveTo>
                      <a:pt x="184" y="0"/>
                    </a:moveTo>
                    <a:lnTo>
                      <a:pt x="174" y="0"/>
                    </a:lnTo>
                    <a:lnTo>
                      <a:pt x="174" y="16"/>
                    </a:lnTo>
                    <a:lnTo>
                      <a:pt x="184" y="16"/>
                    </a:lnTo>
                    <a:lnTo>
                      <a:pt x="1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0" name="Rectangle 2343"/>
              <p:cNvSpPr>
                <a:spLocks noChangeArrowheads="1"/>
              </p:cNvSpPr>
              <p:nvPr/>
            </p:nvSpPr>
            <p:spPr bwMode="auto">
              <a:xfrm>
                <a:off x="5010" y="1654"/>
                <a:ext cx="11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1" name="Rectangle 2344"/>
              <p:cNvSpPr>
                <a:spLocks noChangeArrowheads="1"/>
              </p:cNvSpPr>
              <p:nvPr/>
            </p:nvSpPr>
            <p:spPr bwMode="auto">
              <a:xfrm>
                <a:off x="5010" y="1654"/>
                <a:ext cx="11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2" name="Rectangle 2345"/>
              <p:cNvSpPr>
                <a:spLocks noChangeArrowheads="1"/>
              </p:cNvSpPr>
              <p:nvPr/>
            </p:nvSpPr>
            <p:spPr bwMode="auto">
              <a:xfrm>
                <a:off x="5037" y="1654"/>
                <a:ext cx="10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3" name="Rectangle 2346"/>
              <p:cNvSpPr>
                <a:spLocks noChangeArrowheads="1"/>
              </p:cNvSpPr>
              <p:nvPr/>
            </p:nvSpPr>
            <p:spPr bwMode="auto">
              <a:xfrm>
                <a:off x="5037" y="1654"/>
                <a:ext cx="10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4" name="Rectangle 2347"/>
              <p:cNvSpPr>
                <a:spLocks noChangeArrowheads="1"/>
              </p:cNvSpPr>
              <p:nvPr/>
            </p:nvSpPr>
            <p:spPr bwMode="auto">
              <a:xfrm>
                <a:off x="5068" y="1654"/>
                <a:ext cx="5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5" name="Rectangle 2348"/>
              <p:cNvSpPr>
                <a:spLocks noChangeArrowheads="1"/>
              </p:cNvSpPr>
              <p:nvPr/>
            </p:nvSpPr>
            <p:spPr bwMode="auto">
              <a:xfrm>
                <a:off x="5068" y="1654"/>
                <a:ext cx="5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6" name="Rectangle 2349"/>
              <p:cNvSpPr>
                <a:spLocks noChangeArrowheads="1"/>
              </p:cNvSpPr>
              <p:nvPr/>
            </p:nvSpPr>
            <p:spPr bwMode="auto">
              <a:xfrm>
                <a:off x="5094" y="1654"/>
                <a:ext cx="6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7" name="Rectangle 2350"/>
              <p:cNvSpPr>
                <a:spLocks noChangeArrowheads="1"/>
              </p:cNvSpPr>
              <p:nvPr/>
            </p:nvSpPr>
            <p:spPr bwMode="auto">
              <a:xfrm>
                <a:off x="5094" y="1654"/>
                <a:ext cx="6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8" name="Rectangle 2351"/>
              <p:cNvSpPr>
                <a:spLocks noChangeArrowheads="1"/>
              </p:cNvSpPr>
              <p:nvPr/>
            </p:nvSpPr>
            <p:spPr bwMode="auto">
              <a:xfrm>
                <a:off x="5121" y="1654"/>
                <a:ext cx="5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9" name="Rectangle 2352"/>
              <p:cNvSpPr>
                <a:spLocks noChangeArrowheads="1"/>
              </p:cNvSpPr>
              <p:nvPr/>
            </p:nvSpPr>
            <p:spPr bwMode="auto">
              <a:xfrm>
                <a:off x="5121" y="1654"/>
                <a:ext cx="5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0" name="Rectangle 2353"/>
              <p:cNvSpPr>
                <a:spLocks noChangeArrowheads="1"/>
              </p:cNvSpPr>
              <p:nvPr/>
            </p:nvSpPr>
            <p:spPr bwMode="auto">
              <a:xfrm>
                <a:off x="5147" y="1654"/>
                <a:ext cx="10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1" name="Rectangle 2354"/>
              <p:cNvSpPr>
                <a:spLocks noChangeArrowheads="1"/>
              </p:cNvSpPr>
              <p:nvPr/>
            </p:nvSpPr>
            <p:spPr bwMode="auto">
              <a:xfrm>
                <a:off x="5147" y="1654"/>
                <a:ext cx="10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2" name="Rectangle 2355"/>
              <p:cNvSpPr>
                <a:spLocks noChangeArrowheads="1"/>
              </p:cNvSpPr>
              <p:nvPr/>
            </p:nvSpPr>
            <p:spPr bwMode="auto">
              <a:xfrm>
                <a:off x="5173" y="1654"/>
                <a:ext cx="11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3" name="Rectangle 2356"/>
              <p:cNvSpPr>
                <a:spLocks noChangeArrowheads="1"/>
              </p:cNvSpPr>
              <p:nvPr/>
            </p:nvSpPr>
            <p:spPr bwMode="auto">
              <a:xfrm>
                <a:off x="5173" y="1654"/>
                <a:ext cx="11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4" name="Freeform 2357"/>
              <p:cNvSpPr/>
              <p:nvPr/>
            </p:nvSpPr>
            <p:spPr bwMode="auto">
              <a:xfrm>
                <a:off x="4905" y="1480"/>
                <a:ext cx="336" cy="153"/>
              </a:xfrm>
              <a:custGeom>
                <a:avLst/>
                <a:gdLst>
                  <a:gd name="T0" fmla="*/ 0 w 64"/>
                  <a:gd name="T1" fmla="*/ 1 h 29"/>
                  <a:gd name="T2" fmla="*/ 64 w 64"/>
                  <a:gd name="T3" fmla="*/ 0 h 29"/>
                  <a:gd name="T4" fmla="*/ 64 w 64"/>
                  <a:gd name="T5" fmla="*/ 29 h 29"/>
                  <a:gd name="T6" fmla="*/ 0 w 64"/>
                  <a:gd name="T7" fmla="*/ 29 h 29"/>
                  <a:gd name="T8" fmla="*/ 0 w 64"/>
                  <a:gd name="T9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9">
                    <a:moveTo>
                      <a:pt x="0" y="1"/>
                    </a:moveTo>
                    <a:cubicBezTo>
                      <a:pt x="22" y="1"/>
                      <a:pt x="43" y="1"/>
                      <a:pt x="64" y="0"/>
                    </a:cubicBezTo>
                    <a:cubicBezTo>
                      <a:pt x="64" y="29"/>
                      <a:pt x="64" y="29"/>
                      <a:pt x="64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5" name="Rectangle 2358"/>
              <p:cNvSpPr>
                <a:spLocks noChangeArrowheads="1"/>
              </p:cNvSpPr>
              <p:nvPr/>
            </p:nvSpPr>
            <p:spPr bwMode="auto">
              <a:xfrm>
                <a:off x="4905" y="1512"/>
                <a:ext cx="310" cy="121"/>
              </a:xfrm>
              <a:prstGeom prst="rect">
                <a:avLst/>
              </a:prstGeom>
              <a:solidFill>
                <a:srgbClr val="BF3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6" name="Rectangle 2359"/>
              <p:cNvSpPr>
                <a:spLocks noChangeArrowheads="1"/>
              </p:cNvSpPr>
              <p:nvPr/>
            </p:nvSpPr>
            <p:spPr bwMode="auto">
              <a:xfrm>
                <a:off x="4905" y="1512"/>
                <a:ext cx="310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7" name="Rectangle 2360"/>
              <p:cNvSpPr>
                <a:spLocks noChangeArrowheads="1"/>
              </p:cNvSpPr>
              <p:nvPr/>
            </p:nvSpPr>
            <p:spPr bwMode="auto">
              <a:xfrm>
                <a:off x="4958" y="1512"/>
                <a:ext cx="5" cy="1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8" name="Rectangle 2361"/>
              <p:cNvSpPr>
                <a:spLocks noChangeArrowheads="1"/>
              </p:cNvSpPr>
              <p:nvPr/>
            </p:nvSpPr>
            <p:spPr bwMode="auto">
              <a:xfrm>
                <a:off x="4958" y="1512"/>
                <a:ext cx="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9" name="Rectangle 2362"/>
              <p:cNvSpPr>
                <a:spLocks noChangeArrowheads="1"/>
              </p:cNvSpPr>
              <p:nvPr/>
            </p:nvSpPr>
            <p:spPr bwMode="auto">
              <a:xfrm>
                <a:off x="4984" y="1512"/>
                <a:ext cx="5" cy="1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0" name="Rectangle 2363"/>
              <p:cNvSpPr>
                <a:spLocks noChangeArrowheads="1"/>
              </p:cNvSpPr>
              <p:nvPr/>
            </p:nvSpPr>
            <p:spPr bwMode="auto">
              <a:xfrm>
                <a:off x="4984" y="1512"/>
                <a:ext cx="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1" name="Rectangle 2364"/>
              <p:cNvSpPr>
                <a:spLocks noChangeArrowheads="1"/>
              </p:cNvSpPr>
              <p:nvPr/>
            </p:nvSpPr>
            <p:spPr bwMode="auto">
              <a:xfrm>
                <a:off x="5010" y="1512"/>
                <a:ext cx="6" cy="1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2" name="Rectangle 2365"/>
              <p:cNvSpPr>
                <a:spLocks noChangeArrowheads="1"/>
              </p:cNvSpPr>
              <p:nvPr/>
            </p:nvSpPr>
            <p:spPr bwMode="auto">
              <a:xfrm>
                <a:off x="5010" y="1512"/>
                <a:ext cx="6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3" name="Rectangle 2366"/>
              <p:cNvSpPr>
                <a:spLocks noChangeArrowheads="1"/>
              </p:cNvSpPr>
              <p:nvPr/>
            </p:nvSpPr>
            <p:spPr bwMode="auto">
              <a:xfrm>
                <a:off x="5037" y="1512"/>
                <a:ext cx="10" cy="1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4" name="Rectangle 2367"/>
              <p:cNvSpPr>
                <a:spLocks noChangeArrowheads="1"/>
              </p:cNvSpPr>
              <p:nvPr/>
            </p:nvSpPr>
            <p:spPr bwMode="auto">
              <a:xfrm>
                <a:off x="5037" y="1512"/>
                <a:ext cx="10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5" name="Rectangle 2368"/>
              <p:cNvSpPr>
                <a:spLocks noChangeArrowheads="1"/>
              </p:cNvSpPr>
              <p:nvPr/>
            </p:nvSpPr>
            <p:spPr bwMode="auto">
              <a:xfrm>
                <a:off x="5063" y="1512"/>
                <a:ext cx="10" cy="1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6" name="Rectangle 2369"/>
              <p:cNvSpPr>
                <a:spLocks noChangeArrowheads="1"/>
              </p:cNvSpPr>
              <p:nvPr/>
            </p:nvSpPr>
            <p:spPr bwMode="auto">
              <a:xfrm>
                <a:off x="5063" y="1512"/>
                <a:ext cx="10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7" name="Rectangle 2370"/>
              <p:cNvSpPr>
                <a:spLocks noChangeArrowheads="1"/>
              </p:cNvSpPr>
              <p:nvPr/>
            </p:nvSpPr>
            <p:spPr bwMode="auto">
              <a:xfrm>
                <a:off x="5089" y="1512"/>
                <a:ext cx="11" cy="1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8" name="Rectangle 2371"/>
              <p:cNvSpPr>
                <a:spLocks noChangeArrowheads="1"/>
              </p:cNvSpPr>
              <p:nvPr/>
            </p:nvSpPr>
            <p:spPr bwMode="auto">
              <a:xfrm>
                <a:off x="5089" y="1512"/>
                <a:ext cx="11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9" name="Rectangle 2372"/>
              <p:cNvSpPr>
                <a:spLocks noChangeArrowheads="1"/>
              </p:cNvSpPr>
              <p:nvPr/>
            </p:nvSpPr>
            <p:spPr bwMode="auto">
              <a:xfrm>
                <a:off x="5115" y="1512"/>
                <a:ext cx="11" cy="1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0" name="Rectangle 2373"/>
              <p:cNvSpPr>
                <a:spLocks noChangeArrowheads="1"/>
              </p:cNvSpPr>
              <p:nvPr/>
            </p:nvSpPr>
            <p:spPr bwMode="auto">
              <a:xfrm>
                <a:off x="5115" y="1512"/>
                <a:ext cx="11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1" name="Rectangle 2374"/>
              <p:cNvSpPr>
                <a:spLocks noChangeArrowheads="1"/>
              </p:cNvSpPr>
              <p:nvPr/>
            </p:nvSpPr>
            <p:spPr bwMode="auto">
              <a:xfrm>
                <a:off x="5142" y="1512"/>
                <a:ext cx="10" cy="1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2" name="Rectangle 2375"/>
              <p:cNvSpPr>
                <a:spLocks noChangeArrowheads="1"/>
              </p:cNvSpPr>
              <p:nvPr/>
            </p:nvSpPr>
            <p:spPr bwMode="auto">
              <a:xfrm>
                <a:off x="5142" y="1512"/>
                <a:ext cx="10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3" name="Rectangle 2376"/>
              <p:cNvSpPr>
                <a:spLocks noChangeArrowheads="1"/>
              </p:cNvSpPr>
              <p:nvPr/>
            </p:nvSpPr>
            <p:spPr bwMode="auto">
              <a:xfrm>
                <a:off x="5168" y="1512"/>
                <a:ext cx="10" cy="1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4" name="Rectangle 2377"/>
              <p:cNvSpPr>
                <a:spLocks noChangeArrowheads="1"/>
              </p:cNvSpPr>
              <p:nvPr/>
            </p:nvSpPr>
            <p:spPr bwMode="auto">
              <a:xfrm>
                <a:off x="5168" y="1512"/>
                <a:ext cx="10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5" name="Rectangle 2378"/>
              <p:cNvSpPr>
                <a:spLocks noChangeArrowheads="1"/>
              </p:cNvSpPr>
              <p:nvPr/>
            </p:nvSpPr>
            <p:spPr bwMode="auto">
              <a:xfrm>
                <a:off x="5194" y="1512"/>
                <a:ext cx="11" cy="1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6" name="Rectangle 2379"/>
              <p:cNvSpPr>
                <a:spLocks noChangeArrowheads="1"/>
              </p:cNvSpPr>
              <p:nvPr/>
            </p:nvSpPr>
            <p:spPr bwMode="auto">
              <a:xfrm>
                <a:off x="5194" y="1512"/>
                <a:ext cx="11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7" name="Rectangle 2380"/>
              <p:cNvSpPr>
                <a:spLocks noChangeArrowheads="1"/>
              </p:cNvSpPr>
              <p:nvPr/>
            </p:nvSpPr>
            <p:spPr bwMode="auto">
              <a:xfrm>
                <a:off x="4911" y="1633"/>
                <a:ext cx="330" cy="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8" name="Rectangle 2381"/>
              <p:cNvSpPr>
                <a:spLocks noChangeArrowheads="1"/>
              </p:cNvSpPr>
              <p:nvPr/>
            </p:nvSpPr>
            <p:spPr bwMode="auto">
              <a:xfrm>
                <a:off x="4911" y="1633"/>
                <a:ext cx="330" cy="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9" name="Rectangle 2382"/>
              <p:cNvSpPr>
                <a:spLocks noChangeArrowheads="1"/>
              </p:cNvSpPr>
              <p:nvPr/>
            </p:nvSpPr>
            <p:spPr bwMode="auto">
              <a:xfrm>
                <a:off x="4911" y="1633"/>
                <a:ext cx="330" cy="5"/>
              </a:xfrm>
              <a:prstGeom prst="rect">
                <a:avLst/>
              </a:pr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0" name="Rectangle 2383"/>
              <p:cNvSpPr>
                <a:spLocks noChangeArrowheads="1"/>
              </p:cNvSpPr>
              <p:nvPr/>
            </p:nvSpPr>
            <p:spPr bwMode="auto">
              <a:xfrm>
                <a:off x="4911" y="1633"/>
                <a:ext cx="330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1" name="Rectangle 2384"/>
              <p:cNvSpPr>
                <a:spLocks noChangeArrowheads="1"/>
              </p:cNvSpPr>
              <p:nvPr/>
            </p:nvSpPr>
            <p:spPr bwMode="auto">
              <a:xfrm>
                <a:off x="5241" y="1591"/>
                <a:ext cx="1" cy="16"/>
              </a:xfrm>
              <a:prstGeom prst="rect">
                <a:avLst/>
              </a:prstGeom>
              <a:solidFill>
                <a:srgbClr val="2C2D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2" name="Rectangle 2385"/>
              <p:cNvSpPr>
                <a:spLocks noChangeArrowheads="1"/>
              </p:cNvSpPr>
              <p:nvPr/>
            </p:nvSpPr>
            <p:spPr bwMode="auto">
              <a:xfrm>
                <a:off x="5241" y="1591"/>
                <a:ext cx="1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3" name="Rectangle 2386"/>
              <p:cNvSpPr>
                <a:spLocks noChangeArrowheads="1"/>
              </p:cNvSpPr>
              <p:nvPr/>
            </p:nvSpPr>
            <p:spPr bwMode="auto">
              <a:xfrm>
                <a:off x="5215" y="1591"/>
                <a:ext cx="26" cy="16"/>
              </a:xfrm>
              <a:prstGeom prst="rect">
                <a:avLst/>
              </a:pr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4" name="Rectangle 2387"/>
              <p:cNvSpPr>
                <a:spLocks noChangeArrowheads="1"/>
              </p:cNvSpPr>
              <p:nvPr/>
            </p:nvSpPr>
            <p:spPr bwMode="auto">
              <a:xfrm>
                <a:off x="5215" y="1591"/>
                <a:ext cx="26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5" name="Freeform 2388"/>
              <p:cNvSpPr>
                <a:spLocks noEditPoints="1"/>
              </p:cNvSpPr>
              <p:nvPr/>
            </p:nvSpPr>
            <p:spPr bwMode="auto">
              <a:xfrm>
                <a:off x="5016" y="1591"/>
                <a:ext cx="199" cy="16"/>
              </a:xfrm>
              <a:custGeom>
                <a:avLst/>
                <a:gdLst>
                  <a:gd name="T0" fmla="*/ 21 w 199"/>
                  <a:gd name="T1" fmla="*/ 0 h 16"/>
                  <a:gd name="T2" fmla="*/ 0 w 199"/>
                  <a:gd name="T3" fmla="*/ 0 h 16"/>
                  <a:gd name="T4" fmla="*/ 0 w 199"/>
                  <a:gd name="T5" fmla="*/ 16 h 16"/>
                  <a:gd name="T6" fmla="*/ 21 w 199"/>
                  <a:gd name="T7" fmla="*/ 16 h 16"/>
                  <a:gd name="T8" fmla="*/ 21 w 199"/>
                  <a:gd name="T9" fmla="*/ 0 h 16"/>
                  <a:gd name="T10" fmla="*/ 47 w 199"/>
                  <a:gd name="T11" fmla="*/ 0 h 16"/>
                  <a:gd name="T12" fmla="*/ 31 w 199"/>
                  <a:gd name="T13" fmla="*/ 0 h 16"/>
                  <a:gd name="T14" fmla="*/ 31 w 199"/>
                  <a:gd name="T15" fmla="*/ 16 h 16"/>
                  <a:gd name="T16" fmla="*/ 47 w 199"/>
                  <a:gd name="T17" fmla="*/ 16 h 16"/>
                  <a:gd name="T18" fmla="*/ 47 w 199"/>
                  <a:gd name="T19" fmla="*/ 0 h 16"/>
                  <a:gd name="T20" fmla="*/ 73 w 199"/>
                  <a:gd name="T21" fmla="*/ 0 h 16"/>
                  <a:gd name="T22" fmla="*/ 57 w 199"/>
                  <a:gd name="T23" fmla="*/ 0 h 16"/>
                  <a:gd name="T24" fmla="*/ 57 w 199"/>
                  <a:gd name="T25" fmla="*/ 16 h 16"/>
                  <a:gd name="T26" fmla="*/ 73 w 199"/>
                  <a:gd name="T27" fmla="*/ 16 h 16"/>
                  <a:gd name="T28" fmla="*/ 73 w 199"/>
                  <a:gd name="T29" fmla="*/ 0 h 16"/>
                  <a:gd name="T30" fmla="*/ 99 w 199"/>
                  <a:gd name="T31" fmla="*/ 0 h 16"/>
                  <a:gd name="T32" fmla="*/ 84 w 199"/>
                  <a:gd name="T33" fmla="*/ 0 h 16"/>
                  <a:gd name="T34" fmla="*/ 84 w 199"/>
                  <a:gd name="T35" fmla="*/ 16 h 16"/>
                  <a:gd name="T36" fmla="*/ 99 w 199"/>
                  <a:gd name="T37" fmla="*/ 16 h 16"/>
                  <a:gd name="T38" fmla="*/ 99 w 199"/>
                  <a:gd name="T39" fmla="*/ 0 h 16"/>
                  <a:gd name="T40" fmla="*/ 126 w 199"/>
                  <a:gd name="T41" fmla="*/ 0 h 16"/>
                  <a:gd name="T42" fmla="*/ 110 w 199"/>
                  <a:gd name="T43" fmla="*/ 0 h 16"/>
                  <a:gd name="T44" fmla="*/ 110 w 199"/>
                  <a:gd name="T45" fmla="*/ 16 h 16"/>
                  <a:gd name="T46" fmla="*/ 126 w 199"/>
                  <a:gd name="T47" fmla="*/ 16 h 16"/>
                  <a:gd name="T48" fmla="*/ 126 w 199"/>
                  <a:gd name="T49" fmla="*/ 0 h 16"/>
                  <a:gd name="T50" fmla="*/ 152 w 199"/>
                  <a:gd name="T51" fmla="*/ 0 h 16"/>
                  <a:gd name="T52" fmla="*/ 136 w 199"/>
                  <a:gd name="T53" fmla="*/ 0 h 16"/>
                  <a:gd name="T54" fmla="*/ 136 w 199"/>
                  <a:gd name="T55" fmla="*/ 16 h 16"/>
                  <a:gd name="T56" fmla="*/ 152 w 199"/>
                  <a:gd name="T57" fmla="*/ 16 h 16"/>
                  <a:gd name="T58" fmla="*/ 152 w 199"/>
                  <a:gd name="T59" fmla="*/ 0 h 16"/>
                  <a:gd name="T60" fmla="*/ 178 w 199"/>
                  <a:gd name="T61" fmla="*/ 0 h 16"/>
                  <a:gd name="T62" fmla="*/ 162 w 199"/>
                  <a:gd name="T63" fmla="*/ 0 h 16"/>
                  <a:gd name="T64" fmla="*/ 162 w 199"/>
                  <a:gd name="T65" fmla="*/ 16 h 16"/>
                  <a:gd name="T66" fmla="*/ 178 w 199"/>
                  <a:gd name="T67" fmla="*/ 16 h 16"/>
                  <a:gd name="T68" fmla="*/ 178 w 199"/>
                  <a:gd name="T69" fmla="*/ 0 h 16"/>
                  <a:gd name="T70" fmla="*/ 199 w 199"/>
                  <a:gd name="T71" fmla="*/ 0 h 16"/>
                  <a:gd name="T72" fmla="*/ 189 w 199"/>
                  <a:gd name="T73" fmla="*/ 0 h 16"/>
                  <a:gd name="T74" fmla="*/ 189 w 199"/>
                  <a:gd name="T75" fmla="*/ 16 h 16"/>
                  <a:gd name="T76" fmla="*/ 199 w 199"/>
                  <a:gd name="T77" fmla="*/ 16 h 16"/>
                  <a:gd name="T78" fmla="*/ 199 w 199"/>
                  <a:gd name="T7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9" h="16">
                    <a:moveTo>
                      <a:pt x="21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21" y="16"/>
                    </a:lnTo>
                    <a:lnTo>
                      <a:pt x="21" y="0"/>
                    </a:lnTo>
                    <a:close/>
                    <a:moveTo>
                      <a:pt x="47" y="0"/>
                    </a:moveTo>
                    <a:lnTo>
                      <a:pt x="31" y="0"/>
                    </a:lnTo>
                    <a:lnTo>
                      <a:pt x="31" y="16"/>
                    </a:lnTo>
                    <a:lnTo>
                      <a:pt x="47" y="16"/>
                    </a:lnTo>
                    <a:lnTo>
                      <a:pt x="47" y="0"/>
                    </a:lnTo>
                    <a:close/>
                    <a:moveTo>
                      <a:pt x="73" y="0"/>
                    </a:moveTo>
                    <a:lnTo>
                      <a:pt x="57" y="0"/>
                    </a:lnTo>
                    <a:lnTo>
                      <a:pt x="57" y="16"/>
                    </a:lnTo>
                    <a:lnTo>
                      <a:pt x="73" y="16"/>
                    </a:lnTo>
                    <a:lnTo>
                      <a:pt x="73" y="0"/>
                    </a:lnTo>
                    <a:close/>
                    <a:moveTo>
                      <a:pt x="99" y="0"/>
                    </a:moveTo>
                    <a:lnTo>
                      <a:pt x="84" y="0"/>
                    </a:lnTo>
                    <a:lnTo>
                      <a:pt x="84" y="16"/>
                    </a:lnTo>
                    <a:lnTo>
                      <a:pt x="99" y="16"/>
                    </a:lnTo>
                    <a:lnTo>
                      <a:pt x="99" y="0"/>
                    </a:lnTo>
                    <a:close/>
                    <a:moveTo>
                      <a:pt x="126" y="0"/>
                    </a:moveTo>
                    <a:lnTo>
                      <a:pt x="110" y="0"/>
                    </a:lnTo>
                    <a:lnTo>
                      <a:pt x="110" y="16"/>
                    </a:lnTo>
                    <a:lnTo>
                      <a:pt x="126" y="16"/>
                    </a:lnTo>
                    <a:lnTo>
                      <a:pt x="126" y="0"/>
                    </a:lnTo>
                    <a:close/>
                    <a:moveTo>
                      <a:pt x="152" y="0"/>
                    </a:moveTo>
                    <a:lnTo>
                      <a:pt x="136" y="0"/>
                    </a:lnTo>
                    <a:lnTo>
                      <a:pt x="136" y="16"/>
                    </a:lnTo>
                    <a:lnTo>
                      <a:pt x="152" y="16"/>
                    </a:lnTo>
                    <a:lnTo>
                      <a:pt x="152" y="0"/>
                    </a:lnTo>
                    <a:close/>
                    <a:moveTo>
                      <a:pt x="178" y="0"/>
                    </a:moveTo>
                    <a:lnTo>
                      <a:pt x="162" y="0"/>
                    </a:lnTo>
                    <a:lnTo>
                      <a:pt x="162" y="16"/>
                    </a:lnTo>
                    <a:lnTo>
                      <a:pt x="178" y="16"/>
                    </a:lnTo>
                    <a:lnTo>
                      <a:pt x="178" y="0"/>
                    </a:lnTo>
                    <a:close/>
                    <a:moveTo>
                      <a:pt x="199" y="0"/>
                    </a:moveTo>
                    <a:lnTo>
                      <a:pt x="189" y="0"/>
                    </a:lnTo>
                    <a:lnTo>
                      <a:pt x="189" y="16"/>
                    </a:lnTo>
                    <a:lnTo>
                      <a:pt x="199" y="16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601F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6" name="Freeform 2389"/>
              <p:cNvSpPr>
                <a:spLocks noEditPoints="1"/>
              </p:cNvSpPr>
              <p:nvPr/>
            </p:nvSpPr>
            <p:spPr bwMode="auto">
              <a:xfrm>
                <a:off x="5016" y="1591"/>
                <a:ext cx="199" cy="16"/>
              </a:xfrm>
              <a:custGeom>
                <a:avLst/>
                <a:gdLst>
                  <a:gd name="T0" fmla="*/ 21 w 199"/>
                  <a:gd name="T1" fmla="*/ 0 h 16"/>
                  <a:gd name="T2" fmla="*/ 0 w 199"/>
                  <a:gd name="T3" fmla="*/ 0 h 16"/>
                  <a:gd name="T4" fmla="*/ 0 w 199"/>
                  <a:gd name="T5" fmla="*/ 16 h 16"/>
                  <a:gd name="T6" fmla="*/ 21 w 199"/>
                  <a:gd name="T7" fmla="*/ 16 h 16"/>
                  <a:gd name="T8" fmla="*/ 21 w 199"/>
                  <a:gd name="T9" fmla="*/ 0 h 16"/>
                  <a:gd name="T10" fmla="*/ 47 w 199"/>
                  <a:gd name="T11" fmla="*/ 0 h 16"/>
                  <a:gd name="T12" fmla="*/ 31 w 199"/>
                  <a:gd name="T13" fmla="*/ 0 h 16"/>
                  <a:gd name="T14" fmla="*/ 31 w 199"/>
                  <a:gd name="T15" fmla="*/ 16 h 16"/>
                  <a:gd name="T16" fmla="*/ 47 w 199"/>
                  <a:gd name="T17" fmla="*/ 16 h 16"/>
                  <a:gd name="T18" fmla="*/ 47 w 199"/>
                  <a:gd name="T19" fmla="*/ 0 h 16"/>
                  <a:gd name="T20" fmla="*/ 73 w 199"/>
                  <a:gd name="T21" fmla="*/ 0 h 16"/>
                  <a:gd name="T22" fmla="*/ 57 w 199"/>
                  <a:gd name="T23" fmla="*/ 0 h 16"/>
                  <a:gd name="T24" fmla="*/ 57 w 199"/>
                  <a:gd name="T25" fmla="*/ 16 h 16"/>
                  <a:gd name="T26" fmla="*/ 73 w 199"/>
                  <a:gd name="T27" fmla="*/ 16 h 16"/>
                  <a:gd name="T28" fmla="*/ 73 w 199"/>
                  <a:gd name="T29" fmla="*/ 0 h 16"/>
                  <a:gd name="T30" fmla="*/ 99 w 199"/>
                  <a:gd name="T31" fmla="*/ 0 h 16"/>
                  <a:gd name="T32" fmla="*/ 84 w 199"/>
                  <a:gd name="T33" fmla="*/ 0 h 16"/>
                  <a:gd name="T34" fmla="*/ 84 w 199"/>
                  <a:gd name="T35" fmla="*/ 16 h 16"/>
                  <a:gd name="T36" fmla="*/ 99 w 199"/>
                  <a:gd name="T37" fmla="*/ 16 h 16"/>
                  <a:gd name="T38" fmla="*/ 99 w 199"/>
                  <a:gd name="T39" fmla="*/ 0 h 16"/>
                  <a:gd name="T40" fmla="*/ 126 w 199"/>
                  <a:gd name="T41" fmla="*/ 0 h 16"/>
                  <a:gd name="T42" fmla="*/ 110 w 199"/>
                  <a:gd name="T43" fmla="*/ 0 h 16"/>
                  <a:gd name="T44" fmla="*/ 110 w 199"/>
                  <a:gd name="T45" fmla="*/ 16 h 16"/>
                  <a:gd name="T46" fmla="*/ 126 w 199"/>
                  <a:gd name="T47" fmla="*/ 16 h 16"/>
                  <a:gd name="T48" fmla="*/ 126 w 199"/>
                  <a:gd name="T49" fmla="*/ 0 h 16"/>
                  <a:gd name="T50" fmla="*/ 152 w 199"/>
                  <a:gd name="T51" fmla="*/ 0 h 16"/>
                  <a:gd name="T52" fmla="*/ 136 w 199"/>
                  <a:gd name="T53" fmla="*/ 0 h 16"/>
                  <a:gd name="T54" fmla="*/ 136 w 199"/>
                  <a:gd name="T55" fmla="*/ 16 h 16"/>
                  <a:gd name="T56" fmla="*/ 152 w 199"/>
                  <a:gd name="T57" fmla="*/ 16 h 16"/>
                  <a:gd name="T58" fmla="*/ 152 w 199"/>
                  <a:gd name="T59" fmla="*/ 0 h 16"/>
                  <a:gd name="T60" fmla="*/ 178 w 199"/>
                  <a:gd name="T61" fmla="*/ 0 h 16"/>
                  <a:gd name="T62" fmla="*/ 162 w 199"/>
                  <a:gd name="T63" fmla="*/ 0 h 16"/>
                  <a:gd name="T64" fmla="*/ 162 w 199"/>
                  <a:gd name="T65" fmla="*/ 16 h 16"/>
                  <a:gd name="T66" fmla="*/ 178 w 199"/>
                  <a:gd name="T67" fmla="*/ 16 h 16"/>
                  <a:gd name="T68" fmla="*/ 178 w 199"/>
                  <a:gd name="T69" fmla="*/ 0 h 16"/>
                  <a:gd name="T70" fmla="*/ 199 w 199"/>
                  <a:gd name="T71" fmla="*/ 0 h 16"/>
                  <a:gd name="T72" fmla="*/ 189 w 199"/>
                  <a:gd name="T73" fmla="*/ 0 h 16"/>
                  <a:gd name="T74" fmla="*/ 189 w 199"/>
                  <a:gd name="T75" fmla="*/ 16 h 16"/>
                  <a:gd name="T76" fmla="*/ 199 w 199"/>
                  <a:gd name="T77" fmla="*/ 16 h 16"/>
                  <a:gd name="T78" fmla="*/ 199 w 199"/>
                  <a:gd name="T7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9" h="16">
                    <a:moveTo>
                      <a:pt x="21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21" y="16"/>
                    </a:lnTo>
                    <a:lnTo>
                      <a:pt x="21" y="0"/>
                    </a:lnTo>
                    <a:moveTo>
                      <a:pt x="47" y="0"/>
                    </a:moveTo>
                    <a:lnTo>
                      <a:pt x="31" y="0"/>
                    </a:lnTo>
                    <a:lnTo>
                      <a:pt x="31" y="16"/>
                    </a:lnTo>
                    <a:lnTo>
                      <a:pt x="47" y="16"/>
                    </a:lnTo>
                    <a:lnTo>
                      <a:pt x="47" y="0"/>
                    </a:lnTo>
                    <a:moveTo>
                      <a:pt x="73" y="0"/>
                    </a:moveTo>
                    <a:lnTo>
                      <a:pt x="57" y="0"/>
                    </a:lnTo>
                    <a:lnTo>
                      <a:pt x="57" y="16"/>
                    </a:lnTo>
                    <a:lnTo>
                      <a:pt x="73" y="16"/>
                    </a:lnTo>
                    <a:lnTo>
                      <a:pt x="73" y="0"/>
                    </a:lnTo>
                    <a:moveTo>
                      <a:pt x="99" y="0"/>
                    </a:moveTo>
                    <a:lnTo>
                      <a:pt x="84" y="0"/>
                    </a:lnTo>
                    <a:lnTo>
                      <a:pt x="84" y="16"/>
                    </a:lnTo>
                    <a:lnTo>
                      <a:pt x="99" y="16"/>
                    </a:lnTo>
                    <a:lnTo>
                      <a:pt x="99" y="0"/>
                    </a:lnTo>
                    <a:moveTo>
                      <a:pt x="126" y="0"/>
                    </a:moveTo>
                    <a:lnTo>
                      <a:pt x="110" y="0"/>
                    </a:lnTo>
                    <a:lnTo>
                      <a:pt x="110" y="16"/>
                    </a:lnTo>
                    <a:lnTo>
                      <a:pt x="126" y="16"/>
                    </a:lnTo>
                    <a:lnTo>
                      <a:pt x="126" y="0"/>
                    </a:lnTo>
                    <a:moveTo>
                      <a:pt x="152" y="0"/>
                    </a:moveTo>
                    <a:lnTo>
                      <a:pt x="136" y="0"/>
                    </a:lnTo>
                    <a:lnTo>
                      <a:pt x="136" y="16"/>
                    </a:lnTo>
                    <a:lnTo>
                      <a:pt x="152" y="16"/>
                    </a:lnTo>
                    <a:lnTo>
                      <a:pt x="152" y="0"/>
                    </a:lnTo>
                    <a:moveTo>
                      <a:pt x="178" y="0"/>
                    </a:moveTo>
                    <a:lnTo>
                      <a:pt x="162" y="0"/>
                    </a:lnTo>
                    <a:lnTo>
                      <a:pt x="162" y="16"/>
                    </a:lnTo>
                    <a:lnTo>
                      <a:pt x="178" y="16"/>
                    </a:lnTo>
                    <a:lnTo>
                      <a:pt x="178" y="0"/>
                    </a:lnTo>
                    <a:moveTo>
                      <a:pt x="199" y="0"/>
                    </a:moveTo>
                    <a:lnTo>
                      <a:pt x="189" y="0"/>
                    </a:lnTo>
                    <a:lnTo>
                      <a:pt x="189" y="16"/>
                    </a:lnTo>
                    <a:lnTo>
                      <a:pt x="199" y="16"/>
                    </a:lnTo>
                    <a:lnTo>
                      <a:pt x="19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7" name="Rectangle 2390"/>
              <p:cNvSpPr>
                <a:spLocks noChangeArrowheads="1"/>
              </p:cNvSpPr>
              <p:nvPr/>
            </p:nvSpPr>
            <p:spPr bwMode="auto">
              <a:xfrm>
                <a:off x="5010" y="1591"/>
                <a:ext cx="6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8" name="Rectangle 2391"/>
              <p:cNvSpPr>
                <a:spLocks noChangeArrowheads="1"/>
              </p:cNvSpPr>
              <p:nvPr/>
            </p:nvSpPr>
            <p:spPr bwMode="auto">
              <a:xfrm>
                <a:off x="5010" y="1591"/>
                <a:ext cx="6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9" name="Rectangle 2392"/>
              <p:cNvSpPr>
                <a:spLocks noChangeArrowheads="1"/>
              </p:cNvSpPr>
              <p:nvPr/>
            </p:nvSpPr>
            <p:spPr bwMode="auto">
              <a:xfrm>
                <a:off x="5037" y="1591"/>
                <a:ext cx="10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0" name="Rectangle 2393"/>
              <p:cNvSpPr>
                <a:spLocks noChangeArrowheads="1"/>
              </p:cNvSpPr>
              <p:nvPr/>
            </p:nvSpPr>
            <p:spPr bwMode="auto">
              <a:xfrm>
                <a:off x="5037" y="1591"/>
                <a:ext cx="10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1" name="Rectangle 2394"/>
              <p:cNvSpPr>
                <a:spLocks noChangeArrowheads="1"/>
              </p:cNvSpPr>
              <p:nvPr/>
            </p:nvSpPr>
            <p:spPr bwMode="auto">
              <a:xfrm>
                <a:off x="5063" y="1591"/>
                <a:ext cx="10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2" name="Rectangle 2395"/>
              <p:cNvSpPr>
                <a:spLocks noChangeArrowheads="1"/>
              </p:cNvSpPr>
              <p:nvPr/>
            </p:nvSpPr>
            <p:spPr bwMode="auto">
              <a:xfrm>
                <a:off x="5063" y="1591"/>
                <a:ext cx="10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3" name="Rectangle 2396"/>
              <p:cNvSpPr>
                <a:spLocks noChangeArrowheads="1"/>
              </p:cNvSpPr>
              <p:nvPr/>
            </p:nvSpPr>
            <p:spPr bwMode="auto">
              <a:xfrm>
                <a:off x="5089" y="1591"/>
                <a:ext cx="11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4" name="Rectangle 2397"/>
              <p:cNvSpPr>
                <a:spLocks noChangeArrowheads="1"/>
              </p:cNvSpPr>
              <p:nvPr/>
            </p:nvSpPr>
            <p:spPr bwMode="auto">
              <a:xfrm>
                <a:off x="5089" y="1591"/>
                <a:ext cx="11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5" name="Rectangle 2398"/>
              <p:cNvSpPr>
                <a:spLocks noChangeArrowheads="1"/>
              </p:cNvSpPr>
              <p:nvPr/>
            </p:nvSpPr>
            <p:spPr bwMode="auto">
              <a:xfrm>
                <a:off x="5115" y="1591"/>
                <a:ext cx="11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6" name="Rectangle 2399"/>
              <p:cNvSpPr>
                <a:spLocks noChangeArrowheads="1"/>
              </p:cNvSpPr>
              <p:nvPr/>
            </p:nvSpPr>
            <p:spPr bwMode="auto">
              <a:xfrm>
                <a:off x="5115" y="1591"/>
                <a:ext cx="11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7" name="Rectangle 2400"/>
              <p:cNvSpPr>
                <a:spLocks noChangeArrowheads="1"/>
              </p:cNvSpPr>
              <p:nvPr/>
            </p:nvSpPr>
            <p:spPr bwMode="auto">
              <a:xfrm>
                <a:off x="5142" y="1591"/>
                <a:ext cx="10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8" name="Rectangle 2401"/>
              <p:cNvSpPr>
                <a:spLocks noChangeArrowheads="1"/>
              </p:cNvSpPr>
              <p:nvPr/>
            </p:nvSpPr>
            <p:spPr bwMode="auto">
              <a:xfrm>
                <a:off x="5142" y="1591"/>
                <a:ext cx="10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9" name="Rectangle 2402"/>
              <p:cNvSpPr>
                <a:spLocks noChangeArrowheads="1"/>
              </p:cNvSpPr>
              <p:nvPr/>
            </p:nvSpPr>
            <p:spPr bwMode="auto">
              <a:xfrm>
                <a:off x="5168" y="1591"/>
                <a:ext cx="10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0" name="Rectangle 2403"/>
              <p:cNvSpPr>
                <a:spLocks noChangeArrowheads="1"/>
              </p:cNvSpPr>
              <p:nvPr/>
            </p:nvSpPr>
            <p:spPr bwMode="auto">
              <a:xfrm>
                <a:off x="5168" y="1591"/>
                <a:ext cx="10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1" name="Rectangle 2404"/>
              <p:cNvSpPr>
                <a:spLocks noChangeArrowheads="1"/>
              </p:cNvSpPr>
              <p:nvPr/>
            </p:nvSpPr>
            <p:spPr bwMode="auto">
              <a:xfrm>
                <a:off x="5194" y="1591"/>
                <a:ext cx="11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2" name="Rectangle 2405"/>
              <p:cNvSpPr>
                <a:spLocks noChangeArrowheads="1"/>
              </p:cNvSpPr>
              <p:nvPr/>
            </p:nvSpPr>
            <p:spPr bwMode="auto">
              <a:xfrm>
                <a:off x="5194" y="1591"/>
                <a:ext cx="11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3" name="Rectangle 2406"/>
              <p:cNvSpPr>
                <a:spLocks noChangeArrowheads="1"/>
              </p:cNvSpPr>
              <p:nvPr/>
            </p:nvSpPr>
            <p:spPr bwMode="auto">
              <a:xfrm>
                <a:off x="4932" y="1570"/>
                <a:ext cx="325" cy="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4" name="Rectangle 2407"/>
              <p:cNvSpPr>
                <a:spLocks noChangeArrowheads="1"/>
              </p:cNvSpPr>
              <p:nvPr/>
            </p:nvSpPr>
            <p:spPr bwMode="auto">
              <a:xfrm>
                <a:off x="4932" y="1570"/>
                <a:ext cx="325" cy="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5" name="Rectangle 2408"/>
              <p:cNvSpPr>
                <a:spLocks noChangeArrowheads="1"/>
              </p:cNvSpPr>
              <p:nvPr/>
            </p:nvSpPr>
            <p:spPr bwMode="auto">
              <a:xfrm>
                <a:off x="4932" y="1570"/>
                <a:ext cx="325" cy="5"/>
              </a:xfrm>
              <a:prstGeom prst="rect">
                <a:avLst/>
              </a:pr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6" name="Rectangle 2409"/>
              <p:cNvSpPr>
                <a:spLocks noChangeArrowheads="1"/>
              </p:cNvSpPr>
              <p:nvPr/>
            </p:nvSpPr>
            <p:spPr bwMode="auto">
              <a:xfrm>
                <a:off x="4932" y="1570"/>
                <a:ext cx="325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7" name="Freeform 2410"/>
              <p:cNvSpPr/>
              <p:nvPr/>
            </p:nvSpPr>
            <p:spPr bwMode="auto">
              <a:xfrm>
                <a:off x="4932" y="1227"/>
                <a:ext cx="357" cy="343"/>
              </a:xfrm>
              <a:custGeom>
                <a:avLst/>
                <a:gdLst>
                  <a:gd name="T0" fmla="*/ 0 w 68"/>
                  <a:gd name="T1" fmla="*/ 65 h 65"/>
                  <a:gd name="T2" fmla="*/ 0 w 68"/>
                  <a:gd name="T3" fmla="*/ 29 h 65"/>
                  <a:gd name="T4" fmla="*/ 58 w 68"/>
                  <a:gd name="T5" fmla="*/ 28 h 65"/>
                  <a:gd name="T6" fmla="*/ 61 w 68"/>
                  <a:gd name="T7" fmla="*/ 19 h 65"/>
                  <a:gd name="T8" fmla="*/ 65 w 68"/>
                  <a:gd name="T9" fmla="*/ 15 h 65"/>
                  <a:gd name="T10" fmla="*/ 64 w 68"/>
                  <a:gd name="T11" fmla="*/ 0 h 65"/>
                  <a:gd name="T12" fmla="*/ 68 w 68"/>
                  <a:gd name="T13" fmla="*/ 16 h 65"/>
                  <a:gd name="T14" fmla="*/ 65 w 68"/>
                  <a:gd name="T15" fmla="*/ 18 h 65"/>
                  <a:gd name="T16" fmla="*/ 64 w 68"/>
                  <a:gd name="T17" fmla="*/ 19 h 65"/>
                  <a:gd name="T18" fmla="*/ 62 w 68"/>
                  <a:gd name="T19" fmla="*/ 27 h 65"/>
                  <a:gd name="T20" fmla="*/ 62 w 68"/>
                  <a:gd name="T21" fmla="*/ 27 h 65"/>
                  <a:gd name="T22" fmla="*/ 62 w 68"/>
                  <a:gd name="T23" fmla="*/ 28 h 65"/>
                  <a:gd name="T24" fmla="*/ 62 w 68"/>
                  <a:gd name="T25" fmla="*/ 28 h 65"/>
                  <a:gd name="T26" fmla="*/ 62 w 68"/>
                  <a:gd name="T27" fmla="*/ 28 h 65"/>
                  <a:gd name="T28" fmla="*/ 62 w 68"/>
                  <a:gd name="T29" fmla="*/ 65 h 65"/>
                  <a:gd name="T30" fmla="*/ 0 w 68"/>
                  <a:gd name="T31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8" h="65">
                    <a:moveTo>
                      <a:pt x="0" y="65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16" y="29"/>
                      <a:pt x="42" y="29"/>
                      <a:pt x="58" y="28"/>
                    </a:cubicBezTo>
                    <a:cubicBezTo>
                      <a:pt x="60" y="26"/>
                      <a:pt x="60" y="22"/>
                      <a:pt x="61" y="19"/>
                    </a:cubicBezTo>
                    <a:cubicBezTo>
                      <a:pt x="61" y="16"/>
                      <a:pt x="64" y="16"/>
                      <a:pt x="65" y="15"/>
                    </a:cubicBezTo>
                    <a:cubicBezTo>
                      <a:pt x="67" y="13"/>
                      <a:pt x="64" y="0"/>
                      <a:pt x="64" y="0"/>
                    </a:cubicBezTo>
                    <a:cubicBezTo>
                      <a:pt x="67" y="4"/>
                      <a:pt x="68" y="13"/>
                      <a:pt x="68" y="16"/>
                    </a:cubicBezTo>
                    <a:cubicBezTo>
                      <a:pt x="68" y="19"/>
                      <a:pt x="66" y="19"/>
                      <a:pt x="65" y="18"/>
                    </a:cubicBezTo>
                    <a:cubicBezTo>
                      <a:pt x="65" y="18"/>
                      <a:pt x="64" y="19"/>
                      <a:pt x="64" y="19"/>
                    </a:cubicBezTo>
                    <a:cubicBezTo>
                      <a:pt x="62" y="21"/>
                      <a:pt x="62" y="26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62" y="65"/>
                      <a:pt x="62" y="65"/>
                      <a:pt x="62" y="65"/>
                    </a:cubicBezTo>
                    <a:cubicBezTo>
                      <a:pt x="0" y="65"/>
                      <a:pt x="0" y="65"/>
                      <a:pt x="0" y="6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8" name="Rectangle 2411"/>
              <p:cNvSpPr>
                <a:spLocks noChangeArrowheads="1"/>
              </p:cNvSpPr>
              <p:nvPr/>
            </p:nvSpPr>
            <p:spPr bwMode="auto">
              <a:xfrm>
                <a:off x="4932" y="1401"/>
                <a:ext cx="299" cy="169"/>
              </a:xfrm>
              <a:prstGeom prst="rect">
                <a:avLst/>
              </a:prstGeom>
              <a:solidFill>
                <a:srgbClr val="BF3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9" name="Rectangle 2412"/>
              <p:cNvSpPr>
                <a:spLocks noChangeArrowheads="1"/>
              </p:cNvSpPr>
              <p:nvPr/>
            </p:nvSpPr>
            <p:spPr bwMode="auto">
              <a:xfrm>
                <a:off x="4932" y="1401"/>
                <a:ext cx="299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0" name="Rectangle 2413"/>
              <p:cNvSpPr>
                <a:spLocks noChangeArrowheads="1"/>
              </p:cNvSpPr>
              <p:nvPr/>
            </p:nvSpPr>
            <p:spPr bwMode="auto">
              <a:xfrm>
                <a:off x="5000" y="1401"/>
                <a:ext cx="5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1" name="Rectangle 2414"/>
              <p:cNvSpPr>
                <a:spLocks noChangeArrowheads="1"/>
              </p:cNvSpPr>
              <p:nvPr/>
            </p:nvSpPr>
            <p:spPr bwMode="auto">
              <a:xfrm>
                <a:off x="5000" y="1401"/>
                <a:ext cx="5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2" name="Rectangle 2415"/>
              <p:cNvSpPr>
                <a:spLocks noChangeArrowheads="1"/>
              </p:cNvSpPr>
              <p:nvPr/>
            </p:nvSpPr>
            <p:spPr bwMode="auto">
              <a:xfrm>
                <a:off x="4974" y="1401"/>
                <a:ext cx="5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3" name="Rectangle 2416"/>
              <p:cNvSpPr>
                <a:spLocks noChangeArrowheads="1"/>
              </p:cNvSpPr>
              <p:nvPr/>
            </p:nvSpPr>
            <p:spPr bwMode="auto">
              <a:xfrm>
                <a:off x="4974" y="1401"/>
                <a:ext cx="5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4" name="Rectangle 2417"/>
              <p:cNvSpPr>
                <a:spLocks noChangeArrowheads="1"/>
              </p:cNvSpPr>
              <p:nvPr/>
            </p:nvSpPr>
            <p:spPr bwMode="auto">
              <a:xfrm>
                <a:off x="4942" y="1401"/>
                <a:ext cx="11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5" name="Rectangle 2418"/>
              <p:cNvSpPr>
                <a:spLocks noChangeArrowheads="1"/>
              </p:cNvSpPr>
              <p:nvPr/>
            </p:nvSpPr>
            <p:spPr bwMode="auto">
              <a:xfrm>
                <a:off x="4942" y="1401"/>
                <a:ext cx="11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6" name="Rectangle 2419"/>
              <p:cNvSpPr>
                <a:spLocks noChangeArrowheads="1"/>
              </p:cNvSpPr>
              <p:nvPr/>
            </p:nvSpPr>
            <p:spPr bwMode="auto">
              <a:xfrm>
                <a:off x="5026" y="1401"/>
                <a:ext cx="11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7" name="Rectangle 2420"/>
              <p:cNvSpPr>
                <a:spLocks noChangeArrowheads="1"/>
              </p:cNvSpPr>
              <p:nvPr/>
            </p:nvSpPr>
            <p:spPr bwMode="auto">
              <a:xfrm>
                <a:off x="5026" y="1401"/>
                <a:ext cx="11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8" name="Rectangle 2421"/>
              <p:cNvSpPr>
                <a:spLocks noChangeArrowheads="1"/>
              </p:cNvSpPr>
              <p:nvPr/>
            </p:nvSpPr>
            <p:spPr bwMode="auto">
              <a:xfrm>
                <a:off x="5052" y="1401"/>
                <a:ext cx="11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9" name="Rectangle 2422"/>
              <p:cNvSpPr>
                <a:spLocks noChangeArrowheads="1"/>
              </p:cNvSpPr>
              <p:nvPr/>
            </p:nvSpPr>
            <p:spPr bwMode="auto">
              <a:xfrm>
                <a:off x="5052" y="1401"/>
                <a:ext cx="11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0" name="Rectangle 2423"/>
              <p:cNvSpPr>
                <a:spLocks noChangeArrowheads="1"/>
              </p:cNvSpPr>
              <p:nvPr/>
            </p:nvSpPr>
            <p:spPr bwMode="auto">
              <a:xfrm>
                <a:off x="5079" y="1401"/>
                <a:ext cx="10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1" name="Rectangle 2424"/>
              <p:cNvSpPr>
                <a:spLocks noChangeArrowheads="1"/>
              </p:cNvSpPr>
              <p:nvPr/>
            </p:nvSpPr>
            <p:spPr bwMode="auto">
              <a:xfrm>
                <a:off x="5105" y="1401"/>
                <a:ext cx="10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2" name="Rectangle 2425"/>
              <p:cNvSpPr>
                <a:spLocks noChangeArrowheads="1"/>
              </p:cNvSpPr>
              <p:nvPr/>
            </p:nvSpPr>
            <p:spPr bwMode="auto">
              <a:xfrm>
                <a:off x="5131" y="1401"/>
                <a:ext cx="11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3" name="Rectangle 2426"/>
              <p:cNvSpPr>
                <a:spLocks noChangeArrowheads="1"/>
              </p:cNvSpPr>
              <p:nvPr/>
            </p:nvSpPr>
            <p:spPr bwMode="auto">
              <a:xfrm>
                <a:off x="5157" y="1401"/>
                <a:ext cx="11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4" name="Rectangle 2427"/>
              <p:cNvSpPr>
                <a:spLocks noChangeArrowheads="1"/>
              </p:cNvSpPr>
              <p:nvPr/>
            </p:nvSpPr>
            <p:spPr bwMode="auto">
              <a:xfrm>
                <a:off x="5184" y="1401"/>
                <a:ext cx="10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5" name="Rectangle 2428"/>
              <p:cNvSpPr>
                <a:spLocks noChangeArrowheads="1"/>
              </p:cNvSpPr>
              <p:nvPr/>
            </p:nvSpPr>
            <p:spPr bwMode="auto">
              <a:xfrm>
                <a:off x="5215" y="1401"/>
                <a:ext cx="5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6" name="Freeform 2429"/>
              <p:cNvSpPr>
                <a:spLocks noEditPoints="1"/>
              </p:cNvSpPr>
              <p:nvPr/>
            </p:nvSpPr>
            <p:spPr bwMode="auto">
              <a:xfrm>
                <a:off x="5021" y="1380"/>
                <a:ext cx="5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  <a:gd name="T5" fmla="*/ 1 w 1"/>
                  <a:gd name="T6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D3D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7" name="Freeform 2430"/>
              <p:cNvSpPr/>
              <p:nvPr/>
            </p:nvSpPr>
            <p:spPr bwMode="auto">
              <a:xfrm>
                <a:off x="4963" y="1723"/>
                <a:ext cx="47" cy="290"/>
              </a:xfrm>
              <a:custGeom>
                <a:avLst/>
                <a:gdLst>
                  <a:gd name="T0" fmla="*/ 47 w 47"/>
                  <a:gd name="T1" fmla="*/ 0 h 290"/>
                  <a:gd name="T2" fmla="*/ 26 w 47"/>
                  <a:gd name="T3" fmla="*/ 0 h 290"/>
                  <a:gd name="T4" fmla="*/ 26 w 47"/>
                  <a:gd name="T5" fmla="*/ 290 h 290"/>
                  <a:gd name="T6" fmla="*/ 0 w 47"/>
                  <a:gd name="T7" fmla="*/ 290 h 290"/>
                  <a:gd name="T8" fmla="*/ 47 w 47"/>
                  <a:gd name="T9" fmla="*/ 290 h 290"/>
                  <a:gd name="T10" fmla="*/ 47 w 47"/>
                  <a:gd name="T11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290">
                    <a:moveTo>
                      <a:pt x="47" y="0"/>
                    </a:moveTo>
                    <a:lnTo>
                      <a:pt x="26" y="0"/>
                    </a:lnTo>
                    <a:lnTo>
                      <a:pt x="26" y="290"/>
                    </a:lnTo>
                    <a:lnTo>
                      <a:pt x="0" y="290"/>
                    </a:lnTo>
                    <a:lnTo>
                      <a:pt x="47" y="29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ADB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8" name="Freeform 2431"/>
              <p:cNvSpPr/>
              <p:nvPr/>
            </p:nvSpPr>
            <p:spPr bwMode="auto">
              <a:xfrm>
                <a:off x="4963" y="1723"/>
                <a:ext cx="47" cy="290"/>
              </a:xfrm>
              <a:custGeom>
                <a:avLst/>
                <a:gdLst>
                  <a:gd name="T0" fmla="*/ 47 w 47"/>
                  <a:gd name="T1" fmla="*/ 0 h 290"/>
                  <a:gd name="T2" fmla="*/ 26 w 47"/>
                  <a:gd name="T3" fmla="*/ 0 h 290"/>
                  <a:gd name="T4" fmla="*/ 26 w 47"/>
                  <a:gd name="T5" fmla="*/ 290 h 290"/>
                  <a:gd name="T6" fmla="*/ 0 w 47"/>
                  <a:gd name="T7" fmla="*/ 290 h 290"/>
                  <a:gd name="T8" fmla="*/ 47 w 47"/>
                  <a:gd name="T9" fmla="*/ 290 h 290"/>
                  <a:gd name="T10" fmla="*/ 47 w 47"/>
                  <a:gd name="T11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290">
                    <a:moveTo>
                      <a:pt x="47" y="0"/>
                    </a:moveTo>
                    <a:lnTo>
                      <a:pt x="26" y="0"/>
                    </a:lnTo>
                    <a:lnTo>
                      <a:pt x="26" y="290"/>
                    </a:lnTo>
                    <a:lnTo>
                      <a:pt x="0" y="290"/>
                    </a:lnTo>
                    <a:lnTo>
                      <a:pt x="47" y="290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9" name="Rectangle 2432"/>
              <p:cNvSpPr>
                <a:spLocks noChangeArrowheads="1"/>
              </p:cNvSpPr>
              <p:nvPr/>
            </p:nvSpPr>
            <p:spPr bwMode="auto">
              <a:xfrm>
                <a:off x="4995" y="1670"/>
                <a:ext cx="15" cy="32"/>
              </a:xfrm>
              <a:prstGeom prst="rect">
                <a:avLst/>
              </a:prstGeom>
              <a:solidFill>
                <a:srgbClr val="9E32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0" name="Rectangle 2433"/>
              <p:cNvSpPr>
                <a:spLocks noChangeArrowheads="1"/>
              </p:cNvSpPr>
              <p:nvPr/>
            </p:nvSpPr>
            <p:spPr bwMode="auto">
              <a:xfrm>
                <a:off x="4995" y="1670"/>
                <a:ext cx="15" cy="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1" name="Rectangle 2434"/>
              <p:cNvSpPr>
                <a:spLocks noChangeArrowheads="1"/>
              </p:cNvSpPr>
              <p:nvPr/>
            </p:nvSpPr>
            <p:spPr bwMode="auto">
              <a:xfrm>
                <a:off x="4989" y="1670"/>
                <a:ext cx="6" cy="32"/>
              </a:xfrm>
              <a:prstGeom prst="rect">
                <a:avLst/>
              </a:pr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2" name="Rectangle 2435"/>
              <p:cNvSpPr>
                <a:spLocks noChangeArrowheads="1"/>
              </p:cNvSpPr>
              <p:nvPr/>
            </p:nvSpPr>
            <p:spPr bwMode="auto">
              <a:xfrm>
                <a:off x="4989" y="1670"/>
                <a:ext cx="6" cy="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3" name="Rectangle 2436"/>
              <p:cNvSpPr>
                <a:spLocks noChangeArrowheads="1"/>
              </p:cNvSpPr>
              <p:nvPr/>
            </p:nvSpPr>
            <p:spPr bwMode="auto">
              <a:xfrm>
                <a:off x="4989" y="1707"/>
                <a:ext cx="21" cy="16"/>
              </a:xfrm>
              <a:prstGeom prst="rect">
                <a:avLst/>
              </a:pr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4" name="Rectangle 2437"/>
              <p:cNvSpPr>
                <a:spLocks noChangeArrowheads="1"/>
              </p:cNvSpPr>
              <p:nvPr/>
            </p:nvSpPr>
            <p:spPr bwMode="auto">
              <a:xfrm>
                <a:off x="4989" y="1707"/>
                <a:ext cx="21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5" name="Freeform 2438"/>
              <p:cNvSpPr/>
              <p:nvPr/>
            </p:nvSpPr>
            <p:spPr bwMode="auto">
              <a:xfrm>
                <a:off x="4989" y="1702"/>
                <a:ext cx="21" cy="5"/>
              </a:xfrm>
              <a:custGeom>
                <a:avLst/>
                <a:gdLst>
                  <a:gd name="T0" fmla="*/ 21 w 21"/>
                  <a:gd name="T1" fmla="*/ 0 h 5"/>
                  <a:gd name="T2" fmla="*/ 6 w 21"/>
                  <a:gd name="T3" fmla="*/ 0 h 5"/>
                  <a:gd name="T4" fmla="*/ 0 w 21"/>
                  <a:gd name="T5" fmla="*/ 0 h 5"/>
                  <a:gd name="T6" fmla="*/ 0 w 21"/>
                  <a:gd name="T7" fmla="*/ 5 h 5"/>
                  <a:gd name="T8" fmla="*/ 21 w 21"/>
                  <a:gd name="T9" fmla="*/ 5 h 5"/>
                  <a:gd name="T10" fmla="*/ 21 w 21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5">
                    <a:moveTo>
                      <a:pt x="21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C9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6" name="Freeform 2439"/>
              <p:cNvSpPr/>
              <p:nvPr/>
            </p:nvSpPr>
            <p:spPr bwMode="auto">
              <a:xfrm>
                <a:off x="4989" y="1702"/>
                <a:ext cx="21" cy="5"/>
              </a:xfrm>
              <a:custGeom>
                <a:avLst/>
                <a:gdLst>
                  <a:gd name="T0" fmla="*/ 21 w 21"/>
                  <a:gd name="T1" fmla="*/ 0 h 5"/>
                  <a:gd name="T2" fmla="*/ 6 w 21"/>
                  <a:gd name="T3" fmla="*/ 0 h 5"/>
                  <a:gd name="T4" fmla="*/ 0 w 21"/>
                  <a:gd name="T5" fmla="*/ 0 h 5"/>
                  <a:gd name="T6" fmla="*/ 0 w 21"/>
                  <a:gd name="T7" fmla="*/ 5 h 5"/>
                  <a:gd name="T8" fmla="*/ 21 w 21"/>
                  <a:gd name="T9" fmla="*/ 5 h 5"/>
                  <a:gd name="T10" fmla="*/ 21 w 21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5">
                    <a:moveTo>
                      <a:pt x="21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1" y="5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7" name="Rectangle 2440"/>
              <p:cNvSpPr>
                <a:spLocks noChangeArrowheads="1"/>
              </p:cNvSpPr>
              <p:nvPr/>
            </p:nvSpPr>
            <p:spPr bwMode="auto">
              <a:xfrm>
                <a:off x="4995" y="1654"/>
                <a:ext cx="15" cy="16"/>
              </a:xfrm>
              <a:prstGeom prst="rect">
                <a:avLst/>
              </a:prstGeom>
              <a:solidFill>
                <a:srgbClr val="4F1A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8" name="Rectangle 2441"/>
              <p:cNvSpPr>
                <a:spLocks noChangeArrowheads="1"/>
              </p:cNvSpPr>
              <p:nvPr/>
            </p:nvSpPr>
            <p:spPr bwMode="auto">
              <a:xfrm>
                <a:off x="4995" y="1654"/>
                <a:ext cx="15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9" name="Rectangle 2442"/>
              <p:cNvSpPr>
                <a:spLocks noChangeArrowheads="1"/>
              </p:cNvSpPr>
              <p:nvPr/>
            </p:nvSpPr>
            <p:spPr bwMode="auto">
              <a:xfrm>
                <a:off x="4989" y="1654"/>
                <a:ext cx="6" cy="16"/>
              </a:xfrm>
              <a:prstGeom prst="rect">
                <a:avLst/>
              </a:prstGeom>
              <a:solidFill>
                <a:srgbClr val="3E13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0" name="Rectangle 2443"/>
              <p:cNvSpPr>
                <a:spLocks noChangeArrowheads="1"/>
              </p:cNvSpPr>
              <p:nvPr/>
            </p:nvSpPr>
            <p:spPr bwMode="auto">
              <a:xfrm>
                <a:off x="4989" y="1654"/>
                <a:ext cx="6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1" name="Freeform 2444"/>
              <p:cNvSpPr/>
              <p:nvPr/>
            </p:nvSpPr>
            <p:spPr bwMode="auto">
              <a:xfrm>
                <a:off x="4989" y="1591"/>
                <a:ext cx="21" cy="42"/>
              </a:xfrm>
              <a:custGeom>
                <a:avLst/>
                <a:gdLst>
                  <a:gd name="T0" fmla="*/ 0 w 21"/>
                  <a:gd name="T1" fmla="*/ 0 h 42"/>
                  <a:gd name="T2" fmla="*/ 0 w 21"/>
                  <a:gd name="T3" fmla="*/ 0 h 42"/>
                  <a:gd name="T4" fmla="*/ 0 w 21"/>
                  <a:gd name="T5" fmla="*/ 42 h 42"/>
                  <a:gd name="T6" fmla="*/ 21 w 21"/>
                  <a:gd name="T7" fmla="*/ 42 h 42"/>
                  <a:gd name="T8" fmla="*/ 21 w 21"/>
                  <a:gd name="T9" fmla="*/ 16 h 42"/>
                  <a:gd name="T10" fmla="*/ 0 w 21"/>
                  <a:gd name="T11" fmla="*/ 16 h 42"/>
                  <a:gd name="T12" fmla="*/ 0 w 21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42">
                    <a:moveTo>
                      <a:pt x="0" y="0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21" y="42"/>
                    </a:lnTo>
                    <a:lnTo>
                      <a:pt x="21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32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2" name="Freeform 2445"/>
              <p:cNvSpPr/>
              <p:nvPr/>
            </p:nvSpPr>
            <p:spPr bwMode="auto">
              <a:xfrm>
                <a:off x="4989" y="1591"/>
                <a:ext cx="21" cy="42"/>
              </a:xfrm>
              <a:custGeom>
                <a:avLst/>
                <a:gdLst>
                  <a:gd name="T0" fmla="*/ 0 w 21"/>
                  <a:gd name="T1" fmla="*/ 0 h 42"/>
                  <a:gd name="T2" fmla="*/ 0 w 21"/>
                  <a:gd name="T3" fmla="*/ 0 h 42"/>
                  <a:gd name="T4" fmla="*/ 0 w 21"/>
                  <a:gd name="T5" fmla="*/ 42 h 42"/>
                  <a:gd name="T6" fmla="*/ 21 w 21"/>
                  <a:gd name="T7" fmla="*/ 42 h 42"/>
                  <a:gd name="T8" fmla="*/ 21 w 21"/>
                  <a:gd name="T9" fmla="*/ 16 h 42"/>
                  <a:gd name="T10" fmla="*/ 0 w 21"/>
                  <a:gd name="T11" fmla="*/ 16 h 42"/>
                  <a:gd name="T12" fmla="*/ 0 w 21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42">
                    <a:moveTo>
                      <a:pt x="0" y="0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21" y="42"/>
                    </a:lnTo>
                    <a:lnTo>
                      <a:pt x="21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3" name="Rectangle 2446"/>
              <p:cNvSpPr>
                <a:spLocks noChangeArrowheads="1"/>
              </p:cNvSpPr>
              <p:nvPr/>
            </p:nvSpPr>
            <p:spPr bwMode="auto">
              <a:xfrm>
                <a:off x="4989" y="1591"/>
                <a:ext cx="1" cy="42"/>
              </a:xfrm>
              <a:prstGeom prst="rect">
                <a:avLst/>
              </a:pr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4" name="Rectangle 2447"/>
              <p:cNvSpPr>
                <a:spLocks noChangeArrowheads="1"/>
              </p:cNvSpPr>
              <p:nvPr/>
            </p:nvSpPr>
            <p:spPr bwMode="auto">
              <a:xfrm>
                <a:off x="4989" y="1591"/>
                <a:ext cx="1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5" name="Rectangle 2448"/>
              <p:cNvSpPr>
                <a:spLocks noChangeArrowheads="1"/>
              </p:cNvSpPr>
              <p:nvPr/>
            </p:nvSpPr>
            <p:spPr bwMode="auto">
              <a:xfrm>
                <a:off x="5010" y="1607"/>
                <a:ext cx="1" cy="26"/>
              </a:xfrm>
              <a:prstGeom prst="rect">
                <a:avLst/>
              </a:pr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6" name="Rectangle 2449"/>
              <p:cNvSpPr>
                <a:spLocks noChangeArrowheads="1"/>
              </p:cNvSpPr>
              <p:nvPr/>
            </p:nvSpPr>
            <p:spPr bwMode="auto">
              <a:xfrm>
                <a:off x="5010" y="1607"/>
                <a:ext cx="1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7" name="Freeform 2450"/>
              <p:cNvSpPr/>
              <p:nvPr/>
            </p:nvSpPr>
            <p:spPr bwMode="auto">
              <a:xfrm>
                <a:off x="4989" y="1638"/>
                <a:ext cx="21" cy="16"/>
              </a:xfrm>
              <a:custGeom>
                <a:avLst/>
                <a:gdLst>
                  <a:gd name="T0" fmla="*/ 21 w 21"/>
                  <a:gd name="T1" fmla="*/ 0 h 16"/>
                  <a:gd name="T2" fmla="*/ 0 w 21"/>
                  <a:gd name="T3" fmla="*/ 0 h 16"/>
                  <a:gd name="T4" fmla="*/ 0 w 21"/>
                  <a:gd name="T5" fmla="*/ 16 h 16"/>
                  <a:gd name="T6" fmla="*/ 6 w 21"/>
                  <a:gd name="T7" fmla="*/ 16 h 16"/>
                  <a:gd name="T8" fmla="*/ 21 w 21"/>
                  <a:gd name="T9" fmla="*/ 16 h 16"/>
                  <a:gd name="T10" fmla="*/ 21 w 2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6">
                    <a:moveTo>
                      <a:pt x="21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21" y="1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8" name="Freeform 2451"/>
              <p:cNvSpPr/>
              <p:nvPr/>
            </p:nvSpPr>
            <p:spPr bwMode="auto">
              <a:xfrm>
                <a:off x="4989" y="1638"/>
                <a:ext cx="21" cy="16"/>
              </a:xfrm>
              <a:custGeom>
                <a:avLst/>
                <a:gdLst>
                  <a:gd name="T0" fmla="*/ 21 w 21"/>
                  <a:gd name="T1" fmla="*/ 0 h 16"/>
                  <a:gd name="T2" fmla="*/ 0 w 21"/>
                  <a:gd name="T3" fmla="*/ 0 h 16"/>
                  <a:gd name="T4" fmla="*/ 0 w 21"/>
                  <a:gd name="T5" fmla="*/ 16 h 16"/>
                  <a:gd name="T6" fmla="*/ 6 w 21"/>
                  <a:gd name="T7" fmla="*/ 16 h 16"/>
                  <a:gd name="T8" fmla="*/ 21 w 21"/>
                  <a:gd name="T9" fmla="*/ 16 h 16"/>
                  <a:gd name="T10" fmla="*/ 21 w 2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6">
                    <a:moveTo>
                      <a:pt x="21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21" y="16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9" name="Freeform 2452"/>
              <p:cNvSpPr/>
              <p:nvPr/>
            </p:nvSpPr>
            <p:spPr bwMode="auto">
              <a:xfrm>
                <a:off x="4989" y="1633"/>
                <a:ext cx="21" cy="5"/>
              </a:xfrm>
              <a:custGeom>
                <a:avLst/>
                <a:gdLst>
                  <a:gd name="T0" fmla="*/ 21 w 21"/>
                  <a:gd name="T1" fmla="*/ 0 h 5"/>
                  <a:gd name="T2" fmla="*/ 21 w 21"/>
                  <a:gd name="T3" fmla="*/ 0 h 5"/>
                  <a:gd name="T4" fmla="*/ 0 w 21"/>
                  <a:gd name="T5" fmla="*/ 0 h 5"/>
                  <a:gd name="T6" fmla="*/ 0 w 21"/>
                  <a:gd name="T7" fmla="*/ 0 h 5"/>
                  <a:gd name="T8" fmla="*/ 0 w 21"/>
                  <a:gd name="T9" fmla="*/ 5 h 5"/>
                  <a:gd name="T10" fmla="*/ 21 w 21"/>
                  <a:gd name="T11" fmla="*/ 5 h 5"/>
                  <a:gd name="T12" fmla="*/ 21 w 2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5">
                    <a:moveTo>
                      <a:pt x="21" y="0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C9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0" name="Freeform 2453"/>
              <p:cNvSpPr/>
              <p:nvPr/>
            </p:nvSpPr>
            <p:spPr bwMode="auto">
              <a:xfrm>
                <a:off x="4989" y="1633"/>
                <a:ext cx="21" cy="5"/>
              </a:xfrm>
              <a:custGeom>
                <a:avLst/>
                <a:gdLst>
                  <a:gd name="T0" fmla="*/ 21 w 21"/>
                  <a:gd name="T1" fmla="*/ 0 h 5"/>
                  <a:gd name="T2" fmla="*/ 21 w 21"/>
                  <a:gd name="T3" fmla="*/ 0 h 5"/>
                  <a:gd name="T4" fmla="*/ 0 w 21"/>
                  <a:gd name="T5" fmla="*/ 0 h 5"/>
                  <a:gd name="T6" fmla="*/ 0 w 21"/>
                  <a:gd name="T7" fmla="*/ 0 h 5"/>
                  <a:gd name="T8" fmla="*/ 0 w 21"/>
                  <a:gd name="T9" fmla="*/ 5 h 5"/>
                  <a:gd name="T10" fmla="*/ 21 w 21"/>
                  <a:gd name="T11" fmla="*/ 5 h 5"/>
                  <a:gd name="T12" fmla="*/ 21 w 2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5">
                    <a:moveTo>
                      <a:pt x="21" y="0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1" y="5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1" name="Rectangle 2454"/>
              <p:cNvSpPr>
                <a:spLocks noChangeArrowheads="1"/>
              </p:cNvSpPr>
              <p:nvPr/>
            </p:nvSpPr>
            <p:spPr bwMode="auto">
              <a:xfrm>
                <a:off x="4989" y="1591"/>
                <a:ext cx="21" cy="16"/>
              </a:xfrm>
              <a:prstGeom prst="rect">
                <a:avLst/>
              </a:prstGeom>
              <a:solidFill>
                <a:srgbClr val="4F1A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2" name="Rectangle 2455"/>
              <p:cNvSpPr>
                <a:spLocks noChangeArrowheads="1"/>
              </p:cNvSpPr>
              <p:nvPr/>
            </p:nvSpPr>
            <p:spPr bwMode="auto">
              <a:xfrm>
                <a:off x="4989" y="1591"/>
                <a:ext cx="21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3" name="Rectangle 2456"/>
              <p:cNvSpPr>
                <a:spLocks noChangeArrowheads="1"/>
              </p:cNvSpPr>
              <p:nvPr/>
            </p:nvSpPr>
            <p:spPr bwMode="auto">
              <a:xfrm>
                <a:off x="5010" y="1591"/>
                <a:ext cx="1" cy="16"/>
              </a:xfrm>
              <a:prstGeom prst="rect">
                <a:avLst/>
              </a:prstGeom>
              <a:solidFill>
                <a:srgbClr val="3E13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4" name="Rectangle 2457"/>
              <p:cNvSpPr>
                <a:spLocks noChangeArrowheads="1"/>
              </p:cNvSpPr>
              <p:nvPr/>
            </p:nvSpPr>
            <p:spPr bwMode="auto">
              <a:xfrm>
                <a:off x="5010" y="1591"/>
                <a:ext cx="1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5" name="Freeform 2458"/>
              <p:cNvSpPr/>
              <p:nvPr/>
            </p:nvSpPr>
            <p:spPr bwMode="auto">
              <a:xfrm>
                <a:off x="4989" y="1575"/>
                <a:ext cx="21" cy="16"/>
              </a:xfrm>
              <a:custGeom>
                <a:avLst/>
                <a:gdLst>
                  <a:gd name="T0" fmla="*/ 21 w 21"/>
                  <a:gd name="T1" fmla="*/ 0 h 16"/>
                  <a:gd name="T2" fmla="*/ 0 w 21"/>
                  <a:gd name="T3" fmla="*/ 0 h 16"/>
                  <a:gd name="T4" fmla="*/ 0 w 21"/>
                  <a:gd name="T5" fmla="*/ 16 h 16"/>
                  <a:gd name="T6" fmla="*/ 0 w 21"/>
                  <a:gd name="T7" fmla="*/ 16 h 16"/>
                  <a:gd name="T8" fmla="*/ 0 w 21"/>
                  <a:gd name="T9" fmla="*/ 16 h 16"/>
                  <a:gd name="T10" fmla="*/ 21 w 21"/>
                  <a:gd name="T11" fmla="*/ 16 h 16"/>
                  <a:gd name="T12" fmla="*/ 21 w 21"/>
                  <a:gd name="T13" fmla="*/ 16 h 16"/>
                  <a:gd name="T14" fmla="*/ 21 w 21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6">
                    <a:moveTo>
                      <a:pt x="21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6" name="Freeform 2459"/>
              <p:cNvSpPr/>
              <p:nvPr/>
            </p:nvSpPr>
            <p:spPr bwMode="auto">
              <a:xfrm>
                <a:off x="4989" y="1575"/>
                <a:ext cx="21" cy="16"/>
              </a:xfrm>
              <a:custGeom>
                <a:avLst/>
                <a:gdLst>
                  <a:gd name="T0" fmla="*/ 21 w 21"/>
                  <a:gd name="T1" fmla="*/ 0 h 16"/>
                  <a:gd name="T2" fmla="*/ 0 w 21"/>
                  <a:gd name="T3" fmla="*/ 0 h 16"/>
                  <a:gd name="T4" fmla="*/ 0 w 21"/>
                  <a:gd name="T5" fmla="*/ 16 h 16"/>
                  <a:gd name="T6" fmla="*/ 0 w 21"/>
                  <a:gd name="T7" fmla="*/ 16 h 16"/>
                  <a:gd name="T8" fmla="*/ 0 w 21"/>
                  <a:gd name="T9" fmla="*/ 16 h 16"/>
                  <a:gd name="T10" fmla="*/ 21 w 21"/>
                  <a:gd name="T11" fmla="*/ 16 h 16"/>
                  <a:gd name="T12" fmla="*/ 21 w 21"/>
                  <a:gd name="T13" fmla="*/ 16 h 16"/>
                  <a:gd name="T14" fmla="*/ 21 w 21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6">
                    <a:moveTo>
                      <a:pt x="21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7" name="Rectangle 2460"/>
              <p:cNvSpPr>
                <a:spLocks noChangeArrowheads="1"/>
              </p:cNvSpPr>
              <p:nvPr/>
            </p:nvSpPr>
            <p:spPr bwMode="auto">
              <a:xfrm>
                <a:off x="4989" y="1570"/>
                <a:ext cx="21" cy="5"/>
              </a:xfrm>
              <a:prstGeom prst="rect">
                <a:avLst/>
              </a:prstGeom>
              <a:solidFill>
                <a:srgbClr val="9C9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8" name="Rectangle 2461"/>
              <p:cNvSpPr>
                <a:spLocks noChangeArrowheads="1"/>
              </p:cNvSpPr>
              <p:nvPr/>
            </p:nvSpPr>
            <p:spPr bwMode="auto">
              <a:xfrm>
                <a:off x="4989" y="1570"/>
                <a:ext cx="21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9" name="Freeform 2462"/>
              <p:cNvSpPr/>
              <p:nvPr/>
            </p:nvSpPr>
            <p:spPr bwMode="auto">
              <a:xfrm>
                <a:off x="5021" y="1380"/>
                <a:ext cx="21" cy="21"/>
              </a:xfrm>
              <a:custGeom>
                <a:avLst/>
                <a:gdLst>
                  <a:gd name="T0" fmla="*/ 4 w 4"/>
                  <a:gd name="T1" fmla="*/ 0 h 4"/>
                  <a:gd name="T2" fmla="*/ 1 w 4"/>
                  <a:gd name="T3" fmla="*/ 0 h 4"/>
                  <a:gd name="T4" fmla="*/ 1 w 4"/>
                  <a:gd name="T5" fmla="*/ 0 h 4"/>
                  <a:gd name="T6" fmla="*/ 1 w 4"/>
                  <a:gd name="T7" fmla="*/ 0 h 4"/>
                  <a:gd name="T8" fmla="*/ 0 w 4"/>
                  <a:gd name="T9" fmla="*/ 0 h 4"/>
                  <a:gd name="T10" fmla="*/ 0 w 4"/>
                  <a:gd name="T11" fmla="*/ 4 h 4"/>
                  <a:gd name="T12" fmla="*/ 1 w 4"/>
                  <a:gd name="T13" fmla="*/ 4 h 4"/>
                  <a:gd name="T14" fmla="*/ 3 w 4"/>
                  <a:gd name="T15" fmla="*/ 4 h 4"/>
                  <a:gd name="T16" fmla="*/ 4 w 4"/>
                  <a:gd name="T17" fmla="*/ 4 h 4"/>
                  <a:gd name="T18" fmla="*/ 4 w 4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D3D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0" name="Freeform 2463"/>
              <p:cNvSpPr>
                <a:spLocks noEditPoints="1"/>
              </p:cNvSpPr>
              <p:nvPr/>
            </p:nvSpPr>
            <p:spPr bwMode="auto">
              <a:xfrm>
                <a:off x="4989" y="1401"/>
                <a:ext cx="53" cy="169"/>
              </a:xfrm>
              <a:custGeom>
                <a:avLst/>
                <a:gdLst>
                  <a:gd name="T0" fmla="*/ 37 w 53"/>
                  <a:gd name="T1" fmla="*/ 0 h 169"/>
                  <a:gd name="T2" fmla="*/ 32 w 53"/>
                  <a:gd name="T3" fmla="*/ 0 h 169"/>
                  <a:gd name="T4" fmla="*/ 32 w 53"/>
                  <a:gd name="T5" fmla="*/ 111 h 169"/>
                  <a:gd name="T6" fmla="*/ 16 w 53"/>
                  <a:gd name="T7" fmla="*/ 111 h 169"/>
                  <a:gd name="T8" fmla="*/ 32 w 53"/>
                  <a:gd name="T9" fmla="*/ 111 h 169"/>
                  <a:gd name="T10" fmla="*/ 32 w 53"/>
                  <a:gd name="T11" fmla="*/ 116 h 169"/>
                  <a:gd name="T12" fmla="*/ 32 w 53"/>
                  <a:gd name="T13" fmla="*/ 132 h 169"/>
                  <a:gd name="T14" fmla="*/ 16 w 53"/>
                  <a:gd name="T15" fmla="*/ 132 h 169"/>
                  <a:gd name="T16" fmla="*/ 16 w 53"/>
                  <a:gd name="T17" fmla="*/ 169 h 169"/>
                  <a:gd name="T18" fmla="*/ 11 w 53"/>
                  <a:gd name="T19" fmla="*/ 169 h 169"/>
                  <a:gd name="T20" fmla="*/ 11 w 53"/>
                  <a:gd name="T21" fmla="*/ 132 h 169"/>
                  <a:gd name="T22" fmla="*/ 0 w 53"/>
                  <a:gd name="T23" fmla="*/ 132 h 169"/>
                  <a:gd name="T24" fmla="*/ 0 w 53"/>
                  <a:gd name="T25" fmla="*/ 163 h 169"/>
                  <a:gd name="T26" fmla="*/ 0 w 53"/>
                  <a:gd name="T27" fmla="*/ 169 h 169"/>
                  <a:gd name="T28" fmla="*/ 21 w 53"/>
                  <a:gd name="T29" fmla="*/ 169 h 169"/>
                  <a:gd name="T30" fmla="*/ 21 w 53"/>
                  <a:gd name="T31" fmla="*/ 153 h 169"/>
                  <a:gd name="T32" fmla="*/ 37 w 53"/>
                  <a:gd name="T33" fmla="*/ 153 h 169"/>
                  <a:gd name="T34" fmla="*/ 37 w 53"/>
                  <a:gd name="T35" fmla="*/ 0 h 169"/>
                  <a:gd name="T36" fmla="*/ 53 w 53"/>
                  <a:gd name="T37" fmla="*/ 0 h 169"/>
                  <a:gd name="T38" fmla="*/ 48 w 53"/>
                  <a:gd name="T39" fmla="*/ 0 h 169"/>
                  <a:gd name="T40" fmla="*/ 48 w 53"/>
                  <a:gd name="T41" fmla="*/ 153 h 169"/>
                  <a:gd name="T42" fmla="*/ 53 w 53"/>
                  <a:gd name="T43" fmla="*/ 153 h 169"/>
                  <a:gd name="T44" fmla="*/ 53 w 53"/>
                  <a:gd name="T45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" h="169">
                    <a:moveTo>
                      <a:pt x="37" y="0"/>
                    </a:moveTo>
                    <a:lnTo>
                      <a:pt x="32" y="0"/>
                    </a:lnTo>
                    <a:lnTo>
                      <a:pt x="32" y="111"/>
                    </a:lnTo>
                    <a:lnTo>
                      <a:pt x="16" y="111"/>
                    </a:lnTo>
                    <a:lnTo>
                      <a:pt x="32" y="111"/>
                    </a:lnTo>
                    <a:lnTo>
                      <a:pt x="32" y="116"/>
                    </a:lnTo>
                    <a:lnTo>
                      <a:pt x="32" y="132"/>
                    </a:lnTo>
                    <a:lnTo>
                      <a:pt x="16" y="132"/>
                    </a:lnTo>
                    <a:lnTo>
                      <a:pt x="16" y="169"/>
                    </a:lnTo>
                    <a:lnTo>
                      <a:pt x="11" y="169"/>
                    </a:lnTo>
                    <a:lnTo>
                      <a:pt x="11" y="132"/>
                    </a:lnTo>
                    <a:lnTo>
                      <a:pt x="0" y="132"/>
                    </a:lnTo>
                    <a:lnTo>
                      <a:pt x="0" y="163"/>
                    </a:lnTo>
                    <a:lnTo>
                      <a:pt x="0" y="169"/>
                    </a:lnTo>
                    <a:lnTo>
                      <a:pt x="21" y="169"/>
                    </a:lnTo>
                    <a:lnTo>
                      <a:pt x="21" y="153"/>
                    </a:lnTo>
                    <a:lnTo>
                      <a:pt x="37" y="153"/>
                    </a:lnTo>
                    <a:lnTo>
                      <a:pt x="37" y="0"/>
                    </a:lnTo>
                    <a:close/>
                    <a:moveTo>
                      <a:pt x="53" y="0"/>
                    </a:moveTo>
                    <a:lnTo>
                      <a:pt x="48" y="0"/>
                    </a:lnTo>
                    <a:lnTo>
                      <a:pt x="48" y="153"/>
                    </a:lnTo>
                    <a:lnTo>
                      <a:pt x="53" y="15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9E32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1" name="Freeform 2464"/>
              <p:cNvSpPr>
                <a:spLocks noEditPoints="1"/>
              </p:cNvSpPr>
              <p:nvPr/>
            </p:nvSpPr>
            <p:spPr bwMode="auto">
              <a:xfrm>
                <a:off x="4989" y="1401"/>
                <a:ext cx="53" cy="169"/>
              </a:xfrm>
              <a:custGeom>
                <a:avLst/>
                <a:gdLst>
                  <a:gd name="T0" fmla="*/ 37 w 53"/>
                  <a:gd name="T1" fmla="*/ 0 h 169"/>
                  <a:gd name="T2" fmla="*/ 32 w 53"/>
                  <a:gd name="T3" fmla="*/ 0 h 169"/>
                  <a:gd name="T4" fmla="*/ 32 w 53"/>
                  <a:gd name="T5" fmla="*/ 111 h 169"/>
                  <a:gd name="T6" fmla="*/ 16 w 53"/>
                  <a:gd name="T7" fmla="*/ 111 h 169"/>
                  <a:gd name="T8" fmla="*/ 32 w 53"/>
                  <a:gd name="T9" fmla="*/ 111 h 169"/>
                  <a:gd name="T10" fmla="*/ 32 w 53"/>
                  <a:gd name="T11" fmla="*/ 116 h 169"/>
                  <a:gd name="T12" fmla="*/ 32 w 53"/>
                  <a:gd name="T13" fmla="*/ 132 h 169"/>
                  <a:gd name="T14" fmla="*/ 16 w 53"/>
                  <a:gd name="T15" fmla="*/ 132 h 169"/>
                  <a:gd name="T16" fmla="*/ 16 w 53"/>
                  <a:gd name="T17" fmla="*/ 169 h 169"/>
                  <a:gd name="T18" fmla="*/ 11 w 53"/>
                  <a:gd name="T19" fmla="*/ 169 h 169"/>
                  <a:gd name="T20" fmla="*/ 11 w 53"/>
                  <a:gd name="T21" fmla="*/ 132 h 169"/>
                  <a:gd name="T22" fmla="*/ 0 w 53"/>
                  <a:gd name="T23" fmla="*/ 132 h 169"/>
                  <a:gd name="T24" fmla="*/ 0 w 53"/>
                  <a:gd name="T25" fmla="*/ 163 h 169"/>
                  <a:gd name="T26" fmla="*/ 0 w 53"/>
                  <a:gd name="T27" fmla="*/ 169 h 169"/>
                  <a:gd name="T28" fmla="*/ 21 w 53"/>
                  <a:gd name="T29" fmla="*/ 169 h 169"/>
                  <a:gd name="T30" fmla="*/ 21 w 53"/>
                  <a:gd name="T31" fmla="*/ 153 h 169"/>
                  <a:gd name="T32" fmla="*/ 37 w 53"/>
                  <a:gd name="T33" fmla="*/ 153 h 169"/>
                  <a:gd name="T34" fmla="*/ 37 w 53"/>
                  <a:gd name="T35" fmla="*/ 0 h 169"/>
                  <a:gd name="T36" fmla="*/ 53 w 53"/>
                  <a:gd name="T37" fmla="*/ 0 h 169"/>
                  <a:gd name="T38" fmla="*/ 48 w 53"/>
                  <a:gd name="T39" fmla="*/ 0 h 169"/>
                  <a:gd name="T40" fmla="*/ 48 w 53"/>
                  <a:gd name="T41" fmla="*/ 153 h 169"/>
                  <a:gd name="T42" fmla="*/ 53 w 53"/>
                  <a:gd name="T43" fmla="*/ 153 h 169"/>
                  <a:gd name="T44" fmla="*/ 53 w 53"/>
                  <a:gd name="T45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" h="169">
                    <a:moveTo>
                      <a:pt x="37" y="0"/>
                    </a:moveTo>
                    <a:lnTo>
                      <a:pt x="32" y="0"/>
                    </a:lnTo>
                    <a:lnTo>
                      <a:pt x="32" y="111"/>
                    </a:lnTo>
                    <a:lnTo>
                      <a:pt x="16" y="111"/>
                    </a:lnTo>
                    <a:lnTo>
                      <a:pt x="32" y="111"/>
                    </a:lnTo>
                    <a:lnTo>
                      <a:pt x="32" y="116"/>
                    </a:lnTo>
                    <a:lnTo>
                      <a:pt x="32" y="132"/>
                    </a:lnTo>
                    <a:lnTo>
                      <a:pt x="16" y="132"/>
                    </a:lnTo>
                    <a:lnTo>
                      <a:pt x="16" y="169"/>
                    </a:lnTo>
                    <a:lnTo>
                      <a:pt x="11" y="169"/>
                    </a:lnTo>
                    <a:lnTo>
                      <a:pt x="11" y="132"/>
                    </a:lnTo>
                    <a:lnTo>
                      <a:pt x="0" y="132"/>
                    </a:lnTo>
                    <a:lnTo>
                      <a:pt x="0" y="163"/>
                    </a:lnTo>
                    <a:lnTo>
                      <a:pt x="0" y="169"/>
                    </a:lnTo>
                    <a:lnTo>
                      <a:pt x="21" y="169"/>
                    </a:lnTo>
                    <a:lnTo>
                      <a:pt x="21" y="153"/>
                    </a:lnTo>
                    <a:lnTo>
                      <a:pt x="37" y="153"/>
                    </a:lnTo>
                    <a:lnTo>
                      <a:pt x="37" y="0"/>
                    </a:lnTo>
                    <a:moveTo>
                      <a:pt x="53" y="0"/>
                    </a:moveTo>
                    <a:lnTo>
                      <a:pt x="48" y="0"/>
                    </a:lnTo>
                    <a:lnTo>
                      <a:pt x="48" y="153"/>
                    </a:lnTo>
                    <a:lnTo>
                      <a:pt x="53" y="153"/>
                    </a:lnTo>
                    <a:lnTo>
                      <a:pt x="5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2" name="Rectangle 2465"/>
              <p:cNvSpPr>
                <a:spLocks noChangeArrowheads="1"/>
              </p:cNvSpPr>
              <p:nvPr/>
            </p:nvSpPr>
            <p:spPr bwMode="auto">
              <a:xfrm>
                <a:off x="5000" y="1533"/>
                <a:ext cx="5" cy="37"/>
              </a:xfrm>
              <a:prstGeom prst="rect">
                <a:avLst/>
              </a:pr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3" name="Rectangle 2466"/>
              <p:cNvSpPr>
                <a:spLocks noChangeArrowheads="1"/>
              </p:cNvSpPr>
              <p:nvPr/>
            </p:nvSpPr>
            <p:spPr bwMode="auto">
              <a:xfrm>
                <a:off x="5000" y="1533"/>
                <a:ext cx="5" cy="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4" name="Rectangle 2467"/>
              <p:cNvSpPr>
                <a:spLocks noChangeArrowheads="1"/>
              </p:cNvSpPr>
              <p:nvPr/>
            </p:nvSpPr>
            <p:spPr bwMode="auto">
              <a:xfrm>
                <a:off x="5026" y="1401"/>
                <a:ext cx="11" cy="153"/>
              </a:xfrm>
              <a:prstGeom prst="rect">
                <a:avLst/>
              </a:pr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5" name="Rectangle 2468"/>
              <p:cNvSpPr>
                <a:spLocks noChangeArrowheads="1"/>
              </p:cNvSpPr>
              <p:nvPr/>
            </p:nvSpPr>
            <p:spPr bwMode="auto">
              <a:xfrm>
                <a:off x="5026" y="1401"/>
                <a:ext cx="11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6" name="Rectangle 2469"/>
              <p:cNvSpPr>
                <a:spLocks noChangeArrowheads="1"/>
              </p:cNvSpPr>
              <p:nvPr/>
            </p:nvSpPr>
            <p:spPr bwMode="auto">
              <a:xfrm>
                <a:off x="5047" y="1775"/>
                <a:ext cx="100" cy="148"/>
              </a:xfrm>
              <a:prstGeom prst="rect">
                <a:avLst/>
              </a:prstGeom>
              <a:solidFill>
                <a:srgbClr val="D8B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7" name="Rectangle 2470"/>
              <p:cNvSpPr>
                <a:spLocks noChangeArrowheads="1"/>
              </p:cNvSpPr>
              <p:nvPr/>
            </p:nvSpPr>
            <p:spPr bwMode="auto">
              <a:xfrm>
                <a:off x="5058" y="1786"/>
                <a:ext cx="78" cy="126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8" name="Rectangle 2471"/>
              <p:cNvSpPr>
                <a:spLocks noChangeArrowheads="1"/>
              </p:cNvSpPr>
              <p:nvPr/>
            </p:nvSpPr>
            <p:spPr bwMode="auto">
              <a:xfrm>
                <a:off x="5058" y="1786"/>
                <a:ext cx="36" cy="126"/>
              </a:xfrm>
              <a:prstGeom prst="rect">
                <a:avLst/>
              </a:prstGeom>
              <a:solidFill>
                <a:srgbClr val="554A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9" name="Rectangle 2472"/>
              <p:cNvSpPr>
                <a:spLocks noChangeArrowheads="1"/>
              </p:cNvSpPr>
              <p:nvPr/>
            </p:nvSpPr>
            <p:spPr bwMode="auto">
              <a:xfrm>
                <a:off x="5100" y="1786"/>
                <a:ext cx="36" cy="126"/>
              </a:xfrm>
              <a:prstGeom prst="rect">
                <a:avLst/>
              </a:prstGeom>
              <a:solidFill>
                <a:srgbClr val="554A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0" name="Rectangle 2473"/>
              <p:cNvSpPr>
                <a:spLocks noChangeArrowheads="1"/>
              </p:cNvSpPr>
              <p:nvPr/>
            </p:nvSpPr>
            <p:spPr bwMode="auto">
              <a:xfrm>
                <a:off x="4129" y="1248"/>
                <a:ext cx="860" cy="765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1" name="Rectangle 2474"/>
              <p:cNvSpPr>
                <a:spLocks noChangeArrowheads="1"/>
              </p:cNvSpPr>
              <p:nvPr/>
            </p:nvSpPr>
            <p:spPr bwMode="auto">
              <a:xfrm>
                <a:off x="4129" y="1248"/>
                <a:ext cx="860" cy="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2" name="Rectangle 2475"/>
              <p:cNvSpPr>
                <a:spLocks noChangeArrowheads="1"/>
              </p:cNvSpPr>
              <p:nvPr/>
            </p:nvSpPr>
            <p:spPr bwMode="auto">
              <a:xfrm>
                <a:off x="4129" y="1248"/>
                <a:ext cx="860" cy="316"/>
              </a:xfrm>
              <a:prstGeom prst="rect">
                <a:avLst/>
              </a:prstGeom>
              <a:solidFill>
                <a:srgbClr val="A7A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3" name="Rectangle 2476"/>
              <p:cNvSpPr>
                <a:spLocks noChangeArrowheads="1"/>
              </p:cNvSpPr>
              <p:nvPr/>
            </p:nvSpPr>
            <p:spPr bwMode="auto">
              <a:xfrm>
                <a:off x="4129" y="1248"/>
                <a:ext cx="86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4" name="Rectangle 2477"/>
              <p:cNvSpPr>
                <a:spLocks noChangeArrowheads="1"/>
              </p:cNvSpPr>
              <p:nvPr/>
            </p:nvSpPr>
            <p:spPr bwMode="auto">
              <a:xfrm>
                <a:off x="4386" y="1248"/>
                <a:ext cx="346" cy="765"/>
              </a:xfrm>
              <a:prstGeom prst="rect">
                <a:avLst/>
              </a:prstGeom>
              <a:solidFill>
                <a:srgbClr val="D3D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5" name="Rectangle 2478"/>
              <p:cNvSpPr>
                <a:spLocks noChangeArrowheads="1"/>
              </p:cNvSpPr>
              <p:nvPr/>
            </p:nvSpPr>
            <p:spPr bwMode="auto">
              <a:xfrm>
                <a:off x="4386" y="1248"/>
                <a:ext cx="346" cy="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6" name="Rectangle 2479"/>
              <p:cNvSpPr>
                <a:spLocks noChangeArrowheads="1"/>
              </p:cNvSpPr>
              <p:nvPr/>
            </p:nvSpPr>
            <p:spPr bwMode="auto">
              <a:xfrm>
                <a:off x="4386" y="1981"/>
                <a:ext cx="346" cy="32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7" name="Rectangle 2480"/>
              <p:cNvSpPr>
                <a:spLocks noChangeArrowheads="1"/>
              </p:cNvSpPr>
              <p:nvPr/>
            </p:nvSpPr>
            <p:spPr bwMode="auto">
              <a:xfrm>
                <a:off x="4386" y="1939"/>
                <a:ext cx="346" cy="31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8" name="Rectangle 2481"/>
              <p:cNvSpPr>
                <a:spLocks noChangeArrowheads="1"/>
              </p:cNvSpPr>
              <p:nvPr/>
            </p:nvSpPr>
            <p:spPr bwMode="auto">
              <a:xfrm>
                <a:off x="4386" y="1248"/>
                <a:ext cx="346" cy="258"/>
              </a:xfrm>
              <a:prstGeom prst="rect">
                <a:avLst/>
              </a:prstGeom>
              <a:solidFill>
                <a:srgbClr val="A7A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9" name="Rectangle 2482"/>
              <p:cNvSpPr>
                <a:spLocks noChangeArrowheads="1"/>
              </p:cNvSpPr>
              <p:nvPr/>
            </p:nvSpPr>
            <p:spPr bwMode="auto">
              <a:xfrm>
                <a:off x="4386" y="1248"/>
                <a:ext cx="346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0" name="Rectangle 2483"/>
              <p:cNvSpPr>
                <a:spLocks noChangeArrowheads="1"/>
              </p:cNvSpPr>
              <p:nvPr/>
            </p:nvSpPr>
            <p:spPr bwMode="auto">
              <a:xfrm>
                <a:off x="4716" y="1522"/>
                <a:ext cx="53" cy="4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1" name="Rectangle 2484"/>
              <p:cNvSpPr>
                <a:spLocks noChangeArrowheads="1"/>
              </p:cNvSpPr>
              <p:nvPr/>
            </p:nvSpPr>
            <p:spPr bwMode="auto">
              <a:xfrm>
                <a:off x="4716" y="1522"/>
                <a:ext cx="53" cy="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2" name="Rectangle 2485"/>
              <p:cNvSpPr>
                <a:spLocks noChangeArrowheads="1"/>
              </p:cNvSpPr>
              <p:nvPr/>
            </p:nvSpPr>
            <p:spPr bwMode="auto">
              <a:xfrm>
                <a:off x="4716" y="1586"/>
                <a:ext cx="53" cy="10"/>
              </a:xfrm>
              <a:prstGeom prst="rect">
                <a:avLst/>
              </a:prstGeom>
              <a:solidFill>
                <a:srgbClr val="D8B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3" name="Rectangle 2486"/>
              <p:cNvSpPr>
                <a:spLocks noChangeArrowheads="1"/>
              </p:cNvSpPr>
              <p:nvPr/>
            </p:nvSpPr>
            <p:spPr bwMode="auto">
              <a:xfrm>
                <a:off x="4716" y="1612"/>
                <a:ext cx="53" cy="10"/>
              </a:xfrm>
              <a:prstGeom prst="rect">
                <a:avLst/>
              </a:prstGeom>
              <a:solidFill>
                <a:srgbClr val="D8B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4" name="Rectangle 2487"/>
              <p:cNvSpPr>
                <a:spLocks noChangeArrowheads="1"/>
              </p:cNvSpPr>
              <p:nvPr/>
            </p:nvSpPr>
            <p:spPr bwMode="auto">
              <a:xfrm>
                <a:off x="4821" y="1522"/>
                <a:ext cx="53" cy="4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5" name="Rectangle 2488"/>
              <p:cNvSpPr>
                <a:spLocks noChangeArrowheads="1"/>
              </p:cNvSpPr>
              <p:nvPr/>
            </p:nvSpPr>
            <p:spPr bwMode="auto">
              <a:xfrm>
                <a:off x="4821" y="1522"/>
                <a:ext cx="53" cy="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6" name="Rectangle 2489"/>
              <p:cNvSpPr>
                <a:spLocks noChangeArrowheads="1"/>
              </p:cNvSpPr>
              <p:nvPr/>
            </p:nvSpPr>
            <p:spPr bwMode="auto">
              <a:xfrm>
                <a:off x="4821" y="1586"/>
                <a:ext cx="53" cy="10"/>
              </a:xfrm>
              <a:prstGeom prst="rect">
                <a:avLst/>
              </a:prstGeom>
              <a:solidFill>
                <a:srgbClr val="D8B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7" name="Rectangle 2490"/>
              <p:cNvSpPr>
                <a:spLocks noChangeArrowheads="1"/>
              </p:cNvSpPr>
              <p:nvPr/>
            </p:nvSpPr>
            <p:spPr bwMode="auto">
              <a:xfrm>
                <a:off x="4821" y="1612"/>
                <a:ext cx="53" cy="10"/>
              </a:xfrm>
              <a:prstGeom prst="rect">
                <a:avLst/>
              </a:prstGeom>
              <a:solidFill>
                <a:srgbClr val="D8B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8" name="Rectangle 2491"/>
              <p:cNvSpPr>
                <a:spLocks noChangeArrowheads="1"/>
              </p:cNvSpPr>
              <p:nvPr/>
            </p:nvSpPr>
            <p:spPr bwMode="auto">
              <a:xfrm>
                <a:off x="4244" y="1522"/>
                <a:ext cx="53" cy="4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9" name="Rectangle 2492"/>
              <p:cNvSpPr>
                <a:spLocks noChangeArrowheads="1"/>
              </p:cNvSpPr>
              <p:nvPr/>
            </p:nvSpPr>
            <p:spPr bwMode="auto">
              <a:xfrm>
                <a:off x="4244" y="1522"/>
                <a:ext cx="53" cy="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0" name="Rectangle 2493"/>
              <p:cNvSpPr>
                <a:spLocks noChangeArrowheads="1"/>
              </p:cNvSpPr>
              <p:nvPr/>
            </p:nvSpPr>
            <p:spPr bwMode="auto">
              <a:xfrm>
                <a:off x="4244" y="1586"/>
                <a:ext cx="53" cy="10"/>
              </a:xfrm>
              <a:prstGeom prst="rect">
                <a:avLst/>
              </a:prstGeom>
              <a:solidFill>
                <a:srgbClr val="D8B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1" name="Rectangle 2494"/>
              <p:cNvSpPr>
                <a:spLocks noChangeArrowheads="1"/>
              </p:cNvSpPr>
              <p:nvPr/>
            </p:nvSpPr>
            <p:spPr bwMode="auto">
              <a:xfrm>
                <a:off x="4244" y="1612"/>
                <a:ext cx="53" cy="10"/>
              </a:xfrm>
              <a:prstGeom prst="rect">
                <a:avLst/>
              </a:prstGeom>
              <a:solidFill>
                <a:srgbClr val="D8B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2" name="Rectangle 2495"/>
              <p:cNvSpPr>
                <a:spLocks noChangeArrowheads="1"/>
              </p:cNvSpPr>
              <p:nvPr/>
            </p:nvSpPr>
            <p:spPr bwMode="auto">
              <a:xfrm>
                <a:off x="4349" y="1522"/>
                <a:ext cx="53" cy="4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3" name="Rectangle 2496"/>
              <p:cNvSpPr>
                <a:spLocks noChangeArrowheads="1"/>
              </p:cNvSpPr>
              <p:nvPr/>
            </p:nvSpPr>
            <p:spPr bwMode="auto">
              <a:xfrm>
                <a:off x="4349" y="1522"/>
                <a:ext cx="53" cy="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4" name="Rectangle 2497"/>
              <p:cNvSpPr>
                <a:spLocks noChangeArrowheads="1"/>
              </p:cNvSpPr>
              <p:nvPr/>
            </p:nvSpPr>
            <p:spPr bwMode="auto">
              <a:xfrm>
                <a:off x="4349" y="1586"/>
                <a:ext cx="53" cy="10"/>
              </a:xfrm>
              <a:prstGeom prst="rect">
                <a:avLst/>
              </a:prstGeom>
              <a:solidFill>
                <a:srgbClr val="D8B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5" name="Rectangle 2498"/>
              <p:cNvSpPr>
                <a:spLocks noChangeArrowheads="1"/>
              </p:cNvSpPr>
              <p:nvPr/>
            </p:nvSpPr>
            <p:spPr bwMode="auto">
              <a:xfrm>
                <a:off x="4349" y="1612"/>
                <a:ext cx="53" cy="10"/>
              </a:xfrm>
              <a:prstGeom prst="rect">
                <a:avLst/>
              </a:prstGeom>
              <a:solidFill>
                <a:srgbClr val="D8B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6" name="Rectangle 2499"/>
              <p:cNvSpPr>
                <a:spLocks noChangeArrowheads="1"/>
              </p:cNvSpPr>
              <p:nvPr/>
            </p:nvSpPr>
            <p:spPr bwMode="auto">
              <a:xfrm>
                <a:off x="4129" y="1522"/>
                <a:ext cx="47" cy="4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7" name="Rectangle 2500"/>
              <p:cNvSpPr>
                <a:spLocks noChangeArrowheads="1"/>
              </p:cNvSpPr>
              <p:nvPr/>
            </p:nvSpPr>
            <p:spPr bwMode="auto">
              <a:xfrm>
                <a:off x="4129" y="1586"/>
                <a:ext cx="47" cy="10"/>
              </a:xfrm>
              <a:prstGeom prst="rect">
                <a:avLst/>
              </a:prstGeom>
              <a:solidFill>
                <a:srgbClr val="D8B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8" name="Rectangle 2501"/>
              <p:cNvSpPr>
                <a:spLocks noChangeArrowheads="1"/>
              </p:cNvSpPr>
              <p:nvPr/>
            </p:nvSpPr>
            <p:spPr bwMode="auto">
              <a:xfrm>
                <a:off x="4129" y="1612"/>
                <a:ext cx="47" cy="10"/>
              </a:xfrm>
              <a:prstGeom prst="rect">
                <a:avLst/>
              </a:prstGeom>
              <a:solidFill>
                <a:srgbClr val="D8B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9" name="Rectangle 2502"/>
              <p:cNvSpPr>
                <a:spLocks noChangeArrowheads="1"/>
              </p:cNvSpPr>
              <p:nvPr/>
            </p:nvSpPr>
            <p:spPr bwMode="auto">
              <a:xfrm>
                <a:off x="4942" y="1522"/>
                <a:ext cx="47" cy="4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0" name="Rectangle 2503"/>
              <p:cNvSpPr>
                <a:spLocks noChangeArrowheads="1"/>
              </p:cNvSpPr>
              <p:nvPr/>
            </p:nvSpPr>
            <p:spPr bwMode="auto">
              <a:xfrm>
                <a:off x="4942" y="1586"/>
                <a:ext cx="47" cy="10"/>
              </a:xfrm>
              <a:prstGeom prst="rect">
                <a:avLst/>
              </a:prstGeom>
              <a:solidFill>
                <a:srgbClr val="D8B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1" name="Rectangle 2504"/>
              <p:cNvSpPr>
                <a:spLocks noChangeArrowheads="1"/>
              </p:cNvSpPr>
              <p:nvPr/>
            </p:nvSpPr>
            <p:spPr bwMode="auto">
              <a:xfrm>
                <a:off x="4942" y="1612"/>
                <a:ext cx="47" cy="10"/>
              </a:xfrm>
              <a:prstGeom prst="rect">
                <a:avLst/>
              </a:prstGeom>
              <a:solidFill>
                <a:srgbClr val="D8B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2" name="Rectangle 2505"/>
              <p:cNvSpPr>
                <a:spLocks noChangeArrowheads="1"/>
              </p:cNvSpPr>
              <p:nvPr/>
            </p:nvSpPr>
            <p:spPr bwMode="auto">
              <a:xfrm>
                <a:off x="4097" y="1512"/>
                <a:ext cx="268" cy="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3" name="Rectangle 2506"/>
              <p:cNvSpPr>
                <a:spLocks noChangeArrowheads="1"/>
              </p:cNvSpPr>
              <p:nvPr/>
            </p:nvSpPr>
            <p:spPr bwMode="auto">
              <a:xfrm>
                <a:off x="4097" y="1512"/>
                <a:ext cx="268" cy="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4" name="Rectangle 2507"/>
              <p:cNvSpPr>
                <a:spLocks noChangeArrowheads="1"/>
              </p:cNvSpPr>
              <p:nvPr/>
            </p:nvSpPr>
            <p:spPr bwMode="auto">
              <a:xfrm>
                <a:off x="4097" y="1512"/>
                <a:ext cx="268" cy="5"/>
              </a:xfrm>
              <a:prstGeom prst="rect">
                <a:avLst/>
              </a:pr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5" name="Rectangle 2508"/>
              <p:cNvSpPr>
                <a:spLocks noChangeArrowheads="1"/>
              </p:cNvSpPr>
              <p:nvPr/>
            </p:nvSpPr>
            <p:spPr bwMode="auto">
              <a:xfrm>
                <a:off x="4097" y="1512"/>
                <a:ext cx="268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6" name="Freeform 2509"/>
              <p:cNvSpPr/>
              <p:nvPr/>
            </p:nvSpPr>
            <p:spPr bwMode="auto">
              <a:xfrm>
                <a:off x="4066" y="1058"/>
                <a:ext cx="299" cy="454"/>
              </a:xfrm>
              <a:custGeom>
                <a:avLst/>
                <a:gdLst>
                  <a:gd name="T0" fmla="*/ 57 w 57"/>
                  <a:gd name="T1" fmla="*/ 86 h 86"/>
                  <a:gd name="T2" fmla="*/ 57 w 57"/>
                  <a:gd name="T3" fmla="*/ 29 h 86"/>
                  <a:gd name="T4" fmla="*/ 11 w 57"/>
                  <a:gd name="T5" fmla="*/ 28 h 86"/>
                  <a:gd name="T6" fmla="*/ 8 w 57"/>
                  <a:gd name="T7" fmla="*/ 20 h 86"/>
                  <a:gd name="T8" fmla="*/ 3 w 57"/>
                  <a:gd name="T9" fmla="*/ 15 h 86"/>
                  <a:gd name="T10" fmla="*/ 4 w 57"/>
                  <a:gd name="T11" fmla="*/ 0 h 86"/>
                  <a:gd name="T12" fmla="*/ 0 w 57"/>
                  <a:gd name="T13" fmla="*/ 17 h 86"/>
                  <a:gd name="T14" fmla="*/ 3 w 57"/>
                  <a:gd name="T15" fmla="*/ 19 h 86"/>
                  <a:gd name="T16" fmla="*/ 5 w 57"/>
                  <a:gd name="T17" fmla="*/ 20 h 86"/>
                  <a:gd name="T18" fmla="*/ 6 w 57"/>
                  <a:gd name="T19" fmla="*/ 28 h 86"/>
                  <a:gd name="T20" fmla="*/ 6 w 57"/>
                  <a:gd name="T21" fmla="*/ 28 h 86"/>
                  <a:gd name="T22" fmla="*/ 6 w 57"/>
                  <a:gd name="T23" fmla="*/ 29 h 86"/>
                  <a:gd name="T24" fmla="*/ 6 w 57"/>
                  <a:gd name="T25" fmla="*/ 29 h 86"/>
                  <a:gd name="T26" fmla="*/ 6 w 57"/>
                  <a:gd name="T27" fmla="*/ 29 h 86"/>
                  <a:gd name="T28" fmla="*/ 6 w 57"/>
                  <a:gd name="T29" fmla="*/ 86 h 86"/>
                  <a:gd name="T30" fmla="*/ 57 w 57"/>
                  <a:gd name="T31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7" h="86">
                    <a:moveTo>
                      <a:pt x="57" y="86"/>
                    </a:moveTo>
                    <a:cubicBezTo>
                      <a:pt x="57" y="29"/>
                      <a:pt x="57" y="29"/>
                      <a:pt x="57" y="29"/>
                    </a:cubicBezTo>
                    <a:cubicBezTo>
                      <a:pt x="42" y="30"/>
                      <a:pt x="26" y="29"/>
                      <a:pt x="11" y="28"/>
                    </a:cubicBezTo>
                    <a:cubicBezTo>
                      <a:pt x="9" y="27"/>
                      <a:pt x="8" y="23"/>
                      <a:pt x="8" y="20"/>
                    </a:cubicBezTo>
                    <a:cubicBezTo>
                      <a:pt x="7" y="17"/>
                      <a:pt x="4" y="17"/>
                      <a:pt x="3" y="15"/>
                    </a:cubicBezTo>
                    <a:cubicBezTo>
                      <a:pt x="2" y="13"/>
                      <a:pt x="4" y="0"/>
                      <a:pt x="4" y="0"/>
                    </a:cubicBezTo>
                    <a:cubicBezTo>
                      <a:pt x="2" y="4"/>
                      <a:pt x="0" y="13"/>
                      <a:pt x="0" y="17"/>
                    </a:cubicBezTo>
                    <a:cubicBezTo>
                      <a:pt x="0" y="19"/>
                      <a:pt x="2" y="19"/>
                      <a:pt x="3" y="19"/>
                    </a:cubicBezTo>
                    <a:cubicBezTo>
                      <a:pt x="4" y="19"/>
                      <a:pt x="4" y="19"/>
                      <a:pt x="5" y="20"/>
                    </a:cubicBezTo>
                    <a:cubicBezTo>
                      <a:pt x="6" y="22"/>
                      <a:pt x="6" y="26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57" y="86"/>
                      <a:pt x="57" y="86"/>
                      <a:pt x="57" y="8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7" name="Rectangle 2510"/>
              <p:cNvSpPr>
                <a:spLocks noChangeArrowheads="1"/>
              </p:cNvSpPr>
              <p:nvPr/>
            </p:nvSpPr>
            <p:spPr bwMode="auto">
              <a:xfrm>
                <a:off x="4123" y="1238"/>
                <a:ext cx="242" cy="274"/>
              </a:xfrm>
              <a:prstGeom prst="rect">
                <a:avLst/>
              </a:prstGeom>
              <a:solidFill>
                <a:srgbClr val="BF3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8" name="Rectangle 2511"/>
              <p:cNvSpPr>
                <a:spLocks noChangeArrowheads="1"/>
              </p:cNvSpPr>
              <p:nvPr/>
            </p:nvSpPr>
            <p:spPr bwMode="auto">
              <a:xfrm>
                <a:off x="4123" y="1238"/>
                <a:ext cx="242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9" name="Rectangle 2512"/>
              <p:cNvSpPr>
                <a:spLocks noChangeArrowheads="1"/>
              </p:cNvSpPr>
              <p:nvPr/>
            </p:nvSpPr>
            <p:spPr bwMode="auto">
              <a:xfrm>
                <a:off x="4349" y="1238"/>
                <a:ext cx="11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0" name="Rectangle 2513"/>
              <p:cNvSpPr>
                <a:spLocks noChangeArrowheads="1"/>
              </p:cNvSpPr>
              <p:nvPr/>
            </p:nvSpPr>
            <p:spPr bwMode="auto">
              <a:xfrm>
                <a:off x="4349" y="1238"/>
                <a:ext cx="11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1" name="Rectangle 2514"/>
              <p:cNvSpPr>
                <a:spLocks noChangeArrowheads="1"/>
              </p:cNvSpPr>
              <p:nvPr/>
            </p:nvSpPr>
            <p:spPr bwMode="auto">
              <a:xfrm>
                <a:off x="4323" y="1238"/>
                <a:ext cx="5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2" name="Rectangle 2515"/>
              <p:cNvSpPr>
                <a:spLocks noChangeArrowheads="1"/>
              </p:cNvSpPr>
              <p:nvPr/>
            </p:nvSpPr>
            <p:spPr bwMode="auto">
              <a:xfrm>
                <a:off x="4323" y="1238"/>
                <a:ext cx="5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3" name="Rectangle 2516"/>
              <p:cNvSpPr>
                <a:spLocks noChangeArrowheads="1"/>
              </p:cNvSpPr>
              <p:nvPr/>
            </p:nvSpPr>
            <p:spPr bwMode="auto">
              <a:xfrm>
                <a:off x="4297" y="1238"/>
                <a:ext cx="5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4" name="Rectangle 2517"/>
              <p:cNvSpPr>
                <a:spLocks noChangeArrowheads="1"/>
              </p:cNvSpPr>
              <p:nvPr/>
            </p:nvSpPr>
            <p:spPr bwMode="auto">
              <a:xfrm>
                <a:off x="4297" y="1238"/>
                <a:ext cx="5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5" name="Rectangle 2518"/>
              <p:cNvSpPr>
                <a:spLocks noChangeArrowheads="1"/>
              </p:cNvSpPr>
              <p:nvPr/>
            </p:nvSpPr>
            <p:spPr bwMode="auto">
              <a:xfrm>
                <a:off x="4270" y="1238"/>
                <a:ext cx="6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6" name="Rectangle 2519"/>
              <p:cNvSpPr>
                <a:spLocks noChangeArrowheads="1"/>
              </p:cNvSpPr>
              <p:nvPr/>
            </p:nvSpPr>
            <p:spPr bwMode="auto">
              <a:xfrm>
                <a:off x="4270" y="1238"/>
                <a:ext cx="6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7" name="Rectangle 2520"/>
              <p:cNvSpPr>
                <a:spLocks noChangeArrowheads="1"/>
              </p:cNvSpPr>
              <p:nvPr/>
            </p:nvSpPr>
            <p:spPr bwMode="auto">
              <a:xfrm>
                <a:off x="4244" y="1238"/>
                <a:ext cx="5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8" name="Rectangle 2521"/>
              <p:cNvSpPr>
                <a:spLocks noChangeArrowheads="1"/>
              </p:cNvSpPr>
              <p:nvPr/>
            </p:nvSpPr>
            <p:spPr bwMode="auto">
              <a:xfrm>
                <a:off x="4244" y="1238"/>
                <a:ext cx="5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9" name="Rectangle 2522"/>
              <p:cNvSpPr>
                <a:spLocks noChangeArrowheads="1"/>
              </p:cNvSpPr>
              <p:nvPr/>
            </p:nvSpPr>
            <p:spPr bwMode="auto">
              <a:xfrm>
                <a:off x="4218" y="1238"/>
                <a:ext cx="5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0" name="Rectangle 2523"/>
              <p:cNvSpPr>
                <a:spLocks noChangeArrowheads="1"/>
              </p:cNvSpPr>
              <p:nvPr/>
            </p:nvSpPr>
            <p:spPr bwMode="auto">
              <a:xfrm>
                <a:off x="4218" y="1238"/>
                <a:ext cx="5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1" name="Rectangle 2524"/>
              <p:cNvSpPr>
                <a:spLocks noChangeArrowheads="1"/>
              </p:cNvSpPr>
              <p:nvPr/>
            </p:nvSpPr>
            <p:spPr bwMode="auto">
              <a:xfrm>
                <a:off x="4186" y="1238"/>
                <a:ext cx="11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2" name="Rectangle 2525"/>
              <p:cNvSpPr>
                <a:spLocks noChangeArrowheads="1"/>
              </p:cNvSpPr>
              <p:nvPr/>
            </p:nvSpPr>
            <p:spPr bwMode="auto">
              <a:xfrm>
                <a:off x="4186" y="1238"/>
                <a:ext cx="11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3" name="Rectangle 2526"/>
              <p:cNvSpPr>
                <a:spLocks noChangeArrowheads="1"/>
              </p:cNvSpPr>
              <p:nvPr/>
            </p:nvSpPr>
            <p:spPr bwMode="auto">
              <a:xfrm>
                <a:off x="4160" y="1238"/>
                <a:ext cx="11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4" name="Rectangle 2527"/>
              <p:cNvSpPr>
                <a:spLocks noChangeArrowheads="1"/>
              </p:cNvSpPr>
              <p:nvPr/>
            </p:nvSpPr>
            <p:spPr bwMode="auto">
              <a:xfrm>
                <a:off x="4160" y="1238"/>
                <a:ext cx="11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5" name="Rectangle 2528"/>
              <p:cNvSpPr>
                <a:spLocks noChangeArrowheads="1"/>
              </p:cNvSpPr>
              <p:nvPr/>
            </p:nvSpPr>
            <p:spPr bwMode="auto">
              <a:xfrm>
                <a:off x="4134" y="1238"/>
                <a:ext cx="10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6" name="Rectangle 2529"/>
              <p:cNvSpPr>
                <a:spLocks noChangeArrowheads="1"/>
              </p:cNvSpPr>
              <p:nvPr/>
            </p:nvSpPr>
            <p:spPr bwMode="auto">
              <a:xfrm>
                <a:off x="4134" y="1238"/>
                <a:ext cx="10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7" name="Rectangle 2530"/>
              <p:cNvSpPr>
                <a:spLocks noChangeArrowheads="1"/>
              </p:cNvSpPr>
              <p:nvPr/>
            </p:nvSpPr>
            <p:spPr bwMode="auto">
              <a:xfrm>
                <a:off x="4753" y="1512"/>
                <a:ext cx="268" cy="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8" name="Rectangle 2531"/>
              <p:cNvSpPr>
                <a:spLocks noChangeArrowheads="1"/>
              </p:cNvSpPr>
              <p:nvPr/>
            </p:nvSpPr>
            <p:spPr bwMode="auto">
              <a:xfrm>
                <a:off x="4753" y="1512"/>
                <a:ext cx="268" cy="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77" name="Group 2733"/>
            <p:cNvGrpSpPr/>
            <p:nvPr/>
          </p:nvGrpSpPr>
          <p:grpSpPr bwMode="auto">
            <a:xfrm>
              <a:off x="4134" y="895"/>
              <a:ext cx="918" cy="669"/>
              <a:chOff x="4134" y="895"/>
              <a:chExt cx="918" cy="669"/>
            </a:xfrm>
          </p:grpSpPr>
          <p:sp>
            <p:nvSpPr>
              <p:cNvPr id="1259" name="Rectangle 2533"/>
              <p:cNvSpPr>
                <a:spLocks noChangeArrowheads="1"/>
              </p:cNvSpPr>
              <p:nvPr/>
            </p:nvSpPr>
            <p:spPr bwMode="auto">
              <a:xfrm>
                <a:off x="4753" y="1512"/>
                <a:ext cx="268" cy="5"/>
              </a:xfrm>
              <a:prstGeom prst="rect">
                <a:avLst/>
              </a:pr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0" name="Rectangle 2534"/>
              <p:cNvSpPr>
                <a:spLocks noChangeArrowheads="1"/>
              </p:cNvSpPr>
              <p:nvPr/>
            </p:nvSpPr>
            <p:spPr bwMode="auto">
              <a:xfrm>
                <a:off x="4753" y="1512"/>
                <a:ext cx="268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1" name="Freeform 2535"/>
              <p:cNvSpPr/>
              <p:nvPr/>
            </p:nvSpPr>
            <p:spPr bwMode="auto">
              <a:xfrm>
                <a:off x="4753" y="1058"/>
                <a:ext cx="299" cy="454"/>
              </a:xfrm>
              <a:custGeom>
                <a:avLst/>
                <a:gdLst>
                  <a:gd name="T0" fmla="*/ 0 w 57"/>
                  <a:gd name="T1" fmla="*/ 86 h 86"/>
                  <a:gd name="T2" fmla="*/ 0 w 57"/>
                  <a:gd name="T3" fmla="*/ 29 h 86"/>
                  <a:gd name="T4" fmla="*/ 46 w 57"/>
                  <a:gd name="T5" fmla="*/ 28 h 86"/>
                  <a:gd name="T6" fmla="*/ 49 w 57"/>
                  <a:gd name="T7" fmla="*/ 20 h 86"/>
                  <a:gd name="T8" fmla="*/ 54 w 57"/>
                  <a:gd name="T9" fmla="*/ 15 h 86"/>
                  <a:gd name="T10" fmla="*/ 53 w 57"/>
                  <a:gd name="T11" fmla="*/ 0 h 86"/>
                  <a:gd name="T12" fmla="*/ 57 w 57"/>
                  <a:gd name="T13" fmla="*/ 17 h 86"/>
                  <a:gd name="T14" fmla="*/ 54 w 57"/>
                  <a:gd name="T15" fmla="*/ 19 h 86"/>
                  <a:gd name="T16" fmla="*/ 52 w 57"/>
                  <a:gd name="T17" fmla="*/ 20 h 86"/>
                  <a:gd name="T18" fmla="*/ 51 w 57"/>
                  <a:gd name="T19" fmla="*/ 28 h 86"/>
                  <a:gd name="T20" fmla="*/ 51 w 57"/>
                  <a:gd name="T21" fmla="*/ 28 h 86"/>
                  <a:gd name="T22" fmla="*/ 51 w 57"/>
                  <a:gd name="T23" fmla="*/ 29 h 86"/>
                  <a:gd name="T24" fmla="*/ 51 w 57"/>
                  <a:gd name="T25" fmla="*/ 29 h 86"/>
                  <a:gd name="T26" fmla="*/ 51 w 57"/>
                  <a:gd name="T27" fmla="*/ 29 h 86"/>
                  <a:gd name="T28" fmla="*/ 51 w 57"/>
                  <a:gd name="T29" fmla="*/ 86 h 86"/>
                  <a:gd name="T30" fmla="*/ 0 w 57"/>
                  <a:gd name="T31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7" h="86">
                    <a:moveTo>
                      <a:pt x="0" y="86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15" y="30"/>
                      <a:pt x="31" y="29"/>
                      <a:pt x="46" y="28"/>
                    </a:cubicBezTo>
                    <a:cubicBezTo>
                      <a:pt x="48" y="27"/>
                      <a:pt x="49" y="23"/>
                      <a:pt x="49" y="20"/>
                    </a:cubicBezTo>
                    <a:cubicBezTo>
                      <a:pt x="50" y="17"/>
                      <a:pt x="53" y="17"/>
                      <a:pt x="54" y="15"/>
                    </a:cubicBezTo>
                    <a:cubicBezTo>
                      <a:pt x="55" y="13"/>
                      <a:pt x="53" y="0"/>
                      <a:pt x="53" y="0"/>
                    </a:cubicBezTo>
                    <a:cubicBezTo>
                      <a:pt x="55" y="4"/>
                      <a:pt x="57" y="13"/>
                      <a:pt x="57" y="17"/>
                    </a:cubicBezTo>
                    <a:cubicBezTo>
                      <a:pt x="57" y="19"/>
                      <a:pt x="55" y="19"/>
                      <a:pt x="54" y="19"/>
                    </a:cubicBezTo>
                    <a:cubicBezTo>
                      <a:pt x="53" y="19"/>
                      <a:pt x="53" y="19"/>
                      <a:pt x="52" y="20"/>
                    </a:cubicBezTo>
                    <a:cubicBezTo>
                      <a:pt x="51" y="22"/>
                      <a:pt x="51" y="26"/>
                      <a:pt x="51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86"/>
                      <a:pt x="51" y="86"/>
                      <a:pt x="51" y="86"/>
                    </a:cubicBezTo>
                    <a:cubicBezTo>
                      <a:pt x="0" y="86"/>
                      <a:pt x="0" y="86"/>
                      <a:pt x="0" y="8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2" name="Rectangle 2536"/>
              <p:cNvSpPr>
                <a:spLocks noChangeArrowheads="1"/>
              </p:cNvSpPr>
              <p:nvPr/>
            </p:nvSpPr>
            <p:spPr bwMode="auto">
              <a:xfrm>
                <a:off x="4753" y="1238"/>
                <a:ext cx="242" cy="274"/>
              </a:xfrm>
              <a:prstGeom prst="rect">
                <a:avLst/>
              </a:prstGeom>
              <a:solidFill>
                <a:srgbClr val="BF3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3" name="Rectangle 2537"/>
              <p:cNvSpPr>
                <a:spLocks noChangeArrowheads="1"/>
              </p:cNvSpPr>
              <p:nvPr/>
            </p:nvSpPr>
            <p:spPr bwMode="auto">
              <a:xfrm>
                <a:off x="4753" y="1238"/>
                <a:ext cx="242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4" name="Rectangle 2538"/>
              <p:cNvSpPr>
                <a:spLocks noChangeArrowheads="1"/>
              </p:cNvSpPr>
              <p:nvPr/>
            </p:nvSpPr>
            <p:spPr bwMode="auto">
              <a:xfrm>
                <a:off x="4758" y="1238"/>
                <a:ext cx="11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5" name="Rectangle 2539"/>
              <p:cNvSpPr>
                <a:spLocks noChangeArrowheads="1"/>
              </p:cNvSpPr>
              <p:nvPr/>
            </p:nvSpPr>
            <p:spPr bwMode="auto">
              <a:xfrm>
                <a:off x="4758" y="1238"/>
                <a:ext cx="11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6" name="Rectangle 2540"/>
              <p:cNvSpPr>
                <a:spLocks noChangeArrowheads="1"/>
              </p:cNvSpPr>
              <p:nvPr/>
            </p:nvSpPr>
            <p:spPr bwMode="auto">
              <a:xfrm>
                <a:off x="4790" y="1238"/>
                <a:ext cx="5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7" name="Rectangle 2541"/>
              <p:cNvSpPr>
                <a:spLocks noChangeArrowheads="1"/>
              </p:cNvSpPr>
              <p:nvPr/>
            </p:nvSpPr>
            <p:spPr bwMode="auto">
              <a:xfrm>
                <a:off x="4790" y="1238"/>
                <a:ext cx="5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8" name="Rectangle 2542"/>
              <p:cNvSpPr>
                <a:spLocks noChangeArrowheads="1"/>
              </p:cNvSpPr>
              <p:nvPr/>
            </p:nvSpPr>
            <p:spPr bwMode="auto">
              <a:xfrm>
                <a:off x="4816" y="1238"/>
                <a:ext cx="5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9" name="Rectangle 2543"/>
              <p:cNvSpPr>
                <a:spLocks noChangeArrowheads="1"/>
              </p:cNvSpPr>
              <p:nvPr/>
            </p:nvSpPr>
            <p:spPr bwMode="auto">
              <a:xfrm>
                <a:off x="4816" y="1238"/>
                <a:ext cx="5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0" name="Rectangle 2544"/>
              <p:cNvSpPr>
                <a:spLocks noChangeArrowheads="1"/>
              </p:cNvSpPr>
              <p:nvPr/>
            </p:nvSpPr>
            <p:spPr bwMode="auto">
              <a:xfrm>
                <a:off x="4842" y="1238"/>
                <a:ext cx="6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1" name="Rectangle 2545"/>
              <p:cNvSpPr>
                <a:spLocks noChangeArrowheads="1"/>
              </p:cNvSpPr>
              <p:nvPr/>
            </p:nvSpPr>
            <p:spPr bwMode="auto">
              <a:xfrm>
                <a:off x="4842" y="1238"/>
                <a:ext cx="6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2" name="Rectangle 2546"/>
              <p:cNvSpPr>
                <a:spLocks noChangeArrowheads="1"/>
              </p:cNvSpPr>
              <p:nvPr/>
            </p:nvSpPr>
            <p:spPr bwMode="auto">
              <a:xfrm>
                <a:off x="4869" y="1238"/>
                <a:ext cx="5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3" name="Rectangle 2547"/>
              <p:cNvSpPr>
                <a:spLocks noChangeArrowheads="1"/>
              </p:cNvSpPr>
              <p:nvPr/>
            </p:nvSpPr>
            <p:spPr bwMode="auto">
              <a:xfrm>
                <a:off x="4869" y="1238"/>
                <a:ext cx="5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4" name="Rectangle 2548"/>
              <p:cNvSpPr>
                <a:spLocks noChangeArrowheads="1"/>
              </p:cNvSpPr>
              <p:nvPr/>
            </p:nvSpPr>
            <p:spPr bwMode="auto">
              <a:xfrm>
                <a:off x="4895" y="1238"/>
                <a:ext cx="5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5" name="Rectangle 2549"/>
              <p:cNvSpPr>
                <a:spLocks noChangeArrowheads="1"/>
              </p:cNvSpPr>
              <p:nvPr/>
            </p:nvSpPr>
            <p:spPr bwMode="auto">
              <a:xfrm>
                <a:off x="4895" y="1238"/>
                <a:ext cx="5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6" name="Rectangle 2550"/>
              <p:cNvSpPr>
                <a:spLocks noChangeArrowheads="1"/>
              </p:cNvSpPr>
              <p:nvPr/>
            </p:nvSpPr>
            <p:spPr bwMode="auto">
              <a:xfrm>
                <a:off x="4921" y="1238"/>
                <a:ext cx="5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7" name="Rectangle 2551"/>
              <p:cNvSpPr>
                <a:spLocks noChangeArrowheads="1"/>
              </p:cNvSpPr>
              <p:nvPr/>
            </p:nvSpPr>
            <p:spPr bwMode="auto">
              <a:xfrm>
                <a:off x="4921" y="1238"/>
                <a:ext cx="5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8" name="Rectangle 2552"/>
              <p:cNvSpPr>
                <a:spLocks noChangeArrowheads="1"/>
              </p:cNvSpPr>
              <p:nvPr/>
            </p:nvSpPr>
            <p:spPr bwMode="auto">
              <a:xfrm>
                <a:off x="4947" y="1238"/>
                <a:ext cx="11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9" name="Rectangle 2553"/>
              <p:cNvSpPr>
                <a:spLocks noChangeArrowheads="1"/>
              </p:cNvSpPr>
              <p:nvPr/>
            </p:nvSpPr>
            <p:spPr bwMode="auto">
              <a:xfrm>
                <a:off x="4947" y="1238"/>
                <a:ext cx="11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0" name="Rectangle 2554"/>
              <p:cNvSpPr>
                <a:spLocks noChangeArrowheads="1"/>
              </p:cNvSpPr>
              <p:nvPr/>
            </p:nvSpPr>
            <p:spPr bwMode="auto">
              <a:xfrm>
                <a:off x="4974" y="1238"/>
                <a:ext cx="10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1" name="Rectangle 2555"/>
              <p:cNvSpPr>
                <a:spLocks noChangeArrowheads="1"/>
              </p:cNvSpPr>
              <p:nvPr/>
            </p:nvSpPr>
            <p:spPr bwMode="auto">
              <a:xfrm>
                <a:off x="4974" y="1238"/>
                <a:ext cx="10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2" name="Freeform 2556"/>
              <p:cNvSpPr/>
              <p:nvPr/>
            </p:nvSpPr>
            <p:spPr bwMode="auto">
              <a:xfrm>
                <a:off x="4276" y="1211"/>
                <a:ext cx="5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D3D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3" name="Freeform 2557"/>
              <p:cNvSpPr/>
              <p:nvPr/>
            </p:nvSpPr>
            <p:spPr bwMode="auto">
              <a:xfrm>
                <a:off x="4276" y="1211"/>
                <a:ext cx="26" cy="27"/>
              </a:xfrm>
              <a:custGeom>
                <a:avLst/>
                <a:gdLst>
                  <a:gd name="T0" fmla="*/ 0 w 5"/>
                  <a:gd name="T1" fmla="*/ 0 h 5"/>
                  <a:gd name="T2" fmla="*/ 2 w 5"/>
                  <a:gd name="T3" fmla="*/ 5 h 5"/>
                  <a:gd name="T4" fmla="*/ 4 w 5"/>
                  <a:gd name="T5" fmla="*/ 5 h 5"/>
                  <a:gd name="T6" fmla="*/ 4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5 h 5"/>
                  <a:gd name="T14" fmla="*/ 5 w 5"/>
                  <a:gd name="T15" fmla="*/ 3 h 5"/>
                  <a:gd name="T16" fmla="*/ 5 w 5"/>
                  <a:gd name="T17" fmla="*/ 3 h 5"/>
                  <a:gd name="T18" fmla="*/ 1 w 5"/>
                  <a:gd name="T19" fmla="*/ 0 h 5"/>
                  <a:gd name="T20" fmla="*/ 0 w 5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D3D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4" name="Freeform 2558"/>
              <p:cNvSpPr>
                <a:spLocks noEditPoints="1"/>
              </p:cNvSpPr>
              <p:nvPr/>
            </p:nvSpPr>
            <p:spPr bwMode="auto">
              <a:xfrm>
                <a:off x="4144" y="1238"/>
                <a:ext cx="153" cy="274"/>
              </a:xfrm>
              <a:custGeom>
                <a:avLst/>
                <a:gdLst>
                  <a:gd name="T0" fmla="*/ 14 w 29"/>
                  <a:gd name="T1" fmla="*/ 42 h 52"/>
                  <a:gd name="T2" fmla="*/ 11 w 29"/>
                  <a:gd name="T3" fmla="*/ 47 h 52"/>
                  <a:gd name="T4" fmla="*/ 14 w 29"/>
                  <a:gd name="T5" fmla="*/ 44 h 52"/>
                  <a:gd name="T6" fmla="*/ 14 w 29"/>
                  <a:gd name="T7" fmla="*/ 42 h 52"/>
                  <a:gd name="T8" fmla="*/ 3 w 29"/>
                  <a:gd name="T9" fmla="*/ 41 h 52"/>
                  <a:gd name="T10" fmla="*/ 0 w 29"/>
                  <a:gd name="T11" fmla="*/ 46 h 52"/>
                  <a:gd name="T12" fmla="*/ 0 w 29"/>
                  <a:gd name="T13" fmla="*/ 52 h 52"/>
                  <a:gd name="T14" fmla="*/ 1 w 29"/>
                  <a:gd name="T15" fmla="*/ 52 h 52"/>
                  <a:gd name="T16" fmla="*/ 3 w 29"/>
                  <a:gd name="T17" fmla="*/ 44 h 52"/>
                  <a:gd name="T18" fmla="*/ 3 w 29"/>
                  <a:gd name="T19" fmla="*/ 41 h 52"/>
                  <a:gd name="T20" fmla="*/ 15 w 29"/>
                  <a:gd name="T21" fmla="*/ 33 h 52"/>
                  <a:gd name="T22" fmla="*/ 15 w 29"/>
                  <a:gd name="T23" fmla="*/ 43 h 52"/>
                  <a:gd name="T24" fmla="*/ 19 w 29"/>
                  <a:gd name="T25" fmla="*/ 39 h 52"/>
                  <a:gd name="T26" fmla="*/ 19 w 29"/>
                  <a:gd name="T27" fmla="*/ 36 h 52"/>
                  <a:gd name="T28" fmla="*/ 17 w 29"/>
                  <a:gd name="T29" fmla="*/ 38 h 52"/>
                  <a:gd name="T30" fmla="*/ 16 w 29"/>
                  <a:gd name="T31" fmla="*/ 35 h 52"/>
                  <a:gd name="T32" fmla="*/ 15 w 29"/>
                  <a:gd name="T33" fmla="*/ 33 h 52"/>
                  <a:gd name="T34" fmla="*/ 25 w 29"/>
                  <a:gd name="T35" fmla="*/ 29 h 52"/>
                  <a:gd name="T36" fmla="*/ 25 w 29"/>
                  <a:gd name="T37" fmla="*/ 31 h 52"/>
                  <a:gd name="T38" fmla="*/ 26 w 29"/>
                  <a:gd name="T39" fmla="*/ 30 h 52"/>
                  <a:gd name="T40" fmla="*/ 26 w 29"/>
                  <a:gd name="T41" fmla="*/ 30 h 52"/>
                  <a:gd name="T42" fmla="*/ 26 w 29"/>
                  <a:gd name="T43" fmla="*/ 30 h 52"/>
                  <a:gd name="T44" fmla="*/ 25 w 29"/>
                  <a:gd name="T45" fmla="*/ 29 h 52"/>
                  <a:gd name="T46" fmla="*/ 10 w 29"/>
                  <a:gd name="T47" fmla="*/ 25 h 52"/>
                  <a:gd name="T48" fmla="*/ 10 w 29"/>
                  <a:gd name="T49" fmla="*/ 28 h 52"/>
                  <a:gd name="T50" fmla="*/ 14 w 29"/>
                  <a:gd name="T51" fmla="*/ 34 h 52"/>
                  <a:gd name="T52" fmla="*/ 14 w 29"/>
                  <a:gd name="T53" fmla="*/ 30 h 52"/>
                  <a:gd name="T54" fmla="*/ 10 w 29"/>
                  <a:gd name="T55" fmla="*/ 25 h 52"/>
                  <a:gd name="T56" fmla="*/ 5 w 29"/>
                  <a:gd name="T57" fmla="*/ 21 h 52"/>
                  <a:gd name="T58" fmla="*/ 5 w 29"/>
                  <a:gd name="T59" fmla="*/ 27 h 52"/>
                  <a:gd name="T60" fmla="*/ 5 w 29"/>
                  <a:gd name="T61" fmla="*/ 40 h 52"/>
                  <a:gd name="T62" fmla="*/ 5 w 29"/>
                  <a:gd name="T63" fmla="*/ 42 h 52"/>
                  <a:gd name="T64" fmla="*/ 6 w 29"/>
                  <a:gd name="T65" fmla="*/ 42 h 52"/>
                  <a:gd name="T66" fmla="*/ 6 w 29"/>
                  <a:gd name="T67" fmla="*/ 25 h 52"/>
                  <a:gd name="T68" fmla="*/ 8 w 29"/>
                  <a:gd name="T69" fmla="*/ 27 h 52"/>
                  <a:gd name="T70" fmla="*/ 8 w 29"/>
                  <a:gd name="T71" fmla="*/ 24 h 52"/>
                  <a:gd name="T72" fmla="*/ 7 w 29"/>
                  <a:gd name="T73" fmla="*/ 23 h 52"/>
                  <a:gd name="T74" fmla="*/ 5 w 29"/>
                  <a:gd name="T75" fmla="*/ 21 h 52"/>
                  <a:gd name="T76" fmla="*/ 2 w 29"/>
                  <a:gd name="T77" fmla="*/ 19 h 52"/>
                  <a:gd name="T78" fmla="*/ 3 w 29"/>
                  <a:gd name="T79" fmla="*/ 23 h 52"/>
                  <a:gd name="T80" fmla="*/ 3 w 29"/>
                  <a:gd name="T81" fmla="*/ 20 h 52"/>
                  <a:gd name="T82" fmla="*/ 2 w 29"/>
                  <a:gd name="T83" fmla="*/ 19 h 52"/>
                  <a:gd name="T84" fmla="*/ 24 w 29"/>
                  <a:gd name="T85" fmla="*/ 19 h 52"/>
                  <a:gd name="T86" fmla="*/ 22 w 29"/>
                  <a:gd name="T87" fmla="*/ 29 h 52"/>
                  <a:gd name="T88" fmla="*/ 24 w 29"/>
                  <a:gd name="T89" fmla="*/ 31 h 52"/>
                  <a:gd name="T90" fmla="*/ 20 w 29"/>
                  <a:gd name="T91" fmla="*/ 34 h 52"/>
                  <a:gd name="T92" fmla="*/ 20 w 29"/>
                  <a:gd name="T93" fmla="*/ 37 h 52"/>
                  <a:gd name="T94" fmla="*/ 24 w 29"/>
                  <a:gd name="T95" fmla="*/ 33 h 52"/>
                  <a:gd name="T96" fmla="*/ 24 w 29"/>
                  <a:gd name="T97" fmla="*/ 27 h 52"/>
                  <a:gd name="T98" fmla="*/ 24 w 29"/>
                  <a:gd name="T99" fmla="*/ 23 h 52"/>
                  <a:gd name="T100" fmla="*/ 24 w 29"/>
                  <a:gd name="T101" fmla="*/ 19 h 52"/>
                  <a:gd name="T102" fmla="*/ 29 w 29"/>
                  <a:gd name="T103" fmla="*/ 12 h 52"/>
                  <a:gd name="T104" fmla="*/ 27 w 29"/>
                  <a:gd name="T105" fmla="*/ 15 h 52"/>
                  <a:gd name="T106" fmla="*/ 25 w 29"/>
                  <a:gd name="T107" fmla="*/ 17 h 52"/>
                  <a:gd name="T108" fmla="*/ 25 w 29"/>
                  <a:gd name="T109" fmla="*/ 20 h 52"/>
                  <a:gd name="T110" fmla="*/ 28 w 29"/>
                  <a:gd name="T111" fmla="*/ 17 h 52"/>
                  <a:gd name="T112" fmla="*/ 29 w 29"/>
                  <a:gd name="T113" fmla="*/ 16 h 52"/>
                  <a:gd name="T114" fmla="*/ 29 w 29"/>
                  <a:gd name="T115" fmla="*/ 12 h 52"/>
                  <a:gd name="T116" fmla="*/ 29 w 29"/>
                  <a:gd name="T117" fmla="*/ 0 h 52"/>
                  <a:gd name="T118" fmla="*/ 27 w 29"/>
                  <a:gd name="T119" fmla="*/ 0 h 52"/>
                  <a:gd name="T120" fmla="*/ 27 w 29"/>
                  <a:gd name="T121" fmla="*/ 0 h 52"/>
                  <a:gd name="T122" fmla="*/ 29 w 29"/>
                  <a:gd name="T123" fmla="*/ 6 h 52"/>
                  <a:gd name="T124" fmla="*/ 29 w 29"/>
                  <a:gd name="T12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9" h="52">
                    <a:moveTo>
                      <a:pt x="14" y="42"/>
                    </a:moveTo>
                    <a:cubicBezTo>
                      <a:pt x="13" y="44"/>
                      <a:pt x="12" y="45"/>
                      <a:pt x="11" y="47"/>
                    </a:cubicBezTo>
                    <a:cubicBezTo>
                      <a:pt x="12" y="46"/>
                      <a:pt x="13" y="45"/>
                      <a:pt x="14" y="44"/>
                    </a:cubicBezTo>
                    <a:cubicBezTo>
                      <a:pt x="14" y="42"/>
                      <a:pt x="14" y="42"/>
                      <a:pt x="14" y="42"/>
                    </a:cubicBezTo>
                    <a:moveTo>
                      <a:pt x="3" y="41"/>
                    </a:moveTo>
                    <a:cubicBezTo>
                      <a:pt x="2" y="43"/>
                      <a:pt x="1" y="44"/>
                      <a:pt x="0" y="46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51"/>
                      <a:pt x="0" y="48"/>
                      <a:pt x="3" y="44"/>
                    </a:cubicBezTo>
                    <a:cubicBezTo>
                      <a:pt x="3" y="41"/>
                      <a:pt x="3" y="41"/>
                      <a:pt x="3" y="41"/>
                    </a:cubicBezTo>
                    <a:moveTo>
                      <a:pt x="15" y="33"/>
                    </a:moveTo>
                    <a:cubicBezTo>
                      <a:pt x="15" y="43"/>
                      <a:pt x="15" y="43"/>
                      <a:pt x="15" y="43"/>
                    </a:cubicBezTo>
                    <a:cubicBezTo>
                      <a:pt x="16" y="42"/>
                      <a:pt x="17" y="40"/>
                      <a:pt x="19" y="39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4"/>
                      <a:pt x="15" y="33"/>
                      <a:pt x="15" y="33"/>
                    </a:cubicBezTo>
                    <a:moveTo>
                      <a:pt x="25" y="29"/>
                    </a:moveTo>
                    <a:cubicBezTo>
                      <a:pt x="25" y="31"/>
                      <a:pt x="25" y="31"/>
                      <a:pt x="25" y="31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6" y="30"/>
                      <a:pt x="25" y="29"/>
                    </a:cubicBezTo>
                    <a:moveTo>
                      <a:pt x="10" y="25"/>
                    </a:move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30"/>
                      <a:pt x="13" y="32"/>
                      <a:pt x="14" y="34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28"/>
                      <a:pt x="11" y="26"/>
                      <a:pt x="10" y="25"/>
                    </a:cubicBezTo>
                    <a:moveTo>
                      <a:pt x="5" y="21"/>
                    </a:moveTo>
                    <a:cubicBezTo>
                      <a:pt x="5" y="27"/>
                      <a:pt x="5" y="27"/>
                      <a:pt x="5" y="27"/>
                    </a:cubicBezTo>
                    <a:cubicBezTo>
                      <a:pt x="6" y="31"/>
                      <a:pt x="7" y="36"/>
                      <a:pt x="5" y="40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6" y="42"/>
                    </a:cubicBezTo>
                    <a:cubicBezTo>
                      <a:pt x="11" y="37"/>
                      <a:pt x="6" y="25"/>
                      <a:pt x="6" y="25"/>
                    </a:cubicBezTo>
                    <a:cubicBezTo>
                      <a:pt x="6" y="25"/>
                      <a:pt x="7" y="25"/>
                      <a:pt x="8" y="27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3"/>
                      <a:pt x="7" y="23"/>
                    </a:cubicBezTo>
                    <a:cubicBezTo>
                      <a:pt x="5" y="21"/>
                      <a:pt x="5" y="21"/>
                      <a:pt x="5" y="21"/>
                    </a:cubicBezTo>
                    <a:moveTo>
                      <a:pt x="2" y="19"/>
                    </a:moveTo>
                    <a:cubicBezTo>
                      <a:pt x="3" y="23"/>
                      <a:pt x="3" y="23"/>
                      <a:pt x="3" y="23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2" y="19"/>
                      <a:pt x="2" y="19"/>
                      <a:pt x="2" y="19"/>
                    </a:cubicBezTo>
                    <a:moveTo>
                      <a:pt x="24" y="19"/>
                    </a:moveTo>
                    <a:cubicBezTo>
                      <a:pt x="20" y="25"/>
                      <a:pt x="22" y="29"/>
                      <a:pt x="22" y="29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1" y="36"/>
                      <a:pt x="23" y="35"/>
                      <a:pt x="24" y="33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6"/>
                      <a:pt x="23" y="25"/>
                      <a:pt x="24" y="23"/>
                    </a:cubicBezTo>
                    <a:cubicBezTo>
                      <a:pt x="24" y="19"/>
                      <a:pt x="24" y="19"/>
                      <a:pt x="24" y="19"/>
                    </a:cubicBezTo>
                    <a:moveTo>
                      <a:pt x="29" y="12"/>
                    </a:moveTo>
                    <a:cubicBezTo>
                      <a:pt x="28" y="13"/>
                      <a:pt x="28" y="15"/>
                      <a:pt x="27" y="15"/>
                    </a:cubicBezTo>
                    <a:cubicBezTo>
                      <a:pt x="26" y="16"/>
                      <a:pt x="26" y="16"/>
                      <a:pt x="25" y="17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6" y="19"/>
                      <a:pt x="27" y="18"/>
                      <a:pt x="28" y="17"/>
                    </a:cubicBezTo>
                    <a:cubicBezTo>
                      <a:pt x="28" y="17"/>
                      <a:pt x="29" y="17"/>
                      <a:pt x="29" y="16"/>
                    </a:cubicBezTo>
                    <a:cubicBezTo>
                      <a:pt x="29" y="12"/>
                      <a:pt x="29" y="12"/>
                      <a:pt x="29" y="12"/>
                    </a:cubicBezTo>
                    <a:moveTo>
                      <a:pt x="29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8" y="2"/>
                      <a:pt x="28" y="4"/>
                      <a:pt x="29" y="6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9E32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5" name="Freeform 2559"/>
              <p:cNvSpPr>
                <a:spLocks noEditPoints="1"/>
              </p:cNvSpPr>
              <p:nvPr/>
            </p:nvSpPr>
            <p:spPr bwMode="auto">
              <a:xfrm>
                <a:off x="4297" y="1238"/>
                <a:ext cx="5" cy="84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0 h 16"/>
                  <a:gd name="T4" fmla="*/ 0 w 1"/>
                  <a:gd name="T5" fmla="*/ 6 h 16"/>
                  <a:gd name="T6" fmla="*/ 0 w 1"/>
                  <a:gd name="T7" fmla="*/ 12 h 16"/>
                  <a:gd name="T8" fmla="*/ 0 w 1"/>
                  <a:gd name="T9" fmla="*/ 16 h 16"/>
                  <a:gd name="T10" fmla="*/ 1 w 1"/>
                  <a:gd name="T11" fmla="*/ 14 h 16"/>
                  <a:gd name="T12" fmla="*/ 1 w 1"/>
                  <a:gd name="T13" fmla="*/ 4 h 16"/>
                  <a:gd name="T14" fmla="*/ 0 w 1"/>
                  <a:gd name="T15" fmla="*/ 0 h 16"/>
                  <a:gd name="T16" fmla="*/ 1 w 1"/>
                  <a:gd name="T17" fmla="*/ 0 h 16"/>
                  <a:gd name="T18" fmla="*/ 0 w 1"/>
                  <a:gd name="T19" fmla="*/ 0 h 16"/>
                  <a:gd name="T20" fmla="*/ 1 w 1"/>
                  <a:gd name="T21" fmla="*/ 1 h 16"/>
                  <a:gd name="T22" fmla="*/ 1 w 1"/>
                  <a:gd name="T2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0" y="10"/>
                      <a:pt x="0" y="1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1" y="15"/>
                      <a:pt x="1" y="1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2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6" name="Freeform 2560"/>
              <p:cNvSpPr>
                <a:spLocks noEditPoints="1"/>
              </p:cNvSpPr>
              <p:nvPr/>
            </p:nvSpPr>
            <p:spPr bwMode="auto">
              <a:xfrm>
                <a:off x="4270" y="1327"/>
                <a:ext cx="6" cy="85"/>
              </a:xfrm>
              <a:custGeom>
                <a:avLst/>
                <a:gdLst>
                  <a:gd name="T0" fmla="*/ 0 w 1"/>
                  <a:gd name="T1" fmla="*/ 10 h 16"/>
                  <a:gd name="T2" fmla="*/ 0 w 1"/>
                  <a:gd name="T3" fmla="*/ 16 h 16"/>
                  <a:gd name="T4" fmla="*/ 1 w 1"/>
                  <a:gd name="T5" fmla="*/ 15 h 16"/>
                  <a:gd name="T6" fmla="*/ 1 w 1"/>
                  <a:gd name="T7" fmla="*/ 15 h 16"/>
                  <a:gd name="T8" fmla="*/ 1 w 1"/>
                  <a:gd name="T9" fmla="*/ 14 h 16"/>
                  <a:gd name="T10" fmla="*/ 1 w 1"/>
                  <a:gd name="T11" fmla="*/ 12 h 16"/>
                  <a:gd name="T12" fmla="*/ 0 w 1"/>
                  <a:gd name="T13" fmla="*/ 11 h 16"/>
                  <a:gd name="T14" fmla="*/ 0 w 1"/>
                  <a:gd name="T15" fmla="*/ 10 h 16"/>
                  <a:gd name="T16" fmla="*/ 1 w 1"/>
                  <a:gd name="T17" fmla="*/ 0 h 16"/>
                  <a:gd name="T18" fmla="*/ 0 w 1"/>
                  <a:gd name="T19" fmla="*/ 2 h 16"/>
                  <a:gd name="T20" fmla="*/ 0 w 1"/>
                  <a:gd name="T21" fmla="*/ 6 h 16"/>
                  <a:gd name="T22" fmla="*/ 1 w 1"/>
                  <a:gd name="T23" fmla="*/ 3 h 16"/>
                  <a:gd name="T24" fmla="*/ 1 w 1"/>
                  <a:gd name="T2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" h="16">
                    <a:moveTo>
                      <a:pt x="0" y="1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1"/>
                      <a:pt x="0" y="11"/>
                    </a:cubicBezTo>
                    <a:cubicBezTo>
                      <a:pt x="0" y="11"/>
                      <a:pt x="0" y="11"/>
                      <a:pt x="0" y="10"/>
                    </a:cubicBezTo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1" y="4"/>
                      <a:pt x="1" y="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7" name="Freeform 2561"/>
              <p:cNvSpPr/>
              <p:nvPr/>
            </p:nvSpPr>
            <p:spPr bwMode="auto">
              <a:xfrm>
                <a:off x="4244" y="1417"/>
                <a:ext cx="5" cy="26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2 h 5"/>
                  <a:gd name="T4" fmla="*/ 0 w 1"/>
                  <a:gd name="T5" fmla="*/ 5 h 5"/>
                  <a:gd name="T6" fmla="*/ 1 w 1"/>
                  <a:gd name="T7" fmla="*/ 3 h 5"/>
                  <a:gd name="T8" fmla="*/ 1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8" name="Freeform 2562"/>
              <p:cNvSpPr/>
              <p:nvPr/>
            </p:nvSpPr>
            <p:spPr bwMode="auto">
              <a:xfrm>
                <a:off x="4218" y="1396"/>
                <a:ext cx="5" cy="74"/>
              </a:xfrm>
              <a:custGeom>
                <a:avLst/>
                <a:gdLst>
                  <a:gd name="T0" fmla="*/ 0 w 1"/>
                  <a:gd name="T1" fmla="*/ 0 h 14"/>
                  <a:gd name="T2" fmla="*/ 0 w 1"/>
                  <a:gd name="T3" fmla="*/ 4 h 14"/>
                  <a:gd name="T4" fmla="*/ 0 w 1"/>
                  <a:gd name="T5" fmla="*/ 12 h 14"/>
                  <a:gd name="T6" fmla="*/ 0 w 1"/>
                  <a:gd name="T7" fmla="*/ 14 h 14"/>
                  <a:gd name="T8" fmla="*/ 1 w 1"/>
                  <a:gd name="T9" fmla="*/ 13 h 14"/>
                  <a:gd name="T10" fmla="*/ 1 w 1"/>
                  <a:gd name="T11" fmla="*/ 3 h 14"/>
                  <a:gd name="T12" fmla="*/ 0 w 1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4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7"/>
                      <a:pt x="0" y="9"/>
                      <a:pt x="0" y="1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3"/>
                      <a:pt x="1" y="1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</a:path>
                </a:pathLst>
              </a:cu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9" name="Freeform 2563"/>
              <p:cNvSpPr/>
              <p:nvPr/>
            </p:nvSpPr>
            <p:spPr bwMode="auto">
              <a:xfrm>
                <a:off x="4186" y="1364"/>
                <a:ext cx="11" cy="21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3 h 4"/>
                  <a:gd name="T4" fmla="*/ 2 w 2"/>
                  <a:gd name="T5" fmla="*/ 4 h 4"/>
                  <a:gd name="T6" fmla="*/ 2 w 2"/>
                  <a:gd name="T7" fmla="*/ 1 h 4"/>
                  <a:gd name="T8" fmla="*/ 0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0" name="Freeform 2564"/>
              <p:cNvSpPr>
                <a:spLocks noEditPoints="1"/>
              </p:cNvSpPr>
              <p:nvPr/>
            </p:nvSpPr>
            <p:spPr bwMode="auto">
              <a:xfrm>
                <a:off x="4160" y="1343"/>
                <a:ext cx="11" cy="127"/>
              </a:xfrm>
              <a:custGeom>
                <a:avLst/>
                <a:gdLst>
                  <a:gd name="T0" fmla="*/ 2 w 2"/>
                  <a:gd name="T1" fmla="*/ 20 h 24"/>
                  <a:gd name="T2" fmla="*/ 1 w 2"/>
                  <a:gd name="T3" fmla="*/ 20 h 24"/>
                  <a:gd name="T4" fmla="*/ 0 w 2"/>
                  <a:gd name="T5" fmla="*/ 21 h 24"/>
                  <a:gd name="T6" fmla="*/ 0 w 2"/>
                  <a:gd name="T7" fmla="*/ 24 h 24"/>
                  <a:gd name="T8" fmla="*/ 2 w 2"/>
                  <a:gd name="T9" fmla="*/ 22 h 24"/>
                  <a:gd name="T10" fmla="*/ 2 w 2"/>
                  <a:gd name="T11" fmla="*/ 20 h 24"/>
                  <a:gd name="T12" fmla="*/ 0 w 2"/>
                  <a:gd name="T13" fmla="*/ 0 h 24"/>
                  <a:gd name="T14" fmla="*/ 0 w 2"/>
                  <a:gd name="T15" fmla="*/ 3 h 24"/>
                  <a:gd name="T16" fmla="*/ 1 w 2"/>
                  <a:gd name="T17" fmla="*/ 5 h 24"/>
                  <a:gd name="T18" fmla="*/ 2 w 2"/>
                  <a:gd name="T19" fmla="*/ 7 h 24"/>
                  <a:gd name="T20" fmla="*/ 2 w 2"/>
                  <a:gd name="T21" fmla="*/ 1 h 24"/>
                  <a:gd name="T22" fmla="*/ 0 w 2"/>
                  <a:gd name="T2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4">
                    <a:moveTo>
                      <a:pt x="2" y="20"/>
                    </a:moveTo>
                    <a:cubicBezTo>
                      <a:pt x="2" y="20"/>
                      <a:pt x="2" y="20"/>
                      <a:pt x="1" y="20"/>
                    </a:cubicBezTo>
                    <a:cubicBezTo>
                      <a:pt x="1" y="21"/>
                      <a:pt x="1" y="21"/>
                      <a:pt x="0" y="2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4"/>
                      <a:pt x="1" y="23"/>
                      <a:pt x="2" y="22"/>
                    </a:cubicBezTo>
                    <a:cubicBezTo>
                      <a:pt x="2" y="20"/>
                      <a:pt x="2" y="20"/>
                      <a:pt x="2" y="20"/>
                    </a:cubicBezTo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1" name="Freeform 2565"/>
              <p:cNvSpPr/>
              <p:nvPr/>
            </p:nvSpPr>
            <p:spPr bwMode="auto">
              <a:xfrm>
                <a:off x="4139" y="1480"/>
                <a:ext cx="5" cy="32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6 h 6"/>
                  <a:gd name="T4" fmla="*/ 1 w 1"/>
                  <a:gd name="T5" fmla="*/ 6 h 6"/>
                  <a:gd name="T6" fmla="*/ 1 w 1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0" y="3"/>
                      <a:pt x="0" y="5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2" name="Freeform 2566"/>
              <p:cNvSpPr/>
              <p:nvPr/>
            </p:nvSpPr>
            <p:spPr bwMode="auto">
              <a:xfrm>
                <a:off x="4837" y="1211"/>
                <a:ext cx="5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D3D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3" name="Freeform 2567"/>
              <p:cNvSpPr/>
              <p:nvPr/>
            </p:nvSpPr>
            <p:spPr bwMode="auto">
              <a:xfrm>
                <a:off x="4816" y="1211"/>
                <a:ext cx="26" cy="27"/>
              </a:xfrm>
              <a:custGeom>
                <a:avLst/>
                <a:gdLst>
                  <a:gd name="T0" fmla="*/ 5 w 5"/>
                  <a:gd name="T1" fmla="*/ 0 h 5"/>
                  <a:gd name="T2" fmla="*/ 4 w 5"/>
                  <a:gd name="T3" fmla="*/ 0 h 5"/>
                  <a:gd name="T4" fmla="*/ 0 w 5"/>
                  <a:gd name="T5" fmla="*/ 3 h 5"/>
                  <a:gd name="T6" fmla="*/ 0 w 5"/>
                  <a:gd name="T7" fmla="*/ 3 h 5"/>
                  <a:gd name="T8" fmla="*/ 0 w 5"/>
                  <a:gd name="T9" fmla="*/ 5 h 5"/>
                  <a:gd name="T10" fmla="*/ 1 w 5"/>
                  <a:gd name="T11" fmla="*/ 5 h 5"/>
                  <a:gd name="T12" fmla="*/ 1 w 5"/>
                  <a:gd name="T13" fmla="*/ 5 h 5"/>
                  <a:gd name="T14" fmla="*/ 1 w 5"/>
                  <a:gd name="T15" fmla="*/ 5 h 5"/>
                  <a:gd name="T16" fmla="*/ 1 w 5"/>
                  <a:gd name="T17" fmla="*/ 5 h 5"/>
                  <a:gd name="T18" fmla="*/ 3 w 5"/>
                  <a:gd name="T19" fmla="*/ 5 h 5"/>
                  <a:gd name="T20" fmla="*/ 5 w 5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D3D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4" name="Freeform 2568"/>
              <p:cNvSpPr>
                <a:spLocks noEditPoints="1"/>
              </p:cNvSpPr>
              <p:nvPr/>
            </p:nvSpPr>
            <p:spPr bwMode="auto">
              <a:xfrm>
                <a:off x="4821" y="1238"/>
                <a:ext cx="74" cy="226"/>
              </a:xfrm>
              <a:custGeom>
                <a:avLst/>
                <a:gdLst>
                  <a:gd name="T0" fmla="*/ 14 w 14"/>
                  <a:gd name="T1" fmla="*/ 33 h 43"/>
                  <a:gd name="T2" fmla="*/ 13 w 14"/>
                  <a:gd name="T3" fmla="*/ 35 h 43"/>
                  <a:gd name="T4" fmla="*/ 12 w 14"/>
                  <a:gd name="T5" fmla="*/ 38 h 43"/>
                  <a:gd name="T6" fmla="*/ 10 w 14"/>
                  <a:gd name="T7" fmla="*/ 36 h 43"/>
                  <a:gd name="T8" fmla="*/ 10 w 14"/>
                  <a:gd name="T9" fmla="*/ 39 h 43"/>
                  <a:gd name="T10" fmla="*/ 14 w 14"/>
                  <a:gd name="T11" fmla="*/ 43 h 43"/>
                  <a:gd name="T12" fmla="*/ 14 w 14"/>
                  <a:gd name="T13" fmla="*/ 33 h 43"/>
                  <a:gd name="T14" fmla="*/ 4 w 14"/>
                  <a:gd name="T15" fmla="*/ 29 h 43"/>
                  <a:gd name="T16" fmla="*/ 3 w 14"/>
                  <a:gd name="T17" fmla="*/ 31 h 43"/>
                  <a:gd name="T18" fmla="*/ 4 w 14"/>
                  <a:gd name="T19" fmla="*/ 32 h 43"/>
                  <a:gd name="T20" fmla="*/ 4 w 14"/>
                  <a:gd name="T21" fmla="*/ 29 h 43"/>
                  <a:gd name="T22" fmla="*/ 5 w 14"/>
                  <a:gd name="T23" fmla="*/ 19 h 43"/>
                  <a:gd name="T24" fmla="*/ 5 w 14"/>
                  <a:gd name="T25" fmla="*/ 23 h 43"/>
                  <a:gd name="T26" fmla="*/ 5 w 14"/>
                  <a:gd name="T27" fmla="*/ 27 h 43"/>
                  <a:gd name="T28" fmla="*/ 5 w 14"/>
                  <a:gd name="T29" fmla="*/ 33 h 43"/>
                  <a:gd name="T30" fmla="*/ 9 w 14"/>
                  <a:gd name="T31" fmla="*/ 37 h 43"/>
                  <a:gd name="T32" fmla="*/ 9 w 14"/>
                  <a:gd name="T33" fmla="*/ 34 h 43"/>
                  <a:gd name="T34" fmla="*/ 6 w 14"/>
                  <a:gd name="T35" fmla="*/ 32 h 43"/>
                  <a:gd name="T36" fmla="*/ 5 w 14"/>
                  <a:gd name="T37" fmla="*/ 30 h 43"/>
                  <a:gd name="T38" fmla="*/ 6 w 14"/>
                  <a:gd name="T39" fmla="*/ 29 h 43"/>
                  <a:gd name="T40" fmla="*/ 5 w 14"/>
                  <a:gd name="T41" fmla="*/ 19 h 43"/>
                  <a:gd name="T42" fmla="*/ 0 w 14"/>
                  <a:gd name="T43" fmla="*/ 12 h 43"/>
                  <a:gd name="T44" fmla="*/ 0 w 14"/>
                  <a:gd name="T45" fmla="*/ 16 h 43"/>
                  <a:gd name="T46" fmla="*/ 1 w 14"/>
                  <a:gd name="T47" fmla="*/ 17 h 43"/>
                  <a:gd name="T48" fmla="*/ 4 w 14"/>
                  <a:gd name="T49" fmla="*/ 20 h 43"/>
                  <a:gd name="T50" fmla="*/ 4 w 14"/>
                  <a:gd name="T51" fmla="*/ 17 h 43"/>
                  <a:gd name="T52" fmla="*/ 2 w 14"/>
                  <a:gd name="T53" fmla="*/ 15 h 43"/>
                  <a:gd name="T54" fmla="*/ 0 w 14"/>
                  <a:gd name="T55" fmla="*/ 12 h 43"/>
                  <a:gd name="T56" fmla="*/ 2 w 14"/>
                  <a:gd name="T57" fmla="*/ 0 h 43"/>
                  <a:gd name="T58" fmla="*/ 0 w 14"/>
                  <a:gd name="T59" fmla="*/ 0 h 43"/>
                  <a:gd name="T60" fmla="*/ 0 w 14"/>
                  <a:gd name="T61" fmla="*/ 6 h 43"/>
                  <a:gd name="T62" fmla="*/ 2 w 14"/>
                  <a:gd name="T63" fmla="*/ 0 h 43"/>
                  <a:gd name="T64" fmla="*/ 2 w 14"/>
                  <a:gd name="T6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" h="43">
                    <a:moveTo>
                      <a:pt x="14" y="33"/>
                    </a:moveTo>
                    <a:cubicBezTo>
                      <a:pt x="14" y="33"/>
                      <a:pt x="13" y="34"/>
                      <a:pt x="13" y="35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2" y="40"/>
                      <a:pt x="13" y="42"/>
                      <a:pt x="14" y="43"/>
                    </a:cubicBezTo>
                    <a:cubicBezTo>
                      <a:pt x="14" y="33"/>
                      <a:pt x="14" y="33"/>
                      <a:pt x="14" y="33"/>
                    </a:cubicBezTo>
                    <a:moveTo>
                      <a:pt x="4" y="29"/>
                    </a:moveTo>
                    <a:cubicBezTo>
                      <a:pt x="3" y="30"/>
                      <a:pt x="3" y="30"/>
                      <a:pt x="3" y="31"/>
                    </a:cubicBezTo>
                    <a:cubicBezTo>
                      <a:pt x="3" y="31"/>
                      <a:pt x="3" y="31"/>
                      <a:pt x="4" y="32"/>
                    </a:cubicBezTo>
                    <a:cubicBezTo>
                      <a:pt x="4" y="29"/>
                      <a:pt x="4" y="29"/>
                      <a:pt x="4" y="29"/>
                    </a:cubicBezTo>
                    <a:moveTo>
                      <a:pt x="5" y="19"/>
                    </a:moveTo>
                    <a:cubicBezTo>
                      <a:pt x="5" y="23"/>
                      <a:pt x="5" y="23"/>
                      <a:pt x="5" y="23"/>
                    </a:cubicBezTo>
                    <a:cubicBezTo>
                      <a:pt x="6" y="25"/>
                      <a:pt x="5" y="26"/>
                      <a:pt x="5" y="27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5"/>
                      <a:pt x="8" y="36"/>
                      <a:pt x="9" y="37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8" y="34"/>
                      <a:pt x="7" y="33"/>
                      <a:pt x="6" y="32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9" y="25"/>
                      <a:pt x="5" y="19"/>
                    </a:cubicBezTo>
                    <a:moveTo>
                      <a:pt x="0" y="12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7"/>
                      <a:pt x="1" y="17"/>
                    </a:cubicBezTo>
                    <a:cubicBezTo>
                      <a:pt x="2" y="18"/>
                      <a:pt x="3" y="19"/>
                      <a:pt x="4" y="20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3" y="16"/>
                      <a:pt x="3" y="16"/>
                      <a:pt x="2" y="15"/>
                    </a:cubicBezTo>
                    <a:cubicBezTo>
                      <a:pt x="1" y="15"/>
                      <a:pt x="1" y="13"/>
                      <a:pt x="0" y="12"/>
                    </a:cubicBezTo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3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9E32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5" name="Freeform 2569"/>
              <p:cNvSpPr>
                <a:spLocks noEditPoints="1"/>
              </p:cNvSpPr>
              <p:nvPr/>
            </p:nvSpPr>
            <p:spPr bwMode="auto">
              <a:xfrm>
                <a:off x="4816" y="1238"/>
                <a:ext cx="5" cy="84"/>
              </a:xfrm>
              <a:custGeom>
                <a:avLst/>
                <a:gdLst>
                  <a:gd name="T0" fmla="*/ 1 w 1"/>
                  <a:gd name="T1" fmla="*/ 0 h 16"/>
                  <a:gd name="T2" fmla="*/ 0 w 1"/>
                  <a:gd name="T3" fmla="*/ 0 h 16"/>
                  <a:gd name="T4" fmla="*/ 0 w 1"/>
                  <a:gd name="T5" fmla="*/ 1 h 16"/>
                  <a:gd name="T6" fmla="*/ 1 w 1"/>
                  <a:gd name="T7" fmla="*/ 0 h 16"/>
                  <a:gd name="T8" fmla="*/ 1 w 1"/>
                  <a:gd name="T9" fmla="*/ 0 h 16"/>
                  <a:gd name="T10" fmla="*/ 1 w 1"/>
                  <a:gd name="T11" fmla="*/ 0 h 16"/>
                  <a:gd name="T12" fmla="*/ 0 w 1"/>
                  <a:gd name="T13" fmla="*/ 4 h 16"/>
                  <a:gd name="T14" fmla="*/ 0 w 1"/>
                  <a:gd name="T15" fmla="*/ 14 h 16"/>
                  <a:gd name="T16" fmla="*/ 1 w 1"/>
                  <a:gd name="T17" fmla="*/ 16 h 16"/>
                  <a:gd name="T18" fmla="*/ 1 w 1"/>
                  <a:gd name="T19" fmla="*/ 12 h 16"/>
                  <a:gd name="T20" fmla="*/ 1 w 1"/>
                  <a:gd name="T21" fmla="*/ 6 h 16"/>
                  <a:gd name="T22" fmla="*/ 1 w 1"/>
                  <a:gd name="T2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16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1" y="16"/>
                      <a:pt x="1" y="16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0"/>
                      <a:pt x="1" y="8"/>
                      <a:pt x="1" y="6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6" name="Freeform 2570"/>
              <p:cNvSpPr>
                <a:spLocks noEditPoints="1"/>
              </p:cNvSpPr>
              <p:nvPr/>
            </p:nvSpPr>
            <p:spPr bwMode="auto">
              <a:xfrm>
                <a:off x="4842" y="1327"/>
                <a:ext cx="6" cy="85"/>
              </a:xfrm>
              <a:custGeom>
                <a:avLst/>
                <a:gdLst>
                  <a:gd name="T0" fmla="*/ 1 w 1"/>
                  <a:gd name="T1" fmla="*/ 10 h 16"/>
                  <a:gd name="T2" fmla="*/ 1 w 1"/>
                  <a:gd name="T3" fmla="*/ 11 h 16"/>
                  <a:gd name="T4" fmla="*/ 0 w 1"/>
                  <a:gd name="T5" fmla="*/ 12 h 16"/>
                  <a:gd name="T6" fmla="*/ 0 w 1"/>
                  <a:gd name="T7" fmla="*/ 15 h 16"/>
                  <a:gd name="T8" fmla="*/ 1 w 1"/>
                  <a:gd name="T9" fmla="*/ 16 h 16"/>
                  <a:gd name="T10" fmla="*/ 1 w 1"/>
                  <a:gd name="T11" fmla="*/ 10 h 16"/>
                  <a:gd name="T12" fmla="*/ 0 w 1"/>
                  <a:gd name="T13" fmla="*/ 0 h 16"/>
                  <a:gd name="T14" fmla="*/ 0 w 1"/>
                  <a:gd name="T15" fmla="*/ 3 h 16"/>
                  <a:gd name="T16" fmla="*/ 1 w 1"/>
                  <a:gd name="T17" fmla="*/ 6 h 16"/>
                  <a:gd name="T18" fmla="*/ 1 w 1"/>
                  <a:gd name="T19" fmla="*/ 2 h 16"/>
                  <a:gd name="T20" fmla="*/ 0 w 1"/>
                  <a:gd name="T2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16">
                    <a:moveTo>
                      <a:pt x="1" y="10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1" y="16"/>
                      <a:pt x="1" y="1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</a:path>
                </a:pathLst>
              </a:cu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7" name="Freeform 2571"/>
              <p:cNvSpPr/>
              <p:nvPr/>
            </p:nvSpPr>
            <p:spPr bwMode="auto">
              <a:xfrm>
                <a:off x="4869" y="1417"/>
                <a:ext cx="5" cy="26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3 h 5"/>
                  <a:gd name="T4" fmla="*/ 1 w 1"/>
                  <a:gd name="T5" fmla="*/ 5 h 5"/>
                  <a:gd name="T6" fmla="*/ 1 w 1"/>
                  <a:gd name="T7" fmla="*/ 2 h 5"/>
                  <a:gd name="T8" fmla="*/ 1 w 1"/>
                  <a:gd name="T9" fmla="*/ 2 h 5"/>
                  <a:gd name="T10" fmla="*/ 0 w 1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8" name="Freeform 2572"/>
              <p:cNvSpPr>
                <a:spLocks noEditPoints="1"/>
              </p:cNvSpPr>
              <p:nvPr/>
            </p:nvSpPr>
            <p:spPr bwMode="auto">
              <a:xfrm>
                <a:off x="4900" y="1338"/>
                <a:ext cx="74" cy="174"/>
              </a:xfrm>
              <a:custGeom>
                <a:avLst/>
                <a:gdLst>
                  <a:gd name="T0" fmla="*/ 0 w 14"/>
                  <a:gd name="T1" fmla="*/ 23 h 33"/>
                  <a:gd name="T2" fmla="*/ 0 w 14"/>
                  <a:gd name="T3" fmla="*/ 26 h 33"/>
                  <a:gd name="T4" fmla="*/ 3 w 14"/>
                  <a:gd name="T5" fmla="*/ 28 h 33"/>
                  <a:gd name="T6" fmla="*/ 0 w 14"/>
                  <a:gd name="T7" fmla="*/ 23 h 33"/>
                  <a:gd name="T8" fmla="*/ 11 w 14"/>
                  <a:gd name="T9" fmla="*/ 22 h 33"/>
                  <a:gd name="T10" fmla="*/ 11 w 14"/>
                  <a:gd name="T11" fmla="*/ 25 h 33"/>
                  <a:gd name="T12" fmla="*/ 13 w 14"/>
                  <a:gd name="T13" fmla="*/ 33 h 33"/>
                  <a:gd name="T14" fmla="*/ 14 w 14"/>
                  <a:gd name="T15" fmla="*/ 33 h 33"/>
                  <a:gd name="T16" fmla="*/ 14 w 14"/>
                  <a:gd name="T17" fmla="*/ 27 h 33"/>
                  <a:gd name="T18" fmla="*/ 11 w 14"/>
                  <a:gd name="T19" fmla="*/ 22 h 33"/>
                  <a:gd name="T20" fmla="*/ 4 w 14"/>
                  <a:gd name="T21" fmla="*/ 6 h 33"/>
                  <a:gd name="T22" fmla="*/ 0 w 14"/>
                  <a:gd name="T23" fmla="*/ 11 h 33"/>
                  <a:gd name="T24" fmla="*/ 0 w 14"/>
                  <a:gd name="T25" fmla="*/ 15 h 33"/>
                  <a:gd name="T26" fmla="*/ 4 w 14"/>
                  <a:gd name="T27" fmla="*/ 9 h 33"/>
                  <a:gd name="T28" fmla="*/ 4 w 14"/>
                  <a:gd name="T29" fmla="*/ 6 h 33"/>
                  <a:gd name="T30" fmla="*/ 9 w 14"/>
                  <a:gd name="T31" fmla="*/ 2 h 33"/>
                  <a:gd name="T32" fmla="*/ 7 w 14"/>
                  <a:gd name="T33" fmla="*/ 4 h 33"/>
                  <a:gd name="T34" fmla="*/ 5 w 14"/>
                  <a:gd name="T35" fmla="*/ 5 h 33"/>
                  <a:gd name="T36" fmla="*/ 5 w 14"/>
                  <a:gd name="T37" fmla="*/ 8 h 33"/>
                  <a:gd name="T38" fmla="*/ 8 w 14"/>
                  <a:gd name="T39" fmla="*/ 6 h 33"/>
                  <a:gd name="T40" fmla="*/ 8 w 14"/>
                  <a:gd name="T41" fmla="*/ 6 h 33"/>
                  <a:gd name="T42" fmla="*/ 8 w 14"/>
                  <a:gd name="T43" fmla="*/ 6 h 33"/>
                  <a:gd name="T44" fmla="*/ 8 w 14"/>
                  <a:gd name="T45" fmla="*/ 23 h 33"/>
                  <a:gd name="T46" fmla="*/ 9 w 14"/>
                  <a:gd name="T47" fmla="*/ 23 h 33"/>
                  <a:gd name="T48" fmla="*/ 9 w 14"/>
                  <a:gd name="T49" fmla="*/ 20 h 33"/>
                  <a:gd name="T50" fmla="*/ 9 w 14"/>
                  <a:gd name="T51" fmla="*/ 8 h 33"/>
                  <a:gd name="T52" fmla="*/ 9 w 14"/>
                  <a:gd name="T53" fmla="*/ 2 h 33"/>
                  <a:gd name="T54" fmla="*/ 12 w 14"/>
                  <a:gd name="T55" fmla="*/ 0 h 33"/>
                  <a:gd name="T56" fmla="*/ 11 w 14"/>
                  <a:gd name="T57" fmla="*/ 1 h 33"/>
                  <a:gd name="T58" fmla="*/ 11 w 14"/>
                  <a:gd name="T59" fmla="*/ 4 h 33"/>
                  <a:gd name="T60" fmla="*/ 12 w 14"/>
                  <a:gd name="T6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" h="33">
                    <a:moveTo>
                      <a:pt x="0" y="23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1" y="27"/>
                      <a:pt x="2" y="27"/>
                      <a:pt x="3" y="28"/>
                    </a:cubicBezTo>
                    <a:cubicBezTo>
                      <a:pt x="2" y="26"/>
                      <a:pt x="1" y="25"/>
                      <a:pt x="0" y="23"/>
                    </a:cubicBezTo>
                    <a:moveTo>
                      <a:pt x="11" y="22"/>
                    </a:moveTo>
                    <a:cubicBezTo>
                      <a:pt x="11" y="25"/>
                      <a:pt x="11" y="25"/>
                      <a:pt x="11" y="25"/>
                    </a:cubicBezTo>
                    <a:cubicBezTo>
                      <a:pt x="14" y="29"/>
                      <a:pt x="13" y="32"/>
                      <a:pt x="13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3" y="25"/>
                      <a:pt x="12" y="24"/>
                      <a:pt x="11" y="22"/>
                    </a:cubicBezTo>
                    <a:moveTo>
                      <a:pt x="4" y="6"/>
                    </a:moveTo>
                    <a:cubicBezTo>
                      <a:pt x="3" y="7"/>
                      <a:pt x="1" y="9"/>
                      <a:pt x="0" y="1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3"/>
                      <a:pt x="3" y="11"/>
                      <a:pt x="4" y="9"/>
                    </a:cubicBezTo>
                    <a:cubicBezTo>
                      <a:pt x="4" y="6"/>
                      <a:pt x="4" y="6"/>
                      <a:pt x="4" y="6"/>
                    </a:cubicBezTo>
                    <a:moveTo>
                      <a:pt x="9" y="2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6" y="4"/>
                      <a:pt x="5" y="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7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3" y="18"/>
                      <a:pt x="8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7" y="17"/>
                      <a:pt x="8" y="11"/>
                      <a:pt x="9" y="8"/>
                    </a:cubicBezTo>
                    <a:cubicBezTo>
                      <a:pt x="9" y="2"/>
                      <a:pt x="9" y="2"/>
                      <a:pt x="9" y="2"/>
                    </a:cubicBezTo>
                    <a:moveTo>
                      <a:pt x="12" y="0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9E32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9" name="Freeform 2573"/>
              <p:cNvSpPr/>
              <p:nvPr/>
            </p:nvSpPr>
            <p:spPr bwMode="auto">
              <a:xfrm>
                <a:off x="4895" y="1396"/>
                <a:ext cx="5" cy="79"/>
              </a:xfrm>
              <a:custGeom>
                <a:avLst/>
                <a:gdLst>
                  <a:gd name="T0" fmla="*/ 1 w 1"/>
                  <a:gd name="T1" fmla="*/ 0 h 15"/>
                  <a:gd name="T2" fmla="*/ 0 w 1"/>
                  <a:gd name="T3" fmla="*/ 3 h 15"/>
                  <a:gd name="T4" fmla="*/ 0 w 1"/>
                  <a:gd name="T5" fmla="*/ 13 h 15"/>
                  <a:gd name="T6" fmla="*/ 1 w 1"/>
                  <a:gd name="T7" fmla="*/ 15 h 15"/>
                  <a:gd name="T8" fmla="*/ 1 w 1"/>
                  <a:gd name="T9" fmla="*/ 12 h 15"/>
                  <a:gd name="T10" fmla="*/ 1 w 1"/>
                  <a:gd name="T11" fmla="*/ 4 h 15"/>
                  <a:gd name="T12" fmla="*/ 1 w 1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5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1" y="14"/>
                      <a:pt x="1" y="15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9"/>
                      <a:pt x="1" y="7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0" name="Freeform 2574"/>
              <p:cNvSpPr/>
              <p:nvPr/>
            </p:nvSpPr>
            <p:spPr bwMode="auto">
              <a:xfrm>
                <a:off x="4921" y="1364"/>
                <a:ext cx="5" cy="21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1 h 4"/>
                  <a:gd name="T4" fmla="*/ 0 w 1"/>
                  <a:gd name="T5" fmla="*/ 4 h 4"/>
                  <a:gd name="T6" fmla="*/ 1 w 1"/>
                  <a:gd name="T7" fmla="*/ 3 h 4"/>
                  <a:gd name="T8" fmla="*/ 1 w 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3"/>
                      <a:pt x="1" y="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1" name="Freeform 2575"/>
              <p:cNvSpPr>
                <a:spLocks noEditPoints="1"/>
              </p:cNvSpPr>
              <p:nvPr/>
            </p:nvSpPr>
            <p:spPr bwMode="auto">
              <a:xfrm>
                <a:off x="4947" y="1343"/>
                <a:ext cx="11" cy="127"/>
              </a:xfrm>
              <a:custGeom>
                <a:avLst/>
                <a:gdLst>
                  <a:gd name="T0" fmla="*/ 0 w 2"/>
                  <a:gd name="T1" fmla="*/ 19 h 24"/>
                  <a:gd name="T2" fmla="*/ 0 w 2"/>
                  <a:gd name="T3" fmla="*/ 22 h 24"/>
                  <a:gd name="T4" fmla="*/ 2 w 2"/>
                  <a:gd name="T5" fmla="*/ 24 h 24"/>
                  <a:gd name="T6" fmla="*/ 2 w 2"/>
                  <a:gd name="T7" fmla="*/ 21 h 24"/>
                  <a:gd name="T8" fmla="*/ 1 w 2"/>
                  <a:gd name="T9" fmla="*/ 20 h 24"/>
                  <a:gd name="T10" fmla="*/ 0 w 2"/>
                  <a:gd name="T11" fmla="*/ 19 h 24"/>
                  <a:gd name="T12" fmla="*/ 2 w 2"/>
                  <a:gd name="T13" fmla="*/ 0 h 24"/>
                  <a:gd name="T14" fmla="*/ 0 w 2"/>
                  <a:gd name="T15" fmla="*/ 1 h 24"/>
                  <a:gd name="T16" fmla="*/ 0 w 2"/>
                  <a:gd name="T17" fmla="*/ 7 h 24"/>
                  <a:gd name="T18" fmla="*/ 1 w 2"/>
                  <a:gd name="T19" fmla="*/ 5 h 24"/>
                  <a:gd name="T20" fmla="*/ 2 w 2"/>
                  <a:gd name="T21" fmla="*/ 3 h 24"/>
                  <a:gd name="T22" fmla="*/ 2 w 2"/>
                  <a:gd name="T2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4">
                    <a:moveTo>
                      <a:pt x="0" y="19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1" y="23"/>
                      <a:pt x="1" y="24"/>
                      <a:pt x="2" y="24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1" y="21"/>
                      <a:pt x="1" y="20"/>
                    </a:cubicBezTo>
                    <a:cubicBezTo>
                      <a:pt x="0" y="20"/>
                      <a:pt x="0" y="20"/>
                      <a:pt x="0" y="19"/>
                    </a:cubicBezTo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2" name="Freeform 2576"/>
              <p:cNvSpPr/>
              <p:nvPr/>
            </p:nvSpPr>
            <p:spPr bwMode="auto">
              <a:xfrm>
                <a:off x="4974" y="1480"/>
                <a:ext cx="5" cy="3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6 h 6"/>
                  <a:gd name="T4" fmla="*/ 1 w 1"/>
                  <a:gd name="T5" fmla="*/ 6 h 6"/>
                  <a:gd name="T6" fmla="*/ 0 w 1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3"/>
                      <a:pt x="0" y="0"/>
                    </a:cubicBezTo>
                  </a:path>
                </a:pathLst>
              </a:cu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3" name="Freeform 2577"/>
              <p:cNvSpPr/>
              <p:nvPr/>
            </p:nvSpPr>
            <p:spPr bwMode="auto">
              <a:xfrm>
                <a:off x="4402" y="1443"/>
                <a:ext cx="15" cy="32"/>
              </a:xfrm>
              <a:custGeom>
                <a:avLst/>
                <a:gdLst>
                  <a:gd name="T0" fmla="*/ 2 w 3"/>
                  <a:gd name="T1" fmla="*/ 0 h 6"/>
                  <a:gd name="T2" fmla="*/ 0 w 3"/>
                  <a:gd name="T3" fmla="*/ 2 h 6"/>
                  <a:gd name="T4" fmla="*/ 2 w 3"/>
                  <a:gd name="T5" fmla="*/ 6 h 6"/>
                  <a:gd name="T6" fmla="*/ 3 w 3"/>
                  <a:gd name="T7" fmla="*/ 2 h 6"/>
                  <a:gd name="T8" fmla="*/ 2 w 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3" y="4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4" name="Freeform 2578"/>
              <p:cNvSpPr/>
              <p:nvPr/>
            </p:nvSpPr>
            <p:spPr bwMode="auto">
              <a:xfrm>
                <a:off x="4423" y="1443"/>
                <a:ext cx="21" cy="32"/>
              </a:xfrm>
              <a:custGeom>
                <a:avLst/>
                <a:gdLst>
                  <a:gd name="T0" fmla="*/ 2 w 4"/>
                  <a:gd name="T1" fmla="*/ 0 h 6"/>
                  <a:gd name="T2" fmla="*/ 0 w 4"/>
                  <a:gd name="T3" fmla="*/ 2 h 6"/>
                  <a:gd name="T4" fmla="*/ 2 w 4"/>
                  <a:gd name="T5" fmla="*/ 6 h 6"/>
                  <a:gd name="T6" fmla="*/ 4 w 4"/>
                  <a:gd name="T7" fmla="*/ 2 h 6"/>
                  <a:gd name="T8" fmla="*/ 2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5" name="Freeform 2579"/>
              <p:cNvSpPr/>
              <p:nvPr/>
            </p:nvSpPr>
            <p:spPr bwMode="auto">
              <a:xfrm>
                <a:off x="4444" y="1443"/>
                <a:ext cx="21" cy="32"/>
              </a:xfrm>
              <a:custGeom>
                <a:avLst/>
                <a:gdLst>
                  <a:gd name="T0" fmla="*/ 2 w 4"/>
                  <a:gd name="T1" fmla="*/ 0 h 6"/>
                  <a:gd name="T2" fmla="*/ 0 w 4"/>
                  <a:gd name="T3" fmla="*/ 2 h 6"/>
                  <a:gd name="T4" fmla="*/ 2 w 4"/>
                  <a:gd name="T5" fmla="*/ 6 h 6"/>
                  <a:gd name="T6" fmla="*/ 4 w 4"/>
                  <a:gd name="T7" fmla="*/ 2 h 6"/>
                  <a:gd name="T8" fmla="*/ 2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6" name="Freeform 2580"/>
              <p:cNvSpPr/>
              <p:nvPr/>
            </p:nvSpPr>
            <p:spPr bwMode="auto">
              <a:xfrm>
                <a:off x="4470" y="1443"/>
                <a:ext cx="16" cy="32"/>
              </a:xfrm>
              <a:custGeom>
                <a:avLst/>
                <a:gdLst>
                  <a:gd name="T0" fmla="*/ 2 w 3"/>
                  <a:gd name="T1" fmla="*/ 0 h 6"/>
                  <a:gd name="T2" fmla="*/ 0 w 3"/>
                  <a:gd name="T3" fmla="*/ 2 h 6"/>
                  <a:gd name="T4" fmla="*/ 2 w 3"/>
                  <a:gd name="T5" fmla="*/ 6 h 6"/>
                  <a:gd name="T6" fmla="*/ 3 w 3"/>
                  <a:gd name="T7" fmla="*/ 2 h 6"/>
                  <a:gd name="T8" fmla="*/ 2 w 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3" y="4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7" name="Freeform 2581"/>
              <p:cNvSpPr/>
              <p:nvPr/>
            </p:nvSpPr>
            <p:spPr bwMode="auto">
              <a:xfrm>
                <a:off x="4491" y="1443"/>
                <a:ext cx="21" cy="32"/>
              </a:xfrm>
              <a:custGeom>
                <a:avLst/>
                <a:gdLst>
                  <a:gd name="T0" fmla="*/ 2 w 4"/>
                  <a:gd name="T1" fmla="*/ 0 h 6"/>
                  <a:gd name="T2" fmla="*/ 0 w 4"/>
                  <a:gd name="T3" fmla="*/ 2 h 6"/>
                  <a:gd name="T4" fmla="*/ 2 w 4"/>
                  <a:gd name="T5" fmla="*/ 6 h 6"/>
                  <a:gd name="T6" fmla="*/ 4 w 4"/>
                  <a:gd name="T7" fmla="*/ 2 h 6"/>
                  <a:gd name="T8" fmla="*/ 2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8" name="Freeform 2582"/>
              <p:cNvSpPr/>
              <p:nvPr/>
            </p:nvSpPr>
            <p:spPr bwMode="auto">
              <a:xfrm>
                <a:off x="4517" y="1443"/>
                <a:ext cx="16" cy="32"/>
              </a:xfrm>
              <a:custGeom>
                <a:avLst/>
                <a:gdLst>
                  <a:gd name="T0" fmla="*/ 1 w 3"/>
                  <a:gd name="T1" fmla="*/ 0 h 6"/>
                  <a:gd name="T2" fmla="*/ 0 w 3"/>
                  <a:gd name="T3" fmla="*/ 2 h 6"/>
                  <a:gd name="T4" fmla="*/ 1 w 3"/>
                  <a:gd name="T5" fmla="*/ 6 h 6"/>
                  <a:gd name="T6" fmla="*/ 3 w 3"/>
                  <a:gd name="T7" fmla="*/ 2 h 6"/>
                  <a:gd name="T8" fmla="*/ 1 w 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1" y="6"/>
                      <a:pt x="1" y="6"/>
                    </a:cubicBezTo>
                    <a:cubicBezTo>
                      <a:pt x="1" y="6"/>
                      <a:pt x="3" y="4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9" name="Freeform 2583"/>
              <p:cNvSpPr/>
              <p:nvPr/>
            </p:nvSpPr>
            <p:spPr bwMode="auto">
              <a:xfrm>
                <a:off x="4538" y="1443"/>
                <a:ext cx="21" cy="32"/>
              </a:xfrm>
              <a:custGeom>
                <a:avLst/>
                <a:gdLst>
                  <a:gd name="T0" fmla="*/ 2 w 4"/>
                  <a:gd name="T1" fmla="*/ 0 h 6"/>
                  <a:gd name="T2" fmla="*/ 0 w 4"/>
                  <a:gd name="T3" fmla="*/ 2 h 6"/>
                  <a:gd name="T4" fmla="*/ 2 w 4"/>
                  <a:gd name="T5" fmla="*/ 6 h 6"/>
                  <a:gd name="T6" fmla="*/ 4 w 4"/>
                  <a:gd name="T7" fmla="*/ 2 h 6"/>
                  <a:gd name="T8" fmla="*/ 2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0" name="Freeform 2584"/>
              <p:cNvSpPr/>
              <p:nvPr/>
            </p:nvSpPr>
            <p:spPr bwMode="auto">
              <a:xfrm>
                <a:off x="4559" y="1443"/>
                <a:ext cx="21" cy="32"/>
              </a:xfrm>
              <a:custGeom>
                <a:avLst/>
                <a:gdLst>
                  <a:gd name="T0" fmla="*/ 2 w 4"/>
                  <a:gd name="T1" fmla="*/ 0 h 6"/>
                  <a:gd name="T2" fmla="*/ 0 w 4"/>
                  <a:gd name="T3" fmla="*/ 2 h 6"/>
                  <a:gd name="T4" fmla="*/ 2 w 4"/>
                  <a:gd name="T5" fmla="*/ 6 h 6"/>
                  <a:gd name="T6" fmla="*/ 4 w 4"/>
                  <a:gd name="T7" fmla="*/ 2 h 6"/>
                  <a:gd name="T8" fmla="*/ 2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1" name="Freeform 2585"/>
              <p:cNvSpPr/>
              <p:nvPr/>
            </p:nvSpPr>
            <p:spPr bwMode="auto">
              <a:xfrm>
                <a:off x="4585" y="1443"/>
                <a:ext cx="16" cy="32"/>
              </a:xfrm>
              <a:custGeom>
                <a:avLst/>
                <a:gdLst>
                  <a:gd name="T0" fmla="*/ 1 w 3"/>
                  <a:gd name="T1" fmla="*/ 0 h 6"/>
                  <a:gd name="T2" fmla="*/ 0 w 3"/>
                  <a:gd name="T3" fmla="*/ 2 h 6"/>
                  <a:gd name="T4" fmla="*/ 1 w 3"/>
                  <a:gd name="T5" fmla="*/ 6 h 6"/>
                  <a:gd name="T6" fmla="*/ 3 w 3"/>
                  <a:gd name="T7" fmla="*/ 2 h 6"/>
                  <a:gd name="T8" fmla="*/ 1 w 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1" y="6"/>
                      <a:pt x="1" y="6"/>
                    </a:cubicBezTo>
                    <a:cubicBezTo>
                      <a:pt x="1" y="6"/>
                      <a:pt x="3" y="4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2" name="Freeform 2586"/>
              <p:cNvSpPr/>
              <p:nvPr/>
            </p:nvSpPr>
            <p:spPr bwMode="auto">
              <a:xfrm>
                <a:off x="4606" y="1443"/>
                <a:ext cx="21" cy="32"/>
              </a:xfrm>
              <a:custGeom>
                <a:avLst/>
                <a:gdLst>
                  <a:gd name="T0" fmla="*/ 2 w 4"/>
                  <a:gd name="T1" fmla="*/ 0 h 6"/>
                  <a:gd name="T2" fmla="*/ 0 w 4"/>
                  <a:gd name="T3" fmla="*/ 2 h 6"/>
                  <a:gd name="T4" fmla="*/ 2 w 4"/>
                  <a:gd name="T5" fmla="*/ 6 h 6"/>
                  <a:gd name="T6" fmla="*/ 4 w 4"/>
                  <a:gd name="T7" fmla="*/ 2 h 6"/>
                  <a:gd name="T8" fmla="*/ 2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3" name="Freeform 2587"/>
              <p:cNvSpPr/>
              <p:nvPr/>
            </p:nvSpPr>
            <p:spPr bwMode="auto">
              <a:xfrm>
                <a:off x="4627" y="1443"/>
                <a:ext cx="21" cy="32"/>
              </a:xfrm>
              <a:custGeom>
                <a:avLst/>
                <a:gdLst>
                  <a:gd name="T0" fmla="*/ 2 w 4"/>
                  <a:gd name="T1" fmla="*/ 0 h 6"/>
                  <a:gd name="T2" fmla="*/ 0 w 4"/>
                  <a:gd name="T3" fmla="*/ 2 h 6"/>
                  <a:gd name="T4" fmla="*/ 2 w 4"/>
                  <a:gd name="T5" fmla="*/ 6 h 6"/>
                  <a:gd name="T6" fmla="*/ 4 w 4"/>
                  <a:gd name="T7" fmla="*/ 2 h 6"/>
                  <a:gd name="T8" fmla="*/ 2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4" name="Freeform 2588"/>
              <p:cNvSpPr/>
              <p:nvPr/>
            </p:nvSpPr>
            <p:spPr bwMode="auto">
              <a:xfrm>
                <a:off x="4653" y="1443"/>
                <a:ext cx="16" cy="32"/>
              </a:xfrm>
              <a:custGeom>
                <a:avLst/>
                <a:gdLst>
                  <a:gd name="T0" fmla="*/ 2 w 3"/>
                  <a:gd name="T1" fmla="*/ 0 h 6"/>
                  <a:gd name="T2" fmla="*/ 0 w 3"/>
                  <a:gd name="T3" fmla="*/ 2 h 6"/>
                  <a:gd name="T4" fmla="*/ 2 w 3"/>
                  <a:gd name="T5" fmla="*/ 6 h 6"/>
                  <a:gd name="T6" fmla="*/ 3 w 3"/>
                  <a:gd name="T7" fmla="*/ 2 h 6"/>
                  <a:gd name="T8" fmla="*/ 2 w 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3" y="4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5" name="Freeform 2589"/>
              <p:cNvSpPr/>
              <p:nvPr/>
            </p:nvSpPr>
            <p:spPr bwMode="auto">
              <a:xfrm>
                <a:off x="4674" y="1443"/>
                <a:ext cx="21" cy="32"/>
              </a:xfrm>
              <a:custGeom>
                <a:avLst/>
                <a:gdLst>
                  <a:gd name="T0" fmla="*/ 2 w 4"/>
                  <a:gd name="T1" fmla="*/ 0 h 6"/>
                  <a:gd name="T2" fmla="*/ 0 w 4"/>
                  <a:gd name="T3" fmla="*/ 2 h 6"/>
                  <a:gd name="T4" fmla="*/ 2 w 4"/>
                  <a:gd name="T5" fmla="*/ 6 h 6"/>
                  <a:gd name="T6" fmla="*/ 4 w 4"/>
                  <a:gd name="T7" fmla="*/ 2 h 6"/>
                  <a:gd name="T8" fmla="*/ 2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6" name="Freeform 2590"/>
              <p:cNvSpPr/>
              <p:nvPr/>
            </p:nvSpPr>
            <p:spPr bwMode="auto">
              <a:xfrm>
                <a:off x="4695" y="1443"/>
                <a:ext cx="21" cy="32"/>
              </a:xfrm>
              <a:custGeom>
                <a:avLst/>
                <a:gdLst>
                  <a:gd name="T0" fmla="*/ 2 w 4"/>
                  <a:gd name="T1" fmla="*/ 0 h 6"/>
                  <a:gd name="T2" fmla="*/ 0 w 4"/>
                  <a:gd name="T3" fmla="*/ 2 h 6"/>
                  <a:gd name="T4" fmla="*/ 2 w 4"/>
                  <a:gd name="T5" fmla="*/ 6 h 6"/>
                  <a:gd name="T6" fmla="*/ 4 w 4"/>
                  <a:gd name="T7" fmla="*/ 2 h 6"/>
                  <a:gd name="T8" fmla="*/ 2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7" name="Freeform 2591"/>
              <p:cNvSpPr/>
              <p:nvPr/>
            </p:nvSpPr>
            <p:spPr bwMode="auto">
              <a:xfrm>
                <a:off x="4186" y="1522"/>
                <a:ext cx="16" cy="32"/>
              </a:xfrm>
              <a:custGeom>
                <a:avLst/>
                <a:gdLst>
                  <a:gd name="T0" fmla="*/ 1 w 3"/>
                  <a:gd name="T1" fmla="*/ 0 h 6"/>
                  <a:gd name="T2" fmla="*/ 0 w 3"/>
                  <a:gd name="T3" fmla="*/ 3 h 6"/>
                  <a:gd name="T4" fmla="*/ 1 w 3"/>
                  <a:gd name="T5" fmla="*/ 6 h 6"/>
                  <a:gd name="T6" fmla="*/ 3 w 3"/>
                  <a:gd name="T7" fmla="*/ 3 h 6"/>
                  <a:gd name="T8" fmla="*/ 1 w 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0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1" y="6"/>
                    </a:cubicBezTo>
                    <a:cubicBezTo>
                      <a:pt x="1" y="6"/>
                      <a:pt x="3" y="4"/>
                      <a:pt x="3" y="3"/>
                    </a:cubicBezTo>
                    <a:cubicBezTo>
                      <a:pt x="3" y="1"/>
                      <a:pt x="2" y="0"/>
                      <a:pt x="1" y="0"/>
                    </a:cubicBezTo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8" name="Freeform 2592"/>
              <p:cNvSpPr/>
              <p:nvPr/>
            </p:nvSpPr>
            <p:spPr bwMode="auto">
              <a:xfrm>
                <a:off x="4207" y="1522"/>
                <a:ext cx="21" cy="32"/>
              </a:xfrm>
              <a:custGeom>
                <a:avLst/>
                <a:gdLst>
                  <a:gd name="T0" fmla="*/ 2 w 4"/>
                  <a:gd name="T1" fmla="*/ 0 h 6"/>
                  <a:gd name="T2" fmla="*/ 0 w 4"/>
                  <a:gd name="T3" fmla="*/ 3 h 6"/>
                  <a:gd name="T4" fmla="*/ 2 w 4"/>
                  <a:gd name="T5" fmla="*/ 6 h 6"/>
                  <a:gd name="T6" fmla="*/ 4 w 4"/>
                  <a:gd name="T7" fmla="*/ 3 h 6"/>
                  <a:gd name="T8" fmla="*/ 2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3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9" name="Freeform 2593"/>
              <p:cNvSpPr/>
              <p:nvPr/>
            </p:nvSpPr>
            <p:spPr bwMode="auto">
              <a:xfrm>
                <a:off x="4228" y="1522"/>
                <a:ext cx="21" cy="32"/>
              </a:xfrm>
              <a:custGeom>
                <a:avLst/>
                <a:gdLst>
                  <a:gd name="T0" fmla="*/ 2 w 4"/>
                  <a:gd name="T1" fmla="*/ 0 h 6"/>
                  <a:gd name="T2" fmla="*/ 0 w 4"/>
                  <a:gd name="T3" fmla="*/ 3 h 6"/>
                  <a:gd name="T4" fmla="*/ 2 w 4"/>
                  <a:gd name="T5" fmla="*/ 6 h 6"/>
                  <a:gd name="T6" fmla="*/ 4 w 4"/>
                  <a:gd name="T7" fmla="*/ 3 h 6"/>
                  <a:gd name="T8" fmla="*/ 2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3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0" name="Freeform 2594"/>
              <p:cNvSpPr/>
              <p:nvPr/>
            </p:nvSpPr>
            <p:spPr bwMode="auto">
              <a:xfrm>
                <a:off x="4255" y="1522"/>
                <a:ext cx="15" cy="32"/>
              </a:xfrm>
              <a:custGeom>
                <a:avLst/>
                <a:gdLst>
                  <a:gd name="T0" fmla="*/ 2 w 3"/>
                  <a:gd name="T1" fmla="*/ 0 h 6"/>
                  <a:gd name="T2" fmla="*/ 0 w 3"/>
                  <a:gd name="T3" fmla="*/ 3 h 6"/>
                  <a:gd name="T4" fmla="*/ 2 w 3"/>
                  <a:gd name="T5" fmla="*/ 6 h 6"/>
                  <a:gd name="T6" fmla="*/ 3 w 3"/>
                  <a:gd name="T7" fmla="*/ 3 h 6"/>
                  <a:gd name="T8" fmla="*/ 2 w 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3" y="4"/>
                      <a:pt x="3" y="3"/>
                    </a:cubicBezTo>
                    <a:cubicBezTo>
                      <a:pt x="3" y="1"/>
                      <a:pt x="3" y="0"/>
                      <a:pt x="2" y="0"/>
                    </a:cubicBezTo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1" name="Freeform 2595"/>
              <p:cNvSpPr/>
              <p:nvPr/>
            </p:nvSpPr>
            <p:spPr bwMode="auto">
              <a:xfrm>
                <a:off x="4276" y="1522"/>
                <a:ext cx="21" cy="32"/>
              </a:xfrm>
              <a:custGeom>
                <a:avLst/>
                <a:gdLst>
                  <a:gd name="T0" fmla="*/ 2 w 4"/>
                  <a:gd name="T1" fmla="*/ 0 h 6"/>
                  <a:gd name="T2" fmla="*/ 0 w 4"/>
                  <a:gd name="T3" fmla="*/ 3 h 6"/>
                  <a:gd name="T4" fmla="*/ 2 w 4"/>
                  <a:gd name="T5" fmla="*/ 6 h 6"/>
                  <a:gd name="T6" fmla="*/ 4 w 4"/>
                  <a:gd name="T7" fmla="*/ 3 h 6"/>
                  <a:gd name="T8" fmla="*/ 2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3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2" name="Freeform 2596"/>
              <p:cNvSpPr/>
              <p:nvPr/>
            </p:nvSpPr>
            <p:spPr bwMode="auto">
              <a:xfrm>
                <a:off x="4297" y="1522"/>
                <a:ext cx="21" cy="32"/>
              </a:xfrm>
              <a:custGeom>
                <a:avLst/>
                <a:gdLst>
                  <a:gd name="T0" fmla="*/ 2 w 4"/>
                  <a:gd name="T1" fmla="*/ 0 h 6"/>
                  <a:gd name="T2" fmla="*/ 0 w 4"/>
                  <a:gd name="T3" fmla="*/ 3 h 6"/>
                  <a:gd name="T4" fmla="*/ 2 w 4"/>
                  <a:gd name="T5" fmla="*/ 6 h 6"/>
                  <a:gd name="T6" fmla="*/ 4 w 4"/>
                  <a:gd name="T7" fmla="*/ 3 h 6"/>
                  <a:gd name="T8" fmla="*/ 2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3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3" name="Freeform 2597"/>
              <p:cNvSpPr/>
              <p:nvPr/>
            </p:nvSpPr>
            <p:spPr bwMode="auto">
              <a:xfrm>
                <a:off x="4323" y="1522"/>
                <a:ext cx="16" cy="32"/>
              </a:xfrm>
              <a:custGeom>
                <a:avLst/>
                <a:gdLst>
                  <a:gd name="T0" fmla="*/ 2 w 3"/>
                  <a:gd name="T1" fmla="*/ 0 h 6"/>
                  <a:gd name="T2" fmla="*/ 0 w 3"/>
                  <a:gd name="T3" fmla="*/ 3 h 6"/>
                  <a:gd name="T4" fmla="*/ 2 w 3"/>
                  <a:gd name="T5" fmla="*/ 6 h 6"/>
                  <a:gd name="T6" fmla="*/ 3 w 3"/>
                  <a:gd name="T7" fmla="*/ 3 h 6"/>
                  <a:gd name="T8" fmla="*/ 2 w 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3" y="4"/>
                      <a:pt x="3" y="3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4" name="Freeform 2598"/>
              <p:cNvSpPr/>
              <p:nvPr/>
            </p:nvSpPr>
            <p:spPr bwMode="auto">
              <a:xfrm>
                <a:off x="4344" y="1522"/>
                <a:ext cx="21" cy="32"/>
              </a:xfrm>
              <a:custGeom>
                <a:avLst/>
                <a:gdLst>
                  <a:gd name="T0" fmla="*/ 2 w 4"/>
                  <a:gd name="T1" fmla="*/ 0 h 6"/>
                  <a:gd name="T2" fmla="*/ 0 w 4"/>
                  <a:gd name="T3" fmla="*/ 3 h 6"/>
                  <a:gd name="T4" fmla="*/ 2 w 4"/>
                  <a:gd name="T5" fmla="*/ 6 h 6"/>
                  <a:gd name="T6" fmla="*/ 4 w 4"/>
                  <a:gd name="T7" fmla="*/ 3 h 6"/>
                  <a:gd name="T8" fmla="*/ 2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3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5" name="Freeform 2599"/>
              <p:cNvSpPr/>
              <p:nvPr/>
            </p:nvSpPr>
            <p:spPr bwMode="auto">
              <a:xfrm>
                <a:off x="4370" y="1522"/>
                <a:ext cx="16" cy="32"/>
              </a:xfrm>
              <a:custGeom>
                <a:avLst/>
                <a:gdLst>
                  <a:gd name="T0" fmla="*/ 1 w 3"/>
                  <a:gd name="T1" fmla="*/ 0 h 6"/>
                  <a:gd name="T2" fmla="*/ 0 w 3"/>
                  <a:gd name="T3" fmla="*/ 3 h 6"/>
                  <a:gd name="T4" fmla="*/ 1 w 3"/>
                  <a:gd name="T5" fmla="*/ 6 h 6"/>
                  <a:gd name="T6" fmla="*/ 3 w 3"/>
                  <a:gd name="T7" fmla="*/ 3 h 6"/>
                  <a:gd name="T8" fmla="*/ 1 w 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0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1" y="6"/>
                    </a:cubicBezTo>
                    <a:cubicBezTo>
                      <a:pt x="1" y="6"/>
                      <a:pt x="3" y="4"/>
                      <a:pt x="3" y="3"/>
                    </a:cubicBezTo>
                    <a:cubicBezTo>
                      <a:pt x="3" y="1"/>
                      <a:pt x="2" y="0"/>
                      <a:pt x="1" y="0"/>
                    </a:cubicBezTo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6" name="Freeform 2600"/>
              <p:cNvSpPr/>
              <p:nvPr/>
            </p:nvSpPr>
            <p:spPr bwMode="auto">
              <a:xfrm>
                <a:off x="4391" y="1522"/>
                <a:ext cx="21" cy="32"/>
              </a:xfrm>
              <a:custGeom>
                <a:avLst/>
                <a:gdLst>
                  <a:gd name="T0" fmla="*/ 2 w 4"/>
                  <a:gd name="T1" fmla="*/ 0 h 6"/>
                  <a:gd name="T2" fmla="*/ 0 w 4"/>
                  <a:gd name="T3" fmla="*/ 3 h 6"/>
                  <a:gd name="T4" fmla="*/ 2 w 4"/>
                  <a:gd name="T5" fmla="*/ 6 h 6"/>
                  <a:gd name="T6" fmla="*/ 4 w 4"/>
                  <a:gd name="T7" fmla="*/ 3 h 6"/>
                  <a:gd name="T8" fmla="*/ 2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3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7" name="Freeform 2601"/>
              <p:cNvSpPr/>
              <p:nvPr/>
            </p:nvSpPr>
            <p:spPr bwMode="auto">
              <a:xfrm>
                <a:off x="4706" y="1522"/>
                <a:ext cx="21" cy="32"/>
              </a:xfrm>
              <a:custGeom>
                <a:avLst/>
                <a:gdLst>
                  <a:gd name="T0" fmla="*/ 2 w 4"/>
                  <a:gd name="T1" fmla="*/ 0 h 6"/>
                  <a:gd name="T2" fmla="*/ 0 w 4"/>
                  <a:gd name="T3" fmla="*/ 3 h 6"/>
                  <a:gd name="T4" fmla="*/ 2 w 4"/>
                  <a:gd name="T5" fmla="*/ 6 h 6"/>
                  <a:gd name="T6" fmla="*/ 4 w 4"/>
                  <a:gd name="T7" fmla="*/ 3 h 6"/>
                  <a:gd name="T8" fmla="*/ 2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3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8" name="Freeform 2602"/>
              <p:cNvSpPr/>
              <p:nvPr/>
            </p:nvSpPr>
            <p:spPr bwMode="auto">
              <a:xfrm>
                <a:off x="4732" y="1522"/>
                <a:ext cx="16" cy="32"/>
              </a:xfrm>
              <a:custGeom>
                <a:avLst/>
                <a:gdLst>
                  <a:gd name="T0" fmla="*/ 2 w 3"/>
                  <a:gd name="T1" fmla="*/ 0 h 6"/>
                  <a:gd name="T2" fmla="*/ 0 w 3"/>
                  <a:gd name="T3" fmla="*/ 3 h 6"/>
                  <a:gd name="T4" fmla="*/ 2 w 3"/>
                  <a:gd name="T5" fmla="*/ 6 h 6"/>
                  <a:gd name="T6" fmla="*/ 3 w 3"/>
                  <a:gd name="T7" fmla="*/ 3 h 6"/>
                  <a:gd name="T8" fmla="*/ 2 w 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3" y="4"/>
                      <a:pt x="3" y="3"/>
                    </a:cubicBezTo>
                    <a:cubicBezTo>
                      <a:pt x="3" y="1"/>
                      <a:pt x="3" y="0"/>
                      <a:pt x="2" y="0"/>
                    </a:cubicBezTo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9" name="Freeform 2603"/>
              <p:cNvSpPr/>
              <p:nvPr/>
            </p:nvSpPr>
            <p:spPr bwMode="auto">
              <a:xfrm>
                <a:off x="4753" y="1522"/>
                <a:ext cx="21" cy="32"/>
              </a:xfrm>
              <a:custGeom>
                <a:avLst/>
                <a:gdLst>
                  <a:gd name="T0" fmla="*/ 2 w 4"/>
                  <a:gd name="T1" fmla="*/ 0 h 6"/>
                  <a:gd name="T2" fmla="*/ 0 w 4"/>
                  <a:gd name="T3" fmla="*/ 3 h 6"/>
                  <a:gd name="T4" fmla="*/ 2 w 4"/>
                  <a:gd name="T5" fmla="*/ 6 h 6"/>
                  <a:gd name="T6" fmla="*/ 4 w 4"/>
                  <a:gd name="T7" fmla="*/ 3 h 6"/>
                  <a:gd name="T8" fmla="*/ 2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3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0" name="Freeform 2604"/>
              <p:cNvSpPr/>
              <p:nvPr/>
            </p:nvSpPr>
            <p:spPr bwMode="auto">
              <a:xfrm>
                <a:off x="4779" y="1522"/>
                <a:ext cx="16" cy="32"/>
              </a:xfrm>
              <a:custGeom>
                <a:avLst/>
                <a:gdLst>
                  <a:gd name="T0" fmla="*/ 1 w 3"/>
                  <a:gd name="T1" fmla="*/ 0 h 6"/>
                  <a:gd name="T2" fmla="*/ 0 w 3"/>
                  <a:gd name="T3" fmla="*/ 3 h 6"/>
                  <a:gd name="T4" fmla="*/ 1 w 3"/>
                  <a:gd name="T5" fmla="*/ 6 h 6"/>
                  <a:gd name="T6" fmla="*/ 3 w 3"/>
                  <a:gd name="T7" fmla="*/ 3 h 6"/>
                  <a:gd name="T8" fmla="*/ 1 w 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0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1" y="6"/>
                    </a:cubicBezTo>
                    <a:cubicBezTo>
                      <a:pt x="1" y="6"/>
                      <a:pt x="3" y="4"/>
                      <a:pt x="3" y="3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1" name="Freeform 2605"/>
              <p:cNvSpPr/>
              <p:nvPr/>
            </p:nvSpPr>
            <p:spPr bwMode="auto">
              <a:xfrm>
                <a:off x="4800" y="1522"/>
                <a:ext cx="21" cy="32"/>
              </a:xfrm>
              <a:custGeom>
                <a:avLst/>
                <a:gdLst>
                  <a:gd name="T0" fmla="*/ 2 w 4"/>
                  <a:gd name="T1" fmla="*/ 0 h 6"/>
                  <a:gd name="T2" fmla="*/ 0 w 4"/>
                  <a:gd name="T3" fmla="*/ 3 h 6"/>
                  <a:gd name="T4" fmla="*/ 2 w 4"/>
                  <a:gd name="T5" fmla="*/ 6 h 6"/>
                  <a:gd name="T6" fmla="*/ 4 w 4"/>
                  <a:gd name="T7" fmla="*/ 3 h 6"/>
                  <a:gd name="T8" fmla="*/ 2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3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2" name="Freeform 2606"/>
              <p:cNvSpPr/>
              <p:nvPr/>
            </p:nvSpPr>
            <p:spPr bwMode="auto">
              <a:xfrm>
                <a:off x="4821" y="1522"/>
                <a:ext cx="21" cy="32"/>
              </a:xfrm>
              <a:custGeom>
                <a:avLst/>
                <a:gdLst>
                  <a:gd name="T0" fmla="*/ 2 w 4"/>
                  <a:gd name="T1" fmla="*/ 0 h 6"/>
                  <a:gd name="T2" fmla="*/ 0 w 4"/>
                  <a:gd name="T3" fmla="*/ 3 h 6"/>
                  <a:gd name="T4" fmla="*/ 2 w 4"/>
                  <a:gd name="T5" fmla="*/ 6 h 6"/>
                  <a:gd name="T6" fmla="*/ 4 w 4"/>
                  <a:gd name="T7" fmla="*/ 3 h 6"/>
                  <a:gd name="T8" fmla="*/ 2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3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3" name="Freeform 2607"/>
              <p:cNvSpPr/>
              <p:nvPr/>
            </p:nvSpPr>
            <p:spPr bwMode="auto">
              <a:xfrm>
                <a:off x="4848" y="1522"/>
                <a:ext cx="15" cy="32"/>
              </a:xfrm>
              <a:custGeom>
                <a:avLst/>
                <a:gdLst>
                  <a:gd name="T0" fmla="*/ 1 w 3"/>
                  <a:gd name="T1" fmla="*/ 0 h 6"/>
                  <a:gd name="T2" fmla="*/ 0 w 3"/>
                  <a:gd name="T3" fmla="*/ 3 h 6"/>
                  <a:gd name="T4" fmla="*/ 1 w 3"/>
                  <a:gd name="T5" fmla="*/ 6 h 6"/>
                  <a:gd name="T6" fmla="*/ 3 w 3"/>
                  <a:gd name="T7" fmla="*/ 3 h 6"/>
                  <a:gd name="T8" fmla="*/ 1 w 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0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1" y="6"/>
                    </a:cubicBezTo>
                    <a:cubicBezTo>
                      <a:pt x="1" y="6"/>
                      <a:pt x="3" y="4"/>
                      <a:pt x="3" y="3"/>
                    </a:cubicBezTo>
                    <a:cubicBezTo>
                      <a:pt x="3" y="1"/>
                      <a:pt x="2" y="0"/>
                      <a:pt x="1" y="0"/>
                    </a:cubicBezTo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4" name="Freeform 2608"/>
              <p:cNvSpPr/>
              <p:nvPr/>
            </p:nvSpPr>
            <p:spPr bwMode="auto">
              <a:xfrm>
                <a:off x="4869" y="1522"/>
                <a:ext cx="21" cy="32"/>
              </a:xfrm>
              <a:custGeom>
                <a:avLst/>
                <a:gdLst>
                  <a:gd name="T0" fmla="*/ 2 w 4"/>
                  <a:gd name="T1" fmla="*/ 0 h 6"/>
                  <a:gd name="T2" fmla="*/ 0 w 4"/>
                  <a:gd name="T3" fmla="*/ 3 h 6"/>
                  <a:gd name="T4" fmla="*/ 2 w 4"/>
                  <a:gd name="T5" fmla="*/ 6 h 6"/>
                  <a:gd name="T6" fmla="*/ 4 w 4"/>
                  <a:gd name="T7" fmla="*/ 3 h 6"/>
                  <a:gd name="T8" fmla="*/ 2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3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5" name="Freeform 2609"/>
              <p:cNvSpPr/>
              <p:nvPr/>
            </p:nvSpPr>
            <p:spPr bwMode="auto">
              <a:xfrm>
                <a:off x="4890" y="1522"/>
                <a:ext cx="21" cy="32"/>
              </a:xfrm>
              <a:custGeom>
                <a:avLst/>
                <a:gdLst>
                  <a:gd name="T0" fmla="*/ 2 w 4"/>
                  <a:gd name="T1" fmla="*/ 0 h 6"/>
                  <a:gd name="T2" fmla="*/ 0 w 4"/>
                  <a:gd name="T3" fmla="*/ 3 h 6"/>
                  <a:gd name="T4" fmla="*/ 2 w 4"/>
                  <a:gd name="T5" fmla="*/ 6 h 6"/>
                  <a:gd name="T6" fmla="*/ 4 w 4"/>
                  <a:gd name="T7" fmla="*/ 3 h 6"/>
                  <a:gd name="T8" fmla="*/ 2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3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6" name="Freeform 2610"/>
              <p:cNvSpPr/>
              <p:nvPr/>
            </p:nvSpPr>
            <p:spPr bwMode="auto">
              <a:xfrm>
                <a:off x="4916" y="1522"/>
                <a:ext cx="16" cy="32"/>
              </a:xfrm>
              <a:custGeom>
                <a:avLst/>
                <a:gdLst>
                  <a:gd name="T0" fmla="*/ 2 w 3"/>
                  <a:gd name="T1" fmla="*/ 0 h 6"/>
                  <a:gd name="T2" fmla="*/ 0 w 3"/>
                  <a:gd name="T3" fmla="*/ 3 h 6"/>
                  <a:gd name="T4" fmla="*/ 2 w 3"/>
                  <a:gd name="T5" fmla="*/ 6 h 6"/>
                  <a:gd name="T6" fmla="*/ 3 w 3"/>
                  <a:gd name="T7" fmla="*/ 3 h 6"/>
                  <a:gd name="T8" fmla="*/ 2 w 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3" y="4"/>
                      <a:pt x="3" y="3"/>
                    </a:cubicBezTo>
                    <a:cubicBezTo>
                      <a:pt x="3" y="1"/>
                      <a:pt x="3" y="0"/>
                      <a:pt x="2" y="0"/>
                    </a:cubicBezTo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7" name="Rectangle 2611"/>
              <p:cNvSpPr>
                <a:spLocks noChangeArrowheads="1"/>
              </p:cNvSpPr>
              <p:nvPr/>
            </p:nvSpPr>
            <p:spPr bwMode="auto">
              <a:xfrm>
                <a:off x="4328" y="1090"/>
                <a:ext cx="462" cy="274"/>
              </a:xfrm>
              <a:prstGeom prst="rect">
                <a:avLst/>
              </a:prstGeom>
              <a:solidFill>
                <a:srgbClr val="BF3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8" name="Rectangle 2612"/>
              <p:cNvSpPr>
                <a:spLocks noChangeArrowheads="1"/>
              </p:cNvSpPr>
              <p:nvPr/>
            </p:nvSpPr>
            <p:spPr bwMode="auto">
              <a:xfrm>
                <a:off x="4328" y="1090"/>
                <a:ext cx="462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9" name="Rectangle 2613"/>
              <p:cNvSpPr>
                <a:spLocks noChangeArrowheads="1"/>
              </p:cNvSpPr>
              <p:nvPr/>
            </p:nvSpPr>
            <p:spPr bwMode="auto">
              <a:xfrm>
                <a:off x="4769" y="1090"/>
                <a:ext cx="10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0" name="Rectangle 2614"/>
              <p:cNvSpPr>
                <a:spLocks noChangeArrowheads="1"/>
              </p:cNvSpPr>
              <p:nvPr/>
            </p:nvSpPr>
            <p:spPr bwMode="auto">
              <a:xfrm>
                <a:off x="4769" y="1090"/>
                <a:ext cx="10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1" name="Rectangle 2615"/>
              <p:cNvSpPr>
                <a:spLocks noChangeArrowheads="1"/>
              </p:cNvSpPr>
              <p:nvPr/>
            </p:nvSpPr>
            <p:spPr bwMode="auto">
              <a:xfrm>
                <a:off x="4743" y="1090"/>
                <a:ext cx="10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2" name="Rectangle 2616"/>
              <p:cNvSpPr>
                <a:spLocks noChangeArrowheads="1"/>
              </p:cNvSpPr>
              <p:nvPr/>
            </p:nvSpPr>
            <p:spPr bwMode="auto">
              <a:xfrm>
                <a:off x="4743" y="1090"/>
                <a:ext cx="10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3" name="Rectangle 2617"/>
              <p:cNvSpPr>
                <a:spLocks noChangeArrowheads="1"/>
              </p:cNvSpPr>
              <p:nvPr/>
            </p:nvSpPr>
            <p:spPr bwMode="auto">
              <a:xfrm>
                <a:off x="4716" y="1090"/>
                <a:ext cx="6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4" name="Rectangle 2618"/>
              <p:cNvSpPr>
                <a:spLocks noChangeArrowheads="1"/>
              </p:cNvSpPr>
              <p:nvPr/>
            </p:nvSpPr>
            <p:spPr bwMode="auto">
              <a:xfrm>
                <a:off x="4716" y="1090"/>
                <a:ext cx="6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5" name="Rectangle 2619"/>
              <p:cNvSpPr>
                <a:spLocks noChangeArrowheads="1"/>
              </p:cNvSpPr>
              <p:nvPr/>
            </p:nvSpPr>
            <p:spPr bwMode="auto">
              <a:xfrm>
                <a:off x="4690" y="1090"/>
                <a:ext cx="5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6" name="Rectangle 2620"/>
              <p:cNvSpPr>
                <a:spLocks noChangeArrowheads="1"/>
              </p:cNvSpPr>
              <p:nvPr/>
            </p:nvSpPr>
            <p:spPr bwMode="auto">
              <a:xfrm>
                <a:off x="4690" y="1090"/>
                <a:ext cx="5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7" name="Rectangle 2621"/>
              <p:cNvSpPr>
                <a:spLocks noChangeArrowheads="1"/>
              </p:cNvSpPr>
              <p:nvPr/>
            </p:nvSpPr>
            <p:spPr bwMode="auto">
              <a:xfrm>
                <a:off x="4664" y="1090"/>
                <a:ext cx="5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8" name="Rectangle 2622"/>
              <p:cNvSpPr>
                <a:spLocks noChangeArrowheads="1"/>
              </p:cNvSpPr>
              <p:nvPr/>
            </p:nvSpPr>
            <p:spPr bwMode="auto">
              <a:xfrm>
                <a:off x="4664" y="1090"/>
                <a:ext cx="5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9" name="Rectangle 2623"/>
              <p:cNvSpPr>
                <a:spLocks noChangeArrowheads="1"/>
              </p:cNvSpPr>
              <p:nvPr/>
            </p:nvSpPr>
            <p:spPr bwMode="auto">
              <a:xfrm>
                <a:off x="4632" y="1090"/>
                <a:ext cx="11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0" name="Rectangle 2624"/>
              <p:cNvSpPr>
                <a:spLocks noChangeArrowheads="1"/>
              </p:cNvSpPr>
              <p:nvPr/>
            </p:nvSpPr>
            <p:spPr bwMode="auto">
              <a:xfrm>
                <a:off x="4632" y="1090"/>
                <a:ext cx="11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1" name="Rectangle 2625"/>
              <p:cNvSpPr>
                <a:spLocks noChangeArrowheads="1"/>
              </p:cNvSpPr>
              <p:nvPr/>
            </p:nvSpPr>
            <p:spPr bwMode="auto">
              <a:xfrm>
                <a:off x="4475" y="1090"/>
                <a:ext cx="5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2" name="Rectangle 2626"/>
              <p:cNvSpPr>
                <a:spLocks noChangeArrowheads="1"/>
              </p:cNvSpPr>
              <p:nvPr/>
            </p:nvSpPr>
            <p:spPr bwMode="auto">
              <a:xfrm>
                <a:off x="4475" y="1090"/>
                <a:ext cx="5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3" name="Rectangle 2627"/>
              <p:cNvSpPr>
                <a:spLocks noChangeArrowheads="1"/>
              </p:cNvSpPr>
              <p:nvPr/>
            </p:nvSpPr>
            <p:spPr bwMode="auto">
              <a:xfrm>
                <a:off x="4449" y="1090"/>
                <a:ext cx="5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4" name="Rectangle 2628"/>
              <p:cNvSpPr>
                <a:spLocks noChangeArrowheads="1"/>
              </p:cNvSpPr>
              <p:nvPr/>
            </p:nvSpPr>
            <p:spPr bwMode="auto">
              <a:xfrm>
                <a:off x="4449" y="1090"/>
                <a:ext cx="5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5" name="Rectangle 2629"/>
              <p:cNvSpPr>
                <a:spLocks noChangeArrowheads="1"/>
              </p:cNvSpPr>
              <p:nvPr/>
            </p:nvSpPr>
            <p:spPr bwMode="auto">
              <a:xfrm>
                <a:off x="4423" y="1090"/>
                <a:ext cx="5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6" name="Rectangle 2630"/>
              <p:cNvSpPr>
                <a:spLocks noChangeArrowheads="1"/>
              </p:cNvSpPr>
              <p:nvPr/>
            </p:nvSpPr>
            <p:spPr bwMode="auto">
              <a:xfrm>
                <a:off x="4423" y="1090"/>
                <a:ext cx="5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7" name="Rectangle 2631"/>
              <p:cNvSpPr>
                <a:spLocks noChangeArrowheads="1"/>
              </p:cNvSpPr>
              <p:nvPr/>
            </p:nvSpPr>
            <p:spPr bwMode="auto">
              <a:xfrm>
                <a:off x="4396" y="1090"/>
                <a:ext cx="6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8" name="Rectangle 2632"/>
              <p:cNvSpPr>
                <a:spLocks noChangeArrowheads="1"/>
              </p:cNvSpPr>
              <p:nvPr/>
            </p:nvSpPr>
            <p:spPr bwMode="auto">
              <a:xfrm>
                <a:off x="4396" y="1090"/>
                <a:ext cx="6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9" name="Rectangle 2633"/>
              <p:cNvSpPr>
                <a:spLocks noChangeArrowheads="1"/>
              </p:cNvSpPr>
              <p:nvPr/>
            </p:nvSpPr>
            <p:spPr bwMode="auto">
              <a:xfrm>
                <a:off x="4365" y="1090"/>
                <a:ext cx="10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0" name="Rectangle 2634"/>
              <p:cNvSpPr>
                <a:spLocks noChangeArrowheads="1"/>
              </p:cNvSpPr>
              <p:nvPr/>
            </p:nvSpPr>
            <p:spPr bwMode="auto">
              <a:xfrm>
                <a:off x="4365" y="1090"/>
                <a:ext cx="10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1" name="Rectangle 2635"/>
              <p:cNvSpPr>
                <a:spLocks noChangeArrowheads="1"/>
              </p:cNvSpPr>
              <p:nvPr/>
            </p:nvSpPr>
            <p:spPr bwMode="auto">
              <a:xfrm>
                <a:off x="4339" y="1090"/>
                <a:ext cx="10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2" name="Rectangle 2636"/>
              <p:cNvSpPr>
                <a:spLocks noChangeArrowheads="1"/>
              </p:cNvSpPr>
              <p:nvPr/>
            </p:nvSpPr>
            <p:spPr bwMode="auto">
              <a:xfrm>
                <a:off x="4339" y="1090"/>
                <a:ext cx="10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3" name="Freeform 2637"/>
              <p:cNvSpPr>
                <a:spLocks noEditPoints="1"/>
              </p:cNvSpPr>
              <p:nvPr/>
            </p:nvSpPr>
            <p:spPr bwMode="auto">
              <a:xfrm>
                <a:off x="4475" y="1063"/>
                <a:ext cx="168" cy="27"/>
              </a:xfrm>
              <a:custGeom>
                <a:avLst/>
                <a:gdLst>
                  <a:gd name="T0" fmla="*/ 29 w 32"/>
                  <a:gd name="T1" fmla="*/ 0 h 5"/>
                  <a:gd name="T2" fmla="*/ 25 w 32"/>
                  <a:gd name="T3" fmla="*/ 0 h 5"/>
                  <a:gd name="T4" fmla="*/ 27 w 32"/>
                  <a:gd name="T5" fmla="*/ 5 h 5"/>
                  <a:gd name="T6" fmla="*/ 30 w 32"/>
                  <a:gd name="T7" fmla="*/ 5 h 5"/>
                  <a:gd name="T8" fmla="*/ 32 w 32"/>
                  <a:gd name="T9" fmla="*/ 5 h 5"/>
                  <a:gd name="T10" fmla="*/ 29 w 32"/>
                  <a:gd name="T11" fmla="*/ 0 h 5"/>
                  <a:gd name="T12" fmla="*/ 2 w 32"/>
                  <a:gd name="T13" fmla="*/ 0 h 5"/>
                  <a:gd name="T14" fmla="*/ 0 w 32"/>
                  <a:gd name="T15" fmla="*/ 5 h 5"/>
                  <a:gd name="T16" fmla="*/ 1 w 32"/>
                  <a:gd name="T17" fmla="*/ 5 h 5"/>
                  <a:gd name="T18" fmla="*/ 5 w 32"/>
                  <a:gd name="T19" fmla="*/ 5 h 5"/>
                  <a:gd name="T20" fmla="*/ 7 w 32"/>
                  <a:gd name="T21" fmla="*/ 0 h 5"/>
                  <a:gd name="T22" fmla="*/ 2 w 32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5">
                    <a:moveTo>
                      <a:pt x="29" y="0"/>
                    </a:moveTo>
                    <a:cubicBezTo>
                      <a:pt x="28" y="0"/>
                      <a:pt x="27" y="0"/>
                      <a:pt x="25" y="0"/>
                    </a:cubicBezTo>
                    <a:cubicBezTo>
                      <a:pt x="26" y="2"/>
                      <a:pt x="26" y="3"/>
                      <a:pt x="27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1" y="3"/>
                      <a:pt x="30" y="2"/>
                      <a:pt x="29" y="0"/>
                    </a:cubicBezTo>
                    <a:moveTo>
                      <a:pt x="2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3"/>
                      <a:pt x="6" y="2"/>
                      <a:pt x="7" y="0"/>
                    </a:cubicBezTo>
                    <a:cubicBezTo>
                      <a:pt x="5" y="0"/>
                      <a:pt x="4" y="0"/>
                      <a:pt x="2" y="0"/>
                    </a:cubicBezTo>
                  </a:path>
                </a:pathLst>
              </a:custGeom>
              <a:solidFill>
                <a:srgbClr val="AEB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4" name="Freeform 2638"/>
              <p:cNvSpPr>
                <a:spLocks noEditPoints="1"/>
              </p:cNvSpPr>
              <p:nvPr/>
            </p:nvSpPr>
            <p:spPr bwMode="auto">
              <a:xfrm>
                <a:off x="4454" y="1090"/>
                <a:ext cx="178" cy="79"/>
              </a:xfrm>
              <a:custGeom>
                <a:avLst/>
                <a:gdLst>
                  <a:gd name="T0" fmla="*/ 4 w 34"/>
                  <a:gd name="T1" fmla="*/ 0 h 15"/>
                  <a:gd name="T2" fmla="*/ 0 w 34"/>
                  <a:gd name="T3" fmla="*/ 7 h 15"/>
                  <a:gd name="T4" fmla="*/ 0 w 34"/>
                  <a:gd name="T5" fmla="*/ 15 h 15"/>
                  <a:gd name="T6" fmla="*/ 4 w 34"/>
                  <a:gd name="T7" fmla="*/ 9 h 15"/>
                  <a:gd name="T8" fmla="*/ 4 w 34"/>
                  <a:gd name="T9" fmla="*/ 0 h 15"/>
                  <a:gd name="T10" fmla="*/ 9 w 34"/>
                  <a:gd name="T11" fmla="*/ 0 h 15"/>
                  <a:gd name="T12" fmla="*/ 5 w 34"/>
                  <a:gd name="T13" fmla="*/ 0 h 15"/>
                  <a:gd name="T14" fmla="*/ 5 w 34"/>
                  <a:gd name="T15" fmla="*/ 6 h 15"/>
                  <a:gd name="T16" fmla="*/ 9 w 34"/>
                  <a:gd name="T17" fmla="*/ 0 h 15"/>
                  <a:gd name="T18" fmla="*/ 34 w 34"/>
                  <a:gd name="T19" fmla="*/ 0 h 15"/>
                  <a:gd name="T20" fmla="*/ 31 w 34"/>
                  <a:gd name="T21" fmla="*/ 0 h 15"/>
                  <a:gd name="T22" fmla="*/ 34 w 34"/>
                  <a:gd name="T23" fmla="*/ 6 h 15"/>
                  <a:gd name="T24" fmla="*/ 34 w 34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15">
                    <a:moveTo>
                      <a:pt x="4" y="0"/>
                    </a:moveTo>
                    <a:cubicBezTo>
                      <a:pt x="3" y="3"/>
                      <a:pt x="2" y="5"/>
                      <a:pt x="0" y="7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" y="13"/>
                      <a:pt x="3" y="11"/>
                      <a:pt x="4" y="9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4"/>
                      <a:pt x="8" y="2"/>
                      <a:pt x="9" y="0"/>
                    </a:cubicBezTo>
                    <a:moveTo>
                      <a:pt x="34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2" y="2"/>
                      <a:pt x="33" y="4"/>
                      <a:pt x="34" y="6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8229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5" name="Freeform 2639"/>
              <p:cNvSpPr/>
              <p:nvPr/>
            </p:nvSpPr>
            <p:spPr bwMode="auto">
              <a:xfrm>
                <a:off x="4790" y="1216"/>
                <a:ext cx="26" cy="22"/>
              </a:xfrm>
              <a:custGeom>
                <a:avLst/>
                <a:gdLst>
                  <a:gd name="T0" fmla="*/ 5 w 5"/>
                  <a:gd name="T1" fmla="*/ 0 h 4"/>
                  <a:gd name="T2" fmla="*/ 4 w 5"/>
                  <a:gd name="T3" fmla="*/ 0 h 4"/>
                  <a:gd name="T4" fmla="*/ 0 w 5"/>
                  <a:gd name="T5" fmla="*/ 4 h 4"/>
                  <a:gd name="T6" fmla="*/ 0 w 5"/>
                  <a:gd name="T7" fmla="*/ 4 h 4"/>
                  <a:gd name="T8" fmla="*/ 1 w 5"/>
                  <a:gd name="T9" fmla="*/ 4 h 4"/>
                  <a:gd name="T10" fmla="*/ 3 w 5"/>
                  <a:gd name="T11" fmla="*/ 4 h 4"/>
                  <a:gd name="T12" fmla="*/ 5 w 5"/>
                  <a:gd name="T13" fmla="*/ 2 h 4"/>
                  <a:gd name="T14" fmla="*/ 5 w 5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4" y="3"/>
                      <a:pt x="5" y="2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AEB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6" name="Freeform 2640"/>
              <p:cNvSpPr/>
              <p:nvPr/>
            </p:nvSpPr>
            <p:spPr bwMode="auto">
              <a:xfrm>
                <a:off x="4795" y="1238"/>
                <a:ext cx="11" cy="5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</a:path>
                </a:pathLst>
              </a:custGeom>
              <a:solidFill>
                <a:srgbClr val="8229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7" name="Freeform 2641"/>
              <p:cNvSpPr/>
              <p:nvPr/>
            </p:nvSpPr>
            <p:spPr bwMode="auto">
              <a:xfrm>
                <a:off x="4790" y="1238"/>
                <a:ext cx="5" cy="15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0 h 3"/>
                  <a:gd name="T4" fmla="*/ 0 w 1"/>
                  <a:gd name="T5" fmla="*/ 3 h 3"/>
                  <a:gd name="T6" fmla="*/ 1 w 1"/>
                  <a:gd name="T7" fmla="*/ 1 h 3"/>
                  <a:gd name="T8" fmla="*/ 1 w 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661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8" name="Freeform 2642"/>
              <p:cNvSpPr/>
              <p:nvPr/>
            </p:nvSpPr>
            <p:spPr bwMode="auto">
              <a:xfrm>
                <a:off x="4806" y="1227"/>
                <a:ext cx="10" cy="1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9093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9" name="Freeform 2643"/>
              <p:cNvSpPr/>
              <p:nvPr/>
            </p:nvSpPr>
            <p:spPr bwMode="auto">
              <a:xfrm>
                <a:off x="4795" y="1238"/>
                <a:ext cx="21" cy="21"/>
              </a:xfrm>
              <a:custGeom>
                <a:avLst/>
                <a:gdLst>
                  <a:gd name="T0" fmla="*/ 4 w 4"/>
                  <a:gd name="T1" fmla="*/ 0 h 4"/>
                  <a:gd name="T2" fmla="*/ 2 w 4"/>
                  <a:gd name="T3" fmla="*/ 0 h 4"/>
                  <a:gd name="T4" fmla="*/ 0 w 4"/>
                  <a:gd name="T5" fmla="*/ 1 h 4"/>
                  <a:gd name="T6" fmla="*/ 0 w 4"/>
                  <a:gd name="T7" fmla="*/ 4 h 4"/>
                  <a:gd name="T8" fmla="*/ 4 w 4"/>
                  <a:gd name="T9" fmla="*/ 1 h 4"/>
                  <a:gd name="T10" fmla="*/ 4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3" y="2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6C2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0" name="Freeform 2644"/>
              <p:cNvSpPr/>
              <p:nvPr/>
            </p:nvSpPr>
            <p:spPr bwMode="auto">
              <a:xfrm>
                <a:off x="4790" y="1243"/>
                <a:ext cx="5" cy="31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2 h 6"/>
                  <a:gd name="T4" fmla="*/ 0 w 1"/>
                  <a:gd name="T5" fmla="*/ 6 h 6"/>
                  <a:gd name="T6" fmla="*/ 1 w 1"/>
                  <a:gd name="T7" fmla="*/ 3 h 6"/>
                  <a:gd name="T8" fmla="*/ 1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1" y="4"/>
                      <a:pt x="1" y="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51A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1" name="Freeform 2645"/>
              <p:cNvSpPr/>
              <p:nvPr/>
            </p:nvSpPr>
            <p:spPr bwMode="auto">
              <a:xfrm>
                <a:off x="4816" y="1238"/>
                <a:ext cx="0" cy="5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51A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2" name="Freeform 2646"/>
              <p:cNvSpPr/>
              <p:nvPr/>
            </p:nvSpPr>
            <p:spPr bwMode="auto">
              <a:xfrm>
                <a:off x="4806" y="1259"/>
                <a:ext cx="10" cy="52"/>
              </a:xfrm>
              <a:custGeom>
                <a:avLst/>
                <a:gdLst>
                  <a:gd name="T0" fmla="*/ 2 w 2"/>
                  <a:gd name="T1" fmla="*/ 0 h 10"/>
                  <a:gd name="T2" fmla="*/ 2 w 2"/>
                  <a:gd name="T3" fmla="*/ 10 h 10"/>
                  <a:gd name="T4" fmla="*/ 2 w 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0">
                    <a:moveTo>
                      <a:pt x="2" y="0"/>
                    </a:moveTo>
                    <a:cubicBezTo>
                      <a:pt x="1" y="3"/>
                      <a:pt x="0" y="7"/>
                      <a:pt x="2" y="1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C2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3" name="Freeform 2647"/>
              <p:cNvSpPr/>
              <p:nvPr/>
            </p:nvSpPr>
            <p:spPr bwMode="auto">
              <a:xfrm>
                <a:off x="4816" y="1259"/>
                <a:ext cx="0" cy="52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51A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4" name="Freeform 2648"/>
              <p:cNvSpPr/>
              <p:nvPr/>
            </p:nvSpPr>
            <p:spPr bwMode="auto">
              <a:xfrm>
                <a:off x="4790" y="134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51A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5" name="Freeform 2649"/>
              <p:cNvSpPr>
                <a:spLocks noEditPoints="1"/>
              </p:cNvSpPr>
              <p:nvPr/>
            </p:nvSpPr>
            <p:spPr bwMode="auto">
              <a:xfrm>
                <a:off x="4643" y="1095"/>
                <a:ext cx="147" cy="248"/>
              </a:xfrm>
              <a:custGeom>
                <a:avLst/>
                <a:gdLst>
                  <a:gd name="T0" fmla="*/ 21 w 28"/>
                  <a:gd name="T1" fmla="*/ 31 h 47"/>
                  <a:gd name="T2" fmla="*/ 21 w 28"/>
                  <a:gd name="T3" fmla="*/ 38 h 47"/>
                  <a:gd name="T4" fmla="*/ 24 w 28"/>
                  <a:gd name="T5" fmla="*/ 43 h 47"/>
                  <a:gd name="T6" fmla="*/ 24 w 28"/>
                  <a:gd name="T7" fmla="*/ 32 h 47"/>
                  <a:gd name="T8" fmla="*/ 23 w 28"/>
                  <a:gd name="T9" fmla="*/ 35 h 47"/>
                  <a:gd name="T10" fmla="*/ 21 w 28"/>
                  <a:gd name="T11" fmla="*/ 31 h 47"/>
                  <a:gd name="T12" fmla="*/ 28 w 28"/>
                  <a:gd name="T13" fmla="*/ 27 h 47"/>
                  <a:gd name="T14" fmla="*/ 26 w 28"/>
                  <a:gd name="T15" fmla="*/ 29 h 47"/>
                  <a:gd name="T16" fmla="*/ 26 w 28"/>
                  <a:gd name="T17" fmla="*/ 45 h 47"/>
                  <a:gd name="T18" fmla="*/ 28 w 28"/>
                  <a:gd name="T19" fmla="*/ 47 h 47"/>
                  <a:gd name="T20" fmla="*/ 28 w 28"/>
                  <a:gd name="T21" fmla="*/ 47 h 47"/>
                  <a:gd name="T22" fmla="*/ 28 w 28"/>
                  <a:gd name="T23" fmla="*/ 34 h 47"/>
                  <a:gd name="T24" fmla="*/ 28 w 28"/>
                  <a:gd name="T25" fmla="*/ 30 h 47"/>
                  <a:gd name="T26" fmla="*/ 28 w 28"/>
                  <a:gd name="T27" fmla="*/ 27 h 47"/>
                  <a:gd name="T28" fmla="*/ 28 w 28"/>
                  <a:gd name="T29" fmla="*/ 27 h 47"/>
                  <a:gd name="T30" fmla="*/ 15 w 28"/>
                  <a:gd name="T31" fmla="*/ 24 h 47"/>
                  <a:gd name="T32" fmla="*/ 15 w 28"/>
                  <a:gd name="T33" fmla="*/ 31 h 47"/>
                  <a:gd name="T34" fmla="*/ 19 w 28"/>
                  <a:gd name="T35" fmla="*/ 36 h 47"/>
                  <a:gd name="T36" fmla="*/ 19 w 28"/>
                  <a:gd name="T37" fmla="*/ 29 h 47"/>
                  <a:gd name="T38" fmla="*/ 15 w 28"/>
                  <a:gd name="T39" fmla="*/ 24 h 47"/>
                  <a:gd name="T40" fmla="*/ 10 w 28"/>
                  <a:gd name="T41" fmla="*/ 17 h 47"/>
                  <a:gd name="T42" fmla="*/ 10 w 28"/>
                  <a:gd name="T43" fmla="*/ 24 h 47"/>
                  <a:gd name="T44" fmla="*/ 14 w 28"/>
                  <a:gd name="T45" fmla="*/ 29 h 47"/>
                  <a:gd name="T46" fmla="*/ 14 w 28"/>
                  <a:gd name="T47" fmla="*/ 22 h 47"/>
                  <a:gd name="T48" fmla="*/ 10 w 28"/>
                  <a:gd name="T49" fmla="*/ 17 h 47"/>
                  <a:gd name="T50" fmla="*/ 5 w 28"/>
                  <a:gd name="T51" fmla="*/ 9 h 47"/>
                  <a:gd name="T52" fmla="*/ 5 w 28"/>
                  <a:gd name="T53" fmla="*/ 17 h 47"/>
                  <a:gd name="T54" fmla="*/ 9 w 28"/>
                  <a:gd name="T55" fmla="*/ 22 h 47"/>
                  <a:gd name="T56" fmla="*/ 9 w 28"/>
                  <a:gd name="T57" fmla="*/ 15 h 47"/>
                  <a:gd name="T58" fmla="*/ 5 w 28"/>
                  <a:gd name="T59" fmla="*/ 9 h 47"/>
                  <a:gd name="T60" fmla="*/ 0 w 28"/>
                  <a:gd name="T61" fmla="*/ 0 h 47"/>
                  <a:gd name="T62" fmla="*/ 0 w 28"/>
                  <a:gd name="T63" fmla="*/ 8 h 47"/>
                  <a:gd name="T64" fmla="*/ 4 w 28"/>
                  <a:gd name="T65" fmla="*/ 14 h 47"/>
                  <a:gd name="T66" fmla="*/ 4 w 28"/>
                  <a:gd name="T67" fmla="*/ 6 h 47"/>
                  <a:gd name="T68" fmla="*/ 0 w 28"/>
                  <a:gd name="T6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" h="47">
                    <a:moveTo>
                      <a:pt x="21" y="31"/>
                    </a:moveTo>
                    <a:cubicBezTo>
                      <a:pt x="21" y="38"/>
                      <a:pt x="21" y="38"/>
                      <a:pt x="21" y="38"/>
                    </a:cubicBezTo>
                    <a:cubicBezTo>
                      <a:pt x="22" y="40"/>
                      <a:pt x="23" y="41"/>
                      <a:pt x="24" y="43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3"/>
                      <a:pt x="23" y="34"/>
                      <a:pt x="23" y="35"/>
                    </a:cubicBezTo>
                    <a:cubicBezTo>
                      <a:pt x="22" y="34"/>
                      <a:pt x="21" y="33"/>
                      <a:pt x="21" y="31"/>
                    </a:cubicBezTo>
                    <a:moveTo>
                      <a:pt x="28" y="27"/>
                    </a:moveTo>
                    <a:cubicBezTo>
                      <a:pt x="27" y="28"/>
                      <a:pt x="26" y="28"/>
                      <a:pt x="26" y="29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6" y="45"/>
                      <a:pt x="27" y="46"/>
                      <a:pt x="28" y="47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5" y="42"/>
                      <a:pt x="26" y="37"/>
                      <a:pt x="28" y="34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7"/>
                      <a:pt x="28" y="27"/>
                      <a:pt x="28" y="27"/>
                    </a:cubicBezTo>
                    <a:moveTo>
                      <a:pt x="15" y="24"/>
                    </a:move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3"/>
                      <a:pt x="18" y="34"/>
                      <a:pt x="19" y="36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8" y="28"/>
                      <a:pt x="17" y="26"/>
                      <a:pt x="15" y="24"/>
                    </a:cubicBezTo>
                    <a:moveTo>
                      <a:pt x="10" y="17"/>
                    </a:move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6"/>
                      <a:pt x="13" y="27"/>
                      <a:pt x="14" y="29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0"/>
                      <a:pt x="11" y="19"/>
                      <a:pt x="10" y="17"/>
                    </a:cubicBezTo>
                    <a:moveTo>
                      <a:pt x="5" y="9"/>
                    </a:moveTo>
                    <a:cubicBezTo>
                      <a:pt x="5" y="17"/>
                      <a:pt x="5" y="17"/>
                      <a:pt x="5" y="17"/>
                    </a:cubicBezTo>
                    <a:cubicBezTo>
                      <a:pt x="6" y="18"/>
                      <a:pt x="8" y="20"/>
                      <a:pt x="9" y="22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7" y="13"/>
                      <a:pt x="6" y="11"/>
                      <a:pt x="5" y="9"/>
                    </a:cubicBezTo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1" y="10"/>
                      <a:pt x="2" y="12"/>
                      <a:pt x="4" y="1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4"/>
                      <a:pt x="1" y="2"/>
                      <a:pt x="0" y="0"/>
                    </a:cubicBezTo>
                  </a:path>
                </a:pathLst>
              </a:custGeom>
              <a:solidFill>
                <a:srgbClr val="8229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6" name="Freeform 2650"/>
              <p:cNvSpPr/>
              <p:nvPr/>
            </p:nvSpPr>
            <p:spPr bwMode="auto">
              <a:xfrm>
                <a:off x="4769" y="1248"/>
                <a:ext cx="10" cy="84"/>
              </a:xfrm>
              <a:custGeom>
                <a:avLst/>
                <a:gdLst>
                  <a:gd name="T0" fmla="*/ 2 w 2"/>
                  <a:gd name="T1" fmla="*/ 0 h 16"/>
                  <a:gd name="T2" fmla="*/ 0 w 2"/>
                  <a:gd name="T3" fmla="*/ 3 h 16"/>
                  <a:gd name="T4" fmla="*/ 0 w 2"/>
                  <a:gd name="T5" fmla="*/ 14 h 16"/>
                  <a:gd name="T6" fmla="*/ 2 w 2"/>
                  <a:gd name="T7" fmla="*/ 16 h 16"/>
                  <a:gd name="T8" fmla="*/ 2 w 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6">
                    <a:moveTo>
                      <a:pt x="2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5"/>
                      <a:pt x="2" y="16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61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7" name="Freeform 2651"/>
              <p:cNvSpPr/>
              <p:nvPr/>
            </p:nvSpPr>
            <p:spPr bwMode="auto">
              <a:xfrm>
                <a:off x="4743" y="1248"/>
                <a:ext cx="10" cy="48"/>
              </a:xfrm>
              <a:custGeom>
                <a:avLst/>
                <a:gdLst>
                  <a:gd name="T0" fmla="*/ 0 w 2"/>
                  <a:gd name="T1" fmla="*/ 0 h 9"/>
                  <a:gd name="T2" fmla="*/ 0 w 2"/>
                  <a:gd name="T3" fmla="*/ 7 h 9"/>
                  <a:gd name="T4" fmla="*/ 2 w 2"/>
                  <a:gd name="T5" fmla="*/ 9 h 9"/>
                  <a:gd name="T6" fmla="*/ 2 w 2"/>
                  <a:gd name="T7" fmla="*/ 2 h 9"/>
                  <a:gd name="T8" fmla="*/ 0 w 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1" y="8"/>
                      <a:pt x="2" y="9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</a:path>
                </a:pathLst>
              </a:custGeom>
              <a:solidFill>
                <a:srgbClr val="661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8" name="Freeform 2652"/>
              <p:cNvSpPr/>
              <p:nvPr/>
            </p:nvSpPr>
            <p:spPr bwMode="auto">
              <a:xfrm>
                <a:off x="4716" y="1211"/>
                <a:ext cx="6" cy="4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7 h 9"/>
                  <a:gd name="T4" fmla="*/ 1 w 1"/>
                  <a:gd name="T5" fmla="*/ 9 h 9"/>
                  <a:gd name="T6" fmla="*/ 1 w 1"/>
                  <a:gd name="T7" fmla="*/ 2 h 9"/>
                  <a:gd name="T8" fmla="*/ 0 w 1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</a:path>
                </a:pathLst>
              </a:custGeom>
              <a:solidFill>
                <a:srgbClr val="661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9" name="Freeform 2653"/>
              <p:cNvSpPr/>
              <p:nvPr/>
            </p:nvSpPr>
            <p:spPr bwMode="auto">
              <a:xfrm>
                <a:off x="4690" y="1174"/>
                <a:ext cx="5" cy="4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7 h 9"/>
                  <a:gd name="T4" fmla="*/ 1 w 1"/>
                  <a:gd name="T5" fmla="*/ 9 h 9"/>
                  <a:gd name="T6" fmla="*/ 1 w 1"/>
                  <a:gd name="T7" fmla="*/ 2 h 9"/>
                  <a:gd name="T8" fmla="*/ 0 w 1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1" y="8"/>
                      <a:pt x="1" y="9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solidFill>
                <a:srgbClr val="661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0" name="Freeform 2654"/>
              <p:cNvSpPr/>
              <p:nvPr/>
            </p:nvSpPr>
            <p:spPr bwMode="auto">
              <a:xfrm>
                <a:off x="4664" y="1127"/>
                <a:ext cx="5" cy="58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8 h 11"/>
                  <a:gd name="T4" fmla="*/ 1 w 1"/>
                  <a:gd name="T5" fmla="*/ 11 h 11"/>
                  <a:gd name="T6" fmla="*/ 1 w 1"/>
                  <a:gd name="T7" fmla="*/ 3 h 11"/>
                  <a:gd name="T8" fmla="*/ 0 w 1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1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1" y="10"/>
                      <a:pt x="1" y="1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</a:path>
                </a:pathLst>
              </a:custGeom>
              <a:solidFill>
                <a:srgbClr val="661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1" name="Freeform 2655"/>
              <p:cNvSpPr>
                <a:spLocks noEditPoints="1"/>
              </p:cNvSpPr>
              <p:nvPr/>
            </p:nvSpPr>
            <p:spPr bwMode="auto">
              <a:xfrm>
                <a:off x="4402" y="1143"/>
                <a:ext cx="47" cy="105"/>
              </a:xfrm>
              <a:custGeom>
                <a:avLst/>
                <a:gdLst>
                  <a:gd name="T0" fmla="*/ 4 w 9"/>
                  <a:gd name="T1" fmla="*/ 8 h 20"/>
                  <a:gd name="T2" fmla="*/ 0 w 9"/>
                  <a:gd name="T3" fmla="*/ 13 h 20"/>
                  <a:gd name="T4" fmla="*/ 0 w 9"/>
                  <a:gd name="T5" fmla="*/ 20 h 20"/>
                  <a:gd name="T6" fmla="*/ 4 w 9"/>
                  <a:gd name="T7" fmla="*/ 15 h 20"/>
                  <a:gd name="T8" fmla="*/ 4 w 9"/>
                  <a:gd name="T9" fmla="*/ 8 h 20"/>
                  <a:gd name="T10" fmla="*/ 9 w 9"/>
                  <a:gd name="T11" fmla="*/ 0 h 20"/>
                  <a:gd name="T12" fmla="*/ 5 w 9"/>
                  <a:gd name="T13" fmla="*/ 5 h 20"/>
                  <a:gd name="T14" fmla="*/ 5 w 9"/>
                  <a:gd name="T15" fmla="*/ 13 h 20"/>
                  <a:gd name="T16" fmla="*/ 9 w 9"/>
                  <a:gd name="T17" fmla="*/ 7 h 20"/>
                  <a:gd name="T18" fmla="*/ 9 w 9"/>
                  <a:gd name="T1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20">
                    <a:moveTo>
                      <a:pt x="4" y="8"/>
                    </a:moveTo>
                    <a:cubicBezTo>
                      <a:pt x="3" y="10"/>
                      <a:pt x="1" y="11"/>
                      <a:pt x="0" y="1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18"/>
                      <a:pt x="2" y="17"/>
                      <a:pt x="4" y="15"/>
                    </a:cubicBezTo>
                    <a:cubicBezTo>
                      <a:pt x="4" y="8"/>
                      <a:pt x="4" y="8"/>
                      <a:pt x="4" y="8"/>
                    </a:cubicBezTo>
                    <a:moveTo>
                      <a:pt x="9" y="0"/>
                    </a:moveTo>
                    <a:cubicBezTo>
                      <a:pt x="8" y="2"/>
                      <a:pt x="6" y="3"/>
                      <a:pt x="5" y="5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1"/>
                      <a:pt x="8" y="9"/>
                      <a:pt x="9" y="7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8229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2" name="Freeform 2656"/>
              <p:cNvSpPr/>
              <p:nvPr/>
            </p:nvSpPr>
            <p:spPr bwMode="auto">
              <a:xfrm>
                <a:off x="4632" y="1090"/>
                <a:ext cx="11" cy="47"/>
              </a:xfrm>
              <a:custGeom>
                <a:avLst/>
                <a:gdLst>
                  <a:gd name="T0" fmla="*/ 2 w 2"/>
                  <a:gd name="T1" fmla="*/ 0 h 9"/>
                  <a:gd name="T2" fmla="*/ 0 w 2"/>
                  <a:gd name="T3" fmla="*/ 0 h 9"/>
                  <a:gd name="T4" fmla="*/ 0 w 2"/>
                  <a:gd name="T5" fmla="*/ 6 h 9"/>
                  <a:gd name="T6" fmla="*/ 2 w 2"/>
                  <a:gd name="T7" fmla="*/ 9 h 9"/>
                  <a:gd name="T8" fmla="*/ 2 w 2"/>
                  <a:gd name="T9" fmla="*/ 1 h 9"/>
                  <a:gd name="T10" fmla="*/ 2 w 2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2" y="8"/>
                      <a:pt x="2" y="9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61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3" name="Freeform 2657"/>
              <p:cNvSpPr/>
              <p:nvPr/>
            </p:nvSpPr>
            <p:spPr bwMode="auto">
              <a:xfrm>
                <a:off x="4475" y="1090"/>
                <a:ext cx="5" cy="47"/>
              </a:xfrm>
              <a:custGeom>
                <a:avLst/>
                <a:gdLst>
                  <a:gd name="T0" fmla="*/ 1 w 1"/>
                  <a:gd name="T1" fmla="*/ 0 h 9"/>
                  <a:gd name="T2" fmla="*/ 0 w 1"/>
                  <a:gd name="T3" fmla="*/ 0 h 9"/>
                  <a:gd name="T4" fmla="*/ 0 w 1"/>
                  <a:gd name="T5" fmla="*/ 0 h 9"/>
                  <a:gd name="T6" fmla="*/ 0 w 1"/>
                  <a:gd name="T7" fmla="*/ 9 h 9"/>
                  <a:gd name="T8" fmla="*/ 1 w 1"/>
                  <a:gd name="T9" fmla="*/ 6 h 9"/>
                  <a:gd name="T10" fmla="*/ 1 w 1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9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1" y="7"/>
                      <a:pt x="1" y="6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661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4" name="Freeform 2658"/>
              <p:cNvSpPr/>
              <p:nvPr/>
            </p:nvSpPr>
            <p:spPr bwMode="auto">
              <a:xfrm>
                <a:off x="4449" y="1127"/>
                <a:ext cx="5" cy="53"/>
              </a:xfrm>
              <a:custGeom>
                <a:avLst/>
                <a:gdLst>
                  <a:gd name="T0" fmla="*/ 1 w 1"/>
                  <a:gd name="T1" fmla="*/ 0 h 10"/>
                  <a:gd name="T2" fmla="*/ 0 w 1"/>
                  <a:gd name="T3" fmla="*/ 3 h 10"/>
                  <a:gd name="T4" fmla="*/ 0 w 1"/>
                  <a:gd name="T5" fmla="*/ 10 h 10"/>
                  <a:gd name="T6" fmla="*/ 1 w 1"/>
                  <a:gd name="T7" fmla="*/ 8 h 10"/>
                  <a:gd name="T8" fmla="*/ 1 w 1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1" y="9"/>
                      <a:pt x="1" y="8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661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5" name="Freeform 2659"/>
              <p:cNvSpPr/>
              <p:nvPr/>
            </p:nvSpPr>
            <p:spPr bwMode="auto">
              <a:xfrm>
                <a:off x="4423" y="1169"/>
                <a:ext cx="5" cy="53"/>
              </a:xfrm>
              <a:custGeom>
                <a:avLst/>
                <a:gdLst>
                  <a:gd name="T0" fmla="*/ 1 w 1"/>
                  <a:gd name="T1" fmla="*/ 0 h 10"/>
                  <a:gd name="T2" fmla="*/ 0 w 1"/>
                  <a:gd name="T3" fmla="*/ 3 h 10"/>
                  <a:gd name="T4" fmla="*/ 0 w 1"/>
                  <a:gd name="T5" fmla="*/ 10 h 10"/>
                  <a:gd name="T6" fmla="*/ 1 w 1"/>
                  <a:gd name="T7" fmla="*/ 8 h 10"/>
                  <a:gd name="T8" fmla="*/ 1 w 1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661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6" name="Freeform 2660"/>
              <p:cNvSpPr>
                <a:spLocks noEditPoints="1"/>
              </p:cNvSpPr>
              <p:nvPr/>
            </p:nvSpPr>
            <p:spPr bwMode="auto">
              <a:xfrm>
                <a:off x="4349" y="1222"/>
                <a:ext cx="47" cy="95"/>
              </a:xfrm>
              <a:custGeom>
                <a:avLst/>
                <a:gdLst>
                  <a:gd name="T0" fmla="*/ 3 w 9"/>
                  <a:gd name="T1" fmla="*/ 7 h 18"/>
                  <a:gd name="T2" fmla="*/ 1 w 9"/>
                  <a:gd name="T3" fmla="*/ 11 h 18"/>
                  <a:gd name="T4" fmla="*/ 0 w 9"/>
                  <a:gd name="T5" fmla="*/ 8 h 18"/>
                  <a:gd name="T6" fmla="*/ 0 w 9"/>
                  <a:gd name="T7" fmla="*/ 18 h 18"/>
                  <a:gd name="T8" fmla="*/ 3 w 9"/>
                  <a:gd name="T9" fmla="*/ 14 h 18"/>
                  <a:gd name="T10" fmla="*/ 3 w 9"/>
                  <a:gd name="T11" fmla="*/ 7 h 18"/>
                  <a:gd name="T12" fmla="*/ 9 w 9"/>
                  <a:gd name="T13" fmla="*/ 0 h 18"/>
                  <a:gd name="T14" fmla="*/ 5 w 9"/>
                  <a:gd name="T15" fmla="*/ 5 h 18"/>
                  <a:gd name="T16" fmla="*/ 5 w 9"/>
                  <a:gd name="T17" fmla="*/ 12 h 18"/>
                  <a:gd name="T18" fmla="*/ 9 w 9"/>
                  <a:gd name="T19" fmla="*/ 7 h 18"/>
                  <a:gd name="T20" fmla="*/ 9 w 9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8">
                    <a:moveTo>
                      <a:pt x="3" y="7"/>
                    </a:moveTo>
                    <a:cubicBezTo>
                      <a:pt x="3" y="8"/>
                      <a:pt x="2" y="9"/>
                      <a:pt x="1" y="11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7"/>
                      <a:pt x="2" y="15"/>
                      <a:pt x="3" y="14"/>
                    </a:cubicBezTo>
                    <a:cubicBezTo>
                      <a:pt x="3" y="7"/>
                      <a:pt x="3" y="7"/>
                      <a:pt x="3" y="7"/>
                    </a:cubicBezTo>
                    <a:moveTo>
                      <a:pt x="9" y="0"/>
                    </a:moveTo>
                    <a:cubicBezTo>
                      <a:pt x="7" y="2"/>
                      <a:pt x="6" y="4"/>
                      <a:pt x="5" y="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7" y="9"/>
                      <a:pt x="9" y="7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8229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7" name="Freeform 2661"/>
              <p:cNvSpPr/>
              <p:nvPr/>
            </p:nvSpPr>
            <p:spPr bwMode="auto">
              <a:xfrm>
                <a:off x="4396" y="1211"/>
                <a:ext cx="6" cy="48"/>
              </a:xfrm>
              <a:custGeom>
                <a:avLst/>
                <a:gdLst>
                  <a:gd name="T0" fmla="*/ 1 w 1"/>
                  <a:gd name="T1" fmla="*/ 0 h 9"/>
                  <a:gd name="T2" fmla="*/ 0 w 1"/>
                  <a:gd name="T3" fmla="*/ 2 h 9"/>
                  <a:gd name="T4" fmla="*/ 0 w 1"/>
                  <a:gd name="T5" fmla="*/ 9 h 9"/>
                  <a:gd name="T6" fmla="*/ 1 w 1"/>
                  <a:gd name="T7" fmla="*/ 7 h 9"/>
                  <a:gd name="T8" fmla="*/ 1 w 1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1" y="8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661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8" name="Freeform 2662"/>
              <p:cNvSpPr/>
              <p:nvPr/>
            </p:nvSpPr>
            <p:spPr bwMode="auto">
              <a:xfrm>
                <a:off x="4365" y="1248"/>
                <a:ext cx="10" cy="48"/>
              </a:xfrm>
              <a:custGeom>
                <a:avLst/>
                <a:gdLst>
                  <a:gd name="T0" fmla="*/ 2 w 2"/>
                  <a:gd name="T1" fmla="*/ 0 h 9"/>
                  <a:gd name="T2" fmla="*/ 0 w 2"/>
                  <a:gd name="T3" fmla="*/ 2 h 9"/>
                  <a:gd name="T4" fmla="*/ 0 w 2"/>
                  <a:gd name="T5" fmla="*/ 9 h 9"/>
                  <a:gd name="T6" fmla="*/ 2 w 2"/>
                  <a:gd name="T7" fmla="*/ 7 h 9"/>
                  <a:gd name="T8" fmla="*/ 2 w 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cubicBezTo>
                      <a:pt x="2" y="1"/>
                      <a:pt x="1" y="2"/>
                      <a:pt x="0" y="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8"/>
                      <a:pt x="1" y="8"/>
                      <a:pt x="2" y="7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61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9" name="Freeform 2663"/>
              <p:cNvSpPr/>
              <p:nvPr/>
            </p:nvSpPr>
            <p:spPr bwMode="auto">
              <a:xfrm>
                <a:off x="4302" y="1216"/>
                <a:ext cx="26" cy="22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2 h 4"/>
                  <a:gd name="T4" fmla="*/ 2 w 5"/>
                  <a:gd name="T5" fmla="*/ 4 h 4"/>
                  <a:gd name="T6" fmla="*/ 4 w 5"/>
                  <a:gd name="T7" fmla="*/ 4 h 4"/>
                  <a:gd name="T8" fmla="*/ 5 w 5"/>
                  <a:gd name="T9" fmla="*/ 4 h 4"/>
                  <a:gd name="T10" fmla="*/ 5 w 5"/>
                  <a:gd name="T11" fmla="*/ 4 h 4"/>
                  <a:gd name="T12" fmla="*/ 1 w 5"/>
                  <a:gd name="T13" fmla="*/ 0 h 4"/>
                  <a:gd name="T14" fmla="*/ 0 w 5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2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EB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0" name="Freeform 2664"/>
              <p:cNvSpPr/>
              <p:nvPr/>
            </p:nvSpPr>
            <p:spPr bwMode="auto">
              <a:xfrm>
                <a:off x="4312" y="1238"/>
                <a:ext cx="11" cy="5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8229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1" name="Freeform 2665"/>
              <p:cNvSpPr/>
              <p:nvPr/>
            </p:nvSpPr>
            <p:spPr bwMode="auto">
              <a:xfrm>
                <a:off x="4323" y="1238"/>
                <a:ext cx="5" cy="15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1 w 1"/>
                  <a:gd name="T7" fmla="*/ 3 h 3"/>
                  <a:gd name="T8" fmla="*/ 1 w 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661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2" name="Freeform 2666"/>
              <p:cNvSpPr/>
              <p:nvPr/>
            </p:nvSpPr>
            <p:spPr bwMode="auto">
              <a:xfrm>
                <a:off x="4302" y="1227"/>
                <a:ext cx="10" cy="1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solidFill>
                <a:srgbClr val="9093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3" name="Freeform 2667"/>
              <p:cNvSpPr/>
              <p:nvPr/>
            </p:nvSpPr>
            <p:spPr bwMode="auto">
              <a:xfrm>
                <a:off x="4302" y="1238"/>
                <a:ext cx="21" cy="21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0 h 4"/>
                  <a:gd name="T4" fmla="*/ 0 w 4"/>
                  <a:gd name="T5" fmla="*/ 1 h 4"/>
                  <a:gd name="T6" fmla="*/ 4 w 4"/>
                  <a:gd name="T7" fmla="*/ 4 h 4"/>
                  <a:gd name="T8" fmla="*/ 4 w 4"/>
                  <a:gd name="T9" fmla="*/ 1 h 4"/>
                  <a:gd name="T10" fmla="*/ 2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3" y="3"/>
                      <a:pt x="4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0"/>
                      <a:pt x="2" y="0"/>
                    </a:cubicBezTo>
                  </a:path>
                </a:pathLst>
              </a:custGeom>
              <a:solidFill>
                <a:srgbClr val="6C2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4" name="Freeform 2668"/>
              <p:cNvSpPr/>
              <p:nvPr/>
            </p:nvSpPr>
            <p:spPr bwMode="auto">
              <a:xfrm>
                <a:off x="4323" y="1243"/>
                <a:ext cx="5" cy="26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3 h 5"/>
                  <a:gd name="T4" fmla="*/ 1 w 1"/>
                  <a:gd name="T5" fmla="*/ 5 h 5"/>
                  <a:gd name="T6" fmla="*/ 1 w 1"/>
                  <a:gd name="T7" fmla="*/ 2 h 5"/>
                  <a:gd name="T8" fmla="*/ 0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</a:path>
                </a:pathLst>
              </a:custGeom>
              <a:solidFill>
                <a:srgbClr val="551A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5" name="Freeform 2669"/>
              <p:cNvSpPr/>
              <p:nvPr/>
            </p:nvSpPr>
            <p:spPr bwMode="auto">
              <a:xfrm>
                <a:off x="4302" y="1238"/>
                <a:ext cx="0" cy="5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51A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6" name="Freeform 2670"/>
              <p:cNvSpPr/>
              <p:nvPr/>
            </p:nvSpPr>
            <p:spPr bwMode="auto">
              <a:xfrm>
                <a:off x="4302" y="1259"/>
                <a:ext cx="5" cy="52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1" y="7"/>
                      <a:pt x="1" y="3"/>
                      <a:pt x="0" y="0"/>
                    </a:cubicBezTo>
                  </a:path>
                </a:pathLst>
              </a:custGeom>
              <a:solidFill>
                <a:srgbClr val="6C2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7" name="Freeform 2671"/>
              <p:cNvSpPr/>
              <p:nvPr/>
            </p:nvSpPr>
            <p:spPr bwMode="auto">
              <a:xfrm>
                <a:off x="4302" y="1259"/>
                <a:ext cx="0" cy="52"/>
              </a:xfrm>
              <a:custGeom>
                <a:avLst/>
                <a:gdLst>
                  <a:gd name="T0" fmla="*/ 0 h 10"/>
                  <a:gd name="T1" fmla="*/ 10 h 10"/>
                  <a:gd name="T2" fmla="*/ 10 h 10"/>
                  <a:gd name="T3" fmla="*/ 0 h 10"/>
                  <a:gd name="T4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51A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8" name="Freeform 2672"/>
              <p:cNvSpPr/>
              <p:nvPr/>
            </p:nvSpPr>
            <p:spPr bwMode="auto">
              <a:xfrm>
                <a:off x="4328" y="1238"/>
                <a:ext cx="16" cy="105"/>
              </a:xfrm>
              <a:custGeom>
                <a:avLst/>
                <a:gdLst>
                  <a:gd name="T0" fmla="*/ 0 w 3"/>
                  <a:gd name="T1" fmla="*/ 0 h 20"/>
                  <a:gd name="T2" fmla="*/ 0 w 3"/>
                  <a:gd name="T3" fmla="*/ 0 h 20"/>
                  <a:gd name="T4" fmla="*/ 0 w 3"/>
                  <a:gd name="T5" fmla="*/ 3 h 20"/>
                  <a:gd name="T6" fmla="*/ 0 w 3"/>
                  <a:gd name="T7" fmla="*/ 6 h 20"/>
                  <a:gd name="T8" fmla="*/ 0 w 3"/>
                  <a:gd name="T9" fmla="*/ 20 h 20"/>
                  <a:gd name="T10" fmla="*/ 2 w 3"/>
                  <a:gd name="T11" fmla="*/ 17 h 20"/>
                  <a:gd name="T12" fmla="*/ 2 w 3"/>
                  <a:gd name="T13" fmla="*/ 2 h 20"/>
                  <a:gd name="T14" fmla="*/ 0 w 3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10"/>
                      <a:pt x="3" y="15"/>
                      <a:pt x="0" y="20"/>
                    </a:cubicBezTo>
                    <a:cubicBezTo>
                      <a:pt x="1" y="19"/>
                      <a:pt x="2" y="18"/>
                      <a:pt x="2" y="17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solidFill>
                <a:srgbClr val="8229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9" name="Freeform 2673"/>
              <p:cNvSpPr/>
              <p:nvPr/>
            </p:nvSpPr>
            <p:spPr bwMode="auto">
              <a:xfrm>
                <a:off x="4339" y="1248"/>
                <a:ext cx="10" cy="79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15 h 15"/>
                  <a:gd name="T4" fmla="*/ 2 w 2"/>
                  <a:gd name="T5" fmla="*/ 13 h 15"/>
                  <a:gd name="T6" fmla="*/ 2 w 2"/>
                  <a:gd name="T7" fmla="*/ 3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1" y="15"/>
                      <a:pt x="1" y="14"/>
                      <a:pt x="2" y="1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</a:path>
                </a:pathLst>
              </a:custGeom>
              <a:solidFill>
                <a:srgbClr val="661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0" name="Freeform 2674"/>
              <p:cNvSpPr/>
              <p:nvPr/>
            </p:nvSpPr>
            <p:spPr bwMode="auto">
              <a:xfrm>
                <a:off x="4192" y="1011"/>
                <a:ext cx="734" cy="527"/>
              </a:xfrm>
              <a:custGeom>
                <a:avLst/>
                <a:gdLst>
                  <a:gd name="T0" fmla="*/ 140 w 140"/>
                  <a:gd name="T1" fmla="*/ 100 h 100"/>
                  <a:gd name="T2" fmla="*/ 89 w 140"/>
                  <a:gd name="T3" fmla="*/ 34 h 100"/>
                  <a:gd name="T4" fmla="*/ 88 w 140"/>
                  <a:gd name="T5" fmla="*/ 34 h 100"/>
                  <a:gd name="T6" fmla="*/ 69 w 140"/>
                  <a:gd name="T7" fmla="*/ 0 h 100"/>
                  <a:gd name="T8" fmla="*/ 51 w 140"/>
                  <a:gd name="T9" fmla="*/ 34 h 100"/>
                  <a:gd name="T10" fmla="*/ 0 w 140"/>
                  <a:gd name="T11" fmla="*/ 100 h 100"/>
                  <a:gd name="T12" fmla="*/ 42 w 140"/>
                  <a:gd name="T13" fmla="*/ 100 h 100"/>
                  <a:gd name="T14" fmla="*/ 42 w 140"/>
                  <a:gd name="T15" fmla="*/ 84 h 100"/>
                  <a:gd name="T16" fmla="*/ 98 w 140"/>
                  <a:gd name="T17" fmla="*/ 84 h 100"/>
                  <a:gd name="T18" fmla="*/ 98 w 140"/>
                  <a:gd name="T19" fmla="*/ 100 h 100"/>
                  <a:gd name="T20" fmla="*/ 140 w 140"/>
                  <a:gd name="T21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0" h="100">
                    <a:moveTo>
                      <a:pt x="140" y="100"/>
                    </a:moveTo>
                    <a:cubicBezTo>
                      <a:pt x="117" y="75"/>
                      <a:pt x="99" y="52"/>
                      <a:pt x="89" y="34"/>
                    </a:cubicBezTo>
                    <a:cubicBezTo>
                      <a:pt x="88" y="34"/>
                      <a:pt x="88" y="34"/>
                      <a:pt x="88" y="34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40" y="56"/>
                      <a:pt x="22" y="78"/>
                      <a:pt x="0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140" y="100"/>
                      <a:pt x="140" y="100"/>
                      <a:pt x="140" y="100"/>
                    </a:cubicBezTo>
                  </a:path>
                </a:pathLst>
              </a:custGeom>
              <a:solidFill>
                <a:srgbClr val="BA91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1" name="Freeform 2675"/>
              <p:cNvSpPr/>
              <p:nvPr/>
            </p:nvSpPr>
            <p:spPr bwMode="auto">
              <a:xfrm>
                <a:off x="4207" y="1058"/>
                <a:ext cx="704" cy="480"/>
              </a:xfrm>
              <a:custGeom>
                <a:avLst/>
                <a:gdLst>
                  <a:gd name="T0" fmla="*/ 67 w 134"/>
                  <a:gd name="T1" fmla="*/ 0 h 91"/>
                  <a:gd name="T2" fmla="*/ 2 w 134"/>
                  <a:gd name="T3" fmla="*/ 90 h 91"/>
                  <a:gd name="T4" fmla="*/ 2 w 134"/>
                  <a:gd name="T5" fmla="*/ 90 h 91"/>
                  <a:gd name="T6" fmla="*/ 0 w 134"/>
                  <a:gd name="T7" fmla="*/ 91 h 91"/>
                  <a:gd name="T8" fmla="*/ 6 w 134"/>
                  <a:gd name="T9" fmla="*/ 91 h 91"/>
                  <a:gd name="T10" fmla="*/ 36 w 134"/>
                  <a:gd name="T11" fmla="*/ 57 h 91"/>
                  <a:gd name="T12" fmla="*/ 36 w 134"/>
                  <a:gd name="T13" fmla="*/ 53 h 91"/>
                  <a:gd name="T14" fmla="*/ 39 w 134"/>
                  <a:gd name="T15" fmla="*/ 49 h 91"/>
                  <a:gd name="T16" fmla="*/ 39 w 134"/>
                  <a:gd name="T17" fmla="*/ 54 h 91"/>
                  <a:gd name="T18" fmla="*/ 39 w 134"/>
                  <a:gd name="T19" fmla="*/ 54 h 91"/>
                  <a:gd name="T20" fmla="*/ 39 w 134"/>
                  <a:gd name="T21" fmla="*/ 54 h 91"/>
                  <a:gd name="T22" fmla="*/ 39 w 134"/>
                  <a:gd name="T23" fmla="*/ 54 h 91"/>
                  <a:gd name="T24" fmla="*/ 39 w 134"/>
                  <a:gd name="T25" fmla="*/ 53 h 91"/>
                  <a:gd name="T26" fmla="*/ 39 w 134"/>
                  <a:gd name="T27" fmla="*/ 53 h 91"/>
                  <a:gd name="T28" fmla="*/ 40 w 134"/>
                  <a:gd name="T29" fmla="*/ 52 h 91"/>
                  <a:gd name="T30" fmla="*/ 39 w 134"/>
                  <a:gd name="T31" fmla="*/ 52 h 91"/>
                  <a:gd name="T32" fmla="*/ 39 w 134"/>
                  <a:gd name="T33" fmla="*/ 49 h 91"/>
                  <a:gd name="T34" fmla="*/ 42 w 134"/>
                  <a:gd name="T35" fmla="*/ 49 h 91"/>
                  <a:gd name="T36" fmla="*/ 67 w 134"/>
                  <a:gd name="T37" fmla="*/ 10 h 91"/>
                  <a:gd name="T38" fmla="*/ 92 w 134"/>
                  <a:gd name="T39" fmla="*/ 49 h 91"/>
                  <a:gd name="T40" fmla="*/ 95 w 134"/>
                  <a:gd name="T41" fmla="*/ 49 h 91"/>
                  <a:gd name="T42" fmla="*/ 95 w 134"/>
                  <a:gd name="T43" fmla="*/ 52 h 91"/>
                  <a:gd name="T44" fmla="*/ 94 w 134"/>
                  <a:gd name="T45" fmla="*/ 52 h 91"/>
                  <a:gd name="T46" fmla="*/ 95 w 134"/>
                  <a:gd name="T47" fmla="*/ 53 h 91"/>
                  <a:gd name="T48" fmla="*/ 95 w 134"/>
                  <a:gd name="T49" fmla="*/ 53 h 91"/>
                  <a:gd name="T50" fmla="*/ 95 w 134"/>
                  <a:gd name="T51" fmla="*/ 54 h 91"/>
                  <a:gd name="T52" fmla="*/ 95 w 134"/>
                  <a:gd name="T53" fmla="*/ 54 h 91"/>
                  <a:gd name="T54" fmla="*/ 95 w 134"/>
                  <a:gd name="T55" fmla="*/ 54 h 91"/>
                  <a:gd name="T56" fmla="*/ 95 w 134"/>
                  <a:gd name="T57" fmla="*/ 54 h 91"/>
                  <a:gd name="T58" fmla="*/ 95 w 134"/>
                  <a:gd name="T59" fmla="*/ 49 h 91"/>
                  <a:gd name="T60" fmla="*/ 98 w 134"/>
                  <a:gd name="T61" fmla="*/ 53 h 91"/>
                  <a:gd name="T62" fmla="*/ 98 w 134"/>
                  <a:gd name="T63" fmla="*/ 57 h 91"/>
                  <a:gd name="T64" fmla="*/ 128 w 134"/>
                  <a:gd name="T65" fmla="*/ 91 h 91"/>
                  <a:gd name="T66" fmla="*/ 134 w 134"/>
                  <a:gd name="T67" fmla="*/ 91 h 91"/>
                  <a:gd name="T68" fmla="*/ 132 w 134"/>
                  <a:gd name="T69" fmla="*/ 90 h 91"/>
                  <a:gd name="T70" fmla="*/ 113 w 134"/>
                  <a:gd name="T71" fmla="*/ 69 h 91"/>
                  <a:gd name="T72" fmla="*/ 112 w 134"/>
                  <a:gd name="T73" fmla="*/ 69 h 91"/>
                  <a:gd name="T74" fmla="*/ 111 w 134"/>
                  <a:gd name="T75" fmla="*/ 67 h 91"/>
                  <a:gd name="T76" fmla="*/ 67 w 134"/>
                  <a:gd name="T7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4" h="91">
                    <a:moveTo>
                      <a:pt x="67" y="0"/>
                    </a:moveTo>
                    <a:cubicBezTo>
                      <a:pt x="51" y="40"/>
                      <a:pt x="6" y="85"/>
                      <a:pt x="2" y="90"/>
                    </a:cubicBezTo>
                    <a:cubicBezTo>
                      <a:pt x="2" y="90"/>
                      <a:pt x="2" y="90"/>
                      <a:pt x="2" y="90"/>
                    </a:cubicBezTo>
                    <a:cubicBezTo>
                      <a:pt x="2" y="90"/>
                      <a:pt x="1" y="90"/>
                      <a:pt x="0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11" y="86"/>
                      <a:pt x="23" y="73"/>
                      <a:pt x="36" y="57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4"/>
                      <a:pt x="39" y="53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40" y="52"/>
                      <a:pt x="40" y="52"/>
                      <a:pt x="40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51" y="37"/>
                      <a:pt x="61" y="24"/>
                      <a:pt x="67" y="10"/>
                    </a:cubicBezTo>
                    <a:cubicBezTo>
                      <a:pt x="73" y="24"/>
                      <a:pt x="82" y="37"/>
                      <a:pt x="92" y="49"/>
                    </a:cubicBezTo>
                    <a:cubicBezTo>
                      <a:pt x="95" y="49"/>
                      <a:pt x="95" y="49"/>
                      <a:pt x="95" y="49"/>
                    </a:cubicBezTo>
                    <a:cubicBezTo>
                      <a:pt x="95" y="52"/>
                      <a:pt x="95" y="52"/>
                      <a:pt x="95" y="52"/>
                    </a:cubicBezTo>
                    <a:cubicBezTo>
                      <a:pt x="94" y="52"/>
                      <a:pt x="94" y="52"/>
                      <a:pt x="94" y="52"/>
                    </a:cubicBezTo>
                    <a:cubicBezTo>
                      <a:pt x="95" y="53"/>
                      <a:pt x="95" y="53"/>
                      <a:pt x="95" y="53"/>
                    </a:cubicBezTo>
                    <a:cubicBezTo>
                      <a:pt x="95" y="53"/>
                      <a:pt x="95" y="53"/>
                      <a:pt x="95" y="53"/>
                    </a:cubicBezTo>
                    <a:cubicBezTo>
                      <a:pt x="95" y="54"/>
                      <a:pt x="95" y="54"/>
                      <a:pt x="95" y="54"/>
                    </a:cubicBezTo>
                    <a:cubicBezTo>
                      <a:pt x="95" y="54"/>
                      <a:pt x="95" y="54"/>
                      <a:pt x="95" y="54"/>
                    </a:cubicBezTo>
                    <a:cubicBezTo>
                      <a:pt x="95" y="54"/>
                      <a:pt x="95" y="54"/>
                      <a:pt x="95" y="54"/>
                    </a:cubicBezTo>
                    <a:cubicBezTo>
                      <a:pt x="95" y="54"/>
                      <a:pt x="95" y="54"/>
                      <a:pt x="95" y="54"/>
                    </a:cubicBezTo>
                    <a:cubicBezTo>
                      <a:pt x="95" y="49"/>
                      <a:pt x="95" y="49"/>
                      <a:pt x="95" y="49"/>
                    </a:cubicBezTo>
                    <a:cubicBezTo>
                      <a:pt x="98" y="53"/>
                      <a:pt x="98" y="53"/>
                      <a:pt x="98" y="53"/>
                    </a:cubicBezTo>
                    <a:cubicBezTo>
                      <a:pt x="98" y="57"/>
                      <a:pt x="98" y="57"/>
                      <a:pt x="98" y="57"/>
                    </a:cubicBezTo>
                    <a:cubicBezTo>
                      <a:pt x="111" y="74"/>
                      <a:pt x="123" y="86"/>
                      <a:pt x="128" y="91"/>
                    </a:cubicBezTo>
                    <a:cubicBezTo>
                      <a:pt x="134" y="91"/>
                      <a:pt x="134" y="91"/>
                      <a:pt x="134" y="91"/>
                    </a:cubicBezTo>
                    <a:cubicBezTo>
                      <a:pt x="133" y="90"/>
                      <a:pt x="132" y="90"/>
                      <a:pt x="132" y="90"/>
                    </a:cubicBezTo>
                    <a:cubicBezTo>
                      <a:pt x="131" y="89"/>
                      <a:pt x="123" y="81"/>
                      <a:pt x="113" y="69"/>
                    </a:cubicBezTo>
                    <a:cubicBezTo>
                      <a:pt x="113" y="69"/>
                      <a:pt x="112" y="69"/>
                      <a:pt x="112" y="69"/>
                    </a:cubicBezTo>
                    <a:cubicBezTo>
                      <a:pt x="111" y="67"/>
                      <a:pt x="111" y="67"/>
                      <a:pt x="111" y="67"/>
                    </a:cubicBezTo>
                    <a:cubicBezTo>
                      <a:pt x="96" y="49"/>
                      <a:pt x="76" y="24"/>
                      <a:pt x="67" y="0"/>
                    </a:cubicBezTo>
                  </a:path>
                </a:pathLst>
              </a:custGeom>
              <a:solidFill>
                <a:srgbClr val="B08A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2" name="Freeform 2676"/>
              <p:cNvSpPr/>
              <p:nvPr/>
            </p:nvSpPr>
            <p:spPr bwMode="auto">
              <a:xfrm>
                <a:off x="4134" y="895"/>
                <a:ext cx="850" cy="669"/>
              </a:xfrm>
              <a:custGeom>
                <a:avLst/>
                <a:gdLst>
                  <a:gd name="T0" fmla="*/ 154 w 162"/>
                  <a:gd name="T1" fmla="*/ 107 h 127"/>
                  <a:gd name="T2" fmla="*/ 154 w 162"/>
                  <a:gd name="T3" fmla="*/ 90 h 127"/>
                  <a:gd name="T4" fmla="*/ 149 w 162"/>
                  <a:gd name="T5" fmla="*/ 112 h 127"/>
                  <a:gd name="T6" fmla="*/ 134 w 162"/>
                  <a:gd name="T7" fmla="*/ 96 h 127"/>
                  <a:gd name="T8" fmla="*/ 136 w 162"/>
                  <a:gd name="T9" fmla="*/ 93 h 127"/>
                  <a:gd name="T10" fmla="*/ 132 w 162"/>
                  <a:gd name="T11" fmla="*/ 82 h 127"/>
                  <a:gd name="T12" fmla="*/ 131 w 162"/>
                  <a:gd name="T13" fmla="*/ 65 h 127"/>
                  <a:gd name="T14" fmla="*/ 125 w 162"/>
                  <a:gd name="T15" fmla="*/ 85 h 127"/>
                  <a:gd name="T16" fmla="*/ 87 w 162"/>
                  <a:gd name="T17" fmla="*/ 24 h 127"/>
                  <a:gd name="T18" fmla="*/ 86 w 162"/>
                  <a:gd name="T19" fmla="*/ 21 h 127"/>
                  <a:gd name="T20" fmla="*/ 81 w 162"/>
                  <a:gd name="T21" fmla="*/ 0 h 127"/>
                  <a:gd name="T22" fmla="*/ 76 w 162"/>
                  <a:gd name="T23" fmla="*/ 21 h 127"/>
                  <a:gd name="T24" fmla="*/ 75 w 162"/>
                  <a:gd name="T25" fmla="*/ 24 h 127"/>
                  <a:gd name="T26" fmla="*/ 37 w 162"/>
                  <a:gd name="T27" fmla="*/ 85 h 127"/>
                  <a:gd name="T28" fmla="*/ 31 w 162"/>
                  <a:gd name="T29" fmla="*/ 65 h 127"/>
                  <a:gd name="T30" fmla="*/ 30 w 162"/>
                  <a:gd name="T31" fmla="*/ 82 h 127"/>
                  <a:gd name="T32" fmla="*/ 26 w 162"/>
                  <a:gd name="T33" fmla="*/ 93 h 127"/>
                  <a:gd name="T34" fmla="*/ 28 w 162"/>
                  <a:gd name="T35" fmla="*/ 95 h 127"/>
                  <a:gd name="T36" fmla="*/ 13 w 162"/>
                  <a:gd name="T37" fmla="*/ 112 h 127"/>
                  <a:gd name="T38" fmla="*/ 8 w 162"/>
                  <a:gd name="T39" fmla="*/ 90 h 127"/>
                  <a:gd name="T40" fmla="*/ 8 w 162"/>
                  <a:gd name="T41" fmla="*/ 107 h 127"/>
                  <a:gd name="T42" fmla="*/ 3 w 162"/>
                  <a:gd name="T43" fmla="*/ 118 h 127"/>
                  <a:gd name="T44" fmla="*/ 16 w 162"/>
                  <a:gd name="T45" fmla="*/ 121 h 127"/>
                  <a:gd name="T46" fmla="*/ 16 w 162"/>
                  <a:gd name="T47" fmla="*/ 121 h 127"/>
                  <a:gd name="T48" fmla="*/ 81 w 162"/>
                  <a:gd name="T49" fmla="*/ 31 h 127"/>
                  <a:gd name="T50" fmla="*/ 146 w 162"/>
                  <a:gd name="T51" fmla="*/ 121 h 127"/>
                  <a:gd name="T52" fmla="*/ 158 w 162"/>
                  <a:gd name="T53" fmla="*/ 118 h 127"/>
                  <a:gd name="T54" fmla="*/ 154 w 162"/>
                  <a:gd name="T55" fmla="*/ 10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2" h="127">
                    <a:moveTo>
                      <a:pt x="154" y="107"/>
                    </a:moveTo>
                    <a:cubicBezTo>
                      <a:pt x="149" y="102"/>
                      <a:pt x="154" y="90"/>
                      <a:pt x="154" y="90"/>
                    </a:cubicBezTo>
                    <a:cubicBezTo>
                      <a:pt x="154" y="90"/>
                      <a:pt x="140" y="99"/>
                      <a:pt x="149" y="112"/>
                    </a:cubicBezTo>
                    <a:cubicBezTo>
                      <a:pt x="146" y="109"/>
                      <a:pt x="140" y="103"/>
                      <a:pt x="134" y="96"/>
                    </a:cubicBezTo>
                    <a:cubicBezTo>
                      <a:pt x="134" y="95"/>
                      <a:pt x="135" y="94"/>
                      <a:pt x="136" y="93"/>
                    </a:cubicBezTo>
                    <a:cubicBezTo>
                      <a:pt x="136" y="93"/>
                      <a:pt x="139" y="89"/>
                      <a:pt x="132" y="82"/>
                    </a:cubicBezTo>
                    <a:cubicBezTo>
                      <a:pt x="126" y="77"/>
                      <a:pt x="131" y="65"/>
                      <a:pt x="131" y="65"/>
                    </a:cubicBezTo>
                    <a:cubicBezTo>
                      <a:pt x="131" y="65"/>
                      <a:pt x="118" y="73"/>
                      <a:pt x="125" y="85"/>
                    </a:cubicBezTo>
                    <a:cubicBezTo>
                      <a:pt x="110" y="67"/>
                      <a:pt x="93" y="44"/>
                      <a:pt x="87" y="24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68" y="44"/>
                      <a:pt x="52" y="67"/>
                      <a:pt x="37" y="85"/>
                    </a:cubicBezTo>
                    <a:cubicBezTo>
                      <a:pt x="43" y="73"/>
                      <a:pt x="31" y="65"/>
                      <a:pt x="31" y="65"/>
                    </a:cubicBezTo>
                    <a:cubicBezTo>
                      <a:pt x="31" y="65"/>
                      <a:pt x="36" y="77"/>
                      <a:pt x="30" y="82"/>
                    </a:cubicBezTo>
                    <a:cubicBezTo>
                      <a:pt x="23" y="89"/>
                      <a:pt x="26" y="93"/>
                      <a:pt x="26" y="93"/>
                    </a:cubicBezTo>
                    <a:cubicBezTo>
                      <a:pt x="27" y="94"/>
                      <a:pt x="28" y="95"/>
                      <a:pt x="28" y="95"/>
                    </a:cubicBezTo>
                    <a:cubicBezTo>
                      <a:pt x="22" y="103"/>
                      <a:pt x="17" y="108"/>
                      <a:pt x="13" y="112"/>
                    </a:cubicBezTo>
                    <a:cubicBezTo>
                      <a:pt x="22" y="99"/>
                      <a:pt x="8" y="90"/>
                      <a:pt x="8" y="90"/>
                    </a:cubicBezTo>
                    <a:cubicBezTo>
                      <a:pt x="8" y="90"/>
                      <a:pt x="13" y="102"/>
                      <a:pt x="8" y="107"/>
                    </a:cubicBezTo>
                    <a:cubicBezTo>
                      <a:pt x="0" y="114"/>
                      <a:pt x="3" y="118"/>
                      <a:pt x="3" y="118"/>
                    </a:cubicBezTo>
                    <a:cubicBezTo>
                      <a:pt x="9" y="127"/>
                      <a:pt x="16" y="121"/>
                      <a:pt x="16" y="121"/>
                    </a:cubicBezTo>
                    <a:cubicBezTo>
                      <a:pt x="16" y="121"/>
                      <a:pt x="16" y="121"/>
                      <a:pt x="16" y="121"/>
                    </a:cubicBezTo>
                    <a:cubicBezTo>
                      <a:pt x="20" y="116"/>
                      <a:pt x="65" y="71"/>
                      <a:pt x="81" y="31"/>
                    </a:cubicBezTo>
                    <a:cubicBezTo>
                      <a:pt x="97" y="72"/>
                      <a:pt x="144" y="119"/>
                      <a:pt x="146" y="121"/>
                    </a:cubicBezTo>
                    <a:cubicBezTo>
                      <a:pt x="146" y="121"/>
                      <a:pt x="152" y="127"/>
                      <a:pt x="158" y="118"/>
                    </a:cubicBezTo>
                    <a:cubicBezTo>
                      <a:pt x="158" y="118"/>
                      <a:pt x="162" y="114"/>
                      <a:pt x="154" y="107"/>
                    </a:cubicBezTo>
                  </a:path>
                </a:pathLst>
              </a:custGeom>
              <a:solidFill>
                <a:srgbClr val="D8B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3" name="Freeform 2677"/>
              <p:cNvSpPr/>
              <p:nvPr/>
            </p:nvSpPr>
            <p:spPr bwMode="auto">
              <a:xfrm>
                <a:off x="4276" y="1396"/>
                <a:ext cx="5" cy="10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0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832A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4" name="Freeform 2678"/>
              <p:cNvSpPr/>
              <p:nvPr/>
            </p:nvSpPr>
            <p:spPr bwMode="auto">
              <a:xfrm>
                <a:off x="4276" y="1401"/>
                <a:ext cx="0" cy="5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720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5" name="Freeform 2679"/>
              <p:cNvSpPr>
                <a:spLocks noEditPoints="1"/>
              </p:cNvSpPr>
              <p:nvPr/>
            </p:nvSpPr>
            <p:spPr bwMode="auto">
              <a:xfrm>
                <a:off x="4276" y="1396"/>
                <a:ext cx="57" cy="26"/>
              </a:xfrm>
              <a:custGeom>
                <a:avLst/>
                <a:gdLst>
                  <a:gd name="T0" fmla="*/ 11 w 11"/>
                  <a:gd name="T1" fmla="*/ 1 h 5"/>
                  <a:gd name="T2" fmla="*/ 11 w 11"/>
                  <a:gd name="T3" fmla="*/ 1 h 5"/>
                  <a:gd name="T4" fmla="*/ 11 w 11"/>
                  <a:gd name="T5" fmla="*/ 1 h 5"/>
                  <a:gd name="T6" fmla="*/ 1 w 11"/>
                  <a:gd name="T7" fmla="*/ 0 h 5"/>
                  <a:gd name="T8" fmla="*/ 0 w 11"/>
                  <a:gd name="T9" fmla="*/ 2 h 5"/>
                  <a:gd name="T10" fmla="*/ 0 w 11"/>
                  <a:gd name="T11" fmla="*/ 2 h 5"/>
                  <a:gd name="T12" fmla="*/ 6 w 11"/>
                  <a:gd name="T13" fmla="*/ 5 h 5"/>
                  <a:gd name="T14" fmla="*/ 8 w 11"/>
                  <a:gd name="T15" fmla="*/ 5 h 5"/>
                  <a:gd name="T16" fmla="*/ 11 w 11"/>
                  <a:gd name="T17" fmla="*/ 1 h 5"/>
                  <a:gd name="T18" fmla="*/ 7 w 11"/>
                  <a:gd name="T19" fmla="*/ 3 h 5"/>
                  <a:gd name="T20" fmla="*/ 1 w 11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5">
                    <a:moveTo>
                      <a:pt x="11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4" y="5"/>
                      <a:pt x="6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3"/>
                      <a:pt x="8" y="3"/>
                      <a:pt x="7" y="3"/>
                    </a:cubicBezTo>
                    <a:cubicBezTo>
                      <a:pt x="4" y="3"/>
                      <a:pt x="1" y="0"/>
                      <a:pt x="1" y="0"/>
                    </a:cubicBezTo>
                  </a:path>
                </a:pathLst>
              </a:custGeom>
              <a:solidFill>
                <a:srgbClr val="B398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6" name="Freeform 2680"/>
              <p:cNvSpPr/>
              <p:nvPr/>
            </p:nvSpPr>
            <p:spPr bwMode="auto">
              <a:xfrm>
                <a:off x="4260" y="1332"/>
                <a:ext cx="31" cy="58"/>
              </a:xfrm>
              <a:custGeom>
                <a:avLst/>
                <a:gdLst>
                  <a:gd name="T0" fmla="*/ 6 w 6"/>
                  <a:gd name="T1" fmla="*/ 0 h 11"/>
                  <a:gd name="T2" fmla="*/ 5 w 6"/>
                  <a:gd name="T3" fmla="*/ 11 h 11"/>
                  <a:gd name="T4" fmla="*/ 6 w 6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1">
                    <a:moveTo>
                      <a:pt x="6" y="0"/>
                    </a:moveTo>
                    <a:cubicBezTo>
                      <a:pt x="6" y="0"/>
                      <a:pt x="0" y="6"/>
                      <a:pt x="5" y="11"/>
                    </a:cubicBezTo>
                    <a:cubicBezTo>
                      <a:pt x="5" y="11"/>
                      <a:pt x="4" y="6"/>
                      <a:pt x="6" y="0"/>
                    </a:cubicBezTo>
                    <a:close/>
                  </a:path>
                </a:pathLst>
              </a:custGeom>
              <a:solidFill>
                <a:srgbClr val="E8C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7" name="Freeform 2681"/>
              <p:cNvSpPr/>
              <p:nvPr/>
            </p:nvSpPr>
            <p:spPr bwMode="auto">
              <a:xfrm>
                <a:off x="4139" y="1464"/>
                <a:ext cx="37" cy="58"/>
              </a:xfrm>
              <a:custGeom>
                <a:avLst/>
                <a:gdLst>
                  <a:gd name="T0" fmla="*/ 7 w 7"/>
                  <a:gd name="T1" fmla="*/ 0 h 11"/>
                  <a:gd name="T2" fmla="*/ 5 w 7"/>
                  <a:gd name="T3" fmla="*/ 11 h 11"/>
                  <a:gd name="T4" fmla="*/ 7 w 7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cubicBezTo>
                      <a:pt x="7" y="0"/>
                      <a:pt x="0" y="6"/>
                      <a:pt x="5" y="11"/>
                    </a:cubicBezTo>
                    <a:cubicBezTo>
                      <a:pt x="5" y="11"/>
                      <a:pt x="4" y="6"/>
                      <a:pt x="7" y="0"/>
                    </a:cubicBezTo>
                    <a:close/>
                  </a:path>
                </a:pathLst>
              </a:custGeom>
              <a:solidFill>
                <a:srgbClr val="E8C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8" name="Freeform 2682"/>
              <p:cNvSpPr/>
              <p:nvPr/>
            </p:nvSpPr>
            <p:spPr bwMode="auto">
              <a:xfrm>
                <a:off x="4790" y="1412"/>
                <a:ext cx="10" cy="10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</a:path>
                </a:pathLst>
              </a:custGeom>
              <a:solidFill>
                <a:srgbClr val="927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9" name="Freeform 2683"/>
              <p:cNvSpPr>
                <a:spLocks noEditPoints="1"/>
              </p:cNvSpPr>
              <p:nvPr/>
            </p:nvSpPr>
            <p:spPr bwMode="auto">
              <a:xfrm>
                <a:off x="4779" y="1396"/>
                <a:ext cx="63" cy="26"/>
              </a:xfrm>
              <a:custGeom>
                <a:avLst/>
                <a:gdLst>
                  <a:gd name="T0" fmla="*/ 0 w 12"/>
                  <a:gd name="T1" fmla="*/ 1 h 5"/>
                  <a:gd name="T2" fmla="*/ 1 w 12"/>
                  <a:gd name="T3" fmla="*/ 1 h 5"/>
                  <a:gd name="T4" fmla="*/ 0 w 12"/>
                  <a:gd name="T5" fmla="*/ 1 h 5"/>
                  <a:gd name="T6" fmla="*/ 10 w 12"/>
                  <a:gd name="T7" fmla="*/ 0 h 5"/>
                  <a:gd name="T8" fmla="*/ 5 w 12"/>
                  <a:gd name="T9" fmla="*/ 3 h 5"/>
                  <a:gd name="T10" fmla="*/ 1 w 12"/>
                  <a:gd name="T11" fmla="*/ 1 h 5"/>
                  <a:gd name="T12" fmla="*/ 2 w 12"/>
                  <a:gd name="T13" fmla="*/ 3 h 5"/>
                  <a:gd name="T14" fmla="*/ 4 w 12"/>
                  <a:gd name="T15" fmla="*/ 5 h 5"/>
                  <a:gd name="T16" fmla="*/ 5 w 12"/>
                  <a:gd name="T17" fmla="*/ 5 h 5"/>
                  <a:gd name="T18" fmla="*/ 12 w 12"/>
                  <a:gd name="T19" fmla="*/ 2 h 5"/>
                  <a:gd name="T20" fmla="*/ 10 w 12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5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10" y="0"/>
                    </a:moveTo>
                    <a:cubicBezTo>
                      <a:pt x="10" y="0"/>
                      <a:pt x="8" y="3"/>
                      <a:pt x="5" y="3"/>
                    </a:cubicBezTo>
                    <a:cubicBezTo>
                      <a:pt x="3" y="3"/>
                      <a:pt x="2" y="3"/>
                      <a:pt x="1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4"/>
                      <a:pt x="3" y="4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8" y="5"/>
                      <a:pt x="12" y="2"/>
                      <a:pt x="12" y="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B398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0" name="Freeform 2684"/>
              <p:cNvSpPr/>
              <p:nvPr/>
            </p:nvSpPr>
            <p:spPr bwMode="auto">
              <a:xfrm>
                <a:off x="4821" y="1332"/>
                <a:ext cx="37" cy="58"/>
              </a:xfrm>
              <a:custGeom>
                <a:avLst/>
                <a:gdLst>
                  <a:gd name="T0" fmla="*/ 0 w 7"/>
                  <a:gd name="T1" fmla="*/ 0 h 11"/>
                  <a:gd name="T2" fmla="*/ 2 w 7"/>
                  <a:gd name="T3" fmla="*/ 11 h 11"/>
                  <a:gd name="T4" fmla="*/ 0 w 7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1">
                    <a:moveTo>
                      <a:pt x="0" y="0"/>
                    </a:moveTo>
                    <a:cubicBezTo>
                      <a:pt x="0" y="0"/>
                      <a:pt x="7" y="6"/>
                      <a:pt x="2" y="11"/>
                    </a:cubicBezTo>
                    <a:cubicBezTo>
                      <a:pt x="2" y="11"/>
                      <a:pt x="3" y="6"/>
                      <a:pt x="0" y="0"/>
                    </a:cubicBezTo>
                    <a:close/>
                  </a:path>
                </a:pathLst>
              </a:custGeom>
              <a:solidFill>
                <a:srgbClr val="E8C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1" name="Freeform 2685"/>
              <p:cNvSpPr/>
              <p:nvPr/>
            </p:nvSpPr>
            <p:spPr bwMode="auto">
              <a:xfrm>
                <a:off x="4942" y="1464"/>
                <a:ext cx="37" cy="58"/>
              </a:xfrm>
              <a:custGeom>
                <a:avLst/>
                <a:gdLst>
                  <a:gd name="T0" fmla="*/ 0 w 7"/>
                  <a:gd name="T1" fmla="*/ 0 h 11"/>
                  <a:gd name="T2" fmla="*/ 2 w 7"/>
                  <a:gd name="T3" fmla="*/ 11 h 11"/>
                  <a:gd name="T4" fmla="*/ 0 w 7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1">
                    <a:moveTo>
                      <a:pt x="0" y="0"/>
                    </a:moveTo>
                    <a:cubicBezTo>
                      <a:pt x="0" y="0"/>
                      <a:pt x="7" y="6"/>
                      <a:pt x="2" y="11"/>
                    </a:cubicBezTo>
                    <a:cubicBezTo>
                      <a:pt x="2" y="11"/>
                      <a:pt x="3" y="6"/>
                      <a:pt x="0" y="0"/>
                    </a:cubicBezTo>
                    <a:close/>
                  </a:path>
                </a:pathLst>
              </a:custGeom>
              <a:solidFill>
                <a:srgbClr val="E8C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2" name="Rectangle 2686"/>
              <p:cNvSpPr>
                <a:spLocks noChangeArrowheads="1"/>
              </p:cNvSpPr>
              <p:nvPr/>
            </p:nvSpPr>
            <p:spPr bwMode="auto">
              <a:xfrm>
                <a:off x="4412" y="1343"/>
                <a:ext cx="294" cy="95"/>
              </a:xfrm>
              <a:prstGeom prst="rect">
                <a:avLst/>
              </a:prstGeom>
              <a:solidFill>
                <a:srgbClr val="D8B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3" name="Rectangle 2687"/>
              <p:cNvSpPr>
                <a:spLocks noChangeArrowheads="1"/>
              </p:cNvSpPr>
              <p:nvPr/>
            </p:nvSpPr>
            <p:spPr bwMode="auto">
              <a:xfrm>
                <a:off x="4412" y="1343"/>
                <a:ext cx="29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4" name="Rectangle 2688"/>
              <p:cNvSpPr>
                <a:spLocks noChangeArrowheads="1"/>
              </p:cNvSpPr>
              <p:nvPr/>
            </p:nvSpPr>
            <p:spPr bwMode="auto">
              <a:xfrm>
                <a:off x="4412" y="1317"/>
                <a:ext cx="294" cy="15"/>
              </a:xfrm>
              <a:prstGeom prst="rect">
                <a:avLst/>
              </a:prstGeom>
              <a:solidFill>
                <a:srgbClr val="D8B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5" name="Rectangle 2689"/>
              <p:cNvSpPr>
                <a:spLocks noChangeArrowheads="1"/>
              </p:cNvSpPr>
              <p:nvPr/>
            </p:nvSpPr>
            <p:spPr bwMode="auto">
              <a:xfrm>
                <a:off x="4412" y="1317"/>
                <a:ext cx="294" cy="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6" name="Freeform 2690"/>
              <p:cNvSpPr/>
              <p:nvPr/>
            </p:nvSpPr>
            <p:spPr bwMode="auto">
              <a:xfrm>
                <a:off x="4412" y="1422"/>
                <a:ext cx="21" cy="26"/>
              </a:xfrm>
              <a:custGeom>
                <a:avLst/>
                <a:gdLst>
                  <a:gd name="T0" fmla="*/ 0 w 21"/>
                  <a:gd name="T1" fmla="*/ 16 h 26"/>
                  <a:gd name="T2" fmla="*/ 11 w 21"/>
                  <a:gd name="T3" fmla="*/ 26 h 26"/>
                  <a:gd name="T4" fmla="*/ 21 w 21"/>
                  <a:gd name="T5" fmla="*/ 16 h 26"/>
                  <a:gd name="T6" fmla="*/ 11 w 21"/>
                  <a:gd name="T7" fmla="*/ 0 h 26"/>
                  <a:gd name="T8" fmla="*/ 0 w 21"/>
                  <a:gd name="T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6">
                    <a:moveTo>
                      <a:pt x="0" y="16"/>
                    </a:moveTo>
                    <a:lnTo>
                      <a:pt x="11" y="26"/>
                    </a:lnTo>
                    <a:lnTo>
                      <a:pt x="21" y="16"/>
                    </a:lnTo>
                    <a:lnTo>
                      <a:pt x="11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7" name="Freeform 2691"/>
              <p:cNvSpPr/>
              <p:nvPr/>
            </p:nvSpPr>
            <p:spPr bwMode="auto">
              <a:xfrm>
                <a:off x="4412" y="1422"/>
                <a:ext cx="21" cy="26"/>
              </a:xfrm>
              <a:custGeom>
                <a:avLst/>
                <a:gdLst>
                  <a:gd name="T0" fmla="*/ 0 w 21"/>
                  <a:gd name="T1" fmla="*/ 16 h 26"/>
                  <a:gd name="T2" fmla="*/ 11 w 21"/>
                  <a:gd name="T3" fmla="*/ 26 h 26"/>
                  <a:gd name="T4" fmla="*/ 21 w 21"/>
                  <a:gd name="T5" fmla="*/ 16 h 26"/>
                  <a:gd name="T6" fmla="*/ 11 w 21"/>
                  <a:gd name="T7" fmla="*/ 0 h 26"/>
                  <a:gd name="T8" fmla="*/ 0 w 21"/>
                  <a:gd name="T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6">
                    <a:moveTo>
                      <a:pt x="0" y="16"/>
                    </a:moveTo>
                    <a:lnTo>
                      <a:pt x="11" y="26"/>
                    </a:lnTo>
                    <a:lnTo>
                      <a:pt x="21" y="16"/>
                    </a:lnTo>
                    <a:lnTo>
                      <a:pt x="11" y="0"/>
                    </a:lnTo>
                    <a:lnTo>
                      <a:pt x="0" y="1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8" name="Freeform 2692"/>
              <p:cNvSpPr/>
              <p:nvPr/>
            </p:nvSpPr>
            <p:spPr bwMode="auto">
              <a:xfrm>
                <a:off x="4438" y="1422"/>
                <a:ext cx="27" cy="26"/>
              </a:xfrm>
              <a:custGeom>
                <a:avLst/>
                <a:gdLst>
                  <a:gd name="T0" fmla="*/ 0 w 27"/>
                  <a:gd name="T1" fmla="*/ 16 h 26"/>
                  <a:gd name="T2" fmla="*/ 11 w 27"/>
                  <a:gd name="T3" fmla="*/ 26 h 26"/>
                  <a:gd name="T4" fmla="*/ 27 w 27"/>
                  <a:gd name="T5" fmla="*/ 16 h 26"/>
                  <a:gd name="T6" fmla="*/ 11 w 27"/>
                  <a:gd name="T7" fmla="*/ 0 h 26"/>
                  <a:gd name="T8" fmla="*/ 0 w 27"/>
                  <a:gd name="T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0" y="16"/>
                    </a:moveTo>
                    <a:lnTo>
                      <a:pt x="11" y="26"/>
                    </a:lnTo>
                    <a:lnTo>
                      <a:pt x="27" y="16"/>
                    </a:lnTo>
                    <a:lnTo>
                      <a:pt x="11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9" name="Freeform 2693"/>
              <p:cNvSpPr/>
              <p:nvPr/>
            </p:nvSpPr>
            <p:spPr bwMode="auto">
              <a:xfrm>
                <a:off x="4465" y="1422"/>
                <a:ext cx="26" cy="26"/>
              </a:xfrm>
              <a:custGeom>
                <a:avLst/>
                <a:gdLst>
                  <a:gd name="T0" fmla="*/ 0 w 26"/>
                  <a:gd name="T1" fmla="*/ 16 h 26"/>
                  <a:gd name="T2" fmla="*/ 15 w 26"/>
                  <a:gd name="T3" fmla="*/ 26 h 26"/>
                  <a:gd name="T4" fmla="*/ 26 w 26"/>
                  <a:gd name="T5" fmla="*/ 16 h 26"/>
                  <a:gd name="T6" fmla="*/ 15 w 26"/>
                  <a:gd name="T7" fmla="*/ 0 h 26"/>
                  <a:gd name="T8" fmla="*/ 0 w 26"/>
                  <a:gd name="T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0" y="16"/>
                    </a:moveTo>
                    <a:lnTo>
                      <a:pt x="15" y="26"/>
                    </a:lnTo>
                    <a:lnTo>
                      <a:pt x="26" y="16"/>
                    </a:lnTo>
                    <a:lnTo>
                      <a:pt x="15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0" name="Freeform 2694"/>
              <p:cNvSpPr/>
              <p:nvPr/>
            </p:nvSpPr>
            <p:spPr bwMode="auto">
              <a:xfrm>
                <a:off x="4491" y="1422"/>
                <a:ext cx="26" cy="26"/>
              </a:xfrm>
              <a:custGeom>
                <a:avLst/>
                <a:gdLst>
                  <a:gd name="T0" fmla="*/ 0 w 26"/>
                  <a:gd name="T1" fmla="*/ 16 h 26"/>
                  <a:gd name="T2" fmla="*/ 16 w 26"/>
                  <a:gd name="T3" fmla="*/ 26 h 26"/>
                  <a:gd name="T4" fmla="*/ 26 w 26"/>
                  <a:gd name="T5" fmla="*/ 16 h 26"/>
                  <a:gd name="T6" fmla="*/ 16 w 26"/>
                  <a:gd name="T7" fmla="*/ 0 h 26"/>
                  <a:gd name="T8" fmla="*/ 0 w 26"/>
                  <a:gd name="T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0" y="16"/>
                    </a:moveTo>
                    <a:lnTo>
                      <a:pt x="16" y="26"/>
                    </a:lnTo>
                    <a:lnTo>
                      <a:pt x="26" y="16"/>
                    </a:lnTo>
                    <a:lnTo>
                      <a:pt x="1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1" name="Freeform 2695"/>
              <p:cNvSpPr/>
              <p:nvPr/>
            </p:nvSpPr>
            <p:spPr bwMode="auto">
              <a:xfrm>
                <a:off x="4522" y="1422"/>
                <a:ext cx="21" cy="26"/>
              </a:xfrm>
              <a:custGeom>
                <a:avLst/>
                <a:gdLst>
                  <a:gd name="T0" fmla="*/ 0 w 21"/>
                  <a:gd name="T1" fmla="*/ 16 h 26"/>
                  <a:gd name="T2" fmla="*/ 11 w 21"/>
                  <a:gd name="T3" fmla="*/ 26 h 26"/>
                  <a:gd name="T4" fmla="*/ 21 w 21"/>
                  <a:gd name="T5" fmla="*/ 16 h 26"/>
                  <a:gd name="T6" fmla="*/ 11 w 21"/>
                  <a:gd name="T7" fmla="*/ 0 h 26"/>
                  <a:gd name="T8" fmla="*/ 0 w 21"/>
                  <a:gd name="T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6">
                    <a:moveTo>
                      <a:pt x="0" y="16"/>
                    </a:moveTo>
                    <a:lnTo>
                      <a:pt x="11" y="26"/>
                    </a:lnTo>
                    <a:lnTo>
                      <a:pt x="21" y="16"/>
                    </a:lnTo>
                    <a:lnTo>
                      <a:pt x="11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2" name="Freeform 2696"/>
              <p:cNvSpPr/>
              <p:nvPr/>
            </p:nvSpPr>
            <p:spPr bwMode="auto">
              <a:xfrm>
                <a:off x="4549" y="1422"/>
                <a:ext cx="21" cy="26"/>
              </a:xfrm>
              <a:custGeom>
                <a:avLst/>
                <a:gdLst>
                  <a:gd name="T0" fmla="*/ 0 w 21"/>
                  <a:gd name="T1" fmla="*/ 16 h 26"/>
                  <a:gd name="T2" fmla="*/ 10 w 21"/>
                  <a:gd name="T3" fmla="*/ 26 h 26"/>
                  <a:gd name="T4" fmla="*/ 21 w 21"/>
                  <a:gd name="T5" fmla="*/ 16 h 26"/>
                  <a:gd name="T6" fmla="*/ 10 w 21"/>
                  <a:gd name="T7" fmla="*/ 0 h 26"/>
                  <a:gd name="T8" fmla="*/ 0 w 21"/>
                  <a:gd name="T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6">
                    <a:moveTo>
                      <a:pt x="0" y="16"/>
                    </a:moveTo>
                    <a:lnTo>
                      <a:pt x="10" y="26"/>
                    </a:lnTo>
                    <a:lnTo>
                      <a:pt x="21" y="16"/>
                    </a:lnTo>
                    <a:lnTo>
                      <a:pt x="1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3" name="Freeform 2697"/>
              <p:cNvSpPr/>
              <p:nvPr/>
            </p:nvSpPr>
            <p:spPr bwMode="auto">
              <a:xfrm>
                <a:off x="4575" y="1422"/>
                <a:ext cx="21" cy="26"/>
              </a:xfrm>
              <a:custGeom>
                <a:avLst/>
                <a:gdLst>
                  <a:gd name="T0" fmla="*/ 0 w 21"/>
                  <a:gd name="T1" fmla="*/ 16 h 26"/>
                  <a:gd name="T2" fmla="*/ 10 w 21"/>
                  <a:gd name="T3" fmla="*/ 26 h 26"/>
                  <a:gd name="T4" fmla="*/ 21 w 21"/>
                  <a:gd name="T5" fmla="*/ 16 h 26"/>
                  <a:gd name="T6" fmla="*/ 10 w 21"/>
                  <a:gd name="T7" fmla="*/ 0 h 26"/>
                  <a:gd name="T8" fmla="*/ 0 w 21"/>
                  <a:gd name="T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6">
                    <a:moveTo>
                      <a:pt x="0" y="16"/>
                    </a:moveTo>
                    <a:lnTo>
                      <a:pt x="10" y="26"/>
                    </a:lnTo>
                    <a:lnTo>
                      <a:pt x="21" y="16"/>
                    </a:lnTo>
                    <a:lnTo>
                      <a:pt x="1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4" name="Freeform 2698"/>
              <p:cNvSpPr/>
              <p:nvPr/>
            </p:nvSpPr>
            <p:spPr bwMode="auto">
              <a:xfrm>
                <a:off x="4601" y="1422"/>
                <a:ext cx="26" cy="26"/>
              </a:xfrm>
              <a:custGeom>
                <a:avLst/>
                <a:gdLst>
                  <a:gd name="T0" fmla="*/ 0 w 26"/>
                  <a:gd name="T1" fmla="*/ 16 h 26"/>
                  <a:gd name="T2" fmla="*/ 10 w 26"/>
                  <a:gd name="T3" fmla="*/ 26 h 26"/>
                  <a:gd name="T4" fmla="*/ 26 w 26"/>
                  <a:gd name="T5" fmla="*/ 16 h 26"/>
                  <a:gd name="T6" fmla="*/ 10 w 26"/>
                  <a:gd name="T7" fmla="*/ 0 h 26"/>
                  <a:gd name="T8" fmla="*/ 0 w 26"/>
                  <a:gd name="T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0" y="16"/>
                    </a:moveTo>
                    <a:lnTo>
                      <a:pt x="10" y="26"/>
                    </a:lnTo>
                    <a:lnTo>
                      <a:pt x="26" y="16"/>
                    </a:lnTo>
                    <a:lnTo>
                      <a:pt x="1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5" name="Freeform 2699"/>
              <p:cNvSpPr/>
              <p:nvPr/>
            </p:nvSpPr>
            <p:spPr bwMode="auto">
              <a:xfrm>
                <a:off x="4627" y="1422"/>
                <a:ext cx="26" cy="26"/>
              </a:xfrm>
              <a:custGeom>
                <a:avLst/>
                <a:gdLst>
                  <a:gd name="T0" fmla="*/ 0 w 26"/>
                  <a:gd name="T1" fmla="*/ 16 h 26"/>
                  <a:gd name="T2" fmla="*/ 11 w 26"/>
                  <a:gd name="T3" fmla="*/ 26 h 26"/>
                  <a:gd name="T4" fmla="*/ 26 w 26"/>
                  <a:gd name="T5" fmla="*/ 16 h 26"/>
                  <a:gd name="T6" fmla="*/ 11 w 26"/>
                  <a:gd name="T7" fmla="*/ 0 h 26"/>
                  <a:gd name="T8" fmla="*/ 0 w 26"/>
                  <a:gd name="T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0" y="16"/>
                    </a:moveTo>
                    <a:lnTo>
                      <a:pt x="11" y="26"/>
                    </a:lnTo>
                    <a:lnTo>
                      <a:pt x="26" y="16"/>
                    </a:lnTo>
                    <a:lnTo>
                      <a:pt x="11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6" name="Freeform 2700"/>
              <p:cNvSpPr/>
              <p:nvPr/>
            </p:nvSpPr>
            <p:spPr bwMode="auto">
              <a:xfrm>
                <a:off x="4653" y="1422"/>
                <a:ext cx="27" cy="26"/>
              </a:xfrm>
              <a:custGeom>
                <a:avLst/>
                <a:gdLst>
                  <a:gd name="T0" fmla="*/ 0 w 27"/>
                  <a:gd name="T1" fmla="*/ 16 h 26"/>
                  <a:gd name="T2" fmla="*/ 16 w 27"/>
                  <a:gd name="T3" fmla="*/ 26 h 26"/>
                  <a:gd name="T4" fmla="*/ 27 w 27"/>
                  <a:gd name="T5" fmla="*/ 16 h 26"/>
                  <a:gd name="T6" fmla="*/ 16 w 27"/>
                  <a:gd name="T7" fmla="*/ 0 h 26"/>
                  <a:gd name="T8" fmla="*/ 0 w 27"/>
                  <a:gd name="T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0" y="16"/>
                    </a:moveTo>
                    <a:lnTo>
                      <a:pt x="16" y="26"/>
                    </a:lnTo>
                    <a:lnTo>
                      <a:pt x="27" y="16"/>
                    </a:lnTo>
                    <a:lnTo>
                      <a:pt x="1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7" name="Freeform 2701"/>
              <p:cNvSpPr/>
              <p:nvPr/>
            </p:nvSpPr>
            <p:spPr bwMode="auto">
              <a:xfrm>
                <a:off x="4685" y="1422"/>
                <a:ext cx="21" cy="26"/>
              </a:xfrm>
              <a:custGeom>
                <a:avLst/>
                <a:gdLst>
                  <a:gd name="T0" fmla="*/ 10 w 21"/>
                  <a:gd name="T1" fmla="*/ 0 h 26"/>
                  <a:gd name="T2" fmla="*/ 0 w 21"/>
                  <a:gd name="T3" fmla="*/ 16 h 26"/>
                  <a:gd name="T4" fmla="*/ 10 w 21"/>
                  <a:gd name="T5" fmla="*/ 26 h 26"/>
                  <a:gd name="T6" fmla="*/ 21 w 21"/>
                  <a:gd name="T7" fmla="*/ 16 h 26"/>
                  <a:gd name="T8" fmla="*/ 10 w 21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6">
                    <a:moveTo>
                      <a:pt x="10" y="0"/>
                    </a:moveTo>
                    <a:lnTo>
                      <a:pt x="0" y="16"/>
                    </a:lnTo>
                    <a:lnTo>
                      <a:pt x="10" y="26"/>
                    </a:lnTo>
                    <a:lnTo>
                      <a:pt x="21" y="1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8" name="Freeform 2702"/>
              <p:cNvSpPr/>
              <p:nvPr/>
            </p:nvSpPr>
            <p:spPr bwMode="auto">
              <a:xfrm>
                <a:off x="4685" y="1422"/>
                <a:ext cx="21" cy="26"/>
              </a:xfrm>
              <a:custGeom>
                <a:avLst/>
                <a:gdLst>
                  <a:gd name="T0" fmla="*/ 10 w 21"/>
                  <a:gd name="T1" fmla="*/ 0 h 26"/>
                  <a:gd name="T2" fmla="*/ 0 w 21"/>
                  <a:gd name="T3" fmla="*/ 16 h 26"/>
                  <a:gd name="T4" fmla="*/ 10 w 21"/>
                  <a:gd name="T5" fmla="*/ 26 h 26"/>
                  <a:gd name="T6" fmla="*/ 21 w 21"/>
                  <a:gd name="T7" fmla="*/ 16 h 26"/>
                  <a:gd name="T8" fmla="*/ 10 w 21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6">
                    <a:moveTo>
                      <a:pt x="10" y="0"/>
                    </a:moveTo>
                    <a:lnTo>
                      <a:pt x="0" y="16"/>
                    </a:lnTo>
                    <a:lnTo>
                      <a:pt x="10" y="26"/>
                    </a:lnTo>
                    <a:lnTo>
                      <a:pt x="21" y="16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9" name="Freeform 2703"/>
              <p:cNvSpPr/>
              <p:nvPr/>
            </p:nvSpPr>
            <p:spPr bwMode="auto">
              <a:xfrm>
                <a:off x="4412" y="1327"/>
                <a:ext cx="21" cy="21"/>
              </a:xfrm>
              <a:custGeom>
                <a:avLst/>
                <a:gdLst>
                  <a:gd name="T0" fmla="*/ 0 w 21"/>
                  <a:gd name="T1" fmla="*/ 11 h 21"/>
                  <a:gd name="T2" fmla="*/ 11 w 21"/>
                  <a:gd name="T3" fmla="*/ 21 h 21"/>
                  <a:gd name="T4" fmla="*/ 21 w 21"/>
                  <a:gd name="T5" fmla="*/ 11 h 21"/>
                  <a:gd name="T6" fmla="*/ 11 w 21"/>
                  <a:gd name="T7" fmla="*/ 0 h 21"/>
                  <a:gd name="T8" fmla="*/ 0 w 21"/>
                  <a:gd name="T9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11"/>
                    </a:moveTo>
                    <a:lnTo>
                      <a:pt x="11" y="21"/>
                    </a:lnTo>
                    <a:lnTo>
                      <a:pt x="21" y="11"/>
                    </a:lnTo>
                    <a:lnTo>
                      <a:pt x="1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0" name="Freeform 2704"/>
              <p:cNvSpPr/>
              <p:nvPr/>
            </p:nvSpPr>
            <p:spPr bwMode="auto">
              <a:xfrm>
                <a:off x="4412" y="1327"/>
                <a:ext cx="21" cy="21"/>
              </a:xfrm>
              <a:custGeom>
                <a:avLst/>
                <a:gdLst>
                  <a:gd name="T0" fmla="*/ 0 w 21"/>
                  <a:gd name="T1" fmla="*/ 11 h 21"/>
                  <a:gd name="T2" fmla="*/ 11 w 21"/>
                  <a:gd name="T3" fmla="*/ 21 h 21"/>
                  <a:gd name="T4" fmla="*/ 21 w 21"/>
                  <a:gd name="T5" fmla="*/ 11 h 21"/>
                  <a:gd name="T6" fmla="*/ 11 w 21"/>
                  <a:gd name="T7" fmla="*/ 0 h 21"/>
                  <a:gd name="T8" fmla="*/ 0 w 21"/>
                  <a:gd name="T9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11"/>
                    </a:moveTo>
                    <a:lnTo>
                      <a:pt x="11" y="21"/>
                    </a:lnTo>
                    <a:lnTo>
                      <a:pt x="21" y="11"/>
                    </a:lnTo>
                    <a:lnTo>
                      <a:pt x="11" y="0"/>
                    </a:lnTo>
                    <a:lnTo>
                      <a:pt x="0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1" name="Freeform 2705"/>
              <p:cNvSpPr/>
              <p:nvPr/>
            </p:nvSpPr>
            <p:spPr bwMode="auto">
              <a:xfrm>
                <a:off x="4438" y="1327"/>
                <a:ext cx="27" cy="21"/>
              </a:xfrm>
              <a:custGeom>
                <a:avLst/>
                <a:gdLst>
                  <a:gd name="T0" fmla="*/ 0 w 27"/>
                  <a:gd name="T1" fmla="*/ 11 h 21"/>
                  <a:gd name="T2" fmla="*/ 11 w 27"/>
                  <a:gd name="T3" fmla="*/ 21 h 21"/>
                  <a:gd name="T4" fmla="*/ 27 w 27"/>
                  <a:gd name="T5" fmla="*/ 11 h 21"/>
                  <a:gd name="T6" fmla="*/ 11 w 27"/>
                  <a:gd name="T7" fmla="*/ 0 h 21"/>
                  <a:gd name="T8" fmla="*/ 0 w 27"/>
                  <a:gd name="T9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1">
                    <a:moveTo>
                      <a:pt x="0" y="11"/>
                    </a:moveTo>
                    <a:lnTo>
                      <a:pt x="11" y="21"/>
                    </a:lnTo>
                    <a:lnTo>
                      <a:pt x="27" y="11"/>
                    </a:lnTo>
                    <a:lnTo>
                      <a:pt x="1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2" name="Freeform 2706"/>
              <p:cNvSpPr/>
              <p:nvPr/>
            </p:nvSpPr>
            <p:spPr bwMode="auto">
              <a:xfrm>
                <a:off x="4465" y="1327"/>
                <a:ext cx="26" cy="21"/>
              </a:xfrm>
              <a:custGeom>
                <a:avLst/>
                <a:gdLst>
                  <a:gd name="T0" fmla="*/ 0 w 26"/>
                  <a:gd name="T1" fmla="*/ 11 h 21"/>
                  <a:gd name="T2" fmla="*/ 15 w 26"/>
                  <a:gd name="T3" fmla="*/ 21 h 21"/>
                  <a:gd name="T4" fmla="*/ 26 w 26"/>
                  <a:gd name="T5" fmla="*/ 11 h 21"/>
                  <a:gd name="T6" fmla="*/ 15 w 26"/>
                  <a:gd name="T7" fmla="*/ 0 h 21"/>
                  <a:gd name="T8" fmla="*/ 0 w 26"/>
                  <a:gd name="T9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1">
                    <a:moveTo>
                      <a:pt x="0" y="11"/>
                    </a:moveTo>
                    <a:lnTo>
                      <a:pt x="15" y="21"/>
                    </a:lnTo>
                    <a:lnTo>
                      <a:pt x="26" y="11"/>
                    </a:lnTo>
                    <a:lnTo>
                      <a:pt x="15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3" name="Freeform 2707"/>
              <p:cNvSpPr/>
              <p:nvPr/>
            </p:nvSpPr>
            <p:spPr bwMode="auto">
              <a:xfrm>
                <a:off x="4491" y="1327"/>
                <a:ext cx="26" cy="21"/>
              </a:xfrm>
              <a:custGeom>
                <a:avLst/>
                <a:gdLst>
                  <a:gd name="T0" fmla="*/ 0 w 26"/>
                  <a:gd name="T1" fmla="*/ 11 h 21"/>
                  <a:gd name="T2" fmla="*/ 16 w 26"/>
                  <a:gd name="T3" fmla="*/ 21 h 21"/>
                  <a:gd name="T4" fmla="*/ 26 w 26"/>
                  <a:gd name="T5" fmla="*/ 11 h 21"/>
                  <a:gd name="T6" fmla="*/ 16 w 26"/>
                  <a:gd name="T7" fmla="*/ 0 h 21"/>
                  <a:gd name="T8" fmla="*/ 0 w 26"/>
                  <a:gd name="T9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1">
                    <a:moveTo>
                      <a:pt x="0" y="11"/>
                    </a:moveTo>
                    <a:lnTo>
                      <a:pt x="16" y="21"/>
                    </a:lnTo>
                    <a:lnTo>
                      <a:pt x="26" y="11"/>
                    </a:lnTo>
                    <a:lnTo>
                      <a:pt x="16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4" name="Freeform 2708"/>
              <p:cNvSpPr/>
              <p:nvPr/>
            </p:nvSpPr>
            <p:spPr bwMode="auto">
              <a:xfrm>
                <a:off x="4522" y="1327"/>
                <a:ext cx="21" cy="21"/>
              </a:xfrm>
              <a:custGeom>
                <a:avLst/>
                <a:gdLst>
                  <a:gd name="T0" fmla="*/ 0 w 21"/>
                  <a:gd name="T1" fmla="*/ 11 h 21"/>
                  <a:gd name="T2" fmla="*/ 11 w 21"/>
                  <a:gd name="T3" fmla="*/ 21 h 21"/>
                  <a:gd name="T4" fmla="*/ 21 w 21"/>
                  <a:gd name="T5" fmla="*/ 11 h 21"/>
                  <a:gd name="T6" fmla="*/ 11 w 21"/>
                  <a:gd name="T7" fmla="*/ 0 h 21"/>
                  <a:gd name="T8" fmla="*/ 0 w 21"/>
                  <a:gd name="T9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11"/>
                    </a:moveTo>
                    <a:lnTo>
                      <a:pt x="11" y="21"/>
                    </a:lnTo>
                    <a:lnTo>
                      <a:pt x="21" y="11"/>
                    </a:lnTo>
                    <a:lnTo>
                      <a:pt x="1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5" name="Freeform 2709"/>
              <p:cNvSpPr/>
              <p:nvPr/>
            </p:nvSpPr>
            <p:spPr bwMode="auto">
              <a:xfrm>
                <a:off x="4549" y="1327"/>
                <a:ext cx="21" cy="21"/>
              </a:xfrm>
              <a:custGeom>
                <a:avLst/>
                <a:gdLst>
                  <a:gd name="T0" fmla="*/ 0 w 21"/>
                  <a:gd name="T1" fmla="*/ 11 h 21"/>
                  <a:gd name="T2" fmla="*/ 10 w 21"/>
                  <a:gd name="T3" fmla="*/ 21 h 21"/>
                  <a:gd name="T4" fmla="*/ 21 w 21"/>
                  <a:gd name="T5" fmla="*/ 11 h 21"/>
                  <a:gd name="T6" fmla="*/ 10 w 21"/>
                  <a:gd name="T7" fmla="*/ 0 h 21"/>
                  <a:gd name="T8" fmla="*/ 0 w 21"/>
                  <a:gd name="T9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11"/>
                    </a:moveTo>
                    <a:lnTo>
                      <a:pt x="10" y="21"/>
                    </a:lnTo>
                    <a:lnTo>
                      <a:pt x="21" y="11"/>
                    </a:lnTo>
                    <a:lnTo>
                      <a:pt x="1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6" name="Freeform 2710"/>
              <p:cNvSpPr/>
              <p:nvPr/>
            </p:nvSpPr>
            <p:spPr bwMode="auto">
              <a:xfrm>
                <a:off x="4575" y="1327"/>
                <a:ext cx="21" cy="21"/>
              </a:xfrm>
              <a:custGeom>
                <a:avLst/>
                <a:gdLst>
                  <a:gd name="T0" fmla="*/ 0 w 21"/>
                  <a:gd name="T1" fmla="*/ 11 h 21"/>
                  <a:gd name="T2" fmla="*/ 10 w 21"/>
                  <a:gd name="T3" fmla="*/ 21 h 21"/>
                  <a:gd name="T4" fmla="*/ 21 w 21"/>
                  <a:gd name="T5" fmla="*/ 11 h 21"/>
                  <a:gd name="T6" fmla="*/ 10 w 21"/>
                  <a:gd name="T7" fmla="*/ 0 h 21"/>
                  <a:gd name="T8" fmla="*/ 0 w 21"/>
                  <a:gd name="T9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11"/>
                    </a:moveTo>
                    <a:lnTo>
                      <a:pt x="10" y="21"/>
                    </a:lnTo>
                    <a:lnTo>
                      <a:pt x="21" y="11"/>
                    </a:lnTo>
                    <a:lnTo>
                      <a:pt x="1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7" name="Freeform 2711"/>
              <p:cNvSpPr/>
              <p:nvPr/>
            </p:nvSpPr>
            <p:spPr bwMode="auto">
              <a:xfrm>
                <a:off x="4601" y="1327"/>
                <a:ext cx="26" cy="21"/>
              </a:xfrm>
              <a:custGeom>
                <a:avLst/>
                <a:gdLst>
                  <a:gd name="T0" fmla="*/ 0 w 26"/>
                  <a:gd name="T1" fmla="*/ 11 h 21"/>
                  <a:gd name="T2" fmla="*/ 10 w 26"/>
                  <a:gd name="T3" fmla="*/ 21 h 21"/>
                  <a:gd name="T4" fmla="*/ 26 w 26"/>
                  <a:gd name="T5" fmla="*/ 11 h 21"/>
                  <a:gd name="T6" fmla="*/ 10 w 26"/>
                  <a:gd name="T7" fmla="*/ 0 h 21"/>
                  <a:gd name="T8" fmla="*/ 0 w 26"/>
                  <a:gd name="T9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1">
                    <a:moveTo>
                      <a:pt x="0" y="11"/>
                    </a:moveTo>
                    <a:lnTo>
                      <a:pt x="10" y="21"/>
                    </a:lnTo>
                    <a:lnTo>
                      <a:pt x="26" y="11"/>
                    </a:lnTo>
                    <a:lnTo>
                      <a:pt x="1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8" name="Freeform 2712"/>
              <p:cNvSpPr/>
              <p:nvPr/>
            </p:nvSpPr>
            <p:spPr bwMode="auto">
              <a:xfrm>
                <a:off x="4627" y="1327"/>
                <a:ext cx="26" cy="21"/>
              </a:xfrm>
              <a:custGeom>
                <a:avLst/>
                <a:gdLst>
                  <a:gd name="T0" fmla="*/ 0 w 26"/>
                  <a:gd name="T1" fmla="*/ 11 h 21"/>
                  <a:gd name="T2" fmla="*/ 11 w 26"/>
                  <a:gd name="T3" fmla="*/ 21 h 21"/>
                  <a:gd name="T4" fmla="*/ 26 w 26"/>
                  <a:gd name="T5" fmla="*/ 11 h 21"/>
                  <a:gd name="T6" fmla="*/ 11 w 26"/>
                  <a:gd name="T7" fmla="*/ 0 h 21"/>
                  <a:gd name="T8" fmla="*/ 0 w 26"/>
                  <a:gd name="T9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1">
                    <a:moveTo>
                      <a:pt x="0" y="11"/>
                    </a:moveTo>
                    <a:lnTo>
                      <a:pt x="11" y="21"/>
                    </a:lnTo>
                    <a:lnTo>
                      <a:pt x="26" y="11"/>
                    </a:lnTo>
                    <a:lnTo>
                      <a:pt x="1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9" name="Freeform 2713"/>
              <p:cNvSpPr/>
              <p:nvPr/>
            </p:nvSpPr>
            <p:spPr bwMode="auto">
              <a:xfrm>
                <a:off x="4653" y="1327"/>
                <a:ext cx="27" cy="21"/>
              </a:xfrm>
              <a:custGeom>
                <a:avLst/>
                <a:gdLst>
                  <a:gd name="T0" fmla="*/ 0 w 27"/>
                  <a:gd name="T1" fmla="*/ 11 h 21"/>
                  <a:gd name="T2" fmla="*/ 16 w 27"/>
                  <a:gd name="T3" fmla="*/ 21 h 21"/>
                  <a:gd name="T4" fmla="*/ 27 w 27"/>
                  <a:gd name="T5" fmla="*/ 11 h 21"/>
                  <a:gd name="T6" fmla="*/ 16 w 27"/>
                  <a:gd name="T7" fmla="*/ 0 h 21"/>
                  <a:gd name="T8" fmla="*/ 0 w 27"/>
                  <a:gd name="T9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1">
                    <a:moveTo>
                      <a:pt x="0" y="11"/>
                    </a:moveTo>
                    <a:lnTo>
                      <a:pt x="16" y="21"/>
                    </a:lnTo>
                    <a:lnTo>
                      <a:pt x="27" y="11"/>
                    </a:lnTo>
                    <a:lnTo>
                      <a:pt x="16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0" name="Freeform 2714"/>
              <p:cNvSpPr/>
              <p:nvPr/>
            </p:nvSpPr>
            <p:spPr bwMode="auto">
              <a:xfrm>
                <a:off x="4685" y="1327"/>
                <a:ext cx="21" cy="21"/>
              </a:xfrm>
              <a:custGeom>
                <a:avLst/>
                <a:gdLst>
                  <a:gd name="T0" fmla="*/ 10 w 21"/>
                  <a:gd name="T1" fmla="*/ 0 h 21"/>
                  <a:gd name="T2" fmla="*/ 0 w 21"/>
                  <a:gd name="T3" fmla="*/ 11 h 21"/>
                  <a:gd name="T4" fmla="*/ 10 w 21"/>
                  <a:gd name="T5" fmla="*/ 21 h 21"/>
                  <a:gd name="T6" fmla="*/ 21 w 21"/>
                  <a:gd name="T7" fmla="*/ 11 h 21"/>
                  <a:gd name="T8" fmla="*/ 10 w 2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0" y="0"/>
                    </a:moveTo>
                    <a:lnTo>
                      <a:pt x="0" y="11"/>
                    </a:lnTo>
                    <a:lnTo>
                      <a:pt x="10" y="21"/>
                    </a:lnTo>
                    <a:lnTo>
                      <a:pt x="21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1" name="Freeform 2715"/>
              <p:cNvSpPr/>
              <p:nvPr/>
            </p:nvSpPr>
            <p:spPr bwMode="auto">
              <a:xfrm>
                <a:off x="4685" y="1327"/>
                <a:ext cx="21" cy="21"/>
              </a:xfrm>
              <a:custGeom>
                <a:avLst/>
                <a:gdLst>
                  <a:gd name="T0" fmla="*/ 10 w 21"/>
                  <a:gd name="T1" fmla="*/ 0 h 21"/>
                  <a:gd name="T2" fmla="*/ 0 w 21"/>
                  <a:gd name="T3" fmla="*/ 11 h 21"/>
                  <a:gd name="T4" fmla="*/ 10 w 21"/>
                  <a:gd name="T5" fmla="*/ 21 h 21"/>
                  <a:gd name="T6" fmla="*/ 21 w 21"/>
                  <a:gd name="T7" fmla="*/ 11 h 21"/>
                  <a:gd name="T8" fmla="*/ 10 w 2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0" y="0"/>
                    </a:moveTo>
                    <a:lnTo>
                      <a:pt x="0" y="11"/>
                    </a:lnTo>
                    <a:lnTo>
                      <a:pt x="10" y="21"/>
                    </a:lnTo>
                    <a:lnTo>
                      <a:pt x="21" y="11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2" name="Rectangle 2716"/>
              <p:cNvSpPr>
                <a:spLocks noChangeArrowheads="1"/>
              </p:cNvSpPr>
              <p:nvPr/>
            </p:nvSpPr>
            <p:spPr bwMode="auto">
              <a:xfrm>
                <a:off x="4423" y="1359"/>
                <a:ext cx="5" cy="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3" name="Rectangle 2717"/>
              <p:cNvSpPr>
                <a:spLocks noChangeArrowheads="1"/>
              </p:cNvSpPr>
              <p:nvPr/>
            </p:nvSpPr>
            <p:spPr bwMode="auto">
              <a:xfrm>
                <a:off x="4423" y="1359"/>
                <a:ext cx="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4" name="Rectangle 2718"/>
              <p:cNvSpPr>
                <a:spLocks noChangeArrowheads="1"/>
              </p:cNvSpPr>
              <p:nvPr/>
            </p:nvSpPr>
            <p:spPr bwMode="auto">
              <a:xfrm>
                <a:off x="4433" y="1359"/>
                <a:ext cx="5" cy="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5" name="Rectangle 2719"/>
              <p:cNvSpPr>
                <a:spLocks noChangeArrowheads="1"/>
              </p:cNvSpPr>
              <p:nvPr/>
            </p:nvSpPr>
            <p:spPr bwMode="auto">
              <a:xfrm>
                <a:off x="4444" y="1359"/>
                <a:ext cx="10" cy="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6" name="Rectangle 2720"/>
              <p:cNvSpPr>
                <a:spLocks noChangeArrowheads="1"/>
              </p:cNvSpPr>
              <p:nvPr/>
            </p:nvSpPr>
            <p:spPr bwMode="auto">
              <a:xfrm>
                <a:off x="4459" y="1359"/>
                <a:ext cx="6" cy="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7" name="Rectangle 2721"/>
              <p:cNvSpPr>
                <a:spLocks noChangeArrowheads="1"/>
              </p:cNvSpPr>
              <p:nvPr/>
            </p:nvSpPr>
            <p:spPr bwMode="auto">
              <a:xfrm>
                <a:off x="4470" y="1359"/>
                <a:ext cx="5" cy="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8" name="Rectangle 2722"/>
              <p:cNvSpPr>
                <a:spLocks noChangeArrowheads="1"/>
              </p:cNvSpPr>
              <p:nvPr/>
            </p:nvSpPr>
            <p:spPr bwMode="auto">
              <a:xfrm>
                <a:off x="4480" y="1359"/>
                <a:ext cx="11" cy="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9" name="Rectangle 2723"/>
              <p:cNvSpPr>
                <a:spLocks noChangeArrowheads="1"/>
              </p:cNvSpPr>
              <p:nvPr/>
            </p:nvSpPr>
            <p:spPr bwMode="auto">
              <a:xfrm>
                <a:off x="4496" y="1359"/>
                <a:ext cx="5" cy="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0" name="Rectangle 2724"/>
              <p:cNvSpPr>
                <a:spLocks noChangeArrowheads="1"/>
              </p:cNvSpPr>
              <p:nvPr/>
            </p:nvSpPr>
            <p:spPr bwMode="auto">
              <a:xfrm>
                <a:off x="4507" y="1359"/>
                <a:ext cx="5" cy="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1" name="Rectangle 2725"/>
              <p:cNvSpPr>
                <a:spLocks noChangeArrowheads="1"/>
              </p:cNvSpPr>
              <p:nvPr/>
            </p:nvSpPr>
            <p:spPr bwMode="auto">
              <a:xfrm>
                <a:off x="4522" y="1359"/>
                <a:ext cx="6" cy="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2" name="Rectangle 2726"/>
              <p:cNvSpPr>
                <a:spLocks noChangeArrowheads="1"/>
              </p:cNvSpPr>
              <p:nvPr/>
            </p:nvSpPr>
            <p:spPr bwMode="auto">
              <a:xfrm>
                <a:off x="4533" y="1359"/>
                <a:ext cx="5" cy="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3" name="Rectangle 2727"/>
              <p:cNvSpPr>
                <a:spLocks noChangeArrowheads="1"/>
              </p:cNvSpPr>
              <p:nvPr/>
            </p:nvSpPr>
            <p:spPr bwMode="auto">
              <a:xfrm>
                <a:off x="4543" y="1359"/>
                <a:ext cx="11" cy="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4" name="Rectangle 2728"/>
              <p:cNvSpPr>
                <a:spLocks noChangeArrowheads="1"/>
              </p:cNvSpPr>
              <p:nvPr/>
            </p:nvSpPr>
            <p:spPr bwMode="auto">
              <a:xfrm>
                <a:off x="4559" y="1359"/>
                <a:ext cx="5" cy="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5" name="Rectangle 2729"/>
              <p:cNvSpPr>
                <a:spLocks noChangeArrowheads="1"/>
              </p:cNvSpPr>
              <p:nvPr/>
            </p:nvSpPr>
            <p:spPr bwMode="auto">
              <a:xfrm>
                <a:off x="4570" y="1359"/>
                <a:ext cx="5" cy="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6" name="Rectangle 2730"/>
              <p:cNvSpPr>
                <a:spLocks noChangeArrowheads="1"/>
              </p:cNvSpPr>
              <p:nvPr/>
            </p:nvSpPr>
            <p:spPr bwMode="auto">
              <a:xfrm>
                <a:off x="4585" y="1359"/>
                <a:ext cx="5" cy="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7" name="Rectangle 2731"/>
              <p:cNvSpPr>
                <a:spLocks noChangeArrowheads="1"/>
              </p:cNvSpPr>
              <p:nvPr/>
            </p:nvSpPr>
            <p:spPr bwMode="auto">
              <a:xfrm>
                <a:off x="4596" y="1359"/>
                <a:ext cx="5" cy="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8" name="Rectangle 2732"/>
              <p:cNvSpPr>
                <a:spLocks noChangeArrowheads="1"/>
              </p:cNvSpPr>
              <p:nvPr/>
            </p:nvSpPr>
            <p:spPr bwMode="auto">
              <a:xfrm>
                <a:off x="4606" y="1359"/>
                <a:ext cx="11" cy="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78" name="Rectangle 2734"/>
            <p:cNvSpPr>
              <a:spLocks noChangeArrowheads="1"/>
            </p:cNvSpPr>
            <p:nvPr/>
          </p:nvSpPr>
          <p:spPr bwMode="auto">
            <a:xfrm>
              <a:off x="4622" y="1359"/>
              <a:ext cx="5" cy="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9" name="Rectangle 2735"/>
            <p:cNvSpPr>
              <a:spLocks noChangeArrowheads="1"/>
            </p:cNvSpPr>
            <p:nvPr/>
          </p:nvSpPr>
          <p:spPr bwMode="auto">
            <a:xfrm>
              <a:off x="4632" y="1359"/>
              <a:ext cx="6" cy="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0" name="Rectangle 2736"/>
            <p:cNvSpPr>
              <a:spLocks noChangeArrowheads="1"/>
            </p:cNvSpPr>
            <p:nvPr/>
          </p:nvSpPr>
          <p:spPr bwMode="auto">
            <a:xfrm>
              <a:off x="4648" y="1359"/>
              <a:ext cx="5" cy="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1" name="Rectangle 2737"/>
            <p:cNvSpPr>
              <a:spLocks noChangeArrowheads="1"/>
            </p:cNvSpPr>
            <p:nvPr/>
          </p:nvSpPr>
          <p:spPr bwMode="auto">
            <a:xfrm>
              <a:off x="4659" y="1359"/>
              <a:ext cx="5" cy="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2" name="Rectangle 2738"/>
            <p:cNvSpPr>
              <a:spLocks noChangeArrowheads="1"/>
            </p:cNvSpPr>
            <p:nvPr/>
          </p:nvSpPr>
          <p:spPr bwMode="auto">
            <a:xfrm>
              <a:off x="4669" y="1359"/>
              <a:ext cx="11" cy="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3" name="Rectangle 2739"/>
            <p:cNvSpPr>
              <a:spLocks noChangeArrowheads="1"/>
            </p:cNvSpPr>
            <p:nvPr/>
          </p:nvSpPr>
          <p:spPr bwMode="auto">
            <a:xfrm>
              <a:off x="4685" y="1359"/>
              <a:ext cx="5" cy="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4" name="Rectangle 2740"/>
            <p:cNvSpPr>
              <a:spLocks noChangeArrowheads="1"/>
            </p:cNvSpPr>
            <p:nvPr/>
          </p:nvSpPr>
          <p:spPr bwMode="auto">
            <a:xfrm>
              <a:off x="4695" y="1359"/>
              <a:ext cx="6" cy="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5" name="Rectangle 2741"/>
            <p:cNvSpPr>
              <a:spLocks noChangeArrowheads="1"/>
            </p:cNvSpPr>
            <p:nvPr/>
          </p:nvSpPr>
          <p:spPr bwMode="auto">
            <a:xfrm>
              <a:off x="4695" y="1359"/>
              <a:ext cx="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6" name="Rectangle 2742"/>
            <p:cNvSpPr>
              <a:spLocks noChangeArrowheads="1"/>
            </p:cNvSpPr>
            <p:nvPr/>
          </p:nvSpPr>
          <p:spPr bwMode="auto">
            <a:xfrm>
              <a:off x="4412" y="1506"/>
              <a:ext cx="1" cy="32"/>
            </a:xfrm>
            <a:prstGeom prst="rect">
              <a:avLst/>
            </a:prstGeom>
            <a:solidFill>
              <a:srgbClr val="C7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7" name="Rectangle 2743"/>
            <p:cNvSpPr>
              <a:spLocks noChangeArrowheads="1"/>
            </p:cNvSpPr>
            <p:nvPr/>
          </p:nvSpPr>
          <p:spPr bwMode="auto">
            <a:xfrm>
              <a:off x="4412" y="1506"/>
              <a:ext cx="1" cy="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8" name="Freeform 2744"/>
            <p:cNvSpPr/>
            <p:nvPr/>
          </p:nvSpPr>
          <p:spPr bwMode="auto">
            <a:xfrm>
              <a:off x="4412" y="1475"/>
              <a:ext cx="0" cy="31"/>
            </a:xfrm>
            <a:custGeom>
              <a:avLst/>
              <a:gdLst>
                <a:gd name="T0" fmla="*/ 0 h 6"/>
                <a:gd name="T1" fmla="*/ 0 h 6"/>
                <a:gd name="T2" fmla="*/ 6 h 6"/>
                <a:gd name="T3" fmla="*/ 6 h 6"/>
                <a:gd name="T4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EA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9" name="Freeform 2745"/>
            <p:cNvSpPr/>
            <p:nvPr/>
          </p:nvSpPr>
          <p:spPr bwMode="auto">
            <a:xfrm>
              <a:off x="4412" y="1454"/>
              <a:ext cx="0" cy="21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4 h 4"/>
                <a:gd name="T4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C7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0" name="Freeform 2746"/>
            <p:cNvSpPr/>
            <p:nvPr/>
          </p:nvSpPr>
          <p:spPr bwMode="auto">
            <a:xfrm>
              <a:off x="4396" y="1343"/>
              <a:ext cx="16" cy="195"/>
            </a:xfrm>
            <a:custGeom>
              <a:avLst/>
              <a:gdLst>
                <a:gd name="T0" fmla="*/ 3 w 3"/>
                <a:gd name="T1" fmla="*/ 0 h 37"/>
                <a:gd name="T2" fmla="*/ 0 w 3"/>
                <a:gd name="T3" fmla="*/ 3 h 37"/>
                <a:gd name="T4" fmla="*/ 0 w 3"/>
                <a:gd name="T5" fmla="*/ 37 h 37"/>
                <a:gd name="T6" fmla="*/ 3 w 3"/>
                <a:gd name="T7" fmla="*/ 37 h 37"/>
                <a:gd name="T8" fmla="*/ 3 w 3"/>
                <a:gd name="T9" fmla="*/ 31 h 37"/>
                <a:gd name="T10" fmla="*/ 3 w 3"/>
                <a:gd name="T11" fmla="*/ 25 h 37"/>
                <a:gd name="T12" fmla="*/ 3 w 3"/>
                <a:gd name="T13" fmla="*/ 21 h 37"/>
                <a:gd name="T14" fmla="*/ 3 w 3"/>
                <a:gd name="T15" fmla="*/ 21 h 37"/>
                <a:gd name="T16" fmla="*/ 3 w 3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7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B08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1" name="Freeform 2747"/>
            <p:cNvSpPr/>
            <p:nvPr/>
          </p:nvSpPr>
          <p:spPr bwMode="auto">
            <a:xfrm>
              <a:off x="4396" y="1317"/>
              <a:ext cx="16" cy="42"/>
            </a:xfrm>
            <a:custGeom>
              <a:avLst/>
              <a:gdLst>
                <a:gd name="T0" fmla="*/ 3 w 3"/>
                <a:gd name="T1" fmla="*/ 0 h 8"/>
                <a:gd name="T2" fmla="*/ 0 w 3"/>
                <a:gd name="T3" fmla="*/ 4 h 8"/>
                <a:gd name="T4" fmla="*/ 0 w 3"/>
                <a:gd name="T5" fmla="*/ 8 h 8"/>
                <a:gd name="T6" fmla="*/ 3 w 3"/>
                <a:gd name="T7" fmla="*/ 5 h 8"/>
                <a:gd name="T8" fmla="*/ 3 w 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3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7"/>
                    <a:pt x="2" y="6"/>
                    <a:pt x="3" y="5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A68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2" name="Rectangle 2748"/>
            <p:cNvSpPr>
              <a:spLocks noChangeArrowheads="1"/>
            </p:cNvSpPr>
            <p:nvPr/>
          </p:nvSpPr>
          <p:spPr bwMode="auto">
            <a:xfrm>
              <a:off x="4706" y="1506"/>
              <a:ext cx="1" cy="32"/>
            </a:xfrm>
            <a:prstGeom prst="rect">
              <a:avLst/>
            </a:prstGeom>
            <a:solidFill>
              <a:srgbClr val="C7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3" name="Rectangle 2749"/>
            <p:cNvSpPr>
              <a:spLocks noChangeArrowheads="1"/>
            </p:cNvSpPr>
            <p:nvPr/>
          </p:nvSpPr>
          <p:spPr bwMode="auto">
            <a:xfrm>
              <a:off x="4706" y="1506"/>
              <a:ext cx="1" cy="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4" name="Freeform 2750"/>
            <p:cNvSpPr/>
            <p:nvPr/>
          </p:nvSpPr>
          <p:spPr bwMode="auto">
            <a:xfrm>
              <a:off x="4706" y="1475"/>
              <a:ext cx="0" cy="31"/>
            </a:xfrm>
            <a:custGeom>
              <a:avLst/>
              <a:gdLst>
                <a:gd name="T0" fmla="*/ 0 h 6"/>
                <a:gd name="T1" fmla="*/ 0 h 6"/>
                <a:gd name="T2" fmla="*/ 0 h 6"/>
                <a:gd name="T3" fmla="*/ 6 h 6"/>
                <a:gd name="T4" fmla="*/ 6 h 6"/>
                <a:gd name="T5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EA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5" name="Freeform 2751"/>
            <p:cNvSpPr/>
            <p:nvPr/>
          </p:nvSpPr>
          <p:spPr bwMode="auto">
            <a:xfrm>
              <a:off x="4706" y="1454"/>
              <a:ext cx="0" cy="21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4 h 4"/>
                <a:gd name="T4" fmla="*/ 4 h 4"/>
                <a:gd name="T5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C7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6" name="Freeform 2752"/>
            <p:cNvSpPr/>
            <p:nvPr/>
          </p:nvSpPr>
          <p:spPr bwMode="auto">
            <a:xfrm>
              <a:off x="4706" y="1343"/>
              <a:ext cx="16" cy="195"/>
            </a:xfrm>
            <a:custGeom>
              <a:avLst/>
              <a:gdLst>
                <a:gd name="T0" fmla="*/ 0 w 3"/>
                <a:gd name="T1" fmla="*/ 0 h 37"/>
                <a:gd name="T2" fmla="*/ 0 w 3"/>
                <a:gd name="T3" fmla="*/ 21 h 37"/>
                <a:gd name="T4" fmla="*/ 0 w 3"/>
                <a:gd name="T5" fmla="*/ 21 h 37"/>
                <a:gd name="T6" fmla="*/ 0 w 3"/>
                <a:gd name="T7" fmla="*/ 25 h 37"/>
                <a:gd name="T8" fmla="*/ 0 w 3"/>
                <a:gd name="T9" fmla="*/ 31 h 37"/>
                <a:gd name="T10" fmla="*/ 0 w 3"/>
                <a:gd name="T11" fmla="*/ 37 h 37"/>
                <a:gd name="T12" fmla="*/ 3 w 3"/>
                <a:gd name="T13" fmla="*/ 37 h 37"/>
                <a:gd name="T14" fmla="*/ 3 w 3"/>
                <a:gd name="T15" fmla="*/ 3 h 37"/>
                <a:gd name="T16" fmla="*/ 0 w 3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7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</a:path>
              </a:pathLst>
            </a:custGeom>
            <a:solidFill>
              <a:srgbClr val="B08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7" name="Freeform 2753"/>
            <p:cNvSpPr/>
            <p:nvPr/>
          </p:nvSpPr>
          <p:spPr bwMode="auto">
            <a:xfrm>
              <a:off x="4706" y="1317"/>
              <a:ext cx="16" cy="42"/>
            </a:xfrm>
            <a:custGeom>
              <a:avLst/>
              <a:gdLst>
                <a:gd name="T0" fmla="*/ 0 w 3"/>
                <a:gd name="T1" fmla="*/ 0 h 8"/>
                <a:gd name="T2" fmla="*/ 0 w 3"/>
                <a:gd name="T3" fmla="*/ 5 h 8"/>
                <a:gd name="T4" fmla="*/ 3 w 3"/>
                <a:gd name="T5" fmla="*/ 8 h 8"/>
                <a:gd name="T6" fmla="*/ 3 w 3"/>
                <a:gd name="T7" fmla="*/ 4 h 8"/>
                <a:gd name="T8" fmla="*/ 0 w 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8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8" name="Freeform 2754"/>
            <p:cNvSpPr/>
            <p:nvPr/>
          </p:nvSpPr>
          <p:spPr bwMode="auto">
            <a:xfrm>
              <a:off x="4722" y="1369"/>
              <a:ext cx="131" cy="143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21 h 27"/>
                <a:gd name="T4" fmla="*/ 6 w 25"/>
                <a:gd name="T5" fmla="*/ 27 h 27"/>
                <a:gd name="T6" fmla="*/ 25 w 25"/>
                <a:gd name="T7" fmla="*/ 27 h 27"/>
                <a:gd name="T8" fmla="*/ 13 w 25"/>
                <a:gd name="T9" fmla="*/ 24 h 27"/>
                <a:gd name="T10" fmla="*/ 13 w 25"/>
                <a:gd name="T11" fmla="*/ 25 h 27"/>
                <a:gd name="T12" fmla="*/ 2 w 25"/>
                <a:gd name="T13" fmla="*/ 16 h 27"/>
                <a:gd name="T14" fmla="*/ 0 w 25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5"/>
                    <a:pt x="3" y="27"/>
                    <a:pt x="6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17" y="20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2" y="27"/>
                    <a:pt x="2" y="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9" name="Freeform 2755"/>
            <p:cNvSpPr/>
            <p:nvPr/>
          </p:nvSpPr>
          <p:spPr bwMode="auto">
            <a:xfrm>
              <a:off x="4737" y="1412"/>
              <a:ext cx="53" cy="89"/>
            </a:xfrm>
            <a:custGeom>
              <a:avLst/>
              <a:gdLst>
                <a:gd name="T0" fmla="*/ 10 w 10"/>
                <a:gd name="T1" fmla="*/ 14 h 17"/>
                <a:gd name="T2" fmla="*/ 5 w 10"/>
                <a:gd name="T3" fmla="*/ 14 h 17"/>
                <a:gd name="T4" fmla="*/ 4 w 10"/>
                <a:gd name="T5" fmla="*/ 9 h 17"/>
                <a:gd name="T6" fmla="*/ 6 w 10"/>
                <a:gd name="T7" fmla="*/ 10 h 17"/>
                <a:gd name="T8" fmla="*/ 8 w 10"/>
                <a:gd name="T9" fmla="*/ 7 h 17"/>
                <a:gd name="T10" fmla="*/ 6 w 10"/>
                <a:gd name="T11" fmla="*/ 3 h 17"/>
                <a:gd name="T12" fmla="*/ 4 w 10"/>
                <a:gd name="T13" fmla="*/ 0 h 17"/>
                <a:gd name="T14" fmla="*/ 5 w 10"/>
                <a:gd name="T15" fmla="*/ 4 h 17"/>
                <a:gd name="T16" fmla="*/ 1 w 10"/>
                <a:gd name="T17" fmla="*/ 6 h 17"/>
                <a:gd name="T18" fmla="*/ 1 w 10"/>
                <a:gd name="T19" fmla="*/ 12 h 17"/>
                <a:gd name="T20" fmla="*/ 4 w 10"/>
                <a:gd name="T21" fmla="*/ 16 h 17"/>
                <a:gd name="T22" fmla="*/ 8 w 10"/>
                <a:gd name="T23" fmla="*/ 17 h 17"/>
                <a:gd name="T24" fmla="*/ 10 w 10"/>
                <a:gd name="T25" fmla="*/ 16 h 17"/>
                <a:gd name="T26" fmla="*/ 10 w 10"/>
                <a:gd name="T2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7">
                  <a:moveTo>
                    <a:pt x="10" y="14"/>
                  </a:moveTo>
                  <a:cubicBezTo>
                    <a:pt x="8" y="15"/>
                    <a:pt x="6" y="14"/>
                    <a:pt x="5" y="14"/>
                  </a:cubicBezTo>
                  <a:cubicBezTo>
                    <a:pt x="3" y="13"/>
                    <a:pt x="1" y="9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8" y="10"/>
                    <a:pt x="8" y="8"/>
                    <a:pt x="8" y="7"/>
                  </a:cubicBezTo>
                  <a:cubicBezTo>
                    <a:pt x="8" y="5"/>
                    <a:pt x="7" y="4"/>
                    <a:pt x="6" y="3"/>
                  </a:cubicBezTo>
                  <a:cubicBezTo>
                    <a:pt x="6" y="2"/>
                    <a:pt x="5" y="0"/>
                    <a:pt x="4" y="0"/>
                  </a:cubicBezTo>
                  <a:cubicBezTo>
                    <a:pt x="5" y="1"/>
                    <a:pt x="5" y="3"/>
                    <a:pt x="5" y="4"/>
                  </a:cubicBezTo>
                  <a:cubicBezTo>
                    <a:pt x="4" y="5"/>
                    <a:pt x="2" y="5"/>
                    <a:pt x="1" y="6"/>
                  </a:cubicBezTo>
                  <a:cubicBezTo>
                    <a:pt x="0" y="8"/>
                    <a:pt x="0" y="10"/>
                    <a:pt x="1" y="12"/>
                  </a:cubicBezTo>
                  <a:cubicBezTo>
                    <a:pt x="1" y="14"/>
                    <a:pt x="3" y="15"/>
                    <a:pt x="4" y="16"/>
                  </a:cubicBezTo>
                  <a:cubicBezTo>
                    <a:pt x="6" y="16"/>
                    <a:pt x="7" y="17"/>
                    <a:pt x="8" y="17"/>
                  </a:cubicBezTo>
                  <a:cubicBezTo>
                    <a:pt x="9" y="16"/>
                    <a:pt x="9" y="17"/>
                    <a:pt x="10" y="16"/>
                  </a:cubicBezTo>
                  <a:cubicBezTo>
                    <a:pt x="10" y="15"/>
                    <a:pt x="10" y="15"/>
                    <a:pt x="10" y="14"/>
                  </a:cubicBez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0" name="Freeform 2756"/>
            <p:cNvSpPr/>
            <p:nvPr/>
          </p:nvSpPr>
          <p:spPr bwMode="auto">
            <a:xfrm>
              <a:off x="4727" y="1380"/>
              <a:ext cx="26" cy="58"/>
            </a:xfrm>
            <a:custGeom>
              <a:avLst/>
              <a:gdLst>
                <a:gd name="T0" fmla="*/ 5 w 5"/>
                <a:gd name="T1" fmla="*/ 6 h 11"/>
                <a:gd name="T2" fmla="*/ 0 w 5"/>
                <a:gd name="T3" fmla="*/ 0 h 11"/>
                <a:gd name="T4" fmla="*/ 1 w 5"/>
                <a:gd name="T5" fmla="*/ 5 h 11"/>
                <a:gd name="T6" fmla="*/ 2 w 5"/>
                <a:gd name="T7" fmla="*/ 10 h 11"/>
                <a:gd name="T8" fmla="*/ 2 w 5"/>
                <a:gd name="T9" fmla="*/ 11 h 11"/>
                <a:gd name="T10" fmla="*/ 3 w 5"/>
                <a:gd name="T11" fmla="*/ 9 h 11"/>
                <a:gd name="T12" fmla="*/ 5 w 5"/>
                <a:gd name="T13" fmla="*/ 9 h 11"/>
                <a:gd name="T14" fmla="*/ 5 w 5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1">
                  <a:moveTo>
                    <a:pt x="5" y="6"/>
                  </a:moveTo>
                  <a:cubicBezTo>
                    <a:pt x="3" y="4"/>
                    <a:pt x="2" y="2"/>
                    <a:pt x="0" y="0"/>
                  </a:cubicBezTo>
                  <a:cubicBezTo>
                    <a:pt x="1" y="1"/>
                    <a:pt x="1" y="3"/>
                    <a:pt x="1" y="5"/>
                  </a:cubicBezTo>
                  <a:cubicBezTo>
                    <a:pt x="1" y="7"/>
                    <a:pt x="2" y="9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0"/>
                    <a:pt x="3" y="9"/>
                  </a:cubicBezTo>
                  <a:cubicBezTo>
                    <a:pt x="3" y="10"/>
                    <a:pt x="5" y="9"/>
                    <a:pt x="5" y="9"/>
                  </a:cubicBezTo>
                  <a:cubicBezTo>
                    <a:pt x="5" y="8"/>
                    <a:pt x="5" y="7"/>
                    <a:pt x="5" y="6"/>
                  </a:cubicBez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1" name="Freeform 2757"/>
            <p:cNvSpPr/>
            <p:nvPr/>
          </p:nvSpPr>
          <p:spPr bwMode="auto">
            <a:xfrm>
              <a:off x="4774" y="1464"/>
              <a:ext cx="37" cy="21"/>
            </a:xfrm>
            <a:custGeom>
              <a:avLst/>
              <a:gdLst>
                <a:gd name="T0" fmla="*/ 6 w 7"/>
                <a:gd name="T1" fmla="*/ 0 h 4"/>
                <a:gd name="T2" fmla="*/ 5 w 7"/>
                <a:gd name="T3" fmla="*/ 1 h 4"/>
                <a:gd name="T4" fmla="*/ 3 w 7"/>
                <a:gd name="T5" fmla="*/ 1 h 4"/>
                <a:gd name="T6" fmla="*/ 1 w 7"/>
                <a:gd name="T7" fmla="*/ 1 h 4"/>
                <a:gd name="T8" fmla="*/ 0 w 7"/>
                <a:gd name="T9" fmla="*/ 2 h 4"/>
                <a:gd name="T10" fmla="*/ 2 w 7"/>
                <a:gd name="T11" fmla="*/ 4 h 4"/>
                <a:gd name="T12" fmla="*/ 2 w 7"/>
                <a:gd name="T13" fmla="*/ 4 h 4"/>
                <a:gd name="T14" fmla="*/ 2 w 7"/>
                <a:gd name="T15" fmla="*/ 3 h 4"/>
                <a:gd name="T16" fmla="*/ 2 w 7"/>
                <a:gd name="T17" fmla="*/ 3 h 4"/>
                <a:gd name="T18" fmla="*/ 2 w 7"/>
                <a:gd name="T19" fmla="*/ 2 h 4"/>
                <a:gd name="T20" fmla="*/ 3 w 7"/>
                <a:gd name="T21" fmla="*/ 3 h 4"/>
                <a:gd name="T22" fmla="*/ 6 w 7"/>
                <a:gd name="T23" fmla="*/ 4 h 4"/>
                <a:gd name="T24" fmla="*/ 6 w 7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2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3"/>
                    <a:pt x="3" y="3"/>
                  </a:cubicBezTo>
                  <a:cubicBezTo>
                    <a:pt x="3" y="4"/>
                    <a:pt x="5" y="4"/>
                    <a:pt x="6" y="4"/>
                  </a:cubicBezTo>
                  <a:cubicBezTo>
                    <a:pt x="7" y="3"/>
                    <a:pt x="7" y="1"/>
                    <a:pt x="6" y="0"/>
                  </a:cubicBez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2" name="Oval 2758"/>
            <p:cNvSpPr>
              <a:spLocks noChangeArrowheads="1"/>
            </p:cNvSpPr>
            <p:nvPr/>
          </p:nvSpPr>
          <p:spPr bwMode="auto">
            <a:xfrm>
              <a:off x="4758" y="1470"/>
              <a:ext cx="11" cy="10"/>
            </a:xfrm>
            <a:prstGeom prst="ellipse">
              <a:avLst/>
            </a:pr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3" name="Oval 2759"/>
            <p:cNvSpPr>
              <a:spLocks noChangeArrowheads="1"/>
            </p:cNvSpPr>
            <p:nvPr/>
          </p:nvSpPr>
          <p:spPr bwMode="auto">
            <a:xfrm>
              <a:off x="4785" y="1454"/>
              <a:ext cx="10" cy="10"/>
            </a:xfrm>
            <a:prstGeom prst="ellipse">
              <a:avLst/>
            </a:pr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4" name="Freeform 2760"/>
            <p:cNvSpPr/>
            <p:nvPr/>
          </p:nvSpPr>
          <p:spPr bwMode="auto">
            <a:xfrm>
              <a:off x="4722" y="1501"/>
              <a:ext cx="141" cy="21"/>
            </a:xfrm>
            <a:custGeom>
              <a:avLst/>
              <a:gdLst>
                <a:gd name="T0" fmla="*/ 26 w 27"/>
                <a:gd name="T1" fmla="*/ 3 h 4"/>
                <a:gd name="T2" fmla="*/ 5 w 27"/>
                <a:gd name="T3" fmla="*/ 3 h 4"/>
                <a:gd name="T4" fmla="*/ 0 w 27"/>
                <a:gd name="T5" fmla="*/ 0 h 4"/>
                <a:gd name="T6" fmla="*/ 0 w 27"/>
                <a:gd name="T7" fmla="*/ 2 h 4"/>
                <a:gd name="T8" fmla="*/ 5 w 27"/>
                <a:gd name="T9" fmla="*/ 4 h 4"/>
                <a:gd name="T10" fmla="*/ 27 w 27"/>
                <a:gd name="T11" fmla="*/ 4 h 4"/>
                <a:gd name="T12" fmla="*/ 26 w 27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">
                  <a:moveTo>
                    <a:pt x="26" y="3"/>
                  </a:moveTo>
                  <a:cubicBezTo>
                    <a:pt x="26" y="3"/>
                    <a:pt x="9" y="3"/>
                    <a:pt x="5" y="3"/>
                  </a:cubicBezTo>
                  <a:cubicBezTo>
                    <a:pt x="1" y="3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4"/>
                    <a:pt x="5" y="4"/>
                  </a:cubicBezTo>
                  <a:cubicBezTo>
                    <a:pt x="9" y="4"/>
                    <a:pt x="27" y="4"/>
                    <a:pt x="27" y="4"/>
                  </a:cubicBezTo>
                  <a:lnTo>
                    <a:pt x="26" y="3"/>
                  </a:ln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5" name="Freeform 2761"/>
            <p:cNvSpPr/>
            <p:nvPr/>
          </p:nvSpPr>
          <p:spPr bwMode="auto">
            <a:xfrm>
              <a:off x="4265" y="1369"/>
              <a:ext cx="131" cy="143"/>
            </a:xfrm>
            <a:custGeom>
              <a:avLst/>
              <a:gdLst>
                <a:gd name="T0" fmla="*/ 25 w 25"/>
                <a:gd name="T1" fmla="*/ 0 h 27"/>
                <a:gd name="T2" fmla="*/ 25 w 25"/>
                <a:gd name="T3" fmla="*/ 21 h 27"/>
                <a:gd name="T4" fmla="*/ 19 w 25"/>
                <a:gd name="T5" fmla="*/ 27 h 27"/>
                <a:gd name="T6" fmla="*/ 0 w 25"/>
                <a:gd name="T7" fmla="*/ 27 h 27"/>
                <a:gd name="T8" fmla="*/ 12 w 25"/>
                <a:gd name="T9" fmla="*/ 24 h 27"/>
                <a:gd name="T10" fmla="*/ 12 w 25"/>
                <a:gd name="T11" fmla="*/ 25 h 27"/>
                <a:gd name="T12" fmla="*/ 23 w 25"/>
                <a:gd name="T13" fmla="*/ 16 h 27"/>
                <a:gd name="T14" fmla="*/ 25 w 25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7">
                  <a:moveTo>
                    <a:pt x="25" y="0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5" y="25"/>
                    <a:pt x="22" y="27"/>
                    <a:pt x="19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8" y="20"/>
                    <a:pt x="12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23" y="27"/>
                    <a:pt x="23" y="16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6" name="Freeform 2762"/>
            <p:cNvSpPr/>
            <p:nvPr/>
          </p:nvSpPr>
          <p:spPr bwMode="auto">
            <a:xfrm>
              <a:off x="4328" y="1412"/>
              <a:ext cx="53" cy="89"/>
            </a:xfrm>
            <a:custGeom>
              <a:avLst/>
              <a:gdLst>
                <a:gd name="T0" fmla="*/ 0 w 10"/>
                <a:gd name="T1" fmla="*/ 14 h 17"/>
                <a:gd name="T2" fmla="*/ 5 w 10"/>
                <a:gd name="T3" fmla="*/ 14 h 17"/>
                <a:gd name="T4" fmla="*/ 6 w 10"/>
                <a:gd name="T5" fmla="*/ 9 h 17"/>
                <a:gd name="T6" fmla="*/ 4 w 10"/>
                <a:gd name="T7" fmla="*/ 10 h 17"/>
                <a:gd name="T8" fmla="*/ 2 w 10"/>
                <a:gd name="T9" fmla="*/ 7 h 17"/>
                <a:gd name="T10" fmla="*/ 3 w 10"/>
                <a:gd name="T11" fmla="*/ 3 h 17"/>
                <a:gd name="T12" fmla="*/ 6 w 10"/>
                <a:gd name="T13" fmla="*/ 0 h 17"/>
                <a:gd name="T14" fmla="*/ 5 w 10"/>
                <a:gd name="T15" fmla="*/ 4 h 17"/>
                <a:gd name="T16" fmla="*/ 9 w 10"/>
                <a:gd name="T17" fmla="*/ 6 h 17"/>
                <a:gd name="T18" fmla="*/ 9 w 10"/>
                <a:gd name="T19" fmla="*/ 12 h 17"/>
                <a:gd name="T20" fmla="*/ 5 w 10"/>
                <a:gd name="T21" fmla="*/ 16 h 17"/>
                <a:gd name="T22" fmla="*/ 2 w 10"/>
                <a:gd name="T23" fmla="*/ 17 h 17"/>
                <a:gd name="T24" fmla="*/ 0 w 10"/>
                <a:gd name="T25" fmla="*/ 16 h 17"/>
                <a:gd name="T26" fmla="*/ 0 w 10"/>
                <a:gd name="T2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7">
                  <a:moveTo>
                    <a:pt x="0" y="14"/>
                  </a:moveTo>
                  <a:cubicBezTo>
                    <a:pt x="2" y="15"/>
                    <a:pt x="4" y="14"/>
                    <a:pt x="5" y="14"/>
                  </a:cubicBezTo>
                  <a:cubicBezTo>
                    <a:pt x="7" y="13"/>
                    <a:pt x="9" y="9"/>
                    <a:pt x="6" y="9"/>
                  </a:cubicBezTo>
                  <a:cubicBezTo>
                    <a:pt x="6" y="10"/>
                    <a:pt x="5" y="10"/>
                    <a:pt x="4" y="10"/>
                  </a:cubicBezTo>
                  <a:cubicBezTo>
                    <a:pt x="2" y="10"/>
                    <a:pt x="2" y="8"/>
                    <a:pt x="2" y="7"/>
                  </a:cubicBezTo>
                  <a:cubicBezTo>
                    <a:pt x="2" y="5"/>
                    <a:pt x="2" y="4"/>
                    <a:pt x="3" y="3"/>
                  </a:cubicBezTo>
                  <a:cubicBezTo>
                    <a:pt x="4" y="2"/>
                    <a:pt x="5" y="0"/>
                    <a:pt x="6" y="0"/>
                  </a:cubicBezTo>
                  <a:cubicBezTo>
                    <a:pt x="5" y="1"/>
                    <a:pt x="5" y="3"/>
                    <a:pt x="5" y="4"/>
                  </a:cubicBezTo>
                  <a:cubicBezTo>
                    <a:pt x="6" y="5"/>
                    <a:pt x="8" y="5"/>
                    <a:pt x="9" y="6"/>
                  </a:cubicBezTo>
                  <a:cubicBezTo>
                    <a:pt x="10" y="8"/>
                    <a:pt x="10" y="10"/>
                    <a:pt x="9" y="12"/>
                  </a:cubicBezTo>
                  <a:cubicBezTo>
                    <a:pt x="9" y="14"/>
                    <a:pt x="7" y="15"/>
                    <a:pt x="5" y="16"/>
                  </a:cubicBezTo>
                  <a:cubicBezTo>
                    <a:pt x="4" y="16"/>
                    <a:pt x="3" y="17"/>
                    <a:pt x="2" y="17"/>
                  </a:cubicBezTo>
                  <a:cubicBezTo>
                    <a:pt x="1" y="16"/>
                    <a:pt x="1" y="17"/>
                    <a:pt x="0" y="16"/>
                  </a:cubicBezTo>
                  <a:cubicBezTo>
                    <a:pt x="0" y="15"/>
                    <a:pt x="0" y="15"/>
                    <a:pt x="0" y="14"/>
                  </a:cubicBez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7" name="Freeform 2763"/>
            <p:cNvSpPr/>
            <p:nvPr/>
          </p:nvSpPr>
          <p:spPr bwMode="auto">
            <a:xfrm>
              <a:off x="4365" y="1380"/>
              <a:ext cx="26" cy="58"/>
            </a:xfrm>
            <a:custGeom>
              <a:avLst/>
              <a:gdLst>
                <a:gd name="T0" fmla="*/ 0 w 5"/>
                <a:gd name="T1" fmla="*/ 6 h 11"/>
                <a:gd name="T2" fmla="*/ 5 w 5"/>
                <a:gd name="T3" fmla="*/ 0 h 11"/>
                <a:gd name="T4" fmla="*/ 4 w 5"/>
                <a:gd name="T5" fmla="*/ 5 h 11"/>
                <a:gd name="T6" fmla="*/ 3 w 5"/>
                <a:gd name="T7" fmla="*/ 10 h 11"/>
                <a:gd name="T8" fmla="*/ 3 w 5"/>
                <a:gd name="T9" fmla="*/ 11 h 11"/>
                <a:gd name="T10" fmla="*/ 2 w 5"/>
                <a:gd name="T11" fmla="*/ 9 h 11"/>
                <a:gd name="T12" fmla="*/ 0 w 5"/>
                <a:gd name="T13" fmla="*/ 9 h 11"/>
                <a:gd name="T14" fmla="*/ 0 w 5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1">
                  <a:moveTo>
                    <a:pt x="0" y="6"/>
                  </a:moveTo>
                  <a:cubicBezTo>
                    <a:pt x="2" y="4"/>
                    <a:pt x="3" y="2"/>
                    <a:pt x="5" y="0"/>
                  </a:cubicBezTo>
                  <a:cubicBezTo>
                    <a:pt x="4" y="1"/>
                    <a:pt x="4" y="3"/>
                    <a:pt x="4" y="5"/>
                  </a:cubicBezTo>
                  <a:cubicBezTo>
                    <a:pt x="4" y="7"/>
                    <a:pt x="3" y="9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2" y="10"/>
                    <a:pt x="2" y="9"/>
                  </a:cubicBezTo>
                  <a:cubicBezTo>
                    <a:pt x="2" y="10"/>
                    <a:pt x="0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8" name="Freeform 2764"/>
            <p:cNvSpPr/>
            <p:nvPr/>
          </p:nvSpPr>
          <p:spPr bwMode="auto">
            <a:xfrm>
              <a:off x="4307" y="1464"/>
              <a:ext cx="37" cy="21"/>
            </a:xfrm>
            <a:custGeom>
              <a:avLst/>
              <a:gdLst>
                <a:gd name="T0" fmla="*/ 1 w 7"/>
                <a:gd name="T1" fmla="*/ 0 h 4"/>
                <a:gd name="T2" fmla="*/ 2 w 7"/>
                <a:gd name="T3" fmla="*/ 1 h 4"/>
                <a:gd name="T4" fmla="*/ 4 w 7"/>
                <a:gd name="T5" fmla="*/ 1 h 4"/>
                <a:gd name="T6" fmla="*/ 6 w 7"/>
                <a:gd name="T7" fmla="*/ 1 h 4"/>
                <a:gd name="T8" fmla="*/ 7 w 7"/>
                <a:gd name="T9" fmla="*/ 2 h 4"/>
                <a:gd name="T10" fmla="*/ 5 w 7"/>
                <a:gd name="T11" fmla="*/ 4 h 4"/>
                <a:gd name="T12" fmla="*/ 5 w 7"/>
                <a:gd name="T13" fmla="*/ 4 h 4"/>
                <a:gd name="T14" fmla="*/ 5 w 7"/>
                <a:gd name="T15" fmla="*/ 3 h 4"/>
                <a:gd name="T16" fmla="*/ 5 w 7"/>
                <a:gd name="T17" fmla="*/ 3 h 4"/>
                <a:gd name="T18" fmla="*/ 5 w 7"/>
                <a:gd name="T19" fmla="*/ 2 h 4"/>
                <a:gd name="T20" fmla="*/ 4 w 7"/>
                <a:gd name="T21" fmla="*/ 3 h 4"/>
                <a:gd name="T22" fmla="*/ 1 w 7"/>
                <a:gd name="T23" fmla="*/ 4 h 4"/>
                <a:gd name="T24" fmla="*/ 1 w 7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5" y="0"/>
                    <a:pt x="6" y="1"/>
                  </a:cubicBezTo>
                  <a:cubicBezTo>
                    <a:pt x="6" y="1"/>
                    <a:pt x="6" y="1"/>
                    <a:pt x="7" y="2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9" name="Oval 2765"/>
            <p:cNvSpPr>
              <a:spLocks noChangeArrowheads="1"/>
            </p:cNvSpPr>
            <p:nvPr/>
          </p:nvSpPr>
          <p:spPr bwMode="auto">
            <a:xfrm>
              <a:off x="4349" y="1470"/>
              <a:ext cx="11" cy="10"/>
            </a:xfrm>
            <a:prstGeom prst="ellipse">
              <a:avLst/>
            </a:pr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0" name="Oval 2766"/>
            <p:cNvSpPr>
              <a:spLocks noChangeArrowheads="1"/>
            </p:cNvSpPr>
            <p:nvPr/>
          </p:nvSpPr>
          <p:spPr bwMode="auto">
            <a:xfrm>
              <a:off x="4323" y="1454"/>
              <a:ext cx="10" cy="10"/>
            </a:xfrm>
            <a:prstGeom prst="ellipse">
              <a:avLst/>
            </a:pr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1" name="Freeform 2767"/>
            <p:cNvSpPr/>
            <p:nvPr/>
          </p:nvSpPr>
          <p:spPr bwMode="auto">
            <a:xfrm>
              <a:off x="4255" y="1501"/>
              <a:ext cx="141" cy="21"/>
            </a:xfrm>
            <a:custGeom>
              <a:avLst/>
              <a:gdLst>
                <a:gd name="T0" fmla="*/ 1 w 27"/>
                <a:gd name="T1" fmla="*/ 3 h 4"/>
                <a:gd name="T2" fmla="*/ 22 w 27"/>
                <a:gd name="T3" fmla="*/ 3 h 4"/>
                <a:gd name="T4" fmla="*/ 27 w 27"/>
                <a:gd name="T5" fmla="*/ 0 h 4"/>
                <a:gd name="T6" fmla="*/ 27 w 27"/>
                <a:gd name="T7" fmla="*/ 2 h 4"/>
                <a:gd name="T8" fmla="*/ 22 w 27"/>
                <a:gd name="T9" fmla="*/ 4 h 4"/>
                <a:gd name="T10" fmla="*/ 0 w 27"/>
                <a:gd name="T11" fmla="*/ 4 h 4"/>
                <a:gd name="T12" fmla="*/ 1 w 27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">
                  <a:moveTo>
                    <a:pt x="1" y="3"/>
                  </a:moveTo>
                  <a:cubicBezTo>
                    <a:pt x="1" y="3"/>
                    <a:pt x="18" y="3"/>
                    <a:pt x="22" y="3"/>
                  </a:cubicBezTo>
                  <a:cubicBezTo>
                    <a:pt x="26" y="3"/>
                    <a:pt x="27" y="0"/>
                    <a:pt x="27" y="0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6" y="4"/>
                    <a:pt x="22" y="4"/>
                  </a:cubicBezTo>
                  <a:cubicBezTo>
                    <a:pt x="18" y="4"/>
                    <a:pt x="0" y="4"/>
                    <a:pt x="0" y="4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2" name="Freeform 2768"/>
            <p:cNvSpPr/>
            <p:nvPr/>
          </p:nvSpPr>
          <p:spPr bwMode="auto">
            <a:xfrm>
              <a:off x="4454" y="1127"/>
              <a:ext cx="100" cy="169"/>
            </a:xfrm>
            <a:custGeom>
              <a:avLst/>
              <a:gdLst>
                <a:gd name="T0" fmla="*/ 19 w 19"/>
                <a:gd name="T1" fmla="*/ 0 h 32"/>
                <a:gd name="T2" fmla="*/ 19 w 19"/>
                <a:gd name="T3" fmla="*/ 25 h 32"/>
                <a:gd name="T4" fmla="*/ 15 w 19"/>
                <a:gd name="T5" fmla="*/ 32 h 32"/>
                <a:gd name="T6" fmla="*/ 0 w 19"/>
                <a:gd name="T7" fmla="*/ 32 h 32"/>
                <a:gd name="T8" fmla="*/ 9 w 19"/>
                <a:gd name="T9" fmla="*/ 28 h 32"/>
                <a:gd name="T10" fmla="*/ 9 w 19"/>
                <a:gd name="T11" fmla="*/ 30 h 32"/>
                <a:gd name="T12" fmla="*/ 18 w 19"/>
                <a:gd name="T13" fmla="*/ 19 h 32"/>
                <a:gd name="T14" fmla="*/ 19 w 1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2">
                  <a:moveTo>
                    <a:pt x="19" y="0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9"/>
                    <a:pt x="17" y="32"/>
                    <a:pt x="15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6" y="24"/>
                    <a:pt x="9" y="28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18" y="32"/>
                    <a:pt x="18" y="19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3" name="Freeform 2769"/>
            <p:cNvSpPr/>
            <p:nvPr/>
          </p:nvSpPr>
          <p:spPr bwMode="auto">
            <a:xfrm>
              <a:off x="4501" y="1180"/>
              <a:ext cx="42" cy="100"/>
            </a:xfrm>
            <a:custGeom>
              <a:avLst/>
              <a:gdLst>
                <a:gd name="T0" fmla="*/ 0 w 8"/>
                <a:gd name="T1" fmla="*/ 16 h 19"/>
                <a:gd name="T2" fmla="*/ 4 w 8"/>
                <a:gd name="T3" fmla="*/ 16 h 19"/>
                <a:gd name="T4" fmla="*/ 5 w 8"/>
                <a:gd name="T5" fmla="*/ 10 h 19"/>
                <a:gd name="T6" fmla="*/ 3 w 8"/>
                <a:gd name="T7" fmla="*/ 12 h 19"/>
                <a:gd name="T8" fmla="*/ 1 w 8"/>
                <a:gd name="T9" fmla="*/ 8 h 19"/>
                <a:gd name="T10" fmla="*/ 3 w 8"/>
                <a:gd name="T11" fmla="*/ 3 h 19"/>
                <a:gd name="T12" fmla="*/ 5 w 8"/>
                <a:gd name="T13" fmla="*/ 0 h 19"/>
                <a:gd name="T14" fmla="*/ 4 w 8"/>
                <a:gd name="T15" fmla="*/ 4 h 19"/>
                <a:gd name="T16" fmla="*/ 7 w 8"/>
                <a:gd name="T17" fmla="*/ 7 h 19"/>
                <a:gd name="T18" fmla="*/ 8 w 8"/>
                <a:gd name="T19" fmla="*/ 13 h 19"/>
                <a:gd name="T20" fmla="*/ 4 w 8"/>
                <a:gd name="T21" fmla="*/ 18 h 19"/>
                <a:gd name="T22" fmla="*/ 1 w 8"/>
                <a:gd name="T23" fmla="*/ 19 h 19"/>
                <a:gd name="T24" fmla="*/ 0 w 8"/>
                <a:gd name="T25" fmla="*/ 18 h 19"/>
                <a:gd name="T26" fmla="*/ 0 w 8"/>
                <a:gd name="T2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9">
                  <a:moveTo>
                    <a:pt x="0" y="16"/>
                  </a:moveTo>
                  <a:cubicBezTo>
                    <a:pt x="1" y="17"/>
                    <a:pt x="3" y="16"/>
                    <a:pt x="4" y="16"/>
                  </a:cubicBezTo>
                  <a:cubicBezTo>
                    <a:pt x="5" y="15"/>
                    <a:pt x="7" y="11"/>
                    <a:pt x="5" y="10"/>
                  </a:cubicBezTo>
                  <a:cubicBezTo>
                    <a:pt x="5" y="11"/>
                    <a:pt x="4" y="12"/>
                    <a:pt x="3" y="12"/>
                  </a:cubicBezTo>
                  <a:cubicBezTo>
                    <a:pt x="2" y="11"/>
                    <a:pt x="1" y="9"/>
                    <a:pt x="1" y="8"/>
                  </a:cubicBezTo>
                  <a:cubicBezTo>
                    <a:pt x="1" y="6"/>
                    <a:pt x="2" y="4"/>
                    <a:pt x="3" y="3"/>
                  </a:cubicBezTo>
                  <a:cubicBezTo>
                    <a:pt x="3" y="2"/>
                    <a:pt x="4" y="0"/>
                    <a:pt x="5" y="0"/>
                  </a:cubicBezTo>
                  <a:cubicBezTo>
                    <a:pt x="4" y="1"/>
                    <a:pt x="4" y="3"/>
                    <a:pt x="4" y="4"/>
                  </a:cubicBezTo>
                  <a:cubicBezTo>
                    <a:pt x="5" y="6"/>
                    <a:pt x="6" y="6"/>
                    <a:pt x="7" y="7"/>
                  </a:cubicBezTo>
                  <a:cubicBezTo>
                    <a:pt x="8" y="9"/>
                    <a:pt x="8" y="11"/>
                    <a:pt x="8" y="13"/>
                  </a:cubicBezTo>
                  <a:cubicBezTo>
                    <a:pt x="7" y="16"/>
                    <a:pt x="6" y="17"/>
                    <a:pt x="4" y="18"/>
                  </a:cubicBezTo>
                  <a:cubicBezTo>
                    <a:pt x="3" y="19"/>
                    <a:pt x="2" y="19"/>
                    <a:pt x="1" y="19"/>
                  </a:cubicBezTo>
                  <a:cubicBezTo>
                    <a:pt x="1" y="19"/>
                    <a:pt x="1" y="19"/>
                    <a:pt x="0" y="18"/>
                  </a:cubicBezTo>
                  <a:cubicBezTo>
                    <a:pt x="0" y="18"/>
                    <a:pt x="0" y="17"/>
                    <a:pt x="0" y="16"/>
                  </a:cubicBez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4" name="Freeform 2770"/>
            <p:cNvSpPr/>
            <p:nvPr/>
          </p:nvSpPr>
          <p:spPr bwMode="auto">
            <a:xfrm>
              <a:off x="4528" y="1143"/>
              <a:ext cx="21" cy="68"/>
            </a:xfrm>
            <a:custGeom>
              <a:avLst/>
              <a:gdLst>
                <a:gd name="T0" fmla="*/ 1 w 4"/>
                <a:gd name="T1" fmla="*/ 7 h 13"/>
                <a:gd name="T2" fmla="*/ 4 w 4"/>
                <a:gd name="T3" fmla="*/ 0 h 13"/>
                <a:gd name="T4" fmla="*/ 4 w 4"/>
                <a:gd name="T5" fmla="*/ 5 h 13"/>
                <a:gd name="T6" fmla="*/ 3 w 4"/>
                <a:gd name="T7" fmla="*/ 12 h 13"/>
                <a:gd name="T8" fmla="*/ 3 w 4"/>
                <a:gd name="T9" fmla="*/ 13 h 13"/>
                <a:gd name="T10" fmla="*/ 2 w 4"/>
                <a:gd name="T11" fmla="*/ 10 h 13"/>
                <a:gd name="T12" fmla="*/ 0 w 4"/>
                <a:gd name="T13" fmla="*/ 10 h 13"/>
                <a:gd name="T14" fmla="*/ 1 w 4"/>
                <a:gd name="T1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3">
                  <a:moveTo>
                    <a:pt x="1" y="7"/>
                  </a:moveTo>
                  <a:cubicBezTo>
                    <a:pt x="2" y="4"/>
                    <a:pt x="3" y="2"/>
                    <a:pt x="4" y="0"/>
                  </a:cubicBezTo>
                  <a:cubicBezTo>
                    <a:pt x="4" y="1"/>
                    <a:pt x="4" y="3"/>
                    <a:pt x="4" y="5"/>
                  </a:cubicBezTo>
                  <a:cubicBezTo>
                    <a:pt x="4" y="7"/>
                    <a:pt x="3" y="10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1"/>
                    <a:pt x="2" y="10"/>
                  </a:cubicBezTo>
                  <a:cubicBezTo>
                    <a:pt x="2" y="11"/>
                    <a:pt x="1" y="11"/>
                    <a:pt x="0" y="10"/>
                  </a:cubicBezTo>
                  <a:cubicBezTo>
                    <a:pt x="0" y="9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5" name="Freeform 2771"/>
            <p:cNvSpPr/>
            <p:nvPr/>
          </p:nvSpPr>
          <p:spPr bwMode="auto">
            <a:xfrm>
              <a:off x="4486" y="1243"/>
              <a:ext cx="31" cy="21"/>
            </a:xfrm>
            <a:custGeom>
              <a:avLst/>
              <a:gdLst>
                <a:gd name="T0" fmla="*/ 1 w 6"/>
                <a:gd name="T1" fmla="*/ 0 h 4"/>
                <a:gd name="T2" fmla="*/ 2 w 6"/>
                <a:gd name="T3" fmla="*/ 1 h 4"/>
                <a:gd name="T4" fmla="*/ 3 w 6"/>
                <a:gd name="T5" fmla="*/ 0 h 4"/>
                <a:gd name="T6" fmla="*/ 4 w 6"/>
                <a:gd name="T7" fmla="*/ 0 h 4"/>
                <a:gd name="T8" fmla="*/ 5 w 6"/>
                <a:gd name="T9" fmla="*/ 1 h 4"/>
                <a:gd name="T10" fmla="*/ 4 w 6"/>
                <a:gd name="T11" fmla="*/ 4 h 4"/>
                <a:gd name="T12" fmla="*/ 4 w 6"/>
                <a:gd name="T13" fmla="*/ 4 h 4"/>
                <a:gd name="T14" fmla="*/ 4 w 6"/>
                <a:gd name="T15" fmla="*/ 3 h 4"/>
                <a:gd name="T16" fmla="*/ 4 w 6"/>
                <a:gd name="T17" fmla="*/ 2 h 4"/>
                <a:gd name="T18" fmla="*/ 4 w 6"/>
                <a:gd name="T19" fmla="*/ 2 h 4"/>
                <a:gd name="T20" fmla="*/ 3 w 6"/>
                <a:gd name="T21" fmla="*/ 3 h 4"/>
                <a:gd name="T22" fmla="*/ 1 w 6"/>
                <a:gd name="T23" fmla="*/ 4 h 4"/>
                <a:gd name="T24" fmla="*/ 1 w 6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4">
                  <a:moveTo>
                    <a:pt x="1" y="0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6" y="3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2"/>
                    <a:pt x="3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6" name="Oval 2772"/>
            <p:cNvSpPr>
              <a:spLocks noChangeArrowheads="1"/>
            </p:cNvSpPr>
            <p:nvPr/>
          </p:nvSpPr>
          <p:spPr bwMode="auto">
            <a:xfrm>
              <a:off x="4517" y="1248"/>
              <a:ext cx="11" cy="11"/>
            </a:xfrm>
            <a:prstGeom prst="ellipse">
              <a:avLst/>
            </a:pr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7" name="Oval 2773"/>
            <p:cNvSpPr>
              <a:spLocks noChangeArrowheads="1"/>
            </p:cNvSpPr>
            <p:nvPr/>
          </p:nvSpPr>
          <p:spPr bwMode="auto">
            <a:xfrm>
              <a:off x="4501" y="1227"/>
              <a:ext cx="6" cy="16"/>
            </a:xfrm>
            <a:prstGeom prst="ellipse">
              <a:avLst/>
            </a:pr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8" name="Freeform 2774"/>
            <p:cNvSpPr/>
            <p:nvPr/>
          </p:nvSpPr>
          <p:spPr bwMode="auto">
            <a:xfrm>
              <a:off x="4444" y="1285"/>
              <a:ext cx="110" cy="21"/>
            </a:xfrm>
            <a:custGeom>
              <a:avLst/>
              <a:gdLst>
                <a:gd name="T0" fmla="*/ 1 w 21"/>
                <a:gd name="T1" fmla="*/ 3 h 4"/>
                <a:gd name="T2" fmla="*/ 17 w 21"/>
                <a:gd name="T3" fmla="*/ 3 h 4"/>
                <a:gd name="T4" fmla="*/ 21 w 21"/>
                <a:gd name="T5" fmla="*/ 0 h 4"/>
                <a:gd name="T6" fmla="*/ 21 w 21"/>
                <a:gd name="T7" fmla="*/ 2 h 4"/>
                <a:gd name="T8" fmla="*/ 17 w 21"/>
                <a:gd name="T9" fmla="*/ 4 h 4"/>
                <a:gd name="T10" fmla="*/ 0 w 21"/>
                <a:gd name="T11" fmla="*/ 4 h 4"/>
                <a:gd name="T12" fmla="*/ 1 w 21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4">
                  <a:moveTo>
                    <a:pt x="1" y="3"/>
                  </a:moveTo>
                  <a:cubicBezTo>
                    <a:pt x="1" y="3"/>
                    <a:pt x="14" y="3"/>
                    <a:pt x="17" y="3"/>
                  </a:cubicBezTo>
                  <a:cubicBezTo>
                    <a:pt x="20" y="3"/>
                    <a:pt x="21" y="0"/>
                    <a:pt x="21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0" y="4"/>
                    <a:pt x="17" y="4"/>
                  </a:cubicBezTo>
                  <a:cubicBezTo>
                    <a:pt x="14" y="4"/>
                    <a:pt x="0" y="4"/>
                    <a:pt x="0" y="4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9" name="Freeform 2775"/>
            <p:cNvSpPr/>
            <p:nvPr/>
          </p:nvSpPr>
          <p:spPr bwMode="auto">
            <a:xfrm>
              <a:off x="4564" y="1127"/>
              <a:ext cx="100" cy="169"/>
            </a:xfrm>
            <a:custGeom>
              <a:avLst/>
              <a:gdLst>
                <a:gd name="T0" fmla="*/ 0 w 19"/>
                <a:gd name="T1" fmla="*/ 0 h 32"/>
                <a:gd name="T2" fmla="*/ 0 w 19"/>
                <a:gd name="T3" fmla="*/ 25 h 32"/>
                <a:gd name="T4" fmla="*/ 4 w 19"/>
                <a:gd name="T5" fmla="*/ 32 h 32"/>
                <a:gd name="T6" fmla="*/ 19 w 19"/>
                <a:gd name="T7" fmla="*/ 32 h 32"/>
                <a:gd name="T8" fmla="*/ 10 w 19"/>
                <a:gd name="T9" fmla="*/ 28 h 32"/>
                <a:gd name="T10" fmla="*/ 10 w 19"/>
                <a:gd name="T11" fmla="*/ 30 h 32"/>
                <a:gd name="T12" fmla="*/ 1 w 19"/>
                <a:gd name="T13" fmla="*/ 19 h 32"/>
                <a:gd name="T14" fmla="*/ 0 w 1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2">
                  <a:moveTo>
                    <a:pt x="0" y="0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9"/>
                    <a:pt x="2" y="32"/>
                    <a:pt x="4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3" y="24"/>
                    <a:pt x="10" y="28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" y="32"/>
                    <a:pt x="1" y="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0" name="Freeform 2776"/>
            <p:cNvSpPr/>
            <p:nvPr/>
          </p:nvSpPr>
          <p:spPr bwMode="auto">
            <a:xfrm>
              <a:off x="4575" y="1180"/>
              <a:ext cx="42" cy="100"/>
            </a:xfrm>
            <a:custGeom>
              <a:avLst/>
              <a:gdLst>
                <a:gd name="T0" fmla="*/ 8 w 8"/>
                <a:gd name="T1" fmla="*/ 16 h 19"/>
                <a:gd name="T2" fmla="*/ 4 w 8"/>
                <a:gd name="T3" fmla="*/ 16 h 19"/>
                <a:gd name="T4" fmla="*/ 3 w 8"/>
                <a:gd name="T5" fmla="*/ 10 h 19"/>
                <a:gd name="T6" fmla="*/ 5 w 8"/>
                <a:gd name="T7" fmla="*/ 12 h 19"/>
                <a:gd name="T8" fmla="*/ 7 w 8"/>
                <a:gd name="T9" fmla="*/ 8 h 19"/>
                <a:gd name="T10" fmla="*/ 5 w 8"/>
                <a:gd name="T11" fmla="*/ 3 h 19"/>
                <a:gd name="T12" fmla="*/ 3 w 8"/>
                <a:gd name="T13" fmla="*/ 0 h 19"/>
                <a:gd name="T14" fmla="*/ 4 w 8"/>
                <a:gd name="T15" fmla="*/ 4 h 19"/>
                <a:gd name="T16" fmla="*/ 1 w 8"/>
                <a:gd name="T17" fmla="*/ 7 h 19"/>
                <a:gd name="T18" fmla="*/ 0 w 8"/>
                <a:gd name="T19" fmla="*/ 13 h 19"/>
                <a:gd name="T20" fmla="*/ 4 w 8"/>
                <a:gd name="T21" fmla="*/ 18 h 19"/>
                <a:gd name="T22" fmla="*/ 7 w 8"/>
                <a:gd name="T23" fmla="*/ 19 h 19"/>
                <a:gd name="T24" fmla="*/ 8 w 8"/>
                <a:gd name="T25" fmla="*/ 18 h 19"/>
                <a:gd name="T26" fmla="*/ 8 w 8"/>
                <a:gd name="T2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9">
                  <a:moveTo>
                    <a:pt x="8" y="16"/>
                  </a:moveTo>
                  <a:cubicBezTo>
                    <a:pt x="7" y="17"/>
                    <a:pt x="5" y="16"/>
                    <a:pt x="4" y="16"/>
                  </a:cubicBezTo>
                  <a:cubicBezTo>
                    <a:pt x="3" y="15"/>
                    <a:pt x="1" y="11"/>
                    <a:pt x="3" y="10"/>
                  </a:cubicBezTo>
                  <a:cubicBezTo>
                    <a:pt x="3" y="11"/>
                    <a:pt x="4" y="12"/>
                    <a:pt x="5" y="12"/>
                  </a:cubicBezTo>
                  <a:cubicBezTo>
                    <a:pt x="6" y="11"/>
                    <a:pt x="7" y="9"/>
                    <a:pt x="7" y="8"/>
                  </a:cubicBezTo>
                  <a:cubicBezTo>
                    <a:pt x="6" y="6"/>
                    <a:pt x="6" y="4"/>
                    <a:pt x="5" y="3"/>
                  </a:cubicBezTo>
                  <a:cubicBezTo>
                    <a:pt x="5" y="2"/>
                    <a:pt x="4" y="0"/>
                    <a:pt x="3" y="0"/>
                  </a:cubicBezTo>
                  <a:cubicBezTo>
                    <a:pt x="4" y="1"/>
                    <a:pt x="4" y="3"/>
                    <a:pt x="4" y="4"/>
                  </a:cubicBezTo>
                  <a:cubicBezTo>
                    <a:pt x="3" y="6"/>
                    <a:pt x="2" y="6"/>
                    <a:pt x="1" y="7"/>
                  </a:cubicBezTo>
                  <a:cubicBezTo>
                    <a:pt x="0" y="9"/>
                    <a:pt x="0" y="11"/>
                    <a:pt x="0" y="13"/>
                  </a:cubicBezTo>
                  <a:cubicBezTo>
                    <a:pt x="1" y="16"/>
                    <a:pt x="2" y="17"/>
                    <a:pt x="4" y="18"/>
                  </a:cubicBezTo>
                  <a:cubicBezTo>
                    <a:pt x="4" y="19"/>
                    <a:pt x="6" y="19"/>
                    <a:pt x="7" y="19"/>
                  </a:cubicBezTo>
                  <a:cubicBezTo>
                    <a:pt x="7" y="19"/>
                    <a:pt x="7" y="19"/>
                    <a:pt x="8" y="18"/>
                  </a:cubicBezTo>
                  <a:cubicBezTo>
                    <a:pt x="8" y="18"/>
                    <a:pt x="8" y="17"/>
                    <a:pt x="8" y="16"/>
                  </a:cubicBez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1" name="Freeform 2777"/>
            <p:cNvSpPr/>
            <p:nvPr/>
          </p:nvSpPr>
          <p:spPr bwMode="auto">
            <a:xfrm>
              <a:off x="4570" y="1143"/>
              <a:ext cx="20" cy="68"/>
            </a:xfrm>
            <a:custGeom>
              <a:avLst/>
              <a:gdLst>
                <a:gd name="T0" fmla="*/ 3 w 4"/>
                <a:gd name="T1" fmla="*/ 7 h 13"/>
                <a:gd name="T2" fmla="*/ 0 w 4"/>
                <a:gd name="T3" fmla="*/ 0 h 13"/>
                <a:gd name="T4" fmla="*/ 0 w 4"/>
                <a:gd name="T5" fmla="*/ 5 h 13"/>
                <a:gd name="T6" fmla="*/ 1 w 4"/>
                <a:gd name="T7" fmla="*/ 12 h 13"/>
                <a:gd name="T8" fmla="*/ 1 w 4"/>
                <a:gd name="T9" fmla="*/ 13 h 13"/>
                <a:gd name="T10" fmla="*/ 2 w 4"/>
                <a:gd name="T11" fmla="*/ 10 h 13"/>
                <a:gd name="T12" fmla="*/ 3 w 4"/>
                <a:gd name="T13" fmla="*/ 10 h 13"/>
                <a:gd name="T14" fmla="*/ 3 w 4"/>
                <a:gd name="T1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3">
                  <a:moveTo>
                    <a:pt x="3" y="7"/>
                  </a:moveTo>
                  <a:cubicBezTo>
                    <a:pt x="2" y="4"/>
                    <a:pt x="1" y="2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7"/>
                    <a:pt x="1" y="10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2"/>
                    <a:pt x="1" y="11"/>
                    <a:pt x="2" y="10"/>
                  </a:cubicBezTo>
                  <a:cubicBezTo>
                    <a:pt x="2" y="11"/>
                    <a:pt x="3" y="11"/>
                    <a:pt x="3" y="10"/>
                  </a:cubicBezTo>
                  <a:cubicBezTo>
                    <a:pt x="4" y="9"/>
                    <a:pt x="3" y="7"/>
                    <a:pt x="3" y="7"/>
                  </a:cubicBez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2" name="Freeform 2778"/>
            <p:cNvSpPr/>
            <p:nvPr/>
          </p:nvSpPr>
          <p:spPr bwMode="auto">
            <a:xfrm>
              <a:off x="4601" y="1243"/>
              <a:ext cx="31" cy="21"/>
            </a:xfrm>
            <a:custGeom>
              <a:avLst/>
              <a:gdLst>
                <a:gd name="T0" fmla="*/ 5 w 6"/>
                <a:gd name="T1" fmla="*/ 0 h 4"/>
                <a:gd name="T2" fmla="*/ 4 w 6"/>
                <a:gd name="T3" fmla="*/ 1 h 4"/>
                <a:gd name="T4" fmla="*/ 3 w 6"/>
                <a:gd name="T5" fmla="*/ 0 h 4"/>
                <a:gd name="T6" fmla="*/ 2 w 6"/>
                <a:gd name="T7" fmla="*/ 0 h 4"/>
                <a:gd name="T8" fmla="*/ 1 w 6"/>
                <a:gd name="T9" fmla="*/ 1 h 4"/>
                <a:gd name="T10" fmla="*/ 2 w 6"/>
                <a:gd name="T11" fmla="*/ 4 h 4"/>
                <a:gd name="T12" fmla="*/ 2 w 6"/>
                <a:gd name="T13" fmla="*/ 4 h 4"/>
                <a:gd name="T14" fmla="*/ 2 w 6"/>
                <a:gd name="T15" fmla="*/ 3 h 4"/>
                <a:gd name="T16" fmla="*/ 2 w 6"/>
                <a:gd name="T17" fmla="*/ 2 h 4"/>
                <a:gd name="T18" fmla="*/ 2 w 6"/>
                <a:gd name="T19" fmla="*/ 2 h 4"/>
                <a:gd name="T20" fmla="*/ 3 w 6"/>
                <a:gd name="T21" fmla="*/ 3 h 4"/>
                <a:gd name="T22" fmla="*/ 5 w 6"/>
                <a:gd name="T23" fmla="*/ 4 h 4"/>
                <a:gd name="T24" fmla="*/ 5 w 6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2"/>
                    <a:pt x="3" y="3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6" y="3"/>
                    <a:pt x="6" y="1"/>
                    <a:pt x="5" y="0"/>
                  </a:cubicBez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3" name="Oval 2779"/>
            <p:cNvSpPr>
              <a:spLocks noChangeArrowheads="1"/>
            </p:cNvSpPr>
            <p:nvPr/>
          </p:nvSpPr>
          <p:spPr bwMode="auto">
            <a:xfrm>
              <a:off x="4590" y="1248"/>
              <a:ext cx="11" cy="11"/>
            </a:xfrm>
            <a:prstGeom prst="ellipse">
              <a:avLst/>
            </a:pr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4" name="Oval 2780"/>
            <p:cNvSpPr>
              <a:spLocks noChangeArrowheads="1"/>
            </p:cNvSpPr>
            <p:nvPr/>
          </p:nvSpPr>
          <p:spPr bwMode="auto">
            <a:xfrm>
              <a:off x="4611" y="1227"/>
              <a:ext cx="6" cy="16"/>
            </a:xfrm>
            <a:prstGeom prst="ellipse">
              <a:avLst/>
            </a:pr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5" name="Freeform 2781"/>
            <p:cNvSpPr/>
            <p:nvPr/>
          </p:nvSpPr>
          <p:spPr bwMode="auto">
            <a:xfrm>
              <a:off x="4564" y="1285"/>
              <a:ext cx="110" cy="21"/>
            </a:xfrm>
            <a:custGeom>
              <a:avLst/>
              <a:gdLst>
                <a:gd name="T0" fmla="*/ 20 w 21"/>
                <a:gd name="T1" fmla="*/ 3 h 4"/>
                <a:gd name="T2" fmla="*/ 4 w 21"/>
                <a:gd name="T3" fmla="*/ 3 h 4"/>
                <a:gd name="T4" fmla="*/ 0 w 21"/>
                <a:gd name="T5" fmla="*/ 0 h 4"/>
                <a:gd name="T6" fmla="*/ 0 w 21"/>
                <a:gd name="T7" fmla="*/ 2 h 4"/>
                <a:gd name="T8" fmla="*/ 4 w 21"/>
                <a:gd name="T9" fmla="*/ 4 h 4"/>
                <a:gd name="T10" fmla="*/ 21 w 21"/>
                <a:gd name="T11" fmla="*/ 4 h 4"/>
                <a:gd name="T12" fmla="*/ 20 w 21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4">
                  <a:moveTo>
                    <a:pt x="20" y="3"/>
                  </a:moveTo>
                  <a:cubicBezTo>
                    <a:pt x="20" y="3"/>
                    <a:pt x="7" y="3"/>
                    <a:pt x="4" y="3"/>
                  </a:cubicBezTo>
                  <a:cubicBezTo>
                    <a:pt x="1" y="3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4"/>
                    <a:pt x="4" y="4"/>
                  </a:cubicBezTo>
                  <a:cubicBezTo>
                    <a:pt x="7" y="4"/>
                    <a:pt x="21" y="4"/>
                    <a:pt x="21" y="4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6" name="Oval 2782"/>
            <p:cNvSpPr>
              <a:spLocks noChangeArrowheads="1"/>
            </p:cNvSpPr>
            <p:nvPr/>
          </p:nvSpPr>
          <p:spPr bwMode="auto">
            <a:xfrm>
              <a:off x="4732" y="1522"/>
              <a:ext cx="11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7" name="Oval 2783"/>
            <p:cNvSpPr>
              <a:spLocks noChangeArrowheads="1"/>
            </p:cNvSpPr>
            <p:nvPr/>
          </p:nvSpPr>
          <p:spPr bwMode="auto">
            <a:xfrm>
              <a:off x="4748" y="1522"/>
              <a:ext cx="5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8" name="Oval 2784"/>
            <p:cNvSpPr>
              <a:spLocks noChangeArrowheads="1"/>
            </p:cNvSpPr>
            <p:nvPr/>
          </p:nvSpPr>
          <p:spPr bwMode="auto">
            <a:xfrm>
              <a:off x="4758" y="1522"/>
              <a:ext cx="11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9" name="Oval 2785"/>
            <p:cNvSpPr>
              <a:spLocks noChangeArrowheads="1"/>
            </p:cNvSpPr>
            <p:nvPr/>
          </p:nvSpPr>
          <p:spPr bwMode="auto">
            <a:xfrm>
              <a:off x="4774" y="1522"/>
              <a:ext cx="11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0" name="Oval 2786"/>
            <p:cNvSpPr>
              <a:spLocks noChangeArrowheads="1"/>
            </p:cNvSpPr>
            <p:nvPr/>
          </p:nvSpPr>
          <p:spPr bwMode="auto">
            <a:xfrm>
              <a:off x="4790" y="1522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1" name="Oval 2787"/>
            <p:cNvSpPr>
              <a:spLocks noChangeArrowheads="1"/>
            </p:cNvSpPr>
            <p:nvPr/>
          </p:nvSpPr>
          <p:spPr bwMode="auto">
            <a:xfrm>
              <a:off x="4806" y="1522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2" name="Oval 2788"/>
            <p:cNvSpPr>
              <a:spLocks noChangeArrowheads="1"/>
            </p:cNvSpPr>
            <p:nvPr/>
          </p:nvSpPr>
          <p:spPr bwMode="auto">
            <a:xfrm>
              <a:off x="4821" y="1522"/>
              <a:ext cx="11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3" name="Oval 2789"/>
            <p:cNvSpPr>
              <a:spLocks noChangeArrowheads="1"/>
            </p:cNvSpPr>
            <p:nvPr/>
          </p:nvSpPr>
          <p:spPr bwMode="auto">
            <a:xfrm>
              <a:off x="4837" y="1522"/>
              <a:ext cx="11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4" name="Oval 2790"/>
            <p:cNvSpPr>
              <a:spLocks noChangeArrowheads="1"/>
            </p:cNvSpPr>
            <p:nvPr/>
          </p:nvSpPr>
          <p:spPr bwMode="auto">
            <a:xfrm>
              <a:off x="4853" y="1522"/>
              <a:ext cx="5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5" name="Oval 2791"/>
            <p:cNvSpPr>
              <a:spLocks noChangeArrowheads="1"/>
            </p:cNvSpPr>
            <p:nvPr/>
          </p:nvSpPr>
          <p:spPr bwMode="auto">
            <a:xfrm>
              <a:off x="4255" y="1522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6" name="Oval 2792"/>
            <p:cNvSpPr>
              <a:spLocks noChangeArrowheads="1"/>
            </p:cNvSpPr>
            <p:nvPr/>
          </p:nvSpPr>
          <p:spPr bwMode="auto">
            <a:xfrm>
              <a:off x="4270" y="1522"/>
              <a:ext cx="11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7" name="Oval 2793"/>
            <p:cNvSpPr>
              <a:spLocks noChangeArrowheads="1"/>
            </p:cNvSpPr>
            <p:nvPr/>
          </p:nvSpPr>
          <p:spPr bwMode="auto">
            <a:xfrm>
              <a:off x="4286" y="1522"/>
              <a:ext cx="11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8" name="Oval 2794"/>
            <p:cNvSpPr>
              <a:spLocks noChangeArrowheads="1"/>
            </p:cNvSpPr>
            <p:nvPr/>
          </p:nvSpPr>
          <p:spPr bwMode="auto">
            <a:xfrm>
              <a:off x="4302" y="1522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9" name="Oval 2795"/>
            <p:cNvSpPr>
              <a:spLocks noChangeArrowheads="1"/>
            </p:cNvSpPr>
            <p:nvPr/>
          </p:nvSpPr>
          <p:spPr bwMode="auto">
            <a:xfrm>
              <a:off x="4318" y="1522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0" name="Oval 2796"/>
            <p:cNvSpPr>
              <a:spLocks noChangeArrowheads="1"/>
            </p:cNvSpPr>
            <p:nvPr/>
          </p:nvSpPr>
          <p:spPr bwMode="auto">
            <a:xfrm>
              <a:off x="4333" y="1522"/>
              <a:ext cx="11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1" name="Oval 2797"/>
            <p:cNvSpPr>
              <a:spLocks noChangeArrowheads="1"/>
            </p:cNvSpPr>
            <p:nvPr/>
          </p:nvSpPr>
          <p:spPr bwMode="auto">
            <a:xfrm>
              <a:off x="4349" y="1522"/>
              <a:ext cx="11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2" name="Oval 2798"/>
            <p:cNvSpPr>
              <a:spLocks noChangeArrowheads="1"/>
            </p:cNvSpPr>
            <p:nvPr/>
          </p:nvSpPr>
          <p:spPr bwMode="auto">
            <a:xfrm>
              <a:off x="4360" y="1522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3" name="Oval 2799"/>
            <p:cNvSpPr>
              <a:spLocks noChangeArrowheads="1"/>
            </p:cNvSpPr>
            <p:nvPr/>
          </p:nvSpPr>
          <p:spPr bwMode="auto">
            <a:xfrm>
              <a:off x="4375" y="1522"/>
              <a:ext cx="11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4" name="Rectangle 2800"/>
            <p:cNvSpPr>
              <a:spLocks noChangeArrowheads="1"/>
            </p:cNvSpPr>
            <p:nvPr/>
          </p:nvSpPr>
          <p:spPr bwMode="auto">
            <a:xfrm>
              <a:off x="4454" y="1670"/>
              <a:ext cx="210" cy="269"/>
            </a:xfrm>
            <a:prstGeom prst="rect">
              <a:avLst/>
            </a:prstGeom>
            <a:solidFill>
              <a:srgbClr val="A58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5" name="Rectangle 2801"/>
            <p:cNvSpPr>
              <a:spLocks noChangeArrowheads="1"/>
            </p:cNvSpPr>
            <p:nvPr/>
          </p:nvSpPr>
          <p:spPr bwMode="auto">
            <a:xfrm>
              <a:off x="4501" y="1749"/>
              <a:ext cx="53" cy="190"/>
            </a:xfrm>
            <a:prstGeom prst="rect">
              <a:avLst/>
            </a:prstGeom>
            <a:solidFill>
              <a:srgbClr val="554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6" name="Rectangle 2802"/>
            <p:cNvSpPr>
              <a:spLocks noChangeArrowheads="1"/>
            </p:cNvSpPr>
            <p:nvPr/>
          </p:nvSpPr>
          <p:spPr bwMode="auto">
            <a:xfrm>
              <a:off x="4564" y="1749"/>
              <a:ext cx="53" cy="190"/>
            </a:xfrm>
            <a:prstGeom prst="rect">
              <a:avLst/>
            </a:prstGeom>
            <a:solidFill>
              <a:srgbClr val="554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7" name="Freeform 2803"/>
            <p:cNvSpPr/>
            <p:nvPr/>
          </p:nvSpPr>
          <p:spPr bwMode="auto">
            <a:xfrm>
              <a:off x="4454" y="1670"/>
              <a:ext cx="210" cy="269"/>
            </a:xfrm>
            <a:custGeom>
              <a:avLst/>
              <a:gdLst>
                <a:gd name="T0" fmla="*/ 178 w 210"/>
                <a:gd name="T1" fmla="*/ 0 h 269"/>
                <a:gd name="T2" fmla="*/ 32 w 210"/>
                <a:gd name="T3" fmla="*/ 0 h 269"/>
                <a:gd name="T4" fmla="*/ 0 w 210"/>
                <a:gd name="T5" fmla="*/ 0 h 269"/>
                <a:gd name="T6" fmla="*/ 0 w 210"/>
                <a:gd name="T7" fmla="*/ 58 h 269"/>
                <a:gd name="T8" fmla="*/ 0 w 210"/>
                <a:gd name="T9" fmla="*/ 269 h 269"/>
                <a:gd name="T10" fmla="*/ 32 w 210"/>
                <a:gd name="T11" fmla="*/ 269 h 269"/>
                <a:gd name="T12" fmla="*/ 32 w 210"/>
                <a:gd name="T13" fmla="*/ 58 h 269"/>
                <a:gd name="T14" fmla="*/ 178 w 210"/>
                <a:gd name="T15" fmla="*/ 58 h 269"/>
                <a:gd name="T16" fmla="*/ 178 w 210"/>
                <a:gd name="T17" fmla="*/ 269 h 269"/>
                <a:gd name="T18" fmla="*/ 210 w 210"/>
                <a:gd name="T19" fmla="*/ 269 h 269"/>
                <a:gd name="T20" fmla="*/ 210 w 210"/>
                <a:gd name="T21" fmla="*/ 58 h 269"/>
                <a:gd name="T22" fmla="*/ 210 w 210"/>
                <a:gd name="T23" fmla="*/ 0 h 269"/>
                <a:gd name="T24" fmla="*/ 178 w 210"/>
                <a:gd name="T25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0" h="269">
                  <a:moveTo>
                    <a:pt x="178" y="0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58"/>
                  </a:lnTo>
                  <a:lnTo>
                    <a:pt x="0" y="269"/>
                  </a:lnTo>
                  <a:lnTo>
                    <a:pt x="32" y="269"/>
                  </a:lnTo>
                  <a:lnTo>
                    <a:pt x="32" y="58"/>
                  </a:lnTo>
                  <a:lnTo>
                    <a:pt x="178" y="58"/>
                  </a:lnTo>
                  <a:lnTo>
                    <a:pt x="178" y="269"/>
                  </a:lnTo>
                  <a:lnTo>
                    <a:pt x="210" y="269"/>
                  </a:lnTo>
                  <a:lnTo>
                    <a:pt x="210" y="58"/>
                  </a:lnTo>
                  <a:lnTo>
                    <a:pt x="21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8" name="Rectangle 2804"/>
            <p:cNvSpPr>
              <a:spLocks noChangeArrowheads="1"/>
            </p:cNvSpPr>
            <p:nvPr/>
          </p:nvSpPr>
          <p:spPr bwMode="auto">
            <a:xfrm>
              <a:off x="4454" y="1691"/>
              <a:ext cx="210" cy="5"/>
            </a:xfrm>
            <a:prstGeom prst="rect">
              <a:avLst/>
            </a:prstGeom>
            <a:solidFill>
              <a:srgbClr val="A58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9" name="Rectangle 2805"/>
            <p:cNvSpPr>
              <a:spLocks noChangeArrowheads="1"/>
            </p:cNvSpPr>
            <p:nvPr/>
          </p:nvSpPr>
          <p:spPr bwMode="auto">
            <a:xfrm>
              <a:off x="4454" y="1702"/>
              <a:ext cx="210" cy="5"/>
            </a:xfrm>
            <a:prstGeom prst="rect">
              <a:avLst/>
            </a:prstGeom>
            <a:solidFill>
              <a:srgbClr val="A58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0" name="Freeform 2806"/>
            <p:cNvSpPr/>
            <p:nvPr/>
          </p:nvSpPr>
          <p:spPr bwMode="auto">
            <a:xfrm>
              <a:off x="4438" y="1506"/>
              <a:ext cx="236" cy="164"/>
            </a:xfrm>
            <a:custGeom>
              <a:avLst/>
              <a:gdLst>
                <a:gd name="T0" fmla="*/ 32 w 45"/>
                <a:gd name="T1" fmla="*/ 13 h 31"/>
                <a:gd name="T2" fmla="*/ 23 w 45"/>
                <a:gd name="T3" fmla="*/ 0 h 31"/>
                <a:gd name="T4" fmla="*/ 14 w 45"/>
                <a:gd name="T5" fmla="*/ 13 h 31"/>
                <a:gd name="T6" fmla="*/ 3 w 45"/>
                <a:gd name="T7" fmla="*/ 31 h 31"/>
                <a:gd name="T8" fmla="*/ 43 w 45"/>
                <a:gd name="T9" fmla="*/ 31 h 31"/>
                <a:gd name="T10" fmla="*/ 32 w 45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1">
                  <a:moveTo>
                    <a:pt x="32" y="13"/>
                  </a:moveTo>
                  <a:cubicBezTo>
                    <a:pt x="24" y="7"/>
                    <a:pt x="23" y="2"/>
                    <a:pt x="23" y="0"/>
                  </a:cubicBezTo>
                  <a:cubicBezTo>
                    <a:pt x="23" y="2"/>
                    <a:pt x="21" y="7"/>
                    <a:pt x="14" y="13"/>
                  </a:cubicBezTo>
                  <a:cubicBezTo>
                    <a:pt x="5" y="18"/>
                    <a:pt x="0" y="20"/>
                    <a:pt x="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5" y="20"/>
                    <a:pt x="41" y="18"/>
                    <a:pt x="32" y="13"/>
                  </a:cubicBez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1" name="Freeform 2807"/>
            <p:cNvSpPr/>
            <p:nvPr/>
          </p:nvSpPr>
          <p:spPr bwMode="auto">
            <a:xfrm>
              <a:off x="4454" y="1538"/>
              <a:ext cx="210" cy="121"/>
            </a:xfrm>
            <a:custGeom>
              <a:avLst/>
              <a:gdLst>
                <a:gd name="T0" fmla="*/ 2 w 40"/>
                <a:gd name="T1" fmla="*/ 23 h 23"/>
                <a:gd name="T2" fmla="*/ 10 w 40"/>
                <a:gd name="T3" fmla="*/ 9 h 23"/>
                <a:gd name="T4" fmla="*/ 12 w 40"/>
                <a:gd name="T5" fmla="*/ 8 h 23"/>
                <a:gd name="T6" fmla="*/ 20 w 40"/>
                <a:gd name="T7" fmla="*/ 0 h 23"/>
                <a:gd name="T8" fmla="*/ 28 w 40"/>
                <a:gd name="T9" fmla="*/ 8 h 23"/>
                <a:gd name="T10" fmla="*/ 30 w 40"/>
                <a:gd name="T11" fmla="*/ 9 h 23"/>
                <a:gd name="T12" fmla="*/ 38 w 40"/>
                <a:gd name="T13" fmla="*/ 23 h 23"/>
                <a:gd name="T14" fmla="*/ 2 w 40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3">
                  <a:moveTo>
                    <a:pt x="2" y="23"/>
                  </a:moveTo>
                  <a:cubicBezTo>
                    <a:pt x="0" y="15"/>
                    <a:pt x="3" y="14"/>
                    <a:pt x="10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6" y="5"/>
                    <a:pt x="19" y="2"/>
                    <a:pt x="20" y="0"/>
                  </a:cubicBezTo>
                  <a:cubicBezTo>
                    <a:pt x="21" y="2"/>
                    <a:pt x="24" y="5"/>
                    <a:pt x="28" y="8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7" y="14"/>
                    <a:pt x="40" y="15"/>
                    <a:pt x="38" y="23"/>
                  </a:cubicBezTo>
                  <a:lnTo>
                    <a:pt x="2" y="23"/>
                  </a:lnTo>
                  <a:close/>
                </a:path>
              </a:pathLst>
            </a:custGeom>
            <a:solidFill>
              <a:srgbClr val="A58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2" name="Rectangle 2808"/>
            <p:cNvSpPr>
              <a:spLocks noChangeArrowheads="1"/>
            </p:cNvSpPr>
            <p:nvPr/>
          </p:nvSpPr>
          <p:spPr bwMode="auto">
            <a:xfrm>
              <a:off x="4470" y="1670"/>
              <a:ext cx="10" cy="16"/>
            </a:xfrm>
            <a:prstGeom prst="rect">
              <a:avLst/>
            </a:prstGeom>
            <a:solidFill>
              <a:srgbClr val="A58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3" name="Rectangle 2809"/>
            <p:cNvSpPr>
              <a:spLocks noChangeArrowheads="1"/>
            </p:cNvSpPr>
            <p:nvPr/>
          </p:nvSpPr>
          <p:spPr bwMode="auto">
            <a:xfrm>
              <a:off x="4486" y="1670"/>
              <a:ext cx="10" cy="16"/>
            </a:xfrm>
            <a:prstGeom prst="rect">
              <a:avLst/>
            </a:prstGeom>
            <a:solidFill>
              <a:srgbClr val="A58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4" name="Rectangle 2810"/>
            <p:cNvSpPr>
              <a:spLocks noChangeArrowheads="1"/>
            </p:cNvSpPr>
            <p:nvPr/>
          </p:nvSpPr>
          <p:spPr bwMode="auto">
            <a:xfrm>
              <a:off x="4501" y="1670"/>
              <a:ext cx="11" cy="16"/>
            </a:xfrm>
            <a:prstGeom prst="rect">
              <a:avLst/>
            </a:prstGeom>
            <a:solidFill>
              <a:srgbClr val="A58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5" name="Rectangle 2811"/>
            <p:cNvSpPr>
              <a:spLocks noChangeArrowheads="1"/>
            </p:cNvSpPr>
            <p:nvPr/>
          </p:nvSpPr>
          <p:spPr bwMode="auto">
            <a:xfrm>
              <a:off x="4522" y="1670"/>
              <a:ext cx="6" cy="16"/>
            </a:xfrm>
            <a:prstGeom prst="rect">
              <a:avLst/>
            </a:prstGeom>
            <a:solidFill>
              <a:srgbClr val="A58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6" name="Rectangle 2812"/>
            <p:cNvSpPr>
              <a:spLocks noChangeArrowheads="1"/>
            </p:cNvSpPr>
            <p:nvPr/>
          </p:nvSpPr>
          <p:spPr bwMode="auto">
            <a:xfrm>
              <a:off x="4538" y="1670"/>
              <a:ext cx="11" cy="16"/>
            </a:xfrm>
            <a:prstGeom prst="rect">
              <a:avLst/>
            </a:prstGeom>
            <a:solidFill>
              <a:srgbClr val="A58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7" name="Rectangle 2813"/>
            <p:cNvSpPr>
              <a:spLocks noChangeArrowheads="1"/>
            </p:cNvSpPr>
            <p:nvPr/>
          </p:nvSpPr>
          <p:spPr bwMode="auto">
            <a:xfrm>
              <a:off x="4554" y="1670"/>
              <a:ext cx="10" cy="16"/>
            </a:xfrm>
            <a:prstGeom prst="rect">
              <a:avLst/>
            </a:prstGeom>
            <a:solidFill>
              <a:srgbClr val="A58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8" name="Rectangle 2814"/>
            <p:cNvSpPr>
              <a:spLocks noChangeArrowheads="1"/>
            </p:cNvSpPr>
            <p:nvPr/>
          </p:nvSpPr>
          <p:spPr bwMode="auto">
            <a:xfrm>
              <a:off x="4570" y="1670"/>
              <a:ext cx="10" cy="16"/>
            </a:xfrm>
            <a:prstGeom prst="rect">
              <a:avLst/>
            </a:prstGeom>
            <a:solidFill>
              <a:srgbClr val="A58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9" name="Rectangle 2815"/>
            <p:cNvSpPr>
              <a:spLocks noChangeArrowheads="1"/>
            </p:cNvSpPr>
            <p:nvPr/>
          </p:nvSpPr>
          <p:spPr bwMode="auto">
            <a:xfrm>
              <a:off x="4590" y="1670"/>
              <a:ext cx="6" cy="16"/>
            </a:xfrm>
            <a:prstGeom prst="rect">
              <a:avLst/>
            </a:prstGeom>
            <a:solidFill>
              <a:srgbClr val="A58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0" name="Rectangle 2816"/>
            <p:cNvSpPr>
              <a:spLocks noChangeArrowheads="1"/>
            </p:cNvSpPr>
            <p:nvPr/>
          </p:nvSpPr>
          <p:spPr bwMode="auto">
            <a:xfrm>
              <a:off x="4606" y="1670"/>
              <a:ext cx="11" cy="16"/>
            </a:xfrm>
            <a:prstGeom prst="rect">
              <a:avLst/>
            </a:prstGeom>
            <a:solidFill>
              <a:srgbClr val="A58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1" name="Rectangle 2817"/>
            <p:cNvSpPr>
              <a:spLocks noChangeArrowheads="1"/>
            </p:cNvSpPr>
            <p:nvPr/>
          </p:nvSpPr>
          <p:spPr bwMode="auto">
            <a:xfrm>
              <a:off x="4622" y="1670"/>
              <a:ext cx="10" cy="16"/>
            </a:xfrm>
            <a:prstGeom prst="rect">
              <a:avLst/>
            </a:prstGeom>
            <a:solidFill>
              <a:srgbClr val="A58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2" name="Rectangle 2818"/>
            <p:cNvSpPr>
              <a:spLocks noChangeArrowheads="1"/>
            </p:cNvSpPr>
            <p:nvPr/>
          </p:nvSpPr>
          <p:spPr bwMode="auto">
            <a:xfrm>
              <a:off x="4638" y="1670"/>
              <a:ext cx="10" cy="16"/>
            </a:xfrm>
            <a:prstGeom prst="rect">
              <a:avLst/>
            </a:prstGeom>
            <a:solidFill>
              <a:srgbClr val="A58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3" name="Rectangle 2819"/>
            <p:cNvSpPr>
              <a:spLocks noChangeArrowheads="1"/>
            </p:cNvSpPr>
            <p:nvPr/>
          </p:nvSpPr>
          <p:spPr bwMode="auto">
            <a:xfrm>
              <a:off x="3913" y="2007"/>
              <a:ext cx="1292" cy="16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4" name="Rectangle 2820"/>
            <p:cNvSpPr>
              <a:spLocks noChangeArrowheads="1"/>
            </p:cNvSpPr>
            <p:nvPr/>
          </p:nvSpPr>
          <p:spPr bwMode="auto">
            <a:xfrm>
              <a:off x="3698" y="2018"/>
              <a:ext cx="1722" cy="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5" name="Rectangle 2821"/>
            <p:cNvSpPr>
              <a:spLocks noChangeArrowheads="1"/>
            </p:cNvSpPr>
            <p:nvPr/>
          </p:nvSpPr>
          <p:spPr bwMode="auto">
            <a:xfrm>
              <a:off x="3929" y="1970"/>
              <a:ext cx="11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6" name="Rectangle 2822"/>
            <p:cNvSpPr>
              <a:spLocks noChangeArrowheads="1"/>
            </p:cNvSpPr>
            <p:nvPr/>
          </p:nvSpPr>
          <p:spPr bwMode="auto">
            <a:xfrm>
              <a:off x="3955" y="1970"/>
              <a:ext cx="11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7" name="Rectangle 2823"/>
            <p:cNvSpPr>
              <a:spLocks noChangeArrowheads="1"/>
            </p:cNvSpPr>
            <p:nvPr/>
          </p:nvSpPr>
          <p:spPr bwMode="auto">
            <a:xfrm>
              <a:off x="3982" y="1970"/>
              <a:ext cx="10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8" name="Rectangle 2824"/>
            <p:cNvSpPr>
              <a:spLocks noChangeArrowheads="1"/>
            </p:cNvSpPr>
            <p:nvPr/>
          </p:nvSpPr>
          <p:spPr bwMode="auto">
            <a:xfrm>
              <a:off x="4008" y="1970"/>
              <a:ext cx="10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9" name="Rectangle 2825"/>
            <p:cNvSpPr>
              <a:spLocks noChangeArrowheads="1"/>
            </p:cNvSpPr>
            <p:nvPr/>
          </p:nvSpPr>
          <p:spPr bwMode="auto">
            <a:xfrm>
              <a:off x="4034" y="1970"/>
              <a:ext cx="11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0" name="Rectangle 2826"/>
            <p:cNvSpPr>
              <a:spLocks noChangeArrowheads="1"/>
            </p:cNvSpPr>
            <p:nvPr/>
          </p:nvSpPr>
          <p:spPr bwMode="auto">
            <a:xfrm>
              <a:off x="4060" y="1970"/>
              <a:ext cx="11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1" name="Rectangle 2827"/>
            <p:cNvSpPr>
              <a:spLocks noChangeArrowheads="1"/>
            </p:cNvSpPr>
            <p:nvPr/>
          </p:nvSpPr>
          <p:spPr bwMode="auto">
            <a:xfrm>
              <a:off x="4087" y="1970"/>
              <a:ext cx="15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2" name="Rectangle 2828"/>
            <p:cNvSpPr>
              <a:spLocks noChangeArrowheads="1"/>
            </p:cNvSpPr>
            <p:nvPr/>
          </p:nvSpPr>
          <p:spPr bwMode="auto">
            <a:xfrm>
              <a:off x="4113" y="1970"/>
              <a:ext cx="16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3" name="Rectangle 2829"/>
            <p:cNvSpPr>
              <a:spLocks noChangeArrowheads="1"/>
            </p:cNvSpPr>
            <p:nvPr/>
          </p:nvSpPr>
          <p:spPr bwMode="auto">
            <a:xfrm>
              <a:off x="4144" y="1970"/>
              <a:ext cx="11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4" name="Rectangle 2830"/>
            <p:cNvSpPr>
              <a:spLocks noChangeArrowheads="1"/>
            </p:cNvSpPr>
            <p:nvPr/>
          </p:nvSpPr>
          <p:spPr bwMode="auto">
            <a:xfrm>
              <a:off x="4171" y="1970"/>
              <a:ext cx="10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5" name="Rectangle 2831"/>
            <p:cNvSpPr>
              <a:spLocks noChangeArrowheads="1"/>
            </p:cNvSpPr>
            <p:nvPr/>
          </p:nvSpPr>
          <p:spPr bwMode="auto">
            <a:xfrm>
              <a:off x="4197" y="1970"/>
              <a:ext cx="10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6" name="Rectangle 2832"/>
            <p:cNvSpPr>
              <a:spLocks noChangeArrowheads="1"/>
            </p:cNvSpPr>
            <p:nvPr/>
          </p:nvSpPr>
          <p:spPr bwMode="auto">
            <a:xfrm>
              <a:off x="4223" y="1970"/>
              <a:ext cx="11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7" name="Rectangle 2833"/>
            <p:cNvSpPr>
              <a:spLocks noChangeArrowheads="1"/>
            </p:cNvSpPr>
            <p:nvPr/>
          </p:nvSpPr>
          <p:spPr bwMode="auto">
            <a:xfrm>
              <a:off x="4249" y="1970"/>
              <a:ext cx="11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8" name="Rectangle 2834"/>
            <p:cNvSpPr>
              <a:spLocks noChangeArrowheads="1"/>
            </p:cNvSpPr>
            <p:nvPr/>
          </p:nvSpPr>
          <p:spPr bwMode="auto">
            <a:xfrm>
              <a:off x="4276" y="1970"/>
              <a:ext cx="10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9" name="Rectangle 2835"/>
            <p:cNvSpPr>
              <a:spLocks noChangeArrowheads="1"/>
            </p:cNvSpPr>
            <p:nvPr/>
          </p:nvSpPr>
          <p:spPr bwMode="auto">
            <a:xfrm>
              <a:off x="4302" y="1970"/>
              <a:ext cx="16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0" name="Rectangle 2836"/>
            <p:cNvSpPr>
              <a:spLocks noChangeArrowheads="1"/>
            </p:cNvSpPr>
            <p:nvPr/>
          </p:nvSpPr>
          <p:spPr bwMode="auto">
            <a:xfrm>
              <a:off x="4328" y="1970"/>
              <a:ext cx="16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1" name="Rectangle 2837"/>
            <p:cNvSpPr>
              <a:spLocks noChangeArrowheads="1"/>
            </p:cNvSpPr>
            <p:nvPr/>
          </p:nvSpPr>
          <p:spPr bwMode="auto">
            <a:xfrm>
              <a:off x="4360" y="1970"/>
              <a:ext cx="10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2" name="Rectangle 2838"/>
            <p:cNvSpPr>
              <a:spLocks noChangeArrowheads="1"/>
            </p:cNvSpPr>
            <p:nvPr/>
          </p:nvSpPr>
          <p:spPr bwMode="auto">
            <a:xfrm>
              <a:off x="4386" y="1970"/>
              <a:ext cx="10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3" name="Rectangle 2839"/>
            <p:cNvSpPr>
              <a:spLocks noChangeArrowheads="1"/>
            </p:cNvSpPr>
            <p:nvPr/>
          </p:nvSpPr>
          <p:spPr bwMode="auto">
            <a:xfrm>
              <a:off x="4412" y="1970"/>
              <a:ext cx="11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4" name="Rectangle 2840"/>
            <p:cNvSpPr>
              <a:spLocks noChangeArrowheads="1"/>
            </p:cNvSpPr>
            <p:nvPr/>
          </p:nvSpPr>
          <p:spPr bwMode="auto">
            <a:xfrm>
              <a:off x="3929" y="1970"/>
              <a:ext cx="11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5" name="Rectangle 2841"/>
            <p:cNvSpPr>
              <a:spLocks noChangeArrowheads="1"/>
            </p:cNvSpPr>
            <p:nvPr/>
          </p:nvSpPr>
          <p:spPr bwMode="auto">
            <a:xfrm>
              <a:off x="3955" y="1970"/>
              <a:ext cx="11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6" name="Rectangle 2842"/>
            <p:cNvSpPr>
              <a:spLocks noChangeArrowheads="1"/>
            </p:cNvSpPr>
            <p:nvPr/>
          </p:nvSpPr>
          <p:spPr bwMode="auto">
            <a:xfrm>
              <a:off x="3982" y="1970"/>
              <a:ext cx="10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7" name="Rectangle 2843"/>
            <p:cNvSpPr>
              <a:spLocks noChangeArrowheads="1"/>
            </p:cNvSpPr>
            <p:nvPr/>
          </p:nvSpPr>
          <p:spPr bwMode="auto">
            <a:xfrm>
              <a:off x="4008" y="1970"/>
              <a:ext cx="10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8" name="Rectangle 2844"/>
            <p:cNvSpPr>
              <a:spLocks noChangeArrowheads="1"/>
            </p:cNvSpPr>
            <p:nvPr/>
          </p:nvSpPr>
          <p:spPr bwMode="auto">
            <a:xfrm>
              <a:off x="4034" y="1970"/>
              <a:ext cx="11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9" name="Rectangle 2845"/>
            <p:cNvSpPr>
              <a:spLocks noChangeArrowheads="1"/>
            </p:cNvSpPr>
            <p:nvPr/>
          </p:nvSpPr>
          <p:spPr bwMode="auto">
            <a:xfrm>
              <a:off x="4060" y="1970"/>
              <a:ext cx="11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0" name="Rectangle 2846"/>
            <p:cNvSpPr>
              <a:spLocks noChangeArrowheads="1"/>
            </p:cNvSpPr>
            <p:nvPr/>
          </p:nvSpPr>
          <p:spPr bwMode="auto">
            <a:xfrm>
              <a:off x="4087" y="1970"/>
              <a:ext cx="15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1" name="Rectangle 2847"/>
            <p:cNvSpPr>
              <a:spLocks noChangeArrowheads="1"/>
            </p:cNvSpPr>
            <p:nvPr/>
          </p:nvSpPr>
          <p:spPr bwMode="auto">
            <a:xfrm>
              <a:off x="4113" y="1970"/>
              <a:ext cx="16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2" name="Rectangle 2848"/>
            <p:cNvSpPr>
              <a:spLocks noChangeArrowheads="1"/>
            </p:cNvSpPr>
            <p:nvPr/>
          </p:nvSpPr>
          <p:spPr bwMode="auto">
            <a:xfrm>
              <a:off x="4144" y="1970"/>
              <a:ext cx="11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3" name="Rectangle 2849"/>
            <p:cNvSpPr>
              <a:spLocks noChangeArrowheads="1"/>
            </p:cNvSpPr>
            <p:nvPr/>
          </p:nvSpPr>
          <p:spPr bwMode="auto">
            <a:xfrm>
              <a:off x="4171" y="1970"/>
              <a:ext cx="10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4" name="Rectangle 2850"/>
            <p:cNvSpPr>
              <a:spLocks noChangeArrowheads="1"/>
            </p:cNvSpPr>
            <p:nvPr/>
          </p:nvSpPr>
          <p:spPr bwMode="auto">
            <a:xfrm>
              <a:off x="4197" y="1970"/>
              <a:ext cx="10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5" name="Rectangle 2851"/>
            <p:cNvSpPr>
              <a:spLocks noChangeArrowheads="1"/>
            </p:cNvSpPr>
            <p:nvPr/>
          </p:nvSpPr>
          <p:spPr bwMode="auto">
            <a:xfrm>
              <a:off x="4223" y="1970"/>
              <a:ext cx="11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6" name="Rectangle 2852"/>
            <p:cNvSpPr>
              <a:spLocks noChangeArrowheads="1"/>
            </p:cNvSpPr>
            <p:nvPr/>
          </p:nvSpPr>
          <p:spPr bwMode="auto">
            <a:xfrm>
              <a:off x="4249" y="1970"/>
              <a:ext cx="11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7" name="Rectangle 2853"/>
            <p:cNvSpPr>
              <a:spLocks noChangeArrowheads="1"/>
            </p:cNvSpPr>
            <p:nvPr/>
          </p:nvSpPr>
          <p:spPr bwMode="auto">
            <a:xfrm>
              <a:off x="4276" y="1970"/>
              <a:ext cx="10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8" name="Rectangle 2854"/>
            <p:cNvSpPr>
              <a:spLocks noChangeArrowheads="1"/>
            </p:cNvSpPr>
            <p:nvPr/>
          </p:nvSpPr>
          <p:spPr bwMode="auto">
            <a:xfrm>
              <a:off x="4302" y="1970"/>
              <a:ext cx="16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9" name="Rectangle 2855"/>
            <p:cNvSpPr>
              <a:spLocks noChangeArrowheads="1"/>
            </p:cNvSpPr>
            <p:nvPr/>
          </p:nvSpPr>
          <p:spPr bwMode="auto">
            <a:xfrm>
              <a:off x="4328" y="1970"/>
              <a:ext cx="16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0" name="Rectangle 2856"/>
            <p:cNvSpPr>
              <a:spLocks noChangeArrowheads="1"/>
            </p:cNvSpPr>
            <p:nvPr/>
          </p:nvSpPr>
          <p:spPr bwMode="auto">
            <a:xfrm>
              <a:off x="4360" y="1970"/>
              <a:ext cx="10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1" name="Rectangle 2857"/>
            <p:cNvSpPr>
              <a:spLocks noChangeArrowheads="1"/>
            </p:cNvSpPr>
            <p:nvPr/>
          </p:nvSpPr>
          <p:spPr bwMode="auto">
            <a:xfrm>
              <a:off x="4386" y="1970"/>
              <a:ext cx="10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2" name="Rectangle 2858"/>
            <p:cNvSpPr>
              <a:spLocks noChangeArrowheads="1"/>
            </p:cNvSpPr>
            <p:nvPr/>
          </p:nvSpPr>
          <p:spPr bwMode="auto">
            <a:xfrm>
              <a:off x="4412" y="1970"/>
              <a:ext cx="11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3" name="Rectangle 2859"/>
            <p:cNvSpPr>
              <a:spLocks noChangeArrowheads="1"/>
            </p:cNvSpPr>
            <p:nvPr/>
          </p:nvSpPr>
          <p:spPr bwMode="auto">
            <a:xfrm>
              <a:off x="3929" y="1965"/>
              <a:ext cx="504" cy="11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4" name="Rectangle 2860"/>
            <p:cNvSpPr>
              <a:spLocks noChangeArrowheads="1"/>
            </p:cNvSpPr>
            <p:nvPr/>
          </p:nvSpPr>
          <p:spPr bwMode="auto">
            <a:xfrm>
              <a:off x="5178" y="1970"/>
              <a:ext cx="11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5" name="Rectangle 2861"/>
            <p:cNvSpPr>
              <a:spLocks noChangeArrowheads="1"/>
            </p:cNvSpPr>
            <p:nvPr/>
          </p:nvSpPr>
          <p:spPr bwMode="auto">
            <a:xfrm>
              <a:off x="5152" y="1970"/>
              <a:ext cx="11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6" name="Rectangle 2862"/>
            <p:cNvSpPr>
              <a:spLocks noChangeArrowheads="1"/>
            </p:cNvSpPr>
            <p:nvPr/>
          </p:nvSpPr>
          <p:spPr bwMode="auto">
            <a:xfrm>
              <a:off x="5126" y="1970"/>
              <a:ext cx="10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7" name="Rectangle 2863"/>
            <p:cNvSpPr>
              <a:spLocks noChangeArrowheads="1"/>
            </p:cNvSpPr>
            <p:nvPr/>
          </p:nvSpPr>
          <p:spPr bwMode="auto">
            <a:xfrm>
              <a:off x="5100" y="1970"/>
              <a:ext cx="10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8" name="Rectangle 2864"/>
            <p:cNvSpPr>
              <a:spLocks noChangeArrowheads="1"/>
            </p:cNvSpPr>
            <p:nvPr/>
          </p:nvSpPr>
          <p:spPr bwMode="auto">
            <a:xfrm>
              <a:off x="5073" y="1970"/>
              <a:ext cx="11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9" name="Rectangle 2865"/>
            <p:cNvSpPr>
              <a:spLocks noChangeArrowheads="1"/>
            </p:cNvSpPr>
            <p:nvPr/>
          </p:nvSpPr>
          <p:spPr bwMode="auto">
            <a:xfrm>
              <a:off x="5042" y="1970"/>
              <a:ext cx="16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0" name="Rectangle 2866"/>
            <p:cNvSpPr>
              <a:spLocks noChangeArrowheads="1"/>
            </p:cNvSpPr>
            <p:nvPr/>
          </p:nvSpPr>
          <p:spPr bwMode="auto">
            <a:xfrm>
              <a:off x="5016" y="1970"/>
              <a:ext cx="15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1" name="Rectangle 2867"/>
            <p:cNvSpPr>
              <a:spLocks noChangeArrowheads="1"/>
            </p:cNvSpPr>
            <p:nvPr/>
          </p:nvSpPr>
          <p:spPr bwMode="auto">
            <a:xfrm>
              <a:off x="4989" y="1970"/>
              <a:ext cx="11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2" name="Rectangle 2868"/>
            <p:cNvSpPr>
              <a:spLocks noChangeArrowheads="1"/>
            </p:cNvSpPr>
            <p:nvPr/>
          </p:nvSpPr>
          <p:spPr bwMode="auto">
            <a:xfrm>
              <a:off x="4963" y="1970"/>
              <a:ext cx="11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3" name="Rectangle 2869"/>
            <p:cNvSpPr>
              <a:spLocks noChangeArrowheads="1"/>
            </p:cNvSpPr>
            <p:nvPr/>
          </p:nvSpPr>
          <p:spPr bwMode="auto">
            <a:xfrm>
              <a:off x="4937" y="1970"/>
              <a:ext cx="10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4" name="Rectangle 2870"/>
            <p:cNvSpPr>
              <a:spLocks noChangeArrowheads="1"/>
            </p:cNvSpPr>
            <p:nvPr/>
          </p:nvSpPr>
          <p:spPr bwMode="auto">
            <a:xfrm>
              <a:off x="4911" y="1970"/>
              <a:ext cx="10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5" name="Rectangle 2871"/>
            <p:cNvSpPr>
              <a:spLocks noChangeArrowheads="1"/>
            </p:cNvSpPr>
            <p:nvPr/>
          </p:nvSpPr>
          <p:spPr bwMode="auto">
            <a:xfrm>
              <a:off x="4884" y="1970"/>
              <a:ext cx="11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6" name="Rectangle 2872"/>
            <p:cNvSpPr>
              <a:spLocks noChangeArrowheads="1"/>
            </p:cNvSpPr>
            <p:nvPr/>
          </p:nvSpPr>
          <p:spPr bwMode="auto">
            <a:xfrm>
              <a:off x="4858" y="1970"/>
              <a:ext cx="11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7" name="Rectangle 2873"/>
            <p:cNvSpPr>
              <a:spLocks noChangeArrowheads="1"/>
            </p:cNvSpPr>
            <p:nvPr/>
          </p:nvSpPr>
          <p:spPr bwMode="auto">
            <a:xfrm>
              <a:off x="4827" y="1970"/>
              <a:ext cx="15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8" name="Rectangle 2874"/>
            <p:cNvSpPr>
              <a:spLocks noChangeArrowheads="1"/>
            </p:cNvSpPr>
            <p:nvPr/>
          </p:nvSpPr>
          <p:spPr bwMode="auto">
            <a:xfrm>
              <a:off x="4800" y="1970"/>
              <a:ext cx="16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9" name="Rectangle 2875"/>
            <p:cNvSpPr>
              <a:spLocks noChangeArrowheads="1"/>
            </p:cNvSpPr>
            <p:nvPr/>
          </p:nvSpPr>
          <p:spPr bwMode="auto">
            <a:xfrm>
              <a:off x="4774" y="1970"/>
              <a:ext cx="16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0" name="Rectangle 2876"/>
            <p:cNvSpPr>
              <a:spLocks noChangeArrowheads="1"/>
            </p:cNvSpPr>
            <p:nvPr/>
          </p:nvSpPr>
          <p:spPr bwMode="auto">
            <a:xfrm>
              <a:off x="4748" y="1970"/>
              <a:ext cx="10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1" name="Rectangle 2877"/>
            <p:cNvSpPr>
              <a:spLocks noChangeArrowheads="1"/>
            </p:cNvSpPr>
            <p:nvPr/>
          </p:nvSpPr>
          <p:spPr bwMode="auto">
            <a:xfrm>
              <a:off x="4722" y="1970"/>
              <a:ext cx="10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2" name="Rectangle 2878"/>
            <p:cNvSpPr>
              <a:spLocks noChangeArrowheads="1"/>
            </p:cNvSpPr>
            <p:nvPr/>
          </p:nvSpPr>
          <p:spPr bwMode="auto">
            <a:xfrm>
              <a:off x="4695" y="1970"/>
              <a:ext cx="11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3" name="Rectangle 2879"/>
            <p:cNvSpPr>
              <a:spLocks noChangeArrowheads="1"/>
            </p:cNvSpPr>
            <p:nvPr/>
          </p:nvSpPr>
          <p:spPr bwMode="auto">
            <a:xfrm>
              <a:off x="5178" y="1970"/>
              <a:ext cx="11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4" name="Rectangle 2880"/>
            <p:cNvSpPr>
              <a:spLocks noChangeArrowheads="1"/>
            </p:cNvSpPr>
            <p:nvPr/>
          </p:nvSpPr>
          <p:spPr bwMode="auto">
            <a:xfrm>
              <a:off x="5152" y="1970"/>
              <a:ext cx="11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5" name="Rectangle 2881"/>
            <p:cNvSpPr>
              <a:spLocks noChangeArrowheads="1"/>
            </p:cNvSpPr>
            <p:nvPr/>
          </p:nvSpPr>
          <p:spPr bwMode="auto">
            <a:xfrm>
              <a:off x="5126" y="1970"/>
              <a:ext cx="10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6" name="Rectangle 2882"/>
            <p:cNvSpPr>
              <a:spLocks noChangeArrowheads="1"/>
            </p:cNvSpPr>
            <p:nvPr/>
          </p:nvSpPr>
          <p:spPr bwMode="auto">
            <a:xfrm>
              <a:off x="5100" y="1970"/>
              <a:ext cx="10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7" name="Rectangle 2883"/>
            <p:cNvSpPr>
              <a:spLocks noChangeArrowheads="1"/>
            </p:cNvSpPr>
            <p:nvPr/>
          </p:nvSpPr>
          <p:spPr bwMode="auto">
            <a:xfrm>
              <a:off x="5073" y="1970"/>
              <a:ext cx="11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8" name="Rectangle 2884"/>
            <p:cNvSpPr>
              <a:spLocks noChangeArrowheads="1"/>
            </p:cNvSpPr>
            <p:nvPr/>
          </p:nvSpPr>
          <p:spPr bwMode="auto">
            <a:xfrm>
              <a:off x="5042" y="1970"/>
              <a:ext cx="16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9" name="Rectangle 2885"/>
            <p:cNvSpPr>
              <a:spLocks noChangeArrowheads="1"/>
            </p:cNvSpPr>
            <p:nvPr/>
          </p:nvSpPr>
          <p:spPr bwMode="auto">
            <a:xfrm>
              <a:off x="5016" y="1970"/>
              <a:ext cx="15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0" name="Rectangle 2886"/>
            <p:cNvSpPr>
              <a:spLocks noChangeArrowheads="1"/>
            </p:cNvSpPr>
            <p:nvPr/>
          </p:nvSpPr>
          <p:spPr bwMode="auto">
            <a:xfrm>
              <a:off x="4989" y="1970"/>
              <a:ext cx="11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1" name="Rectangle 2887"/>
            <p:cNvSpPr>
              <a:spLocks noChangeArrowheads="1"/>
            </p:cNvSpPr>
            <p:nvPr/>
          </p:nvSpPr>
          <p:spPr bwMode="auto">
            <a:xfrm>
              <a:off x="4963" y="1970"/>
              <a:ext cx="11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2" name="Rectangle 2888"/>
            <p:cNvSpPr>
              <a:spLocks noChangeArrowheads="1"/>
            </p:cNvSpPr>
            <p:nvPr/>
          </p:nvSpPr>
          <p:spPr bwMode="auto">
            <a:xfrm>
              <a:off x="4937" y="1970"/>
              <a:ext cx="10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3" name="Rectangle 2889"/>
            <p:cNvSpPr>
              <a:spLocks noChangeArrowheads="1"/>
            </p:cNvSpPr>
            <p:nvPr/>
          </p:nvSpPr>
          <p:spPr bwMode="auto">
            <a:xfrm>
              <a:off x="4911" y="1970"/>
              <a:ext cx="10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4" name="Rectangle 2890"/>
            <p:cNvSpPr>
              <a:spLocks noChangeArrowheads="1"/>
            </p:cNvSpPr>
            <p:nvPr/>
          </p:nvSpPr>
          <p:spPr bwMode="auto">
            <a:xfrm>
              <a:off x="4884" y="1970"/>
              <a:ext cx="11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5" name="Rectangle 2891"/>
            <p:cNvSpPr>
              <a:spLocks noChangeArrowheads="1"/>
            </p:cNvSpPr>
            <p:nvPr/>
          </p:nvSpPr>
          <p:spPr bwMode="auto">
            <a:xfrm>
              <a:off x="4858" y="1970"/>
              <a:ext cx="11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6" name="Rectangle 2892"/>
            <p:cNvSpPr>
              <a:spLocks noChangeArrowheads="1"/>
            </p:cNvSpPr>
            <p:nvPr/>
          </p:nvSpPr>
          <p:spPr bwMode="auto">
            <a:xfrm>
              <a:off x="4827" y="1970"/>
              <a:ext cx="15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7" name="Rectangle 2893"/>
            <p:cNvSpPr>
              <a:spLocks noChangeArrowheads="1"/>
            </p:cNvSpPr>
            <p:nvPr/>
          </p:nvSpPr>
          <p:spPr bwMode="auto">
            <a:xfrm>
              <a:off x="4800" y="1970"/>
              <a:ext cx="16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8" name="Rectangle 2894"/>
            <p:cNvSpPr>
              <a:spLocks noChangeArrowheads="1"/>
            </p:cNvSpPr>
            <p:nvPr/>
          </p:nvSpPr>
          <p:spPr bwMode="auto">
            <a:xfrm>
              <a:off x="4774" y="1970"/>
              <a:ext cx="16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9" name="Rectangle 2895"/>
            <p:cNvSpPr>
              <a:spLocks noChangeArrowheads="1"/>
            </p:cNvSpPr>
            <p:nvPr/>
          </p:nvSpPr>
          <p:spPr bwMode="auto">
            <a:xfrm>
              <a:off x="4748" y="1970"/>
              <a:ext cx="10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0" name="Rectangle 2896"/>
            <p:cNvSpPr>
              <a:spLocks noChangeArrowheads="1"/>
            </p:cNvSpPr>
            <p:nvPr/>
          </p:nvSpPr>
          <p:spPr bwMode="auto">
            <a:xfrm>
              <a:off x="4722" y="1970"/>
              <a:ext cx="10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1" name="Rectangle 2897"/>
            <p:cNvSpPr>
              <a:spLocks noChangeArrowheads="1"/>
            </p:cNvSpPr>
            <p:nvPr/>
          </p:nvSpPr>
          <p:spPr bwMode="auto">
            <a:xfrm>
              <a:off x="4695" y="1970"/>
              <a:ext cx="11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2" name="Rectangle 2898"/>
            <p:cNvSpPr>
              <a:spLocks noChangeArrowheads="1"/>
            </p:cNvSpPr>
            <p:nvPr/>
          </p:nvSpPr>
          <p:spPr bwMode="auto">
            <a:xfrm>
              <a:off x="4680" y="1965"/>
              <a:ext cx="509" cy="11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3" name="Rectangle 2899"/>
            <p:cNvSpPr>
              <a:spLocks noChangeArrowheads="1"/>
            </p:cNvSpPr>
            <p:nvPr/>
          </p:nvSpPr>
          <p:spPr bwMode="auto">
            <a:xfrm>
              <a:off x="5420" y="2044"/>
              <a:ext cx="16" cy="79"/>
            </a:xfrm>
            <a:prstGeom prst="rect">
              <a:avLst/>
            </a:pr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4" name="Oval 2900"/>
            <p:cNvSpPr>
              <a:spLocks noChangeArrowheads="1"/>
            </p:cNvSpPr>
            <p:nvPr/>
          </p:nvSpPr>
          <p:spPr bwMode="auto">
            <a:xfrm>
              <a:off x="5346" y="1944"/>
              <a:ext cx="137" cy="143"/>
            </a:xfrm>
            <a:prstGeom prst="ellipse">
              <a:avLst/>
            </a:prstGeom>
            <a:solidFill>
              <a:srgbClr val="54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5" name="Rectangle 2901"/>
            <p:cNvSpPr>
              <a:spLocks noChangeArrowheads="1"/>
            </p:cNvSpPr>
            <p:nvPr/>
          </p:nvSpPr>
          <p:spPr bwMode="auto">
            <a:xfrm>
              <a:off x="5236" y="2044"/>
              <a:ext cx="16" cy="79"/>
            </a:xfrm>
            <a:prstGeom prst="rect">
              <a:avLst/>
            </a:pr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6" name="Oval 2902"/>
            <p:cNvSpPr>
              <a:spLocks noChangeArrowheads="1"/>
            </p:cNvSpPr>
            <p:nvPr/>
          </p:nvSpPr>
          <p:spPr bwMode="auto">
            <a:xfrm>
              <a:off x="5173" y="1944"/>
              <a:ext cx="142" cy="143"/>
            </a:xfrm>
            <a:prstGeom prst="ellipse">
              <a:avLst/>
            </a:prstGeom>
            <a:solidFill>
              <a:srgbClr val="73B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7" name="Rectangle 2903"/>
            <p:cNvSpPr>
              <a:spLocks noChangeArrowheads="1"/>
            </p:cNvSpPr>
            <p:nvPr/>
          </p:nvSpPr>
          <p:spPr bwMode="auto">
            <a:xfrm>
              <a:off x="5052" y="2044"/>
              <a:ext cx="16" cy="79"/>
            </a:xfrm>
            <a:prstGeom prst="rect">
              <a:avLst/>
            </a:pr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8" name="Oval 2904"/>
            <p:cNvSpPr>
              <a:spLocks noChangeArrowheads="1"/>
            </p:cNvSpPr>
            <p:nvPr/>
          </p:nvSpPr>
          <p:spPr bwMode="auto">
            <a:xfrm>
              <a:off x="4979" y="1944"/>
              <a:ext cx="142" cy="143"/>
            </a:xfrm>
            <a:prstGeom prst="ellipse">
              <a:avLst/>
            </a:prstGeom>
            <a:solidFill>
              <a:srgbClr val="54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9" name="Rectangle 2905"/>
            <p:cNvSpPr>
              <a:spLocks noChangeArrowheads="1"/>
            </p:cNvSpPr>
            <p:nvPr/>
          </p:nvSpPr>
          <p:spPr bwMode="auto">
            <a:xfrm>
              <a:off x="4869" y="2044"/>
              <a:ext cx="15" cy="79"/>
            </a:xfrm>
            <a:prstGeom prst="rect">
              <a:avLst/>
            </a:pr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0" name="Oval 2906"/>
            <p:cNvSpPr>
              <a:spLocks noChangeArrowheads="1"/>
            </p:cNvSpPr>
            <p:nvPr/>
          </p:nvSpPr>
          <p:spPr bwMode="auto">
            <a:xfrm>
              <a:off x="4806" y="1944"/>
              <a:ext cx="141" cy="143"/>
            </a:xfrm>
            <a:prstGeom prst="ellipse">
              <a:avLst/>
            </a:prstGeom>
            <a:solidFill>
              <a:srgbClr val="73B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1" name="Rectangle 2907"/>
            <p:cNvSpPr>
              <a:spLocks noChangeArrowheads="1"/>
            </p:cNvSpPr>
            <p:nvPr/>
          </p:nvSpPr>
          <p:spPr bwMode="auto">
            <a:xfrm>
              <a:off x="4244" y="2044"/>
              <a:ext cx="16" cy="79"/>
            </a:xfrm>
            <a:prstGeom prst="rect">
              <a:avLst/>
            </a:pr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2" name="Oval 2908"/>
            <p:cNvSpPr>
              <a:spLocks noChangeArrowheads="1"/>
            </p:cNvSpPr>
            <p:nvPr/>
          </p:nvSpPr>
          <p:spPr bwMode="auto">
            <a:xfrm>
              <a:off x="4181" y="1944"/>
              <a:ext cx="142" cy="143"/>
            </a:xfrm>
            <a:prstGeom prst="ellipse">
              <a:avLst/>
            </a:prstGeom>
            <a:solidFill>
              <a:srgbClr val="73B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3" name="Rectangle 2909"/>
            <p:cNvSpPr>
              <a:spLocks noChangeArrowheads="1"/>
            </p:cNvSpPr>
            <p:nvPr/>
          </p:nvSpPr>
          <p:spPr bwMode="auto">
            <a:xfrm>
              <a:off x="4060" y="2044"/>
              <a:ext cx="16" cy="79"/>
            </a:xfrm>
            <a:prstGeom prst="rect">
              <a:avLst/>
            </a:pr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4" name="Oval 2910"/>
            <p:cNvSpPr>
              <a:spLocks noChangeArrowheads="1"/>
            </p:cNvSpPr>
            <p:nvPr/>
          </p:nvSpPr>
          <p:spPr bwMode="auto">
            <a:xfrm>
              <a:off x="3987" y="1944"/>
              <a:ext cx="142" cy="143"/>
            </a:xfrm>
            <a:prstGeom prst="ellipse">
              <a:avLst/>
            </a:prstGeom>
            <a:solidFill>
              <a:srgbClr val="54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5" name="Rectangle 2911"/>
            <p:cNvSpPr>
              <a:spLocks noChangeArrowheads="1"/>
            </p:cNvSpPr>
            <p:nvPr/>
          </p:nvSpPr>
          <p:spPr bwMode="auto">
            <a:xfrm>
              <a:off x="3877" y="2044"/>
              <a:ext cx="15" cy="79"/>
            </a:xfrm>
            <a:prstGeom prst="rect">
              <a:avLst/>
            </a:pr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6" name="Oval 2912"/>
            <p:cNvSpPr>
              <a:spLocks noChangeArrowheads="1"/>
            </p:cNvSpPr>
            <p:nvPr/>
          </p:nvSpPr>
          <p:spPr bwMode="auto">
            <a:xfrm>
              <a:off x="3814" y="1944"/>
              <a:ext cx="141" cy="143"/>
            </a:xfrm>
            <a:prstGeom prst="ellipse">
              <a:avLst/>
            </a:prstGeom>
            <a:solidFill>
              <a:srgbClr val="73B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7" name="Rectangle 2913"/>
            <p:cNvSpPr>
              <a:spLocks noChangeArrowheads="1"/>
            </p:cNvSpPr>
            <p:nvPr/>
          </p:nvSpPr>
          <p:spPr bwMode="auto">
            <a:xfrm>
              <a:off x="3693" y="2044"/>
              <a:ext cx="16" cy="79"/>
            </a:xfrm>
            <a:prstGeom prst="rect">
              <a:avLst/>
            </a:pr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8" name="Oval 2914"/>
            <p:cNvSpPr>
              <a:spLocks noChangeArrowheads="1"/>
            </p:cNvSpPr>
            <p:nvPr/>
          </p:nvSpPr>
          <p:spPr bwMode="auto">
            <a:xfrm>
              <a:off x="3630" y="1944"/>
              <a:ext cx="142" cy="143"/>
            </a:xfrm>
            <a:prstGeom prst="ellipse">
              <a:avLst/>
            </a:prstGeom>
            <a:solidFill>
              <a:srgbClr val="54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59" name="文本框 1858"/>
          <p:cNvSpPr txBox="1"/>
          <p:nvPr/>
        </p:nvSpPr>
        <p:spPr>
          <a:xfrm>
            <a:off x="1083938" y="1762321"/>
            <a:ext cx="2459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5"/>
                </a:solidFill>
              </a:rPr>
              <a:t>MALAYSIA</a:t>
            </a:r>
          </a:p>
          <a:p>
            <a:r>
              <a:rPr lang="zh-CN" altLang="en-US" sz="3600" b="1" dirty="0">
                <a:solidFill>
                  <a:schemeClr val="accent5"/>
                </a:solidFill>
              </a:rPr>
              <a:t>马来西亚</a:t>
            </a:r>
          </a:p>
        </p:txBody>
      </p:sp>
      <p:sp>
        <p:nvSpPr>
          <p:cNvPr id="1861" name="文本框 1860"/>
          <p:cNvSpPr txBox="1"/>
          <p:nvPr/>
        </p:nvSpPr>
        <p:spPr>
          <a:xfrm>
            <a:off x="1037281" y="3027279"/>
            <a:ext cx="4641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accent5"/>
                </a:solidFill>
              </a:rPr>
              <a:t>宗教 </a:t>
            </a:r>
            <a:r>
              <a:rPr lang="en-US" altLang="zh-CN" sz="2800" dirty="0" smtClean="0">
                <a:solidFill>
                  <a:schemeClr val="accent5"/>
                </a:solidFill>
              </a:rPr>
              <a:t>Religion</a:t>
            </a:r>
            <a:endParaRPr lang="zh-CN" altLang="en-US" sz="28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1"/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035692" y="673054"/>
            <a:ext cx="1704251" cy="1089927"/>
            <a:chOff x="5649050" y="652304"/>
            <a:chExt cx="280235" cy="1792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Freeform 681"/>
            <p:cNvSpPr/>
            <p:nvPr/>
          </p:nvSpPr>
          <p:spPr bwMode="auto">
            <a:xfrm>
              <a:off x="5649050" y="652304"/>
              <a:ext cx="280235" cy="179220"/>
            </a:xfrm>
            <a:custGeom>
              <a:avLst/>
              <a:gdLst/>
              <a:ahLst/>
              <a:cxnLst>
                <a:cxn ang="0">
                  <a:pos x="344" y="144"/>
                </a:cxn>
                <a:cxn ang="0">
                  <a:pos x="340" y="122"/>
                </a:cxn>
                <a:cxn ang="0">
                  <a:pos x="330" y="102"/>
                </a:cxn>
                <a:cxn ang="0">
                  <a:pos x="316" y="86"/>
                </a:cxn>
                <a:cxn ang="0">
                  <a:pos x="296" y="74"/>
                </a:cxn>
                <a:cxn ang="0">
                  <a:pos x="288" y="56"/>
                </a:cxn>
                <a:cxn ang="0">
                  <a:pos x="266" y="28"/>
                </a:cxn>
                <a:cxn ang="0">
                  <a:pos x="242" y="10"/>
                </a:cxn>
                <a:cxn ang="0">
                  <a:pos x="212" y="0"/>
                </a:cxn>
                <a:cxn ang="0">
                  <a:pos x="196" y="0"/>
                </a:cxn>
                <a:cxn ang="0">
                  <a:pos x="166" y="4"/>
                </a:cxn>
                <a:cxn ang="0">
                  <a:pos x="140" y="16"/>
                </a:cxn>
                <a:cxn ang="0">
                  <a:pos x="118" y="34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72" y="56"/>
                </a:cxn>
                <a:cxn ang="0">
                  <a:pos x="56" y="66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26" y="104"/>
                </a:cxn>
                <a:cxn ang="0">
                  <a:pos x="12" y="118"/>
                </a:cxn>
                <a:cxn ang="0">
                  <a:pos x="4" y="13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12" y="192"/>
                </a:cxn>
                <a:cxn ang="0">
                  <a:pos x="28" y="208"/>
                </a:cxn>
                <a:cxn ang="0">
                  <a:pos x="52" y="218"/>
                </a:cxn>
                <a:cxn ang="0">
                  <a:pos x="280" y="220"/>
                </a:cxn>
                <a:cxn ang="0">
                  <a:pos x="290" y="216"/>
                </a:cxn>
                <a:cxn ang="0">
                  <a:pos x="312" y="206"/>
                </a:cxn>
                <a:cxn ang="0">
                  <a:pos x="334" y="182"/>
                </a:cxn>
                <a:cxn ang="0">
                  <a:pos x="342" y="166"/>
                </a:cxn>
                <a:cxn ang="0">
                  <a:pos x="344" y="144"/>
                </a:cxn>
              </a:cxnLst>
              <a:rect l="0" t="0" r="r" b="b"/>
              <a:pathLst>
                <a:path w="344" h="220">
                  <a:moveTo>
                    <a:pt x="344" y="144"/>
                  </a:moveTo>
                  <a:lnTo>
                    <a:pt x="344" y="144"/>
                  </a:lnTo>
                  <a:lnTo>
                    <a:pt x="344" y="132"/>
                  </a:lnTo>
                  <a:lnTo>
                    <a:pt x="340" y="122"/>
                  </a:lnTo>
                  <a:lnTo>
                    <a:pt x="336" y="112"/>
                  </a:lnTo>
                  <a:lnTo>
                    <a:pt x="330" y="102"/>
                  </a:lnTo>
                  <a:lnTo>
                    <a:pt x="324" y="94"/>
                  </a:lnTo>
                  <a:lnTo>
                    <a:pt x="316" y="86"/>
                  </a:lnTo>
                  <a:lnTo>
                    <a:pt x="306" y="80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88" y="56"/>
                  </a:lnTo>
                  <a:lnTo>
                    <a:pt x="278" y="40"/>
                  </a:lnTo>
                  <a:lnTo>
                    <a:pt x="266" y="28"/>
                  </a:lnTo>
                  <a:lnTo>
                    <a:pt x="254" y="16"/>
                  </a:lnTo>
                  <a:lnTo>
                    <a:pt x="242" y="10"/>
                  </a:lnTo>
                  <a:lnTo>
                    <a:pt x="228" y="4"/>
                  </a:lnTo>
                  <a:lnTo>
                    <a:pt x="212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6" y="180"/>
                  </a:lnTo>
                  <a:lnTo>
                    <a:pt x="12" y="192"/>
                  </a:lnTo>
                  <a:lnTo>
                    <a:pt x="18" y="200"/>
                  </a:lnTo>
                  <a:lnTo>
                    <a:pt x="28" y="208"/>
                  </a:lnTo>
                  <a:lnTo>
                    <a:pt x="40" y="214"/>
                  </a:lnTo>
                  <a:lnTo>
                    <a:pt x="52" y="218"/>
                  </a:lnTo>
                  <a:lnTo>
                    <a:pt x="64" y="220"/>
                  </a:lnTo>
                  <a:lnTo>
                    <a:pt x="280" y="220"/>
                  </a:lnTo>
                  <a:lnTo>
                    <a:pt x="280" y="220"/>
                  </a:lnTo>
                  <a:lnTo>
                    <a:pt x="290" y="216"/>
                  </a:lnTo>
                  <a:lnTo>
                    <a:pt x="300" y="212"/>
                  </a:lnTo>
                  <a:lnTo>
                    <a:pt x="312" y="206"/>
                  </a:lnTo>
                  <a:lnTo>
                    <a:pt x="324" y="196"/>
                  </a:lnTo>
                  <a:lnTo>
                    <a:pt x="334" y="182"/>
                  </a:lnTo>
                  <a:lnTo>
                    <a:pt x="338" y="174"/>
                  </a:lnTo>
                  <a:lnTo>
                    <a:pt x="342" y="166"/>
                  </a:lnTo>
                  <a:lnTo>
                    <a:pt x="344" y="156"/>
                  </a:lnTo>
                  <a:lnTo>
                    <a:pt x="344" y="144"/>
                  </a:lnTo>
                  <a:lnTo>
                    <a:pt x="344" y="144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82"/>
            <p:cNvSpPr/>
            <p:nvPr/>
          </p:nvSpPr>
          <p:spPr bwMode="auto">
            <a:xfrm>
              <a:off x="5649050" y="652304"/>
              <a:ext cx="210177" cy="17922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96" y="0"/>
                </a:cxn>
                <a:cxn ang="0">
                  <a:pos x="182" y="0"/>
                </a:cxn>
                <a:cxn ang="0">
                  <a:pos x="166" y="4"/>
                </a:cxn>
                <a:cxn ang="0">
                  <a:pos x="154" y="8"/>
                </a:cxn>
                <a:cxn ang="0">
                  <a:pos x="140" y="16"/>
                </a:cxn>
                <a:cxn ang="0">
                  <a:pos x="130" y="24"/>
                </a:cxn>
                <a:cxn ang="0">
                  <a:pos x="118" y="34"/>
                </a:cxn>
                <a:cxn ang="0">
                  <a:pos x="110" y="44"/>
                </a:cxn>
                <a:cxn ang="0">
                  <a:pos x="102" y="56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82" y="54"/>
                </a:cxn>
                <a:cxn ang="0">
                  <a:pos x="72" y="56"/>
                </a:cxn>
                <a:cxn ang="0">
                  <a:pos x="64" y="60"/>
                </a:cxn>
                <a:cxn ang="0">
                  <a:pos x="56" y="66"/>
                </a:cxn>
                <a:cxn ang="0">
                  <a:pos x="50" y="74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34" y="98"/>
                </a:cxn>
                <a:cxn ang="0">
                  <a:pos x="26" y="104"/>
                </a:cxn>
                <a:cxn ang="0">
                  <a:pos x="18" y="110"/>
                </a:cxn>
                <a:cxn ang="0">
                  <a:pos x="12" y="118"/>
                </a:cxn>
                <a:cxn ang="0">
                  <a:pos x="8" y="126"/>
                </a:cxn>
                <a:cxn ang="0">
                  <a:pos x="4" y="136"/>
                </a:cxn>
                <a:cxn ang="0">
                  <a:pos x="0" y="144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4" y="180"/>
                </a:cxn>
                <a:cxn ang="0">
                  <a:pos x="10" y="190"/>
                </a:cxn>
                <a:cxn ang="0">
                  <a:pos x="18" y="200"/>
                </a:cxn>
                <a:cxn ang="0">
                  <a:pos x="26" y="206"/>
                </a:cxn>
                <a:cxn ang="0">
                  <a:pos x="36" y="214"/>
                </a:cxn>
                <a:cxn ang="0">
                  <a:pos x="48" y="218"/>
                </a:cxn>
                <a:cxn ang="0">
                  <a:pos x="60" y="220"/>
                </a:cxn>
                <a:cxn ang="0">
                  <a:pos x="258" y="20"/>
                </a:cxn>
                <a:cxn ang="0">
                  <a:pos x="258" y="20"/>
                </a:cxn>
                <a:cxn ang="0">
                  <a:pos x="244" y="10"/>
                </a:cxn>
                <a:cxn ang="0">
                  <a:pos x="230" y="4"/>
                </a:cxn>
                <a:cxn ang="0">
                  <a:pos x="214" y="0"/>
                </a:cxn>
                <a:cxn ang="0">
                  <a:pos x="196" y="0"/>
                </a:cxn>
                <a:cxn ang="0">
                  <a:pos x="196" y="0"/>
                </a:cxn>
              </a:cxnLst>
              <a:rect l="0" t="0" r="r" b="b"/>
              <a:pathLst>
                <a:path w="258" h="220">
                  <a:moveTo>
                    <a:pt x="196" y="0"/>
                  </a:move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4" y="180"/>
                  </a:lnTo>
                  <a:lnTo>
                    <a:pt x="10" y="190"/>
                  </a:lnTo>
                  <a:lnTo>
                    <a:pt x="18" y="200"/>
                  </a:lnTo>
                  <a:lnTo>
                    <a:pt x="26" y="206"/>
                  </a:lnTo>
                  <a:lnTo>
                    <a:pt x="36" y="214"/>
                  </a:lnTo>
                  <a:lnTo>
                    <a:pt x="48" y="218"/>
                  </a:lnTo>
                  <a:lnTo>
                    <a:pt x="60" y="220"/>
                  </a:lnTo>
                  <a:lnTo>
                    <a:pt x="258" y="20"/>
                  </a:lnTo>
                  <a:lnTo>
                    <a:pt x="258" y="20"/>
                  </a:lnTo>
                  <a:lnTo>
                    <a:pt x="244" y="10"/>
                  </a:lnTo>
                  <a:lnTo>
                    <a:pt x="230" y="4"/>
                  </a:lnTo>
                  <a:lnTo>
                    <a:pt x="214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083938" y="1762321"/>
            <a:ext cx="2459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MALAYSIA</a:t>
            </a:r>
          </a:p>
          <a:p>
            <a:r>
              <a:rPr lang="zh-CN" alt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马来西亚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35692" y="3027279"/>
            <a:ext cx="8296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双子塔 </a:t>
            </a:r>
            <a:r>
              <a:rPr lang="en-US" altLang="zh-CN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Petronas Twin </a:t>
            </a:r>
            <a:r>
              <a:rPr lang="en-US" altLang="zh-CN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Towers</a:t>
            </a:r>
            <a:endParaRPr lang="zh-CN" altLang="en-US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35693" y="3524781"/>
            <a:ext cx="7727308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这座双子塔楼包含</a:t>
            </a:r>
            <a:r>
              <a:rPr lang="en-US" altLang="zh-CN" dirty="0">
                <a:solidFill>
                  <a:schemeClr val="bg1"/>
                </a:solidFill>
              </a:rPr>
              <a:t>74.32</a:t>
            </a:r>
            <a:r>
              <a:rPr lang="zh-CN" altLang="en-US" dirty="0">
                <a:solidFill>
                  <a:schemeClr val="bg1"/>
                </a:solidFill>
              </a:rPr>
              <a:t>万平方米以上的办公面积，</a:t>
            </a:r>
            <a:r>
              <a:rPr lang="en-US" altLang="zh-CN" dirty="0">
                <a:solidFill>
                  <a:schemeClr val="bg1"/>
                </a:solidFill>
              </a:rPr>
              <a:t>13.935</a:t>
            </a:r>
            <a:r>
              <a:rPr lang="zh-CN" altLang="en-US" dirty="0">
                <a:solidFill>
                  <a:schemeClr val="bg1"/>
                </a:solidFill>
              </a:rPr>
              <a:t>万平方米的购物与娱乐设施，</a:t>
            </a:r>
            <a:r>
              <a:rPr lang="en-US" altLang="zh-CN" dirty="0">
                <a:solidFill>
                  <a:schemeClr val="bg1"/>
                </a:solidFill>
              </a:rPr>
              <a:t>4500</a:t>
            </a:r>
            <a:r>
              <a:rPr lang="zh-CN" altLang="en-US" dirty="0">
                <a:solidFill>
                  <a:schemeClr val="bg1"/>
                </a:solidFill>
              </a:rPr>
              <a:t>辆车位的地下停车场，一个石油博物馆，一个音乐厅，以及一个多媒体会议中心</a:t>
            </a:r>
            <a:r>
              <a:rPr lang="zh-CN" altLang="en-US" dirty="0" smtClean="0">
                <a:solidFill>
                  <a:schemeClr val="bg1"/>
                </a:solidFill>
              </a:rPr>
              <a:t>。双</a:t>
            </a:r>
            <a:r>
              <a:rPr lang="zh-CN" altLang="en-US" dirty="0">
                <a:solidFill>
                  <a:schemeClr val="bg1"/>
                </a:solidFill>
              </a:rPr>
              <a:t>子塔的设计风格体现了吉隆坡这座城市年轻、中庸和现代化。两座塔楼一模一样，一座是马来西亚国家石油公司办公用，另一座是出租的写字楼。在第</a:t>
            </a:r>
            <a:r>
              <a:rPr lang="en-US" altLang="zh-CN" dirty="0">
                <a:solidFill>
                  <a:schemeClr val="bg1"/>
                </a:solidFill>
              </a:rPr>
              <a:t>40</a:t>
            </a:r>
            <a:r>
              <a:rPr lang="zh-CN" altLang="en-US" dirty="0">
                <a:solidFill>
                  <a:schemeClr val="bg1"/>
                </a:solidFill>
              </a:rPr>
              <a:t>至</a:t>
            </a:r>
            <a:r>
              <a:rPr lang="en-US" altLang="zh-CN" dirty="0">
                <a:solidFill>
                  <a:schemeClr val="bg1"/>
                </a:solidFill>
              </a:rPr>
              <a:t>41</a:t>
            </a:r>
            <a:r>
              <a:rPr lang="zh-CN" altLang="en-US" dirty="0">
                <a:solidFill>
                  <a:schemeClr val="bg1"/>
                </a:solidFill>
              </a:rPr>
              <a:t>层之间有一座天桥，方便楼与楼之间来往。天桥长</a:t>
            </a:r>
            <a:r>
              <a:rPr lang="en-US" altLang="zh-CN" dirty="0">
                <a:solidFill>
                  <a:schemeClr val="bg1"/>
                </a:solidFill>
              </a:rPr>
              <a:t>58.4</a:t>
            </a:r>
            <a:r>
              <a:rPr lang="zh-CN" altLang="en-US" dirty="0">
                <a:solidFill>
                  <a:schemeClr val="bg1"/>
                </a:solidFill>
              </a:rPr>
              <a:t>米，距地面</a:t>
            </a:r>
            <a:r>
              <a:rPr lang="en-US" altLang="zh-CN" dirty="0">
                <a:solidFill>
                  <a:schemeClr val="bg1"/>
                </a:solidFill>
              </a:rPr>
              <a:t>170</a:t>
            </a:r>
            <a:r>
              <a:rPr lang="zh-CN" altLang="en-US" dirty="0">
                <a:solidFill>
                  <a:schemeClr val="bg1"/>
                </a:solidFill>
              </a:rPr>
              <a:t>米，为世界之最。</a:t>
            </a:r>
            <a:r>
              <a:rPr lang="en-US" altLang="zh-CN" dirty="0">
                <a:solidFill>
                  <a:schemeClr val="bg1"/>
                </a:solidFill>
              </a:rPr>
              <a:t>1999</a:t>
            </a:r>
            <a:r>
              <a:rPr lang="zh-CN" altLang="en-US" dirty="0">
                <a:solidFill>
                  <a:schemeClr val="bg1"/>
                </a:solidFill>
              </a:rPr>
              <a:t>年在全球上映的、由肖恩</a:t>
            </a:r>
            <a:r>
              <a:rPr lang="en-US" altLang="zh-CN" dirty="0">
                <a:solidFill>
                  <a:schemeClr val="bg1"/>
                </a:solidFill>
              </a:rPr>
              <a:t>·</a:t>
            </a:r>
            <a:r>
              <a:rPr lang="zh-CN" altLang="en-US" dirty="0">
                <a:solidFill>
                  <a:schemeClr val="bg1"/>
                </a:solidFill>
              </a:rPr>
              <a:t>康纳和凯瑟琳</a:t>
            </a:r>
            <a:r>
              <a:rPr lang="en-US" altLang="zh-CN" dirty="0">
                <a:solidFill>
                  <a:schemeClr val="bg1"/>
                </a:solidFill>
              </a:rPr>
              <a:t>·</a:t>
            </a:r>
            <a:r>
              <a:rPr lang="zh-CN" altLang="en-US" dirty="0">
                <a:solidFill>
                  <a:schemeClr val="bg1"/>
                </a:solidFill>
              </a:rPr>
              <a:t>泽塔琼斯主演的欧美电影</a:t>
            </a:r>
            <a:r>
              <a:rPr lang="en-US" altLang="zh-CN" dirty="0">
                <a:solidFill>
                  <a:schemeClr val="bg1"/>
                </a:solidFill>
              </a:rPr>
              <a:t>《</a:t>
            </a:r>
            <a:r>
              <a:rPr lang="zh-CN" altLang="en-US" dirty="0">
                <a:solidFill>
                  <a:schemeClr val="bg1"/>
                </a:solidFill>
              </a:rPr>
              <a:t>偷天陷阱</a:t>
            </a:r>
            <a:r>
              <a:rPr lang="en-US" altLang="zh-CN" dirty="0">
                <a:solidFill>
                  <a:schemeClr val="bg1"/>
                </a:solidFill>
              </a:rPr>
              <a:t>》</a:t>
            </a:r>
            <a:r>
              <a:rPr lang="zh-CN" altLang="en-US" dirty="0">
                <a:solidFill>
                  <a:schemeClr val="bg1"/>
                </a:solidFill>
              </a:rPr>
              <a:t>，外景就选择在这里。这部电影的火爆上映，使这座建筑更加名扬世界。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PT;"/>
</p:tagLst>
</file>

<file path=ppt/theme/theme1.xml><?xml version="1.0" encoding="utf-8"?>
<a:theme xmlns:a="http://schemas.openxmlformats.org/drawingml/2006/main" name="www.2ppt.com">
  <a:themeElements>
    <a:clrScheme name="自定义 3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B3A0"/>
      </a:accent1>
      <a:accent2>
        <a:srgbClr val="A82F5A"/>
      </a:accent2>
      <a:accent3>
        <a:srgbClr val="F45CAE"/>
      </a:accent3>
      <a:accent4>
        <a:srgbClr val="F6EBC7"/>
      </a:accent4>
      <a:accent5>
        <a:srgbClr val="ABE0F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839</Words>
  <Application>Microsoft Office PowerPoint</Application>
  <PresentationFormat>宽屏</PresentationFormat>
  <Paragraphs>47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宋体</vt:lpstr>
      <vt:lpstr>宋体,Helvetica Neue</vt:lpstr>
      <vt:lpstr>微软雅黑</vt:lpstr>
      <vt:lpstr>Arial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2015-08-26T06:13:00Z</dcterms:created>
  <dcterms:modified xsi:type="dcterms:W3CDTF">2023-01-10T07:02:46Z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F2E8191645D84BB191BBF93642E658BB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