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9" r:id="rId2"/>
    <p:sldId id="308" r:id="rId3"/>
    <p:sldId id="309" r:id="rId4"/>
    <p:sldId id="310" r:id="rId5"/>
    <p:sldId id="311" r:id="rId6"/>
    <p:sldId id="312" r:id="rId7"/>
    <p:sldId id="315" r:id="rId8"/>
    <p:sldId id="313" r:id="rId9"/>
    <p:sldId id="316" r:id="rId10"/>
    <p:sldId id="317" r:id="rId11"/>
    <p:sldId id="314" r:id="rId12"/>
    <p:sldId id="318" r:id="rId13"/>
    <p:sldId id="319" r:id="rId14"/>
    <p:sldId id="320" r:id="rId15"/>
    <p:sldId id="321" r:id="rId16"/>
    <p:sldId id="326" r:id="rId17"/>
    <p:sldId id="325" r:id="rId18"/>
    <p:sldId id="327" r:id="rId19"/>
    <p:sldId id="322" r:id="rId20"/>
    <p:sldId id="323" r:id="rId21"/>
    <p:sldId id="324" r:id="rId22"/>
    <p:sldId id="256" r:id="rId23"/>
    <p:sldId id="30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CC00"/>
    <a:srgbClr val="663300"/>
    <a:srgbClr val="CC00CC"/>
    <a:srgbClr val="3333FF"/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E618C-66B5-4122-A1F3-DA7EC5E19DF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B0B88-445F-406B-BCB2-B78957E649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0B88-445F-406B-BCB2-B78957E649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4227-51BD-4A17-9C04-05B0978807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B9F8-CDA9-41F6-82B4-D78DC2E9D4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D48E-9007-4A25-8736-8CF1B6D7AD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1D35-901A-408B-8D8D-726A18B63C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BEC5-A1FA-4BF4-B7E5-571C31C172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4848-B402-4108-A65A-F5BA30B564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82C1-A471-4FBD-870C-B77F24102C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6C98-A640-48E7-8185-480BFD22E9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E38E-4DFB-45A0-BD9E-F1796D6598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CC97-08E4-45B5-BC26-4B3041A4AD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31D7-FB69-4906-84A9-8A45DF3528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4252C6-BC8E-4F31-8489-0AB986B9895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93%20U4-T2C-1a.sw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&#38142;&#25509;&#36164;&#28304;/U4T2C-1a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38142;&#25509;&#36164;&#28304;/U4T2C-1a.mp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1"/>
            <a:ext cx="8229600" cy="344232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 Topic 2 </a:t>
            </a:r>
          </a:p>
          <a:p>
            <a:pPr algn="ctr">
              <a:buFontTx/>
              <a:buNone/>
            </a:pPr>
            <a:r>
              <a:rPr lang="en-US" altLang="zh-CN" sz="40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How can we protect ourselves from the earthquake?</a:t>
            </a:r>
          </a:p>
          <a:p>
            <a:pPr algn="ctr">
              <a:buFontTx/>
              <a:buNone/>
            </a:pPr>
            <a:endParaRPr lang="en-US" altLang="zh-CN" sz="2800" b="1" dirty="0" smtClean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Section C</a:t>
            </a:r>
          </a:p>
        </p:txBody>
      </p:sp>
      <p:sp>
        <p:nvSpPr>
          <p:cNvPr id="3" name="矩形 2"/>
          <p:cNvSpPr/>
          <p:nvPr/>
        </p:nvSpPr>
        <p:spPr>
          <a:xfrm>
            <a:off x="2932924" y="53002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8496300" cy="479425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The danger is not over when the strong shaking stops.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</a:rPr>
              <a:t>当强震停止时，危险还没有结束。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 over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结束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</a:rPr>
              <a:t>e.g.  _________________ , let’s have a rest.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</a:rPr>
              <a:t>课上完了，让我们休息吧。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zh-CN" sz="2800" b="1">
                <a:latin typeface="Times New Roman" panose="02020603050405020304" pitchFamily="18" charset="0"/>
              </a:rPr>
              <a:t>The meeting __________ , but he was still sleeping.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/>
              <a:t>           </a:t>
            </a:r>
            <a:r>
              <a:rPr lang="zh-CN" altLang="en-US" sz="2800" b="1"/>
              <a:t>会议结束了，他还在睡觉。</a:t>
            </a:r>
            <a:endParaRPr lang="en-US" altLang="zh-CN" sz="2800" b="1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476375" y="2997200"/>
            <a:ext cx="235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Class is over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059113" y="4292600"/>
            <a:ext cx="1681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was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nimBg="1"/>
      <p:bldP spid="88069" grpId="0"/>
      <p:bldP spid="880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39592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Retell the passage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8351837" cy="387667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  <a:latin typeface="Arial Rounded MT Bold" panose="020F0704030504030204" pitchFamily="34" charset="0"/>
              </a:rPr>
              <a:t>Retell the passage one by one paragraph.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Paragraph 1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  Many earthquakes happen … Some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of …near a city … hurt or die …Knowing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some ways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351837" cy="314483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Paragraph 2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If you … the safest place …   Sitting on …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Remember to protect your head … Stay away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from windows … Do not try to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351837" cy="25034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Paragraph 3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If you are out of doors … Get away from … Be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very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351837" cy="25034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Paragraph 4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   The danger is not over … There will be … We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 Rounded MT Bold" panose="020F0704030504030204" pitchFamily="34" charset="0"/>
              </a:rPr>
              <a:t>call them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351837" cy="25034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  <a:latin typeface="Arial Rounded MT Bold" panose="020F0704030504030204" pitchFamily="34" charset="0"/>
              </a:rPr>
              <a:t>Paragraph 5: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 Rounded MT Bold" panose="020F0704030504030204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 Rounded MT Bold" panose="020F0704030504030204" pitchFamily="34" charset="0"/>
              </a:rPr>
              <a:t>   When it is … Some may … You may … That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 Rounded MT Bold" panose="020F0704030504030204" pitchFamily="34" charset="0"/>
              </a:rPr>
              <a:t>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8207375" cy="26558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We knew how to protect ourselves from 1a.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Do you know how to protect ourselves in a fire 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Let’s discuss what we should do and shouldn’t do in a fire in groups.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39592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Group work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0" y="333375"/>
            <a:ext cx="647700" cy="71913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2a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8207375" cy="13731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Arial Rounded MT Bold" panose="020F0704030504030204" pitchFamily="34" charset="0"/>
              </a:rPr>
              <a:t>Match the phrases with the correct pictures. Then discuss in groups what you should and shouldn’t do in a fire.</a:t>
            </a:r>
            <a:endParaRPr lang="en-US" altLang="zh-CN" sz="2800" b="1">
              <a:latin typeface="Arial Rounded MT Bold" panose="020F0704030504030204" pitchFamily="34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827088" y="2276475"/>
            <a:ext cx="7632700" cy="3084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a. take the lift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b. call 119 for help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c. turn off the gas and lights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d. jump off a window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e. cover your face and leave the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8-1-90-2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716338"/>
            <a:ext cx="2436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8-1-90-2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04813"/>
            <a:ext cx="26638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8-1-90-2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549275"/>
            <a:ext cx="2425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8-1-90-2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476250"/>
            <a:ext cx="24193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8-1-90-2-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3644900"/>
            <a:ext cx="26638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468313" y="404813"/>
            <a:ext cx="503237" cy="431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1116013" y="3789363"/>
            <a:ext cx="503237" cy="431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3419475" y="476250"/>
            <a:ext cx="503238" cy="431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6516688" y="620713"/>
            <a:ext cx="503237" cy="431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4932363" y="3789363"/>
            <a:ext cx="503237" cy="431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3492500" y="3333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68313" y="3333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87450" y="36449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4932363" y="37163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6516688" y="4762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/>
      <p:bldP spid="98319" grpId="0"/>
      <p:bldP spid="98320" grpId="0"/>
      <p:bldP spid="98321" grpId="0"/>
      <p:bldP spid="98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8207375" cy="180022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Arial Rounded MT Bold" panose="020F0704030504030204" pitchFamily="34" charset="0"/>
              </a:rPr>
              <a:t>Find more useful expressions to use in the table with </a:t>
            </a:r>
            <a:r>
              <a:rPr lang="en-US" altLang="zh-CN" sz="2800" i="1">
                <a:solidFill>
                  <a:srgbClr val="CC00CC"/>
                </a:solidFill>
                <a:latin typeface="Arial Rounded MT Bold" panose="020F0704030504030204" pitchFamily="34" charset="0"/>
              </a:rPr>
              <a:t>should</a:t>
            </a:r>
            <a:r>
              <a:rPr lang="en-US" altLang="zh-CN" sz="2800">
                <a:solidFill>
                  <a:srgbClr val="CC00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800" b="1">
                <a:solidFill>
                  <a:srgbClr val="CC00CC"/>
                </a:solidFill>
                <a:latin typeface="Arial Rounded MT Bold" panose="020F0704030504030204" pitchFamily="34" charset="0"/>
              </a:rPr>
              <a:t>and </a:t>
            </a:r>
            <a:r>
              <a:rPr lang="en-US" altLang="zh-CN" sz="2800" i="1">
                <a:solidFill>
                  <a:srgbClr val="CC00CC"/>
                </a:solidFill>
                <a:latin typeface="Arial Rounded MT Bold" panose="020F0704030504030204" pitchFamily="34" charset="0"/>
              </a:rPr>
              <a:t>shouldn’t do</a:t>
            </a:r>
            <a:r>
              <a:rPr lang="en-US" altLang="zh-CN" sz="2800" b="1">
                <a:solidFill>
                  <a:srgbClr val="CC00CC"/>
                </a:solidFill>
                <a:latin typeface="Arial Rounded MT Bold" panose="020F0704030504030204" pitchFamily="34" charset="0"/>
              </a:rPr>
              <a:t>. Then write down sentences based on 2a and exchange ideas with your partner.</a:t>
            </a:r>
            <a:endParaRPr lang="en-US" altLang="zh-CN" sz="2800" b="1">
              <a:latin typeface="Arial Rounded MT Bold" panose="020F0704030504030204" pitchFamily="34" charset="0"/>
            </a:endParaRP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0" y="333375"/>
            <a:ext cx="647700" cy="71913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2b</a:t>
            </a:r>
          </a:p>
        </p:txBody>
      </p:sp>
      <p:graphicFrame>
        <p:nvGraphicFramePr>
          <p:cNvPr id="20499" name="Group 19"/>
          <p:cNvGraphicFramePr>
            <a:graphicFrameLocks noGrp="1"/>
          </p:cNvGraphicFramePr>
          <p:nvPr/>
        </p:nvGraphicFramePr>
        <p:xfrm>
          <a:off x="323850" y="2492375"/>
          <a:ext cx="8640763" cy="3130360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Shouldn’t do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most important thing to do is to 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safest place is…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… is safer than 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When you…, it can be more serious.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… is more dangerous.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Don’t 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305911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FF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Pre-reading</a:t>
            </a:r>
            <a:endParaRPr lang="zh-CN" altLang="en-US" sz="4000" b="1" kern="10" dirty="0">
              <a:ln w="28575">
                <a:solidFill>
                  <a:srgbClr val="FF00FF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831691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Check what we should do to protect ourselves in  the</a:t>
            </a:r>
            <a:r>
              <a:rPr lang="zh-CN" altLang="en-US" sz="2800" b="1" dirty="0">
                <a:solidFill>
                  <a:srgbClr val="FF0000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earthquake based on your own knowledge.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7199312" cy="3506788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 </a:t>
            </a:r>
            <a:r>
              <a:rPr lang="en-US" altLang="zh-CN" sz="2800" b="1" dirty="0">
                <a:solidFill>
                  <a:srgbClr val="663300"/>
                </a:solidFill>
                <a:latin typeface="Arial Rounded MT Bold" panose="020F0704030504030204" pitchFamily="34" charset="0"/>
              </a:rPr>
              <a:t>take a lift to go downstairs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 </a:t>
            </a:r>
            <a:r>
              <a:rPr lang="en-US" altLang="zh-CN" sz="28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run out of a room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 </a:t>
            </a:r>
            <a:r>
              <a:rPr lang="en-US" altLang="zh-CN" sz="28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stand in the middle of a room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 </a:t>
            </a:r>
            <a:r>
              <a:rPr lang="en-US" altLang="zh-CN" sz="28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stand near a tall tree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 </a:t>
            </a:r>
            <a:r>
              <a:rPr lang="en-US" altLang="zh-CN" sz="2800" b="1" dirty="0">
                <a:solidFill>
                  <a:srgbClr val="663300"/>
                </a:solidFill>
                <a:latin typeface="Arial Rounded MT Bold" panose="020F0704030504030204" pitchFamily="34" charset="0"/>
                <a:sym typeface="Wingdings 2" panose="05020102010507070707" pitchFamily="18" charset="2"/>
              </a:rPr>
              <a:t>protect your head with your arms</a:t>
            </a:r>
          </a:p>
        </p:txBody>
      </p:sp>
      <p:sp>
        <p:nvSpPr>
          <p:cNvPr id="78856" name="Freeform 8"/>
          <p:cNvSpPr/>
          <p:nvPr/>
        </p:nvSpPr>
        <p:spPr bwMode="auto">
          <a:xfrm>
            <a:off x="1042988" y="5229225"/>
            <a:ext cx="309562" cy="422275"/>
          </a:xfrm>
          <a:custGeom>
            <a:avLst/>
            <a:gdLst>
              <a:gd name="T0" fmla="*/ 0 w 195"/>
              <a:gd name="T1" fmla="*/ 177 h 266"/>
              <a:gd name="T2" fmla="*/ 62 w 195"/>
              <a:gd name="T3" fmla="*/ 248 h 266"/>
              <a:gd name="T4" fmla="*/ 115 w 195"/>
              <a:gd name="T5" fmla="*/ 266 h 266"/>
              <a:gd name="T6" fmla="*/ 159 w 195"/>
              <a:gd name="T7" fmla="*/ 124 h 266"/>
              <a:gd name="T8" fmla="*/ 195 w 195"/>
              <a:gd name="T9" fmla="*/ 0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266"/>
              <a:gd name="T17" fmla="*/ 195 w 195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266">
                <a:moveTo>
                  <a:pt x="0" y="177"/>
                </a:moveTo>
                <a:cubicBezTo>
                  <a:pt x="23" y="212"/>
                  <a:pt x="26" y="232"/>
                  <a:pt x="62" y="248"/>
                </a:cubicBezTo>
                <a:cubicBezTo>
                  <a:pt x="79" y="256"/>
                  <a:pt x="115" y="266"/>
                  <a:pt x="115" y="266"/>
                </a:cubicBezTo>
                <a:cubicBezTo>
                  <a:pt x="131" y="219"/>
                  <a:pt x="145" y="172"/>
                  <a:pt x="159" y="124"/>
                </a:cubicBezTo>
                <a:cubicBezTo>
                  <a:pt x="171" y="84"/>
                  <a:pt x="195" y="42"/>
                  <a:pt x="19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" name="Oval 26"/>
          <p:cNvSpPr>
            <a:spLocks noChangeArrowheads="1"/>
          </p:cNvSpPr>
          <p:nvPr/>
        </p:nvSpPr>
        <p:spPr bwMode="auto">
          <a:xfrm>
            <a:off x="179388" y="692150"/>
            <a:ext cx="647700" cy="71913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1a</a:t>
            </a:r>
          </a:p>
        </p:txBody>
      </p:sp>
      <p:pic>
        <p:nvPicPr>
          <p:cNvPr id="3082" name="Picture 10" descr="视频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844675"/>
            <a:ext cx="117951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207375" cy="1554162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  <a:latin typeface="Arial Rounded MT Bold" panose="020F0704030504030204" pitchFamily="34" charset="0"/>
              </a:rPr>
              <a:t>Write a short passage with the title </a:t>
            </a:r>
            <a:r>
              <a:rPr lang="en-US" altLang="zh-CN" sz="3200" i="1">
                <a:latin typeface="Arial Rounded MT Bold" panose="020F0704030504030204" pitchFamily="34" charset="0"/>
              </a:rPr>
              <a:t>How to Protect Yourself in a Fire</a:t>
            </a:r>
            <a:r>
              <a:rPr lang="en-US" altLang="zh-CN" sz="3200" b="1">
                <a:solidFill>
                  <a:srgbClr val="CC00CC"/>
                </a:solidFill>
                <a:latin typeface="Arial Rounded MT Bold" panose="020F0704030504030204" pitchFamily="34" charset="0"/>
              </a:rPr>
              <a:t> in your exercise book.</a:t>
            </a:r>
            <a:endParaRPr lang="en-US" altLang="zh-CN" sz="3200" b="1">
              <a:latin typeface="Arial Rounded MT Bold" panose="020F0704030504030204" pitchFamily="34" charset="0"/>
            </a:endParaRPr>
          </a:p>
        </p:txBody>
      </p:sp>
      <p:sp>
        <p:nvSpPr>
          <p:cNvPr id="21507" name="Oval 5"/>
          <p:cNvSpPr>
            <a:spLocks noChangeArrowheads="1"/>
          </p:cNvSpPr>
          <p:nvPr/>
        </p:nvSpPr>
        <p:spPr bwMode="auto">
          <a:xfrm>
            <a:off x="323850" y="333375"/>
            <a:ext cx="647700" cy="71913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39592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Do the exercises.</a:t>
            </a:r>
            <a:endParaRPr lang="zh-CN" altLang="en-US" sz="4000" b="1" kern="10">
              <a:ln w="2857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00113" y="1052513"/>
            <a:ext cx="7416800" cy="4572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CC"/>
                </a:solidFill>
                <a:latin typeface="Arial Black" panose="020B0A04020102020204" pitchFamily="34" charset="0"/>
              </a:rPr>
              <a:t>Make sentences with the phrases in 1a.</a:t>
            </a:r>
            <a:endParaRPr lang="en-US" altLang="zh-CN" sz="2400" b="1">
              <a:latin typeface="Arial Black" panose="020B0A04020102020204" pitchFamily="34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684213" y="2420938"/>
            <a:ext cx="7416800" cy="350837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1. keep sb. / sth. +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</a:p>
          <a:p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______________________________________.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close to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______________________________________.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stay away from  =  get away from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______________________________________.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4. be over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______________________________________.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39592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8207375" cy="37480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 We learn : some phrases.</a:t>
            </a:r>
            <a:endParaRPr lang="en-US" altLang="zh-CN" sz="3200" b="1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keep sb. /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+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close to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stay away from  =  get away from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be over</a:t>
            </a:r>
            <a:endParaRPr lang="en-US" altLang="zh-CN" sz="3200" b="1" dirty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 Rounded MT Bold" panose="020F0704030504030204" pitchFamily="34" charset="0"/>
              </a:rPr>
              <a:t>2. We know some ways to protect   ourselves in an earthquake.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6"/>
          <p:cNvSpPr>
            <a:spLocks noChangeArrowheads="1" noChangeShapeType="1" noTextEdit="1"/>
          </p:cNvSpPr>
          <p:nvPr/>
        </p:nvSpPr>
        <p:spPr bwMode="auto">
          <a:xfrm>
            <a:off x="2268538" y="692150"/>
            <a:ext cx="39592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547813" y="2420938"/>
            <a:ext cx="5832475" cy="179863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Arial Rounded MT Bold" panose="020F0704030504030204" pitchFamily="34" charset="0"/>
              </a:rPr>
              <a:t> </a:t>
            </a:r>
            <a:r>
              <a:rPr lang="zh-CN" altLang="en-US" sz="3200" b="1" dirty="0">
                <a:latin typeface="Arial Rounded MT Bold" panose="020F0704030504030204" pitchFamily="34" charset="0"/>
              </a:rPr>
              <a:t>熟读</a:t>
            </a:r>
            <a:r>
              <a:rPr lang="en-US" altLang="zh-CN" sz="3200" b="1" dirty="0">
                <a:latin typeface="Arial Rounded MT Bold" panose="020F0704030504030204" pitchFamily="34" charset="0"/>
              </a:rPr>
              <a:t>1a</a:t>
            </a:r>
            <a:r>
              <a:rPr lang="zh-CN" altLang="en-US" sz="3200" b="1" dirty="0">
                <a:latin typeface="Arial Rounded MT Bold" panose="020F0704030504030204" pitchFamily="34" charset="0"/>
              </a:rPr>
              <a:t>的文章。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 dirty="0">
                <a:latin typeface="Arial Rounded MT Bold" panose="020F0704030504030204" pitchFamily="34" charset="0"/>
              </a:rPr>
              <a:t> 收集其它灾害逃生的方法，在班里交流、分享、学习</a:t>
            </a:r>
            <a:r>
              <a:rPr lang="zh-CN" altLang="en-US" sz="3200" b="1" dirty="0" smtClean="0">
                <a:latin typeface="Arial Rounded MT Bold" panose="020F0704030504030204" pitchFamily="34" charset="0"/>
              </a:rPr>
              <a:t>。  </a:t>
            </a:r>
            <a:endParaRPr lang="zh-CN" altLang="en-US" sz="32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993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 Rounded MT Bold" panose="020F0704030504030204" pitchFamily="34" charset="0"/>
                <a:ea typeface="隶书" panose="02010509060101010101" pitchFamily="49" charset="-122"/>
              </a:rPr>
              <a:t>Read 1a and write down the key words under each picture. Retell what we should do based on the key words.</a:t>
            </a:r>
          </a:p>
        </p:txBody>
      </p:sp>
      <p:pic>
        <p:nvPicPr>
          <p:cNvPr id="4099" name="Picture 19" descr="p9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060575"/>
            <a:ext cx="25241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755650" y="1412875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00CC"/>
                </a:solidFill>
                <a:latin typeface="GungsuhChe" pitchFamily="49" charset="-127"/>
                <a:ea typeface="GungsuhChe" pitchFamily="49" charset="-127"/>
              </a:rPr>
              <a:t>If you are indoors</a:t>
            </a:r>
          </a:p>
        </p:txBody>
      </p:sp>
      <p:pic>
        <p:nvPicPr>
          <p:cNvPr id="4101" name="Picture 21" descr="p93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3644900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22"/>
          <p:cNvSpPr>
            <a:spLocks noChangeShapeType="1"/>
          </p:cNvSpPr>
          <p:nvPr/>
        </p:nvSpPr>
        <p:spPr bwMode="auto">
          <a:xfrm flipV="1">
            <a:off x="3348038" y="3284538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Line 23"/>
          <p:cNvSpPr>
            <a:spLocks noChangeShapeType="1"/>
          </p:cNvSpPr>
          <p:nvPr/>
        </p:nvSpPr>
        <p:spPr bwMode="auto">
          <a:xfrm flipV="1">
            <a:off x="611188" y="6308725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3132138" y="2852738"/>
            <a:ext cx="580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stay under a strong table or desk</a:t>
            </a: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539750" y="5373688"/>
            <a:ext cx="5111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sit on the floor in a doorway or close to the wall</a:t>
            </a:r>
          </a:p>
        </p:txBody>
      </p:sp>
      <p:sp>
        <p:nvSpPr>
          <p:cNvPr id="4110" name="Oval 26"/>
          <p:cNvSpPr>
            <a:spLocks noChangeArrowheads="1"/>
          </p:cNvSpPr>
          <p:nvPr/>
        </p:nvSpPr>
        <p:spPr bwMode="auto">
          <a:xfrm>
            <a:off x="179388" y="188913"/>
            <a:ext cx="647700" cy="7191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1b</a:t>
            </a:r>
          </a:p>
        </p:txBody>
      </p:sp>
      <p:pic>
        <p:nvPicPr>
          <p:cNvPr id="4112" name="Picture 16" descr="001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1969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6" grpId="0"/>
      <p:bldP spid="798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93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1844675"/>
            <a:ext cx="265112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p93-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644900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84213" y="188913"/>
            <a:ext cx="7705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Arial Rounded MT Bold" panose="020F0704030504030204" pitchFamily="34" charset="0"/>
                <a:ea typeface="隶书" panose="02010509060101010101" pitchFamily="49" charset="-122"/>
              </a:rPr>
              <a:t>Listen to 1a and write down the key words under each picture.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684213" y="1052513"/>
            <a:ext cx="4032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00CC"/>
                </a:solidFill>
                <a:latin typeface="GungsuhChe" pitchFamily="49" charset="-127"/>
                <a:ea typeface="GungsuhChe" pitchFamily="49" charset="-127"/>
              </a:rPr>
              <a:t>If you are indoors</a:t>
            </a:r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 flipV="1">
            <a:off x="3708400" y="3284538"/>
            <a:ext cx="4824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>
            <a:off x="1258888" y="6092825"/>
            <a:ext cx="4681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3635375" y="2492375"/>
            <a:ext cx="489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protect your head and neck with your arms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1116013" y="5589588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stay away from the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/>
      <p:bldP spid="809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93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981075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93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81075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93-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981075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00CC"/>
                </a:solidFill>
                <a:latin typeface="GungsuhChe" pitchFamily="49" charset="-127"/>
                <a:ea typeface="GungsuhChe" pitchFamily="49" charset="-127"/>
              </a:rPr>
              <a:t>If you are outdoors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323850" y="5372100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3203575" y="53721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>
            <a:off x="6300788" y="5372100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50825" y="4724400"/>
            <a:ext cx="2519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move to clear areas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203575" y="4437063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get away from buildings and trees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227763" y="4652963"/>
            <a:ext cx="279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be careful of </a:t>
            </a:r>
          </a:p>
          <a:p>
            <a:r>
              <a:rPr lang="en-US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fallen power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/>
      <p:bldP spid="81932" grpId="0"/>
      <p:bldP spid="819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87450" y="333375"/>
            <a:ext cx="6192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Read again and answer the following questions.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7705725" cy="4794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When can earthquakes be very serious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How do you understand “the danger is not over when the strong shaking stops”?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What does the word “aftershocks” mean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39750" y="1844675"/>
            <a:ext cx="7127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When the earthquakes happen near a city, they can be very serious.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39750" y="3573463"/>
            <a:ext cx="7345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There will be some shocks after most earthquakes.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755650" y="5157788"/>
            <a:ext cx="5688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 means “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余震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179388" y="188913"/>
            <a:ext cx="647700" cy="7191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C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1c</a:t>
            </a:r>
          </a:p>
        </p:txBody>
      </p:sp>
      <p:pic>
        <p:nvPicPr>
          <p:cNvPr id="7179" name="Picture 11" descr="001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6921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  <p:bldP spid="82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6913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Read again and answer the following questions.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7705725" cy="26558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4. What is the most important thing to remember in the earthquake 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5. Do you know more ways to protect yourself in an earthquake ?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648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most important thing to do is to stay calm.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3042444" y="382587"/>
            <a:ext cx="305911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FF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Key points</a:t>
            </a:r>
            <a:endParaRPr lang="zh-CN" altLang="en-US" sz="4000" b="1" kern="10" dirty="0">
              <a:ln w="28575">
                <a:solidFill>
                  <a:srgbClr val="FF00FF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8207375" cy="393858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Knowing some ways to protect yourself will help to keep you safe in an earthquake.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了解一些（在地震中）保护自己的方法，将会帮助你在地震中保护自己的安全。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 sb. /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+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保持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护某人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物 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</a:t>
            </a:r>
            <a:r>
              <a:rPr lang="en-US" altLang="zh-CN" sz="2800" b="1" dirty="0">
                <a:latin typeface="Times New Roman" panose="02020603050405020304" pitchFamily="18" charset="0"/>
              </a:rPr>
              <a:t>: keep our classroom clean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保持教室清洁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keep us healthy       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保持健康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3850" y="620713"/>
            <a:ext cx="8496300" cy="54356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2. … or close to a wall is safer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close to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靠近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接近 （介词短语）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</a:t>
            </a:r>
            <a:r>
              <a:rPr lang="en-US" altLang="zh-CN" sz="2800" b="1" dirty="0">
                <a:latin typeface="Times New Roman" panose="02020603050405020304" pitchFamily="18" charset="0"/>
              </a:rPr>
              <a:t>: You can ______________ the fire and you will feel warmer.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 Stay away from windows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away from  =  get away from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远离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</a:t>
            </a:r>
            <a:r>
              <a:rPr lang="en-US" altLang="zh-CN" sz="2800" b="1" dirty="0">
                <a:latin typeface="Times New Roman" panose="02020603050405020304" pitchFamily="18" charset="0"/>
              </a:rPr>
              <a:t>: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我们应该远离一切危险的东西。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We _________________________ everything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dangerous.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700338" y="1916113"/>
            <a:ext cx="2127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sit close to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692275" y="4868863"/>
            <a:ext cx="4086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should stay away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946</Words>
  <Application>Microsoft Office PowerPoint</Application>
  <PresentationFormat>全屏显示(4:3)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Gungsuh</vt:lpstr>
      <vt:lpstr>GungsuhChe</vt:lpstr>
      <vt:lpstr>隶书</vt:lpstr>
      <vt:lpstr>宋体</vt:lpstr>
      <vt:lpstr>微软雅黑</vt:lpstr>
      <vt:lpstr>Arial</vt:lpstr>
      <vt:lpstr>Arial Black</vt:lpstr>
      <vt:lpstr>Arial Rounded MT Bold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2009-03-14T13:37:00Z</dcterms:created>
  <dcterms:modified xsi:type="dcterms:W3CDTF">2023-01-17T01:01:20Z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19D1B93208CD4E4296616257C9AA6A07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