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4" r:id="rId11"/>
    <p:sldId id="265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7FC"/>
    <a:srgbClr val="E5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1195" y="794905"/>
            <a:ext cx="6676160" cy="917972"/>
          </a:xfrm>
        </p:spPr>
        <p:txBody>
          <a:bodyPr anchor="b">
            <a:normAutofit/>
          </a:bodyPr>
          <a:lstStyle>
            <a:lvl1pPr algn="ctr">
              <a:defRPr sz="4100">
                <a:ln w="9525">
                  <a:solidFill>
                    <a:schemeClr val="bg1"/>
                  </a:solidFill>
                </a:ln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1195" y="1781934"/>
            <a:ext cx="6676160" cy="61836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1" y="428628"/>
            <a:ext cx="7886701" cy="4237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725108" y="2179579"/>
            <a:ext cx="5834279" cy="1179632"/>
            <a:chOff x="2051050" y="2906713"/>
            <a:chExt cx="5166309" cy="1044575"/>
          </a:xfrm>
        </p:grpSpPr>
        <p:sp>
          <p:nvSpPr>
            <p:cNvPr id="10" name="椭圆 9"/>
            <p:cNvSpPr/>
            <p:nvPr/>
          </p:nvSpPr>
          <p:spPr>
            <a:xfrm>
              <a:off x="2051050" y="2906713"/>
              <a:ext cx="1042988" cy="104457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139950" y="3011002"/>
              <a:ext cx="865188" cy="863600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300" kern="0" dirty="0">
                <a:solidFill>
                  <a:prstClr val="white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12" name="直接连接符 16"/>
            <p:cNvCxnSpPr>
              <a:cxnSpLocks noChangeShapeType="1"/>
              <a:stCxn id="10" idx="6"/>
            </p:cNvCxnSpPr>
            <p:nvPr/>
          </p:nvCxnSpPr>
          <p:spPr bwMode="auto">
            <a:xfrm flipV="1">
              <a:off x="3094038" y="3429000"/>
              <a:ext cx="4123321" cy="1"/>
            </a:xfrm>
            <a:prstGeom prst="line">
              <a:avLst/>
            </a:prstGeom>
            <a:noFill/>
            <a:ln w="28575" algn="ctr">
              <a:solidFill>
                <a:schemeClr val="accent1"/>
              </a:solidFill>
              <a:round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947" y="2096691"/>
            <a:ext cx="4547335" cy="672703"/>
          </a:xfrm>
        </p:spPr>
        <p:txBody>
          <a:bodyPr anchor="b" anchorCtr="0">
            <a:normAutofit/>
          </a:bodyPr>
          <a:lstStyle>
            <a:lvl1pPr algn="ctr">
              <a:defRPr sz="2700" b="0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8536" y="2821109"/>
            <a:ext cx="3896158" cy="404741"/>
          </a:xfrm>
          <a:prstGeom prst="roundRect">
            <a:avLst>
              <a:gd name="adj" fmla="val 50000"/>
            </a:avLst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0" y="2635903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3290024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3459583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67183" y="2680448"/>
            <a:ext cx="5130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272311" y="2680448"/>
            <a:ext cx="5130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2797987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63882" y="2635903"/>
            <a:ext cx="5299364" cy="823679"/>
          </a:xfrm>
        </p:spPr>
        <p:txBody>
          <a:bodyPr>
            <a:normAutofit/>
          </a:bodyPr>
          <a:lstStyle>
            <a:lvl1pPr>
              <a:defRPr sz="450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331BB-5290-4B74-890F-ADE3EAA0FDB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ED51-E834-49EC-BF25-99CF33DB10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ln>
            <a:solidFill>
              <a:schemeClr val="bg1"/>
            </a:solidFill>
          </a:ln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l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00075" indent="-25717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25717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30" indent="-21463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86230" indent="-21463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822281"/>
            <a:ext cx="9144000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3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Unit2   Lesson 3 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She's my friend.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541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199" y="62389"/>
            <a:ext cx="4458300" cy="898684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54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Let's chant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55395" y="1225392"/>
            <a:ext cx="5726430" cy="19016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rgbClr val="C00000"/>
                </a:solidFill>
              </a:rPr>
              <a:t>Jenny,Jenny,this is Jenny.</a:t>
            </a:r>
          </a:p>
          <a:p>
            <a:r>
              <a:rPr lang="zh-CN" altLang="en-US" sz="3000" b="1" dirty="0">
                <a:solidFill>
                  <a:srgbClr val="C00000"/>
                </a:solidFill>
              </a:rPr>
              <a:t>Friend,friend,she’s my friend.</a:t>
            </a:r>
          </a:p>
          <a:p>
            <a:r>
              <a:rPr lang="zh-CN" altLang="en-US" sz="3000" b="1" dirty="0">
                <a:solidFill>
                  <a:srgbClr val="C00000"/>
                </a:solidFill>
              </a:rPr>
              <a:t>Danny,Danny,this is Danny.</a:t>
            </a:r>
          </a:p>
          <a:p>
            <a:r>
              <a:rPr lang="zh-CN" altLang="en-US" sz="3000" b="1" dirty="0">
                <a:solidFill>
                  <a:srgbClr val="C00000"/>
                </a:solidFill>
              </a:rPr>
              <a:t>Friend,friend,he’s my friend.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9377" y="46197"/>
            <a:ext cx="3677931" cy="900246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54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Homework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1533" y="1502569"/>
            <a:ext cx="7879556" cy="1719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dirty="0"/>
              <a:t>1.</a:t>
            </a:r>
            <a:r>
              <a:rPr lang="zh-CN" altLang="en-US" sz="3600" dirty="0"/>
              <a:t>朗读并背诵本课课文，并运用所学句型介绍自己的朋友</a:t>
            </a:r>
          </a:p>
          <a:p>
            <a:r>
              <a:rPr lang="en-US" altLang="zh-CN" sz="3600" dirty="0"/>
              <a:t>2.</a:t>
            </a:r>
            <a:r>
              <a:rPr lang="zh-CN" altLang="en-US" sz="3600" dirty="0"/>
              <a:t>借助点读笔复习</a:t>
            </a:r>
            <a:r>
              <a:rPr lang="en-US" altLang="zh-CN" sz="3600" dirty="0"/>
              <a:t>chant.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30154" y="482441"/>
            <a:ext cx="6264593" cy="360175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let's  sing</a:t>
            </a:r>
            <a:br>
              <a:rPr lang="en-US" altLang="zh-CN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Hello   </a:t>
            </a:r>
            <a:r>
              <a:rPr lang="en-US" altLang="zh-CN" sz="2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Hello</a:t>
            </a:r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What's  your  name?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What's  </a:t>
            </a:r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your  name? What's  your  name?</a:t>
            </a:r>
            <a:endParaRPr lang="en-US" altLang="zh-CN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Hello   </a:t>
            </a:r>
            <a:r>
              <a:rPr lang="en-US" altLang="zh-CN" sz="24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Hello</a:t>
            </a:r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   What's  your  name?</a:t>
            </a:r>
            <a:endParaRPr lang="en-US" altLang="zh-CN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What's  </a:t>
            </a:r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your  name? What's  your  name?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My </a:t>
            </a:r>
            <a:r>
              <a:rPr lang="en-US" altLang="zh-C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name's Jenny</a:t>
            </a:r>
            <a:r>
              <a:rPr lang="en-US" altLang="zh-CN" sz="2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+mn-ea"/>
              </a:rPr>
              <a:t>.</a:t>
            </a:r>
            <a:endParaRPr lang="en-US" altLang="zh-CN" sz="2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96303" y="165735"/>
            <a:ext cx="3556635" cy="5715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30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BE7FC"/>
                </a:solidFill>
              </a:rPr>
              <a:t>前置性作业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9120" y="964406"/>
            <a:ext cx="7821454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/>
              <a:t>一、借助点读笔或其他工具预习下列单词：认读并翻译。</a:t>
            </a:r>
          </a:p>
          <a:p>
            <a:r>
              <a:rPr lang="zh-CN" altLang="en-US" sz="2400" dirty="0"/>
              <a:t>1.he_________  he’s__________ she___________ she’s_________</a:t>
            </a:r>
          </a:p>
          <a:p>
            <a:r>
              <a:rPr lang="zh-CN" altLang="en-US" sz="2400" dirty="0"/>
              <a:t> friend________ let’s__________ play_________</a:t>
            </a:r>
          </a:p>
          <a:p>
            <a:r>
              <a:rPr lang="zh-CN" altLang="en-US" sz="2400" dirty="0"/>
              <a:t>二、借助点读笔或其他工具预习下列句子：认读并翻译。</a:t>
            </a:r>
          </a:p>
          <a:p>
            <a:r>
              <a:rPr lang="zh-CN" altLang="en-US" sz="2400" dirty="0"/>
              <a:t>1.This is Liu Lei.He’s my friend.__________________</a:t>
            </a:r>
          </a:p>
          <a:p>
            <a:r>
              <a:rPr lang="zh-CN" altLang="en-US" sz="2400" dirty="0"/>
              <a:t>2.This is Zhou Bing. She’s my friend.___________________</a:t>
            </a:r>
          </a:p>
          <a:p>
            <a:r>
              <a:rPr lang="zh-CN" altLang="en-US" sz="2400" dirty="0"/>
              <a:t>3.Let’s play.___________________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psbDIH8GZFJ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097655" y="-58579"/>
            <a:ext cx="2428399" cy="452008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78" y="180976"/>
            <a:ext cx="3449479" cy="5300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Listen   and   say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38350" y="3868103"/>
            <a:ext cx="517969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b="1" dirty="0"/>
              <a:t>This is Liu Lei.  </a:t>
            </a:r>
            <a:r>
              <a:rPr lang="en-US" altLang="zh-CN" sz="3000" b="1" dirty="0">
                <a:solidFill>
                  <a:srgbClr val="C00000"/>
                </a:solidFill>
              </a:rPr>
              <a:t>He's</a:t>
            </a:r>
            <a:r>
              <a:rPr lang="en-US" altLang="zh-CN" sz="3000" b="1" dirty="0"/>
              <a:t>  my  </a:t>
            </a:r>
            <a:r>
              <a:rPr lang="en-US" altLang="zh-CN" sz="3000" b="1" dirty="0">
                <a:solidFill>
                  <a:srgbClr val="C00000"/>
                </a:solidFill>
              </a:rPr>
              <a:t>friend.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psbVSX9MXLJ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44165" y="457676"/>
            <a:ext cx="4221956" cy="281082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57338" y="3810953"/>
            <a:ext cx="646795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b="1" dirty="0"/>
              <a:t>This  is  Zhou Bing.  </a:t>
            </a:r>
            <a:r>
              <a:rPr lang="en-US" altLang="zh-CN" sz="3000" b="1" dirty="0">
                <a:solidFill>
                  <a:srgbClr val="C00000"/>
                </a:solidFill>
              </a:rPr>
              <a:t>She's</a:t>
            </a:r>
            <a:r>
              <a:rPr lang="en-US" altLang="zh-CN" sz="3000" b="1" dirty="0"/>
              <a:t>  my  </a:t>
            </a:r>
            <a:r>
              <a:rPr lang="en-US" altLang="zh-CN" sz="3000" b="1" dirty="0">
                <a:solidFill>
                  <a:srgbClr val="C00000"/>
                </a:solidFill>
              </a:rPr>
              <a:t>friend.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sb46K88K0Y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436495" y="139065"/>
            <a:ext cx="5053013" cy="26403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28738" y="3280887"/>
            <a:ext cx="6419850" cy="9872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b="1" dirty="0"/>
              <a:t>     Nice to meet you.</a:t>
            </a:r>
          </a:p>
          <a:p>
            <a:r>
              <a:rPr lang="en-US" altLang="zh-CN" sz="3000" b="1" dirty="0"/>
              <a:t>    Nice to meet  </a:t>
            </a:r>
            <a:r>
              <a:rPr lang="en-US" altLang="zh-CN" sz="3000" b="1" dirty="0" err="1"/>
              <a:t>you,too</a:t>
            </a:r>
            <a:r>
              <a:rPr lang="en-US" altLang="zh-CN" sz="3000" b="1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3011" y="3525441"/>
            <a:ext cx="6858000" cy="1241822"/>
          </a:xfrm>
        </p:spPr>
        <p:txBody>
          <a:bodyPr/>
          <a:lstStyle/>
          <a:p>
            <a:r>
              <a:rPr lang="en-US" altLang="zh-CN" sz="3000" b="1"/>
              <a:t>Let's </a:t>
            </a:r>
            <a:r>
              <a:rPr lang="en-US" altLang="zh-CN" sz="3000" b="1">
                <a:solidFill>
                  <a:srgbClr val="C00000"/>
                </a:solidFill>
              </a:rPr>
              <a:t>play</a:t>
            </a:r>
            <a:r>
              <a:rPr lang="en-US" altLang="zh-CN" sz="3000" b="1"/>
              <a:t>!  OK!</a:t>
            </a:r>
          </a:p>
        </p:txBody>
      </p:sp>
      <p:pic>
        <p:nvPicPr>
          <p:cNvPr id="4" name="图片 3" descr="psbLFDXRYL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34" y="146209"/>
            <a:ext cx="5013008" cy="317849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1473" y="86678"/>
            <a:ext cx="4052454" cy="9002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5400" b="1" dirty="0" err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Groupwork</a:t>
            </a:r>
            <a:endParaRPr lang="en-US" altLang="zh-CN" sz="5400" b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3562" y="1306354"/>
            <a:ext cx="6272689" cy="32732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  <a:sym typeface="+mn-ea"/>
              </a:rPr>
              <a:t>choose any way you like to read the dialogue.</a:t>
            </a:r>
          </a:p>
          <a:p>
            <a:endParaRPr lang="zh-CN" altLang="en-US" sz="3000" dirty="0"/>
          </a:p>
          <a:p>
            <a:r>
              <a:rPr lang="en-US" altLang="zh-CN" sz="3000" dirty="0">
                <a:sym typeface="+mn-ea"/>
              </a:rPr>
              <a:t>1. </a:t>
            </a:r>
            <a:r>
              <a:rPr lang="zh-CN" altLang="en-US" sz="3000" dirty="0">
                <a:sym typeface="+mn-ea"/>
              </a:rPr>
              <a:t>小组齐读： </a:t>
            </a:r>
            <a:r>
              <a:rPr lang="en-US" altLang="zh-CN" sz="3000" dirty="0">
                <a:sym typeface="+mn-ea"/>
              </a:rPr>
              <a:t>read  together.</a:t>
            </a:r>
            <a:endParaRPr lang="en-US" altLang="zh-CN" sz="3000" dirty="0"/>
          </a:p>
          <a:p>
            <a:r>
              <a:rPr lang="en-US" altLang="zh-CN" sz="3000" dirty="0">
                <a:sym typeface="+mn-ea"/>
              </a:rPr>
              <a:t>2.  </a:t>
            </a:r>
            <a:r>
              <a:rPr lang="zh-CN" altLang="en-US" sz="3000" dirty="0">
                <a:sym typeface="+mn-ea"/>
              </a:rPr>
              <a:t>小组分角色：  </a:t>
            </a:r>
            <a:r>
              <a:rPr lang="en-US" altLang="zh-CN" sz="3000" dirty="0">
                <a:sym typeface="+mn-ea"/>
              </a:rPr>
              <a:t>Role---play.</a:t>
            </a:r>
            <a:endParaRPr lang="en-US" altLang="zh-CN" sz="3000" dirty="0"/>
          </a:p>
          <a:p>
            <a:r>
              <a:rPr lang="en-US" altLang="zh-CN" sz="3000" dirty="0">
                <a:sym typeface="+mn-ea"/>
              </a:rPr>
              <a:t>3. </a:t>
            </a:r>
            <a:r>
              <a:rPr lang="zh-CN" altLang="en-US" sz="3000" dirty="0">
                <a:sym typeface="+mn-ea"/>
              </a:rPr>
              <a:t>小组分段读：  </a:t>
            </a:r>
            <a:r>
              <a:rPr lang="en-US" altLang="zh-CN" sz="3000" dirty="0">
                <a:sym typeface="+mn-ea"/>
              </a:rPr>
              <a:t>One  by  one.</a:t>
            </a:r>
            <a:endParaRPr lang="zh-CN" altLang="en-US" sz="3000" dirty="0"/>
          </a:p>
          <a:p>
            <a:endParaRPr lang="zh-CN" altLang="en-US" sz="3000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0045" y="45720"/>
            <a:ext cx="3062377" cy="900246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54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Pairwork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3956" y="1243068"/>
            <a:ext cx="6631305" cy="20390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dirty="0"/>
              <a:t>要求同学们拿出事先准备好的朋友图片，两人一组练习句型。</a:t>
            </a:r>
          </a:p>
          <a:p>
            <a:r>
              <a:rPr lang="zh-CN" altLang="en-US" sz="3200" dirty="0"/>
              <a:t> </a:t>
            </a:r>
            <a:r>
              <a:rPr lang="en-US" altLang="zh-CN" sz="3200" dirty="0"/>
              <a:t>This  is  ....</a:t>
            </a:r>
          </a:p>
          <a:p>
            <a:r>
              <a:rPr lang="en-US" altLang="zh-CN" sz="3200" dirty="0"/>
              <a:t>She's/He's  my friend.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3"/>
</p:tagLst>
</file>

<file path=ppt/theme/theme1.xml><?xml version="1.0" encoding="utf-8"?>
<a:theme xmlns:a="http://schemas.openxmlformats.org/drawingml/2006/main" name="WWW.2PPT.COM&#10;">
  <a:themeElements>
    <a:clrScheme name="160170.170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FFC000"/>
      </a:accent1>
      <a:accent2>
        <a:srgbClr val="F2800E"/>
      </a:accent2>
      <a:accent3>
        <a:srgbClr val="B06058"/>
      </a:accent3>
      <a:accent4>
        <a:srgbClr val="BB71A1"/>
      </a:accent4>
      <a:accent5>
        <a:srgbClr val="00B0F0"/>
      </a:accent5>
      <a:accent6>
        <a:srgbClr val="879169"/>
      </a:accent6>
      <a:hlink>
        <a:srgbClr val="3F6AC1"/>
      </a:hlink>
      <a:folHlink>
        <a:srgbClr val="D850B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全屏显示(16:9)</PresentationFormat>
  <Paragraphs>40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黑体</vt:lpstr>
      <vt:lpstr>微软雅黑</vt:lpstr>
      <vt:lpstr>Arial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2016-06-14T08:18:00Z</dcterms:created>
  <dcterms:modified xsi:type="dcterms:W3CDTF">2023-01-17T01:01:32Z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5719C214FE114D328476EE23A83E72F1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