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8DA527A-7424-445C-B77C-33492B6E2F8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56E3812-2A64-4BE3-9096-719E2EFF1ED2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034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342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34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3AF6F44-FEC3-4ADF-BC7C-A79EC785BCA5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745F13E-5422-4108-9FC7-76771CC89726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218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85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2186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75AD3584-49DC-4037-9068-8FBAEF7EE1EE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11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9076CDC-2D4F-472F-8E99-EA95B0F4852F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239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390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2390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50CF8FA3-8A4D-4E80-A55B-4352228421A3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12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386BCCB-15A6-467F-A1C1-A71EDC4331CD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1259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595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2595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C1FFD77-1ADA-47AB-9632-93E8C492AAC1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13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D1C49CE-CFF8-40B9-85EC-C779C5EC5286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1280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800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280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11617618-FA88-4EE4-91CE-D9298E5310FB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14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B117026-D569-4DAC-9A4F-549CFB92720C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1300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005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300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811215BD-1FAA-461A-A3F5-7A7461D50DB0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15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1121AD-3A18-4673-9928-FB3B23373D5A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1320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3209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3210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3617F7A5-B252-4FF8-A43A-EFA70E525C46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16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4AD29C7-FC19-4B0D-A971-2FF1EF28528B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0547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547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547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6A537D1B-C1B4-49E2-9EC0-0EA9BE59FEF3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77E48CF-A95A-400A-8BCE-E7EA1E456E7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075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752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75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2C919C0-42BD-44A5-BCB3-0D34B7D747A8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60F3F2B-1195-4878-8E5D-8F1C610890A2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095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957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2560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86E22648-7430-4DEB-A9A2-C7B6782CF873}" type="slidenum">
              <a:rPr lang="zh-CN" altLang="en-US" sz="1200">
                <a:latin typeface="+mn-lt"/>
                <a:ea typeface="+mn-ea"/>
              </a:rPr>
              <a:t>5</a:t>
            </a:fld>
            <a:endParaRPr lang="en-US" altLang="zh-CN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AFF946-217E-4143-BFE8-37A66D19D6D8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1620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91DAC0C-7C66-4C45-BF64-BF32FE38E8C8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6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E618FF9-8A0B-46BB-BF03-FB1DFC36D1C2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136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366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2765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9DE49CD3-0738-47B4-8FF3-FA21142CB982}" type="slidenum">
              <a:rPr lang="zh-CN" altLang="en-US" sz="1200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en-US" altLang="zh-CN" sz="120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7329BCD-72EB-4DA9-964C-B701D462BFB7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157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571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5716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78F7F0A-A47D-4D1B-AEAA-F68B1841AC68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8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A41770D-4499-44F9-9991-0EAE5232A7D1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177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776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776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8CE43AC1-09BE-4B34-BDF7-68D761DECE74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9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6DF4365-E799-447F-ACED-CCD3368D79FD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198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981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9812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A8C905F5-384F-4FCF-881B-7226FF58A967}" type="slidenum">
              <a:rPr lang="en-US" altLang="zh-CN" sz="1200">
                <a:solidFill>
                  <a:srgbClr val="000000"/>
                </a:solidFill>
                <a:latin typeface="Calibri" panose="020F0502020204030204" pitchFamily="34" charset="0"/>
              </a:rPr>
              <a:t>10</a:t>
            </a:fld>
            <a:endParaRPr lang="en-US" altLang="zh-CN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BC3AD-8268-4090-B7D9-7E541ADD8D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37A75-28C3-42A0-AF1C-3475C8A302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6608E-6770-4212-B386-B48F578D7B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9B9D2-86DB-42DE-8A8F-E3992195F2A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F77B9-9ABA-49F1-BF36-935708022C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8362C-9E10-44ED-A8A0-01B98B565E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94607-4B5C-45C8-8593-4C178C9E38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9CC9-6F6B-405E-800B-A3A40B0B5C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A1CE9-9DBF-494F-BE65-3B6A3BA14E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1FA77-4424-4070-86A0-B3FA454576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5E095C4-EB6E-46B3-BD04-13D24FC9838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/>
          <p:nvPr/>
        </p:nvSpPr>
        <p:spPr bwMode="auto">
          <a:xfrm>
            <a:off x="468313" y="434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nn-NO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7  Shopping</a:t>
            </a:r>
            <a: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skills</a:t>
            </a:r>
          </a:p>
        </p:txBody>
      </p:sp>
      <p:sp>
        <p:nvSpPr>
          <p:cNvPr id="4" name="矩形 3"/>
          <p:cNvSpPr/>
          <p:nvPr/>
        </p:nvSpPr>
        <p:spPr>
          <a:xfrm>
            <a:off x="2924754" y="5867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</a:rPr>
              <a:t>Practice</a:t>
            </a:r>
          </a:p>
        </p:txBody>
      </p:sp>
      <p:pic>
        <p:nvPicPr>
          <p:cNvPr id="13316" name="Picture 4" descr="风筝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700213"/>
            <a:ext cx="3829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3317" name="Picture 5" descr="小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170021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18789" name="Text Box 6"/>
          <p:cNvSpPr txBox="1">
            <a:spLocks noChangeArrowheads="1"/>
          </p:cNvSpPr>
          <p:nvPr/>
        </p:nvSpPr>
        <p:spPr bwMode="auto">
          <a:xfrm>
            <a:off x="539750" y="501332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kites flying in the __y</a:t>
            </a:r>
          </a:p>
        </p:txBody>
      </p:sp>
      <p:sp>
        <p:nvSpPr>
          <p:cNvPr id="118790" name="Text Box 7"/>
          <p:cNvSpPr txBox="1">
            <a:spLocks noChangeArrowheads="1"/>
          </p:cNvSpPr>
          <p:nvPr/>
        </p:nvSpPr>
        <p:spPr bwMode="auto">
          <a:xfrm>
            <a:off x="3379788" y="5013325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sk</a:t>
            </a:r>
          </a:p>
        </p:txBody>
      </p:sp>
      <p:sp>
        <p:nvSpPr>
          <p:cNvPr id="118791" name="Text Box 8"/>
          <p:cNvSpPr txBox="1">
            <a:spLocks noChangeArrowheads="1"/>
          </p:cNvSpPr>
          <p:nvPr/>
        </p:nvSpPr>
        <p:spPr bwMode="auto">
          <a:xfrm>
            <a:off x="4787900" y="5013325"/>
            <a:ext cx="421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a group of little peo___</a:t>
            </a:r>
          </a:p>
        </p:txBody>
      </p:sp>
      <p:sp>
        <p:nvSpPr>
          <p:cNvPr id="118792" name="Text Box 9"/>
          <p:cNvSpPr txBox="1">
            <a:spLocks noChangeArrowheads="1"/>
          </p:cNvSpPr>
          <p:nvPr/>
        </p:nvSpPr>
        <p:spPr bwMode="auto">
          <a:xfrm>
            <a:off x="7812088" y="5013325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3"/>
          <p:cNvSpPr txBox="1">
            <a:spLocks noChangeArrowheads="1"/>
          </p:cNvSpPr>
          <p:nvPr/>
        </p:nvSpPr>
        <p:spPr bwMode="auto">
          <a:xfrm>
            <a:off x="179388" y="1109663"/>
            <a:ext cx="705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 err="1">
                <a:solidFill>
                  <a:schemeClr val="hlink"/>
                </a:solidFill>
                <a:latin typeface="Comic Sans MS" panose="030F0702030302020204" pitchFamily="66" charset="0"/>
              </a:rPr>
              <a:t>Practise</a:t>
            </a: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 saying the following sentences.</a:t>
            </a:r>
          </a:p>
        </p:txBody>
      </p:sp>
      <p:sp>
        <p:nvSpPr>
          <p:cNvPr id="120835" name="Text Box 4"/>
          <p:cNvSpPr txBox="1">
            <a:spLocks noChangeArrowheads="1"/>
          </p:cNvSpPr>
          <p:nvPr/>
        </p:nvSpPr>
        <p:spPr bwMode="auto">
          <a:xfrm>
            <a:off x="558800" y="2073275"/>
            <a:ext cx="7993063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Our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cl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assrooms are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cl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ean and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br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ight.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He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sp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eaks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qu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ite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qu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ickly.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Tw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in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kle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, twin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kle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, lit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tle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st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Tw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enty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gr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een bot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tle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s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st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and on the ta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ble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The boys o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ften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pl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ay on the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gr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ass after </a:t>
            </a:r>
            <a:r>
              <a:rPr lang="en-US" altLang="zh-CN" sz="2800" b="1" dirty="0">
                <a:solidFill>
                  <a:schemeClr val="folHlink"/>
                </a:solidFill>
                <a:latin typeface="IPAPANNEW" pitchFamily="2" charset="0"/>
                <a:ea typeface="DFKai-SB" pitchFamily="65" charset="-120"/>
              </a:rPr>
              <a:t>cl</a:t>
            </a: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Discovery</a:t>
            </a:r>
          </a:p>
        </p:txBody>
      </p:sp>
      <p:sp>
        <p:nvSpPr>
          <p:cNvPr id="122883" name="Text Box 4"/>
          <p:cNvSpPr txBox="1">
            <a:spLocks noChangeArrowheads="1"/>
          </p:cNvSpPr>
          <p:nvPr/>
        </p:nvSpPr>
        <p:spPr bwMode="auto">
          <a:xfrm>
            <a:off x="539750" y="1743075"/>
            <a:ext cx="7920038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blouse  clip  flower  glue  plate  slow  bright  cream  fruit  grass  pretty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ski  smile  sneeze  special  start  quiet  sweater  twice  screen  spring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strong  bubble  trouble  bicycle  uncle  noodle  middle  little  pencils</a:t>
            </a:r>
          </a:p>
        </p:txBody>
      </p:sp>
      <p:sp>
        <p:nvSpPr>
          <p:cNvPr id="122884" name="Text Box 5"/>
          <p:cNvSpPr txBox="1">
            <a:spLocks noChangeArrowheads="1"/>
          </p:cNvSpPr>
          <p:nvPr/>
        </p:nvSpPr>
        <p:spPr bwMode="auto">
          <a:xfrm>
            <a:off x="2124075" y="836613"/>
            <a:ext cx="47513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Try to find the consonant group in each word.</a:t>
            </a:r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611188" y="2205038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1979613" y="2205038"/>
            <a:ext cx="288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2" name="Line 8"/>
          <p:cNvSpPr>
            <a:spLocks noChangeShapeType="1"/>
          </p:cNvSpPr>
          <p:nvPr/>
        </p:nvSpPr>
        <p:spPr bwMode="auto">
          <a:xfrm>
            <a:off x="2854325" y="22050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>
            <a:off x="4211638" y="2205038"/>
            <a:ext cx="2857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>
            <a:off x="5219700" y="22050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5" name="Line 11"/>
          <p:cNvSpPr>
            <a:spLocks noChangeShapeType="1"/>
          </p:cNvSpPr>
          <p:nvPr/>
        </p:nvSpPr>
        <p:spPr bwMode="auto">
          <a:xfrm>
            <a:off x="6372225" y="22050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611188" y="2636838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1979613" y="2636838"/>
            <a:ext cx="288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3276600" y="26368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387850" y="26368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>
            <a:off x="5651500" y="2636838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611188" y="3213100"/>
            <a:ext cx="360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1385888" y="3213100"/>
            <a:ext cx="468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3" name="Line 19"/>
          <p:cNvSpPr>
            <a:spLocks noChangeShapeType="1"/>
          </p:cNvSpPr>
          <p:nvPr/>
        </p:nvSpPr>
        <p:spPr bwMode="auto">
          <a:xfrm>
            <a:off x="2547938" y="3213100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>
            <a:off x="3986213" y="3284538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5435600" y="3213100"/>
            <a:ext cx="2873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7" name="Line 23"/>
          <p:cNvSpPr>
            <a:spLocks noChangeShapeType="1"/>
          </p:cNvSpPr>
          <p:nvPr/>
        </p:nvSpPr>
        <p:spPr bwMode="auto">
          <a:xfrm>
            <a:off x="646113" y="3644900"/>
            <a:ext cx="360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8" name="Line 24"/>
          <p:cNvSpPr>
            <a:spLocks noChangeShapeType="1"/>
          </p:cNvSpPr>
          <p:nvPr/>
        </p:nvSpPr>
        <p:spPr bwMode="auto">
          <a:xfrm>
            <a:off x="2268538" y="3644900"/>
            <a:ext cx="4302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69" name="Line 25"/>
          <p:cNvSpPr>
            <a:spLocks noChangeShapeType="1"/>
          </p:cNvSpPr>
          <p:nvPr/>
        </p:nvSpPr>
        <p:spPr bwMode="auto">
          <a:xfrm>
            <a:off x="3492500" y="3644900"/>
            <a:ext cx="4937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0" name="Line 26"/>
          <p:cNvSpPr>
            <a:spLocks noChangeShapeType="1"/>
          </p:cNvSpPr>
          <p:nvPr/>
        </p:nvSpPr>
        <p:spPr bwMode="auto">
          <a:xfrm>
            <a:off x="4889500" y="3716338"/>
            <a:ext cx="546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1" name="Line 27"/>
          <p:cNvSpPr>
            <a:spLocks noChangeShapeType="1"/>
          </p:cNvSpPr>
          <p:nvPr/>
        </p:nvSpPr>
        <p:spPr bwMode="auto">
          <a:xfrm>
            <a:off x="611188" y="4292600"/>
            <a:ext cx="5032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2" name="Line 28"/>
          <p:cNvSpPr>
            <a:spLocks noChangeShapeType="1"/>
          </p:cNvSpPr>
          <p:nvPr/>
        </p:nvSpPr>
        <p:spPr bwMode="auto">
          <a:xfrm>
            <a:off x="2630488" y="4292600"/>
            <a:ext cx="511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3" name="Line 29"/>
          <p:cNvSpPr>
            <a:spLocks noChangeShapeType="1"/>
          </p:cNvSpPr>
          <p:nvPr/>
        </p:nvSpPr>
        <p:spPr bwMode="auto">
          <a:xfrm>
            <a:off x="4140200" y="4292600"/>
            <a:ext cx="574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>
            <a:off x="5651500" y="4292600"/>
            <a:ext cx="5048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5" name="Line 31"/>
          <p:cNvSpPr>
            <a:spLocks noChangeShapeType="1"/>
          </p:cNvSpPr>
          <p:nvPr/>
        </p:nvSpPr>
        <p:spPr bwMode="auto">
          <a:xfrm>
            <a:off x="6804025" y="4292600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6" name="Line 32"/>
          <p:cNvSpPr>
            <a:spLocks noChangeShapeType="1"/>
          </p:cNvSpPr>
          <p:nvPr/>
        </p:nvSpPr>
        <p:spPr bwMode="auto">
          <a:xfrm>
            <a:off x="1189038" y="4724400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7" name="Line 33"/>
          <p:cNvSpPr>
            <a:spLocks noChangeShapeType="1"/>
          </p:cNvSpPr>
          <p:nvPr/>
        </p:nvSpPr>
        <p:spPr bwMode="auto">
          <a:xfrm>
            <a:off x="3738563" y="4724400"/>
            <a:ext cx="431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979" name="Line 35"/>
          <p:cNvSpPr>
            <a:spLocks noChangeShapeType="1"/>
          </p:cNvSpPr>
          <p:nvPr/>
        </p:nvSpPr>
        <p:spPr bwMode="auto">
          <a:xfrm>
            <a:off x="5080000" y="4724400"/>
            <a:ext cx="358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6659563" y="3284538"/>
            <a:ext cx="288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2589213" y="4724400"/>
            <a:ext cx="511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  <p:bldP spid="82956" grpId="0" animBg="1"/>
      <p:bldP spid="82957" grpId="0" animBg="1"/>
      <p:bldP spid="82958" grpId="0" animBg="1"/>
      <p:bldP spid="82959" grpId="0" animBg="1"/>
      <p:bldP spid="82960" grpId="0" animBg="1"/>
      <p:bldP spid="82961" grpId="0" animBg="1"/>
      <p:bldP spid="82962" grpId="0" animBg="1"/>
      <p:bldP spid="82963" grpId="0" animBg="1"/>
      <p:bldP spid="82964" grpId="0" animBg="1"/>
      <p:bldP spid="82965" grpId="0" animBg="1"/>
      <p:bldP spid="82967" grpId="0" animBg="1"/>
      <p:bldP spid="82968" grpId="0" animBg="1"/>
      <p:bldP spid="82969" grpId="0" animBg="1"/>
      <p:bldP spid="82970" grpId="0" animBg="1"/>
      <p:bldP spid="82971" grpId="0" animBg="1"/>
      <p:bldP spid="82972" grpId="0" animBg="1"/>
      <p:bldP spid="82973" grpId="0" animBg="1"/>
      <p:bldP spid="82974" grpId="0" animBg="1"/>
      <p:bldP spid="82975" grpId="0" animBg="1"/>
      <p:bldP spid="82976" grpId="0" animBg="1"/>
      <p:bldP spid="82977" grpId="0" animBg="1"/>
      <p:bldP spid="82979" grpId="0" animBg="1"/>
      <p:bldP spid="36" grpId="0" animBg="1"/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</a:rPr>
              <a:t>Practice</a:t>
            </a:r>
          </a:p>
        </p:txBody>
      </p:sp>
      <p:sp>
        <p:nvSpPr>
          <p:cNvPr id="124931" name="Text Box 4"/>
          <p:cNvSpPr txBox="1">
            <a:spLocks noChangeArrowheads="1"/>
          </p:cNvSpPr>
          <p:nvPr/>
        </p:nvSpPr>
        <p:spPr bwMode="auto">
          <a:xfrm>
            <a:off x="323850" y="1773238"/>
            <a:ext cx="73453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Comic Sans MS" panose="030F0702030302020204" pitchFamily="66" charset="0"/>
                <a:ea typeface="DFKai-SB" pitchFamily="65" charset="-120"/>
              </a:rPr>
              <a:t>Make sentences with the consonant groups we have learnt today. Each sentence should have at least two consonant groups.</a:t>
            </a:r>
          </a:p>
        </p:txBody>
      </p:sp>
      <p:pic>
        <p:nvPicPr>
          <p:cNvPr id="124932" name="Picture 8" descr="120564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292600"/>
            <a:ext cx="20161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3"/>
          <p:cNvSpPr txBox="1">
            <a:spLocks noChangeArrowheads="1"/>
          </p:cNvSpPr>
          <p:nvPr/>
        </p:nvSpPr>
        <p:spPr bwMode="auto">
          <a:xfrm>
            <a:off x="179388" y="9652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Practice</a:t>
            </a:r>
          </a:p>
        </p:txBody>
      </p:sp>
      <p:sp>
        <p:nvSpPr>
          <p:cNvPr id="126979" name="Text Box 4"/>
          <p:cNvSpPr txBox="1">
            <a:spLocks noChangeArrowheads="1"/>
          </p:cNvSpPr>
          <p:nvPr/>
        </p:nvSpPr>
        <p:spPr bwMode="auto">
          <a:xfrm>
            <a:off x="611188" y="1846263"/>
            <a:ext cx="80645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My goldfish is a wonderful pet.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She doesn’t need a bed.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She isn’t any trou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We don’t have to feed her much.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She doesn’t need a gen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tle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 touch.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Just bub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s,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Bub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s,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Bub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s.</a:t>
            </a:r>
          </a:p>
        </p:txBody>
      </p:sp>
      <p:pic>
        <p:nvPicPr>
          <p:cNvPr id="17413" name="Picture 5" descr="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5600" y="765175"/>
            <a:ext cx="3233738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3"/>
          <p:cNvSpPr txBox="1">
            <a:spLocks noChangeArrowheads="1"/>
          </p:cNvSpPr>
          <p:nvPr/>
        </p:nvSpPr>
        <p:spPr bwMode="auto">
          <a:xfrm>
            <a:off x="520700" y="6096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Conclusion</a:t>
            </a:r>
          </a:p>
        </p:txBody>
      </p:sp>
      <p:sp>
        <p:nvSpPr>
          <p:cNvPr id="129027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777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What have we learnt today?</a:t>
            </a:r>
          </a:p>
        </p:txBody>
      </p:sp>
      <p:sp>
        <p:nvSpPr>
          <p:cNvPr id="129028" name="Text Box 5"/>
          <p:cNvSpPr txBox="1">
            <a:spLocks noChangeArrowheads="1"/>
          </p:cNvSpPr>
          <p:nvPr/>
        </p:nvSpPr>
        <p:spPr bwMode="auto">
          <a:xfrm>
            <a:off x="539750" y="2035175"/>
            <a:ext cx="4679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Some consonant groups.</a:t>
            </a:r>
          </a:p>
        </p:txBody>
      </p:sp>
      <p:sp>
        <p:nvSpPr>
          <p:cNvPr id="129029" name="Text Box 6"/>
          <p:cNvSpPr txBox="1">
            <a:spLocks noChangeArrowheads="1"/>
          </p:cNvSpPr>
          <p:nvPr/>
        </p:nvSpPr>
        <p:spPr bwMode="auto">
          <a:xfrm>
            <a:off x="541338" y="2540000"/>
            <a:ext cx="439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What are they?</a:t>
            </a:r>
          </a:p>
        </p:txBody>
      </p:sp>
      <p:sp>
        <p:nvSpPr>
          <p:cNvPr id="129030" name="Text Box 7"/>
          <p:cNvSpPr txBox="1">
            <a:spLocks noChangeArrowheads="1"/>
          </p:cNvSpPr>
          <p:nvPr/>
        </p:nvSpPr>
        <p:spPr bwMode="auto">
          <a:xfrm>
            <a:off x="612775" y="3068638"/>
            <a:ext cx="6983413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</a:t>
            </a:r>
            <a:r>
              <a:rPr lang="en-US" altLang="zh-CN" sz="2400" b="1" dirty="0" err="1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bl</a:t>
            </a: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 /kl/ /</a:t>
            </a:r>
            <a:r>
              <a:rPr lang="en-US" altLang="zh-CN" sz="2400" b="1" dirty="0" err="1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fl</a:t>
            </a: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gl</a:t>
            </a: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pl</a:t>
            </a: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sl</a:t>
            </a:r>
            <a:r>
              <a:rPr lang="en-US" altLang="zh-CN" sz="2400" b="1" dirty="0">
                <a:solidFill>
                  <a:schemeClr val="accent2"/>
                </a:solidFill>
                <a:latin typeface="IPAPANNEW" pitchFamily="2" charset="0"/>
                <a:ea typeface="DFKai-SB" pitchFamily="65" charset="-12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/</a:t>
            </a:r>
            <a:r>
              <a:rPr lang="en-US" altLang="zh-CN" sz="2400" b="1" dirty="0" err="1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br</a:t>
            </a:r>
            <a:r>
              <a:rPr lang="en-US" altLang="zh-CN" sz="2400" b="1" dirty="0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kr</a:t>
            </a:r>
            <a:r>
              <a:rPr lang="en-US" altLang="zh-CN" sz="2400" b="1" dirty="0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fr</a:t>
            </a:r>
            <a:r>
              <a:rPr lang="en-US" altLang="zh-CN" sz="2400" b="1" dirty="0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/ /gr/ /</a:t>
            </a:r>
            <a:r>
              <a:rPr lang="en-US" altLang="zh-CN" sz="2400" b="1" dirty="0" err="1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pr</a:t>
            </a:r>
            <a:r>
              <a:rPr lang="en-US" altLang="zh-CN" sz="2400" b="1" dirty="0">
                <a:solidFill>
                  <a:srgbClr val="009900"/>
                </a:solidFill>
                <a:latin typeface="IPAPANNEW" pitchFamily="2" charset="0"/>
                <a:ea typeface="DFKai-SB" pitchFamily="65" charset="-12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sk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sm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sn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sp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st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sk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sp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st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sr</a:t>
            </a:r>
            <a:r>
              <a:rPr lang="en-US" altLang="zh-CN" sz="2400" b="1" dirty="0">
                <a:solidFill>
                  <a:srgbClr val="4B2B57"/>
                </a:solidFill>
                <a:latin typeface="IPAPANNEW" pitchFamily="2" charset="0"/>
                <a:ea typeface="DFKai-SB" pitchFamily="65" charset="-12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FF"/>
                </a:solidFill>
                <a:latin typeface="IPAPANNEW" pitchFamily="2" charset="0"/>
                <a:ea typeface="DFKai-SB" pitchFamily="65" charset="-120"/>
              </a:rPr>
              <a:t>/kw/ /</a:t>
            </a:r>
            <a:r>
              <a:rPr lang="en-US" altLang="zh-CN" sz="2400" b="1" dirty="0" err="1">
                <a:solidFill>
                  <a:srgbClr val="FF00FF"/>
                </a:solidFill>
                <a:latin typeface="IPAPANNEW" pitchFamily="2" charset="0"/>
                <a:ea typeface="DFKai-SB" pitchFamily="65" charset="-120"/>
              </a:rPr>
              <a:t>sw</a:t>
            </a:r>
            <a:r>
              <a:rPr lang="en-US" altLang="zh-CN" sz="2400" b="1" dirty="0">
                <a:solidFill>
                  <a:srgbClr val="FF00FF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FF00FF"/>
                </a:solidFill>
                <a:latin typeface="IPAPANNEW" pitchFamily="2" charset="0"/>
                <a:ea typeface="DFKai-SB" pitchFamily="65" charset="-120"/>
              </a:rPr>
              <a:t>tw</a:t>
            </a:r>
            <a:r>
              <a:rPr lang="en-US" altLang="zh-CN" sz="2400" b="1" dirty="0">
                <a:solidFill>
                  <a:srgbClr val="FF00FF"/>
                </a:solidFill>
                <a:latin typeface="IPAPANNEW" pitchFamily="2" charset="0"/>
                <a:ea typeface="DFKai-SB" pitchFamily="65" charset="-12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/</a:t>
            </a:r>
            <a:r>
              <a:rPr lang="en-US" altLang="zh-CN" sz="2400" b="1" dirty="0" err="1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bl</a:t>
            </a:r>
            <a:r>
              <a:rPr lang="en-US" altLang="zh-CN" sz="2400" b="1" dirty="0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pl</a:t>
            </a:r>
            <a:r>
              <a:rPr lang="en-US" altLang="zh-CN" sz="2400" b="1" dirty="0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/ /kl/ /dl/ /</a:t>
            </a:r>
            <a:r>
              <a:rPr lang="en-US" altLang="zh-CN" sz="2400" b="1" dirty="0" err="1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tl</a:t>
            </a:r>
            <a:r>
              <a:rPr lang="en-US" altLang="zh-CN" sz="2400" b="1" dirty="0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sl</a:t>
            </a:r>
            <a:r>
              <a:rPr lang="en-US" altLang="zh-CN" sz="2400" b="1" dirty="0">
                <a:solidFill>
                  <a:schemeClr val="hlink"/>
                </a:solidFill>
                <a:latin typeface="IPAPANNEW" pitchFamily="2" charset="0"/>
                <a:ea typeface="DFKai-SB" pitchFamily="65" charset="-12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</a:t>
            </a:r>
            <a:r>
              <a:rPr lang="en-US" altLang="zh-CN" sz="2400" b="1" dirty="0" err="1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zn</a:t>
            </a:r>
            <a:r>
              <a:rPr lang="en-US" altLang="zh-CN" sz="2400" b="1" dirty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sn</a:t>
            </a:r>
            <a:r>
              <a:rPr lang="en-US" altLang="zh-CN" sz="2400" b="1" dirty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fn</a:t>
            </a:r>
            <a:r>
              <a:rPr lang="en-US" altLang="zh-CN" sz="2400" b="1" dirty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vn</a:t>
            </a:r>
            <a:r>
              <a:rPr lang="en-US" altLang="zh-CN" sz="2400" b="1" dirty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 /</a:t>
            </a:r>
            <a:r>
              <a:rPr lang="en-US" altLang="zh-CN" sz="2400" b="1" dirty="0" err="1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dn</a:t>
            </a:r>
            <a:r>
              <a:rPr lang="en-US" altLang="zh-CN" sz="2400" b="1" dirty="0" smtClean="0">
                <a:solidFill>
                  <a:srgbClr val="FF0000"/>
                </a:solidFill>
                <a:latin typeface="IPAPANNEW" pitchFamily="2" charset="0"/>
                <a:ea typeface="DFKai-SB" pitchFamily="65" charset="-120"/>
              </a:rPr>
              <a:t>/ </a:t>
            </a:r>
            <a:endParaRPr lang="en-US" altLang="zh-CN" sz="2400" b="1" dirty="0">
              <a:solidFill>
                <a:srgbClr val="FF0000"/>
              </a:solidFill>
              <a:latin typeface="IPAPANNEW" pitchFamily="2" charset="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3"/>
          <p:cNvSpPr txBox="1">
            <a:spLocks noChangeArrowheads="1"/>
          </p:cNvSpPr>
          <p:nvPr/>
        </p:nvSpPr>
        <p:spPr bwMode="auto">
          <a:xfrm>
            <a:off x="684213" y="69215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Homework</a:t>
            </a:r>
          </a:p>
        </p:txBody>
      </p:sp>
      <p:pic>
        <p:nvPicPr>
          <p:cNvPr id="131075" name="Picture 6" descr="bi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341438"/>
            <a:ext cx="7488238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076" name="Text Box 7"/>
          <p:cNvSpPr txBox="1">
            <a:spLocks noChangeArrowheads="1"/>
          </p:cNvSpPr>
          <p:nvPr/>
        </p:nvSpPr>
        <p:spPr bwMode="auto">
          <a:xfrm>
            <a:off x="4787900" y="3284538"/>
            <a:ext cx="2663825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1. Revise what we have learnt today.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2. Make consonant group cards by yourselves.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Lead-in</a:t>
            </a:r>
          </a:p>
        </p:txBody>
      </p:sp>
      <p:sp>
        <p:nvSpPr>
          <p:cNvPr id="101379" name="Text Box 4"/>
          <p:cNvSpPr txBox="1">
            <a:spLocks noChangeArrowheads="1"/>
          </p:cNvSpPr>
          <p:nvPr/>
        </p:nvSpPr>
        <p:spPr bwMode="auto">
          <a:xfrm>
            <a:off x="428625" y="1714500"/>
            <a:ext cx="7786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How many phonemes are there in English?</a:t>
            </a:r>
          </a:p>
        </p:txBody>
      </p:sp>
      <p:sp>
        <p:nvSpPr>
          <p:cNvPr id="101380" name="Text Box 5"/>
          <p:cNvSpPr txBox="1">
            <a:spLocks noChangeArrowheads="1"/>
          </p:cNvSpPr>
          <p:nvPr/>
        </p:nvSpPr>
        <p:spPr bwMode="auto">
          <a:xfrm>
            <a:off x="581025" y="2349500"/>
            <a:ext cx="25923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48.</a:t>
            </a:r>
          </a:p>
        </p:txBody>
      </p:sp>
      <p:sp>
        <p:nvSpPr>
          <p:cNvPr id="101381" name="Text Box 6"/>
          <p:cNvSpPr txBox="1">
            <a:spLocks noChangeArrowheads="1"/>
          </p:cNvSpPr>
          <p:nvPr/>
        </p:nvSpPr>
        <p:spPr bwMode="auto">
          <a:xfrm>
            <a:off x="468313" y="3213100"/>
            <a:ext cx="7775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How many vowels are there in English?</a:t>
            </a:r>
          </a:p>
        </p:txBody>
      </p:sp>
      <p:sp>
        <p:nvSpPr>
          <p:cNvPr id="101382" name="Text Box 7"/>
          <p:cNvSpPr txBox="1">
            <a:spLocks noChangeArrowheads="1"/>
          </p:cNvSpPr>
          <p:nvPr/>
        </p:nvSpPr>
        <p:spPr bwMode="auto">
          <a:xfrm>
            <a:off x="611188" y="3860800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28.</a:t>
            </a:r>
          </a:p>
        </p:txBody>
      </p:sp>
      <p:sp>
        <p:nvSpPr>
          <p:cNvPr id="101383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How many consonants are there in English?</a:t>
            </a:r>
          </a:p>
        </p:txBody>
      </p:sp>
      <p:sp>
        <p:nvSpPr>
          <p:cNvPr id="101384" name="Text Box 9"/>
          <p:cNvSpPr txBox="1">
            <a:spLocks noChangeArrowheads="1"/>
          </p:cNvSpPr>
          <p:nvPr/>
        </p:nvSpPr>
        <p:spPr bwMode="auto">
          <a:xfrm>
            <a:off x="611188" y="5403850"/>
            <a:ext cx="2592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Fun time</a:t>
            </a:r>
          </a:p>
        </p:txBody>
      </p:sp>
      <p:sp>
        <p:nvSpPr>
          <p:cNvPr id="104451" name="TextBox 2"/>
          <p:cNvSpPr txBox="1">
            <a:spLocks noChangeArrowheads="1"/>
          </p:cNvSpPr>
          <p:nvPr/>
        </p:nvSpPr>
        <p:spPr bwMode="auto">
          <a:xfrm>
            <a:off x="250825" y="1412875"/>
            <a:ext cx="3368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fruit</a:t>
            </a:r>
          </a:p>
        </p:txBody>
      </p:sp>
      <p:sp>
        <p:nvSpPr>
          <p:cNvPr id="104452" name="TextBox 5"/>
          <p:cNvSpPr txBox="1">
            <a:spLocks noChangeArrowheads="1"/>
          </p:cNvSpPr>
          <p:nvPr/>
        </p:nvSpPr>
        <p:spPr bwMode="auto">
          <a:xfrm>
            <a:off x="250825" y="3068638"/>
            <a:ext cx="3616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animal</a:t>
            </a:r>
          </a:p>
        </p:txBody>
      </p:sp>
      <p:sp>
        <p:nvSpPr>
          <p:cNvPr id="104453" name="Text Box 36"/>
          <p:cNvSpPr txBox="1">
            <a:spLocks noChangeArrowheads="1"/>
          </p:cNvSpPr>
          <p:nvPr/>
        </p:nvSpPr>
        <p:spPr bwMode="auto">
          <a:xfrm>
            <a:off x="6430963" y="354012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599D9"/>
                </a:solidFill>
                <a:latin typeface="Comic Sans MS" panose="030F0702030302020204" pitchFamily="66" charset="0"/>
                <a:ea typeface="DFKai-SB" pitchFamily="65" charset="-120"/>
              </a:rPr>
              <a:t>dog</a:t>
            </a:r>
          </a:p>
        </p:txBody>
      </p:sp>
      <p:sp>
        <p:nvSpPr>
          <p:cNvPr id="104454" name="TextBox 11"/>
          <p:cNvSpPr txBox="1">
            <a:spLocks noChangeArrowheads="1"/>
          </p:cNvSpPr>
          <p:nvPr/>
        </p:nvSpPr>
        <p:spPr bwMode="auto">
          <a:xfrm>
            <a:off x="323850" y="4292600"/>
            <a:ext cx="3627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sports</a:t>
            </a:r>
          </a:p>
        </p:txBody>
      </p:sp>
      <p:sp>
        <p:nvSpPr>
          <p:cNvPr id="104455" name="Text Box 39"/>
          <p:cNvSpPr txBox="1">
            <a:spLocks noChangeArrowheads="1"/>
          </p:cNvSpPr>
          <p:nvPr/>
        </p:nvSpPr>
        <p:spPr bwMode="auto">
          <a:xfrm>
            <a:off x="6516688" y="4365625"/>
            <a:ext cx="2232025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599D9"/>
                </a:solidFill>
                <a:latin typeface="Comic Sans MS" panose="030F0702030302020204" pitchFamily="66" charset="0"/>
                <a:ea typeface="DFKai-SB" pitchFamily="65" charset="-120"/>
              </a:rPr>
              <a:t>Running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599D9"/>
                </a:solidFill>
                <a:latin typeface="Comic Sans MS" panose="030F0702030302020204" pitchFamily="66" charset="0"/>
                <a:ea typeface="DFKai-SB" pitchFamily="65" charset="-120"/>
              </a:rPr>
              <a:t>swimming</a:t>
            </a:r>
          </a:p>
        </p:txBody>
      </p:sp>
      <p:sp>
        <p:nvSpPr>
          <p:cNvPr id="104456" name="TextBox 9"/>
          <p:cNvSpPr txBox="1">
            <a:spLocks noChangeArrowheads="1"/>
          </p:cNvSpPr>
          <p:nvPr/>
        </p:nvSpPr>
        <p:spPr bwMode="auto">
          <a:xfrm>
            <a:off x="395288" y="5373688"/>
            <a:ext cx="3573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My </a:t>
            </a:r>
            <a:r>
              <a:rPr lang="en-US" altLang="zh-CN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favourite</a:t>
            </a:r>
            <a:r>
              <a:rPr lang="en-US" altLang="zh-CN" sz="28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2800" b="1" dirty="0" err="1">
                <a:solidFill>
                  <a:schemeClr val="accent2"/>
                </a:solidFill>
                <a:latin typeface="Comic Sans MS" panose="030F0702030302020204" pitchFamily="66" charset="0"/>
              </a:rPr>
              <a:t>colour</a:t>
            </a:r>
            <a:endParaRPr lang="en-US" altLang="zh-CN" sz="28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04457" name="Text Box 42"/>
          <p:cNvSpPr txBox="1">
            <a:spLocks noChangeArrowheads="1"/>
          </p:cNvSpPr>
          <p:nvPr/>
        </p:nvSpPr>
        <p:spPr bwMode="auto">
          <a:xfrm>
            <a:off x="6572250" y="5715000"/>
            <a:ext cx="12969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599D9"/>
                </a:solidFill>
                <a:latin typeface="Comic Sans MS" panose="030F0702030302020204" pitchFamily="66" charset="0"/>
                <a:ea typeface="DFKai-SB" pitchFamily="65" charset="-120"/>
              </a:rPr>
              <a:t>purple</a:t>
            </a:r>
          </a:p>
        </p:txBody>
      </p:sp>
      <p:pic>
        <p:nvPicPr>
          <p:cNvPr id="104458" name="Picture 17" descr="JSNA8N6`$}ZXT9S{YJP{~V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060575"/>
            <a:ext cx="72294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9" name="Text Box 33"/>
          <p:cNvSpPr txBox="1">
            <a:spLocks noChangeArrowheads="1"/>
          </p:cNvSpPr>
          <p:nvPr/>
        </p:nvSpPr>
        <p:spPr bwMode="auto">
          <a:xfrm>
            <a:off x="6430963" y="2559050"/>
            <a:ext cx="1187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599D9"/>
                </a:solidFill>
                <a:latin typeface="Comic Sans MS" panose="030F0702030302020204" pitchFamily="66" charset="0"/>
                <a:ea typeface="DFKai-SB" pitchFamily="65" charset="-120"/>
              </a:rPr>
              <a:t>grape</a:t>
            </a:r>
          </a:p>
        </p:txBody>
      </p:sp>
      <p:pic>
        <p:nvPicPr>
          <p:cNvPr id="104460" name="Picture 18" descr="@1WK4MSK6JFMTLEXHSTCBU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716338"/>
            <a:ext cx="33242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1" name="Picture 19" descr="2(B7GSQ`PZK0P6Z7SZ5WH%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868863"/>
            <a:ext cx="6000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62" name="Picture 20" descr="L7D9KI6@[L}LL2R854T447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5949950"/>
            <a:ext cx="41624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</a:rPr>
              <a:t>Presentation</a:t>
            </a:r>
          </a:p>
        </p:txBody>
      </p:sp>
      <p:pic>
        <p:nvPicPr>
          <p:cNvPr id="7172" name="Picture 4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484313"/>
            <a:ext cx="3743325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06500" name="Text Box 5"/>
          <p:cNvSpPr txBox="1">
            <a:spLocks noChangeArrowheads="1"/>
          </p:cNvSpPr>
          <p:nvPr/>
        </p:nvSpPr>
        <p:spPr bwMode="auto">
          <a:xfrm>
            <a:off x="684213" y="4868863"/>
            <a:ext cx="648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What can you see on the screen?</a:t>
            </a:r>
          </a:p>
        </p:txBody>
      </p:sp>
      <p:sp>
        <p:nvSpPr>
          <p:cNvPr id="106501" name="Text Box 6"/>
          <p:cNvSpPr txBox="1">
            <a:spLocks noChangeArrowheads="1"/>
          </p:cNvSpPr>
          <p:nvPr/>
        </p:nvSpPr>
        <p:spPr bwMode="auto">
          <a:xfrm>
            <a:off x="755650" y="5373688"/>
            <a:ext cx="604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I can see a </a:t>
            </a:r>
            <a:r>
              <a:rPr lang="en-US" altLang="zh-CN" sz="2400" b="1">
                <a:solidFill>
                  <a:srgbClr val="009900"/>
                </a:solidFill>
                <a:latin typeface="Comic Sans MS" panose="030F0702030302020204" pitchFamily="66" charset="0"/>
                <a:ea typeface="DFKai-SB" pitchFamily="65" charset="-120"/>
              </a:rPr>
              <a:t>bl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ue </a:t>
            </a:r>
            <a:r>
              <a:rPr lang="en-US" altLang="zh-CN" sz="2400" b="1">
                <a:solidFill>
                  <a:srgbClr val="009900"/>
                </a:solidFill>
                <a:latin typeface="Comic Sans MS" panose="030F0702030302020204" pitchFamily="66" charset="0"/>
                <a:ea typeface="DFKai-SB" pitchFamily="65" charset="-120"/>
              </a:rPr>
              <a:t>bl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ouse.</a:t>
            </a:r>
          </a:p>
        </p:txBody>
      </p:sp>
      <p:sp>
        <p:nvSpPr>
          <p:cNvPr id="106502" name="Text Box 7"/>
          <p:cNvSpPr txBox="1">
            <a:spLocks noChangeArrowheads="1"/>
          </p:cNvSpPr>
          <p:nvPr/>
        </p:nvSpPr>
        <p:spPr bwMode="auto">
          <a:xfrm>
            <a:off x="2557463" y="5734050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/bl/</a:t>
            </a:r>
          </a:p>
        </p:txBody>
      </p:sp>
      <p:sp>
        <p:nvSpPr>
          <p:cNvPr id="106503" name="Text Box 8"/>
          <p:cNvSpPr txBox="1">
            <a:spLocks noChangeArrowheads="1"/>
          </p:cNvSpPr>
          <p:nvPr/>
        </p:nvSpPr>
        <p:spPr bwMode="auto">
          <a:xfrm>
            <a:off x="3348038" y="5734050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/bl/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7"/>
          <p:cNvSpPr txBox="1">
            <a:spLocks noChangeArrowheads="1"/>
          </p:cNvSpPr>
          <p:nvPr/>
        </p:nvSpPr>
        <p:spPr bwMode="auto">
          <a:xfrm>
            <a:off x="179388" y="47625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Consonant groups</a:t>
            </a:r>
          </a:p>
        </p:txBody>
      </p:sp>
      <p:sp>
        <p:nvSpPr>
          <p:cNvPr id="108547" name="Text Box 33"/>
          <p:cNvSpPr txBox="1">
            <a:spLocks noChangeArrowheads="1"/>
          </p:cNvSpPr>
          <p:nvPr/>
        </p:nvSpPr>
        <p:spPr bwMode="auto">
          <a:xfrm>
            <a:off x="323850" y="1989138"/>
            <a:ext cx="6335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ack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cl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ass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fl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oor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gl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ass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pl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ane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sl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eep</a:t>
            </a:r>
          </a:p>
        </p:txBody>
      </p:sp>
      <p:sp>
        <p:nvSpPr>
          <p:cNvPr id="108548" name="Text Box 34"/>
          <p:cNvSpPr txBox="1">
            <a:spLocks noChangeArrowheads="1"/>
          </p:cNvSpPr>
          <p:nvPr/>
        </p:nvSpPr>
        <p:spPr bwMode="auto">
          <a:xfrm>
            <a:off x="323850" y="24209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/bl/</a:t>
            </a:r>
          </a:p>
        </p:txBody>
      </p:sp>
      <p:sp>
        <p:nvSpPr>
          <p:cNvPr id="108549" name="Text Box 35"/>
          <p:cNvSpPr txBox="1">
            <a:spLocks noChangeArrowheads="1"/>
          </p:cNvSpPr>
          <p:nvPr/>
        </p:nvSpPr>
        <p:spPr bwMode="auto">
          <a:xfrm>
            <a:off x="1258888" y="23955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/kl/</a:t>
            </a:r>
          </a:p>
        </p:txBody>
      </p:sp>
      <p:sp>
        <p:nvSpPr>
          <p:cNvPr id="108550" name="Text Box 36"/>
          <p:cNvSpPr txBox="1">
            <a:spLocks noChangeArrowheads="1"/>
          </p:cNvSpPr>
          <p:nvPr/>
        </p:nvSpPr>
        <p:spPr bwMode="auto">
          <a:xfrm>
            <a:off x="2268538" y="23955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/fl/</a:t>
            </a:r>
          </a:p>
        </p:txBody>
      </p:sp>
      <p:sp>
        <p:nvSpPr>
          <p:cNvPr id="108551" name="Text Box 37"/>
          <p:cNvSpPr txBox="1">
            <a:spLocks noChangeArrowheads="1"/>
          </p:cNvSpPr>
          <p:nvPr/>
        </p:nvSpPr>
        <p:spPr bwMode="auto">
          <a:xfrm>
            <a:off x="3348038" y="24209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/gl/</a:t>
            </a:r>
          </a:p>
        </p:txBody>
      </p:sp>
      <p:sp>
        <p:nvSpPr>
          <p:cNvPr id="108552" name="Text Box 38"/>
          <p:cNvSpPr txBox="1">
            <a:spLocks noChangeArrowheads="1"/>
          </p:cNvSpPr>
          <p:nvPr/>
        </p:nvSpPr>
        <p:spPr bwMode="auto">
          <a:xfrm>
            <a:off x="4357688" y="23955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/pl/</a:t>
            </a:r>
          </a:p>
        </p:txBody>
      </p:sp>
      <p:sp>
        <p:nvSpPr>
          <p:cNvPr id="108553" name="Text Box 39"/>
          <p:cNvSpPr txBox="1">
            <a:spLocks noChangeArrowheads="1"/>
          </p:cNvSpPr>
          <p:nvPr/>
        </p:nvSpPr>
        <p:spPr bwMode="auto">
          <a:xfrm>
            <a:off x="5292725" y="24209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/sl/</a:t>
            </a:r>
          </a:p>
        </p:txBody>
      </p:sp>
      <p:sp>
        <p:nvSpPr>
          <p:cNvPr id="108554" name="Text Box 40"/>
          <p:cNvSpPr txBox="1">
            <a:spLocks noChangeArrowheads="1"/>
          </p:cNvSpPr>
          <p:nvPr/>
        </p:nvSpPr>
        <p:spPr bwMode="auto">
          <a:xfrm>
            <a:off x="395288" y="3068638"/>
            <a:ext cx="6767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ead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cr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y 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fr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iend 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gr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ass  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pr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etty</a:t>
            </a:r>
          </a:p>
        </p:txBody>
      </p:sp>
      <p:sp>
        <p:nvSpPr>
          <p:cNvPr id="108555" name="Text Box 41"/>
          <p:cNvSpPr txBox="1">
            <a:spLocks noChangeArrowheads="1"/>
          </p:cNvSpPr>
          <p:nvPr/>
        </p:nvSpPr>
        <p:spPr bwMode="auto">
          <a:xfrm>
            <a:off x="323850" y="34750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/br/</a:t>
            </a:r>
          </a:p>
        </p:txBody>
      </p:sp>
      <p:sp>
        <p:nvSpPr>
          <p:cNvPr id="108556" name="Text Box 42"/>
          <p:cNvSpPr txBox="1">
            <a:spLocks noChangeArrowheads="1"/>
          </p:cNvSpPr>
          <p:nvPr/>
        </p:nvSpPr>
        <p:spPr bwMode="auto">
          <a:xfrm>
            <a:off x="1620838" y="34750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/kr/</a:t>
            </a:r>
          </a:p>
        </p:txBody>
      </p:sp>
      <p:sp>
        <p:nvSpPr>
          <p:cNvPr id="108557" name="Text Box 43"/>
          <p:cNvSpPr txBox="1">
            <a:spLocks noChangeArrowheads="1"/>
          </p:cNvSpPr>
          <p:nvPr/>
        </p:nvSpPr>
        <p:spPr bwMode="auto">
          <a:xfrm>
            <a:off x="2628900" y="34750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/fr/</a:t>
            </a:r>
          </a:p>
        </p:txBody>
      </p:sp>
      <p:sp>
        <p:nvSpPr>
          <p:cNvPr id="108558" name="Text Box 44"/>
          <p:cNvSpPr txBox="1">
            <a:spLocks noChangeArrowheads="1"/>
          </p:cNvSpPr>
          <p:nvPr/>
        </p:nvSpPr>
        <p:spPr bwMode="auto">
          <a:xfrm>
            <a:off x="4068763" y="3475038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/gr/</a:t>
            </a:r>
          </a:p>
        </p:txBody>
      </p:sp>
      <p:sp>
        <p:nvSpPr>
          <p:cNvPr id="108559" name="Text Box 45"/>
          <p:cNvSpPr txBox="1">
            <a:spLocks noChangeArrowheads="1"/>
          </p:cNvSpPr>
          <p:nvPr/>
        </p:nvSpPr>
        <p:spPr bwMode="auto">
          <a:xfrm>
            <a:off x="5508625" y="3475038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/pr/</a:t>
            </a:r>
          </a:p>
        </p:txBody>
      </p:sp>
      <p:sp>
        <p:nvSpPr>
          <p:cNvPr id="108560" name="Text Box 46"/>
          <p:cNvSpPr txBox="1">
            <a:spLocks noChangeArrowheads="1"/>
          </p:cNvSpPr>
          <p:nvPr/>
        </p:nvSpPr>
        <p:spPr bwMode="auto">
          <a:xfrm>
            <a:off x="395288" y="4221163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sk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y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sm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all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sn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ow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sp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eak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st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ar</a:t>
            </a:r>
          </a:p>
        </p:txBody>
      </p:sp>
      <p:sp>
        <p:nvSpPr>
          <p:cNvPr id="108561" name="Text Box 47"/>
          <p:cNvSpPr txBox="1">
            <a:spLocks noChangeArrowheads="1"/>
          </p:cNvSpPr>
          <p:nvPr/>
        </p:nvSpPr>
        <p:spPr bwMode="auto">
          <a:xfrm>
            <a:off x="323850" y="4581525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/sk/</a:t>
            </a:r>
          </a:p>
        </p:txBody>
      </p:sp>
      <p:sp>
        <p:nvSpPr>
          <p:cNvPr id="108562" name="Text Box 48"/>
          <p:cNvSpPr txBox="1">
            <a:spLocks noChangeArrowheads="1"/>
          </p:cNvSpPr>
          <p:nvPr/>
        </p:nvSpPr>
        <p:spPr bwMode="auto">
          <a:xfrm>
            <a:off x="1116013" y="4581525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/sm/</a:t>
            </a:r>
          </a:p>
        </p:txBody>
      </p:sp>
      <p:sp>
        <p:nvSpPr>
          <p:cNvPr id="108563" name="Text Box 49"/>
          <p:cNvSpPr txBox="1">
            <a:spLocks noChangeArrowheads="1"/>
          </p:cNvSpPr>
          <p:nvPr/>
        </p:nvSpPr>
        <p:spPr bwMode="auto">
          <a:xfrm>
            <a:off x="2197100" y="4581525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/sn/</a:t>
            </a:r>
          </a:p>
        </p:txBody>
      </p:sp>
      <p:sp>
        <p:nvSpPr>
          <p:cNvPr id="108564" name="Text Box 50"/>
          <p:cNvSpPr txBox="1">
            <a:spLocks noChangeArrowheads="1"/>
          </p:cNvSpPr>
          <p:nvPr/>
        </p:nvSpPr>
        <p:spPr bwMode="auto">
          <a:xfrm>
            <a:off x="3276600" y="4581525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/sp/</a:t>
            </a:r>
          </a:p>
        </p:txBody>
      </p:sp>
      <p:sp>
        <p:nvSpPr>
          <p:cNvPr id="108565" name="Text Box 51"/>
          <p:cNvSpPr txBox="1">
            <a:spLocks noChangeArrowheads="1"/>
          </p:cNvSpPr>
          <p:nvPr/>
        </p:nvSpPr>
        <p:spPr bwMode="auto">
          <a:xfrm>
            <a:off x="4357688" y="4556125"/>
            <a:ext cx="719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/st/</a:t>
            </a:r>
          </a:p>
        </p:txBody>
      </p:sp>
      <p:sp>
        <p:nvSpPr>
          <p:cNvPr id="108566" name="Text Box 52"/>
          <p:cNvSpPr txBox="1">
            <a:spLocks noChangeArrowheads="1"/>
          </p:cNvSpPr>
          <p:nvPr/>
        </p:nvSpPr>
        <p:spPr bwMode="auto">
          <a:xfrm>
            <a:off x="395288" y="5229225"/>
            <a:ext cx="532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scr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een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spr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ing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str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eet</a:t>
            </a:r>
          </a:p>
        </p:txBody>
      </p:sp>
      <p:sp>
        <p:nvSpPr>
          <p:cNvPr id="108567" name="Text Box 53"/>
          <p:cNvSpPr txBox="1">
            <a:spLocks noChangeArrowheads="1"/>
          </p:cNvSpPr>
          <p:nvPr/>
        </p:nvSpPr>
        <p:spPr bwMode="auto">
          <a:xfrm>
            <a:off x="395288" y="558958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/skr/</a:t>
            </a:r>
          </a:p>
        </p:txBody>
      </p:sp>
      <p:sp>
        <p:nvSpPr>
          <p:cNvPr id="108568" name="Text Box 54"/>
          <p:cNvSpPr txBox="1">
            <a:spLocks noChangeArrowheads="1"/>
          </p:cNvSpPr>
          <p:nvPr/>
        </p:nvSpPr>
        <p:spPr bwMode="auto">
          <a:xfrm>
            <a:off x="1620838" y="55165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/spr/</a:t>
            </a:r>
          </a:p>
        </p:txBody>
      </p:sp>
      <p:sp>
        <p:nvSpPr>
          <p:cNvPr id="108569" name="Text Box 55"/>
          <p:cNvSpPr txBox="1">
            <a:spLocks noChangeArrowheads="1"/>
          </p:cNvSpPr>
          <p:nvPr/>
        </p:nvSpPr>
        <p:spPr bwMode="auto">
          <a:xfrm>
            <a:off x="2700338" y="55165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/str/</a:t>
            </a:r>
          </a:p>
        </p:txBody>
      </p:sp>
      <p:sp>
        <p:nvSpPr>
          <p:cNvPr id="108570" name="Text Box 56"/>
          <p:cNvSpPr txBox="1">
            <a:spLocks noChangeArrowheads="1"/>
          </p:cNvSpPr>
          <p:nvPr/>
        </p:nvSpPr>
        <p:spPr bwMode="auto">
          <a:xfrm>
            <a:off x="4140200" y="5229225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qu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iet 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sw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eet  </a:t>
            </a:r>
            <a:r>
              <a:rPr lang="en-US" altLang="zh-CN" sz="24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tw</a:t>
            </a: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enty</a:t>
            </a:r>
          </a:p>
        </p:txBody>
      </p:sp>
      <p:sp>
        <p:nvSpPr>
          <p:cNvPr id="108571" name="Text Box 57"/>
          <p:cNvSpPr txBox="1">
            <a:spLocks noChangeArrowheads="1"/>
          </p:cNvSpPr>
          <p:nvPr/>
        </p:nvSpPr>
        <p:spPr bwMode="auto">
          <a:xfrm>
            <a:off x="4068763" y="55165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/kw/</a:t>
            </a:r>
          </a:p>
        </p:txBody>
      </p:sp>
      <p:sp>
        <p:nvSpPr>
          <p:cNvPr id="108572" name="Text Box 58"/>
          <p:cNvSpPr txBox="1">
            <a:spLocks noChangeArrowheads="1"/>
          </p:cNvSpPr>
          <p:nvPr/>
        </p:nvSpPr>
        <p:spPr bwMode="auto">
          <a:xfrm>
            <a:off x="5221288" y="55165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/sw/</a:t>
            </a:r>
          </a:p>
        </p:txBody>
      </p:sp>
      <p:sp>
        <p:nvSpPr>
          <p:cNvPr id="108573" name="Text Box 59"/>
          <p:cNvSpPr txBox="1">
            <a:spLocks noChangeArrowheads="1"/>
          </p:cNvSpPr>
          <p:nvPr/>
        </p:nvSpPr>
        <p:spPr bwMode="auto">
          <a:xfrm>
            <a:off x="6300788" y="551656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IPAPANNEW" pitchFamily="2" charset="0"/>
                <a:ea typeface="DFKai-SB" pitchFamily="65" charset="-120"/>
              </a:rPr>
              <a:t>/tw/</a:t>
            </a:r>
          </a:p>
        </p:txBody>
      </p:sp>
      <p:sp>
        <p:nvSpPr>
          <p:cNvPr id="108574" name="Text Box 41"/>
          <p:cNvSpPr txBox="1">
            <a:spLocks noChangeArrowheads="1"/>
          </p:cNvSpPr>
          <p:nvPr/>
        </p:nvSpPr>
        <p:spPr bwMode="auto">
          <a:xfrm>
            <a:off x="250825" y="1125538"/>
            <a:ext cx="8569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Consonant groups at the beginning of a word are like this: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Presentation</a:t>
            </a:r>
          </a:p>
        </p:txBody>
      </p:sp>
      <p:pic>
        <p:nvPicPr>
          <p:cNvPr id="9220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700213"/>
            <a:ext cx="3743325" cy="314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10596" name="Text Box 5"/>
          <p:cNvSpPr txBox="1">
            <a:spLocks noChangeArrowheads="1"/>
          </p:cNvSpPr>
          <p:nvPr/>
        </p:nvSpPr>
        <p:spPr bwMode="auto">
          <a:xfrm>
            <a:off x="611188" y="5084763"/>
            <a:ext cx="741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Comic Sans MS" panose="030F0702030302020204" pitchFamily="66" charset="0"/>
                <a:ea typeface="DFKai-SB" pitchFamily="65" charset="-120"/>
              </a:rPr>
              <a:t>What can you see on the cake?</a:t>
            </a:r>
          </a:p>
        </p:txBody>
      </p:sp>
      <p:sp>
        <p:nvSpPr>
          <p:cNvPr id="110597" name="Text Box 6"/>
          <p:cNvSpPr txBox="1">
            <a:spLocks noChangeArrowheads="1"/>
          </p:cNvSpPr>
          <p:nvPr/>
        </p:nvSpPr>
        <p:spPr bwMode="auto">
          <a:xfrm>
            <a:off x="684213" y="5589588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I can see some can</a:t>
            </a:r>
            <a:r>
              <a:rPr lang="en-US" altLang="zh-CN" sz="2400" b="1">
                <a:solidFill>
                  <a:srgbClr val="009900"/>
                </a:solidFill>
                <a:latin typeface="Comic Sans MS" panose="030F0702030302020204" pitchFamily="66" charset="0"/>
                <a:ea typeface="DFKai-SB" pitchFamily="65" charset="-120"/>
              </a:rPr>
              <a:t>dle</a:t>
            </a: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s.</a:t>
            </a:r>
          </a:p>
        </p:txBody>
      </p:sp>
      <p:sp>
        <p:nvSpPr>
          <p:cNvPr id="110598" name="Text Box 7"/>
          <p:cNvSpPr txBox="1">
            <a:spLocks noChangeArrowheads="1"/>
          </p:cNvSpPr>
          <p:nvPr/>
        </p:nvSpPr>
        <p:spPr bwMode="auto">
          <a:xfrm>
            <a:off x="3492500" y="59340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/dl/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36"/>
          <p:cNvSpPr txBox="1">
            <a:spLocks noChangeArrowheads="1"/>
          </p:cNvSpPr>
          <p:nvPr/>
        </p:nvSpPr>
        <p:spPr bwMode="auto">
          <a:xfrm>
            <a:off x="179388" y="47625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Comic Sans MS" panose="030F0702030302020204" pitchFamily="66" charset="0"/>
              </a:rPr>
              <a:t>Consonant groups</a:t>
            </a:r>
          </a:p>
        </p:txBody>
      </p:sp>
      <p:sp>
        <p:nvSpPr>
          <p:cNvPr id="112643" name="Text Box 41"/>
          <p:cNvSpPr txBox="1">
            <a:spLocks noChangeArrowheads="1"/>
          </p:cNvSpPr>
          <p:nvPr/>
        </p:nvSpPr>
        <p:spPr bwMode="auto">
          <a:xfrm>
            <a:off x="539750" y="1125538"/>
            <a:ext cx="7993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IPAPANNEW" pitchFamily="2" charset="0"/>
                <a:ea typeface="DFKai-SB" pitchFamily="65" charset="-120"/>
              </a:rPr>
              <a:t>Consonant groups at the end of a word are like this:</a:t>
            </a:r>
          </a:p>
        </p:txBody>
      </p:sp>
      <p:sp>
        <p:nvSpPr>
          <p:cNvPr id="112644" name="Text Box 42"/>
          <p:cNvSpPr txBox="1">
            <a:spLocks noChangeArrowheads="1"/>
          </p:cNvSpPr>
          <p:nvPr/>
        </p:nvSpPr>
        <p:spPr bwMode="auto">
          <a:xfrm>
            <a:off x="539750" y="1628775"/>
            <a:ext cx="748823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ta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      peo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ple</a:t>
            </a: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      un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cle</a:t>
            </a: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  </a:t>
            </a:r>
          </a:p>
          <a:p>
            <a:pPr>
              <a:spcBef>
                <a:spcPct val="50000"/>
              </a:spcBef>
            </a:pPr>
            <a:endParaRPr lang="en-US" altLang="zh-CN" sz="2800" b="1" dirty="0">
              <a:latin typeface="Comic Sans MS" panose="030F0702030302020204" pitchFamily="66" charset="0"/>
              <a:ea typeface="DFKai-SB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noo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dle</a:t>
            </a: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     lit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tle</a:t>
            </a:r>
            <a:r>
              <a:rPr lang="en-US" altLang="zh-CN" sz="2800" b="1" dirty="0">
                <a:latin typeface="Comic Sans MS" panose="030F0702030302020204" pitchFamily="66" charset="0"/>
                <a:ea typeface="DFKai-SB" pitchFamily="65" charset="-120"/>
              </a:rPr>
              <a:t>        pen</a:t>
            </a:r>
            <a:r>
              <a:rPr lang="en-US" altLang="zh-CN" sz="2800" b="1" dirty="0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cil</a:t>
            </a:r>
          </a:p>
        </p:txBody>
      </p:sp>
      <p:sp>
        <p:nvSpPr>
          <p:cNvPr id="112645" name="Text Box 43"/>
          <p:cNvSpPr txBox="1">
            <a:spLocks noChangeArrowheads="1"/>
          </p:cNvSpPr>
          <p:nvPr/>
        </p:nvSpPr>
        <p:spPr bwMode="auto">
          <a:xfrm>
            <a:off x="828675" y="21177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/bl/</a:t>
            </a:r>
          </a:p>
        </p:txBody>
      </p:sp>
      <p:sp>
        <p:nvSpPr>
          <p:cNvPr id="112646" name="Text Box 44"/>
          <p:cNvSpPr txBox="1">
            <a:spLocks noChangeArrowheads="1"/>
          </p:cNvSpPr>
          <p:nvPr/>
        </p:nvSpPr>
        <p:spPr bwMode="auto">
          <a:xfrm>
            <a:off x="2844800" y="21177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/pl/</a:t>
            </a:r>
          </a:p>
        </p:txBody>
      </p:sp>
      <p:sp>
        <p:nvSpPr>
          <p:cNvPr id="112647" name="Text Box 45"/>
          <p:cNvSpPr txBox="1">
            <a:spLocks noChangeArrowheads="1"/>
          </p:cNvSpPr>
          <p:nvPr/>
        </p:nvSpPr>
        <p:spPr bwMode="auto">
          <a:xfrm>
            <a:off x="4716463" y="213201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/kl/</a:t>
            </a:r>
          </a:p>
        </p:txBody>
      </p:sp>
      <p:sp>
        <p:nvSpPr>
          <p:cNvPr id="112648" name="Text Box 46"/>
          <p:cNvSpPr txBox="1">
            <a:spLocks noChangeArrowheads="1"/>
          </p:cNvSpPr>
          <p:nvPr/>
        </p:nvSpPr>
        <p:spPr bwMode="auto">
          <a:xfrm>
            <a:off x="1116013" y="33416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/dl/</a:t>
            </a:r>
          </a:p>
        </p:txBody>
      </p:sp>
      <p:sp>
        <p:nvSpPr>
          <p:cNvPr id="112649" name="Text Box 47"/>
          <p:cNvSpPr txBox="1">
            <a:spLocks noChangeArrowheads="1"/>
          </p:cNvSpPr>
          <p:nvPr/>
        </p:nvSpPr>
        <p:spPr bwMode="auto">
          <a:xfrm>
            <a:off x="2771775" y="34131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/tl/</a:t>
            </a:r>
          </a:p>
        </p:txBody>
      </p:sp>
      <p:sp>
        <p:nvSpPr>
          <p:cNvPr id="112650" name="Text Box 48"/>
          <p:cNvSpPr txBox="1">
            <a:spLocks noChangeArrowheads="1"/>
          </p:cNvSpPr>
          <p:nvPr/>
        </p:nvSpPr>
        <p:spPr bwMode="auto">
          <a:xfrm>
            <a:off x="5003800" y="34131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/sl/</a:t>
            </a:r>
          </a:p>
        </p:txBody>
      </p:sp>
      <p:sp>
        <p:nvSpPr>
          <p:cNvPr id="112651" name="Text Box 49"/>
          <p:cNvSpPr txBox="1">
            <a:spLocks noChangeArrowheads="1"/>
          </p:cNvSpPr>
          <p:nvPr/>
        </p:nvSpPr>
        <p:spPr bwMode="auto">
          <a:xfrm>
            <a:off x="611188" y="4148138"/>
            <a:ext cx="6697662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cou</a:t>
            </a:r>
            <a:r>
              <a:rPr lang="en-US" altLang="zh-CN" sz="2800" b="1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sin</a:t>
            </a: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      li</a:t>
            </a:r>
            <a:r>
              <a:rPr lang="en-US" altLang="zh-CN" sz="2800" b="1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sten</a:t>
            </a: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     o</a:t>
            </a:r>
            <a:r>
              <a:rPr lang="en-US" altLang="zh-CN" sz="2800" b="1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ften</a:t>
            </a: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se</a:t>
            </a:r>
            <a:r>
              <a:rPr lang="en-US" altLang="zh-CN" sz="2800" b="1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ven</a:t>
            </a:r>
            <a:r>
              <a:rPr lang="en-US" altLang="zh-CN" sz="2800" b="1">
                <a:latin typeface="Comic Sans MS" panose="030F0702030302020204" pitchFamily="66" charset="0"/>
                <a:ea typeface="DFKai-SB" pitchFamily="65" charset="-120"/>
              </a:rPr>
              <a:t>       gar</a:t>
            </a:r>
            <a:r>
              <a:rPr lang="en-US" altLang="zh-CN" sz="2800" b="1">
                <a:solidFill>
                  <a:schemeClr val="folHlink"/>
                </a:solidFill>
                <a:latin typeface="Comic Sans MS" panose="030F0702030302020204" pitchFamily="66" charset="0"/>
                <a:ea typeface="DFKai-SB" pitchFamily="65" charset="-120"/>
              </a:rPr>
              <a:t>den</a:t>
            </a:r>
          </a:p>
        </p:txBody>
      </p:sp>
      <p:sp>
        <p:nvSpPr>
          <p:cNvPr id="112652" name="Text Box 50"/>
          <p:cNvSpPr txBox="1">
            <a:spLocks noChangeArrowheads="1"/>
          </p:cNvSpPr>
          <p:nvPr/>
        </p:nvSpPr>
        <p:spPr bwMode="auto">
          <a:xfrm>
            <a:off x="1187450" y="46370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/zn/</a:t>
            </a:r>
          </a:p>
        </p:txBody>
      </p:sp>
      <p:sp>
        <p:nvSpPr>
          <p:cNvPr id="112653" name="Text Box 51"/>
          <p:cNvSpPr txBox="1">
            <a:spLocks noChangeArrowheads="1"/>
          </p:cNvSpPr>
          <p:nvPr/>
        </p:nvSpPr>
        <p:spPr bwMode="auto">
          <a:xfrm>
            <a:off x="2771775" y="457993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/sn/</a:t>
            </a:r>
          </a:p>
        </p:txBody>
      </p:sp>
      <p:sp>
        <p:nvSpPr>
          <p:cNvPr id="112654" name="Text Box 52"/>
          <p:cNvSpPr txBox="1">
            <a:spLocks noChangeArrowheads="1"/>
          </p:cNvSpPr>
          <p:nvPr/>
        </p:nvSpPr>
        <p:spPr bwMode="auto">
          <a:xfrm>
            <a:off x="4500563" y="457993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/fn/</a:t>
            </a:r>
          </a:p>
        </p:txBody>
      </p:sp>
      <p:sp>
        <p:nvSpPr>
          <p:cNvPr id="112655" name="Text Box 53"/>
          <p:cNvSpPr txBox="1">
            <a:spLocks noChangeArrowheads="1"/>
          </p:cNvSpPr>
          <p:nvPr/>
        </p:nvSpPr>
        <p:spPr bwMode="auto">
          <a:xfrm>
            <a:off x="971550" y="5861050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/vn/</a:t>
            </a:r>
          </a:p>
        </p:txBody>
      </p:sp>
      <p:sp>
        <p:nvSpPr>
          <p:cNvPr id="112656" name="Text Box 54"/>
          <p:cNvSpPr txBox="1">
            <a:spLocks noChangeArrowheads="1"/>
          </p:cNvSpPr>
          <p:nvPr/>
        </p:nvSpPr>
        <p:spPr bwMode="auto">
          <a:xfrm>
            <a:off x="3203575" y="5805488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latin typeface="IPAPANNEW" pitchFamily="2" charset="0"/>
                <a:ea typeface="DFKai-SB" pitchFamily="65" charset="-120"/>
              </a:rPr>
              <a:t>/dn/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</a:rPr>
              <a:t>Practice </a:t>
            </a:r>
          </a:p>
        </p:txBody>
      </p:sp>
      <p:pic>
        <p:nvPicPr>
          <p:cNvPr id="11268" name="Picture 4" descr="擦黑板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557338"/>
            <a:ext cx="3744912" cy="249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1269" name="Picture 5" descr="踢足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1557338"/>
            <a:ext cx="360045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14693" name="Text Box 6"/>
          <p:cNvSpPr txBox="1">
            <a:spLocks noChangeArrowheads="1"/>
          </p:cNvSpPr>
          <p:nvPr/>
        </p:nvSpPr>
        <p:spPr bwMode="auto">
          <a:xfrm>
            <a:off x="611188" y="4437063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clean the __ackboard</a:t>
            </a:r>
          </a:p>
        </p:txBody>
      </p:sp>
      <p:sp>
        <p:nvSpPr>
          <p:cNvPr id="114694" name="Text Box 7"/>
          <p:cNvSpPr txBox="1">
            <a:spLocks noChangeArrowheads="1"/>
          </p:cNvSpPr>
          <p:nvPr/>
        </p:nvSpPr>
        <p:spPr bwMode="auto">
          <a:xfrm>
            <a:off x="2124075" y="4437063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bl</a:t>
            </a:r>
          </a:p>
        </p:txBody>
      </p:sp>
      <p:sp>
        <p:nvSpPr>
          <p:cNvPr id="114695" name="Text Box 8"/>
          <p:cNvSpPr txBox="1">
            <a:spLocks noChangeArrowheads="1"/>
          </p:cNvSpPr>
          <p:nvPr/>
        </p:nvSpPr>
        <p:spPr bwMode="auto">
          <a:xfrm>
            <a:off x="4787900" y="4437063"/>
            <a:ext cx="435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practise in the __ayground</a:t>
            </a:r>
          </a:p>
        </p:txBody>
      </p:sp>
      <p:sp>
        <p:nvSpPr>
          <p:cNvPr id="114696" name="Text Box 9"/>
          <p:cNvSpPr txBox="1">
            <a:spLocks noChangeArrowheads="1"/>
          </p:cNvSpPr>
          <p:nvPr/>
        </p:nvSpPr>
        <p:spPr bwMode="auto">
          <a:xfrm>
            <a:off x="7164388" y="44116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pl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  <a:latin typeface="Comic Sans MS" panose="030F0702030302020204" pitchFamily="66" charset="0"/>
              </a:rPr>
              <a:t>Practice</a:t>
            </a:r>
          </a:p>
        </p:txBody>
      </p:sp>
      <p:pic>
        <p:nvPicPr>
          <p:cNvPr id="12292" name="Picture 4" descr="水果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14313" y="1714500"/>
            <a:ext cx="4068762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2293" name="Picture 5" descr="花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4500563" y="1714500"/>
            <a:ext cx="392906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16741" name="Text Box 6"/>
          <p:cNvSpPr txBox="1">
            <a:spLocks noChangeArrowheads="1"/>
          </p:cNvSpPr>
          <p:nvPr/>
        </p:nvSpPr>
        <p:spPr bwMode="auto">
          <a:xfrm>
            <a:off x="684213" y="4797425"/>
            <a:ext cx="395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fruit on the ta___</a:t>
            </a:r>
          </a:p>
        </p:txBody>
      </p:sp>
      <p:sp>
        <p:nvSpPr>
          <p:cNvPr id="116742" name="Text Box 7"/>
          <p:cNvSpPr txBox="1">
            <a:spLocks noChangeArrowheads="1"/>
          </p:cNvSpPr>
          <p:nvPr/>
        </p:nvSpPr>
        <p:spPr bwMode="auto">
          <a:xfrm>
            <a:off x="2916238" y="4797425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ble</a:t>
            </a:r>
          </a:p>
        </p:txBody>
      </p:sp>
      <p:sp>
        <p:nvSpPr>
          <p:cNvPr id="116743" name="Text Box 8"/>
          <p:cNvSpPr txBox="1">
            <a:spLocks noChangeArrowheads="1"/>
          </p:cNvSpPr>
          <p:nvPr/>
        </p:nvSpPr>
        <p:spPr bwMode="auto">
          <a:xfrm>
            <a:off x="4500563" y="4772025"/>
            <a:ext cx="424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Comic Sans MS" panose="030F0702030302020204" pitchFamily="66" charset="0"/>
                <a:ea typeface="DFKai-SB" pitchFamily="65" charset="-120"/>
              </a:rPr>
              <a:t>__owers in spring</a:t>
            </a:r>
          </a:p>
        </p:txBody>
      </p:sp>
      <p:sp>
        <p:nvSpPr>
          <p:cNvPr id="116744" name="Text Box 9"/>
          <p:cNvSpPr txBox="1">
            <a:spLocks noChangeArrowheads="1"/>
          </p:cNvSpPr>
          <p:nvPr/>
        </p:nvSpPr>
        <p:spPr bwMode="auto">
          <a:xfrm>
            <a:off x="4643438" y="4772025"/>
            <a:ext cx="595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  <a:ea typeface="DFKai-SB" pitchFamily="65" charset="-120"/>
              </a:rPr>
              <a:t>fl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全屏显示(4:3)</PresentationFormat>
  <Paragraphs>156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DFKai-SB</vt:lpstr>
      <vt:lpstr>IPAPANNEW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E4C8E1A3BA2C4AE2991BDB54F675DB08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