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2" r:id="rId2"/>
    <p:sldId id="292" r:id="rId3"/>
    <p:sldId id="294" r:id="rId4"/>
    <p:sldId id="300" r:id="rId5"/>
    <p:sldId id="311" r:id="rId6"/>
    <p:sldId id="312" r:id="rId7"/>
    <p:sldId id="318" r:id="rId8"/>
    <p:sldId id="319" r:id="rId9"/>
    <p:sldId id="320" r:id="rId10"/>
    <p:sldId id="321" r:id="rId11"/>
    <p:sldId id="322" r:id="rId12"/>
    <p:sldId id="323" r:id="rId13"/>
    <p:sldId id="331" r:id="rId14"/>
    <p:sldId id="332" r:id="rId15"/>
    <p:sldId id="333" r:id="rId16"/>
    <p:sldId id="334" r:id="rId17"/>
    <p:sldId id="335" r:id="rId18"/>
    <p:sldId id="336" r:id="rId19"/>
    <p:sldId id="303" r:id="rId20"/>
    <p:sldId id="324" r:id="rId21"/>
    <p:sldId id="337" r:id="rId22"/>
    <p:sldId id="338" r:id="rId23"/>
    <p:sldId id="325" r:id="rId24"/>
    <p:sldId id="339" r:id="rId25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8172C-ACF7-4FFE-9C0C-335C7172BB1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A0C26-B156-4952-962E-5606BB5AC80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标题幻灯片">
    <p:bg>
      <p:bgPr>
        <a:blipFill rotWithShape="0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2049" descr="1副本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标题 2050"/>
          <p:cNvSpPr>
            <a:spLocks noGrp="1"/>
          </p:cNvSpPr>
          <p:nvPr>
            <p:ph type="ctrTitle"/>
          </p:nvPr>
        </p:nvSpPr>
        <p:spPr>
          <a:xfrm>
            <a:off x="2268538" y="3286126"/>
            <a:ext cx="6477000" cy="10382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2" name="副标题 2051"/>
          <p:cNvSpPr>
            <a:spLocks noGrp="1"/>
          </p:cNvSpPr>
          <p:nvPr>
            <p:ph type="subTitle" idx="1"/>
          </p:nvPr>
        </p:nvSpPr>
        <p:spPr>
          <a:xfrm>
            <a:off x="2268538" y="4365626"/>
            <a:ext cx="6400800" cy="766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/>
            <a:r>
              <a:rPr lang="zh-CN" altLang="en-US"/>
              <a:t>单击此处编辑母版副标题样式</a:t>
            </a:r>
          </a:p>
        </p:txBody>
      </p:sp>
      <p:sp>
        <p:nvSpPr>
          <p:cNvPr id="2053" name="日期占位符 205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4" name="页脚占位符 2053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/>
            </a:lvl1pPr>
          </a:lstStyle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055" name="灯片编号占位符 2054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/>
            </a:lvl1pPr>
          </a:lstStyle>
          <a:p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1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2.jpe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8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25" descr="1-1副本"/>
          <p:cNvPicPr>
            <a:picLocks noChangeAspect="1"/>
          </p:cNvPicPr>
          <p:nvPr/>
        </p:nvPicPr>
        <p:blipFill>
          <a:blip r:embed="rId39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标题 102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文本占位符 102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9" name="日期占位符 1028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页脚占位符 1029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1" name="灯片编号占位符 1030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>
    <p:fade/>
  </p:transition>
  <p:hf sldNum="0" hdr="0" ftr="0" dt="0"/>
  <p:txStyles>
    <p:titleStyle>
      <a:lvl1pPr marL="0" lvl="0" indent="0" algn="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6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/>
          <p:nvPr/>
        </p:nvSpPr>
        <p:spPr>
          <a:xfrm>
            <a:off x="879795" y="1617668"/>
            <a:ext cx="7391400" cy="2262158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  <a:endParaRPr lang="en-US" altLang="zh-CN" sz="6600" b="1" dirty="0" smtClean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可数名词与不可数名词</a:t>
            </a:r>
            <a:r>
              <a:rPr lang="en-US" altLang="zh-CN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&amp;</a:t>
            </a:r>
            <a:r>
              <a:rPr lang="zh-CN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rPr>
              <a:t>一般现在时态</a:t>
            </a:r>
          </a:p>
        </p:txBody>
      </p:sp>
      <p:sp>
        <p:nvSpPr>
          <p:cNvPr id="5" name="Rectangle 5"/>
          <p:cNvSpPr/>
          <p:nvPr/>
        </p:nvSpPr>
        <p:spPr>
          <a:xfrm>
            <a:off x="79913" y="95537"/>
            <a:ext cx="6179897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Unit 4  Food and Restaurants</a:t>
            </a:r>
          </a:p>
        </p:txBody>
      </p:sp>
      <p:sp>
        <p:nvSpPr>
          <p:cNvPr id="6" name="矩形 5"/>
          <p:cNvSpPr/>
          <p:nvPr/>
        </p:nvSpPr>
        <p:spPr>
          <a:xfrm>
            <a:off x="2928249" y="54971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2081482"/>
            <a:ext cx="8174546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表示客观事实、客观规律或客观真理。例如：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earth moves around the sun.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地球绕着太阳转。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表示客观规律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Knowledge is  power.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知识就是力量。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表示客观真理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2081484"/>
            <a:ext cx="8174546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(4)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表示现在发生的动作或存在的状态。例如：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What time is it now?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现在几点了？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goes the bell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！铃响了！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(5)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用于感叹句。例如：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How happy we are!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我们多幸福啊！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804487"/>
            <a:ext cx="8174546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动词的形式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肯定句：在一般现在时态中，当主语为第三人称单数时，谓语动词也应用第三人称单数形式。如果主语是其他人称，则用动词原形。例如：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works hard.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他工作努力。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feel happy.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我感到快乐。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527488"/>
            <a:ext cx="8174546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否定句：如果是含连系动词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的句子，在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的适当形式后加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即可；如果是含实义动词的一般现在时，则需要在实义动词的原形前加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don't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，但主语为第三人称单数时，需加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doesn't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，同时实义动词变为原形。例如：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is fifteen years old.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岁。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isn't fifteen years old.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他不是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岁。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am a new student.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我是一名新生。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533358"/>
            <a:ext cx="8174546" cy="38885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am not a new student.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我不是一名新生。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like Sichuan food. 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我们喜欢四川的食物。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don't like Sichuan food.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我们不喜欢四川的食物。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likes reading books.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她喜欢读书。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doesn't like reading books.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她不喜欢读书。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527492"/>
            <a:ext cx="8174546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一般现在时的一般疑问句式及简略回答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含有连系动词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的一般疑问句，直接把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be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提到句首；其肯定回答用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，否定回答用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，后面可接相应的简略解释。含实义动词的一般现在时，则需在句首加助动词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主语为第三人称单数时加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does)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，句中的实义动词必须用动词原形；其肯定回答用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，否定回答用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，后面可接相应的简略解释。例如：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804491"/>
            <a:ext cx="8174546" cy="33462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This is a new book.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这是一本新书。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—Is this a new book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？这是一本新书吗？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it is./No, it isn't.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是的，它是。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不，它不是。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They have P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 at school.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他们在学校上体育课。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677622"/>
            <a:ext cx="8174546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—Do they have P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 at school?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他们在学校上体育课吗？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they do./No, they don't.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是的，他们上。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不，他们不上。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like hamburgers.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我喜欢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吃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汉堡包。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—Do you like hamburgers?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你喜欢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吃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汉堡包吗？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I do./No, I don't.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是的，我喜欢。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不，我不喜欢。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2231622"/>
            <a:ext cx="8174546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has a new pen.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她有一支新钢笔。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—Does she have a new pen?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她有一支新钢笔吗？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she does./No, she doesn't.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是的，她有。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不，她没有。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703136" y="128766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实战演练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8111" y="142228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62131" y="1720552"/>
            <a:ext cx="8431860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Ⅰ.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用所给词的适当形式填空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There is much ________ (juice) in the bottle.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______________ (sandwich) are my </a:t>
            </a:r>
            <a:r>
              <a:rPr lang="en-US" altLang="zh-CN" sz="2400" b="1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favourite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food.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My father ________ (go) to work by bus every morning.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4. Tom and James ___________(not like) playing basketball.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5. My mother ___________ (not want) to go to the supermarket.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2765498" y="2741483"/>
            <a:ext cx="8162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juice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1151916" y="3436998"/>
            <a:ext cx="17251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Sandwiches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2316684" y="4092392"/>
            <a:ext cx="74892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goes</a:t>
            </a: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>
            <a:off x="2901830" y="4831645"/>
            <a:ext cx="14237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 like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27"/>
          <p:cNvSpPr>
            <a:spLocks noChangeArrowheads="1"/>
          </p:cNvSpPr>
          <p:nvPr/>
        </p:nvSpPr>
        <p:spPr bwMode="auto">
          <a:xfrm>
            <a:off x="2318387" y="5541330"/>
            <a:ext cx="18533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doesn't want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6" grpId="0"/>
      <p:bldP spid="10" grpId="0"/>
      <p:bldP spid="13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03136" y="2147489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8111" y="22821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33781" y="2807330"/>
            <a:ext cx="8242659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en-US" altLang="zh-CN" sz="3000" b="1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 have </a:t>
            </a:r>
            <a:r>
              <a:rPr lang="en-US" altLang="zh-CN" sz="30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chicken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我们吃鸡肉。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How much for the </a:t>
            </a:r>
            <a:r>
              <a:rPr lang="en-US" altLang="zh-CN" sz="30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dumplings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? 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水饺多少钱？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4580" y="1184495"/>
            <a:ext cx="843186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一、可数名词与不可数名词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98117" y="4409880"/>
            <a:ext cx="8431860" cy="194950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句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中的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chicken(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鸡肉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为不可数名词，句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中的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dumplings(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水饺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为可数名词复数。下面就让我们学习一下可数名词与不可数名词的用法吧。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6" grpId="0" autoUpdateAnimBg="0"/>
      <p:bldP spid="9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3209" y="1296726"/>
            <a:ext cx="8431860" cy="50783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Ⅱ.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)1. My sister is a nurse. She ________ early every morning.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get up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getting up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got up  	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gets up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)2. —Does Peter like to watch TV?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he like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No, he doesn't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Yes, he is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No, he isn't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668495" y="193588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 flipH="1">
            <a:off x="660114" y="4039738"/>
            <a:ext cx="4862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3209" y="1526875"/>
            <a:ext cx="843186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)3. —How ________ he go to work?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—He ________ to work by bike.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does; go  	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do; goes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do; go  	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does; goes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)4. ________ she ________ home at six every day?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Is; leave  	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Does; leave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Is; leaves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Does; leaves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668495" y="163563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27"/>
          <p:cNvSpPr>
            <a:spLocks noChangeArrowheads="1"/>
          </p:cNvSpPr>
          <p:nvPr/>
        </p:nvSpPr>
        <p:spPr bwMode="auto">
          <a:xfrm flipH="1">
            <a:off x="629088" y="3881878"/>
            <a:ext cx="4862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5095" y="2190550"/>
            <a:ext cx="8431860" cy="27922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)5. I have two ________ and a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brothers; sister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brother; sister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brothers; sisters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brother; sisters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760617" y="2249786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93209" y="894613"/>
            <a:ext cx="8431860" cy="52629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Ⅲ.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．这有一些可乐。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Here ________ ________ coke.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．我想要三袋牛奶。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want ________ ________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．我哥哥没有新自行车。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brother ________ ________ a new bike.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1589718" y="2672866"/>
            <a:ext cx="22108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is               some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1642603" y="4053566"/>
            <a:ext cx="5470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three             bags             of               milk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2144511" y="5436839"/>
            <a:ext cx="25875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doesn't           have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9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17034" y="1321098"/>
            <a:ext cx="8431860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．她喜欢红色吗？是的。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 she ________ red?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—Yes,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．“他们在学校吃午饭吗？”“不，他们不在学校吃。”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—________ they ________ lunch at school?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—No, ________ 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 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矩形 27"/>
          <p:cNvSpPr>
            <a:spLocks noChangeArrowheads="1"/>
          </p:cNvSpPr>
          <p:nvPr/>
        </p:nvSpPr>
        <p:spPr bwMode="auto">
          <a:xfrm>
            <a:off x="1067691" y="2331672"/>
            <a:ext cx="81785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Does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27"/>
          <p:cNvSpPr>
            <a:spLocks noChangeArrowheads="1"/>
          </p:cNvSpPr>
          <p:nvPr/>
        </p:nvSpPr>
        <p:spPr bwMode="auto">
          <a:xfrm>
            <a:off x="2696893" y="2374891"/>
            <a:ext cx="6623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</a:t>
            </a: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1765786" y="3034832"/>
            <a:ext cx="219483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she             does</a:t>
            </a:r>
          </a:p>
        </p:txBody>
      </p:sp>
      <p:sp>
        <p:nvSpPr>
          <p:cNvPr id="7" name="矩形 27"/>
          <p:cNvSpPr>
            <a:spLocks noChangeArrowheads="1"/>
          </p:cNvSpPr>
          <p:nvPr/>
        </p:nvSpPr>
        <p:spPr bwMode="auto">
          <a:xfrm>
            <a:off x="1171757" y="4422055"/>
            <a:ext cx="5613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矩形 27"/>
          <p:cNvSpPr>
            <a:spLocks noChangeArrowheads="1"/>
          </p:cNvSpPr>
          <p:nvPr/>
        </p:nvSpPr>
        <p:spPr bwMode="auto">
          <a:xfrm>
            <a:off x="2811196" y="4397034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have</a:t>
            </a:r>
          </a:p>
        </p:txBody>
      </p:sp>
      <p:sp>
        <p:nvSpPr>
          <p:cNvPr id="13" name="矩形 27"/>
          <p:cNvSpPr>
            <a:spLocks noChangeArrowheads="1"/>
          </p:cNvSpPr>
          <p:nvPr/>
        </p:nvSpPr>
        <p:spPr bwMode="auto">
          <a:xfrm>
            <a:off x="1757257" y="5056975"/>
            <a:ext cx="22797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they           don't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6" grpId="0"/>
      <p:bldP spid="9" grpId="0"/>
      <p:bldP spid="12" grpId="0"/>
      <p:bldP spid="7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233073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语法探究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367693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0241" y="2316320"/>
            <a:ext cx="8431860" cy="25958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可数名词和不可数名词是本单元的重点语法内容，学习中应注意以下几个方面。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含义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名词是指表示人、事物、地点或抽象概念的名称的词。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31421" y="1079087"/>
            <a:ext cx="843186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可数名词和不可数名词的区别及用法对比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可数名词和不可数名词的区别</a:t>
            </a:r>
            <a:endParaRPr lang="en-US" altLang="zh-CN" sz="28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19668" y="2577782"/>
          <a:ext cx="8331959" cy="3816688"/>
        </p:xfrm>
        <a:graphic>
          <a:graphicData uri="http://schemas.openxmlformats.org/drawingml/2006/table">
            <a:tbl>
              <a:tblPr/>
              <a:tblGrid>
                <a:gridCol w="767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5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3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317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类别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表达的意义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例词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509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可数</a:t>
                      </a:r>
                      <a:endParaRPr lang="en-US" altLang="zh-CN" sz="1800" b="1" kern="100" dirty="0" smtClean="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名词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ea typeface="宋体" panose="02010600030101010101" pitchFamily="2" charset="-122"/>
                          <a:cs typeface="Times New Roman" panose="02020603050405020304"/>
                        </a:rPr>
                        <a:t>个体名词</a:t>
                      </a:r>
                      <a:endParaRPr lang="zh-CN" sz="1800" b="1" kern="100" dirty="0">
                        <a:latin typeface="Calibri" panose="020F0502020204030204"/>
                        <a:ea typeface="宋体" panose="02010600030101010101" pitchFamily="2" charset="-122"/>
                        <a:cs typeface="Times New Roman" panose="020206030504050203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表示单个的人或事物的名词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girl, bus, student, school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509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集体名词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是一群人或许多东西的总称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class, family, people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0906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不可数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 smtClean="0">
                          <a:latin typeface="Times New Roman" panose="02020603050405020304"/>
                          <a:cs typeface="Times New Roman" panose="02020603050405020304"/>
                        </a:rPr>
                        <a:t>名词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物质名词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指物质或不具备确定形状和尺寸的个体实物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water, juice, bread, paper, meat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3635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抽象名词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指表示动作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状态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、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品质或其他抽象概念的词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work, duty, age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928829"/>
            <a:ext cx="8174546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可数名词与不可数名词的用法对比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491320" y="1883394"/>
          <a:ext cx="8198892" cy="4290174"/>
        </p:xfrm>
        <a:graphic>
          <a:graphicData uri="http://schemas.openxmlformats.org/drawingml/2006/table">
            <a:tbl>
              <a:tblPr/>
              <a:tblGrid>
                <a:gridCol w="371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3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可数名词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不可数名词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有单数和复数两种形式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没有复数形式</a:t>
                      </a:r>
                      <a:r>
                        <a:rPr lang="zh-CN" sz="18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可以直接用冠词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a/an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或数词修饰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不能直接用冠词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a/an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或数词修饰；可以借助量词来表示一定的数量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此时谓语动词的数取决于量词的单复数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可以用</a:t>
                      </a: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some, any, few</a:t>
                      </a:r>
                      <a:r>
                        <a:rPr lang="zh-CN" sz="18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a few,  many, a lot of, lots of</a:t>
                      </a: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等词或短语修饰</a:t>
                      </a:r>
                      <a:r>
                        <a:rPr lang="zh-CN" sz="18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可以用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some, any, little, a little, much, a lot of, lots of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等词或短语修饰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85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用</a:t>
                      </a:r>
                      <a:r>
                        <a:rPr lang="en-US" sz="1800" b="1" kern="100">
                          <a:latin typeface="Times New Roman" panose="02020603050405020304"/>
                          <a:cs typeface="Courier New" panose="02070309020205020404"/>
                        </a:rPr>
                        <a:t>how many</a:t>
                      </a:r>
                      <a:r>
                        <a:rPr lang="zh-CN" sz="1800" b="1" kern="100">
                          <a:latin typeface="Times New Roman" panose="02020603050405020304"/>
                          <a:cs typeface="Times New Roman" panose="02020603050405020304"/>
                        </a:rPr>
                        <a:t>询问数量</a:t>
                      </a:r>
                      <a:r>
                        <a:rPr lang="zh-CN" sz="1800" b="1" kern="10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用</a:t>
                      </a:r>
                      <a:r>
                        <a:rPr lang="en-US" sz="1800" b="1" kern="100" dirty="0">
                          <a:latin typeface="Times New Roman" panose="02020603050405020304"/>
                          <a:cs typeface="Courier New" panose="02070309020205020404"/>
                        </a:rPr>
                        <a:t>how much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询问数量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577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单个可数名词单数作主语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谓语动词用可数形式；多个可数名词单数或复数名词作主语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谓语动词则用复数形式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不可数名词作主语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谓语动词用单数形式；但是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当不可数名词前面有复数名词短语修饰时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18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谓语动词则用复数形式</a:t>
                      </a:r>
                      <a:r>
                        <a:rPr lang="zh-CN" sz="18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。</a:t>
                      </a:r>
                      <a:endParaRPr lang="zh-CN" sz="18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05430" y="2029244"/>
            <a:ext cx="8174546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(3)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名词复数的构成请参见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P32[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语法探究</a:t>
            </a:r>
            <a:r>
              <a:rPr lang="en-US" altLang="zh-CN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名词复数的具体讲解。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703136" y="1833585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教材典句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98111" y="19682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489" y="2352901"/>
            <a:ext cx="8450911" cy="20313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I 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like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the supermarket!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我喜欢超市！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 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you </a:t>
            </a:r>
            <a:r>
              <a:rPr lang="en-US" altLang="zh-CN" sz="28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like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cabbage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Jack? </a:t>
            </a: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杰克，你喜欢卷心菜吗？</a:t>
            </a:r>
          </a:p>
        </p:txBody>
      </p:sp>
      <p:sp>
        <p:nvSpPr>
          <p:cNvPr id="11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44580" y="1184496"/>
            <a:ext cx="843186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二、一般现在时态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57174" y="4364549"/>
            <a:ext cx="8431860" cy="130317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以上两个句子都使用了一般现在时态。一般现在时如何使用？让我们一起学习一下吧！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6" grpId="0" autoUpdateAnimBg="0"/>
      <p:bldP spid="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Rectangle 9"/>
          <p:cNvSpPr/>
          <p:nvPr/>
        </p:nvSpPr>
        <p:spPr>
          <a:xfrm>
            <a:off x="559832" y="1123889"/>
            <a:ext cx="150714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语法探究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585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33780" y="2209875"/>
            <a:ext cx="8174546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一般现在时态的基本用法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表示经常发生的动作或存在的状态。例如：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go to school at seven o'clock every day.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我每天七点去上学。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(go to school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表示经常发生的动作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is  always like that.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他总是那样。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(is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表示经常存在的状态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此用法常和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always, often, usually, sometimes, every day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等表示时间的状语连用。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3308" y="1527485"/>
            <a:ext cx="8174546" cy="390023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表示人的习惯、能力、职业或特征等。例如：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My father gets up very early.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我的父亲起得很早。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表示习惯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Miss Smith teaches English.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史密斯小姐教英语。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表示职业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Mary sings very well.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玛丽唱歌唱得很好。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表示能力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" name="Rectangle 5"/>
          <p:cNvSpPr/>
          <p:nvPr/>
        </p:nvSpPr>
        <p:spPr>
          <a:xfrm>
            <a:off x="703616" y="110492"/>
            <a:ext cx="264687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7B7E5"/>
      </a:accent6>
      <a:hlink>
        <a:srgbClr val="3333CC"/>
      </a:hlink>
      <a:folHlink>
        <a:srgbClr val="AF67FF"/>
      </a:folHlink>
    </a:clrScheme>
    <a:fontScheme name="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1584</Words>
  <Application>Microsoft Office PowerPoint</Application>
  <PresentationFormat>全屏显示(4:3)</PresentationFormat>
  <Paragraphs>193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MingLiU_HKSCS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160</cp:revision>
  <dcterms:created xsi:type="dcterms:W3CDTF">2018-02-07T00:47:00Z</dcterms:created>
  <dcterms:modified xsi:type="dcterms:W3CDTF">2023-01-17T01:01:51Z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90FB4BDC93034232BE6D104622560261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