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826" r:id="rId2"/>
    <p:sldId id="563" r:id="rId3"/>
    <p:sldId id="371" r:id="rId4"/>
    <p:sldId id="827" r:id="rId5"/>
    <p:sldId id="565" r:id="rId6"/>
    <p:sldId id="279" r:id="rId7"/>
    <p:sldId id="566" r:id="rId8"/>
    <p:sldId id="567" r:id="rId9"/>
    <p:sldId id="828" r:id="rId10"/>
    <p:sldId id="391" r:id="rId11"/>
    <p:sldId id="268" r:id="rId12"/>
    <p:sldId id="815" r:id="rId13"/>
    <p:sldId id="829" r:id="rId14"/>
    <p:sldId id="272" r:id="rId15"/>
    <p:sldId id="818" r:id="rId16"/>
    <p:sldId id="393" r:id="rId17"/>
    <p:sldId id="830" r:id="rId18"/>
    <p:sldId id="296" r:id="rId19"/>
    <p:sldId id="820" r:id="rId20"/>
    <p:sldId id="821" r:id="rId21"/>
    <p:sldId id="641" r:id="rId22"/>
    <p:sldId id="831" r:id="rId23"/>
    <p:sldId id="823" r:id="rId24"/>
    <p:sldId id="824" r:id="rId25"/>
    <p:sldId id="825" r:id="rId26"/>
    <p:sldId id="442" r:id="rId27"/>
    <p:sldId id="174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p15:clr>
            <a:srgbClr val="A4A3A4"/>
          </p15:clr>
        </p15:guide>
        <p15:guide id="2" orient="horz" pos="709">
          <p15:clr>
            <a:srgbClr val="A4A3A4"/>
          </p15:clr>
        </p15:guide>
        <p15:guide id="3" orient="horz" pos="4020">
          <p15:clr>
            <a:srgbClr val="A4A3A4"/>
          </p15:clr>
        </p15:guide>
        <p15:guide id="4" orient="horz" pos="3884">
          <p15:clr>
            <a:srgbClr val="A4A3A4"/>
          </p15:clr>
        </p15:guide>
        <p15:guide id="5" pos="415">
          <p15:clr>
            <a:srgbClr val="A4A3A4"/>
          </p15:clr>
        </p15:guide>
        <p15:guide id="6" pos="7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91" autoAdjust="0"/>
    <p:restoredTop sz="96314" autoAdjust="0"/>
  </p:normalViewPr>
  <p:slideViewPr>
    <p:cSldViewPr snapToGrid="0" showGuides="1">
      <p:cViewPr>
        <p:scale>
          <a:sx n="50" d="100"/>
          <a:sy n="50" d="100"/>
        </p:scale>
        <p:origin x="-492" y="-1356"/>
      </p:cViewPr>
      <p:guideLst>
        <p:guide orient="horz" pos="640"/>
        <p:guide orient="horz" pos="709"/>
        <p:guide orient="horz" pos="4020"/>
        <p:guide orient="horz" pos="3884"/>
        <p:guide pos="415"/>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556B4-A859-4322-A4AF-D1FA13155F9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25A8-77CF-43F5-806A-2E3FE3FF05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3567585-5C50-4118-A9CE-0A8D98EC5AC2}"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3567585-5C50-4118-A9CE-0A8D98EC5AC2}"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3567585-5C50-4118-A9CE-0A8D98EC5AC2}"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B95434F-5F0A-4D3B-AFAA-1305BC50D32E}" type="slidenum">
              <a:rPr lang="zh-CN" altLang="en-US" smtClean="0"/>
              <a:t>21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7" name="矩形 6"/>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2589" y="174791"/>
            <a:ext cx="723328" cy="74437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userDrawn="1"/>
        </p:nvSpPr>
        <p:spPr>
          <a:xfrm>
            <a:off x="1196783" y="334387"/>
            <a:ext cx="9785733" cy="523220"/>
          </a:xfrm>
          <a:prstGeom prst="rect">
            <a:avLst/>
          </a:prstGeom>
          <a:noFill/>
        </p:spPr>
        <p:txBody>
          <a:bodyPr wrap="square">
            <a:spAutoFit/>
          </a:bodyPr>
          <a:lstStyle/>
          <a:p>
            <a:pPr lvl="0"/>
            <a:r>
              <a:rPr lang="zh-CN" altLang="en-US" sz="2800" b="1" kern="0" dirty="0">
                <a:solidFill>
                  <a:srgbClr val="C00000"/>
                </a:solidFill>
                <a:latin typeface="+mn-lt"/>
                <a:ea typeface="+mn-ea"/>
                <a:cs typeface="+mn-ea"/>
                <a:sym typeface="+mn-lt"/>
              </a:rPr>
              <a:t>党史是中国共产党的领导不断走向成熟的实践史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7" name="矩形 6"/>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2589" y="174791"/>
            <a:ext cx="723328" cy="74437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userDrawn="1"/>
        </p:nvSpPr>
        <p:spPr>
          <a:xfrm>
            <a:off x="1196783" y="334387"/>
            <a:ext cx="9785733" cy="523220"/>
          </a:xfrm>
          <a:prstGeom prst="rect">
            <a:avLst/>
          </a:prstGeom>
          <a:noFill/>
        </p:spPr>
        <p:txBody>
          <a:bodyPr wrap="square">
            <a:spAutoFit/>
          </a:bodyPr>
          <a:lstStyle/>
          <a:p>
            <a:pPr lvl="0"/>
            <a:r>
              <a:rPr lang="zh-CN" altLang="en-US" sz="2800" b="1" kern="0" dirty="0">
                <a:solidFill>
                  <a:srgbClr val="C00000"/>
                </a:solidFill>
                <a:latin typeface="+mn-lt"/>
                <a:ea typeface="+mn-ea"/>
                <a:cs typeface="+mn-ea"/>
                <a:sym typeface="+mn-lt"/>
              </a:rPr>
              <a:t>新中国史是中国共产党推进建设新中国的实践史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314"/>
          <a:stretch>
            <a:fillRect/>
          </a:stretch>
        </p:blipFill>
        <p:spPr>
          <a:xfrm>
            <a:off x="0" y="0"/>
            <a:ext cx="12192000" cy="6891090"/>
          </a:xfrm>
          <a:prstGeom prst="rect">
            <a:avLst/>
          </a:prstGeom>
        </p:spPr>
      </p:pic>
      <p:sp>
        <p:nvSpPr>
          <p:cNvPr id="7" name="矩形 6"/>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2589" y="174791"/>
            <a:ext cx="723328" cy="74437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userDrawn="1"/>
        </p:nvSpPr>
        <p:spPr>
          <a:xfrm>
            <a:off x="1196783" y="210473"/>
            <a:ext cx="10855670" cy="673005"/>
          </a:xfrm>
          <a:prstGeom prst="rect">
            <a:avLst/>
          </a:prstGeom>
          <a:noFill/>
        </p:spPr>
        <p:txBody>
          <a:bodyPr wrap="square">
            <a:spAutoFit/>
          </a:bodyPr>
          <a:lstStyle/>
          <a:p>
            <a:pPr lvl="0">
              <a:lnSpc>
                <a:spcPct val="150000"/>
              </a:lnSpc>
            </a:pPr>
            <a:r>
              <a:rPr lang="zh-CN" altLang="en-US" sz="2800" b="1" kern="0" dirty="0">
                <a:solidFill>
                  <a:srgbClr val="C00000"/>
                </a:solidFill>
                <a:latin typeface="+mn-lt"/>
                <a:ea typeface="+mn-ea"/>
                <a:cs typeface="+mn-ea"/>
                <a:sym typeface="+mn-lt"/>
              </a:rPr>
              <a:t>改革开放史是中国共产党推进社会主义制度自我完善和发展的实践史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7" name="矩形 6"/>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2589" y="174791"/>
            <a:ext cx="723328" cy="74437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userDrawn="1"/>
        </p:nvSpPr>
        <p:spPr>
          <a:xfrm>
            <a:off x="1196783" y="334387"/>
            <a:ext cx="10855670" cy="523220"/>
          </a:xfrm>
          <a:prstGeom prst="rect">
            <a:avLst/>
          </a:prstGeom>
          <a:noFill/>
        </p:spPr>
        <p:txBody>
          <a:bodyPr wrap="square">
            <a:spAutoFit/>
          </a:bodyPr>
          <a:lstStyle/>
          <a:p>
            <a:pPr lvl="0"/>
            <a:r>
              <a:rPr lang="zh-CN" altLang="en-US" sz="2800" b="1" kern="0" dirty="0">
                <a:solidFill>
                  <a:srgbClr val="C00000"/>
                </a:solidFill>
                <a:latin typeface="+mn-lt"/>
                <a:ea typeface="+mn-ea"/>
                <a:cs typeface="+mn-ea"/>
                <a:sym typeface="+mn-lt"/>
              </a:rPr>
              <a:t>中国共产党是引领世界社会主义发展的重要政治力量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7" name="矩形 6"/>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2589" y="174791"/>
            <a:ext cx="723328" cy="74437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userDrawn="1"/>
        </p:nvSpPr>
        <p:spPr>
          <a:xfrm>
            <a:off x="1196783" y="334387"/>
            <a:ext cx="10855670" cy="523220"/>
          </a:xfrm>
          <a:prstGeom prst="rect">
            <a:avLst/>
          </a:prstGeom>
          <a:noFill/>
        </p:spPr>
        <p:txBody>
          <a:bodyPr wrap="square">
            <a:spAutoFit/>
          </a:bodyPr>
          <a:lstStyle/>
          <a:p>
            <a:pPr lvl="0"/>
            <a:r>
              <a:rPr lang="zh-CN" altLang="en-US" sz="2800" b="1" kern="0" dirty="0">
                <a:solidFill>
                  <a:srgbClr val="C00000"/>
                </a:solidFill>
                <a:latin typeface="+mn-lt"/>
                <a:ea typeface="+mn-ea"/>
                <a:cs typeface="+mn-ea"/>
                <a:sym typeface="+mn-lt"/>
              </a:rPr>
              <a:t>学好“四史”，牢记初心使命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页-01">
    <p:spTree>
      <p:nvGrpSpPr>
        <p:cNvPr id="1" name=""/>
        <p:cNvGrpSpPr/>
        <p:nvPr/>
      </p:nvGrpSpPr>
      <p:grpSpPr>
        <a:xfrm>
          <a:off x="0" y="0"/>
          <a:ext cx="0" cy="0"/>
          <a:chOff x="0" y="0"/>
          <a:chExt cx="0" cy="0"/>
        </a:xfrm>
      </p:grpSpPr>
      <p:sp>
        <p:nvSpPr>
          <p:cNvPr id="2" name="标题 1"/>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dirty="0"/>
              <a:t>单击此处编辑母版标题样式</a:t>
            </a:r>
          </a:p>
        </p:txBody>
      </p:sp>
      <p:grpSp>
        <p:nvGrpSpPr>
          <p:cNvPr id="9" name="组合 8"/>
          <p:cNvGrpSpPr/>
          <p:nvPr userDrawn="1"/>
        </p:nvGrpSpPr>
        <p:grpSpPr>
          <a:xfrm>
            <a:off x="9682750" y="437549"/>
            <a:ext cx="2039306" cy="571194"/>
            <a:chOff x="2626564" y="552104"/>
            <a:chExt cx="3414360" cy="956337"/>
          </a:xfrm>
        </p:grpSpPr>
        <p:pic>
          <p:nvPicPr>
            <p:cNvPr id="10" name="图片 9"/>
            <p:cNvPicPr>
              <a:picLocks noChangeAspect="1"/>
            </p:cNvPicPr>
            <p:nvPr/>
          </p:nvPicPr>
          <p:blipFill rotWithShape="1">
            <a:blip r:embed="rId2" cstate="email"/>
            <a:srcRect/>
            <a:stretch>
              <a:fillRect/>
            </a:stretch>
          </p:blipFill>
          <p:spPr>
            <a:xfrm>
              <a:off x="3549868" y="623508"/>
              <a:ext cx="2491056" cy="858855"/>
            </a:xfrm>
            <a:prstGeom prst="rect">
              <a:avLst/>
            </a:prstGeom>
          </p:spPr>
        </p:pic>
        <p:pic>
          <p:nvPicPr>
            <p:cNvPr id="11" name="图片 10"/>
            <p:cNvPicPr>
              <a:picLocks noChangeAspect="1"/>
            </p:cNvPicPr>
            <p:nvPr/>
          </p:nvPicPr>
          <p:blipFill rotWithShape="1">
            <a:blip r:embed="rId3" cstate="email"/>
            <a:srcRect/>
            <a:stretch>
              <a:fillRect/>
            </a:stretch>
          </p:blipFill>
          <p:spPr>
            <a:xfrm>
              <a:off x="2626564" y="552104"/>
              <a:ext cx="1286570" cy="956337"/>
            </a:xfrm>
            <a:prstGeom prst="rect">
              <a:avLst/>
            </a:prstGeom>
          </p:spPr>
        </p:pic>
      </p:grpSp>
      <p:grpSp>
        <p:nvGrpSpPr>
          <p:cNvPr id="12" name="组合 11"/>
          <p:cNvGrpSpPr/>
          <p:nvPr userDrawn="1"/>
        </p:nvGrpSpPr>
        <p:grpSpPr>
          <a:xfrm>
            <a:off x="-31973" y="6414350"/>
            <a:ext cx="9656823" cy="114300"/>
            <a:chOff x="-111800" y="6407270"/>
            <a:chExt cx="9656823" cy="114300"/>
          </a:xfrm>
        </p:grpSpPr>
        <p:cxnSp>
          <p:nvCxnSpPr>
            <p:cNvPr id="13" name="直接连接符 12"/>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p:cNvSpPr txBox="1"/>
          <p:nvPr userDrawn="1"/>
        </p:nvSpPr>
        <p:spPr>
          <a:xfrm>
            <a:off x="9752990" y="6328228"/>
            <a:ext cx="1778900"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rPr>
              <a:t>崇德博学 砺志尚实</a:t>
            </a:r>
          </a:p>
        </p:txBody>
      </p:sp>
      <p:grpSp>
        <p:nvGrpSpPr>
          <p:cNvPr id="3" name="组合 2"/>
          <p:cNvGrpSpPr/>
          <p:nvPr userDrawn="1"/>
        </p:nvGrpSpPr>
        <p:grpSpPr>
          <a:xfrm>
            <a:off x="11597706" y="6414350"/>
            <a:ext cx="677642" cy="114300"/>
            <a:chOff x="11597706" y="6414350"/>
            <a:chExt cx="677642" cy="114300"/>
          </a:xfrm>
        </p:grpSpPr>
        <p:cxnSp>
          <p:nvCxnSpPr>
            <p:cNvPr id="129" name="直接连接符 128"/>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userDrawn="1"/>
        </p:nvGrpSpPr>
        <p:grpSpPr>
          <a:xfrm flipH="1">
            <a:off x="658812" y="0"/>
            <a:ext cx="179387" cy="1174750"/>
            <a:chOff x="4399082" y="1624876"/>
            <a:chExt cx="231871" cy="3276600"/>
          </a:xfrm>
        </p:grpSpPr>
        <p:cxnSp>
          <p:nvCxnSpPr>
            <p:cNvPr id="145" name="直接连接符 144"/>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15" name="菱形 14"/>
          <p:cNvSpPr/>
          <p:nvPr userDrawn="1"/>
        </p:nvSpPr>
        <p:spPr>
          <a:xfrm>
            <a:off x="548482" y="440761"/>
            <a:ext cx="182562" cy="1825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10" hasCustomPrompt="1"/>
          </p:nvPr>
        </p:nvSpPr>
        <p:spPr>
          <a:xfrm>
            <a:off x="843917" y="371998"/>
            <a:ext cx="5252083" cy="360099"/>
          </a:xfrm>
          <a:prstGeom prst="rect">
            <a:avLst/>
          </a:prstGeom>
          <a:noFill/>
        </p:spPr>
        <p:txBody>
          <a:bodyPr wrap="square" lIns="0" tIns="0" rIns="0" bIns="0" rtlCol="0" anchor="ctr" anchorCtr="0">
            <a:spAutoFit/>
          </a:bodyPr>
          <a:lstStyle>
            <a:lvl1pPr marL="0" indent="0">
              <a:buNone/>
              <a:defRPr lang="zh-CN" altLang="en-US" sz="2600" b="1" dirty="0">
                <a:solidFill>
                  <a:schemeClr val="tx1">
                    <a:lumMod val="65000"/>
                    <a:lumOff val="35000"/>
                  </a:schemeClr>
                </a:solidFill>
                <a:latin typeface="+mj-ea"/>
                <a:ea typeface="+mj-ea"/>
              </a:defRPr>
            </a:lvl1pPr>
          </a:lstStyle>
          <a:p>
            <a:pPr marL="0" lvl="0"/>
            <a:r>
              <a:rPr lang="zh-CN" altLang="en-US" dirty="0"/>
              <a:t>单击此处编辑标题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3" name="图片占位符 2"/>
          <p:cNvSpPr>
            <a:spLocks noGrp="1"/>
          </p:cNvSpPr>
          <p:nvPr>
            <p:ph type="pic" sz="quarter" idx="11" hasCustomPrompt="1"/>
          </p:nvPr>
        </p:nvSpPr>
        <p:spPr>
          <a:xfrm>
            <a:off x="1068388" y="1414463"/>
            <a:ext cx="5316537" cy="4029075"/>
          </a:xfrm>
          <a:prstGeom prst="rect">
            <a:avLst/>
          </a:prstGeom>
        </p:spPr>
        <p:txBody>
          <a:bodyPr anchor="t"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zh-CN" altLang="en-US" sz="2800" b="0" strike="noStrike" kern="1200" dirty="0" smtClean="0">
                <a:solidFill>
                  <a:schemeClr val="tx1">
                    <a:lumMod val="65000"/>
                    <a:lumOff val="35000"/>
                  </a:schemeClr>
                </a:solidFill>
                <a:latin typeface="+mn-ea"/>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点击图标，添加图片</a:t>
            </a:r>
          </a:p>
        </p:txBody>
      </p:sp>
      <p:sp>
        <p:nvSpPr>
          <p:cNvPr id="15" name="菱形 14"/>
          <p:cNvSpPr/>
          <p:nvPr userDrawn="1"/>
        </p:nvSpPr>
        <p:spPr>
          <a:xfrm>
            <a:off x="548482" y="440761"/>
            <a:ext cx="182562" cy="1825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10" hasCustomPrompt="1"/>
          </p:nvPr>
        </p:nvSpPr>
        <p:spPr>
          <a:xfrm>
            <a:off x="843917" y="371998"/>
            <a:ext cx="5252083" cy="360099"/>
          </a:xfrm>
          <a:prstGeom prst="rect">
            <a:avLst/>
          </a:prstGeom>
          <a:noFill/>
        </p:spPr>
        <p:txBody>
          <a:bodyPr wrap="square" lIns="0" tIns="0" rIns="0" bIns="0" rtlCol="0" anchor="ctr" anchorCtr="0">
            <a:spAutoFit/>
          </a:bodyPr>
          <a:lstStyle>
            <a:lvl1pPr marL="0" indent="0">
              <a:buNone/>
              <a:defRPr lang="zh-CN" altLang="en-US" sz="2600" b="1" dirty="0">
                <a:solidFill>
                  <a:schemeClr val="tx1">
                    <a:lumMod val="65000"/>
                    <a:lumOff val="35000"/>
                  </a:schemeClr>
                </a:solidFill>
                <a:latin typeface="+mj-ea"/>
                <a:ea typeface="+mj-ea"/>
              </a:defRPr>
            </a:lvl1pPr>
          </a:lstStyle>
          <a:p>
            <a:pPr marL="0" lvl="0"/>
            <a:r>
              <a:rPr lang="zh-CN" altLang="en-US" dirty="0"/>
              <a:t>单击此处编辑标题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
        <p:nvSpPr>
          <p:cNvPr id="3" name="图片占位符 2"/>
          <p:cNvSpPr>
            <a:spLocks noGrp="1"/>
          </p:cNvSpPr>
          <p:nvPr>
            <p:ph type="pic" sz="quarter" idx="11" hasCustomPrompt="1"/>
          </p:nvPr>
        </p:nvSpPr>
        <p:spPr>
          <a:xfrm>
            <a:off x="1024223" y="1655638"/>
            <a:ext cx="3275013" cy="3275013"/>
          </a:xfrm>
          <a:prstGeom prst="ellipse">
            <a:avLst/>
          </a:prstGeom>
          <a:ln w="88900">
            <a:solidFill>
              <a:schemeClr val="accent1">
                <a:lumMod val="50000"/>
              </a:schemeClr>
            </a:solidFill>
          </a:ln>
        </p:spPr>
        <p:txBody>
          <a:bodyPr anchor="t" anchorCtr="1"/>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zh-CN" altLang="en-US" sz="2000" kern="1200" dirty="0">
                <a:solidFill>
                  <a:schemeClr val="tx1">
                    <a:lumMod val="65000"/>
                    <a:lumOff val="35000"/>
                  </a:schemeClr>
                </a:solidFill>
                <a:latin typeface="+mn-ea"/>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点击图标</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添加图片</a:t>
            </a:r>
          </a:p>
        </p:txBody>
      </p:sp>
      <p:sp>
        <p:nvSpPr>
          <p:cNvPr id="15" name="菱形 14"/>
          <p:cNvSpPr/>
          <p:nvPr userDrawn="1"/>
        </p:nvSpPr>
        <p:spPr>
          <a:xfrm>
            <a:off x="548482" y="440761"/>
            <a:ext cx="182562" cy="1825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10" hasCustomPrompt="1"/>
          </p:nvPr>
        </p:nvSpPr>
        <p:spPr>
          <a:xfrm>
            <a:off x="843917" y="371998"/>
            <a:ext cx="5252083" cy="360099"/>
          </a:xfrm>
          <a:prstGeom prst="rect">
            <a:avLst/>
          </a:prstGeom>
          <a:noFill/>
        </p:spPr>
        <p:txBody>
          <a:bodyPr wrap="square" lIns="0" tIns="0" rIns="0" bIns="0" rtlCol="0" anchor="ctr" anchorCtr="0">
            <a:spAutoFit/>
          </a:bodyPr>
          <a:lstStyle>
            <a:lvl1pPr marL="0" indent="0">
              <a:buNone/>
              <a:defRPr lang="zh-CN" altLang="en-US" sz="2600" b="1" dirty="0">
                <a:solidFill>
                  <a:schemeClr val="tx1">
                    <a:lumMod val="65000"/>
                    <a:lumOff val="35000"/>
                  </a:schemeClr>
                </a:solidFill>
                <a:latin typeface="+mj-ea"/>
                <a:ea typeface="+mj-ea"/>
              </a:defRPr>
            </a:lvl1pPr>
          </a:lstStyle>
          <a:p>
            <a:pPr marL="0" lvl="0"/>
            <a:r>
              <a:rPr lang="zh-CN" altLang="en-US" dirty="0"/>
              <a:t>单击此处编辑标题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664609-F0B8-48D7-AFB2-DBE5CFD743CB}" type="slidenum">
              <a:rPr lang="zh-CN" altLang="en-US" smtClean="0"/>
              <a:t>‹#›</a:t>
            </a:fld>
            <a:endParaRPr lang="zh-CN" altLang="en-US"/>
          </a:p>
        </p:txBody>
      </p:sp>
      <p:sp>
        <p:nvSpPr>
          <p:cNvPr id="11" name="矩形 10"/>
          <p:cNvSpPr/>
          <p:nvPr userDrawn="1"/>
        </p:nvSpPr>
        <p:spPr>
          <a:xfrm>
            <a:off x="8705610" y="64311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F9456B-863B-498D-834A-3E3DB3818DD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664609-F0B8-48D7-AFB2-DBE5CFD743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3" name="组合 2"/>
          <p:cNvGrpSpPr/>
          <p:nvPr userDrawn="1"/>
        </p:nvGrpSpPr>
        <p:grpSpPr>
          <a:xfrm>
            <a:off x="0" y="0"/>
            <a:ext cx="12192000" cy="6891090"/>
            <a:chOff x="0" y="0"/>
            <a:chExt cx="12192000" cy="689109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314"/>
            <a:stretch>
              <a:fillRect/>
            </a:stretch>
          </p:blipFill>
          <p:spPr>
            <a:xfrm>
              <a:off x="0" y="0"/>
              <a:ext cx="12192000" cy="6891090"/>
            </a:xfrm>
            <a:prstGeom prst="rect">
              <a:avLst/>
            </a:prstGeom>
          </p:spPr>
        </p:pic>
        <p:sp>
          <p:nvSpPr>
            <p:cNvPr id="2" name="矩形 1"/>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9456B-863B-498D-834A-3E3DB3818DD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64609-F0B8-48D7-AFB2-DBE5CFD743C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8.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8.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292999" y="4454109"/>
            <a:ext cx="3593302" cy="499376"/>
            <a:chOff x="4146949" y="3629704"/>
            <a:chExt cx="3593302" cy="499376"/>
          </a:xfrm>
        </p:grpSpPr>
        <p:sp>
          <p:nvSpPr>
            <p:cNvPr id="33" name="圆角矩形 3"/>
            <p:cNvSpPr/>
            <p:nvPr/>
          </p:nvSpPr>
          <p:spPr>
            <a:xfrm>
              <a:off x="4146949" y="3629704"/>
              <a:ext cx="3593302" cy="499376"/>
            </a:xfrm>
            <a:prstGeom prst="roundRect">
              <a:avLst>
                <a:gd name="adj" fmla="val 5000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accent4">
                    <a:lumMod val="20000"/>
                    <a:lumOff val="80000"/>
                  </a:schemeClr>
                </a:solidFill>
                <a:cs typeface="+mn-ea"/>
                <a:sym typeface="+mn-lt"/>
              </a:endParaRPr>
            </a:p>
          </p:txBody>
        </p:sp>
        <p:sp>
          <p:nvSpPr>
            <p:cNvPr id="34" name="矩形 33"/>
            <p:cNvSpPr/>
            <p:nvPr/>
          </p:nvSpPr>
          <p:spPr>
            <a:xfrm>
              <a:off x="4436919" y="3679337"/>
              <a:ext cx="3051461" cy="400110"/>
            </a:xfrm>
            <a:prstGeom prst="rect">
              <a:avLst/>
            </a:prstGeom>
          </p:spPr>
          <p:txBody>
            <a:bodyPr wrap="square">
              <a:spAutoFit/>
            </a:bodyPr>
            <a:lstStyle/>
            <a:p>
              <a:pPr algn="ctr" defTabSz="914400" fontAlgn="base">
                <a:spcBef>
                  <a:spcPct val="0"/>
                </a:spcBef>
                <a:spcAft>
                  <a:spcPct val="0"/>
                </a:spcAft>
                <a:defRPr/>
              </a:pPr>
              <a:r>
                <a:rPr lang="zh-CN" altLang="en-US" sz="2000" kern="0" dirty="0">
                  <a:ln w="3175">
                    <a:noFill/>
                  </a:ln>
                  <a:solidFill>
                    <a:schemeClr val="accent4">
                      <a:lumMod val="20000"/>
                      <a:lumOff val="80000"/>
                    </a:schemeClr>
                  </a:solidFill>
                  <a:cs typeface="+mn-ea"/>
                  <a:sym typeface="+mn-lt"/>
                </a:rPr>
                <a:t>在此输入您的党组织名称</a:t>
              </a:r>
              <a:endParaRPr lang="en-US" altLang="zh-CN" sz="2000" kern="0" dirty="0">
                <a:ln w="3175">
                  <a:noFill/>
                </a:ln>
                <a:solidFill>
                  <a:schemeClr val="accent4">
                    <a:lumMod val="20000"/>
                    <a:lumOff val="80000"/>
                  </a:schemeClr>
                </a:solidFill>
                <a:cs typeface="+mn-ea"/>
                <a:sym typeface="+mn-lt"/>
              </a:endParaRPr>
            </a:p>
          </p:txBody>
        </p:sp>
      </p:grpSp>
      <p:sp>
        <p:nvSpPr>
          <p:cNvPr id="35" name="PA-文本框 72"/>
          <p:cNvSpPr txBox="1"/>
          <p:nvPr>
            <p:custDataLst>
              <p:tags r:id="rId1"/>
            </p:custDataLst>
          </p:nvPr>
        </p:nvSpPr>
        <p:spPr>
          <a:xfrm>
            <a:off x="2808430" y="3364289"/>
            <a:ext cx="6562440" cy="461665"/>
          </a:xfrm>
          <a:prstGeom prst="rect">
            <a:avLst/>
          </a:prstGeom>
          <a:noFill/>
        </p:spPr>
        <p:txBody>
          <a:bodyPr wrap="square" rtlCol="0">
            <a:spAutoFit/>
          </a:bodyPr>
          <a:lstStyle/>
          <a:p>
            <a:pPr algn="ctr"/>
            <a:r>
              <a:rPr lang="zh-CN" altLang="en-US" sz="2400" b="1" dirty="0">
                <a:solidFill>
                  <a:srgbClr val="C00000"/>
                </a:solidFill>
                <a:cs typeface="+mn-ea"/>
                <a:sym typeface="+mn-lt"/>
              </a:rPr>
              <a:t>党史 新中国史 改革开放史 社会主义发展史</a:t>
            </a:r>
          </a:p>
        </p:txBody>
      </p:sp>
      <p:sp>
        <p:nvSpPr>
          <p:cNvPr id="36" name="星形: 五角 35"/>
          <p:cNvSpPr/>
          <p:nvPr/>
        </p:nvSpPr>
        <p:spPr>
          <a:xfrm>
            <a:off x="2727813" y="3321757"/>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sym typeface="+mn-lt"/>
            </a:endParaRPr>
          </a:p>
        </p:txBody>
      </p:sp>
      <p:sp>
        <p:nvSpPr>
          <p:cNvPr id="37" name="星形: 五角 36"/>
          <p:cNvSpPr/>
          <p:nvPr/>
        </p:nvSpPr>
        <p:spPr>
          <a:xfrm>
            <a:off x="9164120" y="3388371"/>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4"/>
          <a:stretch>
            <a:fillRect/>
          </a:stretch>
        </p:blipFill>
        <p:spPr>
          <a:xfrm flipH="1">
            <a:off x="7736113" y="-24011"/>
            <a:ext cx="4455886" cy="13191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sp>
        <p:nvSpPr>
          <p:cNvPr id="16" name="PA-矩形 9"/>
          <p:cNvSpPr/>
          <p:nvPr>
            <p:custDataLst>
              <p:tags r:id="rId2"/>
            </p:custDataLst>
          </p:nvPr>
        </p:nvSpPr>
        <p:spPr>
          <a:xfrm>
            <a:off x="1637149" y="1929962"/>
            <a:ext cx="8905002" cy="1446550"/>
          </a:xfrm>
          <a:prstGeom prst="rect">
            <a:avLst/>
          </a:prstGeom>
        </p:spPr>
        <p:txBody>
          <a:bodyPr wrap="none">
            <a:spAutoFit/>
          </a:bodyPr>
          <a:lstStyle/>
          <a:p>
            <a:pPr algn="ctr"/>
            <a:r>
              <a:rPr lang="zh-CN" altLang="en-US" sz="8800" kern="1600" spc="-300" dirty="0">
                <a:solidFill>
                  <a:srgbClr val="C00000"/>
                </a:solidFill>
                <a:latin typeface="方正正大黑简体" panose="02000000000000000000" pitchFamily="2" charset="-122"/>
                <a:ea typeface="方正正大黑简体" panose="02000000000000000000" pitchFamily="2" charset="-122"/>
                <a:cs typeface="+mn-ea"/>
                <a:sym typeface="+mn-lt"/>
              </a:rPr>
              <a:t>“四史”学习教育</a:t>
            </a:r>
          </a:p>
        </p:txBody>
      </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3506" y="2953257"/>
            <a:ext cx="2298706" cy="2298706"/>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662"/>
            <a:ext cx="2943162" cy="6910032"/>
          </a:xfrm>
          <a:prstGeom prst="rect">
            <a:avLst/>
          </a:prstGeom>
        </p:spPr>
      </p:pic>
      <p:pic>
        <p:nvPicPr>
          <p:cNvPr id="5" name="图片 4"/>
          <p:cNvPicPr>
            <a:picLocks noChangeAspect="1"/>
          </p:cNvPicPr>
          <p:nvPr/>
        </p:nvPicPr>
        <p:blipFill rotWithShape="1">
          <a:blip r:embed="rId9" cstate="print">
            <a:extLst>
              <a:ext uri="{28A0092B-C50C-407E-A947-70E740481C1C}">
                <a14:useLocalDpi xmlns:a14="http://schemas.microsoft.com/office/drawing/2010/main" val="0"/>
              </a:ext>
            </a:extLst>
          </a:blip>
          <a:srcRect l="-1" t="28449" r="2167" b="30893"/>
          <a:stretch>
            <a:fillRect/>
          </a:stretch>
        </p:blipFill>
        <p:spPr>
          <a:xfrm>
            <a:off x="3752964" y="4965501"/>
            <a:ext cx="4673373" cy="18924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 calcmode="lin" valueType="num">
                                      <p:cBhvr>
                                        <p:cTn id="2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gtEl>
                                      </p:cBhvr>
                                    </p:animEffect>
                                  </p:childTnLst>
                                </p:cTn>
                              </p:par>
                            </p:childTnLst>
                          </p:cTn>
                        </p:par>
                        <p:par>
                          <p:cTn id="26" fill="hold">
                            <p:stCondLst>
                              <p:cond delay="2849"/>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3349"/>
                            </p:stCondLst>
                            <p:childTnLst>
                              <p:par>
                                <p:cTn id="31" presetID="53" presetClass="entr" presetSubtype="16"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par>
                          <p:cTn id="36" fill="hold">
                            <p:stCondLst>
                              <p:cond delay="3849"/>
                            </p:stCondLst>
                            <p:childTnLst>
                              <p:par>
                                <p:cTn id="37" presetID="53" presetClass="entr" presetSubtype="16"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par>
                          <p:cTn id="42" fill="hold">
                            <p:stCondLst>
                              <p:cond delay="4349"/>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4849"/>
                            </p:stCondLst>
                            <p:childTnLst>
                              <p:par>
                                <p:cTn id="47" presetID="22" presetClass="entr" presetSubtype="4"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par>
                          <p:cTn id="50" fill="hold">
                            <p:stCondLst>
                              <p:cond delay="5349"/>
                            </p:stCondLst>
                            <p:childTnLst>
                              <p:par>
                                <p:cTn id="51" presetID="42"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par>
                          <p:cTn id="56" fill="hold">
                            <p:stCondLst>
                              <p:cond delay="6349"/>
                            </p:stCondLst>
                            <p:childTnLst>
                              <p:par>
                                <p:cTn id="57" presetID="22" presetClass="entr" presetSubtype="2"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546744" y="2165273"/>
            <a:ext cx="4446591" cy="3172071"/>
            <a:chOff x="6938630" y="2138059"/>
            <a:chExt cx="4446591" cy="3172071"/>
          </a:xfrm>
        </p:grpSpPr>
        <p:sp>
          <p:nvSpPr>
            <p:cNvPr id="15" name="矩形: 折角 14"/>
            <p:cNvSpPr/>
            <p:nvPr/>
          </p:nvSpPr>
          <p:spPr>
            <a:xfrm>
              <a:off x="6938630" y="2138059"/>
              <a:ext cx="4446591" cy="3172071"/>
            </a:xfrm>
            <a:prstGeom prst="foldedCorner">
              <a:avLst>
                <a:gd name="adj" fmla="val 11512"/>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8" name="直接连接符 47"/>
            <p:cNvCxnSpPr/>
            <p:nvPr/>
          </p:nvCxnSpPr>
          <p:spPr>
            <a:xfrm>
              <a:off x="6949287" y="2138060"/>
              <a:ext cx="0" cy="3172070"/>
            </a:xfrm>
            <a:prstGeom prst="line">
              <a:avLst/>
            </a:prstGeom>
            <a:ln w="50800" cap="flat">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7275838" y="2327608"/>
            <a:ext cx="3056621" cy="492443"/>
          </a:xfrm>
          <a:prstGeom prst="rect">
            <a:avLst/>
          </a:prstGeom>
          <a:ln>
            <a:noFill/>
          </a:ln>
        </p:spPr>
        <p:txBody>
          <a:bodyPr wrap="square" lIns="0" tIns="0" rIns="0" bIns="0">
            <a:spAutoFit/>
          </a:bodyPr>
          <a:lstStyle/>
          <a:p>
            <a:pPr lvl="0" algn="ctr"/>
            <a:r>
              <a:rPr lang="zh-CN" altLang="en-US" sz="3200" b="1" kern="0" spc="300" dirty="0">
                <a:solidFill>
                  <a:srgbClr val="C00000"/>
                </a:solidFill>
                <a:cs typeface="+mn-ea"/>
                <a:sym typeface="+mn-lt"/>
              </a:rPr>
              <a:t>自成立之日起</a:t>
            </a:r>
          </a:p>
        </p:txBody>
      </p:sp>
      <p:sp>
        <p:nvSpPr>
          <p:cNvPr id="45" name="矩形 44"/>
          <p:cNvSpPr/>
          <p:nvPr/>
        </p:nvSpPr>
        <p:spPr>
          <a:xfrm>
            <a:off x="6731073" y="3225530"/>
            <a:ext cx="4146153" cy="276999"/>
          </a:xfrm>
          <a:prstGeom prst="rect">
            <a:avLst/>
          </a:prstGeom>
        </p:spPr>
        <p:txBody>
          <a:bodyPr wrap="square" lIns="0" tIns="0" rIns="0" bIns="0">
            <a:spAutoFit/>
          </a:bodyPr>
          <a:lstStyle/>
          <a:p>
            <a:r>
              <a:rPr lang="zh-CN" altLang="en-US" dirty="0">
                <a:solidFill>
                  <a:srgbClr val="C00000"/>
                </a:solidFill>
                <a:cs typeface="+mn-ea"/>
                <a:sym typeface="+mn-lt"/>
              </a:rPr>
              <a:t>把为人民谋幸福、为民族谋复兴作为己任</a:t>
            </a:r>
          </a:p>
        </p:txBody>
      </p:sp>
      <p:grpSp>
        <p:nvGrpSpPr>
          <p:cNvPr id="20" name="Aitds2"/>
          <p:cNvGrpSpPr/>
          <p:nvPr/>
        </p:nvGrpSpPr>
        <p:grpSpPr>
          <a:xfrm>
            <a:off x="6731073" y="3929875"/>
            <a:ext cx="1129216" cy="735956"/>
            <a:chOff x="6448482" y="3559947"/>
            <a:chExt cx="1895976" cy="460107"/>
          </a:xfrm>
        </p:grpSpPr>
        <p:sp>
          <p:nvSpPr>
            <p:cNvPr id="32" name="Aitds2-2"/>
            <p:cNvSpPr/>
            <p:nvPr/>
          </p:nvSpPr>
          <p:spPr>
            <a:xfrm>
              <a:off x="6448482" y="3559947"/>
              <a:ext cx="1895976" cy="460107"/>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cs typeface="+mn-ea"/>
                <a:sym typeface="+mn-lt"/>
              </a:endParaRPr>
            </a:p>
          </p:txBody>
        </p:sp>
        <p:sp>
          <p:nvSpPr>
            <p:cNvPr id="22" name="Aitds2-3"/>
            <p:cNvSpPr txBox="1"/>
            <p:nvPr/>
          </p:nvSpPr>
          <p:spPr>
            <a:xfrm>
              <a:off x="6467814" y="3640766"/>
              <a:ext cx="1860347" cy="288625"/>
            </a:xfrm>
            <a:prstGeom prst="rect">
              <a:avLst/>
            </a:prstGeom>
            <a:noFill/>
          </p:spPr>
          <p:txBody>
            <a:bodyPr vert="horz" wrap="none" rtlCol="0">
              <a:spAutoFit/>
              <a:scene3d>
                <a:camera prst="orthographicFront"/>
                <a:lightRig rig="threePt" dir="t"/>
              </a:scene3d>
              <a:sp3d contourW="12700"/>
            </a:bodyPr>
            <a:lstStyle/>
            <a:p>
              <a:pPr lvl="0" algn="ctr"/>
              <a:r>
                <a:rPr lang="zh-CN" altLang="en-US" sz="2400" b="1" kern="0" dirty="0">
                  <a:solidFill>
                    <a:prstClr val="white"/>
                  </a:solidFill>
                  <a:cs typeface="+mn-ea"/>
                  <a:sym typeface="+mn-lt"/>
                </a:rPr>
                <a:t>站起来</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grpSp>
      <p:grpSp>
        <p:nvGrpSpPr>
          <p:cNvPr id="37" name="Aitds2"/>
          <p:cNvGrpSpPr/>
          <p:nvPr/>
        </p:nvGrpSpPr>
        <p:grpSpPr>
          <a:xfrm>
            <a:off x="8276523" y="3931058"/>
            <a:ext cx="1129216" cy="735956"/>
            <a:chOff x="6448482" y="3559947"/>
            <a:chExt cx="1895976" cy="460107"/>
          </a:xfrm>
        </p:grpSpPr>
        <p:sp>
          <p:nvSpPr>
            <p:cNvPr id="41" name="Aitds2-2"/>
            <p:cNvSpPr/>
            <p:nvPr/>
          </p:nvSpPr>
          <p:spPr>
            <a:xfrm>
              <a:off x="6448482" y="3559947"/>
              <a:ext cx="1895976" cy="460107"/>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cs typeface="+mn-ea"/>
                <a:sym typeface="+mn-lt"/>
              </a:endParaRPr>
            </a:p>
          </p:txBody>
        </p:sp>
        <p:sp>
          <p:nvSpPr>
            <p:cNvPr id="39" name="Aitds2-3"/>
            <p:cNvSpPr txBox="1"/>
            <p:nvPr/>
          </p:nvSpPr>
          <p:spPr>
            <a:xfrm>
              <a:off x="6467814" y="3628288"/>
              <a:ext cx="1860347" cy="288625"/>
            </a:xfrm>
            <a:prstGeom prst="rect">
              <a:avLst/>
            </a:prstGeom>
            <a:noFill/>
          </p:spPr>
          <p:txBody>
            <a:bodyPr vert="horz" wrap="none" rtlCol="0">
              <a:spAutoFit/>
              <a:scene3d>
                <a:camera prst="orthographicFront"/>
                <a:lightRig rig="threePt" dir="t"/>
              </a:scene3d>
              <a:sp3d contourW="12700"/>
            </a:bodyPr>
            <a:lstStyle/>
            <a:p>
              <a:pPr lvl="0" algn="ctr"/>
              <a:r>
                <a:rPr lang="zh-CN" altLang="en-US" sz="2400" b="1" kern="0" dirty="0">
                  <a:solidFill>
                    <a:prstClr val="white"/>
                  </a:solidFill>
                  <a:cs typeface="+mn-ea"/>
                  <a:sym typeface="+mn-lt"/>
                </a:rPr>
                <a:t>富起来</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grpSp>
      <p:grpSp>
        <p:nvGrpSpPr>
          <p:cNvPr id="42" name="Aitds2"/>
          <p:cNvGrpSpPr/>
          <p:nvPr/>
        </p:nvGrpSpPr>
        <p:grpSpPr>
          <a:xfrm>
            <a:off x="9748010" y="3929875"/>
            <a:ext cx="1129216" cy="735956"/>
            <a:chOff x="6448482" y="3559947"/>
            <a:chExt cx="1895976" cy="460107"/>
          </a:xfrm>
        </p:grpSpPr>
        <p:sp>
          <p:nvSpPr>
            <p:cNvPr id="49" name="Aitds2-2"/>
            <p:cNvSpPr/>
            <p:nvPr/>
          </p:nvSpPr>
          <p:spPr>
            <a:xfrm>
              <a:off x="6448482" y="3559947"/>
              <a:ext cx="1895976" cy="460107"/>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cs typeface="+mn-ea"/>
                <a:sym typeface="+mn-lt"/>
              </a:endParaRPr>
            </a:p>
          </p:txBody>
        </p:sp>
        <p:sp>
          <p:nvSpPr>
            <p:cNvPr id="46" name="Aitds2-3"/>
            <p:cNvSpPr txBox="1"/>
            <p:nvPr/>
          </p:nvSpPr>
          <p:spPr>
            <a:xfrm>
              <a:off x="6467814" y="3634795"/>
              <a:ext cx="1860347" cy="288625"/>
            </a:xfrm>
            <a:prstGeom prst="rect">
              <a:avLst/>
            </a:prstGeom>
            <a:noFill/>
          </p:spPr>
          <p:txBody>
            <a:bodyPr vert="horz" wrap="none" rtlCol="0">
              <a:spAutoFit/>
              <a:scene3d>
                <a:camera prst="orthographicFront"/>
                <a:lightRig rig="threePt" dir="t"/>
              </a:scene3d>
              <a:sp3d contourW="12700"/>
            </a:bodyPr>
            <a:lstStyle/>
            <a:p>
              <a:pPr lvl="0" algn="ctr"/>
              <a:r>
                <a:rPr lang="zh-CN" altLang="en-US" sz="2400" b="1" kern="0" dirty="0">
                  <a:solidFill>
                    <a:prstClr val="white"/>
                  </a:solidFill>
                  <a:cs typeface="+mn-ea"/>
                  <a:sym typeface="+mn-lt"/>
                </a:rPr>
                <a:t>强起来</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gr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13" y="1028700"/>
            <a:ext cx="5303469" cy="53034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p:cNvGrpSpPr/>
          <p:nvPr/>
        </p:nvGrpSpPr>
        <p:grpSpPr>
          <a:xfrm>
            <a:off x="4339148" y="1467069"/>
            <a:ext cx="7069584" cy="4978400"/>
            <a:chOff x="4943871" y="1701800"/>
            <a:chExt cx="6552804" cy="4390504"/>
          </a:xfrm>
        </p:grpSpPr>
        <p:sp>
          <p:nvSpPr>
            <p:cNvPr id="3" name="3"/>
            <p:cNvSpPr/>
            <p:nvPr/>
          </p:nvSpPr>
          <p:spPr>
            <a:xfrm>
              <a:off x="5447928" y="1701800"/>
              <a:ext cx="6048747" cy="4390504"/>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 name="TextBox 106"/>
          <p:cNvSpPr txBox="1"/>
          <p:nvPr/>
        </p:nvSpPr>
        <p:spPr>
          <a:xfrm>
            <a:off x="5230229" y="1771407"/>
            <a:ext cx="5646612" cy="4369722"/>
          </a:xfrm>
          <a:prstGeom prst="rect">
            <a:avLst/>
          </a:prstGeom>
          <a:noFill/>
        </p:spPr>
        <p:txBody>
          <a:bodyPr wrap="square" lIns="0" tIns="0" rIns="0" bIns="0" rtlCol="0">
            <a:spAutoFit/>
          </a:bodyPr>
          <a:lstStyle/>
          <a:p>
            <a:pPr marL="342900" indent="-342900" algn="just">
              <a:lnSpc>
                <a:spcPct val="130000"/>
              </a:lnSpc>
              <a:buFont typeface="Wingdings" panose="05000000000000000000" pitchFamily="2" charset="2"/>
              <a:buChar char="u"/>
            </a:pPr>
            <a:r>
              <a:rPr lang="zh-CN" altLang="en-US" sz="2000" dirty="0">
                <a:cs typeface="+mn-ea"/>
                <a:sym typeface="+mn-lt"/>
              </a:rPr>
              <a:t>在新民主主义革命时期，中国共产党带领人民进行了艰苦卓绝的革命斗争，彻底推翻了帝国主义、封建主义、官僚资本主义三座大山，建立了新中国。</a:t>
            </a:r>
            <a:endParaRPr lang="en-US" altLang="zh-CN" sz="2000" dirty="0">
              <a:cs typeface="+mn-ea"/>
              <a:sym typeface="+mn-lt"/>
            </a:endParaRPr>
          </a:p>
          <a:p>
            <a:pPr marL="342900" indent="-342900" algn="just">
              <a:lnSpc>
                <a:spcPct val="130000"/>
              </a:lnSpc>
              <a:buFont typeface="Wingdings" panose="05000000000000000000" pitchFamily="2" charset="2"/>
              <a:buChar char="u"/>
            </a:pPr>
            <a:r>
              <a:rPr lang="zh-CN" altLang="en-US" sz="2000" dirty="0">
                <a:cs typeface="+mn-ea"/>
                <a:sym typeface="+mn-lt"/>
              </a:rPr>
              <a:t>中国共产党创造性运用马克思主义国家学说，逐步建立并巩固了新中国的国体、政体、根本制度、基本制度和重要制度。</a:t>
            </a:r>
            <a:endParaRPr lang="en-US" altLang="zh-CN" sz="2000" dirty="0">
              <a:cs typeface="+mn-ea"/>
              <a:sym typeface="+mn-lt"/>
            </a:endParaRPr>
          </a:p>
          <a:p>
            <a:pPr marL="342900" indent="-342900" algn="just">
              <a:lnSpc>
                <a:spcPct val="130000"/>
              </a:lnSpc>
              <a:buFont typeface="Wingdings" panose="05000000000000000000" pitchFamily="2" charset="2"/>
              <a:buChar char="u"/>
            </a:pPr>
            <a:r>
              <a:rPr lang="zh-CN" altLang="en-US" sz="2000" dirty="0">
                <a:cs typeface="+mn-ea"/>
                <a:sym typeface="+mn-lt"/>
              </a:rPr>
              <a:t>根据我国社会主要矛盾的变化，中国共产党提出了社会主义现代化奋斗目标，推动制订和实施国民经济和社会发展五年规划纲要，引领新中国走上了国家富强、人民幸福的正确道路。</a:t>
            </a:r>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1001"/>
          <a:stretch>
            <a:fillRect/>
          </a:stretch>
        </p:blipFill>
        <p:spPr>
          <a:xfrm flipH="1">
            <a:off x="-666558" y="961213"/>
            <a:ext cx="4658434" cy="5896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1986" y="1130301"/>
            <a:ext cx="4881368" cy="2510612"/>
            <a:chOff x="1249104" y="1972386"/>
            <a:chExt cx="3661026" cy="1882958"/>
          </a:xfrm>
        </p:grpSpPr>
        <p:sp>
          <p:nvSpPr>
            <p:cNvPr id="9" name="圆角矩形 8"/>
            <p:cNvSpPr/>
            <p:nvPr/>
          </p:nvSpPr>
          <p:spPr>
            <a:xfrm>
              <a:off x="1249104" y="2177912"/>
              <a:ext cx="3661026" cy="1677432"/>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 name="矩形 9"/>
            <p:cNvSpPr/>
            <p:nvPr/>
          </p:nvSpPr>
          <p:spPr>
            <a:xfrm>
              <a:off x="1477492" y="2404434"/>
              <a:ext cx="3328862" cy="1080295"/>
            </a:xfrm>
            <a:prstGeom prst="rect">
              <a:avLst/>
            </a:prstGeom>
          </p:spPr>
          <p:txBody>
            <a:bodyPr wrap="square" lIns="0" tIns="0" rIns="0" bIns="0">
              <a:spAutoFit/>
            </a:bodyPr>
            <a:lstStyle/>
            <a:p>
              <a:pPr algn="just">
                <a:lnSpc>
                  <a:spcPct val="130000"/>
                </a:lnSpc>
              </a:pPr>
              <a:r>
                <a:rPr lang="zh-CN" altLang="en-US" sz="1800" dirty="0">
                  <a:cs typeface="+mn-ea"/>
                  <a:sym typeface="+mn-lt"/>
                </a:rPr>
                <a:t>以邓小平同志为主要代表的中国共产党人，确立了社会主义初级阶段基本路线，制定了到二十一世纪中叶分三步走、基本实现社会主义现代化的发展战略。</a:t>
              </a:r>
            </a:p>
          </p:txBody>
        </p:sp>
        <p:grpSp>
          <p:nvGrpSpPr>
            <p:cNvPr id="11" name="组合 10"/>
            <p:cNvGrpSpPr/>
            <p:nvPr/>
          </p:nvGrpSpPr>
          <p:grpSpPr>
            <a:xfrm>
              <a:off x="1403648" y="1972386"/>
              <a:ext cx="2664296" cy="391400"/>
              <a:chOff x="-490853" y="4884441"/>
              <a:chExt cx="1939928" cy="532549"/>
            </a:xfrm>
          </p:grpSpPr>
          <p:sp>
            <p:nvSpPr>
              <p:cNvPr id="12"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3" name="文本框 12"/>
              <p:cNvSpPr txBox="1"/>
              <p:nvPr/>
            </p:nvSpPr>
            <p:spPr>
              <a:xfrm>
                <a:off x="8506" y="4884441"/>
                <a:ext cx="941213" cy="471115"/>
              </a:xfrm>
              <a:prstGeom prst="rect">
                <a:avLst/>
              </a:prstGeom>
              <a:noFill/>
            </p:spPr>
            <p:txBody>
              <a:bodyPr wrap="none" rtlCol="0">
                <a:spAutoFit/>
              </a:bodyPr>
              <a:lstStyle/>
              <a:p>
                <a:pPr algn="ctr"/>
                <a:r>
                  <a:rPr lang="zh-CN" altLang="en-US" sz="2400" b="1" dirty="0">
                    <a:solidFill>
                      <a:schemeClr val="bg1"/>
                    </a:solidFill>
                    <a:cs typeface="+mn-ea"/>
                    <a:sym typeface="+mn-lt"/>
                  </a:rPr>
                  <a:t>一、邓小平</a:t>
                </a:r>
              </a:p>
            </p:txBody>
          </p:sp>
        </p:grpSp>
      </p:grpSp>
      <p:grpSp>
        <p:nvGrpSpPr>
          <p:cNvPr id="4" name="组合 3"/>
          <p:cNvGrpSpPr/>
          <p:nvPr/>
        </p:nvGrpSpPr>
        <p:grpSpPr>
          <a:xfrm>
            <a:off x="6625947" y="1130300"/>
            <a:ext cx="4881368" cy="2510610"/>
            <a:chOff x="4698268" y="1972386"/>
            <a:chExt cx="3661026" cy="1882957"/>
          </a:xfrm>
        </p:grpSpPr>
        <p:sp>
          <p:nvSpPr>
            <p:cNvPr id="29" name="圆角矩形 28"/>
            <p:cNvSpPr/>
            <p:nvPr/>
          </p:nvSpPr>
          <p:spPr>
            <a:xfrm>
              <a:off x="4698268" y="2177912"/>
              <a:ext cx="3661026" cy="1677431"/>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0" name="矩形 29"/>
            <p:cNvSpPr/>
            <p:nvPr/>
          </p:nvSpPr>
          <p:spPr>
            <a:xfrm>
              <a:off x="4860031" y="2404434"/>
              <a:ext cx="3416633" cy="810222"/>
            </a:xfrm>
            <a:prstGeom prst="rect">
              <a:avLst/>
            </a:prstGeom>
          </p:spPr>
          <p:txBody>
            <a:bodyPr wrap="square" lIns="0" tIns="0" rIns="0" bIns="0">
              <a:spAutoFit/>
            </a:bodyPr>
            <a:lstStyle/>
            <a:p>
              <a:pPr algn="just">
                <a:lnSpc>
                  <a:spcPct val="130000"/>
                </a:lnSpc>
              </a:pPr>
              <a:r>
                <a:rPr lang="zh-CN" altLang="en-US" sz="1800" dirty="0">
                  <a:cs typeface="+mn-ea"/>
                  <a:sym typeface="+mn-lt"/>
                </a:rPr>
                <a:t>以江泽民同志为主要代表的中国共产党人，确立了社会主义市场经济体制的改革目标和基本框架，开创了全面改革开放新局面。</a:t>
              </a:r>
            </a:p>
          </p:txBody>
        </p:sp>
        <p:grpSp>
          <p:nvGrpSpPr>
            <p:cNvPr id="31" name="组合 30"/>
            <p:cNvGrpSpPr/>
            <p:nvPr/>
          </p:nvGrpSpPr>
          <p:grpSpPr>
            <a:xfrm>
              <a:off x="4852812" y="1972386"/>
              <a:ext cx="2664296" cy="391400"/>
              <a:chOff x="-490853" y="4884441"/>
              <a:chExt cx="1939928" cy="532549"/>
            </a:xfrm>
          </p:grpSpPr>
          <p:sp>
            <p:nvSpPr>
              <p:cNvPr id="32"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33" name="文本框 32"/>
              <p:cNvSpPr txBox="1"/>
              <p:nvPr/>
            </p:nvSpPr>
            <p:spPr>
              <a:xfrm>
                <a:off x="8502" y="4884441"/>
                <a:ext cx="941213" cy="471115"/>
              </a:xfrm>
              <a:prstGeom prst="rect">
                <a:avLst/>
              </a:prstGeom>
              <a:noFill/>
            </p:spPr>
            <p:txBody>
              <a:bodyPr wrap="none" rtlCol="0">
                <a:spAutoFit/>
              </a:bodyPr>
              <a:lstStyle/>
              <a:p>
                <a:pPr algn="ctr"/>
                <a:r>
                  <a:rPr lang="zh-CN" altLang="en-US" sz="2400" b="1" dirty="0">
                    <a:solidFill>
                      <a:schemeClr val="bg1"/>
                    </a:solidFill>
                    <a:cs typeface="+mn-ea"/>
                    <a:sym typeface="+mn-lt"/>
                  </a:rPr>
                  <a:t>二、江泽民</a:t>
                </a:r>
              </a:p>
            </p:txBody>
          </p:sp>
        </p:grpSp>
      </p:grpSp>
      <p:grpSp>
        <p:nvGrpSpPr>
          <p:cNvPr id="34" name="组合 33"/>
          <p:cNvGrpSpPr/>
          <p:nvPr/>
        </p:nvGrpSpPr>
        <p:grpSpPr>
          <a:xfrm>
            <a:off x="671987" y="3806078"/>
            <a:ext cx="4881368" cy="2626068"/>
            <a:chOff x="4698268" y="1972387"/>
            <a:chExt cx="3661026" cy="1969551"/>
          </a:xfrm>
        </p:grpSpPr>
        <p:sp>
          <p:nvSpPr>
            <p:cNvPr id="35" name="圆角矩形 34"/>
            <p:cNvSpPr/>
            <p:nvPr/>
          </p:nvSpPr>
          <p:spPr>
            <a:xfrm>
              <a:off x="4698268" y="2177911"/>
              <a:ext cx="3661026" cy="1764027"/>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6" name="矩形 35"/>
            <p:cNvSpPr/>
            <p:nvPr/>
          </p:nvSpPr>
          <p:spPr>
            <a:xfrm>
              <a:off x="4860032" y="2404434"/>
              <a:ext cx="3395486" cy="810222"/>
            </a:xfrm>
            <a:prstGeom prst="rect">
              <a:avLst/>
            </a:prstGeom>
          </p:spPr>
          <p:txBody>
            <a:bodyPr wrap="square" lIns="0" tIns="0" rIns="0" bIns="0">
              <a:spAutoFit/>
            </a:bodyPr>
            <a:lstStyle/>
            <a:p>
              <a:pPr algn="just">
                <a:lnSpc>
                  <a:spcPct val="130000"/>
                </a:lnSpc>
              </a:pPr>
              <a:r>
                <a:rPr lang="zh-CN" altLang="en-US" sz="1800" dirty="0">
                  <a:cs typeface="+mn-ea"/>
                  <a:sym typeface="+mn-lt"/>
                </a:rPr>
                <a:t>以胡锦涛同志为主要代表的中国共产党人， 强调坚持以人为本、全面协调可持续发展，形成了中国特色社会主义事业总体布局。</a:t>
              </a:r>
            </a:p>
          </p:txBody>
        </p:sp>
        <p:grpSp>
          <p:nvGrpSpPr>
            <p:cNvPr id="37" name="组合 36"/>
            <p:cNvGrpSpPr/>
            <p:nvPr/>
          </p:nvGrpSpPr>
          <p:grpSpPr>
            <a:xfrm>
              <a:off x="4852812" y="1972387"/>
              <a:ext cx="2664296" cy="391400"/>
              <a:chOff x="-490853" y="4884441"/>
              <a:chExt cx="1939928" cy="532549"/>
            </a:xfrm>
          </p:grpSpPr>
          <p:sp>
            <p:nvSpPr>
              <p:cNvPr id="38"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39" name="文本框 38"/>
              <p:cNvSpPr txBox="1"/>
              <p:nvPr/>
            </p:nvSpPr>
            <p:spPr>
              <a:xfrm>
                <a:off x="-327645" y="4884441"/>
                <a:ext cx="1613508" cy="471115"/>
              </a:xfrm>
              <a:prstGeom prst="rect">
                <a:avLst/>
              </a:prstGeom>
              <a:noFill/>
            </p:spPr>
            <p:txBody>
              <a:bodyPr wrap="square" rtlCol="0">
                <a:spAutoFit/>
              </a:bodyPr>
              <a:lstStyle/>
              <a:p>
                <a:pPr algn="ctr"/>
                <a:r>
                  <a:rPr lang="zh-CN" altLang="en-US" sz="2400" b="1" dirty="0">
                    <a:solidFill>
                      <a:schemeClr val="bg1"/>
                    </a:solidFill>
                    <a:cs typeface="+mn-ea"/>
                    <a:sym typeface="+mn-lt"/>
                  </a:rPr>
                  <a:t>三、胡锦涛</a:t>
                </a:r>
              </a:p>
            </p:txBody>
          </p:sp>
        </p:grpSp>
      </p:grpSp>
      <p:grpSp>
        <p:nvGrpSpPr>
          <p:cNvPr id="40" name="组合 39"/>
          <p:cNvGrpSpPr/>
          <p:nvPr/>
        </p:nvGrpSpPr>
        <p:grpSpPr>
          <a:xfrm>
            <a:off x="6625945" y="3883106"/>
            <a:ext cx="4881369" cy="2627863"/>
            <a:chOff x="4698268" y="1972386"/>
            <a:chExt cx="3661027" cy="1970897"/>
          </a:xfrm>
        </p:grpSpPr>
        <p:sp>
          <p:nvSpPr>
            <p:cNvPr id="41" name="圆角矩形 40"/>
            <p:cNvSpPr/>
            <p:nvPr/>
          </p:nvSpPr>
          <p:spPr>
            <a:xfrm>
              <a:off x="4698268" y="2177912"/>
              <a:ext cx="3661027" cy="1765371"/>
            </a:xfrm>
            <a:prstGeom prst="roundRect">
              <a:avLst>
                <a:gd name="adj" fmla="val 7465"/>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42" name="矩形 41"/>
            <p:cNvSpPr/>
            <p:nvPr/>
          </p:nvSpPr>
          <p:spPr>
            <a:xfrm>
              <a:off x="4860031" y="2404434"/>
              <a:ext cx="3416636" cy="1495794"/>
            </a:xfrm>
            <a:prstGeom prst="rect">
              <a:avLst/>
            </a:prstGeom>
          </p:spPr>
          <p:txBody>
            <a:bodyPr wrap="square" lIns="0" tIns="0" rIns="0" bIns="0">
              <a:spAutoFit/>
            </a:bodyPr>
            <a:lstStyle/>
            <a:p>
              <a:pPr algn="just">
                <a:lnSpc>
                  <a:spcPct val="120000"/>
                </a:lnSpc>
              </a:pPr>
              <a:r>
                <a:rPr lang="zh-CN" altLang="en-US" dirty="0">
                  <a:cs typeface="+mn-ea"/>
                  <a:sym typeface="+mn-lt"/>
                </a:rPr>
                <a:t>党的十八大以来，以习近平同志为核心的党中央着力推进实现全面建成小康社会的奋斗目标，正确判断新时代我国社会主要矛盾，统筹推进“五位一体”总体布局、协调推进“四个全面”战略布局，使党和国家事业取得了历史性成就。</a:t>
              </a:r>
            </a:p>
          </p:txBody>
        </p:sp>
        <p:grpSp>
          <p:nvGrpSpPr>
            <p:cNvPr id="43" name="组合 42"/>
            <p:cNvGrpSpPr/>
            <p:nvPr/>
          </p:nvGrpSpPr>
          <p:grpSpPr>
            <a:xfrm>
              <a:off x="4852812" y="1972386"/>
              <a:ext cx="2664296" cy="391400"/>
              <a:chOff x="-490853" y="4884441"/>
              <a:chExt cx="1939928" cy="532549"/>
            </a:xfrm>
          </p:grpSpPr>
          <p:sp>
            <p:nvSpPr>
              <p:cNvPr id="44"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45" name="文本框 44"/>
              <p:cNvSpPr txBox="1"/>
              <p:nvPr/>
            </p:nvSpPr>
            <p:spPr>
              <a:xfrm>
                <a:off x="8502" y="4884441"/>
                <a:ext cx="941213" cy="471115"/>
              </a:xfrm>
              <a:prstGeom prst="rect">
                <a:avLst/>
              </a:prstGeom>
              <a:noFill/>
            </p:spPr>
            <p:txBody>
              <a:bodyPr wrap="none" rtlCol="0">
                <a:spAutoFit/>
              </a:bodyPr>
              <a:lstStyle/>
              <a:p>
                <a:pPr algn="ctr"/>
                <a:r>
                  <a:rPr lang="zh-CN" altLang="en-US" sz="2400" b="1" dirty="0">
                    <a:solidFill>
                      <a:schemeClr val="bg1"/>
                    </a:solidFill>
                    <a:cs typeface="+mn-ea"/>
                    <a:sym typeface="+mn-lt"/>
                  </a:rPr>
                  <a:t>四、习近平</a:t>
                </a:r>
              </a:p>
            </p:txBody>
          </p:sp>
        </p:grpSp>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ppt_y</p:attrName>
                                        </p:attrNameLst>
                                      </p:cBhvr>
                                      <p:tavLst>
                                        <p:tav tm="0">
                                          <p:val>
                                            <p:strVal val="#ppt_y+#ppt_h*1.125000"/>
                                          </p:val>
                                        </p:tav>
                                        <p:tav tm="100000">
                                          <p:val>
                                            <p:strVal val="#ppt_y"/>
                                          </p:val>
                                        </p:tav>
                                      </p:tavLst>
                                    </p:anim>
                                    <p:animEffect transition="in" filter="wipe(up)">
                                      <p:cBhvr>
                                        <p:cTn id="13" dur="1000"/>
                                        <p:tgtEl>
                                          <p:spTgt spid="4"/>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p:tgtEl>
                                          <p:spTgt spid="34"/>
                                        </p:tgtEl>
                                        <p:attrNameLst>
                                          <p:attrName>ppt_y</p:attrName>
                                        </p:attrNameLst>
                                      </p:cBhvr>
                                      <p:tavLst>
                                        <p:tav tm="0">
                                          <p:val>
                                            <p:strVal val="#ppt_y+#ppt_h*1.125000"/>
                                          </p:val>
                                        </p:tav>
                                        <p:tav tm="100000">
                                          <p:val>
                                            <p:strVal val="#ppt_y"/>
                                          </p:val>
                                        </p:tav>
                                      </p:tavLst>
                                    </p:anim>
                                    <p:animEffect transition="in" filter="wipe(up)">
                                      <p:cBhvr>
                                        <p:cTn id="18" dur="1000"/>
                                        <p:tgtEl>
                                          <p:spTgt spid="34"/>
                                        </p:tgtEl>
                                      </p:cBhvr>
                                    </p:animEffect>
                                  </p:childTnLst>
                                </p:cTn>
                              </p:par>
                            </p:childTnLst>
                          </p:cTn>
                        </p:par>
                        <p:par>
                          <p:cTn id="19" fill="hold">
                            <p:stCondLst>
                              <p:cond delay="3000"/>
                            </p:stCondLst>
                            <p:childTnLst>
                              <p:par>
                                <p:cTn id="20" presetID="12" presetClass="entr" presetSubtype="4"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1000"/>
                                        <p:tgtEl>
                                          <p:spTgt spid="40"/>
                                        </p:tgtEl>
                                        <p:attrNameLst>
                                          <p:attrName>ppt_y</p:attrName>
                                        </p:attrNameLst>
                                      </p:cBhvr>
                                      <p:tavLst>
                                        <p:tav tm="0">
                                          <p:val>
                                            <p:strVal val="#ppt_y+#ppt_h*1.125000"/>
                                          </p:val>
                                        </p:tav>
                                        <p:tav tm="100000">
                                          <p:val>
                                            <p:strVal val="#ppt_y"/>
                                          </p:val>
                                        </p:tav>
                                      </p:tavLst>
                                    </p:anim>
                                    <p:animEffect transition="in" filter="wipe(up)">
                                      <p:cBhvr>
                                        <p:cTn id="2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64918" y="1721198"/>
            <a:ext cx="4434017" cy="816040"/>
            <a:chOff x="1225366" y="2254249"/>
            <a:chExt cx="4434017" cy="816040"/>
          </a:xfrm>
          <a:solidFill>
            <a:schemeClr val="accent4">
              <a:lumMod val="20000"/>
              <a:lumOff val="80000"/>
            </a:schemeClr>
          </a:solidFill>
        </p:grpSpPr>
        <p:sp>
          <p:nvSpPr>
            <p:cNvPr id="12" name="任意多边形 29"/>
            <p:cNvSpPr/>
            <p:nvPr/>
          </p:nvSpPr>
          <p:spPr>
            <a:xfrm>
              <a:off x="1917718" y="2254249"/>
              <a:ext cx="3004458" cy="816040"/>
            </a:xfrm>
            <a:prstGeom prst="roundRect">
              <a:avLst>
                <a:gd name="adj" fmla="val 3593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3" name="矩形 12"/>
            <p:cNvSpPr/>
            <p:nvPr/>
          </p:nvSpPr>
          <p:spPr>
            <a:xfrm>
              <a:off x="1225366" y="2343858"/>
              <a:ext cx="4434017" cy="707886"/>
            </a:xfrm>
            <a:prstGeom prst="rect">
              <a:avLst/>
            </a:prstGeom>
            <a:noFill/>
          </p:spPr>
          <p:txBody>
            <a:bodyPr wrap="square">
              <a:spAutoFit/>
            </a:bodyPr>
            <a:lstStyle/>
            <a:p>
              <a:pPr lvl="0" algn="ctr" defTabSz="914400">
                <a:defRPr/>
              </a:pPr>
              <a:r>
                <a:rPr lang="zh-CN" altLang="en-US" sz="4000" b="1" dirty="0">
                  <a:solidFill>
                    <a:srgbClr val="C00000"/>
                  </a:solidFill>
                  <a:cs typeface="+mn-ea"/>
                  <a:sym typeface="+mn-lt"/>
                </a:rPr>
                <a:t>第三章 </a:t>
              </a:r>
              <a:endParaRPr kumimoji="0" lang="zh-CN" altLang="en-US" sz="4000" b="1" i="0" u="none" strike="noStrike" kern="1200" cap="none" spc="0" normalizeH="0" baseline="0" noProof="0" dirty="0">
                <a:ln>
                  <a:noFill/>
                </a:ln>
                <a:solidFill>
                  <a:srgbClr val="C00000"/>
                </a:solidFill>
                <a:effectLst/>
                <a:uLnTx/>
                <a:uFillTx/>
                <a:cs typeface="+mn-ea"/>
                <a:sym typeface="+mn-lt"/>
              </a:endParaRPr>
            </a:p>
          </p:txBody>
        </p:sp>
      </p:grpSp>
      <p:sp>
        <p:nvSpPr>
          <p:cNvPr id="14" name="矩形 13"/>
          <p:cNvSpPr/>
          <p:nvPr/>
        </p:nvSpPr>
        <p:spPr>
          <a:xfrm>
            <a:off x="2744107" y="2740939"/>
            <a:ext cx="6691086" cy="2123658"/>
          </a:xfrm>
          <a:prstGeom prst="rect">
            <a:avLst/>
          </a:prstGeom>
        </p:spPr>
        <p:txBody>
          <a:bodyPr wrap="square">
            <a:spAutoFit/>
          </a:bodyPr>
          <a:lstStyle/>
          <a:p>
            <a:pPr algn="ctr" fontAlgn="base">
              <a:spcBef>
                <a:spcPct val="0"/>
              </a:spcBef>
              <a:spcAft>
                <a:spcPct val="0"/>
              </a:spcAft>
              <a:defRPr/>
            </a:pPr>
            <a:r>
              <a:rPr lang="zh-CN" altLang="en-US" sz="4400" b="1" kern="0" dirty="0">
                <a:ln w="3175">
                  <a:noFill/>
                </a:ln>
                <a:solidFill>
                  <a:srgbClr val="C00000"/>
                </a:solidFill>
                <a:cs typeface="+mn-ea"/>
                <a:sym typeface="+mn-lt"/>
              </a:rPr>
              <a:t>改革开放史是中国共产党推进社会主义制度自我完善和发展的实践史</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266" y="1471949"/>
            <a:ext cx="1360008" cy="1360008"/>
          </a:xfrm>
          <a:prstGeom prst="rect">
            <a:avLst/>
          </a:prstGeom>
        </p:spPr>
      </p:pic>
      <p:pic>
        <p:nvPicPr>
          <p:cNvPr id="20" name="图片 19"/>
          <p:cNvPicPr>
            <a:picLocks noChangeAspect="1"/>
          </p:cNvPicPr>
          <p:nvPr/>
        </p:nvPicPr>
        <p:blipFill>
          <a:blip r:embed="rId3"/>
          <a:stretch>
            <a:fillRect/>
          </a:stretch>
        </p:blipFill>
        <p:spPr>
          <a:xfrm>
            <a:off x="-6157" y="0"/>
            <a:ext cx="5499069" cy="162800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1" t="28449" r="2167" b="30893"/>
          <a:stretch>
            <a:fillRect/>
          </a:stretch>
        </p:blipFill>
        <p:spPr>
          <a:xfrm>
            <a:off x="3778362" y="4965501"/>
            <a:ext cx="4673373" cy="1892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100"/>
                                        <p:tgtEl>
                                          <p:spTgt spid="14"/>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12"/>
          <p:cNvSpPr/>
          <p:nvPr/>
        </p:nvSpPr>
        <p:spPr bwMode="auto">
          <a:xfrm>
            <a:off x="5466842" y="2315924"/>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a:lstStyle/>
          <a:p>
            <a:endParaRPr lang="zh-CN" altLang="en-US">
              <a:solidFill>
                <a:schemeClr val="tx1">
                  <a:lumMod val="50000"/>
                  <a:lumOff val="50000"/>
                </a:schemeClr>
              </a:solidFill>
              <a:cs typeface="+mn-ea"/>
              <a:sym typeface="+mn-lt"/>
            </a:endParaRPr>
          </a:p>
        </p:txBody>
      </p:sp>
      <p:sp>
        <p:nvSpPr>
          <p:cNvPr id="69" name="Freeform 12"/>
          <p:cNvSpPr/>
          <p:nvPr/>
        </p:nvSpPr>
        <p:spPr bwMode="auto">
          <a:xfrm flipH="1" flipV="1">
            <a:off x="10699714" y="531514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a:lstStyle/>
          <a:p>
            <a:endParaRPr lang="zh-CN" altLang="en-US">
              <a:solidFill>
                <a:schemeClr val="tx1">
                  <a:lumMod val="50000"/>
                  <a:lumOff val="50000"/>
                </a:schemeClr>
              </a:solidFill>
              <a:cs typeface="+mn-ea"/>
              <a:sym typeface="+mn-lt"/>
            </a:endParaRPr>
          </a:p>
        </p:txBody>
      </p:sp>
      <p:sp>
        <p:nvSpPr>
          <p:cNvPr id="70" name="矩形 47"/>
          <p:cNvSpPr>
            <a:spLocks noChangeArrowheads="1"/>
          </p:cNvSpPr>
          <p:nvPr/>
        </p:nvSpPr>
        <p:spPr bwMode="auto">
          <a:xfrm>
            <a:off x="5875176" y="3155613"/>
            <a:ext cx="5232871"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zh-CN" altLang="en-US" sz="2000" b="1" dirty="0">
                <a:solidFill>
                  <a:srgbClr val="C00000"/>
                </a:solidFill>
                <a:cs typeface="+mn-ea"/>
                <a:sym typeface="+mn-lt"/>
              </a:rPr>
              <a:t>实质是社会主义制度的自我完善和发展</a:t>
            </a:r>
            <a:endParaRPr lang="zh-CN" altLang="en-US" sz="2000" dirty="0">
              <a:solidFill>
                <a:schemeClr val="accent2">
                  <a:lumMod val="50000"/>
                </a:schemeClr>
              </a:solidFill>
              <a:cs typeface="+mn-ea"/>
              <a:sym typeface="+mn-lt"/>
            </a:endParaRPr>
          </a:p>
        </p:txBody>
      </p:sp>
      <p:sp>
        <p:nvSpPr>
          <p:cNvPr id="71" name="矩形 3"/>
          <p:cNvSpPr>
            <a:spLocks noChangeArrowheads="1"/>
          </p:cNvSpPr>
          <p:nvPr/>
        </p:nvSpPr>
        <p:spPr bwMode="auto">
          <a:xfrm>
            <a:off x="5821924" y="2603956"/>
            <a:ext cx="5191151"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r>
              <a:rPr lang="zh-CN" altLang="en-US" sz="2000" b="0" dirty="0">
                <a:solidFill>
                  <a:srgbClr val="C00000"/>
                </a:solidFill>
                <a:cs typeface="+mn-ea"/>
                <a:sym typeface="+mn-lt"/>
              </a:rPr>
              <a:t>改革开放</a:t>
            </a:r>
            <a:r>
              <a:rPr lang="en-US" altLang="zh-CN" sz="2000" b="0" dirty="0">
                <a:solidFill>
                  <a:srgbClr val="C00000"/>
                </a:solidFill>
                <a:cs typeface="+mn-ea"/>
                <a:sym typeface="+mn-lt"/>
              </a:rPr>
              <a:t>-</a:t>
            </a:r>
            <a:r>
              <a:rPr lang="zh-CN" altLang="en-US" sz="1600" dirty="0">
                <a:cs typeface="+mn-ea"/>
                <a:sym typeface="+mn-lt"/>
              </a:rPr>
              <a:t>是中国共产党带领人民开启的一次伟大革命</a:t>
            </a:r>
            <a:endParaRPr lang="zh-CN" altLang="en-US" sz="2000" dirty="0">
              <a:cs typeface="+mn-ea"/>
              <a:sym typeface="+mn-lt"/>
            </a:endParaRPr>
          </a:p>
        </p:txBody>
      </p:sp>
      <p:sp>
        <p:nvSpPr>
          <p:cNvPr id="72" name="矩形 71"/>
          <p:cNvSpPr/>
          <p:nvPr/>
        </p:nvSpPr>
        <p:spPr>
          <a:xfrm>
            <a:off x="5950824" y="3064907"/>
            <a:ext cx="599800" cy="4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cs typeface="+mn-ea"/>
              <a:sym typeface="+mn-lt"/>
            </a:endParaRPr>
          </a:p>
        </p:txBody>
      </p:sp>
      <p:sp>
        <p:nvSpPr>
          <p:cNvPr id="73" name="矩形 72"/>
          <p:cNvSpPr/>
          <p:nvPr/>
        </p:nvSpPr>
        <p:spPr>
          <a:xfrm>
            <a:off x="6565674" y="3064907"/>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cs typeface="+mn-ea"/>
              <a:sym typeface="+mn-lt"/>
            </a:endParaRPr>
          </a:p>
        </p:txBody>
      </p:sp>
      <p:sp>
        <p:nvSpPr>
          <p:cNvPr id="74" name="矩形 47"/>
          <p:cNvSpPr>
            <a:spLocks noChangeArrowheads="1"/>
          </p:cNvSpPr>
          <p:nvPr/>
        </p:nvSpPr>
        <p:spPr bwMode="auto">
          <a:xfrm>
            <a:off x="5858654" y="4564763"/>
            <a:ext cx="5112568" cy="68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zh-CN" altLang="en-US" sz="2000" b="1" dirty="0">
                <a:solidFill>
                  <a:srgbClr val="C00000"/>
                </a:solidFill>
                <a:cs typeface="+mn-ea"/>
                <a:sym typeface="+mn-lt"/>
              </a:rPr>
              <a:t>目的是在新的历史条件下为人民谋幸福、为民族谋复兴</a:t>
            </a:r>
            <a:endParaRPr lang="zh-CN" altLang="en-US" sz="2000" dirty="0">
              <a:solidFill>
                <a:schemeClr val="accent2">
                  <a:lumMod val="50000"/>
                </a:schemeClr>
              </a:solidFill>
              <a:cs typeface="+mn-ea"/>
              <a:sym typeface="+mn-lt"/>
            </a:endParaRPr>
          </a:p>
        </p:txBody>
      </p:sp>
      <p:sp>
        <p:nvSpPr>
          <p:cNvPr id="75" name="矩形 3"/>
          <p:cNvSpPr>
            <a:spLocks noChangeArrowheads="1"/>
          </p:cNvSpPr>
          <p:nvPr/>
        </p:nvSpPr>
        <p:spPr bwMode="auto">
          <a:xfrm>
            <a:off x="5875176" y="4013106"/>
            <a:ext cx="5191151"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r>
              <a:rPr lang="zh-CN" altLang="en-US" sz="2000" b="0" dirty="0">
                <a:solidFill>
                  <a:srgbClr val="C00000"/>
                </a:solidFill>
                <a:cs typeface="+mn-ea"/>
                <a:sym typeface="+mn-lt"/>
              </a:rPr>
              <a:t>改革开放</a:t>
            </a:r>
            <a:r>
              <a:rPr lang="en-US" altLang="zh-CN" sz="2000" b="0" dirty="0">
                <a:solidFill>
                  <a:srgbClr val="C00000"/>
                </a:solidFill>
                <a:cs typeface="+mn-ea"/>
                <a:sym typeface="+mn-lt"/>
              </a:rPr>
              <a:t>-</a:t>
            </a:r>
            <a:r>
              <a:rPr lang="zh-CN" altLang="en-US" sz="1600" dirty="0">
                <a:cs typeface="+mn-ea"/>
                <a:sym typeface="+mn-lt"/>
              </a:rPr>
              <a:t>是中国共产党带领人民开启的一次伟大革命</a:t>
            </a:r>
            <a:endParaRPr lang="zh-CN" altLang="en-US" sz="2000" b="0" dirty="0">
              <a:solidFill>
                <a:srgbClr val="C00000"/>
              </a:solidFill>
              <a:cs typeface="+mn-ea"/>
              <a:sym typeface="+mn-lt"/>
            </a:endParaRPr>
          </a:p>
        </p:txBody>
      </p:sp>
      <p:sp>
        <p:nvSpPr>
          <p:cNvPr id="76" name="矩形 75"/>
          <p:cNvSpPr/>
          <p:nvPr/>
        </p:nvSpPr>
        <p:spPr>
          <a:xfrm>
            <a:off x="5934300" y="4474057"/>
            <a:ext cx="599800" cy="4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cs typeface="+mn-ea"/>
              <a:sym typeface="+mn-lt"/>
            </a:endParaRPr>
          </a:p>
        </p:txBody>
      </p:sp>
      <p:sp>
        <p:nvSpPr>
          <p:cNvPr id="77" name="矩形 76"/>
          <p:cNvSpPr/>
          <p:nvPr/>
        </p:nvSpPr>
        <p:spPr>
          <a:xfrm>
            <a:off x="6549150" y="4474057"/>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cs typeface="+mn-ea"/>
              <a:sym typeface="+mn-lt"/>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flipH="1">
            <a:off x="950949" y="1750336"/>
            <a:ext cx="4095032" cy="4095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35" presetClass="path" presetSubtype="0" accel="50000" decel="50000" fill="hold" grpId="1" nodeType="withEffect">
                                  <p:stCondLst>
                                    <p:cond delay="0"/>
                                  </p:stCondLst>
                                  <p:childTnLst>
                                    <p:animMotion origin="layout" path="M -2.08333E-6 1.11111E-6 L 0.3668 0.15278 " pathEditMode="relative" rAng="0" ptsTypes="AA">
                                      <p:cBhvr>
                                        <p:cTn id="14" dur="500" spd="-99900" fill="hold"/>
                                        <p:tgtEl>
                                          <p:spTgt spid="68"/>
                                        </p:tgtEl>
                                        <p:attrNameLst>
                                          <p:attrName>ppt_x</p:attrName>
                                          <p:attrName>ppt_y</p:attrName>
                                        </p:attrNameLst>
                                      </p:cBhvr>
                                      <p:rCtr x="18333" y="7639"/>
                                    </p:animMotion>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35" presetClass="path" presetSubtype="0" accel="50000" decel="50000" fill="hold" grpId="1" nodeType="withEffect">
                                  <p:stCondLst>
                                    <p:cond delay="0"/>
                                  </p:stCondLst>
                                  <p:childTnLst>
                                    <p:animMotion origin="layout" path="M 1.25E-6 2.59259E-6 L -0.39492 -0.11019 " pathEditMode="relative" rAng="0" ptsTypes="AA">
                                      <p:cBhvr>
                                        <p:cTn id="18" dur="500" spd="-99900" fill="hold"/>
                                        <p:tgtEl>
                                          <p:spTgt spid="69"/>
                                        </p:tgtEl>
                                        <p:attrNameLst>
                                          <p:attrName>ppt_x</p:attrName>
                                          <p:attrName>ppt_y</p:attrName>
                                        </p:attrNameLst>
                                      </p:cBhvr>
                                      <p:rCtr x="-19753" y="-5509"/>
                                    </p:animMotion>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750"/>
                                        <p:tgtEl>
                                          <p:spTgt spid="73"/>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arn(inVertical)">
                                      <p:cBhvr>
                                        <p:cTn id="34" dur="500"/>
                                        <p:tgtEl>
                                          <p:spTgt spid="70"/>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left)">
                                      <p:cBhvr>
                                        <p:cTn id="38" dur="500"/>
                                        <p:tgtEl>
                                          <p:spTgt spid="75"/>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left)">
                                      <p:cBhvr>
                                        <p:cTn id="42" dur="500"/>
                                        <p:tgtEl>
                                          <p:spTgt spid="7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750"/>
                                        <p:tgtEl>
                                          <p:spTgt spid="77"/>
                                        </p:tgtEl>
                                      </p:cBhvr>
                                    </p:animEffect>
                                  </p:childTnLst>
                                </p:cTn>
                              </p:par>
                            </p:childTnLst>
                          </p:cTn>
                        </p:par>
                        <p:par>
                          <p:cTn id="47" fill="hold">
                            <p:stCondLst>
                              <p:cond delay="5500"/>
                            </p:stCondLst>
                            <p:childTnLst>
                              <p:par>
                                <p:cTn id="48" presetID="16" presetClass="entr" presetSubtype="21"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barn(inVertical)">
                                      <p:cBhvr>
                                        <p:cTn id="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9" grpId="0" animBg="1"/>
      <p:bldP spid="69" grpId="1" animBg="1"/>
      <p:bldP spid="70" grpId="0"/>
      <p:bldP spid="71" grpId="0"/>
      <p:bldP spid="72" grpId="0" animBg="1"/>
      <p:bldP spid="73" grpId="0" animBg="1"/>
      <p:bldP spid="74" grpId="0"/>
      <p:bldP spid="75" grpId="0"/>
      <p:bldP spid="76"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69825" y="1952625"/>
            <a:ext cx="10444499" cy="3683963"/>
            <a:chOff x="869825" y="1952625"/>
            <a:chExt cx="10444499" cy="3683963"/>
          </a:xfrm>
        </p:grpSpPr>
        <p:sp>
          <p:nvSpPr>
            <p:cNvPr id="2" name="圆角矩形 3"/>
            <p:cNvSpPr/>
            <p:nvPr/>
          </p:nvSpPr>
          <p:spPr>
            <a:xfrm>
              <a:off x="869825" y="1952625"/>
              <a:ext cx="10444498" cy="3641317"/>
            </a:xfrm>
            <a:prstGeom prst="roundRect">
              <a:avLst>
                <a:gd name="adj" fmla="val 3261"/>
              </a:avLst>
            </a:prstGeom>
            <a:solidFill>
              <a:srgbClr val="F9F9F9"/>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cs typeface="+mn-ea"/>
                <a:sym typeface="+mn-lt"/>
              </a:endParaRPr>
            </a:p>
          </p:txBody>
        </p:sp>
        <p:sp>
          <p:nvSpPr>
            <p:cNvPr id="3" name="矩形 2"/>
            <p:cNvSpPr/>
            <p:nvPr/>
          </p:nvSpPr>
          <p:spPr>
            <a:xfrm>
              <a:off x="869825" y="2189602"/>
              <a:ext cx="10444498" cy="461665"/>
            </a:xfrm>
            <a:prstGeom prst="rect">
              <a:avLst/>
            </a:prstGeom>
            <a:noFill/>
          </p:spPr>
          <p:txBody>
            <a:bodyPr wrap="square">
              <a:spAutoFit/>
            </a:bodyPr>
            <a:lstStyle/>
            <a:p>
              <a:pPr lvl="0" algn="ctr">
                <a:defRPr/>
              </a:pPr>
              <a:r>
                <a:rPr lang="zh-CN" altLang="en-US" sz="2400" b="1" dirty="0">
                  <a:solidFill>
                    <a:srgbClr val="C00000"/>
                  </a:solidFill>
                  <a:cs typeface="+mn-ea"/>
                  <a:sym typeface="+mn-lt"/>
                </a:rPr>
                <a:t>党的十一届三中全会以后</a:t>
              </a:r>
              <a:endParaRPr kumimoji="0" lang="en-US" altLang="zh-CN" sz="2400" b="1" i="0" u="none" strike="noStrike" kern="1200" cap="none" spc="0" normalizeH="0" baseline="0" noProof="0" dirty="0">
                <a:ln>
                  <a:noFill/>
                </a:ln>
                <a:solidFill>
                  <a:srgbClr val="C00000"/>
                </a:solidFill>
                <a:effectLst/>
                <a:uLnTx/>
                <a:uFillTx/>
                <a:cs typeface="+mn-ea"/>
                <a:sym typeface="+mn-lt"/>
              </a:endParaRPr>
            </a:p>
          </p:txBody>
        </p:sp>
        <p:cxnSp>
          <p:nvCxnSpPr>
            <p:cNvPr id="4" name="直接连接符 3"/>
            <p:cNvCxnSpPr/>
            <p:nvPr/>
          </p:nvCxnSpPr>
          <p:spPr>
            <a:xfrm>
              <a:off x="4555699" y="2845596"/>
              <a:ext cx="3067901"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99602" y="2977504"/>
              <a:ext cx="10180093" cy="2169825"/>
            </a:xfrm>
            <a:prstGeom prst="rect">
              <a:avLst/>
            </a:prstGeom>
            <a:noFill/>
          </p:spPr>
          <p:txBody>
            <a:bodyPr wrap="square">
              <a:spAutoFit/>
            </a:bodyPr>
            <a:lstStyle/>
            <a:p>
              <a:pPr lvl="0" indent="457200" algn="just">
                <a:lnSpc>
                  <a:spcPct val="150000"/>
                </a:lnSpc>
                <a:defRPr/>
              </a:pPr>
              <a:r>
                <a:rPr lang="zh-CN" altLang="en-US" dirty="0">
                  <a:cs typeface="+mn-ea"/>
                  <a:sym typeface="+mn-lt"/>
                </a:rPr>
                <a:t>基于对党和国家前途命运的深刻把握，对历史发展趋势的科学洞察，党中央做出实行改革开放的历史性决策，开启了改革开放和社会主义现代化建设历史新时期。中国共产党抓住完善和发展中国特色社会主义制度这个关键，带领人民攻坚克难，以经济体系改革为牵引统筹推进各个领域的体制改革，快速提升了国家综合实力，有效抵御了“苏东剧变”对我国的负面冲击，不断推进我国各项事业的健康发展，使社会主义中国巍然屹立在世界东方。</a:t>
              </a:r>
            </a:p>
          </p:txBody>
        </p:sp>
        <p:sp>
          <p:nvSpPr>
            <p:cNvPr id="7" name="任意多边形: 形状 6"/>
            <p:cNvSpPr/>
            <p:nvPr/>
          </p:nvSpPr>
          <p:spPr>
            <a:xfrm>
              <a:off x="869826" y="5431375"/>
              <a:ext cx="10444498" cy="205213"/>
            </a:xfrm>
            <a:custGeom>
              <a:avLst/>
              <a:gdLst>
                <a:gd name="connsiteX0" fmla="*/ 0 w 3050577"/>
                <a:gd name="connsiteY0" fmla="*/ 0 h 66674"/>
                <a:gd name="connsiteX1" fmla="*/ 3050577 w 3050577"/>
                <a:gd name="connsiteY1" fmla="*/ 0 h 66674"/>
                <a:gd name="connsiteX2" fmla="*/ 3049436 w 3050577"/>
                <a:gd name="connsiteY2" fmla="*/ 5650 h 66674"/>
                <a:gd name="connsiteX3" fmla="*/ 2957371 w 3050577"/>
                <a:gd name="connsiteY3" fmla="*/ 66674 h 66674"/>
                <a:gd name="connsiteX4" fmla="*/ 93205 w 3050577"/>
                <a:gd name="connsiteY4" fmla="*/ 66674 h 66674"/>
                <a:gd name="connsiteX5" fmla="*/ 1140 w 3050577"/>
                <a:gd name="connsiteY5" fmla="*/ 5650 h 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0577" h="66674">
                  <a:moveTo>
                    <a:pt x="0" y="0"/>
                  </a:moveTo>
                  <a:lnTo>
                    <a:pt x="3050577" y="0"/>
                  </a:lnTo>
                  <a:lnTo>
                    <a:pt x="3049436" y="5650"/>
                  </a:lnTo>
                  <a:cubicBezTo>
                    <a:pt x="3034268" y="41511"/>
                    <a:pt x="2998759" y="66674"/>
                    <a:pt x="2957371" y="66674"/>
                  </a:cubicBezTo>
                  <a:lnTo>
                    <a:pt x="93205" y="66674"/>
                  </a:lnTo>
                  <a:cubicBezTo>
                    <a:pt x="51818" y="66674"/>
                    <a:pt x="16308" y="41511"/>
                    <a:pt x="1140" y="5650"/>
                  </a:cubicBezTo>
                  <a:close/>
                </a:path>
              </a:pathLst>
            </a:custGeom>
            <a:solidFill>
              <a:srgbClr val="C00000"/>
            </a:solidFill>
            <a:ln>
              <a:noFill/>
            </a:ln>
            <a:effectLst>
              <a:outerShdw blurRad="254000" sx="101000" sy="101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33438" y="1676382"/>
            <a:ext cx="10512424" cy="4559318"/>
            <a:chOff x="833438" y="1676382"/>
            <a:chExt cx="10512424" cy="4559318"/>
          </a:xfrm>
        </p:grpSpPr>
        <p:sp>
          <p:nvSpPr>
            <p:cNvPr id="19" name="矩形 18"/>
            <p:cNvSpPr/>
            <p:nvPr/>
          </p:nvSpPr>
          <p:spPr>
            <a:xfrm>
              <a:off x="1125544" y="1924499"/>
              <a:ext cx="4738688" cy="4027621"/>
            </a:xfrm>
            <a:prstGeom prst="rect">
              <a:avLst/>
            </a:prstGeom>
            <a:solidFill>
              <a:srgbClr val="C0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5128802" y="4380049"/>
              <a:ext cx="6217060" cy="1855651"/>
              <a:chOff x="5362832" y="4194629"/>
              <a:chExt cx="6217060" cy="1855651"/>
            </a:xfrm>
          </p:grpSpPr>
          <p:cxnSp>
            <p:nvCxnSpPr>
              <p:cNvPr id="14" name="直接连接符 13"/>
              <p:cNvCxnSpPr/>
              <p:nvPr/>
            </p:nvCxnSpPr>
            <p:spPr>
              <a:xfrm>
                <a:off x="5362832" y="5919339"/>
                <a:ext cx="6217060" cy="0"/>
              </a:xfrm>
              <a:prstGeom prst="line">
                <a:avLst/>
              </a:prstGeom>
              <a:ln w="127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499882" y="4194629"/>
                <a:ext cx="0" cy="1855651"/>
              </a:xfrm>
              <a:prstGeom prst="line">
                <a:avLst/>
              </a:prstGeom>
              <a:ln w="127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33438" y="1676382"/>
              <a:ext cx="828150" cy="531697"/>
              <a:chOff x="839788" y="1190625"/>
              <a:chExt cx="828150" cy="531697"/>
            </a:xfrm>
          </p:grpSpPr>
          <p:cxnSp>
            <p:nvCxnSpPr>
              <p:cNvPr id="17" name="直接连接符 16"/>
              <p:cNvCxnSpPr/>
              <p:nvPr/>
            </p:nvCxnSpPr>
            <p:spPr>
              <a:xfrm flipH="1">
                <a:off x="839788" y="1262548"/>
                <a:ext cx="828150" cy="0"/>
              </a:xfrm>
              <a:prstGeom prst="line">
                <a:avLst/>
              </a:prstGeom>
              <a:ln w="127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953859" y="1190625"/>
                <a:ext cx="0" cy="531697"/>
              </a:xfrm>
              <a:prstGeom prst="line">
                <a:avLst/>
              </a:prstGeom>
              <a:ln w="127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6378527" y="1900941"/>
              <a:ext cx="4738688" cy="4027621"/>
            </a:xfrm>
            <a:prstGeom prst="rect">
              <a:avLst/>
            </a:prstGeom>
            <a:solidFill>
              <a:srgbClr val="C0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6836920" y="2950480"/>
              <a:ext cx="4168558" cy="2462213"/>
            </a:xfrm>
            <a:prstGeom prst="rect">
              <a:avLst/>
            </a:prstGeom>
            <a:noFill/>
          </p:spPr>
          <p:txBody>
            <a:bodyPr wrap="square" lIns="0" tIns="0" rIns="0" bIns="0" rtlCol="0">
              <a:spAutoFit/>
            </a:bodyPr>
            <a:lstStyle/>
            <a:p>
              <a:pPr algn="just" defTabSz="914400">
                <a:lnSpc>
                  <a:spcPct val="200000"/>
                </a:lnSpc>
                <a:defRPr/>
              </a:pPr>
              <a:r>
                <a:rPr lang="zh-CN" altLang="en-US" sz="1600" kern="0" dirty="0">
                  <a:solidFill>
                    <a:prstClr val="black">
                      <a:lumMod val="95000"/>
                      <a:lumOff val="5000"/>
                    </a:prstClr>
                  </a:solidFill>
                  <a:cs typeface="+mn-ea"/>
                  <a:sym typeface="+mn-lt"/>
                </a:rPr>
                <a:t>中国共产党以巨大的政治勇气和智慧，提出了完善和发展中国特色社会主义制度、推进国家治理体系和治理能力现代化总目标，开启了全面深化改革、系统整体设计推进改革的新时代，开创了我国改革开放的新局面。</a:t>
              </a:r>
              <a:endParaRPr lang="en-US" altLang="zh-CN" sz="1600" kern="0" dirty="0">
                <a:solidFill>
                  <a:prstClr val="black">
                    <a:lumMod val="95000"/>
                    <a:lumOff val="5000"/>
                  </a:prstClr>
                </a:solidFill>
                <a:cs typeface="+mn-ea"/>
                <a:sym typeface="+mn-lt"/>
              </a:endParaRPr>
            </a:p>
          </p:txBody>
        </p:sp>
        <p:sp>
          <p:nvSpPr>
            <p:cNvPr id="39" name="文本框 38"/>
            <p:cNvSpPr txBox="1"/>
            <p:nvPr/>
          </p:nvSpPr>
          <p:spPr>
            <a:xfrm flipH="1">
              <a:off x="6836920" y="2341866"/>
              <a:ext cx="2078253" cy="307777"/>
            </a:xfrm>
            <a:prstGeom prst="rect">
              <a:avLst/>
            </a:prstGeom>
            <a:noFill/>
          </p:spPr>
          <p:txBody>
            <a:bodyPr wrap="square" lIns="0" tIns="0" rIns="0" bIns="0" rtlCol="0">
              <a:spAutoFit/>
            </a:bodyPr>
            <a:lstStyle/>
            <a:p>
              <a:pPr lvl="0"/>
              <a:r>
                <a:rPr lang="zh-CN" altLang="en-US" sz="2000" b="1" kern="0" spc="300" dirty="0">
                  <a:solidFill>
                    <a:srgbClr val="C00000"/>
                  </a:solidFill>
                  <a:cs typeface="+mn-ea"/>
                  <a:sym typeface="+mn-lt"/>
                </a:rPr>
                <a:t>党的十八大来</a:t>
              </a:r>
            </a:p>
          </p:txBody>
        </p:sp>
        <p:cxnSp>
          <p:nvCxnSpPr>
            <p:cNvPr id="44" name="直接连接符 43"/>
            <p:cNvCxnSpPr/>
            <p:nvPr/>
          </p:nvCxnSpPr>
          <p:spPr>
            <a:xfrm>
              <a:off x="6871845" y="2828208"/>
              <a:ext cx="565048" cy="0"/>
            </a:xfrm>
            <a:prstGeom prst="line">
              <a:avLst/>
            </a:prstGeom>
            <a:ln w="41275"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869349" y="1900941"/>
              <a:ext cx="509177" cy="4027625"/>
            </a:xfrm>
            <a:prstGeom prst="rect">
              <a:avLst/>
            </a:prstGeom>
            <a:solidFill>
              <a:srgbClr val="C0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130662" y="5399937"/>
              <a:ext cx="2035038" cy="5286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kern="0" spc="300" dirty="0">
                  <a:solidFill>
                    <a:schemeClr val="bg1"/>
                  </a:solidFill>
                  <a:cs typeface="+mn-ea"/>
                  <a:sym typeface="+mn-lt"/>
                </a:rPr>
                <a:t>党的十八大来</a:t>
              </a:r>
            </a:p>
          </p:txBody>
        </p:sp>
        <p:sp>
          <p:nvSpPr>
            <p:cNvPr id="20" name="文本框 19"/>
            <p:cNvSpPr txBox="1"/>
            <p:nvPr/>
          </p:nvSpPr>
          <p:spPr>
            <a:xfrm>
              <a:off x="1154916" y="1942230"/>
              <a:ext cx="4530687" cy="3539430"/>
            </a:xfrm>
            <a:prstGeom prst="rect">
              <a:avLst/>
            </a:prstGeom>
            <a:noFill/>
          </p:spPr>
          <p:txBody>
            <a:bodyPr wrap="square">
              <a:spAutoFit/>
            </a:bodyPr>
            <a:lstStyle/>
            <a:p>
              <a:pPr algn="just" defTabSz="914400">
                <a:lnSpc>
                  <a:spcPct val="200000"/>
                </a:lnSpc>
                <a:defRPr/>
              </a:pPr>
              <a:r>
                <a:rPr lang="zh-CN" altLang="en-US" sz="1600" kern="0" dirty="0">
                  <a:solidFill>
                    <a:prstClr val="black">
                      <a:lumMod val="95000"/>
                      <a:lumOff val="5000"/>
                    </a:prstClr>
                  </a:solidFill>
                  <a:cs typeface="+mn-ea"/>
                  <a:sym typeface="+mn-lt"/>
                </a:rPr>
                <a:t>中国共产党勇于冲破思想观念的障碍和利益固化的藩篱，重点加强了人民当家作主制度建设，深化了经济体制改革，深化了司法体制综合改革，深化了生态文明体制改革，深化了国防和军队改革，建立了国家监察制度，中国特色社会主义制度日趋成熟定型，为推动党和国家事业取得历史性成就发挥了重大作用。</a:t>
              </a:r>
              <a:endParaRPr lang="zh-CN" altLang="en-US" sz="1600" b="1" kern="0" dirty="0">
                <a:solidFill>
                  <a:srgbClr val="FF0000"/>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64918" y="1884252"/>
            <a:ext cx="4434017" cy="816040"/>
            <a:chOff x="1225366" y="2254249"/>
            <a:chExt cx="4434017" cy="816040"/>
          </a:xfrm>
          <a:solidFill>
            <a:schemeClr val="accent4">
              <a:lumMod val="20000"/>
              <a:lumOff val="80000"/>
            </a:schemeClr>
          </a:solidFill>
        </p:grpSpPr>
        <p:sp>
          <p:nvSpPr>
            <p:cNvPr id="12" name="任意多边形 29"/>
            <p:cNvSpPr/>
            <p:nvPr/>
          </p:nvSpPr>
          <p:spPr>
            <a:xfrm>
              <a:off x="1917718" y="2254249"/>
              <a:ext cx="3004458" cy="816040"/>
            </a:xfrm>
            <a:prstGeom prst="roundRect">
              <a:avLst>
                <a:gd name="adj" fmla="val 3593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3" name="矩形 12"/>
            <p:cNvSpPr/>
            <p:nvPr/>
          </p:nvSpPr>
          <p:spPr>
            <a:xfrm>
              <a:off x="1225366" y="2343858"/>
              <a:ext cx="4434017" cy="707886"/>
            </a:xfrm>
            <a:prstGeom prst="rect">
              <a:avLst/>
            </a:prstGeom>
            <a:noFill/>
          </p:spPr>
          <p:txBody>
            <a:bodyPr wrap="square">
              <a:spAutoFit/>
            </a:bodyPr>
            <a:lstStyle/>
            <a:p>
              <a:pPr lvl="0" algn="ctr" defTabSz="914400">
                <a:defRPr/>
              </a:pPr>
              <a:r>
                <a:rPr lang="zh-CN" altLang="en-US" sz="4000" b="1" dirty="0">
                  <a:solidFill>
                    <a:srgbClr val="C00000"/>
                  </a:solidFill>
                  <a:cs typeface="+mn-ea"/>
                  <a:sym typeface="+mn-lt"/>
                </a:rPr>
                <a:t>第四章 </a:t>
              </a:r>
              <a:endParaRPr kumimoji="0" lang="zh-CN" altLang="en-US" sz="4000" b="1" i="0" u="none" strike="noStrike" kern="1200" cap="none" spc="0" normalizeH="0" baseline="0" noProof="0" dirty="0">
                <a:ln>
                  <a:noFill/>
                </a:ln>
                <a:solidFill>
                  <a:srgbClr val="C00000"/>
                </a:solidFill>
                <a:effectLst/>
                <a:uLnTx/>
                <a:uFillTx/>
                <a:cs typeface="+mn-ea"/>
                <a:sym typeface="+mn-lt"/>
              </a:endParaRPr>
            </a:p>
          </p:txBody>
        </p:sp>
      </p:grpSp>
      <p:sp>
        <p:nvSpPr>
          <p:cNvPr id="14" name="矩形 13"/>
          <p:cNvSpPr/>
          <p:nvPr/>
        </p:nvSpPr>
        <p:spPr>
          <a:xfrm>
            <a:off x="2613932" y="2903993"/>
            <a:ext cx="6951436" cy="1446550"/>
          </a:xfrm>
          <a:prstGeom prst="rect">
            <a:avLst/>
          </a:prstGeom>
        </p:spPr>
        <p:txBody>
          <a:bodyPr wrap="square">
            <a:spAutoFit/>
          </a:bodyPr>
          <a:lstStyle/>
          <a:p>
            <a:pPr algn="ctr" fontAlgn="base">
              <a:spcBef>
                <a:spcPct val="0"/>
              </a:spcBef>
              <a:spcAft>
                <a:spcPct val="0"/>
              </a:spcAft>
              <a:defRPr/>
            </a:pPr>
            <a:r>
              <a:rPr lang="zh-CN" altLang="en-US" sz="4400" b="1" kern="0" dirty="0">
                <a:ln w="3175">
                  <a:noFill/>
                </a:ln>
                <a:solidFill>
                  <a:srgbClr val="C00000"/>
                </a:solidFill>
                <a:cs typeface="+mn-ea"/>
                <a:sym typeface="+mn-lt"/>
              </a:rPr>
              <a:t>中国共产党是引领世界社会主义发展的重要政治力量</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266" y="1635003"/>
            <a:ext cx="1360008" cy="1360008"/>
          </a:xfrm>
          <a:prstGeom prst="rect">
            <a:avLst/>
          </a:prstGeom>
        </p:spPr>
      </p:pic>
      <p:pic>
        <p:nvPicPr>
          <p:cNvPr id="20" name="图片 19"/>
          <p:cNvPicPr>
            <a:picLocks noChangeAspect="1"/>
          </p:cNvPicPr>
          <p:nvPr/>
        </p:nvPicPr>
        <p:blipFill>
          <a:blip r:embed="rId3"/>
          <a:stretch>
            <a:fillRect/>
          </a:stretch>
        </p:blipFill>
        <p:spPr>
          <a:xfrm>
            <a:off x="-6157" y="0"/>
            <a:ext cx="5499069" cy="1628008"/>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1" t="28449" r="2167" b="30893"/>
          <a:stretch>
            <a:fillRect/>
          </a:stretch>
        </p:blipFill>
        <p:spPr>
          <a:xfrm>
            <a:off x="3778362" y="4965501"/>
            <a:ext cx="4673373" cy="1892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100"/>
                                        <p:tgtEl>
                                          <p:spTgt spid="14"/>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718729" y="3714951"/>
            <a:ext cx="0" cy="64844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îṥ1ïdè"/>
          <p:cNvSpPr/>
          <p:nvPr/>
        </p:nvSpPr>
        <p:spPr>
          <a:xfrm>
            <a:off x="702602" y="1789088"/>
            <a:ext cx="4410264" cy="597876"/>
          </a:xfrm>
          <a:prstGeom prst="rect">
            <a:avLst/>
          </a:prstGeom>
          <a:solidFill>
            <a:srgbClr val="C00000"/>
          </a:solidFill>
          <a:ln>
            <a:solidFill>
              <a:srgbClr val="1350B6"/>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solidFill>
                  <a:schemeClr val="bg1"/>
                </a:solidFill>
                <a:cs typeface="+mn-ea"/>
                <a:sym typeface="+mn-lt"/>
              </a:rPr>
              <a:t> </a:t>
            </a:r>
            <a:endParaRPr lang="zh-CN" altLang="en-US" sz="2400" dirty="0">
              <a:solidFill>
                <a:schemeClr val="bg1"/>
              </a:solidFill>
              <a:cs typeface="+mn-ea"/>
              <a:sym typeface="+mn-lt"/>
            </a:endParaRPr>
          </a:p>
        </p:txBody>
      </p:sp>
      <p:sp>
        <p:nvSpPr>
          <p:cNvPr id="40" name="文本框 39"/>
          <p:cNvSpPr txBox="1"/>
          <p:nvPr/>
        </p:nvSpPr>
        <p:spPr>
          <a:xfrm>
            <a:off x="1349494" y="1863744"/>
            <a:ext cx="3116479" cy="523220"/>
          </a:xfrm>
          <a:prstGeom prst="rect">
            <a:avLst/>
          </a:prstGeom>
          <a:noFill/>
        </p:spPr>
        <p:txBody>
          <a:bodyPr wrap="square" rtlCol="0">
            <a:spAutoFit/>
          </a:bodyPr>
          <a:lstStyle/>
          <a:p>
            <a:pPr lvl="0" algn="ctr">
              <a:defRPr/>
            </a:pPr>
            <a:r>
              <a:rPr lang="zh-CN" altLang="en-US" sz="2800" b="1" dirty="0">
                <a:solidFill>
                  <a:schemeClr val="bg1"/>
                </a:solidFill>
                <a:cs typeface="+mn-ea"/>
                <a:sym typeface="+mn-lt"/>
              </a:rPr>
              <a:t>中国共产党</a:t>
            </a:r>
            <a:endParaRPr lang="en-US" altLang="zh-CN" sz="2800" b="1" dirty="0">
              <a:solidFill>
                <a:schemeClr val="bg1"/>
              </a:solidFill>
              <a:cs typeface="+mn-ea"/>
              <a:sym typeface="+mn-lt"/>
            </a:endParaRPr>
          </a:p>
        </p:txBody>
      </p:sp>
      <p:sp>
        <p:nvSpPr>
          <p:cNvPr id="42" name="文本框 41"/>
          <p:cNvSpPr txBox="1"/>
          <p:nvPr/>
        </p:nvSpPr>
        <p:spPr>
          <a:xfrm>
            <a:off x="6975735" y="1564987"/>
            <a:ext cx="4272487" cy="759182"/>
          </a:xfrm>
          <a:prstGeom prst="rect">
            <a:avLst/>
          </a:prstGeom>
          <a:noFill/>
        </p:spPr>
        <p:txBody>
          <a:bodyPr wrap="square" rtlCol="0">
            <a:spAutoFit/>
          </a:bodyPr>
          <a:lstStyle/>
          <a:p>
            <a:pPr>
              <a:lnSpc>
                <a:spcPts val="2600"/>
              </a:lnSpc>
              <a:buClr>
                <a:srgbClr val="C00000"/>
              </a:buClr>
              <a:defRPr/>
            </a:pPr>
            <a:r>
              <a:rPr lang="zh-CN" altLang="en-US" dirty="0">
                <a:solidFill>
                  <a:srgbClr val="44546A">
                    <a:lumMod val="50000"/>
                  </a:srgbClr>
                </a:solidFill>
                <a:cs typeface="+mn-ea"/>
                <a:sym typeface="+mn-lt"/>
              </a:rPr>
              <a:t>中国共产党一直是社会主义发展史最重要的参与者和最强大的引领力量。</a:t>
            </a:r>
            <a:endParaRPr lang="zh-CN" altLang="en-US" b="1" dirty="0">
              <a:solidFill>
                <a:srgbClr val="C00000"/>
              </a:solidFill>
              <a:cs typeface="+mn-ea"/>
              <a:sym typeface="+mn-lt"/>
            </a:endParaRPr>
          </a:p>
        </p:txBody>
      </p:sp>
      <p:sp>
        <p:nvSpPr>
          <p:cNvPr id="43" name="文本框 42"/>
          <p:cNvSpPr txBox="1"/>
          <p:nvPr/>
        </p:nvSpPr>
        <p:spPr>
          <a:xfrm>
            <a:off x="6975735" y="3018256"/>
            <a:ext cx="4272487" cy="1092607"/>
          </a:xfrm>
          <a:prstGeom prst="rect">
            <a:avLst/>
          </a:prstGeom>
          <a:noFill/>
        </p:spPr>
        <p:txBody>
          <a:bodyPr wrap="square" rtlCol="0">
            <a:spAutoFit/>
          </a:bodyPr>
          <a:lstStyle/>
          <a:p>
            <a:pPr>
              <a:lnSpc>
                <a:spcPts val="2600"/>
              </a:lnSpc>
              <a:buClr>
                <a:srgbClr val="C00000"/>
              </a:buClr>
              <a:defRPr/>
            </a:pPr>
            <a:r>
              <a:rPr lang="zh-CN" altLang="en-US" dirty="0">
                <a:solidFill>
                  <a:srgbClr val="44546A">
                    <a:lumMod val="50000"/>
                  </a:srgbClr>
                </a:solidFill>
                <a:cs typeface="+mn-ea"/>
                <a:sym typeface="+mn-lt"/>
              </a:rPr>
              <a:t>中国共产党领导的新民主主义革命，是二十世纪上半叶世界社会主义革命的重要组成部分。</a:t>
            </a:r>
            <a:endParaRPr lang="zh-CN" altLang="en-US" b="1" dirty="0">
              <a:solidFill>
                <a:srgbClr val="C00000"/>
              </a:solidFill>
              <a:cs typeface="+mn-ea"/>
              <a:sym typeface="+mn-lt"/>
            </a:endParaRPr>
          </a:p>
        </p:txBody>
      </p:sp>
      <p:sp>
        <p:nvSpPr>
          <p:cNvPr id="44" name="文本框 43"/>
          <p:cNvSpPr txBox="1"/>
          <p:nvPr/>
        </p:nvSpPr>
        <p:spPr>
          <a:xfrm>
            <a:off x="6975735" y="4342180"/>
            <a:ext cx="4410265" cy="1759456"/>
          </a:xfrm>
          <a:prstGeom prst="rect">
            <a:avLst/>
          </a:prstGeom>
          <a:noFill/>
        </p:spPr>
        <p:txBody>
          <a:bodyPr wrap="square" rtlCol="0">
            <a:spAutoFit/>
          </a:bodyPr>
          <a:lstStyle/>
          <a:p>
            <a:pPr>
              <a:lnSpc>
                <a:spcPts val="2600"/>
              </a:lnSpc>
              <a:buClr>
                <a:srgbClr val="C00000"/>
              </a:buClr>
              <a:defRPr/>
            </a:pPr>
            <a:r>
              <a:rPr lang="zh-CN" altLang="en-US" dirty="0">
                <a:solidFill>
                  <a:srgbClr val="44546A">
                    <a:lumMod val="50000"/>
                  </a:srgbClr>
                </a:solidFill>
                <a:cs typeface="+mn-ea"/>
                <a:sym typeface="+mn-lt"/>
              </a:rPr>
              <a:t>中国共产党带领人民彻底粉碎了日本军国主义殖民奴役中国的图谋，与苏联社会主义等进步力量一道，为第二次世界大战反法西斯战争的胜利做出了重大牺牲和伟大贡献。</a:t>
            </a:r>
            <a:endParaRPr lang="zh-CN" altLang="en-US" b="1" dirty="0">
              <a:solidFill>
                <a:srgbClr val="C00000"/>
              </a:solidFill>
              <a:cs typeface="+mn-ea"/>
              <a:sym typeface="+mn-lt"/>
            </a:endParaRPr>
          </a:p>
        </p:txBody>
      </p:sp>
      <p:sp>
        <p:nvSpPr>
          <p:cNvPr id="22" name="等腰三角形 2"/>
          <p:cNvSpPr/>
          <p:nvPr/>
        </p:nvSpPr>
        <p:spPr bwMode="auto">
          <a:xfrm rot="2747878">
            <a:off x="5858691" y="164676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C00000"/>
          </a:solidFill>
          <a:ln>
            <a:noFill/>
          </a:ln>
        </p:spPr>
        <p:txBody>
          <a:bodyPr wrap="none" lIns="68580" tIns="34290" rIns="68580" bIns="34290" anchor="ctr"/>
          <a:lstStyle/>
          <a:p>
            <a:pPr algn="ctr"/>
            <a:endParaRPr lang="zh-CN" altLang="en-US" sz="1100" kern="0" dirty="0">
              <a:solidFill>
                <a:srgbClr val="FFFFFF"/>
              </a:solidFill>
              <a:cs typeface="+mn-ea"/>
              <a:sym typeface="+mn-lt"/>
            </a:endParaRPr>
          </a:p>
        </p:txBody>
      </p:sp>
      <p:sp>
        <p:nvSpPr>
          <p:cNvPr id="23" name="TextBox 23"/>
          <p:cNvSpPr txBox="1"/>
          <p:nvPr/>
        </p:nvSpPr>
        <p:spPr>
          <a:xfrm>
            <a:off x="5974625" y="2088026"/>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4000" b="1" dirty="0">
                <a:latin typeface="+mn-lt"/>
                <a:ea typeface="+mn-ea"/>
                <a:cs typeface="+mn-ea"/>
                <a:sym typeface="+mn-lt"/>
              </a:rPr>
              <a:t>01</a:t>
            </a:r>
            <a:endParaRPr lang="zh-CN" altLang="en-US" sz="4000" b="1" dirty="0">
              <a:latin typeface="+mn-lt"/>
              <a:ea typeface="+mn-ea"/>
              <a:cs typeface="+mn-ea"/>
              <a:sym typeface="+mn-lt"/>
            </a:endParaRPr>
          </a:p>
        </p:txBody>
      </p:sp>
      <p:sp>
        <p:nvSpPr>
          <p:cNvPr id="26" name="等腰三角形 2"/>
          <p:cNvSpPr/>
          <p:nvPr/>
        </p:nvSpPr>
        <p:spPr bwMode="auto">
          <a:xfrm rot="3036074">
            <a:off x="5898877" y="2922981"/>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C00000"/>
          </a:solidFill>
          <a:ln>
            <a:noFill/>
          </a:ln>
        </p:spPr>
        <p:txBody>
          <a:bodyPr wrap="none" lIns="68580" tIns="34290" rIns="68580" bIns="34290" anchor="ctr"/>
          <a:lstStyle/>
          <a:p>
            <a:pPr algn="ctr"/>
            <a:endParaRPr lang="zh-CN" altLang="en-US" sz="1100" kern="0">
              <a:solidFill>
                <a:srgbClr val="FFFFFF"/>
              </a:solidFill>
              <a:cs typeface="+mn-ea"/>
              <a:sym typeface="+mn-lt"/>
            </a:endParaRPr>
          </a:p>
        </p:txBody>
      </p:sp>
      <p:sp>
        <p:nvSpPr>
          <p:cNvPr id="27" name="TextBox 25"/>
          <p:cNvSpPr txBox="1"/>
          <p:nvPr/>
        </p:nvSpPr>
        <p:spPr>
          <a:xfrm>
            <a:off x="6022765" y="3358042"/>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4000" b="1" dirty="0">
                <a:latin typeface="+mn-lt"/>
                <a:ea typeface="+mn-ea"/>
                <a:cs typeface="+mn-ea"/>
                <a:sym typeface="+mn-lt"/>
              </a:rPr>
              <a:t>02</a:t>
            </a:r>
            <a:endParaRPr lang="zh-CN" altLang="en-US" sz="4000" b="1" dirty="0">
              <a:latin typeface="+mn-lt"/>
              <a:ea typeface="+mn-ea"/>
              <a:cs typeface="+mn-ea"/>
              <a:sym typeface="+mn-lt"/>
            </a:endParaRPr>
          </a:p>
        </p:txBody>
      </p:sp>
      <p:sp>
        <p:nvSpPr>
          <p:cNvPr id="30" name="等腰三角形 2"/>
          <p:cNvSpPr/>
          <p:nvPr/>
        </p:nvSpPr>
        <p:spPr bwMode="auto">
          <a:xfrm rot="3036074">
            <a:off x="5940135" y="4262403"/>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C00000"/>
          </a:solidFill>
          <a:ln>
            <a:noFill/>
          </a:ln>
        </p:spPr>
        <p:txBody>
          <a:bodyPr wrap="none" lIns="68580" tIns="34290" rIns="68580" bIns="34290" anchor="ctr"/>
          <a:lstStyle/>
          <a:p>
            <a:pPr algn="ctr"/>
            <a:endParaRPr lang="zh-CN" altLang="en-US" sz="1100" kern="0">
              <a:solidFill>
                <a:srgbClr val="FFFFFF"/>
              </a:solidFill>
              <a:cs typeface="+mn-ea"/>
              <a:sym typeface="+mn-lt"/>
            </a:endParaRPr>
          </a:p>
        </p:txBody>
      </p:sp>
      <p:sp>
        <p:nvSpPr>
          <p:cNvPr id="31" name="TextBox 25"/>
          <p:cNvSpPr txBox="1"/>
          <p:nvPr/>
        </p:nvSpPr>
        <p:spPr>
          <a:xfrm>
            <a:off x="6064023" y="4697464"/>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4000" b="1" dirty="0">
                <a:latin typeface="+mn-lt"/>
                <a:ea typeface="+mn-ea"/>
                <a:cs typeface="+mn-ea"/>
                <a:sym typeface="+mn-lt"/>
              </a:rPr>
              <a:t>03</a:t>
            </a:r>
            <a:endParaRPr lang="zh-CN" altLang="en-US" sz="4000" b="1" dirty="0">
              <a:latin typeface="+mn-lt"/>
              <a:ea typeface="+mn-ea"/>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30" y="2571656"/>
            <a:ext cx="4529606" cy="4529606"/>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290">
                                          <p:stCondLst>
                                            <p:cond delay="0"/>
                                          </p:stCondLst>
                                        </p:cTn>
                                        <p:tgtEl>
                                          <p:spTgt spid="23"/>
                                        </p:tgtEl>
                                      </p:cBhvr>
                                    </p:animEffect>
                                    <p:anim calcmode="lin" valueType="num">
                                      <p:cBhvr>
                                        <p:cTn id="25"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30" dur="13">
                                          <p:stCondLst>
                                            <p:cond delay="325"/>
                                          </p:stCondLst>
                                        </p:cTn>
                                        <p:tgtEl>
                                          <p:spTgt spid="23"/>
                                        </p:tgtEl>
                                      </p:cBhvr>
                                      <p:to x="100000" y="60000"/>
                                    </p:animScale>
                                    <p:animScale>
                                      <p:cBhvr>
                                        <p:cTn id="31" dur="83" decel="50000">
                                          <p:stCondLst>
                                            <p:cond delay="338"/>
                                          </p:stCondLst>
                                        </p:cTn>
                                        <p:tgtEl>
                                          <p:spTgt spid="23"/>
                                        </p:tgtEl>
                                      </p:cBhvr>
                                      <p:to x="100000" y="100000"/>
                                    </p:animScale>
                                    <p:animScale>
                                      <p:cBhvr>
                                        <p:cTn id="32" dur="13">
                                          <p:stCondLst>
                                            <p:cond delay="656"/>
                                          </p:stCondLst>
                                        </p:cTn>
                                        <p:tgtEl>
                                          <p:spTgt spid="23"/>
                                        </p:tgtEl>
                                      </p:cBhvr>
                                      <p:to x="100000" y="80000"/>
                                    </p:animScale>
                                    <p:animScale>
                                      <p:cBhvr>
                                        <p:cTn id="33" dur="83" decel="50000">
                                          <p:stCondLst>
                                            <p:cond delay="669"/>
                                          </p:stCondLst>
                                        </p:cTn>
                                        <p:tgtEl>
                                          <p:spTgt spid="23"/>
                                        </p:tgtEl>
                                      </p:cBhvr>
                                      <p:to x="100000" y="100000"/>
                                    </p:animScale>
                                    <p:animScale>
                                      <p:cBhvr>
                                        <p:cTn id="34" dur="13">
                                          <p:stCondLst>
                                            <p:cond delay="821"/>
                                          </p:stCondLst>
                                        </p:cTn>
                                        <p:tgtEl>
                                          <p:spTgt spid="23"/>
                                        </p:tgtEl>
                                      </p:cBhvr>
                                      <p:to x="100000" y="90000"/>
                                    </p:animScale>
                                    <p:animScale>
                                      <p:cBhvr>
                                        <p:cTn id="35" dur="83" decel="50000">
                                          <p:stCondLst>
                                            <p:cond delay="834"/>
                                          </p:stCondLst>
                                        </p:cTn>
                                        <p:tgtEl>
                                          <p:spTgt spid="23"/>
                                        </p:tgtEl>
                                      </p:cBhvr>
                                      <p:to x="100000" y="100000"/>
                                    </p:animScale>
                                    <p:animScale>
                                      <p:cBhvr>
                                        <p:cTn id="36" dur="13">
                                          <p:stCondLst>
                                            <p:cond delay="904"/>
                                          </p:stCondLst>
                                        </p:cTn>
                                        <p:tgtEl>
                                          <p:spTgt spid="23"/>
                                        </p:tgtEl>
                                      </p:cBhvr>
                                      <p:to x="100000" y="95000"/>
                                    </p:animScale>
                                    <p:animScale>
                                      <p:cBhvr>
                                        <p:cTn id="37" dur="83" decel="50000">
                                          <p:stCondLst>
                                            <p:cond delay="917"/>
                                          </p:stCondLst>
                                        </p:cTn>
                                        <p:tgtEl>
                                          <p:spTgt spid="23"/>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290">
                                          <p:stCondLst>
                                            <p:cond delay="0"/>
                                          </p:stCondLst>
                                        </p:cTn>
                                        <p:tgtEl>
                                          <p:spTgt spid="22"/>
                                        </p:tgtEl>
                                      </p:cBhvr>
                                    </p:animEffect>
                                    <p:anim calcmode="lin" valueType="num">
                                      <p:cBhvr>
                                        <p:cTn id="41"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46" dur="13">
                                          <p:stCondLst>
                                            <p:cond delay="325"/>
                                          </p:stCondLst>
                                        </p:cTn>
                                        <p:tgtEl>
                                          <p:spTgt spid="22"/>
                                        </p:tgtEl>
                                      </p:cBhvr>
                                      <p:to x="100000" y="60000"/>
                                    </p:animScale>
                                    <p:animScale>
                                      <p:cBhvr>
                                        <p:cTn id="47" dur="83" decel="50000">
                                          <p:stCondLst>
                                            <p:cond delay="338"/>
                                          </p:stCondLst>
                                        </p:cTn>
                                        <p:tgtEl>
                                          <p:spTgt spid="22"/>
                                        </p:tgtEl>
                                      </p:cBhvr>
                                      <p:to x="100000" y="100000"/>
                                    </p:animScale>
                                    <p:animScale>
                                      <p:cBhvr>
                                        <p:cTn id="48" dur="13">
                                          <p:stCondLst>
                                            <p:cond delay="656"/>
                                          </p:stCondLst>
                                        </p:cTn>
                                        <p:tgtEl>
                                          <p:spTgt spid="22"/>
                                        </p:tgtEl>
                                      </p:cBhvr>
                                      <p:to x="100000" y="80000"/>
                                    </p:animScale>
                                    <p:animScale>
                                      <p:cBhvr>
                                        <p:cTn id="49" dur="83" decel="50000">
                                          <p:stCondLst>
                                            <p:cond delay="669"/>
                                          </p:stCondLst>
                                        </p:cTn>
                                        <p:tgtEl>
                                          <p:spTgt spid="22"/>
                                        </p:tgtEl>
                                      </p:cBhvr>
                                      <p:to x="100000" y="100000"/>
                                    </p:animScale>
                                    <p:animScale>
                                      <p:cBhvr>
                                        <p:cTn id="50" dur="13">
                                          <p:stCondLst>
                                            <p:cond delay="821"/>
                                          </p:stCondLst>
                                        </p:cTn>
                                        <p:tgtEl>
                                          <p:spTgt spid="22"/>
                                        </p:tgtEl>
                                      </p:cBhvr>
                                      <p:to x="100000" y="90000"/>
                                    </p:animScale>
                                    <p:animScale>
                                      <p:cBhvr>
                                        <p:cTn id="51" dur="83" decel="50000">
                                          <p:stCondLst>
                                            <p:cond delay="834"/>
                                          </p:stCondLst>
                                        </p:cTn>
                                        <p:tgtEl>
                                          <p:spTgt spid="22"/>
                                        </p:tgtEl>
                                      </p:cBhvr>
                                      <p:to x="100000" y="100000"/>
                                    </p:animScale>
                                    <p:animScale>
                                      <p:cBhvr>
                                        <p:cTn id="52" dur="13">
                                          <p:stCondLst>
                                            <p:cond delay="904"/>
                                          </p:stCondLst>
                                        </p:cTn>
                                        <p:tgtEl>
                                          <p:spTgt spid="22"/>
                                        </p:tgtEl>
                                      </p:cBhvr>
                                      <p:to x="100000" y="95000"/>
                                    </p:animScale>
                                    <p:animScale>
                                      <p:cBhvr>
                                        <p:cTn id="53" dur="83" decel="50000">
                                          <p:stCondLst>
                                            <p:cond delay="917"/>
                                          </p:stCondLst>
                                        </p:cTn>
                                        <p:tgtEl>
                                          <p:spTgt spid="22"/>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290">
                                          <p:stCondLst>
                                            <p:cond delay="0"/>
                                          </p:stCondLst>
                                        </p:cTn>
                                        <p:tgtEl>
                                          <p:spTgt spid="26"/>
                                        </p:tgtEl>
                                      </p:cBhvr>
                                    </p:animEffect>
                                    <p:anim calcmode="lin" valueType="num">
                                      <p:cBhvr>
                                        <p:cTn id="57"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9"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60"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61"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62" dur="13">
                                          <p:stCondLst>
                                            <p:cond delay="325"/>
                                          </p:stCondLst>
                                        </p:cTn>
                                        <p:tgtEl>
                                          <p:spTgt spid="26"/>
                                        </p:tgtEl>
                                      </p:cBhvr>
                                      <p:to x="100000" y="60000"/>
                                    </p:animScale>
                                    <p:animScale>
                                      <p:cBhvr>
                                        <p:cTn id="63" dur="83" decel="50000">
                                          <p:stCondLst>
                                            <p:cond delay="338"/>
                                          </p:stCondLst>
                                        </p:cTn>
                                        <p:tgtEl>
                                          <p:spTgt spid="26"/>
                                        </p:tgtEl>
                                      </p:cBhvr>
                                      <p:to x="100000" y="100000"/>
                                    </p:animScale>
                                    <p:animScale>
                                      <p:cBhvr>
                                        <p:cTn id="64" dur="13">
                                          <p:stCondLst>
                                            <p:cond delay="656"/>
                                          </p:stCondLst>
                                        </p:cTn>
                                        <p:tgtEl>
                                          <p:spTgt spid="26"/>
                                        </p:tgtEl>
                                      </p:cBhvr>
                                      <p:to x="100000" y="80000"/>
                                    </p:animScale>
                                    <p:animScale>
                                      <p:cBhvr>
                                        <p:cTn id="65" dur="83" decel="50000">
                                          <p:stCondLst>
                                            <p:cond delay="669"/>
                                          </p:stCondLst>
                                        </p:cTn>
                                        <p:tgtEl>
                                          <p:spTgt spid="26"/>
                                        </p:tgtEl>
                                      </p:cBhvr>
                                      <p:to x="100000" y="100000"/>
                                    </p:animScale>
                                    <p:animScale>
                                      <p:cBhvr>
                                        <p:cTn id="66" dur="13">
                                          <p:stCondLst>
                                            <p:cond delay="821"/>
                                          </p:stCondLst>
                                        </p:cTn>
                                        <p:tgtEl>
                                          <p:spTgt spid="26"/>
                                        </p:tgtEl>
                                      </p:cBhvr>
                                      <p:to x="100000" y="90000"/>
                                    </p:animScale>
                                    <p:animScale>
                                      <p:cBhvr>
                                        <p:cTn id="67" dur="83" decel="50000">
                                          <p:stCondLst>
                                            <p:cond delay="834"/>
                                          </p:stCondLst>
                                        </p:cTn>
                                        <p:tgtEl>
                                          <p:spTgt spid="26"/>
                                        </p:tgtEl>
                                      </p:cBhvr>
                                      <p:to x="100000" y="100000"/>
                                    </p:animScale>
                                    <p:animScale>
                                      <p:cBhvr>
                                        <p:cTn id="68" dur="13">
                                          <p:stCondLst>
                                            <p:cond delay="904"/>
                                          </p:stCondLst>
                                        </p:cTn>
                                        <p:tgtEl>
                                          <p:spTgt spid="26"/>
                                        </p:tgtEl>
                                      </p:cBhvr>
                                      <p:to x="100000" y="95000"/>
                                    </p:animScale>
                                    <p:animScale>
                                      <p:cBhvr>
                                        <p:cTn id="69" dur="83" decel="50000">
                                          <p:stCondLst>
                                            <p:cond delay="917"/>
                                          </p:stCondLst>
                                        </p:cTn>
                                        <p:tgtEl>
                                          <p:spTgt spid="26"/>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down)">
                                      <p:cBhvr>
                                        <p:cTn id="72" dur="290">
                                          <p:stCondLst>
                                            <p:cond delay="0"/>
                                          </p:stCondLst>
                                        </p:cTn>
                                        <p:tgtEl>
                                          <p:spTgt spid="27"/>
                                        </p:tgtEl>
                                      </p:cBhvr>
                                    </p:animEffect>
                                    <p:anim calcmode="lin" valueType="num">
                                      <p:cBhvr>
                                        <p:cTn id="73"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4"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5"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76"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77"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78" dur="13">
                                          <p:stCondLst>
                                            <p:cond delay="325"/>
                                          </p:stCondLst>
                                        </p:cTn>
                                        <p:tgtEl>
                                          <p:spTgt spid="27"/>
                                        </p:tgtEl>
                                      </p:cBhvr>
                                      <p:to x="100000" y="60000"/>
                                    </p:animScale>
                                    <p:animScale>
                                      <p:cBhvr>
                                        <p:cTn id="79" dur="83" decel="50000">
                                          <p:stCondLst>
                                            <p:cond delay="338"/>
                                          </p:stCondLst>
                                        </p:cTn>
                                        <p:tgtEl>
                                          <p:spTgt spid="27"/>
                                        </p:tgtEl>
                                      </p:cBhvr>
                                      <p:to x="100000" y="100000"/>
                                    </p:animScale>
                                    <p:animScale>
                                      <p:cBhvr>
                                        <p:cTn id="80" dur="13">
                                          <p:stCondLst>
                                            <p:cond delay="656"/>
                                          </p:stCondLst>
                                        </p:cTn>
                                        <p:tgtEl>
                                          <p:spTgt spid="27"/>
                                        </p:tgtEl>
                                      </p:cBhvr>
                                      <p:to x="100000" y="80000"/>
                                    </p:animScale>
                                    <p:animScale>
                                      <p:cBhvr>
                                        <p:cTn id="81" dur="83" decel="50000">
                                          <p:stCondLst>
                                            <p:cond delay="669"/>
                                          </p:stCondLst>
                                        </p:cTn>
                                        <p:tgtEl>
                                          <p:spTgt spid="27"/>
                                        </p:tgtEl>
                                      </p:cBhvr>
                                      <p:to x="100000" y="100000"/>
                                    </p:animScale>
                                    <p:animScale>
                                      <p:cBhvr>
                                        <p:cTn id="82" dur="13">
                                          <p:stCondLst>
                                            <p:cond delay="821"/>
                                          </p:stCondLst>
                                        </p:cTn>
                                        <p:tgtEl>
                                          <p:spTgt spid="27"/>
                                        </p:tgtEl>
                                      </p:cBhvr>
                                      <p:to x="100000" y="90000"/>
                                    </p:animScale>
                                    <p:animScale>
                                      <p:cBhvr>
                                        <p:cTn id="83" dur="83" decel="50000">
                                          <p:stCondLst>
                                            <p:cond delay="834"/>
                                          </p:stCondLst>
                                        </p:cTn>
                                        <p:tgtEl>
                                          <p:spTgt spid="27"/>
                                        </p:tgtEl>
                                      </p:cBhvr>
                                      <p:to x="100000" y="100000"/>
                                    </p:animScale>
                                    <p:animScale>
                                      <p:cBhvr>
                                        <p:cTn id="84" dur="13">
                                          <p:stCondLst>
                                            <p:cond delay="904"/>
                                          </p:stCondLst>
                                        </p:cTn>
                                        <p:tgtEl>
                                          <p:spTgt spid="27"/>
                                        </p:tgtEl>
                                      </p:cBhvr>
                                      <p:to x="100000" y="95000"/>
                                    </p:animScale>
                                    <p:animScale>
                                      <p:cBhvr>
                                        <p:cTn id="85" dur="83" decel="50000">
                                          <p:stCondLst>
                                            <p:cond delay="917"/>
                                          </p:stCondLst>
                                        </p:cTn>
                                        <p:tgtEl>
                                          <p:spTgt spid="27"/>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290">
                                          <p:stCondLst>
                                            <p:cond delay="0"/>
                                          </p:stCondLst>
                                        </p:cTn>
                                        <p:tgtEl>
                                          <p:spTgt spid="30"/>
                                        </p:tgtEl>
                                      </p:cBhvr>
                                    </p:animEffect>
                                    <p:anim calcmode="lin" valueType="num">
                                      <p:cBhvr>
                                        <p:cTn id="89"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0"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1"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92"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93"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94" dur="13">
                                          <p:stCondLst>
                                            <p:cond delay="325"/>
                                          </p:stCondLst>
                                        </p:cTn>
                                        <p:tgtEl>
                                          <p:spTgt spid="30"/>
                                        </p:tgtEl>
                                      </p:cBhvr>
                                      <p:to x="100000" y="60000"/>
                                    </p:animScale>
                                    <p:animScale>
                                      <p:cBhvr>
                                        <p:cTn id="95" dur="83" decel="50000">
                                          <p:stCondLst>
                                            <p:cond delay="338"/>
                                          </p:stCondLst>
                                        </p:cTn>
                                        <p:tgtEl>
                                          <p:spTgt spid="30"/>
                                        </p:tgtEl>
                                      </p:cBhvr>
                                      <p:to x="100000" y="100000"/>
                                    </p:animScale>
                                    <p:animScale>
                                      <p:cBhvr>
                                        <p:cTn id="96" dur="13">
                                          <p:stCondLst>
                                            <p:cond delay="656"/>
                                          </p:stCondLst>
                                        </p:cTn>
                                        <p:tgtEl>
                                          <p:spTgt spid="30"/>
                                        </p:tgtEl>
                                      </p:cBhvr>
                                      <p:to x="100000" y="80000"/>
                                    </p:animScale>
                                    <p:animScale>
                                      <p:cBhvr>
                                        <p:cTn id="97" dur="83" decel="50000">
                                          <p:stCondLst>
                                            <p:cond delay="669"/>
                                          </p:stCondLst>
                                        </p:cTn>
                                        <p:tgtEl>
                                          <p:spTgt spid="30"/>
                                        </p:tgtEl>
                                      </p:cBhvr>
                                      <p:to x="100000" y="100000"/>
                                    </p:animScale>
                                    <p:animScale>
                                      <p:cBhvr>
                                        <p:cTn id="98" dur="13">
                                          <p:stCondLst>
                                            <p:cond delay="821"/>
                                          </p:stCondLst>
                                        </p:cTn>
                                        <p:tgtEl>
                                          <p:spTgt spid="30"/>
                                        </p:tgtEl>
                                      </p:cBhvr>
                                      <p:to x="100000" y="90000"/>
                                    </p:animScale>
                                    <p:animScale>
                                      <p:cBhvr>
                                        <p:cTn id="99" dur="83" decel="50000">
                                          <p:stCondLst>
                                            <p:cond delay="834"/>
                                          </p:stCondLst>
                                        </p:cTn>
                                        <p:tgtEl>
                                          <p:spTgt spid="30"/>
                                        </p:tgtEl>
                                      </p:cBhvr>
                                      <p:to x="100000" y="100000"/>
                                    </p:animScale>
                                    <p:animScale>
                                      <p:cBhvr>
                                        <p:cTn id="100" dur="13">
                                          <p:stCondLst>
                                            <p:cond delay="904"/>
                                          </p:stCondLst>
                                        </p:cTn>
                                        <p:tgtEl>
                                          <p:spTgt spid="30"/>
                                        </p:tgtEl>
                                      </p:cBhvr>
                                      <p:to x="100000" y="95000"/>
                                    </p:animScale>
                                    <p:animScale>
                                      <p:cBhvr>
                                        <p:cTn id="101" dur="83" decel="50000">
                                          <p:stCondLst>
                                            <p:cond delay="917"/>
                                          </p:stCondLst>
                                        </p:cTn>
                                        <p:tgtEl>
                                          <p:spTgt spid="30"/>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290">
                                          <p:stCondLst>
                                            <p:cond delay="0"/>
                                          </p:stCondLst>
                                        </p:cTn>
                                        <p:tgtEl>
                                          <p:spTgt spid="31"/>
                                        </p:tgtEl>
                                      </p:cBhvr>
                                    </p:animEffect>
                                    <p:anim calcmode="lin" valueType="num">
                                      <p:cBhvr>
                                        <p:cTn id="105"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06"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7"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108"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109"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110" dur="13">
                                          <p:stCondLst>
                                            <p:cond delay="325"/>
                                          </p:stCondLst>
                                        </p:cTn>
                                        <p:tgtEl>
                                          <p:spTgt spid="31"/>
                                        </p:tgtEl>
                                      </p:cBhvr>
                                      <p:to x="100000" y="60000"/>
                                    </p:animScale>
                                    <p:animScale>
                                      <p:cBhvr>
                                        <p:cTn id="111" dur="83" decel="50000">
                                          <p:stCondLst>
                                            <p:cond delay="338"/>
                                          </p:stCondLst>
                                        </p:cTn>
                                        <p:tgtEl>
                                          <p:spTgt spid="31"/>
                                        </p:tgtEl>
                                      </p:cBhvr>
                                      <p:to x="100000" y="100000"/>
                                    </p:animScale>
                                    <p:animScale>
                                      <p:cBhvr>
                                        <p:cTn id="112" dur="13">
                                          <p:stCondLst>
                                            <p:cond delay="656"/>
                                          </p:stCondLst>
                                        </p:cTn>
                                        <p:tgtEl>
                                          <p:spTgt spid="31"/>
                                        </p:tgtEl>
                                      </p:cBhvr>
                                      <p:to x="100000" y="80000"/>
                                    </p:animScale>
                                    <p:animScale>
                                      <p:cBhvr>
                                        <p:cTn id="113" dur="83" decel="50000">
                                          <p:stCondLst>
                                            <p:cond delay="669"/>
                                          </p:stCondLst>
                                        </p:cTn>
                                        <p:tgtEl>
                                          <p:spTgt spid="31"/>
                                        </p:tgtEl>
                                      </p:cBhvr>
                                      <p:to x="100000" y="100000"/>
                                    </p:animScale>
                                    <p:animScale>
                                      <p:cBhvr>
                                        <p:cTn id="114" dur="13">
                                          <p:stCondLst>
                                            <p:cond delay="821"/>
                                          </p:stCondLst>
                                        </p:cTn>
                                        <p:tgtEl>
                                          <p:spTgt spid="31"/>
                                        </p:tgtEl>
                                      </p:cBhvr>
                                      <p:to x="100000" y="90000"/>
                                    </p:animScale>
                                    <p:animScale>
                                      <p:cBhvr>
                                        <p:cTn id="115" dur="83" decel="50000">
                                          <p:stCondLst>
                                            <p:cond delay="834"/>
                                          </p:stCondLst>
                                        </p:cTn>
                                        <p:tgtEl>
                                          <p:spTgt spid="31"/>
                                        </p:tgtEl>
                                      </p:cBhvr>
                                      <p:to x="100000" y="100000"/>
                                    </p:animScale>
                                    <p:animScale>
                                      <p:cBhvr>
                                        <p:cTn id="116" dur="13">
                                          <p:stCondLst>
                                            <p:cond delay="904"/>
                                          </p:stCondLst>
                                        </p:cTn>
                                        <p:tgtEl>
                                          <p:spTgt spid="31"/>
                                        </p:tgtEl>
                                      </p:cBhvr>
                                      <p:to x="100000" y="95000"/>
                                    </p:animScale>
                                    <p:animScale>
                                      <p:cBhvr>
                                        <p:cTn id="117" dur="83" decel="50000">
                                          <p:stCondLst>
                                            <p:cond delay="917"/>
                                          </p:stCondLst>
                                        </p:cTn>
                                        <p:tgtEl>
                                          <p:spTgt spid="31"/>
                                        </p:tgtEl>
                                      </p:cBhvr>
                                      <p:to x="100000" y="100000"/>
                                    </p:animScale>
                                  </p:childTnLst>
                                </p:cTn>
                              </p:par>
                              <p:par>
                                <p:cTn id="118" presetID="42" presetClass="entr" presetSubtype="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fade">
                                      <p:cBhvr>
                                        <p:cTn id="120" dur="1000"/>
                                        <p:tgtEl>
                                          <p:spTgt spid="8"/>
                                        </p:tgtEl>
                                      </p:cBhvr>
                                    </p:animEffect>
                                    <p:anim calcmode="lin" valueType="num">
                                      <p:cBhvr>
                                        <p:cTn id="121" dur="1000" fill="hold"/>
                                        <p:tgtEl>
                                          <p:spTgt spid="8"/>
                                        </p:tgtEl>
                                        <p:attrNameLst>
                                          <p:attrName>ppt_x</p:attrName>
                                        </p:attrNameLst>
                                      </p:cBhvr>
                                      <p:tavLst>
                                        <p:tav tm="0">
                                          <p:val>
                                            <p:strVal val="#ppt_x"/>
                                          </p:val>
                                        </p:tav>
                                        <p:tav tm="100000">
                                          <p:val>
                                            <p:strVal val="#ppt_x"/>
                                          </p:val>
                                        </p:tav>
                                      </p:tavLst>
                                    </p:anim>
                                    <p:anim calcmode="lin" valueType="num">
                                      <p:cBhvr>
                                        <p:cTn id="122" dur="1000" fill="hold"/>
                                        <p:tgtEl>
                                          <p:spTgt spid="8"/>
                                        </p:tgtEl>
                                        <p:attrNameLst>
                                          <p:attrName>ppt_y</p:attrName>
                                        </p:attrNameLst>
                                      </p:cBhvr>
                                      <p:tavLst>
                                        <p:tav tm="0">
                                          <p:val>
                                            <p:strVal val="#ppt_y+.1"/>
                                          </p:val>
                                        </p:tav>
                                        <p:tav tm="100000">
                                          <p:val>
                                            <p:strVal val="#ppt_y"/>
                                          </p:val>
                                        </p:tav>
                                      </p:tavLst>
                                    </p:anim>
                                  </p:childTnLst>
                                </p:cTn>
                              </p:par>
                            </p:childTnLst>
                          </p:cTn>
                        </p:par>
                        <p:par>
                          <p:cTn id="123" fill="hold">
                            <p:stCondLst>
                              <p:cond delay="3000"/>
                            </p:stCondLst>
                            <p:childTnLst>
                              <p:par>
                                <p:cTn id="124" presetID="42" presetClass="entr" presetSubtype="0"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1000"/>
                                        <p:tgtEl>
                                          <p:spTgt spid="42"/>
                                        </p:tgtEl>
                                      </p:cBhvr>
                                    </p:animEffect>
                                    <p:anim calcmode="lin" valueType="num">
                                      <p:cBhvr>
                                        <p:cTn id="127" dur="1000" fill="hold"/>
                                        <p:tgtEl>
                                          <p:spTgt spid="42"/>
                                        </p:tgtEl>
                                        <p:attrNameLst>
                                          <p:attrName>ppt_x</p:attrName>
                                        </p:attrNameLst>
                                      </p:cBhvr>
                                      <p:tavLst>
                                        <p:tav tm="0">
                                          <p:val>
                                            <p:strVal val="#ppt_x"/>
                                          </p:val>
                                        </p:tav>
                                        <p:tav tm="100000">
                                          <p:val>
                                            <p:strVal val="#ppt_x"/>
                                          </p:val>
                                        </p:tav>
                                      </p:tavLst>
                                    </p:anim>
                                    <p:anim calcmode="lin" valueType="num">
                                      <p:cBhvr>
                                        <p:cTn id="128" dur="1000" fill="hold"/>
                                        <p:tgtEl>
                                          <p:spTgt spid="42"/>
                                        </p:tgtEl>
                                        <p:attrNameLst>
                                          <p:attrName>ppt_y</p:attrName>
                                        </p:attrNameLst>
                                      </p:cBhvr>
                                      <p:tavLst>
                                        <p:tav tm="0">
                                          <p:val>
                                            <p:strVal val="#ppt_y+.1"/>
                                          </p:val>
                                        </p:tav>
                                        <p:tav tm="100000">
                                          <p:val>
                                            <p:strVal val="#ppt_y"/>
                                          </p:val>
                                        </p:tav>
                                      </p:tavLst>
                                    </p:anim>
                                  </p:childTnLst>
                                </p:cTn>
                              </p:par>
                            </p:childTnLst>
                          </p:cTn>
                        </p:par>
                        <p:par>
                          <p:cTn id="129" fill="hold">
                            <p:stCondLst>
                              <p:cond delay="4000"/>
                            </p:stCondLst>
                            <p:childTnLst>
                              <p:par>
                                <p:cTn id="130" presetID="42" presetClass="entr" presetSubtype="0" fill="hold" grpId="0" nodeType="after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1000"/>
                                        <p:tgtEl>
                                          <p:spTgt spid="43"/>
                                        </p:tgtEl>
                                      </p:cBhvr>
                                    </p:animEffect>
                                    <p:anim calcmode="lin" valueType="num">
                                      <p:cBhvr>
                                        <p:cTn id="133" dur="1000" fill="hold"/>
                                        <p:tgtEl>
                                          <p:spTgt spid="43"/>
                                        </p:tgtEl>
                                        <p:attrNameLst>
                                          <p:attrName>ppt_x</p:attrName>
                                        </p:attrNameLst>
                                      </p:cBhvr>
                                      <p:tavLst>
                                        <p:tav tm="0">
                                          <p:val>
                                            <p:strVal val="#ppt_x"/>
                                          </p:val>
                                        </p:tav>
                                        <p:tav tm="100000">
                                          <p:val>
                                            <p:strVal val="#ppt_x"/>
                                          </p:val>
                                        </p:tav>
                                      </p:tavLst>
                                    </p:anim>
                                    <p:anim calcmode="lin" valueType="num">
                                      <p:cBhvr>
                                        <p:cTn id="134" dur="1000" fill="hold"/>
                                        <p:tgtEl>
                                          <p:spTgt spid="43"/>
                                        </p:tgtEl>
                                        <p:attrNameLst>
                                          <p:attrName>ppt_y</p:attrName>
                                        </p:attrNameLst>
                                      </p:cBhvr>
                                      <p:tavLst>
                                        <p:tav tm="0">
                                          <p:val>
                                            <p:strVal val="#ppt_y+.1"/>
                                          </p:val>
                                        </p:tav>
                                        <p:tav tm="100000">
                                          <p:val>
                                            <p:strVal val="#ppt_y"/>
                                          </p:val>
                                        </p:tav>
                                      </p:tavLst>
                                    </p:anim>
                                  </p:childTnLst>
                                </p:cTn>
                              </p:par>
                            </p:childTnLst>
                          </p:cTn>
                        </p:par>
                        <p:par>
                          <p:cTn id="135" fill="hold">
                            <p:stCondLst>
                              <p:cond delay="5000"/>
                            </p:stCondLst>
                            <p:childTnLst>
                              <p:par>
                                <p:cTn id="136" presetID="42" presetClass="entr" presetSubtype="0" fill="hold" grpId="0" nodeType="afterEffect">
                                  <p:stCondLst>
                                    <p:cond delay="0"/>
                                  </p:stCondLst>
                                  <p:childTnLst>
                                    <p:set>
                                      <p:cBhvr>
                                        <p:cTn id="137" dur="1" fill="hold">
                                          <p:stCondLst>
                                            <p:cond delay="0"/>
                                          </p:stCondLst>
                                        </p:cTn>
                                        <p:tgtEl>
                                          <p:spTgt spid="44"/>
                                        </p:tgtEl>
                                        <p:attrNameLst>
                                          <p:attrName>style.visibility</p:attrName>
                                        </p:attrNameLst>
                                      </p:cBhvr>
                                      <p:to>
                                        <p:strVal val="visible"/>
                                      </p:to>
                                    </p:set>
                                    <p:animEffect transition="in" filter="fade">
                                      <p:cBhvr>
                                        <p:cTn id="138" dur="1000"/>
                                        <p:tgtEl>
                                          <p:spTgt spid="44"/>
                                        </p:tgtEl>
                                      </p:cBhvr>
                                    </p:animEffect>
                                    <p:anim calcmode="lin" valueType="num">
                                      <p:cBhvr>
                                        <p:cTn id="139" dur="1000" fill="hold"/>
                                        <p:tgtEl>
                                          <p:spTgt spid="44"/>
                                        </p:tgtEl>
                                        <p:attrNameLst>
                                          <p:attrName>ppt_x</p:attrName>
                                        </p:attrNameLst>
                                      </p:cBhvr>
                                      <p:tavLst>
                                        <p:tav tm="0">
                                          <p:val>
                                            <p:strVal val="#ppt_x"/>
                                          </p:val>
                                        </p:tav>
                                        <p:tav tm="100000">
                                          <p:val>
                                            <p:strVal val="#ppt_x"/>
                                          </p:val>
                                        </p:tav>
                                      </p:tavLst>
                                    </p:anim>
                                    <p:anim calcmode="lin" valueType="num">
                                      <p:cBhvr>
                                        <p:cTn id="14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2" grpId="0"/>
      <p:bldP spid="43" grpId="0"/>
      <p:bldP spid="44" grpId="0"/>
      <p:bldP spid="22" grpId="0" animBg="1"/>
      <p:bldP spid="23" grpId="0"/>
      <p:bldP spid="26" grpId="0" animBg="1"/>
      <p:bldP spid="27" grpId="0"/>
      <p:bldP spid="30"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754201" y="2678950"/>
            <a:ext cx="5341799" cy="45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a:lnSpc>
                <a:spcPts val="2700"/>
              </a:lnSpc>
              <a:buClr>
                <a:srgbClr val="C00000"/>
              </a:buClr>
              <a:buFont typeface="Wingdings" panose="05000000000000000000" pitchFamily="2" charset="2"/>
              <a:buChar char="Ø"/>
            </a:pPr>
            <a:r>
              <a:rPr lang="zh-CN" altLang="en-US" sz="2600" dirty="0">
                <a:solidFill>
                  <a:schemeClr val="bg2">
                    <a:lumMod val="10000"/>
                  </a:schemeClr>
                </a:solidFill>
                <a:latin typeface="+mn-lt"/>
                <a:ea typeface="+mn-ea"/>
                <a:cs typeface="+mn-ea"/>
                <a:sym typeface="+mn-lt"/>
              </a:rPr>
              <a:t>是世界社会主义阵营的有生力量</a:t>
            </a:r>
            <a:endParaRPr lang="zh-CN" altLang="en-US" sz="2600" dirty="0">
              <a:solidFill>
                <a:srgbClr val="C00000"/>
              </a:solidFill>
              <a:latin typeface="+mn-lt"/>
              <a:ea typeface="+mn-ea"/>
              <a:cs typeface="+mn-ea"/>
              <a:sym typeface="+mn-lt"/>
            </a:endParaRPr>
          </a:p>
        </p:txBody>
      </p:sp>
      <p:sp>
        <p:nvSpPr>
          <p:cNvPr id="3" name="文本框 2"/>
          <p:cNvSpPr txBox="1"/>
          <p:nvPr/>
        </p:nvSpPr>
        <p:spPr>
          <a:xfrm>
            <a:off x="1305405" y="1658678"/>
            <a:ext cx="6892219" cy="600164"/>
          </a:xfrm>
          <a:prstGeom prst="rect">
            <a:avLst/>
          </a:prstGeom>
          <a:noFill/>
        </p:spPr>
        <p:txBody>
          <a:bodyPr wrap="square" rtlCol="0">
            <a:spAutoFit/>
          </a:bodyPr>
          <a:lstStyle/>
          <a:p>
            <a:pPr defTabSz="457200"/>
            <a:r>
              <a:rPr lang="zh-CN" altLang="en-US" sz="3300" b="1" dirty="0">
                <a:solidFill>
                  <a:srgbClr val="C00000"/>
                </a:solidFill>
                <a:cs typeface="+mn-ea"/>
                <a:sym typeface="+mn-lt"/>
              </a:rPr>
              <a:t>中国共产党领导下的中华人民共和国</a:t>
            </a:r>
          </a:p>
        </p:txBody>
      </p:sp>
      <p:sp>
        <p:nvSpPr>
          <p:cNvPr id="4" name="TextBox 7"/>
          <p:cNvSpPr txBox="1">
            <a:spLocks noChangeArrowheads="1"/>
          </p:cNvSpPr>
          <p:nvPr/>
        </p:nvSpPr>
        <p:spPr bwMode="auto">
          <a:xfrm>
            <a:off x="754201" y="3429000"/>
            <a:ext cx="516185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ts val="2700"/>
              </a:lnSpc>
              <a:buClr>
                <a:srgbClr val="C00000"/>
              </a:buClr>
              <a:buFont typeface="Wingdings" panose="05000000000000000000" pitchFamily="2" charset="2"/>
              <a:buChar char="Ø"/>
            </a:pPr>
            <a:r>
              <a:rPr lang="zh-CN" altLang="en-US" sz="2400" dirty="0">
                <a:solidFill>
                  <a:schemeClr val="bg2">
                    <a:lumMod val="10000"/>
                  </a:schemeClr>
                </a:solidFill>
                <a:latin typeface="+mn-lt"/>
                <a:ea typeface="+mn-ea"/>
                <a:cs typeface="+mn-ea"/>
                <a:sym typeface="+mn-lt"/>
              </a:rPr>
              <a:t>是支持亚、非、拉第三世界国家反帝反殖民、争取民族独立运动的坚强后盾</a:t>
            </a:r>
            <a:endParaRPr lang="zh-CN" altLang="en-US" sz="2400" dirty="0">
              <a:solidFill>
                <a:srgbClr val="C00000"/>
              </a:solidFill>
              <a:latin typeface="+mn-lt"/>
              <a:ea typeface="+mn-ea"/>
              <a:cs typeface="+mn-ea"/>
              <a:sym typeface="+mn-lt"/>
            </a:endParaRPr>
          </a:p>
        </p:txBody>
      </p:sp>
      <p:sp>
        <p:nvSpPr>
          <p:cNvPr id="5" name="Aitds4"/>
          <p:cNvSpPr txBox="1"/>
          <p:nvPr/>
        </p:nvSpPr>
        <p:spPr>
          <a:xfrm>
            <a:off x="864370" y="4813132"/>
            <a:ext cx="5521743" cy="1615805"/>
          </a:xfrm>
          <a:prstGeom prst="rect">
            <a:avLst/>
          </a:prstGeom>
          <a:noFill/>
        </p:spPr>
        <p:txBody>
          <a:bodyPr wrap="square" lIns="91422" tIns="45709" rIns="91422" bIns="45709" rtlCol="0">
            <a:spAutoFit/>
          </a:bodyPr>
          <a:lstStyle/>
          <a:p>
            <a:pPr lvl="0" algn="just">
              <a:lnSpc>
                <a:spcPct val="150000"/>
              </a:lnSpc>
              <a:defRPr/>
            </a:pPr>
            <a:r>
              <a:rPr lang="zh-CN" altLang="en-US" sz="2200" b="1" dirty="0">
                <a:solidFill>
                  <a:srgbClr val="C00000"/>
                </a:solidFill>
                <a:cs typeface="+mn-ea"/>
                <a:sym typeface="+mn-lt"/>
              </a:rPr>
              <a:t>中国共产党坚持把马克思主义基本原理与中国实际相结合，摆脱了模仿苏联模式的传统思路，成功开辟了中国特色社会主义道路。</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400" y="1595074"/>
            <a:ext cx="645004" cy="663768"/>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635" y="2456762"/>
            <a:ext cx="4530242" cy="4530242"/>
          </a:xfrm>
          <a:prstGeom prst="rect">
            <a:avLst/>
          </a:prstGeom>
        </p:spPr>
      </p:pic>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5"/>
                                        </p:tgtEl>
                                        <p:attrNameLst>
                                          <p:attrName>style.visibility</p:attrName>
                                        </p:attrNameLst>
                                      </p:cBhvr>
                                      <p:to>
                                        <p:strVal val="visible"/>
                                      </p:to>
                                    </p:set>
                                    <p:animEffect transition="in" filter="wipe(left)">
                                      <p:cBhvr>
                                        <p:cTn id="27" dur="200"/>
                                        <p:tgtEl>
                                          <p:spTgt spid="5"/>
                                        </p:tgtEl>
                                      </p:cBhvr>
                                    </p:animEffect>
                                  </p:childTnLst>
                                </p:cTn>
                              </p:par>
                            </p:childTnLst>
                          </p:cTn>
                        </p:par>
                        <p:par>
                          <p:cTn id="28" fill="hold">
                            <p:stCondLst>
                              <p:cond delay="5809"/>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p:bldP spid="4" grpId="0" autoUpdateAnimBg="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75900" y="2003316"/>
            <a:ext cx="8961180" cy="3583877"/>
            <a:chOff x="1705677" y="2761999"/>
            <a:chExt cx="8963254" cy="2977955"/>
          </a:xfrm>
        </p:grpSpPr>
        <p:sp>
          <p:nvSpPr>
            <p:cNvPr id="46" name="矩形 45"/>
            <p:cNvSpPr/>
            <p:nvPr/>
          </p:nvSpPr>
          <p:spPr>
            <a:xfrm>
              <a:off x="1705677" y="2762000"/>
              <a:ext cx="8963254" cy="2977954"/>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flipV="1">
              <a:off x="1705677" y="2761999"/>
              <a:ext cx="8963254" cy="1637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TextBox 22"/>
          <p:cNvSpPr txBox="1"/>
          <p:nvPr/>
        </p:nvSpPr>
        <p:spPr>
          <a:xfrm>
            <a:off x="2010099" y="2480586"/>
            <a:ext cx="8201803" cy="2615994"/>
          </a:xfrm>
          <a:prstGeom prst="rect">
            <a:avLst/>
          </a:prstGeom>
          <a:noFill/>
        </p:spPr>
        <p:txBody>
          <a:bodyPr wrap="square" lIns="121815" tIns="60907" rIns="121815" bIns="60907">
            <a:spAutoFit/>
          </a:bodyPr>
          <a:lstStyle/>
          <a:p>
            <a:pPr algn="just">
              <a:lnSpc>
                <a:spcPct val="150000"/>
              </a:lnSpc>
            </a:pPr>
            <a:r>
              <a:rPr lang="zh-CN" altLang="en-US" dirty="0">
                <a:cs typeface="+mn-ea"/>
                <a:sym typeface="+mn-lt"/>
              </a:rPr>
              <a:t>习近平总书记指出，“只有坚持思想建党、理论强党，不忘初心才能更加自觉，担当使命才能更加坚定”“要把学习贯彻党的创新理论作为思想武装的重中之重，并同学习党史、新中国史、改革开放史、社会主义发展史（下称“四史”）结合起来”。“四史” 内容各有侧重，但整体讲的就是中国共产党为人民谋幸福、为民族谋复兴、为世界谋大同的实践史，中国共产党的领导是“四史”的主线。</a:t>
            </a: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293" y="744391"/>
            <a:ext cx="1191404" cy="1226064"/>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5718629" y="530498"/>
            <a:ext cx="3352103" cy="1385513"/>
          </a:xfrm>
          <a:prstGeom prst="rect">
            <a:avLst/>
          </a:prstGeom>
        </p:spPr>
        <p:txBody>
          <a:bodyPr wrap="square" lIns="117164" tIns="58581" rIns="117164" bIns="58581">
            <a:spAutoFit/>
          </a:bodyPr>
          <a:lstStyle/>
          <a:p>
            <a:pPr algn="r" fontAlgn="base">
              <a:spcBef>
                <a:spcPct val="0"/>
              </a:spcBef>
              <a:spcAft>
                <a:spcPct val="0"/>
              </a:spcAft>
            </a:pPr>
            <a:r>
              <a:rPr lang="zh-CN" altLang="en-US" sz="4000" b="1" kern="300" dirty="0">
                <a:solidFill>
                  <a:srgbClr val="C00000"/>
                </a:solidFill>
                <a:cs typeface="+mn-ea"/>
                <a:sym typeface="+mn-lt"/>
              </a:rPr>
              <a:t>前   言</a:t>
            </a:r>
            <a:endParaRPr lang="en-US" altLang="zh-CN" sz="4000" b="1" kern="300" dirty="0">
              <a:solidFill>
                <a:srgbClr val="C00000"/>
              </a:solidFill>
              <a:cs typeface="+mn-ea"/>
              <a:sym typeface="+mn-lt"/>
            </a:endParaRPr>
          </a:p>
          <a:p>
            <a:pPr algn="r" fontAlgn="base">
              <a:lnSpc>
                <a:spcPct val="150000"/>
              </a:lnSpc>
              <a:spcBef>
                <a:spcPct val="0"/>
              </a:spcBef>
              <a:spcAft>
                <a:spcPct val="0"/>
              </a:spcAft>
            </a:pPr>
            <a:r>
              <a:rPr lang="en-US" altLang="zh-CN" sz="3200" b="1" dirty="0">
                <a:solidFill>
                  <a:srgbClr val="C00000"/>
                </a:solidFill>
                <a:cs typeface="+mn-ea"/>
                <a:sym typeface="+mn-lt"/>
              </a:rPr>
              <a:t>/PREFACE</a:t>
            </a:r>
            <a:endParaRPr lang="en-GB" altLang="zh-CN" sz="3200" b="1" dirty="0">
              <a:solidFill>
                <a:srgbClr val="C00000"/>
              </a:solidFill>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l="-1" t="28449" r="2167" b="30893"/>
          <a:stretch>
            <a:fillRect/>
          </a:stretch>
        </p:blipFill>
        <p:spPr>
          <a:xfrm>
            <a:off x="3778362" y="4965501"/>
            <a:ext cx="4673373" cy="1892499"/>
          </a:xfrm>
          <a:prstGeom prst="rect">
            <a:avLst/>
          </a:prstGeom>
        </p:spPr>
      </p:pic>
      <p:pic>
        <p:nvPicPr>
          <p:cNvPr id="21" name="图片 20"/>
          <p:cNvPicPr>
            <a:picLocks noChangeAspect="1"/>
          </p:cNvPicPr>
          <p:nvPr/>
        </p:nvPicPr>
        <p:blipFill>
          <a:blip r:embed="rId7"/>
          <a:stretch>
            <a:fillRect/>
          </a:stretch>
        </p:blipFill>
        <p:spPr>
          <a:xfrm>
            <a:off x="-6157" y="0"/>
            <a:ext cx="5499069" cy="16280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800" fill="hold"/>
                                        <p:tgtEl>
                                          <p:spTgt spid="11"/>
                                        </p:tgtEl>
                                        <p:attrNameLst>
                                          <p:attrName>ppt_w</p:attrName>
                                        </p:attrNameLst>
                                      </p:cBhvr>
                                      <p:tavLst>
                                        <p:tav tm="0">
                                          <p:val>
                                            <p:fltVal val="0"/>
                                          </p:val>
                                        </p:tav>
                                        <p:tav tm="100000">
                                          <p:val>
                                            <p:strVal val="#ppt_w"/>
                                          </p:val>
                                        </p:tav>
                                      </p:tavLst>
                                    </p:anim>
                                    <p:anim calcmode="lin" valueType="num">
                                      <p:cBhvr>
                                        <p:cTn id="8" dur="800" fill="hold"/>
                                        <p:tgtEl>
                                          <p:spTgt spid="11"/>
                                        </p:tgtEl>
                                        <p:attrNameLst>
                                          <p:attrName>ppt_h</p:attrName>
                                        </p:attrNameLst>
                                      </p:cBhvr>
                                      <p:tavLst>
                                        <p:tav tm="0">
                                          <p:val>
                                            <p:fltVal val="0"/>
                                          </p:val>
                                        </p:tav>
                                        <p:tav tm="100000">
                                          <p:val>
                                            <p:strVal val="#ppt_h"/>
                                          </p:val>
                                        </p:tav>
                                      </p:tavLst>
                                    </p:anim>
                                    <p:animEffect transition="in" filter="fade">
                                      <p:cBhvr>
                                        <p:cTn id="9" dur="800"/>
                                        <p:tgtEl>
                                          <p:spTgt spid="1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25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075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1750"/>
                            </p:stCondLst>
                            <p:childTnLst>
                              <p:par>
                                <p:cTn id="33" presetID="2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12250"/>
                            </p:stCondLst>
                            <p:childTnLst>
                              <p:par>
                                <p:cTn id="37" presetID="22" presetClass="entr" presetSubtype="1"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tds4"/>
          <p:cNvSpPr txBox="1"/>
          <p:nvPr/>
        </p:nvSpPr>
        <p:spPr>
          <a:xfrm>
            <a:off x="553674" y="1655681"/>
            <a:ext cx="11071951" cy="1172606"/>
          </a:xfrm>
          <a:prstGeom prst="rect">
            <a:avLst/>
          </a:prstGeom>
          <a:noFill/>
        </p:spPr>
        <p:txBody>
          <a:bodyPr wrap="square" lIns="91422" tIns="45709" rIns="91422" bIns="45709" rtlCol="0">
            <a:spAutoFit/>
          </a:bodyPr>
          <a:lstStyle/>
          <a:p>
            <a:pPr lvl="0" algn="just">
              <a:lnSpc>
                <a:spcPct val="130000"/>
              </a:lnSpc>
              <a:defRPr/>
            </a:pPr>
            <a:r>
              <a:rPr lang="zh-CN" altLang="en-US" dirty="0">
                <a:cs typeface="+mn-ea"/>
                <a:sym typeface="+mn-lt"/>
              </a:rPr>
              <a:t>上世纪八十年代末、九十年代初，苏东社会主义国家解体使国际共产主义运动走入低谷。在中国共产党的正确领导下，中国用几十年时间走完了发达国家几百年走过的工业化进程，人民生活显著改善，社会长期稳定，社会主义在同资本主义竞争中所处的被动局面得到很大程度的扭转。</a:t>
            </a:r>
          </a:p>
        </p:txBody>
      </p:sp>
      <p:sp>
        <p:nvSpPr>
          <p:cNvPr id="3" name="TextBox 40"/>
          <p:cNvSpPr txBox="1"/>
          <p:nvPr/>
        </p:nvSpPr>
        <p:spPr>
          <a:xfrm>
            <a:off x="553674" y="3988640"/>
            <a:ext cx="7782384" cy="2336024"/>
          </a:xfrm>
          <a:prstGeom prst="rect">
            <a:avLst/>
          </a:prstGeom>
          <a:noFill/>
        </p:spPr>
        <p:txBody>
          <a:bodyPr wrap="square" rtlCol="0">
            <a:spAutoFit/>
          </a:bodyPr>
          <a:lstStyle/>
          <a:p>
            <a:pPr marL="285750" indent="-285750" defTabSz="1219200">
              <a:lnSpc>
                <a:spcPct val="135000"/>
              </a:lnSpc>
              <a:buClr>
                <a:srgbClr val="C00000"/>
              </a:buClr>
              <a:buFont typeface="Wingdings" panose="05000000000000000000" pitchFamily="2" charset="2"/>
              <a:buChar char="Ø"/>
              <a:defRPr/>
            </a:pPr>
            <a:r>
              <a:rPr lang="zh-CN" altLang="en-US" dirty="0">
                <a:solidFill>
                  <a:srgbClr val="44546A">
                    <a:lumMod val="50000"/>
                  </a:srgbClr>
                </a:solidFill>
                <a:cs typeface="+mn-ea"/>
                <a:sym typeface="+mn-lt"/>
              </a:rPr>
              <a:t>在中国共产党的正确领导下，我国国家制度和国家治理体系体现出显著优势，科学社会主义在中国焕发出强大生机活力。</a:t>
            </a:r>
            <a:endParaRPr lang="en-US" altLang="zh-CN" dirty="0">
              <a:solidFill>
                <a:srgbClr val="44546A">
                  <a:lumMod val="50000"/>
                </a:srgbClr>
              </a:solidFill>
              <a:cs typeface="+mn-ea"/>
              <a:sym typeface="+mn-lt"/>
            </a:endParaRPr>
          </a:p>
          <a:p>
            <a:pPr marL="285750" indent="-285750" defTabSz="1219200">
              <a:lnSpc>
                <a:spcPct val="135000"/>
              </a:lnSpc>
              <a:buClr>
                <a:srgbClr val="C00000"/>
              </a:buClr>
              <a:buFont typeface="Wingdings" panose="05000000000000000000" pitchFamily="2" charset="2"/>
              <a:buChar char="Ø"/>
              <a:defRPr/>
            </a:pPr>
            <a:r>
              <a:rPr lang="zh-CN" altLang="en-US" dirty="0">
                <a:solidFill>
                  <a:srgbClr val="44546A">
                    <a:lumMod val="50000"/>
                  </a:srgbClr>
                </a:solidFill>
                <a:cs typeface="+mn-ea"/>
                <a:sym typeface="+mn-lt"/>
              </a:rPr>
              <a:t>中国特色社会主义成为科学社会主义发展的伟大旗帜， 成为振兴世界社会主义的中流砥柱。</a:t>
            </a:r>
            <a:endParaRPr lang="en-US" altLang="zh-CN" dirty="0">
              <a:solidFill>
                <a:srgbClr val="44546A">
                  <a:lumMod val="50000"/>
                </a:srgbClr>
              </a:solidFill>
              <a:cs typeface="+mn-ea"/>
              <a:sym typeface="+mn-lt"/>
            </a:endParaRPr>
          </a:p>
          <a:p>
            <a:pPr marL="285750" indent="-285750" defTabSz="1219200">
              <a:lnSpc>
                <a:spcPct val="135000"/>
              </a:lnSpc>
              <a:buClr>
                <a:srgbClr val="C00000"/>
              </a:buClr>
              <a:buFont typeface="Wingdings" panose="05000000000000000000" pitchFamily="2" charset="2"/>
              <a:buChar char="Ø"/>
              <a:defRPr/>
            </a:pPr>
            <a:r>
              <a:rPr lang="zh-CN" altLang="en-US" dirty="0">
                <a:solidFill>
                  <a:srgbClr val="44546A">
                    <a:lumMod val="50000"/>
                  </a:srgbClr>
                </a:solidFill>
                <a:cs typeface="+mn-ea"/>
                <a:sym typeface="+mn-lt"/>
              </a:rPr>
              <a:t>在国际环境日益复杂多变的当下，中国共产党有责任、有信心、有能力为科学社会主义新发展做出更大历史贡献。</a:t>
            </a:r>
          </a:p>
        </p:txBody>
      </p:sp>
      <p:grpSp>
        <p:nvGrpSpPr>
          <p:cNvPr id="9" name="组合 8"/>
          <p:cNvGrpSpPr/>
          <p:nvPr/>
        </p:nvGrpSpPr>
        <p:grpSpPr>
          <a:xfrm>
            <a:off x="738130" y="3160758"/>
            <a:ext cx="3285091" cy="520891"/>
            <a:chOff x="738130" y="3160758"/>
            <a:chExt cx="3285091" cy="520891"/>
          </a:xfrm>
        </p:grpSpPr>
        <p:sp>
          <p:nvSpPr>
            <p:cNvPr id="4" name="矩形 3"/>
            <p:cNvSpPr/>
            <p:nvPr/>
          </p:nvSpPr>
          <p:spPr>
            <a:xfrm>
              <a:off x="1504583" y="3182778"/>
              <a:ext cx="2518638" cy="492443"/>
            </a:xfrm>
            <a:prstGeom prst="rect">
              <a:avLst/>
            </a:prstGeom>
            <a:solidFill>
              <a:srgbClr val="C00000"/>
            </a:solidFill>
          </p:spPr>
          <p:txBody>
            <a:bodyPr wrap="none">
              <a:spAutoFit/>
            </a:bodyPr>
            <a:lstStyle/>
            <a:p>
              <a:r>
                <a:rPr lang="zh-CN" altLang="en-US" sz="2600" dirty="0">
                  <a:solidFill>
                    <a:schemeClr val="bg1"/>
                  </a:solidFill>
                  <a:cs typeface="+mn-ea"/>
                  <a:sym typeface="+mn-lt"/>
                </a:rPr>
                <a:t>进入二十一世纪</a:t>
              </a:r>
            </a:p>
          </p:txBody>
        </p:sp>
        <p:grpSp>
          <p:nvGrpSpPr>
            <p:cNvPr id="8" name="组合 7"/>
            <p:cNvGrpSpPr/>
            <p:nvPr/>
          </p:nvGrpSpPr>
          <p:grpSpPr>
            <a:xfrm>
              <a:off x="738130" y="3160758"/>
              <a:ext cx="694063" cy="520891"/>
              <a:chOff x="738130" y="3309645"/>
              <a:chExt cx="694063" cy="520891"/>
            </a:xfrm>
          </p:grpSpPr>
          <p:sp>
            <p:nvSpPr>
              <p:cNvPr id="5" name="矩形 4"/>
              <p:cNvSpPr/>
              <p:nvPr/>
            </p:nvSpPr>
            <p:spPr>
              <a:xfrm>
                <a:off x="738130" y="3316076"/>
                <a:ext cx="694063" cy="5080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15" y="3309645"/>
                <a:ext cx="520891" cy="520891"/>
              </a:xfrm>
              <a:prstGeom prst="rect">
                <a:avLst/>
              </a:prstGeom>
            </p:spPr>
          </p:pic>
        </p:gr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781" y="3254349"/>
            <a:ext cx="3561941" cy="3561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764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864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914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5980134" y="2409690"/>
            <a:ext cx="5343634" cy="3724410"/>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cs typeface="+mn-ea"/>
              <a:sym typeface="+mn-lt"/>
            </a:endParaRPr>
          </a:p>
        </p:txBody>
      </p:sp>
      <p:sp>
        <p:nvSpPr>
          <p:cNvPr id="7" name="矩形 6"/>
          <p:cNvSpPr/>
          <p:nvPr/>
        </p:nvSpPr>
        <p:spPr>
          <a:xfrm>
            <a:off x="6096000" y="2972974"/>
            <a:ext cx="5227768" cy="2862322"/>
          </a:xfrm>
          <a:prstGeom prst="rect">
            <a:avLst/>
          </a:prstGeom>
          <a:noFill/>
        </p:spPr>
        <p:txBody>
          <a:bodyPr wrap="square" rtlCol="0">
            <a:spAutoFit/>
          </a:bodyPr>
          <a:lstStyle/>
          <a:p>
            <a:pPr indent="457200" algn="just">
              <a:lnSpc>
                <a:spcPct val="150000"/>
              </a:lnSpc>
            </a:pPr>
            <a:r>
              <a:rPr lang="zh-CN" altLang="en-US" sz="2000" dirty="0">
                <a:cs typeface="+mn-ea"/>
                <a:sym typeface="+mn-lt"/>
              </a:rPr>
              <a:t>是贯穿党史、新中国史、改革开放史、社会主义发展史的主导性实践逻辑。党员干部在系统研读“四史”材料时，要准确把握党的领导这一主线，不断深化“四史”学习教育， 切实增强在实践中守初心、担使命的思想自觉和行动自觉。</a:t>
            </a:r>
          </a:p>
        </p:txBody>
      </p:sp>
      <p:sp>
        <p:nvSpPr>
          <p:cNvPr id="4" name="矩形 3"/>
          <p:cNvSpPr/>
          <p:nvPr/>
        </p:nvSpPr>
        <p:spPr>
          <a:xfrm>
            <a:off x="6982367" y="2091401"/>
            <a:ext cx="3339168" cy="39995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algn="ctr"/>
            <a:r>
              <a:rPr lang="zh-CN" altLang="en-US" sz="2400" b="1" dirty="0">
                <a:solidFill>
                  <a:schemeClr val="bg1"/>
                </a:solidFill>
                <a:cs typeface="+mn-ea"/>
                <a:sym typeface="+mn-lt"/>
              </a:rPr>
              <a:t>中国共产党的领导</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35" y="1016000"/>
            <a:ext cx="5343634" cy="53436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64918" y="1908335"/>
            <a:ext cx="4434017" cy="816040"/>
            <a:chOff x="1225366" y="2254249"/>
            <a:chExt cx="4434017" cy="816040"/>
          </a:xfrm>
          <a:solidFill>
            <a:schemeClr val="accent4">
              <a:lumMod val="20000"/>
              <a:lumOff val="80000"/>
            </a:schemeClr>
          </a:solidFill>
        </p:grpSpPr>
        <p:sp>
          <p:nvSpPr>
            <p:cNvPr id="12" name="任意多边形 29"/>
            <p:cNvSpPr/>
            <p:nvPr/>
          </p:nvSpPr>
          <p:spPr>
            <a:xfrm>
              <a:off x="1917718" y="2254249"/>
              <a:ext cx="3004458" cy="816040"/>
            </a:xfrm>
            <a:prstGeom prst="roundRect">
              <a:avLst>
                <a:gd name="adj" fmla="val 3593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3" name="矩形 12"/>
            <p:cNvSpPr/>
            <p:nvPr/>
          </p:nvSpPr>
          <p:spPr>
            <a:xfrm>
              <a:off x="1225366" y="2343858"/>
              <a:ext cx="4434017" cy="707886"/>
            </a:xfrm>
            <a:prstGeom prst="rect">
              <a:avLst/>
            </a:prstGeom>
            <a:noFill/>
          </p:spPr>
          <p:txBody>
            <a:bodyPr wrap="square">
              <a:spAutoFit/>
            </a:bodyPr>
            <a:lstStyle/>
            <a:p>
              <a:pPr lvl="0" algn="ctr" defTabSz="914400">
                <a:defRPr/>
              </a:pPr>
              <a:r>
                <a:rPr lang="zh-CN" altLang="en-US" sz="4000" b="1" dirty="0">
                  <a:solidFill>
                    <a:srgbClr val="C00000"/>
                  </a:solidFill>
                  <a:cs typeface="+mn-ea"/>
                  <a:sym typeface="+mn-lt"/>
                </a:rPr>
                <a:t>第五章 </a:t>
              </a:r>
              <a:endParaRPr kumimoji="0" lang="zh-CN" altLang="en-US" sz="4000" b="1" i="0" u="none" strike="noStrike" kern="1200" cap="none" spc="0" normalizeH="0" baseline="0" noProof="0" dirty="0">
                <a:ln>
                  <a:noFill/>
                </a:ln>
                <a:solidFill>
                  <a:srgbClr val="C00000"/>
                </a:solidFill>
                <a:effectLst/>
                <a:uLnTx/>
                <a:uFillTx/>
                <a:cs typeface="+mn-ea"/>
                <a:sym typeface="+mn-lt"/>
              </a:endParaRPr>
            </a:p>
          </p:txBody>
        </p:sp>
      </p:grpSp>
      <p:sp>
        <p:nvSpPr>
          <p:cNvPr id="14" name="矩形 13"/>
          <p:cNvSpPr/>
          <p:nvPr/>
        </p:nvSpPr>
        <p:spPr>
          <a:xfrm>
            <a:off x="3129416" y="2928076"/>
            <a:ext cx="5920468" cy="1754326"/>
          </a:xfrm>
          <a:prstGeom prst="rect">
            <a:avLst/>
          </a:prstGeom>
        </p:spPr>
        <p:txBody>
          <a:bodyPr wrap="square">
            <a:spAutoFit/>
          </a:bodyPr>
          <a:lstStyle/>
          <a:p>
            <a:pPr algn="ctr" fontAlgn="base">
              <a:spcBef>
                <a:spcPct val="0"/>
              </a:spcBef>
              <a:spcAft>
                <a:spcPct val="0"/>
              </a:spcAft>
              <a:defRPr/>
            </a:pPr>
            <a:r>
              <a:rPr lang="zh-CN" altLang="en-US" sz="5400" b="1" kern="0" dirty="0">
                <a:ln w="3175">
                  <a:noFill/>
                </a:ln>
                <a:solidFill>
                  <a:srgbClr val="C00000"/>
                </a:solidFill>
                <a:cs typeface="+mn-ea"/>
                <a:sym typeface="+mn-lt"/>
              </a:rPr>
              <a:t>学好“四史”，牢记初心使命</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266" y="1659086"/>
            <a:ext cx="1360008" cy="1360008"/>
          </a:xfrm>
          <a:prstGeom prst="rect">
            <a:avLst/>
          </a:prstGeom>
        </p:spPr>
      </p:pic>
      <p:pic>
        <p:nvPicPr>
          <p:cNvPr id="20" name="图片 19"/>
          <p:cNvPicPr>
            <a:picLocks noChangeAspect="1"/>
          </p:cNvPicPr>
          <p:nvPr/>
        </p:nvPicPr>
        <p:blipFill>
          <a:blip r:embed="rId3"/>
          <a:stretch>
            <a:fillRect/>
          </a:stretch>
        </p:blipFill>
        <p:spPr>
          <a:xfrm>
            <a:off x="-6157" y="0"/>
            <a:ext cx="5499069" cy="1628008"/>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1" t="28449" r="2167" b="30893"/>
          <a:stretch>
            <a:fillRect/>
          </a:stretch>
        </p:blipFill>
        <p:spPr>
          <a:xfrm>
            <a:off x="3778362" y="4965501"/>
            <a:ext cx="4673373" cy="1892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100"/>
                                        <p:tgtEl>
                                          <p:spTgt spid="14"/>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9295" y="2626098"/>
            <a:ext cx="9860710" cy="1824978"/>
            <a:chOff x="1660008" y="1610446"/>
            <a:chExt cx="7304796" cy="1824978"/>
          </a:xfrm>
        </p:grpSpPr>
        <p:grpSp>
          <p:nvGrpSpPr>
            <p:cNvPr id="3" name="组合 2"/>
            <p:cNvGrpSpPr/>
            <p:nvPr/>
          </p:nvGrpSpPr>
          <p:grpSpPr>
            <a:xfrm>
              <a:off x="1660009" y="1610446"/>
              <a:ext cx="7304795" cy="1824978"/>
              <a:chOff x="1487487" y="1819268"/>
              <a:chExt cx="6784032" cy="1678463"/>
            </a:xfrm>
          </p:grpSpPr>
          <p:sp>
            <p:nvSpPr>
              <p:cNvPr id="5" name="矩形: 圆角 4"/>
              <p:cNvSpPr/>
              <p:nvPr/>
            </p:nvSpPr>
            <p:spPr>
              <a:xfrm>
                <a:off x="1487487" y="1822216"/>
                <a:ext cx="6784032" cy="1675515"/>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7" name="任意多边形: 形状 6"/>
              <p:cNvSpPr/>
              <p:nvPr/>
            </p:nvSpPr>
            <p:spPr>
              <a:xfrm>
                <a:off x="1487488" y="1819268"/>
                <a:ext cx="6784031" cy="136513"/>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4" name="矩形 3"/>
            <p:cNvSpPr/>
            <p:nvPr/>
          </p:nvSpPr>
          <p:spPr>
            <a:xfrm>
              <a:off x="1660008" y="1924614"/>
              <a:ext cx="7108705" cy="1172629"/>
            </a:xfrm>
            <a:prstGeom prst="rect">
              <a:avLst/>
            </a:prstGeom>
            <a:noFill/>
          </p:spPr>
          <p:txBody>
            <a:bodyPr wrap="square">
              <a:spAutoFit/>
            </a:bodyPr>
            <a:lstStyle/>
            <a:p>
              <a:pPr algn="just">
                <a:lnSpc>
                  <a:spcPct val="130000"/>
                </a:lnSpc>
              </a:pPr>
              <a:r>
                <a:rPr lang="zh-CN" altLang="en-US" sz="1800" dirty="0">
                  <a:cs typeface="+mn-ea"/>
                  <a:sym typeface="+mn-lt"/>
                </a:rPr>
                <a:t>当今年代的党员大多是在改革开放后出生的，没有经历过战争的洗礼，没有遇到过国家从站起来到富起来的艰难险阻，只有通过学习“四史”，才能身临其境地了解我党走过的峥嵘岁月，体会我党在革命和奋斗中的艰难历程。</a:t>
              </a:r>
            </a:p>
          </p:txBody>
        </p:sp>
      </p:grpSp>
      <p:grpSp>
        <p:nvGrpSpPr>
          <p:cNvPr id="11" name="组合 10"/>
          <p:cNvGrpSpPr/>
          <p:nvPr/>
        </p:nvGrpSpPr>
        <p:grpSpPr>
          <a:xfrm>
            <a:off x="232528" y="887132"/>
            <a:ext cx="9114671" cy="1860677"/>
            <a:chOff x="2061328" y="804262"/>
            <a:chExt cx="9114671" cy="1860677"/>
          </a:xfrm>
        </p:grpSpPr>
        <p:sp>
          <p:nvSpPr>
            <p:cNvPr id="8" name="文本框 7"/>
            <p:cNvSpPr txBox="1"/>
            <p:nvPr/>
          </p:nvSpPr>
          <p:spPr>
            <a:xfrm>
              <a:off x="3480822" y="1556479"/>
              <a:ext cx="7695177" cy="584775"/>
            </a:xfrm>
            <a:prstGeom prst="rect">
              <a:avLst/>
            </a:prstGeom>
            <a:noFill/>
            <a:ln>
              <a:noFill/>
            </a:ln>
          </p:spPr>
          <p:txBody>
            <a:bodyPr wrap="square" rtlCol="0">
              <a:spAutoFit/>
            </a:bodyPr>
            <a:lstStyle/>
            <a:p>
              <a:pPr defTabSz="457200"/>
              <a:r>
                <a:rPr lang="zh-CN" altLang="en-US" sz="3200" b="1" dirty="0">
                  <a:solidFill>
                    <a:srgbClr val="C00000"/>
                  </a:solidFill>
                  <a:cs typeface="+mn-ea"/>
                  <a:sym typeface="+mn-lt"/>
                </a:rPr>
                <a:t>“四史”学习教育是坚定理想信念的需要</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328" y="804262"/>
              <a:ext cx="1860677" cy="1860677"/>
            </a:xfrm>
            <a:prstGeom prst="rect">
              <a:avLst/>
            </a:prstGeom>
          </p:spPr>
        </p:pic>
      </p:grpSp>
      <p:sp>
        <p:nvSpPr>
          <p:cNvPr id="12" name="13131313"/>
          <p:cNvSpPr txBox="1"/>
          <p:nvPr/>
        </p:nvSpPr>
        <p:spPr>
          <a:xfrm>
            <a:off x="1159295" y="4732102"/>
            <a:ext cx="4240019" cy="430887"/>
          </a:xfrm>
          <a:prstGeom prst="rect">
            <a:avLst/>
          </a:prstGeom>
          <a:solidFill>
            <a:srgbClr val="C00000"/>
          </a:solid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l"/>
            <a:r>
              <a:rPr lang="zh-CN" altLang="en-US" sz="2200" b="0" dirty="0">
                <a:solidFill>
                  <a:schemeClr val="bg1"/>
                </a:solidFill>
                <a:latin typeface="+mn-lt"/>
                <a:ea typeface="+mn-ea"/>
                <a:cs typeface="+mn-ea"/>
                <a:sym typeface="+mn-lt"/>
              </a:rPr>
              <a:t>学习“四史”要紧扣时代特征</a:t>
            </a:r>
          </a:p>
        </p:txBody>
      </p:sp>
      <p:sp>
        <p:nvSpPr>
          <p:cNvPr id="13" name="Aitds3"/>
          <p:cNvSpPr/>
          <p:nvPr/>
        </p:nvSpPr>
        <p:spPr>
          <a:xfrm>
            <a:off x="1159295" y="5205719"/>
            <a:ext cx="9054211" cy="435440"/>
          </a:xfrm>
          <a:prstGeom prst="rect">
            <a:avLst/>
          </a:prstGeom>
        </p:spPr>
        <p:txBody>
          <a:bodyPr wrap="square">
            <a:spAutoFit/>
          </a:bodyPr>
          <a:lstStyle/>
          <a:p>
            <a:pPr algn="just">
              <a:lnSpc>
                <a:spcPct val="130000"/>
              </a:lnSpc>
            </a:pPr>
            <a:r>
              <a:rPr lang="zh-CN" altLang="en-US" sz="1900" dirty="0">
                <a:cs typeface="+mn-ea"/>
                <a:sym typeface="+mn-lt"/>
              </a:rPr>
              <a:t>要充分利用当地的红色文化资源加强教育引导，增强广大党员干部的思想定力。</a:t>
            </a:r>
            <a:endParaRPr lang="en-US" altLang="zh-CN" sz="1900" dirty="0">
              <a:cs typeface="+mn-ea"/>
              <a:sym typeface="+mn-lt"/>
            </a:endParaRPr>
          </a:p>
        </p:txBody>
      </p:sp>
      <p:sp>
        <p:nvSpPr>
          <p:cNvPr id="14" name="矩形 13"/>
          <p:cNvSpPr/>
          <p:nvPr/>
        </p:nvSpPr>
        <p:spPr>
          <a:xfrm>
            <a:off x="1159294" y="5725041"/>
            <a:ext cx="9860707" cy="701346"/>
          </a:xfrm>
          <a:prstGeom prst="rect">
            <a:avLst/>
          </a:prstGeom>
        </p:spPr>
        <p:txBody>
          <a:bodyPr wrap="square">
            <a:spAutoFit/>
          </a:bodyPr>
          <a:lstStyle/>
          <a:p>
            <a:pPr algn="just">
              <a:lnSpc>
                <a:spcPct val="130000"/>
              </a:lnSpc>
            </a:pPr>
            <a:r>
              <a:rPr lang="zh-CN" altLang="en-US" sz="1600" dirty="0">
                <a:solidFill>
                  <a:srgbClr val="C00000"/>
                </a:solidFill>
                <a:cs typeface="+mn-ea"/>
                <a:sym typeface="+mn-lt"/>
              </a:rPr>
              <a:t>例如</a:t>
            </a:r>
            <a:r>
              <a:rPr lang="zh-CN" altLang="en-US" sz="1600" dirty="0">
                <a:cs typeface="+mn-ea"/>
                <a:sym typeface="+mn-lt"/>
              </a:rPr>
              <a:t>，上海不仅是中国共产党的诞生地，更是改革开放的前沿阵地，要牢牢把握这一特征，激励上海的党员干部在新时代担起新使命、实现新作为。</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childTnLst>
                          </p:cTn>
                        </p:par>
                        <p:par>
                          <p:cTn id="23" fill="hold">
                            <p:stCondLst>
                              <p:cond delay="2599"/>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3099"/>
                            </p:stCondLst>
                            <p:childTnLst>
                              <p:par>
                                <p:cTn id="28" presetID="2" presetClass="entr" presetSubtype="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9295" y="2626097"/>
            <a:ext cx="9860710" cy="1156076"/>
            <a:chOff x="1660008" y="1610445"/>
            <a:chExt cx="7304796" cy="1156076"/>
          </a:xfrm>
        </p:grpSpPr>
        <p:grpSp>
          <p:nvGrpSpPr>
            <p:cNvPr id="3" name="组合 2"/>
            <p:cNvGrpSpPr/>
            <p:nvPr/>
          </p:nvGrpSpPr>
          <p:grpSpPr>
            <a:xfrm>
              <a:off x="1660009" y="1610445"/>
              <a:ext cx="7304795" cy="1156076"/>
              <a:chOff x="1487487" y="1819268"/>
              <a:chExt cx="6784032" cy="1063263"/>
            </a:xfrm>
          </p:grpSpPr>
          <p:sp>
            <p:nvSpPr>
              <p:cNvPr id="5" name="矩形: 圆角 4"/>
              <p:cNvSpPr/>
              <p:nvPr/>
            </p:nvSpPr>
            <p:spPr>
              <a:xfrm>
                <a:off x="1487487" y="1822216"/>
                <a:ext cx="6784032" cy="1060315"/>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7" name="任意多边形: 形状 6"/>
              <p:cNvSpPr/>
              <p:nvPr/>
            </p:nvSpPr>
            <p:spPr>
              <a:xfrm>
                <a:off x="1487488" y="1819268"/>
                <a:ext cx="6784031" cy="136513"/>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4" name="矩形 3"/>
            <p:cNvSpPr/>
            <p:nvPr/>
          </p:nvSpPr>
          <p:spPr>
            <a:xfrm>
              <a:off x="1660008" y="1924614"/>
              <a:ext cx="7108705" cy="777457"/>
            </a:xfrm>
            <a:prstGeom prst="rect">
              <a:avLst/>
            </a:prstGeom>
            <a:noFill/>
          </p:spPr>
          <p:txBody>
            <a:bodyPr wrap="square">
              <a:spAutoFit/>
            </a:bodyPr>
            <a:lstStyle/>
            <a:p>
              <a:pPr algn="just">
                <a:lnSpc>
                  <a:spcPct val="130000"/>
                </a:lnSpc>
              </a:pPr>
              <a:r>
                <a:rPr lang="zh-CN" altLang="en-US" sz="1800" dirty="0">
                  <a:cs typeface="+mn-ea"/>
                  <a:sym typeface="+mn-lt"/>
                </a:rPr>
                <a:t>中华民族伟大复兴中的道路从来不是一马平川，而如今有一些党员对改革开放史、社会主义发展史缺乏深入了解，他们贪图安逸，坐享其成。</a:t>
              </a:r>
            </a:p>
          </p:txBody>
        </p:sp>
      </p:grpSp>
      <p:grpSp>
        <p:nvGrpSpPr>
          <p:cNvPr id="11" name="组合 10"/>
          <p:cNvGrpSpPr/>
          <p:nvPr/>
        </p:nvGrpSpPr>
        <p:grpSpPr>
          <a:xfrm>
            <a:off x="232528" y="887132"/>
            <a:ext cx="8940501" cy="1860677"/>
            <a:chOff x="2061328" y="804262"/>
            <a:chExt cx="8940501" cy="1860677"/>
          </a:xfrm>
        </p:grpSpPr>
        <p:sp>
          <p:nvSpPr>
            <p:cNvPr id="8" name="文本框 7"/>
            <p:cNvSpPr txBox="1"/>
            <p:nvPr/>
          </p:nvSpPr>
          <p:spPr>
            <a:xfrm>
              <a:off x="3480823" y="1556479"/>
              <a:ext cx="7521006" cy="584775"/>
            </a:xfrm>
            <a:prstGeom prst="rect">
              <a:avLst/>
            </a:prstGeom>
            <a:noFill/>
            <a:ln>
              <a:noFill/>
            </a:ln>
          </p:spPr>
          <p:txBody>
            <a:bodyPr wrap="square" rtlCol="0">
              <a:spAutoFit/>
            </a:bodyPr>
            <a:lstStyle/>
            <a:p>
              <a:pPr defTabSz="457200"/>
              <a:r>
                <a:rPr lang="zh-CN" altLang="en-US" sz="3200" b="1" dirty="0">
                  <a:solidFill>
                    <a:srgbClr val="C00000"/>
                  </a:solidFill>
                  <a:cs typeface="+mn-ea"/>
                  <a:sym typeface="+mn-lt"/>
                </a:rPr>
                <a:t>“四史”学习教育是提升党性修养的需要</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328" y="804262"/>
              <a:ext cx="1860677" cy="1860677"/>
            </a:xfrm>
            <a:prstGeom prst="rect">
              <a:avLst/>
            </a:prstGeom>
          </p:spPr>
        </p:pic>
      </p:grpSp>
      <p:sp>
        <p:nvSpPr>
          <p:cNvPr id="12" name="13131313"/>
          <p:cNvSpPr txBox="1"/>
          <p:nvPr/>
        </p:nvSpPr>
        <p:spPr>
          <a:xfrm>
            <a:off x="1159295" y="4107496"/>
            <a:ext cx="3693185" cy="430887"/>
          </a:xfrm>
          <a:prstGeom prst="rect">
            <a:avLst/>
          </a:prstGeom>
          <a:solidFill>
            <a:srgbClr val="C00000"/>
          </a:solid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l"/>
            <a:r>
              <a:rPr lang="zh-CN" altLang="en-US" sz="2200" b="0" dirty="0">
                <a:solidFill>
                  <a:schemeClr val="bg1"/>
                </a:solidFill>
                <a:latin typeface="+mn-lt"/>
                <a:ea typeface="+mn-ea"/>
                <a:cs typeface="+mn-ea"/>
                <a:sym typeface="+mn-lt"/>
              </a:rPr>
              <a:t>学习“四史”要紧扣实际</a:t>
            </a:r>
          </a:p>
        </p:txBody>
      </p:sp>
      <p:grpSp>
        <p:nvGrpSpPr>
          <p:cNvPr id="15" name="组合 14"/>
          <p:cNvGrpSpPr/>
          <p:nvPr/>
        </p:nvGrpSpPr>
        <p:grpSpPr>
          <a:xfrm>
            <a:off x="1159295" y="4822751"/>
            <a:ext cx="4316088" cy="1522486"/>
            <a:chOff x="1660008" y="1610444"/>
            <a:chExt cx="7304796" cy="1522486"/>
          </a:xfrm>
        </p:grpSpPr>
        <p:grpSp>
          <p:nvGrpSpPr>
            <p:cNvPr id="16" name="组合 15"/>
            <p:cNvGrpSpPr/>
            <p:nvPr/>
          </p:nvGrpSpPr>
          <p:grpSpPr>
            <a:xfrm>
              <a:off x="1660009" y="1610444"/>
              <a:ext cx="7304795" cy="1522486"/>
              <a:chOff x="1487487" y="1819268"/>
              <a:chExt cx="6784032" cy="1400257"/>
            </a:xfrm>
          </p:grpSpPr>
          <p:sp>
            <p:nvSpPr>
              <p:cNvPr id="18" name="矩形: 圆角 17"/>
              <p:cNvSpPr/>
              <p:nvPr/>
            </p:nvSpPr>
            <p:spPr>
              <a:xfrm>
                <a:off x="1487487" y="1822216"/>
                <a:ext cx="6784032" cy="1397309"/>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19" name="任意多边形: 形状 18"/>
              <p:cNvSpPr/>
              <p:nvPr/>
            </p:nvSpPr>
            <p:spPr>
              <a:xfrm>
                <a:off x="1487488" y="1819268"/>
                <a:ext cx="6784031" cy="136513"/>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17" name="矩形 16"/>
            <p:cNvSpPr/>
            <p:nvPr/>
          </p:nvSpPr>
          <p:spPr>
            <a:xfrm>
              <a:off x="1660008" y="1924614"/>
              <a:ext cx="7108704" cy="1172629"/>
            </a:xfrm>
            <a:prstGeom prst="rect">
              <a:avLst/>
            </a:prstGeom>
            <a:noFill/>
          </p:spPr>
          <p:txBody>
            <a:bodyPr wrap="square">
              <a:spAutoFit/>
            </a:bodyPr>
            <a:lstStyle/>
            <a:p>
              <a:pPr algn="just">
                <a:lnSpc>
                  <a:spcPct val="130000"/>
                </a:lnSpc>
              </a:pPr>
              <a:r>
                <a:rPr lang="zh-CN" altLang="en-US" sz="1800" dirty="0">
                  <a:cs typeface="+mn-ea"/>
                  <a:sym typeface="+mn-lt"/>
                </a:rPr>
                <a:t>当今，新冠肺炎疫情爆发后，同样涌现出了一大批爱岗敬业、无私奉献的优秀人物</a:t>
              </a:r>
            </a:p>
          </p:txBody>
        </p:sp>
      </p:grpSp>
      <p:sp>
        <p:nvSpPr>
          <p:cNvPr id="20" name="Aitds3"/>
          <p:cNvSpPr/>
          <p:nvPr/>
        </p:nvSpPr>
        <p:spPr>
          <a:xfrm>
            <a:off x="5692838" y="4955006"/>
            <a:ext cx="5339865" cy="1292662"/>
          </a:xfrm>
          <a:prstGeom prst="rect">
            <a:avLst/>
          </a:prstGeom>
        </p:spPr>
        <p:txBody>
          <a:bodyPr wrap="square">
            <a:spAutoFit/>
          </a:bodyPr>
          <a:lstStyle/>
          <a:p>
            <a:pPr algn="just">
              <a:lnSpc>
                <a:spcPct val="130000"/>
              </a:lnSpc>
            </a:pPr>
            <a:r>
              <a:rPr lang="zh-CN" altLang="en-US" sz="2000" dirty="0">
                <a:cs typeface="+mn-ea"/>
                <a:sym typeface="+mn-lt"/>
              </a:rPr>
              <a:t>以“四史”开展党性教育，</a:t>
            </a:r>
            <a:r>
              <a:rPr lang="zh-CN" altLang="en-US" sz="2000" b="1" dirty="0">
                <a:solidFill>
                  <a:srgbClr val="C00000"/>
                </a:solidFill>
                <a:cs typeface="+mn-ea"/>
                <a:sym typeface="+mn-lt"/>
              </a:rPr>
              <a:t>要</a:t>
            </a:r>
            <a:r>
              <a:rPr lang="zh-CN" altLang="en-US" sz="2000" dirty="0">
                <a:cs typeface="+mn-ea"/>
                <a:sym typeface="+mn-lt"/>
              </a:rPr>
              <a:t>引导党员干部从历史人物和现代人物中学习他们的优秀品质，要在现实中自觉提升党性修养和政治觉悟。</a:t>
            </a: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6241" y="2714090"/>
            <a:ext cx="9860710" cy="1240822"/>
            <a:chOff x="1660008" y="1610446"/>
            <a:chExt cx="7304796" cy="1240822"/>
          </a:xfrm>
        </p:grpSpPr>
        <p:grpSp>
          <p:nvGrpSpPr>
            <p:cNvPr id="3" name="组合 2"/>
            <p:cNvGrpSpPr/>
            <p:nvPr/>
          </p:nvGrpSpPr>
          <p:grpSpPr>
            <a:xfrm>
              <a:off x="1660009" y="1610446"/>
              <a:ext cx="7304795" cy="1240822"/>
              <a:chOff x="1487487" y="1819268"/>
              <a:chExt cx="6784032" cy="1141205"/>
            </a:xfrm>
          </p:grpSpPr>
          <p:sp>
            <p:nvSpPr>
              <p:cNvPr id="5" name="矩形: 圆角 4"/>
              <p:cNvSpPr/>
              <p:nvPr/>
            </p:nvSpPr>
            <p:spPr>
              <a:xfrm>
                <a:off x="1487487" y="1822216"/>
                <a:ext cx="6784032" cy="1138257"/>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7" name="任意多边形: 形状 6"/>
              <p:cNvSpPr/>
              <p:nvPr/>
            </p:nvSpPr>
            <p:spPr>
              <a:xfrm>
                <a:off x="1487488" y="1819268"/>
                <a:ext cx="6784031" cy="136513"/>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4" name="矩形 3"/>
            <p:cNvSpPr/>
            <p:nvPr/>
          </p:nvSpPr>
          <p:spPr>
            <a:xfrm>
              <a:off x="1660008" y="1924614"/>
              <a:ext cx="7108705" cy="777457"/>
            </a:xfrm>
            <a:prstGeom prst="rect">
              <a:avLst/>
            </a:prstGeom>
            <a:noFill/>
          </p:spPr>
          <p:txBody>
            <a:bodyPr wrap="square">
              <a:spAutoFit/>
            </a:bodyPr>
            <a:lstStyle/>
            <a:p>
              <a:pPr algn="just">
                <a:lnSpc>
                  <a:spcPct val="130000"/>
                </a:lnSpc>
              </a:pPr>
              <a:r>
                <a:rPr lang="zh-CN" altLang="en-US" sz="1800" dirty="0">
                  <a:cs typeface="+mn-ea"/>
                  <a:sym typeface="+mn-lt"/>
                </a:rPr>
                <a:t>中华民族从富起来到强起来的进程中，充分展现了中国共产党用马克思主义思想指导实践、推动工作的过程。</a:t>
              </a:r>
            </a:p>
          </p:txBody>
        </p:sp>
      </p:grpSp>
      <p:grpSp>
        <p:nvGrpSpPr>
          <p:cNvPr id="11" name="组合 10"/>
          <p:cNvGrpSpPr/>
          <p:nvPr/>
        </p:nvGrpSpPr>
        <p:grpSpPr>
          <a:xfrm>
            <a:off x="409474" y="887132"/>
            <a:ext cx="9837612" cy="1860677"/>
            <a:chOff x="2061328" y="804262"/>
            <a:chExt cx="9837612" cy="1860677"/>
          </a:xfrm>
        </p:grpSpPr>
        <p:sp>
          <p:nvSpPr>
            <p:cNvPr id="8" name="文本框 7"/>
            <p:cNvSpPr txBox="1"/>
            <p:nvPr/>
          </p:nvSpPr>
          <p:spPr>
            <a:xfrm>
              <a:off x="3480822" y="1556479"/>
              <a:ext cx="8418118" cy="584775"/>
            </a:xfrm>
            <a:prstGeom prst="rect">
              <a:avLst/>
            </a:prstGeom>
            <a:noFill/>
            <a:ln>
              <a:noFill/>
            </a:ln>
          </p:spPr>
          <p:txBody>
            <a:bodyPr wrap="square" rtlCol="0">
              <a:spAutoFit/>
            </a:bodyPr>
            <a:lstStyle/>
            <a:p>
              <a:pPr defTabSz="457200"/>
              <a:r>
                <a:rPr lang="zh-CN" altLang="en-US" sz="3200" b="1" dirty="0">
                  <a:solidFill>
                    <a:srgbClr val="C00000"/>
                  </a:solidFill>
                  <a:cs typeface="+mn-ea"/>
                  <a:sym typeface="+mn-lt"/>
                </a:rPr>
                <a:t>“四史”学习教育是提高干部工作能力的需要</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328" y="804262"/>
              <a:ext cx="1860677" cy="1860677"/>
            </a:xfrm>
            <a:prstGeom prst="rect">
              <a:avLst/>
            </a:prstGeom>
          </p:spPr>
        </p:pic>
      </p:grpSp>
      <p:sp>
        <p:nvSpPr>
          <p:cNvPr id="12" name="13131313"/>
          <p:cNvSpPr txBox="1"/>
          <p:nvPr/>
        </p:nvSpPr>
        <p:spPr>
          <a:xfrm>
            <a:off x="1336241" y="4143910"/>
            <a:ext cx="7654199" cy="430887"/>
          </a:xfrm>
          <a:prstGeom prst="rect">
            <a:avLst/>
          </a:prstGeom>
          <a:solidFill>
            <a:srgbClr val="C00000"/>
          </a:solid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l"/>
            <a:r>
              <a:rPr lang="zh-CN" altLang="en-US" sz="2200" b="0" dirty="0">
                <a:solidFill>
                  <a:schemeClr val="bg1"/>
                </a:solidFill>
                <a:latin typeface="+mn-lt"/>
                <a:ea typeface="+mn-ea"/>
                <a:cs typeface="+mn-ea"/>
                <a:sym typeface="+mn-lt"/>
              </a:rPr>
              <a:t>有一些领导干部意识到自己本领恐慌、能力不足</a:t>
            </a:r>
          </a:p>
        </p:txBody>
      </p:sp>
      <p:sp>
        <p:nvSpPr>
          <p:cNvPr id="13" name="Aitds3"/>
          <p:cNvSpPr/>
          <p:nvPr/>
        </p:nvSpPr>
        <p:spPr>
          <a:xfrm>
            <a:off x="1336241" y="4872921"/>
            <a:ext cx="9860709" cy="1292662"/>
          </a:xfrm>
          <a:prstGeom prst="rect">
            <a:avLst/>
          </a:prstGeom>
        </p:spPr>
        <p:txBody>
          <a:bodyPr wrap="square">
            <a:spAutoFit/>
          </a:bodyPr>
          <a:lstStyle/>
          <a:p>
            <a:pPr algn="just">
              <a:lnSpc>
                <a:spcPct val="130000"/>
              </a:lnSpc>
            </a:pPr>
            <a:r>
              <a:rPr lang="zh-CN" altLang="en-US" sz="2000" dirty="0">
                <a:cs typeface="+mn-ea"/>
                <a:sym typeface="+mn-lt"/>
              </a:rPr>
              <a:t>其实，通过学习“四史”便可从中汲取智慧和力量，在研究和学习的过程中，不断总结经验和教训，再加以综合分析、科学判断、灵活运用，不断增强工作的主动性、预见性和创造性，以理论指导实践，最终达到提升自我能力的目的。</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988869" y="5977020"/>
            <a:ext cx="10201562" cy="0"/>
          </a:xfrm>
          <a:prstGeom prst="line">
            <a:avLst/>
          </a:prstGeom>
          <a:ln w="127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a:off x="5296139" y="2005582"/>
            <a:ext cx="5502490" cy="461598"/>
          </a:xfrm>
          <a:prstGeom prst="parallelogram">
            <a:avLst>
              <a:gd name="adj" fmla="val 1399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kern="100" dirty="0">
                <a:solidFill>
                  <a:schemeClr val="bg1"/>
                </a:solidFill>
                <a:cs typeface="+mn-ea"/>
                <a:sym typeface="+mn-lt"/>
              </a:rPr>
              <a:t>历史是最好的教科书</a:t>
            </a:r>
            <a:endParaRPr lang="zh-CN" altLang="en-US" sz="3600" b="1" dirty="0">
              <a:solidFill>
                <a:schemeClr val="bg1"/>
              </a:solidFill>
              <a:cs typeface="+mn-ea"/>
              <a:sym typeface="+mn-lt"/>
            </a:endParaRPr>
          </a:p>
        </p:txBody>
      </p:sp>
      <p:sp>
        <p:nvSpPr>
          <p:cNvPr id="17" name="文本框 16"/>
          <p:cNvSpPr txBox="1"/>
          <p:nvPr/>
        </p:nvSpPr>
        <p:spPr>
          <a:xfrm>
            <a:off x="5107454" y="2739402"/>
            <a:ext cx="5905177" cy="2769989"/>
          </a:xfrm>
          <a:prstGeom prst="rect">
            <a:avLst/>
          </a:prstGeom>
          <a:noFill/>
        </p:spPr>
        <p:txBody>
          <a:bodyPr wrap="square" lIns="0" tIns="0" rIns="0" bIns="0" rtlCol="0">
            <a:spAutoFit/>
          </a:bodyPr>
          <a:lstStyle/>
          <a:p>
            <a:pPr indent="457200" algn="just">
              <a:lnSpc>
                <a:spcPct val="200000"/>
              </a:lnSpc>
              <a:spcAft>
                <a:spcPts val="0"/>
              </a:spcAft>
            </a:pPr>
            <a:r>
              <a:rPr lang="zh-CN" altLang="en-US" kern="100" dirty="0">
                <a:cs typeface="+mn-ea"/>
                <a:sym typeface="+mn-lt"/>
              </a:rPr>
              <a:t>对党员干部来说，历史更是好的营养剂，多一次重温我党的历史，心中就多增添一份信念。常温党史、新中国史、改革开放史、社会主义发展史，可以增强守初心、担使命的思想自觉和行动自觉，增强实现中华民族伟大复兴中国梦的信心。</a:t>
            </a:r>
            <a:endParaRPr lang="zh-CN" altLang="zh-CN" sz="1400" kern="100" dirty="0">
              <a:cs typeface="+mn-ea"/>
              <a:sym typeface="+mn-lt"/>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946" y="2044600"/>
            <a:ext cx="3387975" cy="3387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495091" y="4454077"/>
            <a:ext cx="3593302" cy="499376"/>
            <a:chOff x="4146949" y="3629704"/>
            <a:chExt cx="3593302" cy="499376"/>
          </a:xfrm>
        </p:grpSpPr>
        <p:sp>
          <p:nvSpPr>
            <p:cNvPr id="33" name="圆角矩形 3"/>
            <p:cNvSpPr/>
            <p:nvPr/>
          </p:nvSpPr>
          <p:spPr>
            <a:xfrm>
              <a:off x="4146949" y="3629704"/>
              <a:ext cx="3593302" cy="499376"/>
            </a:xfrm>
            <a:prstGeom prst="roundRect">
              <a:avLst>
                <a:gd name="adj" fmla="val 50000"/>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schemeClr val="accent4">
                    <a:lumMod val="20000"/>
                    <a:lumOff val="80000"/>
                  </a:schemeClr>
                </a:solidFill>
                <a:cs typeface="+mn-ea"/>
                <a:sym typeface="+mn-lt"/>
              </a:endParaRPr>
            </a:p>
          </p:txBody>
        </p:sp>
        <p:sp>
          <p:nvSpPr>
            <p:cNvPr id="34" name="矩形 33"/>
            <p:cNvSpPr/>
            <p:nvPr/>
          </p:nvSpPr>
          <p:spPr>
            <a:xfrm>
              <a:off x="4436919" y="3679337"/>
              <a:ext cx="3051461" cy="400110"/>
            </a:xfrm>
            <a:prstGeom prst="rect">
              <a:avLst/>
            </a:prstGeom>
          </p:spPr>
          <p:txBody>
            <a:bodyPr wrap="square">
              <a:spAutoFit/>
            </a:bodyPr>
            <a:lstStyle/>
            <a:p>
              <a:pPr algn="ctr" defTabSz="914400" fontAlgn="base">
                <a:spcBef>
                  <a:spcPct val="0"/>
                </a:spcBef>
                <a:spcAft>
                  <a:spcPct val="0"/>
                </a:spcAft>
                <a:defRPr/>
              </a:pPr>
              <a:r>
                <a:rPr lang="zh-CN" altLang="en-US" sz="2000" kern="0" dirty="0">
                  <a:ln w="3175">
                    <a:noFill/>
                  </a:ln>
                  <a:solidFill>
                    <a:schemeClr val="accent4">
                      <a:lumMod val="20000"/>
                      <a:lumOff val="80000"/>
                    </a:schemeClr>
                  </a:solidFill>
                  <a:cs typeface="+mn-ea"/>
                  <a:sym typeface="+mn-lt"/>
                </a:rPr>
                <a:t>在此输入您的党组织名称</a:t>
              </a:r>
              <a:endParaRPr lang="en-US" altLang="zh-CN" sz="2000" kern="0" dirty="0">
                <a:ln w="3175">
                  <a:noFill/>
                </a:ln>
                <a:solidFill>
                  <a:schemeClr val="accent4">
                    <a:lumMod val="20000"/>
                    <a:lumOff val="80000"/>
                  </a:schemeClr>
                </a:solidFill>
                <a:cs typeface="+mn-ea"/>
                <a:sym typeface="+mn-lt"/>
              </a:endParaRPr>
            </a:p>
          </p:txBody>
        </p:sp>
      </p:grpSp>
      <p:sp>
        <p:nvSpPr>
          <p:cNvPr id="35" name="PA-文本框 72"/>
          <p:cNvSpPr txBox="1"/>
          <p:nvPr>
            <p:custDataLst>
              <p:tags r:id="rId1"/>
            </p:custDataLst>
          </p:nvPr>
        </p:nvSpPr>
        <p:spPr>
          <a:xfrm>
            <a:off x="3010522" y="3710499"/>
            <a:ext cx="6562440" cy="461665"/>
          </a:xfrm>
          <a:prstGeom prst="rect">
            <a:avLst/>
          </a:prstGeom>
          <a:noFill/>
        </p:spPr>
        <p:txBody>
          <a:bodyPr wrap="square" rtlCol="0">
            <a:spAutoFit/>
          </a:bodyPr>
          <a:lstStyle/>
          <a:p>
            <a:pPr algn="ctr"/>
            <a:r>
              <a:rPr lang="zh-CN" altLang="en-US" sz="2400" b="1" dirty="0">
                <a:solidFill>
                  <a:srgbClr val="C00000"/>
                </a:solidFill>
                <a:cs typeface="+mn-ea"/>
                <a:sym typeface="+mn-lt"/>
              </a:rPr>
              <a:t>党史 新中国史 改革开放史 社会主义发展史</a:t>
            </a:r>
          </a:p>
        </p:txBody>
      </p:sp>
      <p:sp>
        <p:nvSpPr>
          <p:cNvPr id="36" name="星形: 五角 35"/>
          <p:cNvSpPr/>
          <p:nvPr/>
        </p:nvSpPr>
        <p:spPr>
          <a:xfrm>
            <a:off x="2916684" y="3734581"/>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sym typeface="+mn-lt"/>
            </a:endParaRPr>
          </a:p>
        </p:txBody>
      </p:sp>
      <p:sp>
        <p:nvSpPr>
          <p:cNvPr id="37" name="星形: 五角 36"/>
          <p:cNvSpPr/>
          <p:nvPr/>
        </p:nvSpPr>
        <p:spPr>
          <a:xfrm>
            <a:off x="9366212" y="3734581"/>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4"/>
          <a:stretch>
            <a:fillRect/>
          </a:stretch>
        </p:blipFill>
        <p:spPr>
          <a:xfrm flipH="1">
            <a:off x="7736113" y="-24011"/>
            <a:ext cx="4455886" cy="13191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sp>
        <p:nvSpPr>
          <p:cNvPr id="16" name="PA-矩形 9"/>
          <p:cNvSpPr/>
          <p:nvPr>
            <p:custDataLst>
              <p:tags r:id="rId2"/>
            </p:custDataLst>
          </p:nvPr>
        </p:nvSpPr>
        <p:spPr>
          <a:xfrm>
            <a:off x="2124576" y="2279489"/>
            <a:ext cx="8334333" cy="1323439"/>
          </a:xfrm>
          <a:prstGeom prst="rect">
            <a:avLst/>
          </a:prstGeom>
        </p:spPr>
        <p:txBody>
          <a:bodyPr wrap="none">
            <a:spAutoFit/>
          </a:bodyPr>
          <a:lstStyle/>
          <a:p>
            <a:pPr algn="ctr"/>
            <a:r>
              <a:rPr lang="zh-CN" altLang="en-US" sz="8000" kern="1600" spc="-300" dirty="0">
                <a:solidFill>
                  <a:srgbClr val="C00000"/>
                </a:solidFill>
                <a:latin typeface="方正正大黑简体" panose="02000000000000000000" pitchFamily="2" charset="-122"/>
                <a:ea typeface="方正正大黑简体" panose="02000000000000000000" pitchFamily="2" charset="-122"/>
                <a:cs typeface="+mn-ea"/>
                <a:sym typeface="+mn-lt"/>
              </a:rPr>
              <a:t>演讲完毕 感谢观看</a:t>
            </a:r>
          </a:p>
        </p:txBody>
      </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3506" y="2953257"/>
            <a:ext cx="2298706" cy="2298706"/>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662"/>
            <a:ext cx="2943162" cy="6910032"/>
          </a:xfrm>
          <a:prstGeom prst="rect">
            <a:avLst/>
          </a:prstGeom>
        </p:spPr>
      </p:pic>
      <p:pic>
        <p:nvPicPr>
          <p:cNvPr id="5" name="图片 4"/>
          <p:cNvPicPr>
            <a:picLocks noChangeAspect="1"/>
          </p:cNvPicPr>
          <p:nvPr/>
        </p:nvPicPr>
        <p:blipFill rotWithShape="1">
          <a:blip r:embed="rId9" cstate="print">
            <a:extLst>
              <a:ext uri="{28A0092B-C50C-407E-A947-70E740481C1C}">
                <a14:useLocalDpi xmlns:a14="http://schemas.microsoft.com/office/drawing/2010/main" val="0"/>
              </a:ext>
            </a:extLst>
          </a:blip>
          <a:srcRect l="-1" t="28449" r="2167" b="30893"/>
          <a:stretch>
            <a:fillRect/>
          </a:stretch>
        </p:blipFill>
        <p:spPr>
          <a:xfrm>
            <a:off x="3955056" y="4965501"/>
            <a:ext cx="4673373" cy="1892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000">
        <p15:prstTrans prst="curtains"/>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 calcmode="lin" valueType="num">
                                      <p:cBhvr>
                                        <p:cTn id="2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gtEl>
                                      </p:cBhvr>
                                    </p:animEffect>
                                  </p:childTnLst>
                                </p:cTn>
                              </p:par>
                            </p:childTnLst>
                          </p:cTn>
                        </p:par>
                        <p:par>
                          <p:cTn id="26" fill="hold">
                            <p:stCondLst>
                              <p:cond delay="29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3400"/>
                            </p:stCondLst>
                            <p:childTnLst>
                              <p:par>
                                <p:cTn id="31" presetID="53" presetClass="entr" presetSubtype="16"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par>
                          <p:cTn id="36" fill="hold">
                            <p:stCondLst>
                              <p:cond delay="3900"/>
                            </p:stCondLst>
                            <p:childTnLst>
                              <p:par>
                                <p:cTn id="37" presetID="53" presetClass="entr" presetSubtype="16"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par>
                          <p:cTn id="42" fill="hold">
                            <p:stCondLst>
                              <p:cond delay="44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4900"/>
                            </p:stCondLst>
                            <p:childTnLst>
                              <p:par>
                                <p:cTn id="47" presetID="22" presetClass="entr" presetSubtype="4"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par>
                          <p:cTn id="50" fill="hold">
                            <p:stCondLst>
                              <p:cond delay="5400"/>
                            </p:stCondLst>
                            <p:childTnLst>
                              <p:par>
                                <p:cTn id="51" presetID="42"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par>
                          <p:cTn id="56" fill="hold">
                            <p:stCondLst>
                              <p:cond delay="6400"/>
                            </p:stCondLst>
                            <p:childTnLst>
                              <p:par>
                                <p:cTn id="57" presetID="22" presetClass="entr" presetSubtype="2"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占位符 659"/>
          <p:cNvSpPr txBox="1"/>
          <p:nvPr/>
        </p:nvSpPr>
        <p:spPr>
          <a:xfrm>
            <a:off x="5896907" y="1227473"/>
            <a:ext cx="4755209" cy="830997"/>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sz="2400" kern="0" dirty="0">
                <a:solidFill>
                  <a:schemeClr val="tx1">
                    <a:lumMod val="85000"/>
                    <a:lumOff val="15000"/>
                  </a:schemeClr>
                </a:solidFill>
                <a:latin typeface="+mn-lt"/>
                <a:ea typeface="+mn-ea"/>
                <a:cs typeface="+mn-ea"/>
                <a:sym typeface="+mn-lt"/>
              </a:rPr>
              <a:t>党史是中国共产党的领导不断走向成熟的实践史</a:t>
            </a:r>
          </a:p>
        </p:txBody>
      </p:sp>
      <p:sp>
        <p:nvSpPr>
          <p:cNvPr id="32" name="文本占位符 659"/>
          <p:cNvSpPr txBox="1"/>
          <p:nvPr/>
        </p:nvSpPr>
        <p:spPr>
          <a:xfrm>
            <a:off x="5896907" y="2182046"/>
            <a:ext cx="4983757" cy="830997"/>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sz="2400" kern="0" dirty="0">
                <a:solidFill>
                  <a:schemeClr val="tx1">
                    <a:lumMod val="85000"/>
                    <a:lumOff val="15000"/>
                  </a:schemeClr>
                </a:solidFill>
                <a:latin typeface="+mn-lt"/>
                <a:ea typeface="+mn-ea"/>
                <a:cs typeface="+mn-ea"/>
                <a:sym typeface="+mn-lt"/>
              </a:rPr>
              <a:t>新中国史是中国共产党推进建设新中国的实践史</a:t>
            </a:r>
          </a:p>
        </p:txBody>
      </p:sp>
      <p:sp>
        <p:nvSpPr>
          <p:cNvPr id="37" name="文本占位符 659"/>
          <p:cNvSpPr txBox="1"/>
          <p:nvPr/>
        </p:nvSpPr>
        <p:spPr>
          <a:xfrm>
            <a:off x="5896907" y="3146887"/>
            <a:ext cx="4755209" cy="830997"/>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kern="0" dirty="0">
                <a:solidFill>
                  <a:schemeClr val="tx1">
                    <a:lumMod val="85000"/>
                    <a:lumOff val="15000"/>
                  </a:schemeClr>
                </a:solidFill>
                <a:latin typeface="+mn-lt"/>
                <a:ea typeface="+mn-ea"/>
                <a:cs typeface="+mn-ea"/>
                <a:sym typeface="+mn-lt"/>
              </a:rPr>
              <a:t>改革开放史是中国共产党推进社会主义制度自我完善和发展的实践史</a:t>
            </a:r>
          </a:p>
        </p:txBody>
      </p:sp>
      <p:sp>
        <p:nvSpPr>
          <p:cNvPr id="42" name="文本占位符 659"/>
          <p:cNvSpPr txBox="1"/>
          <p:nvPr/>
        </p:nvSpPr>
        <p:spPr>
          <a:xfrm>
            <a:off x="5896907" y="4131901"/>
            <a:ext cx="4899459" cy="830997"/>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sz="2400" kern="0" dirty="0">
                <a:solidFill>
                  <a:schemeClr val="tx1">
                    <a:lumMod val="85000"/>
                    <a:lumOff val="15000"/>
                  </a:schemeClr>
                </a:solidFill>
                <a:latin typeface="+mn-lt"/>
                <a:ea typeface="+mn-ea"/>
                <a:cs typeface="+mn-ea"/>
                <a:sym typeface="+mn-lt"/>
              </a:rPr>
              <a:t>中国共产党是引领世界社会主义发展的重要政治力量</a:t>
            </a:r>
          </a:p>
        </p:txBody>
      </p:sp>
      <p:sp>
        <p:nvSpPr>
          <p:cNvPr id="47" name="文本占位符 659"/>
          <p:cNvSpPr txBox="1"/>
          <p:nvPr/>
        </p:nvSpPr>
        <p:spPr>
          <a:xfrm>
            <a:off x="5896907" y="5274852"/>
            <a:ext cx="5101534" cy="461665"/>
          </a:xfrm>
          <a:prstGeom prst="rect">
            <a:avLst/>
          </a:prstGeom>
          <a:no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sz="2400" kern="0" dirty="0">
                <a:solidFill>
                  <a:schemeClr val="tx1">
                    <a:lumMod val="85000"/>
                    <a:lumOff val="15000"/>
                  </a:schemeClr>
                </a:solidFill>
                <a:latin typeface="+mn-lt"/>
                <a:ea typeface="+mn-ea"/>
                <a:cs typeface="+mn-ea"/>
                <a:sym typeface="+mn-lt"/>
              </a:rPr>
              <a:t>学好“四史”，牢记初心使命</a:t>
            </a:r>
          </a:p>
        </p:txBody>
      </p:sp>
      <p:sp>
        <p:nvSpPr>
          <p:cNvPr id="20" name="矩形 19"/>
          <p:cNvSpPr/>
          <p:nvPr/>
        </p:nvSpPr>
        <p:spPr>
          <a:xfrm>
            <a:off x="1180859" y="0"/>
            <a:ext cx="297996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cs typeface="+mn-ea"/>
              <a:sym typeface="+mn-lt"/>
            </a:endParaRPr>
          </a:p>
        </p:txBody>
      </p:sp>
      <p:grpSp>
        <p:nvGrpSpPr>
          <p:cNvPr id="21" name="组合 20"/>
          <p:cNvGrpSpPr/>
          <p:nvPr/>
        </p:nvGrpSpPr>
        <p:grpSpPr>
          <a:xfrm>
            <a:off x="6007465" y="2094819"/>
            <a:ext cx="4644651" cy="45719"/>
            <a:chOff x="6091993" y="1857948"/>
            <a:chExt cx="4644651" cy="45719"/>
          </a:xfrm>
        </p:grpSpPr>
        <p:cxnSp>
          <p:nvCxnSpPr>
            <p:cNvPr id="22" name="直接连接符 21"/>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cs typeface="+mn-ea"/>
                <a:sym typeface="+mn-lt"/>
              </a:endParaRPr>
            </a:p>
          </p:txBody>
        </p:sp>
      </p:grpSp>
      <p:grpSp>
        <p:nvGrpSpPr>
          <p:cNvPr id="24" name="组合 23"/>
          <p:cNvGrpSpPr/>
          <p:nvPr/>
        </p:nvGrpSpPr>
        <p:grpSpPr>
          <a:xfrm>
            <a:off x="1671288" y="1012968"/>
            <a:ext cx="1853394" cy="2308324"/>
            <a:chOff x="3034000" y="4734342"/>
            <a:chExt cx="1853394" cy="2308324"/>
          </a:xfrm>
        </p:grpSpPr>
        <p:sp>
          <p:nvSpPr>
            <p:cNvPr id="25" name="文本框 24"/>
            <p:cNvSpPr txBox="1"/>
            <p:nvPr/>
          </p:nvSpPr>
          <p:spPr>
            <a:xfrm>
              <a:off x="3034000" y="4734342"/>
              <a:ext cx="1462910"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600" normalizeH="0" baseline="0" noProof="0" dirty="0">
                  <a:ln>
                    <a:noFill/>
                  </a:ln>
                  <a:gradFill>
                    <a:gsLst>
                      <a:gs pos="31000">
                        <a:schemeClr val="accent4">
                          <a:lumMod val="20000"/>
                          <a:lumOff val="80000"/>
                        </a:schemeClr>
                      </a:gs>
                      <a:gs pos="100000">
                        <a:schemeClr val="bg1"/>
                      </a:gs>
                    </a:gsLst>
                    <a:lin ang="5400000" scaled="0"/>
                  </a:gradFill>
                  <a:effectLst/>
                  <a:uLnTx/>
                  <a:uFillTx/>
                  <a:cs typeface="+mn-ea"/>
                  <a:sym typeface="+mn-lt"/>
                </a:rPr>
                <a:t>目录</a:t>
              </a:r>
            </a:p>
          </p:txBody>
        </p:sp>
        <p:sp>
          <p:nvSpPr>
            <p:cNvPr id="26" name="文本框 25"/>
            <p:cNvSpPr txBox="1"/>
            <p:nvPr/>
          </p:nvSpPr>
          <p:spPr>
            <a:xfrm>
              <a:off x="4394951" y="4850755"/>
              <a:ext cx="492443" cy="2075498"/>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0">
                        <a:srgbClr val="F9F9F9"/>
                      </a:gs>
                      <a:gs pos="75000">
                        <a:srgbClr val="F9F9F9"/>
                      </a:gs>
                    </a:gsLst>
                    <a:lin ang="10800000" scaled="0"/>
                  </a:gradFill>
                  <a:effectLst/>
                  <a:uLnTx/>
                  <a:uFillTx/>
                  <a:cs typeface="+mn-ea"/>
                  <a:sym typeface="+mn-lt"/>
                </a:rPr>
                <a:t>CONTENTS</a:t>
              </a:r>
              <a:endParaRPr kumimoji="0" lang="zh-CN" altLang="en-US" sz="2000" b="0" i="0" u="none" strike="noStrike" kern="1200" cap="none" spc="300" normalizeH="0" baseline="0" noProof="0" dirty="0">
                <a:ln>
                  <a:noFill/>
                </a:ln>
                <a:gradFill>
                  <a:gsLst>
                    <a:gs pos="0">
                      <a:srgbClr val="F9F9F9"/>
                    </a:gs>
                    <a:gs pos="75000">
                      <a:srgbClr val="F9F9F9"/>
                    </a:gs>
                  </a:gsLst>
                  <a:lin ang="10800000" scaled="0"/>
                </a:gradFill>
                <a:effectLst/>
                <a:uLnTx/>
                <a:uFillTx/>
                <a:cs typeface="+mn-ea"/>
                <a:sym typeface="+mn-lt"/>
              </a:endParaRPr>
            </a:p>
          </p:txBody>
        </p:sp>
      </p:grpSp>
      <p:grpSp>
        <p:nvGrpSpPr>
          <p:cNvPr id="29" name="组合 28"/>
          <p:cNvGrpSpPr/>
          <p:nvPr/>
        </p:nvGrpSpPr>
        <p:grpSpPr>
          <a:xfrm>
            <a:off x="6007465" y="3049392"/>
            <a:ext cx="4644651" cy="45719"/>
            <a:chOff x="6091993" y="1857948"/>
            <a:chExt cx="4644651" cy="45719"/>
          </a:xfrm>
        </p:grpSpPr>
        <p:cxnSp>
          <p:nvCxnSpPr>
            <p:cNvPr id="30" name="直接连接符 29"/>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cs typeface="+mn-ea"/>
                <a:sym typeface="+mn-lt"/>
              </a:endParaRPr>
            </a:p>
          </p:txBody>
        </p:sp>
      </p:grpSp>
      <p:grpSp>
        <p:nvGrpSpPr>
          <p:cNvPr id="34" name="组合 33"/>
          <p:cNvGrpSpPr/>
          <p:nvPr/>
        </p:nvGrpSpPr>
        <p:grpSpPr>
          <a:xfrm>
            <a:off x="6007465" y="4003965"/>
            <a:ext cx="4644651" cy="45719"/>
            <a:chOff x="6091993" y="1857948"/>
            <a:chExt cx="4644651" cy="45719"/>
          </a:xfrm>
        </p:grpSpPr>
        <p:cxnSp>
          <p:nvCxnSpPr>
            <p:cNvPr id="35" name="直接连接符 34"/>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cs typeface="+mn-ea"/>
                <a:sym typeface="+mn-lt"/>
              </a:endParaRPr>
            </a:p>
          </p:txBody>
        </p:sp>
      </p:grpSp>
      <p:grpSp>
        <p:nvGrpSpPr>
          <p:cNvPr id="39" name="组合 38"/>
          <p:cNvGrpSpPr/>
          <p:nvPr/>
        </p:nvGrpSpPr>
        <p:grpSpPr>
          <a:xfrm>
            <a:off x="6007465" y="4958538"/>
            <a:ext cx="4644651" cy="45719"/>
            <a:chOff x="6091993" y="1857948"/>
            <a:chExt cx="4644651" cy="45719"/>
          </a:xfrm>
        </p:grpSpPr>
        <p:cxnSp>
          <p:nvCxnSpPr>
            <p:cNvPr id="40" name="直接连接符 39"/>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cs typeface="+mn-ea"/>
                <a:sym typeface="+mn-lt"/>
              </a:endParaRPr>
            </a:p>
          </p:txBody>
        </p:sp>
      </p:grpSp>
      <p:grpSp>
        <p:nvGrpSpPr>
          <p:cNvPr id="44" name="组合 43"/>
          <p:cNvGrpSpPr/>
          <p:nvPr/>
        </p:nvGrpSpPr>
        <p:grpSpPr>
          <a:xfrm>
            <a:off x="6007465" y="5913111"/>
            <a:ext cx="4644651" cy="45719"/>
            <a:chOff x="6091993" y="1857948"/>
            <a:chExt cx="4644651" cy="45719"/>
          </a:xfrm>
        </p:grpSpPr>
        <p:cxnSp>
          <p:nvCxnSpPr>
            <p:cNvPr id="45" name="直接连接符 44"/>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2000">
                <a:solidFill>
                  <a:prstClr val="white"/>
                </a:solidFill>
                <a:cs typeface="+mn-ea"/>
                <a:sym typeface="+mn-lt"/>
              </a:endParaRPr>
            </a:p>
          </p:txBody>
        </p:sp>
      </p:grpSp>
      <p:sp>
        <p:nvSpPr>
          <p:cNvPr id="49" name="文本占位符 2"/>
          <p:cNvSpPr txBox="1"/>
          <p:nvPr/>
        </p:nvSpPr>
        <p:spPr>
          <a:xfrm>
            <a:off x="5018821" y="1356739"/>
            <a:ext cx="812514" cy="1311128"/>
          </a:xfrm>
          <a:prstGeom prst="rect">
            <a:avLst/>
          </a:prstGeom>
          <a:solidFill>
            <a:srgbClr val="C00000"/>
          </a:solid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dirty="0">
                <a:solidFill>
                  <a:schemeClr val="bg1"/>
                </a:solidFill>
                <a:latin typeface="+mn-lt"/>
                <a:ea typeface="+mn-ea"/>
                <a:cs typeface="+mn-ea"/>
                <a:sym typeface="+mn-lt"/>
              </a:rPr>
              <a:t>01</a:t>
            </a:r>
            <a:endParaRPr lang="en-US" dirty="0">
              <a:solidFill>
                <a:schemeClr val="bg1"/>
              </a:solidFill>
              <a:latin typeface="+mn-lt"/>
              <a:ea typeface="+mn-ea"/>
              <a:cs typeface="+mn-ea"/>
              <a:sym typeface="+mn-lt"/>
            </a:endParaRPr>
          </a:p>
        </p:txBody>
      </p:sp>
      <p:sp>
        <p:nvSpPr>
          <p:cNvPr id="50" name="文本占位符 2"/>
          <p:cNvSpPr txBox="1"/>
          <p:nvPr/>
        </p:nvSpPr>
        <p:spPr>
          <a:xfrm>
            <a:off x="5018821" y="2320399"/>
            <a:ext cx="812514" cy="1311128"/>
          </a:xfrm>
          <a:prstGeom prst="rect">
            <a:avLst/>
          </a:prstGeom>
          <a:solidFill>
            <a:srgbClr val="C00000"/>
          </a:solid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a:solidFill>
                  <a:schemeClr val="bg1"/>
                </a:solidFill>
                <a:latin typeface="+mn-lt"/>
                <a:ea typeface="+mn-ea"/>
                <a:cs typeface="+mn-ea"/>
                <a:sym typeface="+mn-lt"/>
              </a:rPr>
              <a:t>02</a:t>
            </a:r>
            <a:endParaRPr lang="en-US">
              <a:solidFill>
                <a:schemeClr val="bg1"/>
              </a:solidFill>
              <a:latin typeface="+mn-lt"/>
              <a:ea typeface="+mn-ea"/>
              <a:cs typeface="+mn-ea"/>
              <a:sym typeface="+mn-lt"/>
            </a:endParaRPr>
          </a:p>
        </p:txBody>
      </p:sp>
      <p:sp>
        <p:nvSpPr>
          <p:cNvPr id="51" name="文本占位符 2"/>
          <p:cNvSpPr txBox="1"/>
          <p:nvPr/>
        </p:nvSpPr>
        <p:spPr>
          <a:xfrm>
            <a:off x="5018821" y="3284059"/>
            <a:ext cx="812514" cy="1311128"/>
          </a:xfrm>
          <a:prstGeom prst="rect">
            <a:avLst/>
          </a:prstGeom>
          <a:solidFill>
            <a:srgbClr val="C00000"/>
          </a:solid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a:solidFill>
                  <a:schemeClr val="bg1"/>
                </a:solidFill>
                <a:latin typeface="+mn-lt"/>
                <a:ea typeface="+mn-ea"/>
                <a:cs typeface="+mn-ea"/>
                <a:sym typeface="+mn-lt"/>
              </a:rPr>
              <a:t>03</a:t>
            </a:r>
            <a:endParaRPr lang="en-US">
              <a:solidFill>
                <a:schemeClr val="bg1"/>
              </a:solidFill>
              <a:latin typeface="+mn-lt"/>
              <a:ea typeface="+mn-ea"/>
              <a:cs typeface="+mn-ea"/>
              <a:sym typeface="+mn-lt"/>
            </a:endParaRPr>
          </a:p>
        </p:txBody>
      </p:sp>
      <p:sp>
        <p:nvSpPr>
          <p:cNvPr id="52" name="文本占位符 2"/>
          <p:cNvSpPr txBox="1"/>
          <p:nvPr/>
        </p:nvSpPr>
        <p:spPr>
          <a:xfrm>
            <a:off x="5018821" y="4247719"/>
            <a:ext cx="812514" cy="1311128"/>
          </a:xfrm>
          <a:prstGeom prst="rect">
            <a:avLst/>
          </a:prstGeom>
          <a:solidFill>
            <a:srgbClr val="C00000"/>
          </a:solid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a:solidFill>
                  <a:schemeClr val="bg1"/>
                </a:solidFill>
                <a:latin typeface="+mn-lt"/>
                <a:ea typeface="+mn-ea"/>
                <a:cs typeface="+mn-ea"/>
                <a:sym typeface="+mn-lt"/>
              </a:rPr>
              <a:t>04</a:t>
            </a:r>
            <a:endParaRPr lang="en-US">
              <a:solidFill>
                <a:schemeClr val="bg1"/>
              </a:solidFill>
              <a:latin typeface="+mn-lt"/>
              <a:ea typeface="+mn-ea"/>
              <a:cs typeface="+mn-ea"/>
              <a:sym typeface="+mn-lt"/>
            </a:endParaRPr>
          </a:p>
        </p:txBody>
      </p:sp>
      <p:sp>
        <p:nvSpPr>
          <p:cNvPr id="53" name="文本占位符 2"/>
          <p:cNvSpPr txBox="1"/>
          <p:nvPr/>
        </p:nvSpPr>
        <p:spPr>
          <a:xfrm>
            <a:off x="5018821" y="5211380"/>
            <a:ext cx="812514" cy="1311128"/>
          </a:xfrm>
          <a:prstGeom prst="rect">
            <a:avLst/>
          </a:prstGeom>
          <a:solidFill>
            <a:srgbClr val="C00000"/>
          </a:solidFill>
        </p:spPr>
        <p:txBody>
          <a:bodyPr wrap="square"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4400" kern="1200" dirty="0">
                <a:solidFill>
                  <a:schemeClr val="accent1"/>
                </a:solidFill>
                <a:latin typeface="Impact" panose="020B0806030902050204" pitchFamily="34" charset="0"/>
                <a:ea typeface="造字工房俊雅（非商用）常规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r>
              <a:rPr lang="en-US" altLang="zh-CN" dirty="0">
                <a:solidFill>
                  <a:schemeClr val="bg1"/>
                </a:solidFill>
                <a:latin typeface="+mn-lt"/>
                <a:ea typeface="+mn-ea"/>
                <a:cs typeface="+mn-ea"/>
                <a:sym typeface="+mn-lt"/>
              </a:rPr>
              <a:t>05</a:t>
            </a:r>
            <a:endParaRPr lang="en-US" dirty="0">
              <a:solidFill>
                <a:schemeClr val="bg1"/>
              </a:solidFill>
              <a:latin typeface="+mn-lt"/>
              <a:ea typeface="+mn-ea"/>
              <a:cs typeface="+mn-ea"/>
              <a:sym typeface="+mn-lt"/>
            </a:endParaRPr>
          </a:p>
        </p:txBody>
      </p:sp>
      <p:pic>
        <p:nvPicPr>
          <p:cNvPr id="54" name="图片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852" y="4066257"/>
            <a:ext cx="1720627" cy="17706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 presetClass="entr" presetSubtype="2"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1+#ppt_w/2"/>
                                          </p:val>
                                        </p:tav>
                                        <p:tav tm="100000">
                                          <p:val>
                                            <p:strVal val="#ppt_x"/>
                                          </p:val>
                                        </p:tav>
                                      </p:tavLst>
                                    </p:anim>
                                    <p:anim calcmode="lin" valueType="num">
                                      <p:cBhvr additive="base">
                                        <p:cTn id="35" dur="500" fill="hold"/>
                                        <p:tgtEl>
                                          <p:spTgt spid="50"/>
                                        </p:tgtEl>
                                        <p:attrNameLst>
                                          <p:attrName>ppt_y</p:attrName>
                                        </p:attrNameLst>
                                      </p:cBhvr>
                                      <p:tavLst>
                                        <p:tav tm="0">
                                          <p:val>
                                            <p:strVal val="#ppt_y"/>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1+#ppt_w/2"/>
                                          </p:val>
                                        </p:tav>
                                        <p:tav tm="100000">
                                          <p:val>
                                            <p:strVal val="#ppt_x"/>
                                          </p:val>
                                        </p:tav>
                                      </p:tavLst>
                                    </p:anim>
                                    <p:anim calcmode="lin" valueType="num">
                                      <p:cBhvr additive="base">
                                        <p:cTn id="55" dur="500" fill="hold"/>
                                        <p:tgtEl>
                                          <p:spTgt spid="52"/>
                                        </p:tgtEl>
                                        <p:attrNameLst>
                                          <p:attrName>ppt_y</p:attrName>
                                        </p:attrNameLst>
                                      </p:cBhvr>
                                      <p:tavLst>
                                        <p:tav tm="0">
                                          <p:val>
                                            <p:strVal val="#ppt_y"/>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1+#ppt_w/2"/>
                                          </p:val>
                                        </p:tav>
                                        <p:tav tm="100000">
                                          <p:val>
                                            <p:strVal val="#ppt_x"/>
                                          </p:val>
                                        </p:tav>
                                      </p:tavLst>
                                    </p:anim>
                                    <p:anim calcmode="lin" valueType="num">
                                      <p:cBhvr additive="base">
                                        <p:cTn id="65" dur="500" fill="hold"/>
                                        <p:tgtEl>
                                          <p:spTgt spid="53"/>
                                        </p:tgtEl>
                                        <p:attrNameLst>
                                          <p:attrName>ppt_y</p:attrName>
                                        </p:attrNameLst>
                                      </p:cBhvr>
                                      <p:tavLst>
                                        <p:tav tm="0">
                                          <p:val>
                                            <p:strVal val="#ppt_y"/>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2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par>
                                <p:cTn id="75" presetID="22" presetClass="entr" presetSubtype="8"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par>
                                <p:cTn id="78" presetID="22" presetClass="entr" presetSubtype="8"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par>
                                <p:cTn id="81" presetID="22" presetClass="entr" presetSubtype="8"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par>
                                <p:cTn id="84" presetID="22" presetClass="entr" presetSubtype="8"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left)">
                                      <p:cBhvr>
                                        <p:cTn id="8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7" grpId="0"/>
      <p:bldP spid="42" grpId="0"/>
      <p:bldP spid="47" grpId="0"/>
      <p:bldP spid="20" grpId="0" animBg="1"/>
      <p:bldP spid="49" grpId="0" animBg="1"/>
      <p:bldP spid="50" grpId="0" animBg="1"/>
      <p:bldP spid="51"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77266" y="2034232"/>
            <a:ext cx="4434017" cy="816040"/>
            <a:chOff x="1225366" y="2254249"/>
            <a:chExt cx="4434017" cy="816040"/>
          </a:xfrm>
          <a:solidFill>
            <a:schemeClr val="accent4">
              <a:lumMod val="20000"/>
              <a:lumOff val="80000"/>
            </a:schemeClr>
          </a:solidFill>
        </p:grpSpPr>
        <p:sp>
          <p:nvSpPr>
            <p:cNvPr id="12" name="任意多边形 29"/>
            <p:cNvSpPr/>
            <p:nvPr/>
          </p:nvSpPr>
          <p:spPr>
            <a:xfrm>
              <a:off x="1917718" y="2254249"/>
              <a:ext cx="3004458" cy="816040"/>
            </a:xfrm>
            <a:prstGeom prst="roundRect">
              <a:avLst>
                <a:gd name="adj" fmla="val 3593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3" name="矩形 12"/>
            <p:cNvSpPr/>
            <p:nvPr/>
          </p:nvSpPr>
          <p:spPr>
            <a:xfrm>
              <a:off x="1225366" y="2343858"/>
              <a:ext cx="4434017" cy="707886"/>
            </a:xfrm>
            <a:prstGeom prst="rect">
              <a:avLst/>
            </a:prstGeom>
            <a:noFill/>
          </p:spPr>
          <p:txBody>
            <a:bodyPr wrap="square">
              <a:spAutoFit/>
            </a:bodyPr>
            <a:lstStyle/>
            <a:p>
              <a:pPr lvl="0" algn="ctr" defTabSz="914400">
                <a:defRPr/>
              </a:pPr>
              <a:r>
                <a:rPr lang="zh-CN" altLang="en-US" sz="4000" b="1" dirty="0">
                  <a:solidFill>
                    <a:srgbClr val="C00000"/>
                  </a:solidFill>
                  <a:cs typeface="+mn-ea"/>
                  <a:sym typeface="+mn-lt"/>
                </a:rPr>
                <a:t>第一章 </a:t>
              </a:r>
              <a:endParaRPr kumimoji="0" lang="zh-CN" altLang="en-US" sz="4000" b="1" i="0" u="none" strike="noStrike" kern="1200" cap="none" spc="0" normalizeH="0" baseline="0" noProof="0" dirty="0">
                <a:ln>
                  <a:noFill/>
                </a:ln>
                <a:solidFill>
                  <a:srgbClr val="C00000"/>
                </a:solidFill>
                <a:effectLst/>
                <a:uLnTx/>
                <a:uFillTx/>
                <a:cs typeface="+mn-ea"/>
                <a:sym typeface="+mn-lt"/>
              </a:endParaRPr>
            </a:p>
          </p:txBody>
        </p:sp>
      </p:grpSp>
      <p:sp>
        <p:nvSpPr>
          <p:cNvPr id="14" name="矩形 13"/>
          <p:cNvSpPr/>
          <p:nvPr/>
        </p:nvSpPr>
        <p:spPr>
          <a:xfrm>
            <a:off x="1537656" y="3031238"/>
            <a:ext cx="9001885" cy="1569660"/>
          </a:xfrm>
          <a:prstGeom prst="rect">
            <a:avLst/>
          </a:prstGeom>
        </p:spPr>
        <p:txBody>
          <a:bodyPr wrap="square">
            <a:spAutoFit/>
          </a:bodyPr>
          <a:lstStyle/>
          <a:p>
            <a:pPr algn="ctr" fontAlgn="base">
              <a:spcBef>
                <a:spcPct val="0"/>
              </a:spcBef>
              <a:spcAft>
                <a:spcPct val="0"/>
              </a:spcAft>
              <a:defRPr/>
            </a:pPr>
            <a:r>
              <a:rPr lang="zh-CN" altLang="en-US" sz="4800" b="1" kern="0" dirty="0">
                <a:ln w="3175">
                  <a:noFill/>
                </a:ln>
                <a:solidFill>
                  <a:srgbClr val="C00000"/>
                </a:solidFill>
                <a:cs typeface="+mn-ea"/>
                <a:sym typeface="+mn-lt"/>
              </a:rPr>
              <a:t>党史是中国共产党的领导</a:t>
            </a:r>
          </a:p>
          <a:p>
            <a:pPr algn="ctr" fontAlgn="base">
              <a:spcBef>
                <a:spcPct val="0"/>
              </a:spcBef>
              <a:spcAft>
                <a:spcPct val="0"/>
              </a:spcAft>
              <a:defRPr/>
            </a:pPr>
            <a:r>
              <a:rPr lang="zh-CN" altLang="en-US" sz="4800" b="1" kern="0" dirty="0">
                <a:ln w="3175">
                  <a:noFill/>
                </a:ln>
                <a:solidFill>
                  <a:srgbClr val="C00000"/>
                </a:solidFill>
                <a:cs typeface="+mn-ea"/>
                <a:sym typeface="+mn-lt"/>
              </a:rPr>
              <a:t>不断走向成熟的实践史</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266" y="1762248"/>
            <a:ext cx="1360008" cy="1360008"/>
          </a:xfrm>
          <a:prstGeom prst="rect">
            <a:avLst/>
          </a:prstGeom>
        </p:spPr>
      </p:pic>
      <p:pic>
        <p:nvPicPr>
          <p:cNvPr id="20" name="图片 19"/>
          <p:cNvPicPr>
            <a:picLocks noChangeAspect="1"/>
          </p:cNvPicPr>
          <p:nvPr/>
        </p:nvPicPr>
        <p:blipFill>
          <a:blip r:embed="rId3"/>
          <a:stretch>
            <a:fillRect/>
          </a:stretch>
        </p:blipFill>
        <p:spPr>
          <a:xfrm>
            <a:off x="-6157" y="0"/>
            <a:ext cx="5499069" cy="1628008"/>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1" t="28449" r="2167" b="30893"/>
          <a:stretch>
            <a:fillRect/>
          </a:stretch>
        </p:blipFill>
        <p:spPr>
          <a:xfrm>
            <a:off x="3778362" y="4965501"/>
            <a:ext cx="4673373" cy="1892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100"/>
                                        <p:tgtEl>
                                          <p:spTgt spid="14"/>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496" y="1899542"/>
            <a:ext cx="723161" cy="744199"/>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8270" y="-1321486"/>
            <a:ext cx="2304516" cy="8349908"/>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45" tIns="60922" rIns="121845" bIns="60922" numCol="1" spcCol="0" rtlCol="0" fromWordArt="0" anchor="ctr" anchorCtr="0" forceAA="0" compatLnSpc="1">
            <a:noAutofit/>
          </a:bodyPr>
          <a:lstStyle/>
          <a:p>
            <a:pPr algn="ctr"/>
            <a:endParaRPr lang="bg-BG">
              <a:cs typeface="+mn-ea"/>
              <a:sym typeface="+mn-lt"/>
            </a:endParaRPr>
          </a:p>
        </p:txBody>
      </p:sp>
      <p:sp>
        <p:nvSpPr>
          <p:cNvPr id="32" name="Round Same Side Corner Rectangle 7"/>
          <p:cNvSpPr/>
          <p:nvPr/>
        </p:nvSpPr>
        <p:spPr>
          <a:xfrm rot="16200000" flipH="1">
            <a:off x="5209080" y="-1180476"/>
            <a:ext cx="2068145" cy="8067888"/>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45" tIns="60922" rIns="121845" bIns="60922" anchor="ctr"/>
          <a:lstStyle/>
          <a:p>
            <a:pPr algn="ctr" defTabSz="950595">
              <a:defRPr/>
            </a:pPr>
            <a:endParaRPr lang="bg-BG" sz="1900">
              <a:cs typeface="+mn-ea"/>
              <a:sym typeface="+mn-lt"/>
            </a:endParaRPr>
          </a:p>
        </p:txBody>
      </p:sp>
      <p:sp>
        <p:nvSpPr>
          <p:cNvPr id="33" name="标题 4"/>
          <p:cNvSpPr txBox="1"/>
          <p:nvPr/>
        </p:nvSpPr>
        <p:spPr>
          <a:xfrm>
            <a:off x="2914907" y="2643741"/>
            <a:ext cx="6914539" cy="1139010"/>
          </a:xfrm>
          <a:prstGeom prst="rect">
            <a:avLst/>
          </a:prstGeom>
        </p:spPr>
        <p:txBody>
          <a:bodyPr vert="horz" lIns="121845" tIns="60922" rIns="121845" bIns="6092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00000"/>
              </a:lnSpc>
            </a:pPr>
            <a:r>
              <a:rPr lang="zh-CN" altLang="en-US" sz="4000" b="1" kern="0" dirty="0">
                <a:solidFill>
                  <a:srgbClr val="C00000"/>
                </a:solidFill>
                <a:latin typeface="+mn-lt"/>
                <a:ea typeface="+mn-ea"/>
                <a:cs typeface="+mn-ea"/>
                <a:sym typeface="+mn-lt"/>
              </a:rPr>
              <a:t>党史是中国共产党的领导不断走向成熟的实践史</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580" r="-3597" b="33123"/>
          <a:stretch>
            <a:fillRect/>
          </a:stretch>
        </p:blipFill>
        <p:spPr>
          <a:xfrm>
            <a:off x="1570800" y="4368800"/>
            <a:ext cx="9948099" cy="2489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800" fill="hold"/>
                                        <p:tgtEl>
                                          <p:spTgt spid="28"/>
                                        </p:tgtEl>
                                        <p:attrNameLst>
                                          <p:attrName>ppt_w</p:attrName>
                                        </p:attrNameLst>
                                      </p:cBhvr>
                                      <p:tavLst>
                                        <p:tav tm="0">
                                          <p:val>
                                            <p:fltVal val="0"/>
                                          </p:val>
                                        </p:tav>
                                        <p:tav tm="100000">
                                          <p:val>
                                            <p:strVal val="#ppt_w"/>
                                          </p:val>
                                        </p:tav>
                                      </p:tavLst>
                                    </p:anim>
                                    <p:anim calcmode="lin" valueType="num">
                                      <p:cBhvr>
                                        <p:cTn id="8" dur="800" fill="hold"/>
                                        <p:tgtEl>
                                          <p:spTgt spid="28"/>
                                        </p:tgtEl>
                                        <p:attrNameLst>
                                          <p:attrName>ppt_h</p:attrName>
                                        </p:attrNameLst>
                                      </p:cBhvr>
                                      <p:tavLst>
                                        <p:tav tm="0">
                                          <p:val>
                                            <p:fltVal val="0"/>
                                          </p:val>
                                        </p:tav>
                                        <p:tav tm="100000">
                                          <p:val>
                                            <p:strVal val="#ppt_h"/>
                                          </p:val>
                                        </p:tav>
                                      </p:tavLst>
                                    </p:anim>
                                    <p:animEffect transition="in" filter="fade">
                                      <p:cBhvr>
                                        <p:cTn id="9" dur="8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900" fill="hold"/>
                                        <p:tgtEl>
                                          <p:spTgt spid="32"/>
                                        </p:tgtEl>
                                        <p:attrNameLst>
                                          <p:attrName>ppt_w</p:attrName>
                                        </p:attrNameLst>
                                      </p:cBhvr>
                                      <p:tavLst>
                                        <p:tav tm="0">
                                          <p:val>
                                            <p:fltVal val="0"/>
                                          </p:val>
                                        </p:tav>
                                        <p:tav tm="100000">
                                          <p:val>
                                            <p:strVal val="#ppt_w"/>
                                          </p:val>
                                        </p:tav>
                                      </p:tavLst>
                                    </p:anim>
                                    <p:anim calcmode="lin" valueType="num">
                                      <p:cBhvr>
                                        <p:cTn id="14" dur="900" fill="hold"/>
                                        <p:tgtEl>
                                          <p:spTgt spid="32"/>
                                        </p:tgtEl>
                                        <p:attrNameLst>
                                          <p:attrName>ppt_h</p:attrName>
                                        </p:attrNameLst>
                                      </p:cBhvr>
                                      <p:tavLst>
                                        <p:tav tm="0">
                                          <p:val>
                                            <p:fltVal val="0"/>
                                          </p:val>
                                        </p:tav>
                                        <p:tav tm="100000">
                                          <p:val>
                                            <p:strVal val="#ppt_h"/>
                                          </p:val>
                                        </p:tav>
                                      </p:tavLst>
                                    </p:anim>
                                    <p:animEffect transition="in" filter="fade">
                                      <p:cBhvr>
                                        <p:cTn id="15" dur="900"/>
                                        <p:tgtEl>
                                          <p:spTgt spid="32"/>
                                        </p:tgtEl>
                                      </p:cBhvr>
                                    </p:animEffect>
                                  </p:childTnLst>
                                </p:cTn>
                              </p:par>
                              <p:par>
                                <p:cTn id="16" presetID="53" presetClass="entr" presetSubtype="16"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900" fill="hold"/>
                                        <p:tgtEl>
                                          <p:spTgt spid="31"/>
                                        </p:tgtEl>
                                        <p:attrNameLst>
                                          <p:attrName>ppt_w</p:attrName>
                                        </p:attrNameLst>
                                      </p:cBhvr>
                                      <p:tavLst>
                                        <p:tav tm="0">
                                          <p:val>
                                            <p:fltVal val="0"/>
                                          </p:val>
                                        </p:tav>
                                        <p:tav tm="100000">
                                          <p:val>
                                            <p:strVal val="#ppt_w"/>
                                          </p:val>
                                        </p:tav>
                                      </p:tavLst>
                                    </p:anim>
                                    <p:anim calcmode="lin" valueType="num">
                                      <p:cBhvr>
                                        <p:cTn id="19" dur="900" fill="hold"/>
                                        <p:tgtEl>
                                          <p:spTgt spid="31"/>
                                        </p:tgtEl>
                                        <p:attrNameLst>
                                          <p:attrName>ppt_h</p:attrName>
                                        </p:attrNameLst>
                                      </p:cBhvr>
                                      <p:tavLst>
                                        <p:tav tm="0">
                                          <p:val>
                                            <p:fltVal val="0"/>
                                          </p:val>
                                        </p:tav>
                                        <p:tav tm="100000">
                                          <p:val>
                                            <p:strVal val="#ppt_h"/>
                                          </p:val>
                                        </p:tav>
                                      </p:tavLst>
                                    </p:anim>
                                    <p:animEffect transition="in" filter="fade">
                                      <p:cBhvr>
                                        <p:cTn id="20" dur="900"/>
                                        <p:tgtEl>
                                          <p:spTgt spid="31"/>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0400" y="1610440"/>
            <a:ext cx="3838182" cy="4370098"/>
            <a:chOff x="1660010" y="1610440"/>
            <a:chExt cx="3838182" cy="4370098"/>
          </a:xfrm>
        </p:grpSpPr>
        <p:grpSp>
          <p:nvGrpSpPr>
            <p:cNvPr id="3" name="组合 2"/>
            <p:cNvGrpSpPr/>
            <p:nvPr/>
          </p:nvGrpSpPr>
          <p:grpSpPr>
            <a:xfrm>
              <a:off x="1660010" y="1610440"/>
              <a:ext cx="3838182" cy="4370098"/>
              <a:chOff x="1487488" y="1819262"/>
              <a:chExt cx="3564556" cy="4019252"/>
            </a:xfrm>
          </p:grpSpPr>
          <p:sp>
            <p:nvSpPr>
              <p:cNvPr id="13" name="矩形: 圆角 12"/>
              <p:cNvSpPr/>
              <p:nvPr/>
            </p:nvSpPr>
            <p:spPr>
              <a:xfrm>
                <a:off x="1487488" y="1819262"/>
                <a:ext cx="3564556" cy="3869774"/>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15" name="矩形: 圆角 14"/>
              <p:cNvSpPr/>
              <p:nvPr/>
            </p:nvSpPr>
            <p:spPr>
              <a:xfrm>
                <a:off x="2149742" y="5394963"/>
                <a:ext cx="2240047" cy="443551"/>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中国共产党</a:t>
                </a:r>
              </a:p>
            </p:txBody>
          </p:sp>
          <p:sp>
            <p:nvSpPr>
              <p:cNvPr id="18" name="任意多边形: 形状 17"/>
              <p:cNvSpPr/>
              <p:nvPr/>
            </p:nvSpPr>
            <p:spPr>
              <a:xfrm>
                <a:off x="1487488" y="1819268"/>
                <a:ext cx="3564556" cy="72299"/>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25" name="矩形 24"/>
            <p:cNvSpPr/>
            <p:nvPr/>
          </p:nvSpPr>
          <p:spPr>
            <a:xfrm>
              <a:off x="1999319" y="1921402"/>
              <a:ext cx="3159564" cy="3000821"/>
            </a:xfrm>
            <a:prstGeom prst="rect">
              <a:avLst/>
            </a:prstGeom>
            <a:noFill/>
          </p:spPr>
          <p:txBody>
            <a:bodyPr wrap="square">
              <a:spAutoFit/>
            </a:bodyPr>
            <a:lstStyle/>
            <a:p>
              <a:pPr algn="just">
                <a:lnSpc>
                  <a:spcPct val="150000"/>
                </a:lnSpc>
              </a:pPr>
              <a:r>
                <a:rPr lang="zh-CN" altLang="en-US" dirty="0">
                  <a:cs typeface="+mn-ea"/>
                  <a:sym typeface="+mn-lt"/>
                </a:rPr>
                <a:t>是以马克思主义为指导的先进政党，在百年实践中不断总结自身建设的历史经验，统筹推进党的政治、思想、组织、作风、纪律和制度建设，成长为世界上为数不多、具有强大政治领导能力的成熟政党。</a:t>
              </a:r>
            </a:p>
          </p:txBody>
        </p:sp>
      </p:grpSp>
      <p:grpSp>
        <p:nvGrpSpPr>
          <p:cNvPr id="4" name="组合 3"/>
          <p:cNvGrpSpPr/>
          <p:nvPr/>
        </p:nvGrpSpPr>
        <p:grpSpPr>
          <a:xfrm>
            <a:off x="4872364" y="1610440"/>
            <a:ext cx="3838182" cy="4370097"/>
            <a:chOff x="6706005" y="1610440"/>
            <a:chExt cx="3838182" cy="4370097"/>
          </a:xfrm>
        </p:grpSpPr>
        <p:grpSp>
          <p:nvGrpSpPr>
            <p:cNvPr id="30" name="组合 29"/>
            <p:cNvGrpSpPr/>
            <p:nvPr/>
          </p:nvGrpSpPr>
          <p:grpSpPr>
            <a:xfrm>
              <a:off x="6706005" y="1610440"/>
              <a:ext cx="3838182" cy="4370097"/>
              <a:chOff x="1487488" y="1819268"/>
              <a:chExt cx="3564556" cy="4019267"/>
            </a:xfrm>
          </p:grpSpPr>
          <p:sp>
            <p:nvSpPr>
              <p:cNvPr id="31" name="矩形: 圆角 30"/>
              <p:cNvSpPr/>
              <p:nvPr/>
            </p:nvSpPr>
            <p:spPr>
              <a:xfrm>
                <a:off x="1487488" y="1819268"/>
                <a:ext cx="3564556" cy="3869789"/>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32" name="矩形: 圆角 31"/>
              <p:cNvSpPr/>
              <p:nvPr/>
            </p:nvSpPr>
            <p:spPr>
              <a:xfrm>
                <a:off x="2149601" y="5394982"/>
                <a:ext cx="2240330" cy="443553"/>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中国共产党</a:t>
                </a:r>
              </a:p>
            </p:txBody>
          </p:sp>
          <p:sp>
            <p:nvSpPr>
              <p:cNvPr id="33" name="任意多边形: 形状 32"/>
              <p:cNvSpPr/>
              <p:nvPr/>
            </p:nvSpPr>
            <p:spPr>
              <a:xfrm>
                <a:off x="1487488" y="1819268"/>
                <a:ext cx="3564556" cy="72299"/>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34" name="矩形 33"/>
            <p:cNvSpPr/>
            <p:nvPr/>
          </p:nvSpPr>
          <p:spPr>
            <a:xfrm>
              <a:off x="7045314" y="1921402"/>
              <a:ext cx="3159564" cy="2169825"/>
            </a:xfrm>
            <a:prstGeom prst="rect">
              <a:avLst/>
            </a:prstGeom>
            <a:noFill/>
          </p:spPr>
          <p:txBody>
            <a:bodyPr wrap="square">
              <a:spAutoFit/>
            </a:bodyPr>
            <a:lstStyle/>
            <a:p>
              <a:pPr algn="just">
                <a:lnSpc>
                  <a:spcPct val="150000"/>
                </a:lnSpc>
              </a:pPr>
              <a:r>
                <a:rPr lang="zh-CN" altLang="en-US" dirty="0">
                  <a:cs typeface="+mn-ea"/>
                  <a:sym typeface="+mn-lt"/>
                </a:rPr>
                <a:t>中国共产党也遭遇过历史挫折，但都能正视和解决实际问题，使自己变得更加正确、更加强大，成为中华民族伟大复兴当之无愧的最高政治领导力量。</a:t>
              </a:r>
            </a:p>
          </p:txBody>
        </p:sp>
      </p:gr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1285" y="1016000"/>
            <a:ext cx="3618145" cy="60302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423" y="1885862"/>
            <a:ext cx="3838182" cy="3864943"/>
            <a:chOff x="1660010" y="1610440"/>
            <a:chExt cx="3838182" cy="4370098"/>
          </a:xfrm>
        </p:grpSpPr>
        <p:grpSp>
          <p:nvGrpSpPr>
            <p:cNvPr id="3" name="组合 2"/>
            <p:cNvGrpSpPr/>
            <p:nvPr/>
          </p:nvGrpSpPr>
          <p:grpSpPr>
            <a:xfrm>
              <a:off x="1660010" y="1610440"/>
              <a:ext cx="3838182" cy="4370098"/>
              <a:chOff x="1487488" y="1819262"/>
              <a:chExt cx="3564556" cy="4019252"/>
            </a:xfrm>
          </p:grpSpPr>
          <p:sp>
            <p:nvSpPr>
              <p:cNvPr id="13" name="矩形: 圆角 12"/>
              <p:cNvSpPr/>
              <p:nvPr/>
            </p:nvSpPr>
            <p:spPr>
              <a:xfrm>
                <a:off x="1487488" y="1819262"/>
                <a:ext cx="3564556" cy="3869774"/>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15" name="矩形: 圆角 14"/>
              <p:cNvSpPr/>
              <p:nvPr/>
            </p:nvSpPr>
            <p:spPr>
              <a:xfrm>
                <a:off x="2149742" y="5162568"/>
                <a:ext cx="2240047" cy="675946"/>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00" b="1" dirty="0">
                    <a:solidFill>
                      <a:schemeClr val="bg1"/>
                    </a:solidFill>
                    <a:cs typeface="+mn-ea"/>
                    <a:sym typeface="+mn-lt"/>
                  </a:rPr>
                  <a:t>确立了社会主义根本制度</a:t>
                </a:r>
              </a:p>
            </p:txBody>
          </p:sp>
          <p:sp>
            <p:nvSpPr>
              <p:cNvPr id="18" name="任意多边形: 形状 17"/>
              <p:cNvSpPr/>
              <p:nvPr/>
            </p:nvSpPr>
            <p:spPr>
              <a:xfrm>
                <a:off x="1487488" y="1819268"/>
                <a:ext cx="3564556" cy="72299"/>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25" name="矩形 24"/>
            <p:cNvSpPr/>
            <p:nvPr/>
          </p:nvSpPr>
          <p:spPr>
            <a:xfrm>
              <a:off x="1999319" y="1921402"/>
              <a:ext cx="3159564" cy="2547385"/>
            </a:xfrm>
            <a:prstGeom prst="rect">
              <a:avLst/>
            </a:prstGeom>
            <a:noFill/>
          </p:spPr>
          <p:txBody>
            <a:bodyPr wrap="square">
              <a:spAutoFit/>
            </a:bodyPr>
            <a:lstStyle/>
            <a:p>
              <a:pPr algn="just">
                <a:lnSpc>
                  <a:spcPct val="130000"/>
                </a:lnSpc>
              </a:pPr>
              <a:r>
                <a:rPr lang="zh-CN" altLang="en-US" dirty="0">
                  <a:cs typeface="+mn-ea"/>
                  <a:sym typeface="+mn-lt"/>
                </a:rPr>
                <a:t>以毛泽东同志为主要代表的中国共产党人，带领人民完成了新民主主义革命，建立了中华人民共和国，完成了社会主义革命，确立了社会主义根本制度。</a:t>
              </a:r>
            </a:p>
          </p:txBody>
        </p:sp>
      </p:grpSp>
      <p:grpSp>
        <p:nvGrpSpPr>
          <p:cNvPr id="4" name="组合 3"/>
          <p:cNvGrpSpPr/>
          <p:nvPr/>
        </p:nvGrpSpPr>
        <p:grpSpPr>
          <a:xfrm>
            <a:off x="4170558" y="1885863"/>
            <a:ext cx="3838182" cy="3864942"/>
            <a:chOff x="6706005" y="1610440"/>
            <a:chExt cx="3838182" cy="4370097"/>
          </a:xfrm>
        </p:grpSpPr>
        <p:grpSp>
          <p:nvGrpSpPr>
            <p:cNvPr id="30" name="组合 29"/>
            <p:cNvGrpSpPr/>
            <p:nvPr/>
          </p:nvGrpSpPr>
          <p:grpSpPr>
            <a:xfrm>
              <a:off x="6706005" y="1610440"/>
              <a:ext cx="3838182" cy="4370097"/>
              <a:chOff x="1487488" y="1819268"/>
              <a:chExt cx="3564556" cy="4019267"/>
            </a:xfrm>
          </p:grpSpPr>
          <p:sp>
            <p:nvSpPr>
              <p:cNvPr id="31" name="矩形: 圆角 30"/>
              <p:cNvSpPr/>
              <p:nvPr/>
            </p:nvSpPr>
            <p:spPr>
              <a:xfrm>
                <a:off x="1487488" y="1819268"/>
                <a:ext cx="3564556" cy="3869789"/>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32" name="矩形: 圆角 31"/>
              <p:cNvSpPr/>
              <p:nvPr/>
            </p:nvSpPr>
            <p:spPr>
              <a:xfrm>
                <a:off x="2149601" y="5162586"/>
                <a:ext cx="2240330" cy="675949"/>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00" b="1" dirty="0">
                    <a:solidFill>
                      <a:schemeClr val="bg1"/>
                    </a:solidFill>
                    <a:cs typeface="+mn-ea"/>
                    <a:sym typeface="+mn-lt"/>
                  </a:rPr>
                  <a:t>开创了中国特色社会主义</a:t>
                </a:r>
              </a:p>
            </p:txBody>
          </p:sp>
          <p:sp>
            <p:nvSpPr>
              <p:cNvPr id="33" name="任意多边形: 形状 32"/>
              <p:cNvSpPr/>
              <p:nvPr/>
            </p:nvSpPr>
            <p:spPr>
              <a:xfrm>
                <a:off x="1487488" y="1819268"/>
                <a:ext cx="3564556" cy="72299"/>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34" name="矩形 33"/>
            <p:cNvSpPr/>
            <p:nvPr/>
          </p:nvSpPr>
          <p:spPr>
            <a:xfrm>
              <a:off x="7045314" y="1921402"/>
              <a:ext cx="3159564" cy="2140222"/>
            </a:xfrm>
            <a:prstGeom prst="rect">
              <a:avLst/>
            </a:prstGeom>
            <a:noFill/>
          </p:spPr>
          <p:txBody>
            <a:bodyPr wrap="square">
              <a:spAutoFit/>
            </a:bodyPr>
            <a:lstStyle/>
            <a:p>
              <a:pPr algn="just">
                <a:lnSpc>
                  <a:spcPct val="130000"/>
                </a:lnSpc>
              </a:pPr>
              <a:r>
                <a:rPr lang="zh-CN" altLang="en-US" dirty="0">
                  <a:cs typeface="+mn-ea"/>
                  <a:sym typeface="+mn-lt"/>
                </a:rPr>
                <a:t>十一届三中全会以后，中国共产党把经济建设作为党和国家的工作中心，实施改革开放战略，成功开创了中国特色社会主义。</a:t>
              </a:r>
            </a:p>
          </p:txBody>
        </p:sp>
      </p:grpSp>
      <p:grpSp>
        <p:nvGrpSpPr>
          <p:cNvPr id="14" name="组合 13"/>
          <p:cNvGrpSpPr/>
          <p:nvPr/>
        </p:nvGrpSpPr>
        <p:grpSpPr>
          <a:xfrm>
            <a:off x="8228695" y="1874551"/>
            <a:ext cx="3838182" cy="3864942"/>
            <a:chOff x="6706005" y="1610440"/>
            <a:chExt cx="3838182" cy="4370097"/>
          </a:xfrm>
        </p:grpSpPr>
        <p:grpSp>
          <p:nvGrpSpPr>
            <p:cNvPr id="16" name="组合 15"/>
            <p:cNvGrpSpPr/>
            <p:nvPr/>
          </p:nvGrpSpPr>
          <p:grpSpPr>
            <a:xfrm>
              <a:off x="6706005" y="1610440"/>
              <a:ext cx="3838182" cy="4370097"/>
              <a:chOff x="1487488" y="1819268"/>
              <a:chExt cx="3564556" cy="4019267"/>
            </a:xfrm>
          </p:grpSpPr>
          <p:sp>
            <p:nvSpPr>
              <p:cNvPr id="19" name="矩形: 圆角 18"/>
              <p:cNvSpPr/>
              <p:nvPr/>
            </p:nvSpPr>
            <p:spPr>
              <a:xfrm>
                <a:off x="1487488" y="1819268"/>
                <a:ext cx="3564556" cy="3869789"/>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20" name="矩形: 圆角 19"/>
              <p:cNvSpPr/>
              <p:nvPr/>
            </p:nvSpPr>
            <p:spPr>
              <a:xfrm>
                <a:off x="2149601" y="5174350"/>
                <a:ext cx="2240330" cy="664185"/>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00" b="1" dirty="0">
                    <a:solidFill>
                      <a:schemeClr val="bg1"/>
                    </a:solidFill>
                    <a:cs typeface="+mn-ea"/>
                    <a:sym typeface="+mn-lt"/>
                  </a:rPr>
                  <a:t>把中国特色社会主义推向二十一世纪</a:t>
                </a:r>
              </a:p>
            </p:txBody>
          </p:sp>
          <p:sp>
            <p:nvSpPr>
              <p:cNvPr id="21" name="任意多边形: 形状 20"/>
              <p:cNvSpPr/>
              <p:nvPr/>
            </p:nvSpPr>
            <p:spPr>
              <a:xfrm>
                <a:off x="1487488" y="1819268"/>
                <a:ext cx="3564556" cy="72299"/>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17" name="矩形 16"/>
            <p:cNvSpPr/>
            <p:nvPr/>
          </p:nvSpPr>
          <p:spPr>
            <a:xfrm>
              <a:off x="7045314" y="1921402"/>
              <a:ext cx="3159564" cy="2547385"/>
            </a:xfrm>
            <a:prstGeom prst="rect">
              <a:avLst/>
            </a:prstGeom>
            <a:noFill/>
          </p:spPr>
          <p:txBody>
            <a:bodyPr wrap="square">
              <a:spAutoFit/>
            </a:bodyPr>
            <a:lstStyle/>
            <a:p>
              <a:pPr algn="just">
                <a:lnSpc>
                  <a:spcPct val="130000"/>
                </a:lnSpc>
              </a:pPr>
              <a:r>
                <a:rPr lang="zh-CN" altLang="en-US" dirty="0">
                  <a:cs typeface="+mn-ea"/>
                  <a:sym typeface="+mn-lt"/>
                </a:rPr>
                <a:t>十三届四中全会以后，中国共产党加深了对什么是社会主义、怎样建设社会主义和建设什么样的党、怎样建设党的认识，成功把中国特色社会主义推向二十一世纪。</a:t>
              </a:r>
            </a:p>
          </p:txBody>
        </p:sp>
      </p:gr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0606" y="1610440"/>
            <a:ext cx="3838182" cy="4370098"/>
            <a:chOff x="1660010" y="1610440"/>
            <a:chExt cx="3838182" cy="4370098"/>
          </a:xfrm>
        </p:grpSpPr>
        <p:grpSp>
          <p:nvGrpSpPr>
            <p:cNvPr id="3" name="组合 2"/>
            <p:cNvGrpSpPr/>
            <p:nvPr/>
          </p:nvGrpSpPr>
          <p:grpSpPr>
            <a:xfrm>
              <a:off x="1660010" y="1610440"/>
              <a:ext cx="3838182" cy="4370098"/>
              <a:chOff x="1487488" y="1819262"/>
              <a:chExt cx="3564556" cy="4019252"/>
            </a:xfrm>
          </p:grpSpPr>
          <p:sp>
            <p:nvSpPr>
              <p:cNvPr id="13" name="矩形: 圆角 12"/>
              <p:cNvSpPr/>
              <p:nvPr/>
            </p:nvSpPr>
            <p:spPr>
              <a:xfrm>
                <a:off x="1487488" y="1819262"/>
                <a:ext cx="3564556" cy="3869774"/>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15" name="矩形: 圆角 14"/>
              <p:cNvSpPr/>
              <p:nvPr/>
            </p:nvSpPr>
            <p:spPr>
              <a:xfrm>
                <a:off x="2149742" y="5164375"/>
                <a:ext cx="2240047" cy="674139"/>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00" b="1" dirty="0">
                    <a:solidFill>
                      <a:schemeClr val="bg1"/>
                    </a:solidFill>
                    <a:cs typeface="+mn-ea"/>
                    <a:sym typeface="+mn-lt"/>
                  </a:rPr>
                  <a:t>坚持和发展了中国特色社会主义</a:t>
                </a:r>
              </a:p>
            </p:txBody>
          </p:sp>
          <p:sp>
            <p:nvSpPr>
              <p:cNvPr id="18" name="任意多边形: 形状 17"/>
              <p:cNvSpPr/>
              <p:nvPr/>
            </p:nvSpPr>
            <p:spPr>
              <a:xfrm>
                <a:off x="1487488" y="1819268"/>
                <a:ext cx="3564556" cy="72299"/>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25" name="矩形 24"/>
            <p:cNvSpPr/>
            <p:nvPr/>
          </p:nvSpPr>
          <p:spPr>
            <a:xfrm>
              <a:off x="1999319" y="1921402"/>
              <a:ext cx="3159564" cy="2252924"/>
            </a:xfrm>
            <a:prstGeom prst="rect">
              <a:avLst/>
            </a:prstGeom>
            <a:noFill/>
          </p:spPr>
          <p:txBody>
            <a:bodyPr wrap="square">
              <a:spAutoFit/>
            </a:bodyPr>
            <a:lstStyle/>
            <a:p>
              <a:pPr algn="just">
                <a:lnSpc>
                  <a:spcPct val="130000"/>
                </a:lnSpc>
              </a:pPr>
              <a:r>
                <a:rPr lang="zh-CN" altLang="en-US" dirty="0">
                  <a:cs typeface="+mn-ea"/>
                  <a:sym typeface="+mn-lt"/>
                </a:rPr>
                <a:t>十六大以后，中国共产党深刻认识和回答了新形势下实现什么样的发展、怎样发展等重大问题，成功在新的历史起点上坚持和发展了中国特色社会主义。</a:t>
              </a:r>
            </a:p>
          </p:txBody>
        </p:sp>
      </p:grpSp>
      <p:grpSp>
        <p:nvGrpSpPr>
          <p:cNvPr id="4" name="组合 3"/>
          <p:cNvGrpSpPr/>
          <p:nvPr/>
        </p:nvGrpSpPr>
        <p:grpSpPr>
          <a:xfrm>
            <a:off x="7890512" y="1610440"/>
            <a:ext cx="3838182" cy="4370097"/>
            <a:chOff x="6706005" y="1610440"/>
            <a:chExt cx="3838182" cy="4370097"/>
          </a:xfrm>
        </p:grpSpPr>
        <p:grpSp>
          <p:nvGrpSpPr>
            <p:cNvPr id="30" name="组合 29"/>
            <p:cNvGrpSpPr/>
            <p:nvPr/>
          </p:nvGrpSpPr>
          <p:grpSpPr>
            <a:xfrm>
              <a:off x="6706005" y="1610440"/>
              <a:ext cx="3838182" cy="4370097"/>
              <a:chOff x="1487488" y="1819268"/>
              <a:chExt cx="3564556" cy="4019267"/>
            </a:xfrm>
          </p:grpSpPr>
          <p:sp>
            <p:nvSpPr>
              <p:cNvPr id="31" name="矩形: 圆角 30"/>
              <p:cNvSpPr/>
              <p:nvPr/>
            </p:nvSpPr>
            <p:spPr>
              <a:xfrm>
                <a:off x="1487488" y="1819268"/>
                <a:ext cx="3564556" cy="3869789"/>
              </a:xfrm>
              <a:prstGeom prst="roundRect">
                <a:avLst>
                  <a:gd name="adj" fmla="val 1998"/>
                </a:avLst>
              </a:prstGeom>
              <a:solidFill>
                <a:schemeClr val="bg1"/>
              </a:solidFill>
              <a:ln>
                <a:noFill/>
              </a:ln>
              <a:effectLst>
                <a:outerShdw blurRad="2540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ffectLst>
                    <a:outerShdw blurRad="63500" sx="102000" sy="102000" algn="ctr" rotWithShape="0">
                      <a:schemeClr val="tx1">
                        <a:alpha val="40000"/>
                      </a:schemeClr>
                    </a:outerShdw>
                  </a:effectLst>
                  <a:cs typeface="+mn-ea"/>
                  <a:sym typeface="+mn-lt"/>
                </a:endParaRPr>
              </a:p>
            </p:txBody>
          </p:sp>
          <p:sp>
            <p:nvSpPr>
              <p:cNvPr id="32" name="矩形: 圆角 31"/>
              <p:cNvSpPr/>
              <p:nvPr/>
            </p:nvSpPr>
            <p:spPr>
              <a:xfrm>
                <a:off x="2149601" y="5164394"/>
                <a:ext cx="2240330" cy="674141"/>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00" b="1" dirty="0">
                    <a:solidFill>
                      <a:schemeClr val="bg1"/>
                    </a:solidFill>
                    <a:cs typeface="+mn-ea"/>
                    <a:sym typeface="+mn-lt"/>
                  </a:rPr>
                  <a:t>推动中国特色社会主义进入了新时代</a:t>
                </a:r>
              </a:p>
            </p:txBody>
          </p:sp>
          <p:sp>
            <p:nvSpPr>
              <p:cNvPr id="33" name="任意多边形: 形状 32"/>
              <p:cNvSpPr/>
              <p:nvPr/>
            </p:nvSpPr>
            <p:spPr>
              <a:xfrm>
                <a:off x="1487488" y="1819268"/>
                <a:ext cx="3564556" cy="72299"/>
              </a:xfrm>
              <a:custGeom>
                <a:avLst/>
                <a:gdLst>
                  <a:gd name="connsiteX0" fmla="*/ 71220 w 3564556"/>
                  <a:gd name="connsiteY0" fmla="*/ 0 h 72299"/>
                  <a:gd name="connsiteX1" fmla="*/ 3493336 w 3564556"/>
                  <a:gd name="connsiteY1" fmla="*/ 0 h 72299"/>
                  <a:gd name="connsiteX2" fmla="*/ 3564556 w 3564556"/>
                  <a:gd name="connsiteY2" fmla="*/ 71220 h 72299"/>
                  <a:gd name="connsiteX3" fmla="*/ 3564556 w 3564556"/>
                  <a:gd name="connsiteY3" fmla="*/ 72299 h 72299"/>
                  <a:gd name="connsiteX4" fmla="*/ 0 w 3564556"/>
                  <a:gd name="connsiteY4" fmla="*/ 72299 h 72299"/>
                  <a:gd name="connsiteX5" fmla="*/ 0 w 3564556"/>
                  <a:gd name="connsiteY5" fmla="*/ 71220 h 72299"/>
                  <a:gd name="connsiteX6" fmla="*/ 71220 w 3564556"/>
                  <a:gd name="connsiteY6" fmla="*/ 0 h 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556" h="72299">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blurRad="2540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85000"/>
                    </a:schemeClr>
                  </a:solidFill>
                  <a:cs typeface="+mn-ea"/>
                  <a:sym typeface="+mn-lt"/>
                </a:endParaRPr>
              </a:p>
            </p:txBody>
          </p:sp>
        </p:grpSp>
        <p:sp>
          <p:nvSpPr>
            <p:cNvPr id="34" name="矩形 33"/>
            <p:cNvSpPr/>
            <p:nvPr/>
          </p:nvSpPr>
          <p:spPr>
            <a:xfrm>
              <a:off x="7045314" y="1921402"/>
              <a:ext cx="3159564" cy="2252924"/>
            </a:xfrm>
            <a:prstGeom prst="rect">
              <a:avLst/>
            </a:prstGeom>
            <a:noFill/>
          </p:spPr>
          <p:txBody>
            <a:bodyPr wrap="square">
              <a:spAutoFit/>
            </a:bodyPr>
            <a:lstStyle/>
            <a:p>
              <a:pPr algn="just">
                <a:lnSpc>
                  <a:spcPct val="130000"/>
                </a:lnSpc>
              </a:pPr>
              <a:r>
                <a:rPr lang="zh-CN" altLang="en-US" dirty="0">
                  <a:cs typeface="+mn-ea"/>
                  <a:sym typeface="+mn-lt"/>
                </a:rPr>
                <a:t>十八大以来，中国共产党深刻回答了新时代坚持和发展什么样的中国特色社会主义、怎样坚持和发展中国特色社会主义这个重大时代课题，推动中国特色社会主义进入了新时代。</a:t>
              </a:r>
            </a:p>
          </p:txBody>
        </p:sp>
      </p:gr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97814" y="2222048"/>
            <a:ext cx="3618145" cy="3618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64918" y="2212291"/>
            <a:ext cx="4434017" cy="816040"/>
            <a:chOff x="1225366" y="2254249"/>
            <a:chExt cx="4434017" cy="816040"/>
          </a:xfrm>
          <a:solidFill>
            <a:schemeClr val="accent4">
              <a:lumMod val="20000"/>
              <a:lumOff val="80000"/>
            </a:schemeClr>
          </a:solidFill>
        </p:grpSpPr>
        <p:sp>
          <p:nvSpPr>
            <p:cNvPr id="12" name="任意多边形 29"/>
            <p:cNvSpPr/>
            <p:nvPr/>
          </p:nvSpPr>
          <p:spPr>
            <a:xfrm>
              <a:off x="1917718" y="2254249"/>
              <a:ext cx="3004458" cy="816040"/>
            </a:xfrm>
            <a:prstGeom prst="roundRect">
              <a:avLst>
                <a:gd name="adj" fmla="val 3593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3" name="矩形 12"/>
            <p:cNvSpPr/>
            <p:nvPr/>
          </p:nvSpPr>
          <p:spPr>
            <a:xfrm>
              <a:off x="1225366" y="2343858"/>
              <a:ext cx="4434017" cy="707886"/>
            </a:xfrm>
            <a:prstGeom prst="rect">
              <a:avLst/>
            </a:prstGeom>
            <a:noFill/>
          </p:spPr>
          <p:txBody>
            <a:bodyPr wrap="square">
              <a:spAutoFit/>
            </a:bodyPr>
            <a:lstStyle/>
            <a:p>
              <a:pPr lvl="0" algn="ctr" defTabSz="914400">
                <a:defRPr/>
              </a:pPr>
              <a:r>
                <a:rPr lang="zh-CN" altLang="en-US" sz="4000" b="1" dirty="0">
                  <a:solidFill>
                    <a:srgbClr val="C00000"/>
                  </a:solidFill>
                  <a:cs typeface="+mn-ea"/>
                  <a:sym typeface="+mn-lt"/>
                </a:rPr>
                <a:t>第二章 </a:t>
              </a:r>
              <a:endParaRPr kumimoji="0" lang="zh-CN" altLang="en-US" sz="4000" b="1" i="0" u="none" strike="noStrike" kern="1200" cap="none" spc="0" normalizeH="0" baseline="0" noProof="0" dirty="0">
                <a:ln>
                  <a:noFill/>
                </a:ln>
                <a:solidFill>
                  <a:srgbClr val="C00000"/>
                </a:solidFill>
                <a:effectLst/>
                <a:uLnTx/>
                <a:uFillTx/>
                <a:cs typeface="+mn-ea"/>
                <a:sym typeface="+mn-lt"/>
              </a:endParaRPr>
            </a:p>
          </p:txBody>
        </p:sp>
      </p:grpSp>
      <p:sp>
        <p:nvSpPr>
          <p:cNvPr id="14" name="矩形 13"/>
          <p:cNvSpPr/>
          <p:nvPr/>
        </p:nvSpPr>
        <p:spPr>
          <a:xfrm>
            <a:off x="2744107" y="3232032"/>
            <a:ext cx="6691086" cy="1446550"/>
          </a:xfrm>
          <a:prstGeom prst="rect">
            <a:avLst/>
          </a:prstGeom>
        </p:spPr>
        <p:txBody>
          <a:bodyPr wrap="square">
            <a:spAutoFit/>
          </a:bodyPr>
          <a:lstStyle/>
          <a:p>
            <a:pPr algn="ctr" fontAlgn="base">
              <a:spcBef>
                <a:spcPct val="0"/>
              </a:spcBef>
              <a:spcAft>
                <a:spcPct val="0"/>
              </a:spcAft>
              <a:defRPr/>
            </a:pPr>
            <a:r>
              <a:rPr lang="zh-CN" altLang="en-US" sz="4400" b="1" kern="0" dirty="0">
                <a:ln w="3175">
                  <a:noFill/>
                </a:ln>
                <a:solidFill>
                  <a:srgbClr val="C00000"/>
                </a:solidFill>
                <a:cs typeface="+mn-ea"/>
                <a:sym typeface="+mn-lt"/>
              </a:rPr>
              <a:t>新中国史是中国共产党推进建设新中国的实践史</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266" y="1963042"/>
            <a:ext cx="1360008" cy="1360008"/>
          </a:xfrm>
          <a:prstGeom prst="rect">
            <a:avLst/>
          </a:prstGeom>
        </p:spPr>
      </p:pic>
      <p:pic>
        <p:nvPicPr>
          <p:cNvPr id="20" name="图片 19"/>
          <p:cNvPicPr>
            <a:picLocks noChangeAspect="1"/>
          </p:cNvPicPr>
          <p:nvPr/>
        </p:nvPicPr>
        <p:blipFill>
          <a:blip r:embed="rId3"/>
          <a:stretch>
            <a:fillRect/>
          </a:stretch>
        </p:blipFill>
        <p:spPr>
          <a:xfrm>
            <a:off x="-6157" y="0"/>
            <a:ext cx="5499069" cy="1628008"/>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2115"/>
            <a:ext cx="12192000" cy="1374605"/>
          </a:xfrm>
          <a:prstGeom prst="rect">
            <a:avLst/>
          </a:prstGeom>
        </p:spPr>
      </p:pic>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1" t="33348" r="24861" b="41309"/>
          <a:stretch>
            <a:fillRect/>
          </a:stretch>
        </p:blipFill>
        <p:spPr>
          <a:xfrm>
            <a:off x="9464720" y="5961557"/>
            <a:ext cx="2707322" cy="913115"/>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1" t="28449" r="2167" b="30893"/>
          <a:stretch>
            <a:fillRect/>
          </a:stretch>
        </p:blipFill>
        <p:spPr>
          <a:xfrm>
            <a:off x="3778362" y="4965501"/>
            <a:ext cx="4673373" cy="1892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100"/>
                                        <p:tgtEl>
                                          <p:spTgt spid="14"/>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ISLIDE.DIAGRAM" val="#39274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s0r0pi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1870</Words>
  <Application>Microsoft Office PowerPoint</Application>
  <PresentationFormat>宽屏</PresentationFormat>
  <Paragraphs>114</Paragraphs>
  <Slides>27</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等线</vt:lpstr>
      <vt:lpstr>方正正大黑简体</vt:lpstr>
      <vt:lpstr>宋体</vt:lpstr>
      <vt:lpstr>微软雅黑</vt:lpstr>
      <vt:lpstr>微软雅黑 Light</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2022-03-17T03:35:47Z</dcterms:created>
  <dcterms:modified xsi:type="dcterms:W3CDTF">2023-01-10T07:02:54Z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3CA0EAA72D6B437C9402701D8D3DAC71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