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EDAC1-762E-4D81-A42C-F2E92E89384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1304C-3A1B-44D7-8F5E-DA6538D2AF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1304C-3A1B-44D7-8F5E-DA6538D2AF3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1E2DF-5F65-49D7-A7DE-B00656B827F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314C0-0675-4234-80D9-545EBDF30CB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9B87B-DE8D-4B09-8EAA-DCD0AA705A0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EDE6B-134E-4B91-984E-CA392355C3A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824EC-E40B-48D2-AA02-D498BA8E610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91D41-1431-48FE-9083-F96ED56D4D6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911A4-FB52-4131-80C4-FE177CD8686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A2776-78F9-461B-B3BF-B804012B012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39C4F-F120-4826-91A4-CD835882BFF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9F3A9-6F01-4BCC-A976-FDCAC529654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9F34E-0699-4A42-A68E-455909022BF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A4960CB-8730-4BF9-BC32-72CD4611D65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3"/>
          <p:cNvSpPr txBox="1">
            <a:spLocks noChangeArrowheads="1"/>
          </p:cNvSpPr>
          <p:nvPr/>
        </p:nvSpPr>
        <p:spPr bwMode="auto">
          <a:xfrm>
            <a:off x="2057400" y="2971800"/>
            <a:ext cx="48974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Grammar 1</a:t>
            </a:r>
          </a:p>
        </p:txBody>
      </p:sp>
      <p:sp>
        <p:nvSpPr>
          <p:cNvPr id="72707" name="Rectangle 5"/>
          <p:cNvSpPr>
            <a:spLocks noChangeArrowheads="1"/>
          </p:cNvSpPr>
          <p:nvPr/>
        </p:nvSpPr>
        <p:spPr bwMode="auto">
          <a:xfrm>
            <a:off x="0" y="1362076"/>
            <a:ext cx="9144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Unit </a:t>
            </a:r>
            <a:r>
              <a:rPr lang="en-US" altLang="zh-CN" sz="6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  Travelling</a:t>
            </a:r>
          </a:p>
        </p:txBody>
      </p:sp>
      <p:sp>
        <p:nvSpPr>
          <p:cNvPr id="4" name="矩形 3"/>
          <p:cNvSpPr/>
          <p:nvPr/>
        </p:nvSpPr>
        <p:spPr>
          <a:xfrm>
            <a:off x="2924754" y="55626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250825" y="404813"/>
            <a:ext cx="8642350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Millie: We (5)_________(be) to the             </a:t>
            </a:r>
          </a:p>
          <a:p>
            <a:pPr algn="l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    beach. Look at this one. Isn’t it </a:t>
            </a:r>
          </a:p>
          <a:p>
            <a:pPr algn="l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     beautiful?</a:t>
            </a:r>
          </a:p>
          <a:p>
            <a:pPr algn="l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Daniel: Yes, the beach is very beautiful. I  </a:t>
            </a:r>
          </a:p>
          <a:p>
            <a:pPr algn="l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      saw Andy there, too.</a:t>
            </a:r>
          </a:p>
          <a:p>
            <a:pPr algn="l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Millie: Yes. He (6)_________(go) there </a:t>
            </a:r>
          </a:p>
          <a:p>
            <a:pPr algn="l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     with his family.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3040063" y="549275"/>
            <a:ext cx="2127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have been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356100" y="4076700"/>
            <a:ext cx="112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  <p:bldP spid="819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79388" y="285750"/>
            <a:ext cx="8713787" cy="58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Daniel: Really? I (7)___________(not see) </a:t>
            </a: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      him for some time.  He </a:t>
            </a: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      (8)___________(not come) back     </a:t>
            </a: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      yet.</a:t>
            </a: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Millie: He and his family (9)_________(go)</a:t>
            </a: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     to Shanghai to visit his </a:t>
            </a: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     grandparents. They will come </a:t>
            </a: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     back tomorrow morning.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4140200" y="411163"/>
            <a:ext cx="260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haven’t seen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392363" y="1851025"/>
            <a:ext cx="2647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hasn’t come 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757863" y="3219450"/>
            <a:ext cx="2127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have gone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  <p:bldP spid="82948" grpId="0"/>
      <p:bldP spid="829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0" y="404813"/>
            <a:ext cx="9290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1.Finish A2 on P27first and check the answers.</a:t>
            </a:r>
          </a:p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2.Practice the dialogue and act.</a:t>
            </a:r>
          </a:p>
        </p:txBody>
      </p:sp>
      <p:pic>
        <p:nvPicPr>
          <p:cNvPr id="83971" name="Picture 3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2" y="1905000"/>
            <a:ext cx="73437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376238" y="3905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132138" y="0"/>
            <a:ext cx="2019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latin typeface="Times New Roman" panose="02020603050405020304" pitchFamily="18" charset="0"/>
              </a:rPr>
              <a:t>小试身手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38113" y="692150"/>
            <a:ext cx="9005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选用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have been to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have gone to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的适当形式填空。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50825" y="1484313"/>
            <a:ext cx="8504238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Times New Roman" panose="02020603050405020304" pitchFamily="18" charset="0"/>
              </a:rPr>
              <a:t>1.My father</a:t>
            </a:r>
            <a:r>
              <a:rPr lang="en-US" altLang="zh-CN" sz="3200" b="1" u="sng" dirty="0">
                <a:latin typeface="Times New Roman" panose="02020603050405020304" pitchFamily="18" charset="0"/>
              </a:rPr>
              <a:t>                       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Beijing. He will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   be back in two days.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2.The Greens </a:t>
            </a:r>
            <a:r>
              <a:rPr lang="en-US" altLang="zh-CN" sz="3200" b="1" u="sng" dirty="0">
                <a:latin typeface="Times New Roman" panose="02020603050405020304" pitchFamily="18" charset="0"/>
              </a:rPr>
              <a:t>                         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the USA twice.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3.A:Where is your aunt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now?I</a:t>
            </a:r>
            <a:r>
              <a:rPr lang="en-US" altLang="zh-CN" sz="3200" b="1" dirty="0">
                <a:latin typeface="Times New Roman" panose="02020603050405020304" pitchFamily="18" charset="0"/>
              </a:rPr>
              <a:t> haven’t seen her 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        for a long time.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   B:She </a:t>
            </a:r>
            <a:r>
              <a:rPr lang="en-US" altLang="zh-CN" sz="3200" b="1" u="sng" dirty="0">
                <a:latin typeface="Times New Roman" panose="02020603050405020304" pitchFamily="18" charset="0"/>
              </a:rPr>
              <a:t>                            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Xiamen.</a:t>
            </a:r>
          </a:p>
          <a:p>
            <a:pPr>
              <a:buFontTx/>
              <a:buAutoNum type="arabicPeriod" startAt="4"/>
            </a:pPr>
            <a:r>
              <a:rPr lang="en-US" altLang="zh-CN" sz="3200" b="1" dirty="0">
                <a:latin typeface="Times New Roman" panose="02020603050405020304" pitchFamily="18" charset="0"/>
              </a:rPr>
              <a:t>______ you ever ___________ Hong Kong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    Disneyland?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5.A:</a:t>
            </a:r>
            <a:r>
              <a:rPr lang="en-US" altLang="zh-CN" sz="3200" b="1" u="sng" dirty="0">
                <a:latin typeface="Times New Roman" panose="02020603050405020304" pitchFamily="18" charset="0"/>
              </a:rPr>
              <a:t>          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 Tom</a:t>
            </a:r>
            <a:r>
              <a:rPr lang="en-US" altLang="zh-CN" sz="3200" b="1" u="sng" dirty="0">
                <a:latin typeface="Times New Roman" panose="02020603050405020304" pitchFamily="18" charset="0"/>
              </a:rPr>
              <a:t>                   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Nanjing?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   B:Yes. He hasn’t come back yet.  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2700338" y="1412875"/>
            <a:ext cx="21256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has gone to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3059113" y="2420938"/>
            <a:ext cx="2351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have been to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2051050" y="3860800"/>
            <a:ext cx="2125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has gone to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971550" y="4365625"/>
            <a:ext cx="1087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Have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4067175" y="4365625"/>
            <a:ext cx="1436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been to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1239838" y="5295900"/>
            <a:ext cx="862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Has</a:t>
            </a: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3687763" y="5295900"/>
            <a:ext cx="14366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gone 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/>
      <p:bldP spid="84999" grpId="0"/>
      <p:bldP spid="85000" grpId="0"/>
      <p:bldP spid="85001" grpId="0"/>
      <p:bldP spid="85002" grpId="0"/>
      <p:bldP spid="85003" grpId="0"/>
      <p:bldP spid="850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4"/>
          <p:cNvSpPr txBox="1">
            <a:spLocks noChangeArrowheads="1"/>
          </p:cNvSpPr>
          <p:nvPr/>
        </p:nvSpPr>
        <p:spPr bwMode="auto">
          <a:xfrm>
            <a:off x="755650" y="1125538"/>
            <a:ext cx="37449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4800" b="1" dirty="0">
                <a:solidFill>
                  <a:srgbClr val="FF00FF"/>
                </a:solidFill>
              </a:rPr>
              <a:t>Homework:</a:t>
            </a:r>
          </a:p>
        </p:txBody>
      </p:sp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755650" y="2133600"/>
            <a:ext cx="7777163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1. Go over Grammar A</a:t>
            </a:r>
            <a:r>
              <a:rPr kumimoji="1" lang="en-US" altLang="zh-CN" sz="3600" b="1" dirty="0" smtClean="0">
                <a:latin typeface="Times New Roman" panose="02020603050405020304" pitchFamily="18" charset="0"/>
              </a:rPr>
              <a:t>. </a:t>
            </a:r>
            <a:endParaRPr kumimoji="1" lang="en-US" altLang="zh-CN" sz="3600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2. Finish the exercises in the workbook.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5"/>
          <p:cNvSpPr txBox="1">
            <a:spLocks noChangeArrowheads="1"/>
          </p:cNvSpPr>
          <p:nvPr/>
        </p:nvSpPr>
        <p:spPr bwMode="auto">
          <a:xfrm>
            <a:off x="827088" y="3644900"/>
            <a:ext cx="78486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I 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have been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3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to 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________.</a:t>
            </a:r>
          </a:p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We 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have been </a:t>
            </a:r>
            <a:r>
              <a:rPr kumimoji="1" lang="en-US" altLang="zh-CN" sz="3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in</a:t>
            </a:r>
            <a:r>
              <a:rPr kumimoji="1"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_____</a:t>
            </a:r>
            <a:r>
              <a:rPr kumimoji="1"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for </a:t>
            </a:r>
            <a:r>
              <a:rPr kumimoji="1" lang="en-US" altLang="zh-CN" sz="3600" b="1" u="sng" dirty="0">
                <a:latin typeface="Times New Roman" panose="02020603050405020304" pitchFamily="18" charset="0"/>
              </a:rPr>
              <a:t>five days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1036" name="Picture 12" descr="s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04813"/>
            <a:ext cx="4271963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13"/>
          <p:cNvSpPr txBox="1">
            <a:spLocks noChangeArrowheads="1"/>
          </p:cNvSpPr>
          <p:nvPr/>
        </p:nvSpPr>
        <p:spPr bwMode="auto">
          <a:xfrm>
            <a:off x="5076825" y="1557338"/>
            <a:ext cx="3313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</a:rPr>
              <a:t>The Great Wall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0" y="0"/>
            <a:ext cx="8915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We use ‘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have (has) been</a:t>
            </a:r>
            <a:r>
              <a:rPr lang="en-US" altLang="zh-CN" sz="3600" b="1" dirty="0">
                <a:latin typeface="Times New Roman" panose="02020603050405020304" pitchFamily="18" charset="0"/>
              </a:rPr>
              <a:t> ’ to express the idea that someone went to some place and has already come back.</a:t>
            </a:r>
          </a:p>
        </p:txBody>
      </p:sp>
      <p:sp>
        <p:nvSpPr>
          <p:cNvPr id="74755" name="标题 1"/>
          <p:cNvSpPr/>
          <p:nvPr/>
        </p:nvSpPr>
        <p:spPr bwMode="auto">
          <a:xfrm>
            <a:off x="0" y="1628775"/>
            <a:ext cx="7848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600" b="1" dirty="0"/>
              <a:t>某人去过某地，现在已经回来了</a:t>
            </a:r>
            <a:r>
              <a:rPr lang="zh-CN" altLang="en-US" sz="3600" dirty="0"/>
              <a:t>。</a:t>
            </a:r>
          </a:p>
        </p:txBody>
      </p:sp>
      <p:grpSp>
        <p:nvGrpSpPr>
          <p:cNvPr id="115719" name="Group 7"/>
          <p:cNvGrpSpPr/>
          <p:nvPr/>
        </p:nvGrpSpPr>
        <p:grpSpPr bwMode="auto">
          <a:xfrm>
            <a:off x="0" y="2492375"/>
            <a:ext cx="9144000" cy="4184650"/>
            <a:chOff x="0" y="1570"/>
            <a:chExt cx="5760" cy="2636"/>
          </a:xfrm>
        </p:grpSpPr>
        <p:sp>
          <p:nvSpPr>
            <p:cNvPr id="74757" name="Text Box 3"/>
            <p:cNvSpPr txBox="1">
              <a:spLocks noChangeArrowheads="1"/>
            </p:cNvSpPr>
            <p:nvPr/>
          </p:nvSpPr>
          <p:spPr bwMode="auto">
            <a:xfrm>
              <a:off x="96" y="3022"/>
              <a:ext cx="5664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zh-CN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  Eddie 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has been to</a:t>
              </a:r>
              <a:r>
                <a:rPr lang="en-US" altLang="zh-CN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South Hill </a:t>
              </a:r>
              <a:r>
                <a:rPr lang="en-US" altLang="zh-CN" sz="3600" b="1" dirty="0">
                  <a:latin typeface="Times New Roman" panose="02020603050405020304" pitchFamily="18" charset="0"/>
                </a:rPr>
                <a:t>many times</a:t>
              </a:r>
              <a:r>
                <a:rPr lang="en-US" altLang="zh-CN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.    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zh-CN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  It is very nice and he wants to go there        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zh-CN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  again.  </a:t>
              </a:r>
            </a:p>
          </p:txBody>
        </p:sp>
        <p:sp>
          <p:nvSpPr>
            <p:cNvPr id="74758" name="Text Box 4"/>
            <p:cNvSpPr txBox="1">
              <a:spLocks noChangeArrowheads="1"/>
            </p:cNvSpPr>
            <p:nvPr/>
          </p:nvSpPr>
          <p:spPr bwMode="auto">
            <a:xfrm>
              <a:off x="0" y="1616"/>
              <a:ext cx="1573" cy="3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For example:</a:t>
              </a:r>
            </a:p>
          </p:txBody>
        </p:sp>
        <p:pic>
          <p:nvPicPr>
            <p:cNvPr id="74759" name="Picture 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655" y="1570"/>
              <a:ext cx="2034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181600" y="258763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75778" name="Text Box 11"/>
          <p:cNvSpPr txBox="1">
            <a:spLocks noChangeArrowheads="1"/>
          </p:cNvSpPr>
          <p:nvPr/>
        </p:nvSpPr>
        <p:spPr bwMode="auto">
          <a:xfrm>
            <a:off x="2124075" y="836613"/>
            <a:ext cx="1670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</a:rPr>
              <a:t>London</a:t>
            </a:r>
          </a:p>
        </p:txBody>
      </p:sp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0" y="3860800"/>
            <a:ext cx="88201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/>
              <a:t>My friend Lucy </a:t>
            </a:r>
            <a:r>
              <a:rPr lang="en-US" altLang="zh-CN" sz="3600">
                <a:solidFill>
                  <a:srgbClr val="FF0000"/>
                </a:solidFill>
              </a:rPr>
              <a:t>has gone to</a:t>
            </a:r>
            <a:r>
              <a:rPr lang="en-US" altLang="zh-CN" sz="3600"/>
              <a:t> __________.</a:t>
            </a:r>
          </a:p>
          <a:p>
            <a:pPr>
              <a:spcBef>
                <a:spcPct val="50000"/>
              </a:spcBef>
            </a:pPr>
            <a:r>
              <a:rPr lang="en-US" altLang="zh-CN" sz="3600"/>
              <a:t>She will be back next week.</a:t>
            </a:r>
          </a:p>
        </p:txBody>
      </p:sp>
      <p:pic>
        <p:nvPicPr>
          <p:cNvPr id="158732" name="Picture 12" descr="s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476250"/>
            <a:ext cx="3830637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 Box 11"/>
          <p:cNvSpPr txBox="1">
            <a:spLocks noChangeArrowheads="1"/>
          </p:cNvSpPr>
          <p:nvPr/>
        </p:nvSpPr>
        <p:spPr bwMode="auto">
          <a:xfrm>
            <a:off x="2268538" y="2708275"/>
            <a:ext cx="2778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</a:rPr>
              <a:t>Tower Bridge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0" y="0"/>
            <a:ext cx="8382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We use ‘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have (has) gone</a:t>
            </a:r>
            <a:r>
              <a:rPr lang="en-US" altLang="zh-CN" sz="3600" b="1" dirty="0">
                <a:latin typeface="Times New Roman" panose="02020603050405020304" pitchFamily="18" charset="0"/>
              </a:rPr>
              <a:t>’ to express the idea that someone went to some place and is still there. </a:t>
            </a:r>
          </a:p>
        </p:txBody>
      </p:sp>
      <p:sp>
        <p:nvSpPr>
          <p:cNvPr id="76803" name="矩形 6"/>
          <p:cNvSpPr>
            <a:spLocks noChangeArrowheads="1"/>
          </p:cNvSpPr>
          <p:nvPr/>
        </p:nvSpPr>
        <p:spPr bwMode="auto">
          <a:xfrm>
            <a:off x="0" y="1628775"/>
            <a:ext cx="6553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zh-CN" altLang="en-US" sz="3200" b="1"/>
              <a:t>某人去了某人，现在仍然在那儿，还没回来。</a:t>
            </a:r>
          </a:p>
        </p:txBody>
      </p:sp>
      <p:grpSp>
        <p:nvGrpSpPr>
          <p:cNvPr id="122891" name="Group 11"/>
          <p:cNvGrpSpPr/>
          <p:nvPr/>
        </p:nvGrpSpPr>
        <p:grpSpPr bwMode="auto">
          <a:xfrm>
            <a:off x="0" y="2349500"/>
            <a:ext cx="8610600" cy="4456113"/>
            <a:chOff x="0" y="1513"/>
            <a:chExt cx="5424" cy="2807"/>
          </a:xfrm>
        </p:grpSpPr>
        <p:sp>
          <p:nvSpPr>
            <p:cNvPr id="76805" name="Text Box 5"/>
            <p:cNvSpPr txBox="1">
              <a:spLocks noChangeArrowheads="1"/>
            </p:cNvSpPr>
            <p:nvPr/>
          </p:nvSpPr>
          <p:spPr bwMode="auto">
            <a:xfrm>
              <a:off x="0" y="1888"/>
              <a:ext cx="1573" cy="3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For example:</a:t>
              </a:r>
            </a:p>
          </p:txBody>
        </p:sp>
        <p:sp>
          <p:nvSpPr>
            <p:cNvPr id="76806" name="Text Box 4"/>
            <p:cNvSpPr txBox="1">
              <a:spLocks noChangeArrowheads="1"/>
            </p:cNvSpPr>
            <p:nvPr/>
          </p:nvSpPr>
          <p:spPr bwMode="auto">
            <a:xfrm>
              <a:off x="0" y="3051"/>
              <a:ext cx="5424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Millie and Amy 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have gone to</a:t>
              </a:r>
              <a:r>
                <a:rPr lang="en-US" altLang="zh-CN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the bookshop to buy </a:t>
              </a:r>
              <a:r>
                <a:rPr lang="en-US" altLang="zh-CN" sz="3600" b="1" dirty="0">
                  <a:solidFill>
                    <a:srgbClr val="FF00FF"/>
                  </a:solidFill>
                  <a:latin typeface="Times New Roman" panose="02020603050405020304" pitchFamily="18" charset="0"/>
                </a:rPr>
                <a:t>some books on travelling</a:t>
              </a:r>
              <a:r>
                <a:rPr lang="en-US" altLang="zh-CN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. 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They 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will </a:t>
              </a:r>
              <a:r>
                <a:rPr lang="en-US" altLang="zh-CN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be back 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in an hour</a:t>
              </a:r>
              <a:r>
                <a:rPr lang="en-US" altLang="zh-CN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76807" name="Picture 8" descr="08063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655" y="1513"/>
              <a:ext cx="2167" cy="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/>
              <a:t>Finish A1 on Page 26 by yourself. </a:t>
            </a:r>
          </a:p>
          <a:p>
            <a:r>
              <a:rPr lang="en-US" altLang="zh-CN"/>
              <a:t>Then work in pairs to check the answers.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0" y="0"/>
            <a:ext cx="6705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4800" b="1" dirty="0">
                <a:latin typeface="Times New Roman" panose="02020603050405020304" pitchFamily="18" charset="0"/>
              </a:rPr>
              <a:t>Exercise 1:</a:t>
            </a:r>
          </a:p>
        </p:txBody>
      </p:sp>
      <p:sp>
        <p:nvSpPr>
          <p:cNvPr id="78851" name="Text Box 65"/>
          <p:cNvSpPr txBox="1">
            <a:spLocks noChangeArrowheads="1"/>
          </p:cNvSpPr>
          <p:nvPr/>
        </p:nvSpPr>
        <p:spPr bwMode="auto">
          <a:xfrm>
            <a:off x="3348038" y="0"/>
            <a:ext cx="5545137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kumimoji="1"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Millie in Australia</a:t>
            </a:r>
          </a:p>
        </p:txBody>
      </p:sp>
      <p:sp>
        <p:nvSpPr>
          <p:cNvPr id="78852" name="Text Box 66"/>
          <p:cNvSpPr txBox="1">
            <a:spLocks noChangeArrowheads="1"/>
          </p:cNvSpPr>
          <p:nvPr/>
        </p:nvSpPr>
        <p:spPr bwMode="auto">
          <a:xfrm>
            <a:off x="250825" y="836613"/>
            <a:ext cx="8515350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Daniel is asking Millie about travelling.</a:t>
            </a:r>
          </a:p>
          <a:p>
            <a:pPr>
              <a:lnSpc>
                <a:spcPct val="130000"/>
              </a:lnSpc>
            </a:pPr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Complete their conversation. Use the </a:t>
            </a:r>
          </a:p>
          <a:p>
            <a:pPr>
              <a:lnSpc>
                <a:spcPct val="130000"/>
              </a:lnSpc>
            </a:pPr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correct forms of the verbs in brackets.</a:t>
            </a:r>
          </a:p>
        </p:txBody>
      </p:sp>
      <p:pic>
        <p:nvPicPr>
          <p:cNvPr id="9284" name="Picture 68" descr="歌剧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3252788"/>
            <a:ext cx="4176712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454025" y="549275"/>
            <a:ext cx="8150225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Daniel: (1)_____ you ever ____(be) to 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         </a:t>
            </a:r>
            <a:r>
              <a:rPr lang="en-US" altLang="zh-CN" sz="3600" b="1" dirty="0" err="1">
                <a:latin typeface="Times New Roman" panose="02020603050405020304" pitchFamily="18" charset="0"/>
              </a:rPr>
              <a:t>Hongkong</a:t>
            </a:r>
            <a:r>
              <a:rPr lang="en-US" altLang="zh-CN" sz="3600" b="1" dirty="0">
                <a:latin typeface="Times New Roman" panose="02020603050405020304" pitchFamily="18" charset="0"/>
              </a:rPr>
              <a:t>, Millie?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Millie: No, but I (2)_________(be) to     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        Australia with my parents.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Daniel: Oh, that’s great! (3)_____ you 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         ______(visit) the famous Opera House in Sydney?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627313" y="692150"/>
            <a:ext cx="127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Have 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508625" y="692150"/>
            <a:ext cx="1511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been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4356100" y="2060575"/>
            <a:ext cx="2468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have been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5940425" y="3543300"/>
            <a:ext cx="127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Have 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2051050" y="4264025"/>
            <a:ext cx="17414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visited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  <p:bldP spid="79876" grpId="0"/>
      <p:bldP spid="79877" grpId="0"/>
      <p:bldP spid="79878" grpId="0"/>
      <p:bldP spid="798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23850" y="568325"/>
            <a:ext cx="8640763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Millie: Yes, we (4)_________ (be) to the </a:t>
            </a:r>
          </a:p>
          <a:p>
            <a:pPr algn="l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        Opera House. It was wonderful!     </a:t>
            </a:r>
          </a:p>
          <a:p>
            <a:pPr algn="l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        Look at the photos.</a:t>
            </a:r>
          </a:p>
          <a:p>
            <a:pPr algn="l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Daniel: Wow! The Opera House is really </a:t>
            </a:r>
          </a:p>
          <a:p>
            <a:pPr algn="l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         wonderful, and you look great in </a:t>
            </a:r>
          </a:p>
          <a:p>
            <a:pPr algn="l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         the photos. Have you visited any</a:t>
            </a:r>
          </a:p>
          <a:p>
            <a:pPr algn="l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         other interesting places?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903663" y="700088"/>
            <a:ext cx="2127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have been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全屏显示(4:3)</PresentationFormat>
  <Paragraphs>103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宋体</vt:lpstr>
      <vt:lpstr>微软雅黑</vt:lpstr>
      <vt:lpstr>幼圆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2023-01-17T01:01:57Z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8EB12A8E38004AB09E1AA6BF267C5324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