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269" r:id="rId3"/>
    <p:sldId id="309" r:id="rId4"/>
    <p:sldId id="312" r:id="rId5"/>
    <p:sldId id="313" r:id="rId6"/>
    <p:sldId id="271" r:id="rId7"/>
    <p:sldId id="322" r:id="rId8"/>
    <p:sldId id="324" r:id="rId9"/>
    <p:sldId id="325" r:id="rId10"/>
    <p:sldId id="326" r:id="rId11"/>
    <p:sldId id="327" r:id="rId12"/>
    <p:sldId id="331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17425" y="1228622"/>
            <a:ext cx="9695056" cy="3404748"/>
            <a:chOff x="3775" y="887"/>
            <a:chExt cx="11282" cy="4953"/>
          </a:xfrm>
        </p:grpSpPr>
        <p:sp>
          <p:nvSpPr>
            <p:cNvPr id="9" name="Rectangle 5"/>
            <p:cNvSpPr/>
            <p:nvPr/>
          </p:nvSpPr>
          <p:spPr>
            <a:xfrm>
              <a:off x="3775" y="481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3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10" name="文本框 5"/>
            <p:cNvSpPr txBox="1"/>
            <p:nvPr/>
          </p:nvSpPr>
          <p:spPr>
            <a:xfrm>
              <a:off x="3956" y="887"/>
              <a:ext cx="11101" cy="33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14</a:t>
              </a:r>
            </a:p>
            <a:p>
              <a:pPr algn="ctr"/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 remember meeting all of you in Grade 7.</a:t>
              </a:r>
              <a:endParaRPr lang="zh-CN" altLang="en-US" sz="48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37681" y="1659446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矩形 11"/>
          <p:cNvSpPr/>
          <p:nvPr/>
        </p:nvSpPr>
        <p:spPr>
          <a:xfrm>
            <a:off x="0" y="575228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28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0" y="998868"/>
            <a:ext cx="11315155" cy="554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In every class, he and his classmates  1. ________ (watch) online course videos from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Yucai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school. “It's like I have classes together with students 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Yucai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 said.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Wang is not alone. Students from over 200 schools in Sichuan, Yunnan and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Guizhou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__________(do) the same thing now. They all use the online courses made by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Yucai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Middle School. The online course program 3. __________(start) in 2007. The school records courses and offers them to other schools.</a:t>
            </a:r>
          </a:p>
        </p:txBody>
      </p:sp>
      <p:sp>
        <p:nvSpPr>
          <p:cNvPr id="13" name="矩形 12"/>
          <p:cNvSpPr/>
          <p:nvPr/>
        </p:nvSpPr>
        <p:spPr>
          <a:xfrm>
            <a:off x="8057254" y="1199756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001500" y="3924865"/>
            <a:ext cx="141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doing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053520" y="5301631"/>
            <a:ext cx="1681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started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562" y="1237806"/>
            <a:ext cx="11315155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online courses give students new ideas. They                        4. __________________(learn) a lot from their peers studying in the city for years. “I remember that a topic in English class was about volunteering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 Wan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Linyi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14. “Students in Chengdu             5. ________(share) a lot about their own experiences. But it was hard for me 6. __________(talk) about it because I had little experience. It encouraged me to do more.”</a:t>
            </a:r>
          </a:p>
        </p:txBody>
      </p:sp>
      <p:sp>
        <p:nvSpPr>
          <p:cNvPr id="13" name="矩形 12"/>
          <p:cNvSpPr/>
          <p:nvPr/>
        </p:nvSpPr>
        <p:spPr>
          <a:xfrm>
            <a:off x="1284494" y="2105115"/>
            <a:ext cx="2738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learned/learnt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11425" y="4179297"/>
            <a:ext cx="1068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85621" y="484573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562" y="2024928"/>
            <a:ext cx="11315155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“I will let my students discuss for themselves, rather than only watch. If necessary, I 7. __________(show) them what their peers said in their discussion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，”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 Wang's English teacher. Teachers further explain key points that students don't understand. Also, students can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rewatch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videos after class. </a:t>
            </a:r>
          </a:p>
        </p:txBody>
      </p:sp>
      <p:sp>
        <p:nvSpPr>
          <p:cNvPr id="7" name="矩形 6"/>
          <p:cNvSpPr/>
          <p:nvPr/>
        </p:nvSpPr>
        <p:spPr>
          <a:xfrm>
            <a:off x="5002048" y="2915064"/>
            <a:ext cx="1407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show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308676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4858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2355958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966" y="3035305"/>
            <a:ext cx="11303241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manager has promised to __________(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增加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wages.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drivers agree that safety is more import­ant than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速度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6" name="矩形 15"/>
          <p:cNvSpPr/>
          <p:nvPr/>
        </p:nvSpPr>
        <p:spPr>
          <a:xfrm>
            <a:off x="6429930" y="3230029"/>
            <a:ext cx="125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74527" y="4609377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461" y="2026263"/>
            <a:ext cx="1080399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often practice spoken English with our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搭档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Zhang Ping is very careless. He usually makes __________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his exams.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you tell me how to ____________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发音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some of the words? 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36221" y="2207141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</a:p>
        </p:txBody>
      </p:sp>
      <p:sp>
        <p:nvSpPr>
          <p:cNvPr id="11" name="矩形 10"/>
          <p:cNvSpPr/>
          <p:nvPr/>
        </p:nvSpPr>
        <p:spPr>
          <a:xfrm>
            <a:off x="9033646" y="2904566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29925" y="4265834"/>
            <a:ext cx="1581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1799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488070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1966" y="2322397"/>
            <a:ext cx="10803997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．我经常在语法方面犯错误。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________ __________  in grammar.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．我没有一个可以一起练习舞蹈的搭档。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have a partner to ________ dancing ________.</a:t>
            </a:r>
          </a:p>
        </p:txBody>
      </p:sp>
      <p:sp>
        <p:nvSpPr>
          <p:cNvPr id="16" name="矩形 15"/>
          <p:cNvSpPr/>
          <p:nvPr/>
        </p:nvSpPr>
        <p:spPr>
          <a:xfrm>
            <a:off x="2105904" y="3199034"/>
            <a:ext cx="3049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            mistakes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33603" y="4562885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977176" y="4575800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461" y="1421841"/>
            <a:ext cx="10803997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．我不知道如何使用这部照相机。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know ________ ________ ________ the camera.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．我没有足够的钱买一辆新的小汽车。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have ________ ________ ________ ________ a new car.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．当人们同他谈话时，他不能够总是理解。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can't always understand when people ________ ________  him. </a:t>
            </a: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14772" y="2331128"/>
            <a:ext cx="3956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               to                 use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7313" y="3679481"/>
            <a:ext cx="5846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          money             to                buy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44702" y="5040748"/>
            <a:ext cx="2621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            to/with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97445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803" y="1762036"/>
            <a:ext cx="10564837" cy="206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en-US" sz="3000" b="1" dirty="0" smtClean="0">
                <a:latin typeface="+mn-ea"/>
              </a:rPr>
              <a:t>补全对话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+mn-ea"/>
              </a:rPr>
              <a:t>从方框中选出合适的句子，填在对话空缺处，使对话内容完整、连贯。两项多余。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9736" y="3774233"/>
            <a:ext cx="105648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Hello! This is Follow Me. Can I help you?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Yes. 1.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What are your problems?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First, 2. ________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725836" y="464037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17721" y="600164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550" y="1277832"/>
            <a:ext cx="11315155" cy="4856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Take it easy. Why not read aloud to practice it?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OK, I'll try it. 3.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By watching English programs.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How do I learn new words?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First, you should try to guess the meaning of them. 4.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Thank you very much.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You're welcome. 5. ________</a:t>
            </a:r>
          </a:p>
        </p:txBody>
      </p:sp>
      <p:sp>
        <p:nvSpPr>
          <p:cNvPr id="13" name="矩形 12"/>
          <p:cNvSpPr/>
          <p:nvPr/>
        </p:nvSpPr>
        <p:spPr>
          <a:xfrm>
            <a:off x="4275666" y="212965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115944" y="4172848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57957" y="5565112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70338" y="1029656"/>
          <a:ext cx="11006896" cy="5577840"/>
        </p:xfrm>
        <a:graphic>
          <a:graphicData uri="http://schemas.openxmlformats.org/drawingml/2006/table">
            <a:tbl>
              <a:tblPr/>
              <a:tblGrid>
                <a:gridCol w="11006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I hope your English will improve soon.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How do I practice listening?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I have some problems with English.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Why don't you join an English club?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I can't get the pronunciation right.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You can write the new words in your notebook and study them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at home.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Then you can look them up in a dictionary if necessary.</a:t>
                      </a:r>
                      <a:endParaRPr lang="zh-CN" altLang="en-US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57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4050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/>
          <p:nvPr/>
        </p:nvSpPr>
        <p:spPr>
          <a:xfrm>
            <a:off x="2737011" y="110491"/>
            <a:ext cx="18473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endParaRPr lang="zh-CN" altLang="en-US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5077" y="1311409"/>
            <a:ext cx="1008653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 [2017·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莱芜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短文填空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用括号内所给动词的适当形式填空。必要时可加助动词或情态动词。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071" y="3447581"/>
            <a:ext cx="11315155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Wang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Jinyuan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eight­grader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Chongzhou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School, Sichuan. But thanks to an online course, he is studying with his peers(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同龄人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Yucai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Middle School in Chengdu.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宽屏</PresentationFormat>
  <Paragraphs>74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2023-01-17T01:02:03Z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21B64310E74B4478842C248121D29D76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