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1" r:id="rId3"/>
    <p:sldId id="294" r:id="rId4"/>
    <p:sldId id="304" r:id="rId5"/>
    <p:sldId id="303" r:id="rId6"/>
    <p:sldId id="257" r:id="rId7"/>
    <p:sldId id="259" r:id="rId8"/>
    <p:sldId id="280" r:id="rId9"/>
    <p:sldId id="281" r:id="rId10"/>
    <p:sldId id="268" r:id="rId11"/>
    <p:sldId id="306" r:id="rId12"/>
    <p:sldId id="308" r:id="rId13"/>
    <p:sldId id="309" r:id="rId14"/>
    <p:sldId id="310" r:id="rId15"/>
    <p:sldId id="305" r:id="rId16"/>
    <p:sldId id="269" r:id="rId17"/>
    <p:sldId id="272" r:id="rId18"/>
    <p:sldId id="300" r:id="rId19"/>
    <p:sldId id="307" r:id="rId20"/>
    <p:sldId id="285" r:id="rId21"/>
    <p:sldId id="302" r:id="rId22"/>
    <p:sldId id="311" r:id="rId23"/>
    <p:sldId id="312" r:id="rId24"/>
    <p:sldId id="313" r:id="rId25"/>
  </p:sldIdLst>
  <p:sldSz cx="9144000" cy="6858000" type="screen4x3"/>
  <p:notesSz cx="6562725" cy="92614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7">
          <p15:clr>
            <a:srgbClr val="A4A3A4"/>
          </p15:clr>
        </p15:guide>
        <p15:guide id="2" pos="20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CC00"/>
    <a:srgbClr val="993300"/>
    <a:srgbClr val="CC6600"/>
    <a:srgbClr val="FFFFFF"/>
    <a:srgbClr val="0000FF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>
      <p:cViewPr>
        <p:scale>
          <a:sx n="100" d="100"/>
          <a:sy n="100" d="100"/>
        </p:scale>
        <p:origin x="-41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78" y="-90"/>
      </p:cViewPr>
      <p:guideLst>
        <p:guide orient="horz" pos="2917"/>
        <p:guide pos="20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432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19513" y="0"/>
            <a:ext cx="28432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7925"/>
            <a:ext cx="28432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9513" y="8797925"/>
            <a:ext cx="28432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A4A33429-4806-4942-AB73-936D8A3ACA7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717925" y="0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792ED-86B6-4C27-B351-C4621F1B6CA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695325"/>
            <a:ext cx="462915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55638" y="4398963"/>
            <a:ext cx="5251450" cy="4167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96338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717925" y="8796338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E0F9-CC14-44DF-9D56-B81577CEDB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D3630-6967-4E09-B7EC-0F00993AC9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B2A49-B998-46BA-9CAD-0C198A85BF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82E67-5382-476F-90F9-917EF05119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EE013-5552-4010-9F83-86C7E03150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66500-5237-4FE2-A62B-9F9AC237AA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E6FC3-5C4B-47F3-8763-ACB2EFFBA7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2BA0D-0FF5-42D0-B8C1-75ACAF328D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D2E0A-99CA-405B-96DA-54D5A8BB70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A63EE-A677-41DA-A6EB-4EB49D2439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0E89C-EC5F-436B-8750-DBDB9E6C32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4B8F927-46CB-439D-848C-6A2411FEF98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GIF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0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32.GIF"/><Relationship Id="rId5" Type="http://schemas.openxmlformats.org/officeDocument/2006/relationships/image" Target="../media/image12.wmf"/><Relationship Id="rId10" Type="http://schemas.openxmlformats.org/officeDocument/2006/relationships/image" Target="../media/image9.wmf"/><Relationship Id="rId4" Type="http://schemas.openxmlformats.org/officeDocument/2006/relationships/image" Target="../media/image11.GIF"/><Relationship Id="rId9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image" Target="../media/image16.wmf"/><Relationship Id="rId5" Type="http://schemas.openxmlformats.org/officeDocument/2006/relationships/image" Target="../media/image12.wmf"/><Relationship Id="rId10" Type="http://schemas.openxmlformats.org/officeDocument/2006/relationships/image" Target="../media/image15.wmf"/><Relationship Id="rId4" Type="http://schemas.openxmlformats.org/officeDocument/2006/relationships/image" Target="../media/image11.GIF"/><Relationship Id="rId9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98737" y="1700808"/>
            <a:ext cx="877373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线</a:t>
            </a:r>
            <a:r>
              <a:rPr kumimoji="1" lang="zh-CN" altLang="en-US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段的垂直平分线</a:t>
            </a:r>
          </a:p>
        </p:txBody>
      </p:sp>
      <p:sp>
        <p:nvSpPr>
          <p:cNvPr id="10" name="矩形 9"/>
          <p:cNvSpPr/>
          <p:nvPr/>
        </p:nvSpPr>
        <p:spPr>
          <a:xfrm>
            <a:off x="2938360" y="494116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二、逆定理：</a:t>
            </a:r>
            <a:r>
              <a:rPr kumimoji="1" lang="zh-CN" altLang="en-US" sz="2800" b="1"/>
              <a:t>到</a:t>
            </a:r>
            <a:r>
              <a:rPr kumimoji="1" lang="zh-CN" altLang="en-US" sz="2800" b="1">
                <a:solidFill>
                  <a:srgbClr val="CC6600"/>
                </a:solidFill>
                <a:latin typeface="Times New Roman" panose="02020603050405020304" pitchFamily="18" charset="0"/>
              </a:rPr>
              <a:t>一条线段两个端点距离相等的点，在这条线段的垂直平分线上。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28800" y="217488"/>
            <a:ext cx="384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线段的垂直平分线</a:t>
            </a:r>
          </a:p>
        </p:txBody>
      </p:sp>
      <p:sp>
        <p:nvSpPr>
          <p:cNvPr id="18521" name="Text Box 89"/>
          <p:cNvSpPr txBox="1">
            <a:spLocks noChangeArrowheads="1"/>
          </p:cNvSpPr>
          <p:nvPr/>
        </p:nvSpPr>
        <p:spPr bwMode="auto">
          <a:xfrm>
            <a:off x="609600" y="9144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一、性质定理：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线段垂直平分线上的点</a:t>
            </a:r>
            <a:r>
              <a:rPr kumimoji="1" lang="zh-CN" altLang="en-US" b="1" dirty="0"/>
              <a:t>到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这条线段两个端点的距离相等。</a:t>
            </a:r>
          </a:p>
        </p:txBody>
      </p:sp>
      <p:grpSp>
        <p:nvGrpSpPr>
          <p:cNvPr id="18549" name="Group 117"/>
          <p:cNvGrpSpPr/>
          <p:nvPr/>
        </p:nvGrpSpPr>
        <p:grpSpPr bwMode="auto">
          <a:xfrm>
            <a:off x="1371600" y="2895600"/>
            <a:ext cx="6324600" cy="1555750"/>
            <a:chOff x="192" y="1229"/>
            <a:chExt cx="3936" cy="948"/>
          </a:xfrm>
        </p:grpSpPr>
        <p:sp>
          <p:nvSpPr>
            <p:cNvPr id="18522" name="Text Box 90"/>
            <p:cNvSpPr txBox="1">
              <a:spLocks noChangeArrowheads="1"/>
            </p:cNvSpPr>
            <p:nvPr/>
          </p:nvSpPr>
          <p:spPr bwMode="auto">
            <a:xfrm>
              <a:off x="3312" y="1577"/>
              <a:ext cx="816" cy="2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PA=PB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8523" name="Text Box 91"/>
            <p:cNvSpPr txBox="1">
              <a:spLocks noChangeArrowheads="1"/>
            </p:cNvSpPr>
            <p:nvPr/>
          </p:nvSpPr>
          <p:spPr bwMode="auto">
            <a:xfrm>
              <a:off x="192" y="1339"/>
              <a:ext cx="1056" cy="7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点</a:t>
              </a:r>
              <a:r>
                <a:rPr kumimoji="1" lang="en-US" altLang="zh-CN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P</a:t>
              </a:r>
              <a:r>
                <a:rPr kumimoji="1" lang="zh-CN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在线段</a:t>
              </a:r>
              <a:r>
                <a:rPr kumimoji="1" lang="en-US" altLang="zh-CN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AB</a:t>
              </a:r>
              <a:r>
                <a:rPr kumimoji="1" lang="zh-CN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的垂直平分线上</a:t>
              </a:r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1248" y="1775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25" name="Rectangle 93"/>
            <p:cNvSpPr>
              <a:spLocks noChangeArrowheads="1"/>
            </p:cNvSpPr>
            <p:nvPr/>
          </p:nvSpPr>
          <p:spPr bwMode="auto">
            <a:xfrm>
              <a:off x="1344" y="1823"/>
              <a:ext cx="192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1600" b="1">
                  <a:solidFill>
                    <a:srgbClr val="CC6600"/>
                  </a:solidFill>
                  <a:latin typeface="Times New Roman" panose="02020603050405020304" pitchFamily="18" charset="0"/>
                </a:rPr>
                <a:t>和一条线段两个端点距离相等的点，在这条线段的垂直平分线上</a:t>
              </a:r>
            </a:p>
          </p:txBody>
        </p:sp>
        <p:sp>
          <p:nvSpPr>
            <p:cNvPr id="18540" name="Line 108"/>
            <p:cNvSpPr>
              <a:spLocks noChangeShapeType="1"/>
            </p:cNvSpPr>
            <p:nvPr/>
          </p:nvSpPr>
          <p:spPr bwMode="auto">
            <a:xfrm>
              <a:off x="1248" y="1632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42" name="Text Box 110"/>
            <p:cNvSpPr txBox="1">
              <a:spLocks noChangeArrowheads="1"/>
            </p:cNvSpPr>
            <p:nvPr/>
          </p:nvSpPr>
          <p:spPr bwMode="auto">
            <a:xfrm>
              <a:off x="1440" y="1229"/>
              <a:ext cx="1738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1600" b="1">
                  <a:solidFill>
                    <a:srgbClr val="A50021"/>
                  </a:solidFill>
                  <a:latin typeface="Times New Roman" panose="02020603050405020304" pitchFamily="18" charset="0"/>
                </a:rPr>
                <a:t>线段垂直平分线上的点和这条线段两个端点的距离相等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152400"/>
            <a:ext cx="4724400" cy="762000"/>
          </a:xfrm>
        </p:spPr>
        <p:txBody>
          <a:bodyPr/>
          <a:lstStyle/>
          <a:p>
            <a:r>
              <a:rPr lang="zh-CN" altLang="en-US">
                <a:solidFill>
                  <a:schemeClr val="tx1"/>
                </a:solidFill>
                <a:ea typeface="隶书" panose="02010509060101010101" pitchFamily="49" charset="-122"/>
              </a:rPr>
              <a:t>回味无穷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838200"/>
            <a:ext cx="5257800" cy="5562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线段垂直平分线上的点到这条线段两个端点距离相等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∵AC=BC,MN⊥AB,P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是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MN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上任意一点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已知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),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∴PA=PB(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线段垂直平分线上的点到这条线段两个端点距离相等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).</a:t>
            </a:r>
            <a:endParaRPr lang="en-US" altLang="zh-CN" sz="24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逆定理 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到一条线段两个端点距离相等的点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在这条线段的垂直平分线上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∵PA=PB(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已知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),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∴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点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P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AB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的垂直平分线上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到一条线段两个端点距离相等的点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在这条线段的垂直平分线上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).</a:t>
            </a:r>
          </a:p>
        </p:txBody>
      </p:sp>
      <p:grpSp>
        <p:nvGrpSpPr>
          <p:cNvPr id="74756" name="Group 4"/>
          <p:cNvGrpSpPr/>
          <p:nvPr/>
        </p:nvGrpSpPr>
        <p:grpSpPr bwMode="auto">
          <a:xfrm>
            <a:off x="1295400" y="0"/>
            <a:ext cx="2819400" cy="930275"/>
            <a:chOff x="480" y="2592"/>
            <a:chExt cx="1776" cy="586"/>
          </a:xfrm>
        </p:grpSpPr>
        <p:grpSp>
          <p:nvGrpSpPr>
            <p:cNvPr id="74757" name="Group 5"/>
            <p:cNvGrpSpPr/>
            <p:nvPr/>
          </p:nvGrpSpPr>
          <p:grpSpPr bwMode="auto">
            <a:xfrm>
              <a:off x="480" y="2592"/>
              <a:ext cx="1680" cy="586"/>
              <a:chOff x="672" y="3439"/>
              <a:chExt cx="4176" cy="593"/>
            </a:xfrm>
          </p:grpSpPr>
          <p:sp>
            <p:nvSpPr>
              <p:cNvPr id="74758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59" name="Text Box 7"/>
              <p:cNvSpPr txBox="1">
                <a:spLocks noChangeArrowheads="1"/>
              </p:cNvSpPr>
              <p:nvPr/>
            </p:nvSpPr>
            <p:spPr bwMode="auto">
              <a:xfrm>
                <a:off x="719" y="3439"/>
                <a:ext cx="4129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74760" name="Picture 8" descr="打开书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736"/>
              <a:ext cx="396" cy="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小结       拓展</a:t>
              </a:r>
            </a:p>
          </p:txBody>
        </p:sp>
      </p:grpSp>
      <p:pic>
        <p:nvPicPr>
          <p:cNvPr id="74762" name="Picture 10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3" name="Picture 11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764" name="Group 12"/>
          <p:cNvGrpSpPr/>
          <p:nvPr/>
        </p:nvGrpSpPr>
        <p:grpSpPr bwMode="auto">
          <a:xfrm>
            <a:off x="6019800" y="1828800"/>
            <a:ext cx="3048000" cy="2895600"/>
            <a:chOff x="1728" y="2016"/>
            <a:chExt cx="1920" cy="1824"/>
          </a:xfrm>
        </p:grpSpPr>
        <p:sp>
          <p:nvSpPr>
            <p:cNvPr id="74765" name="Text Box 13"/>
            <p:cNvSpPr txBox="1">
              <a:spLocks noChangeArrowheads="1"/>
            </p:cNvSpPr>
            <p:nvPr/>
          </p:nvSpPr>
          <p:spPr bwMode="auto">
            <a:xfrm>
              <a:off x="1728" y="312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4766" name="Text Box 14"/>
            <p:cNvSpPr txBox="1">
              <a:spLocks noChangeArrowheads="1"/>
            </p:cNvSpPr>
            <p:nvPr/>
          </p:nvSpPr>
          <p:spPr bwMode="auto">
            <a:xfrm>
              <a:off x="2688" y="316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3360" y="312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>
              <a:off x="2784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2736" y="220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74771" name="Text Box 19"/>
            <p:cNvSpPr txBox="1">
              <a:spLocks noChangeArrowheads="1"/>
            </p:cNvSpPr>
            <p:nvPr/>
          </p:nvSpPr>
          <p:spPr bwMode="auto">
            <a:xfrm>
              <a:off x="2400" y="20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auto">
            <a:xfrm>
              <a:off x="2448" y="35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>
              <a:off x="2688" y="2112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2016" y="321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5" name="Line 23"/>
            <p:cNvSpPr>
              <a:spLocks noChangeShapeType="1"/>
            </p:cNvSpPr>
            <p:nvPr/>
          </p:nvSpPr>
          <p:spPr bwMode="auto">
            <a:xfrm>
              <a:off x="2352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2976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 flipH="1">
              <a:off x="2016" y="2352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>
              <a:off x="2688" y="2352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40386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、如图直线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MN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垂直平分线段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AE=AF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50000"/>
              </a:spcBef>
            </a:pPr>
            <a:endParaRPr kumimoji="1" lang="zh-CN" altLang="en-US"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zh-CN" altLang="en-US" sz="20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en-US" altLang="zh-CN" sz="2000" b="1">
              <a:latin typeface="Times New Roman" panose="02020603050405020304" pitchFamily="18" charset="0"/>
            </a:endParaRPr>
          </a:p>
        </p:txBody>
      </p:sp>
      <p:pic>
        <p:nvPicPr>
          <p:cNvPr id="77827" name="Picture 3" descr="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38600" y="228600"/>
            <a:ext cx="447833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 rot="5400000">
            <a:off x="38100" y="3543300"/>
            <a:ext cx="2667000" cy="1066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i="1" kern="10">
                <a:ln w="9525">
                  <a:solidFill>
                    <a:srgbClr val="800000"/>
                  </a:solidFill>
                  <a:rou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判断题</a:t>
            </a:r>
          </a:p>
        </p:txBody>
      </p:sp>
      <p:pic>
        <p:nvPicPr>
          <p:cNvPr id="77829" name="Picture 5" descr="bo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0950" y="3810000"/>
            <a:ext cx="15748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6172200" y="1828800"/>
            <a:ext cx="1676400" cy="9144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H="1">
            <a:off x="6172200" y="2743200"/>
            <a:ext cx="1676400" cy="914400"/>
          </a:xfrm>
          <a:prstGeom prst="line">
            <a:avLst/>
          </a:prstGeom>
          <a:noFill/>
          <a:ln w="9525">
            <a:solidFill>
              <a:srgbClr val="FF00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28600" y="914400"/>
            <a:ext cx="441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、如图线段</a:t>
            </a:r>
            <a:r>
              <a:rPr kumimoji="1" lang="en-US" altLang="zh-CN" sz="2800" b="1">
                <a:latin typeface="Times New Roman" panose="02020603050405020304" pitchFamily="18" charset="0"/>
              </a:rPr>
              <a:t>MN</a:t>
            </a:r>
            <a:r>
              <a:rPr kumimoji="1" lang="zh-CN" altLang="en-US" sz="2800" b="1">
                <a:latin typeface="Times New Roman" panose="02020603050405020304" pitchFamily="18" charset="0"/>
              </a:rPr>
              <a:t>被直线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垂直平分，则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ME=NE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78851" name="Picture 3" descr="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1143000"/>
            <a:ext cx="548640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2" name="Picture 4" descr="book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343400"/>
            <a:ext cx="2590800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09600" y="1219200"/>
            <a:ext cx="3505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latin typeface="Times New Roman" panose="02020603050405020304" pitchFamily="18" charset="0"/>
              </a:rPr>
              <a:t>、如图</a:t>
            </a:r>
            <a:r>
              <a:rPr kumimoji="1" lang="en-US" altLang="zh-CN" sz="2800" b="1">
                <a:latin typeface="Times New Roman" panose="02020603050405020304" pitchFamily="18" charset="0"/>
              </a:rPr>
              <a:t>PA=PB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，则直线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MN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是线段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的垂直平分线。</a:t>
            </a:r>
          </a:p>
        </p:txBody>
      </p:sp>
      <p:pic>
        <p:nvPicPr>
          <p:cNvPr id="79875" name="Picture 3" descr="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0225" y="762000"/>
            <a:ext cx="48037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4953000" y="533400"/>
            <a:ext cx="838200" cy="54864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9877" name="Picture 5" descr="GIF-4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144963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228600"/>
            <a:ext cx="4343400" cy="742950"/>
          </a:xfrm>
        </p:spPr>
        <p:txBody>
          <a:bodyPr/>
          <a:lstStyle/>
          <a:p>
            <a:r>
              <a:rPr lang="zh-CN" altLang="en-US" sz="4000" b="1">
                <a:solidFill>
                  <a:schemeClr val="tx1"/>
                </a:solidFill>
                <a:ea typeface="隶书" panose="02010509060101010101" pitchFamily="49" charset="-122"/>
              </a:rPr>
              <a:t>挑战自我</a:t>
            </a:r>
            <a:endParaRPr lang="zh-CN" altLang="en-US" sz="4000" b="1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grpSp>
        <p:nvGrpSpPr>
          <p:cNvPr id="73731" name="Group 3"/>
          <p:cNvGrpSpPr/>
          <p:nvPr/>
        </p:nvGrpSpPr>
        <p:grpSpPr bwMode="auto">
          <a:xfrm>
            <a:off x="1219200" y="228600"/>
            <a:ext cx="3581400" cy="685800"/>
            <a:chOff x="768" y="336"/>
            <a:chExt cx="2256" cy="432"/>
          </a:xfrm>
        </p:grpSpPr>
        <p:sp>
          <p:nvSpPr>
            <p:cNvPr id="73732" name="Rectangle 4"/>
            <p:cNvSpPr>
              <a:spLocks noChangeArrowheads="1"/>
            </p:cNvSpPr>
            <p:nvPr/>
          </p:nvSpPr>
          <p:spPr bwMode="auto">
            <a:xfrm>
              <a:off x="768" y="366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1"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    </a:t>
              </a:r>
              <a:r>
                <a:rPr kumimoji="1" lang="zh-CN" altLang="en-US" sz="2800" b="1">
                  <a:latin typeface="Times New Roman" panose="02020603050405020304" pitchFamily="18" charset="0"/>
                  <a:ea typeface="隶书" panose="02010509060101010101" pitchFamily="49" charset="-122"/>
                </a:rPr>
                <a:t>随堂练习</a:t>
              </a:r>
              <a:endParaRPr kumimoji="1" lang="zh-CN" altLang="en-US" sz="2800" b="1" baseline="-2500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73733" name="Rectangle 5" descr="PE03255_"/>
            <p:cNvSpPr>
              <a:spLocks noChangeArrowheads="1"/>
            </p:cNvSpPr>
            <p:nvPr/>
          </p:nvSpPr>
          <p:spPr bwMode="auto">
            <a:xfrm>
              <a:off x="2016" y="360"/>
              <a:ext cx="183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pic>
          <p:nvPicPr>
            <p:cNvPr id="73734" name="Picture 6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735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3736" name="Group 8"/>
          <p:cNvGrpSpPr/>
          <p:nvPr/>
        </p:nvGrpSpPr>
        <p:grpSpPr bwMode="auto">
          <a:xfrm>
            <a:off x="6781800" y="4946650"/>
            <a:ext cx="2362200" cy="1835150"/>
            <a:chOff x="4272" y="3020"/>
            <a:chExt cx="1488" cy="1156"/>
          </a:xfrm>
        </p:grpSpPr>
        <p:pic>
          <p:nvPicPr>
            <p:cNvPr id="73737" name="Picture 9" descr="20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b="1">
                  <a:latin typeface="Times New Roman" panose="02020603050405020304" pitchFamily="18" charset="0"/>
                </a:rPr>
                <a:t>驶向胜利的彼岸</a:t>
              </a:r>
            </a:p>
          </p:txBody>
        </p:sp>
      </p:grp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1219200" y="1123950"/>
            <a:ext cx="5638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如图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已知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是线段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的垂直平分线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,E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是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上的一点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EC=7cm,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ED=</a:t>
            </a:r>
            <a:r>
              <a:rPr kumimoji="1" lang="en-US" altLang="zh-CN" sz="2800" b="1" u="sng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cm;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如果∠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ECD=60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0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那么∠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EDC=</a:t>
            </a:r>
            <a:r>
              <a:rPr kumimoji="1" lang="en-US" altLang="zh-CN" sz="2800" b="1" u="sng" dirty="0">
                <a:latin typeface="Times New Roman" panose="02020603050405020304" pitchFamily="18" charset="0"/>
              </a:rPr>
              <a:t>        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0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3740" name="Rectangle 12"/>
          <p:cNvSpPr>
            <a:spLocks noGrp="1" noChangeArrowheads="1"/>
          </p:cNvSpPr>
          <p:nvPr/>
        </p:nvSpPr>
        <p:spPr bwMode="auto">
          <a:xfrm>
            <a:off x="1066800" y="4648200"/>
            <a:ext cx="54864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老师期望</a:t>
            </a:r>
            <a:r>
              <a:rPr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你能说出填空结果的根据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grpSp>
        <p:nvGrpSpPr>
          <p:cNvPr id="73741" name="Group 13"/>
          <p:cNvGrpSpPr/>
          <p:nvPr/>
        </p:nvGrpSpPr>
        <p:grpSpPr bwMode="auto">
          <a:xfrm>
            <a:off x="3581400" y="2743200"/>
            <a:ext cx="3276600" cy="2286000"/>
            <a:chOff x="3360" y="960"/>
            <a:chExt cx="2064" cy="1440"/>
          </a:xfrm>
        </p:grpSpPr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696" y="163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73743" name="Text Box 15"/>
            <p:cNvSpPr txBox="1">
              <a:spLocks noChangeArrowheads="1"/>
            </p:cNvSpPr>
            <p:nvPr/>
          </p:nvSpPr>
          <p:spPr bwMode="auto">
            <a:xfrm>
              <a:off x="4793" y="21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3744" name="Text Box 16"/>
            <p:cNvSpPr txBox="1">
              <a:spLocks noChangeArrowheads="1"/>
            </p:cNvSpPr>
            <p:nvPr/>
          </p:nvSpPr>
          <p:spPr bwMode="auto">
            <a:xfrm>
              <a:off x="3360" y="153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3745" name="Text Box 17"/>
            <p:cNvSpPr txBox="1">
              <a:spLocks noChangeArrowheads="1"/>
            </p:cNvSpPr>
            <p:nvPr/>
          </p:nvSpPr>
          <p:spPr bwMode="auto">
            <a:xfrm>
              <a:off x="5184" y="153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4800" y="9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auto">
            <a:xfrm rot="-5400000">
              <a:off x="3766" y="1200"/>
              <a:ext cx="1104" cy="95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 flipH="1">
              <a:off x="3648" y="168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49" name="Line 21"/>
            <p:cNvSpPr>
              <a:spLocks noChangeShapeType="1"/>
            </p:cNvSpPr>
            <p:nvPr/>
          </p:nvSpPr>
          <p:spPr bwMode="auto">
            <a:xfrm>
              <a:off x="4704" y="16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750" name="Line 22"/>
            <p:cNvSpPr>
              <a:spLocks noChangeShapeType="1"/>
            </p:cNvSpPr>
            <p:nvPr/>
          </p:nvSpPr>
          <p:spPr bwMode="auto">
            <a:xfrm>
              <a:off x="47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819400" y="199548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3384550" y="24209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9" grpId="0" autoUpdateAnimBg="0"/>
      <p:bldP spid="73740" grpId="0" autoUpdateAnimBg="0"/>
      <p:bldP spid="73751" grpId="0" autoUpdateAnimBg="0"/>
      <p:bldP spid="737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0" y="282575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线段的垂直平分线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latin typeface="Times New Roman" panose="02020603050405020304" pitchFamily="18" charset="0"/>
              </a:rPr>
              <a:t>例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1    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已知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如图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在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ΔABC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中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边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的垂直平分线交于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P.</a:t>
            </a:r>
          </a:p>
          <a:p>
            <a:r>
              <a:rPr kumimoji="1" lang="zh-CN" altLang="en-US" sz="2400" b="1" dirty="0">
                <a:latin typeface="Times New Roman" panose="02020603050405020304" pitchFamily="18" charset="0"/>
              </a:rPr>
              <a:t>求证：</a:t>
            </a:r>
            <a:r>
              <a:rPr kumimoji="1" lang="en-US" altLang="zh-CN" sz="2400" b="1" dirty="0">
                <a:latin typeface="Times New Roman" panose="02020603050405020304" pitchFamily="18" charset="0"/>
              </a:rPr>
              <a:t>PA=PB=PC;</a:t>
            </a:r>
          </a:p>
        </p:txBody>
      </p:sp>
      <p:grpSp>
        <p:nvGrpSpPr>
          <p:cNvPr id="19477" name="Group 21"/>
          <p:cNvGrpSpPr/>
          <p:nvPr/>
        </p:nvGrpSpPr>
        <p:grpSpPr bwMode="auto">
          <a:xfrm>
            <a:off x="5575300" y="1878013"/>
            <a:ext cx="3263900" cy="3151187"/>
            <a:chOff x="3360" y="1135"/>
            <a:chExt cx="2056" cy="1985"/>
          </a:xfrm>
        </p:grpSpPr>
        <p:grpSp>
          <p:nvGrpSpPr>
            <p:cNvPr id="19468" name="Group 12"/>
            <p:cNvGrpSpPr/>
            <p:nvPr/>
          </p:nvGrpSpPr>
          <p:grpSpPr bwMode="auto">
            <a:xfrm>
              <a:off x="3600" y="1392"/>
              <a:ext cx="1584" cy="1728"/>
              <a:chOff x="3600" y="1392"/>
              <a:chExt cx="1584" cy="1728"/>
            </a:xfrm>
          </p:grpSpPr>
          <p:sp>
            <p:nvSpPr>
              <p:cNvPr id="19461" name="Freeform 5"/>
              <p:cNvSpPr/>
              <p:nvPr/>
            </p:nvSpPr>
            <p:spPr bwMode="auto">
              <a:xfrm>
                <a:off x="3600" y="1392"/>
                <a:ext cx="1584" cy="1104"/>
              </a:xfrm>
              <a:custGeom>
                <a:avLst/>
                <a:gdLst>
                  <a:gd name="T0" fmla="*/ 1200 w 1584"/>
                  <a:gd name="T1" fmla="*/ 0 h 1104"/>
                  <a:gd name="T2" fmla="*/ 0 w 1584"/>
                  <a:gd name="T3" fmla="*/ 1104 h 1104"/>
                  <a:gd name="T4" fmla="*/ 1584 w 1584"/>
                  <a:gd name="T5" fmla="*/ 1104 h 1104"/>
                  <a:gd name="T6" fmla="*/ 1200 w 1584"/>
                  <a:gd name="T7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4" h="1104">
                    <a:moveTo>
                      <a:pt x="1200" y="0"/>
                    </a:moveTo>
                    <a:lnTo>
                      <a:pt x="0" y="1104"/>
                    </a:lnTo>
                    <a:lnTo>
                      <a:pt x="1584" y="1104"/>
                    </a:lnTo>
                    <a:lnTo>
                      <a:pt x="12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4416" y="158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3840" y="1488"/>
                <a:ext cx="100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 flipV="1">
                <a:off x="3600" y="2208"/>
                <a:ext cx="81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 flipH="1">
                <a:off x="4416" y="1392"/>
                <a:ext cx="38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H="1" flipV="1">
                <a:off x="4416" y="2196"/>
                <a:ext cx="76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3360" y="2448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4752" y="1135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5184" y="244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3888" y="1334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4848" y="2623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4416" y="1471"/>
              <a:ext cx="3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M’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416" y="2863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N’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4416" y="1999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P</a:t>
              </a:r>
            </a:p>
          </p:txBody>
        </p:sp>
      </p:grpSp>
      <p:grpSp>
        <p:nvGrpSpPr>
          <p:cNvPr id="19495" name="Group 39"/>
          <p:cNvGrpSpPr/>
          <p:nvPr/>
        </p:nvGrpSpPr>
        <p:grpSpPr bwMode="auto">
          <a:xfrm>
            <a:off x="1447800" y="4648200"/>
            <a:ext cx="2743200" cy="1143000"/>
            <a:chOff x="912" y="2928"/>
            <a:chExt cx="1728" cy="720"/>
          </a:xfrm>
        </p:grpSpPr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1248" y="3352"/>
              <a:ext cx="1056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PA=PB=PC</a:t>
              </a:r>
            </a:p>
          </p:txBody>
        </p:sp>
        <p:sp>
          <p:nvSpPr>
            <p:cNvPr id="19483" name="AutoShape 27"/>
            <p:cNvSpPr/>
            <p:nvPr/>
          </p:nvSpPr>
          <p:spPr bwMode="auto">
            <a:xfrm rot="5400000" flipV="1">
              <a:off x="1752" y="2088"/>
              <a:ext cx="48" cy="1728"/>
            </a:xfrm>
            <a:prstGeom prst="rightBrace">
              <a:avLst>
                <a:gd name="adj1" fmla="val 300000"/>
                <a:gd name="adj2" fmla="val 51444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kumimoji="1" lang="zh-CN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1776" y="29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494" name="Group 38"/>
          <p:cNvGrpSpPr/>
          <p:nvPr/>
        </p:nvGrpSpPr>
        <p:grpSpPr bwMode="auto">
          <a:xfrm>
            <a:off x="2971800" y="2590800"/>
            <a:ext cx="2378075" cy="1841500"/>
            <a:chOff x="1872" y="1632"/>
            <a:chExt cx="1498" cy="1160"/>
          </a:xfrm>
        </p:grpSpPr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2234" y="2496"/>
              <a:ext cx="74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PB=PC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1872" y="1632"/>
              <a:ext cx="1498" cy="5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点</a:t>
              </a:r>
              <a:r>
                <a:rPr kumimoji="1"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P</a:t>
              </a:r>
              <a:r>
                <a:rPr kumimoji="1"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在线段</a:t>
              </a:r>
              <a:r>
                <a:rPr kumimoji="1"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BC</a:t>
              </a:r>
              <a:r>
                <a:rPr kumimoji="1"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的垂直平分线上</a:t>
              </a:r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2592" y="21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496" name="Group 40"/>
          <p:cNvGrpSpPr/>
          <p:nvPr/>
        </p:nvGrpSpPr>
        <p:grpSpPr bwMode="auto">
          <a:xfrm>
            <a:off x="228600" y="1905000"/>
            <a:ext cx="2378075" cy="2527300"/>
            <a:chOff x="144" y="1200"/>
            <a:chExt cx="1498" cy="1592"/>
          </a:xfrm>
        </p:grpSpPr>
        <p:grpSp>
          <p:nvGrpSpPr>
            <p:cNvPr id="19493" name="Group 37"/>
            <p:cNvGrpSpPr/>
            <p:nvPr/>
          </p:nvGrpSpPr>
          <p:grpSpPr bwMode="auto">
            <a:xfrm>
              <a:off x="639" y="2160"/>
              <a:ext cx="713" cy="632"/>
              <a:chOff x="639" y="2160"/>
              <a:chExt cx="713" cy="632"/>
            </a:xfrm>
          </p:grpSpPr>
          <p:sp>
            <p:nvSpPr>
              <p:cNvPr id="19478" name="Text Box 22"/>
              <p:cNvSpPr txBox="1">
                <a:spLocks noChangeArrowheads="1"/>
              </p:cNvSpPr>
              <p:nvPr/>
            </p:nvSpPr>
            <p:spPr bwMode="auto">
              <a:xfrm>
                <a:off x="639" y="2496"/>
                <a:ext cx="713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PA=PB</a:t>
                </a:r>
              </a:p>
            </p:txBody>
          </p:sp>
          <p:sp>
            <p:nvSpPr>
              <p:cNvPr id="19485" name="Line 29"/>
              <p:cNvSpPr>
                <a:spLocks noChangeShapeType="1"/>
              </p:cNvSpPr>
              <p:nvPr/>
            </p:nvSpPr>
            <p:spPr bwMode="auto">
              <a:xfrm>
                <a:off x="912" y="216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492" name="Group 36"/>
            <p:cNvGrpSpPr/>
            <p:nvPr/>
          </p:nvGrpSpPr>
          <p:grpSpPr bwMode="auto">
            <a:xfrm>
              <a:off x="144" y="1200"/>
              <a:ext cx="1498" cy="958"/>
              <a:chOff x="144" y="1200"/>
              <a:chExt cx="1498" cy="958"/>
            </a:xfrm>
          </p:grpSpPr>
          <p:sp>
            <p:nvSpPr>
              <p:cNvPr id="19481" name="Text Box 25"/>
              <p:cNvSpPr txBox="1">
                <a:spLocks noChangeArrowheads="1"/>
              </p:cNvSpPr>
              <p:nvPr/>
            </p:nvSpPr>
            <p:spPr bwMode="auto">
              <a:xfrm>
                <a:off x="144" y="1632"/>
                <a:ext cx="1498" cy="5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kumimoji="1" lang="zh-CN" altLang="en-US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点</a:t>
                </a:r>
                <a:r>
                  <a:rPr kumimoji="1"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P</a:t>
                </a:r>
                <a:r>
                  <a:rPr kumimoji="1" lang="zh-CN" altLang="en-US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在线段</a:t>
                </a:r>
                <a:r>
                  <a:rPr kumimoji="1"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AB</a:t>
                </a:r>
                <a:r>
                  <a:rPr kumimoji="1" lang="zh-CN" altLang="en-US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的垂直平分线上</a:t>
                </a:r>
              </a:p>
            </p:txBody>
          </p:sp>
          <p:sp>
            <p:nvSpPr>
              <p:cNvPr id="19489" name="Text Box 33"/>
              <p:cNvSpPr txBox="1">
                <a:spLocks noChangeArrowheads="1"/>
              </p:cNvSpPr>
              <p:nvPr/>
            </p:nvSpPr>
            <p:spPr bwMode="auto">
              <a:xfrm>
                <a:off x="432" y="1200"/>
                <a:ext cx="6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分析：</a:t>
                </a: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374650" y="5137150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结论： 三角形三边垂直平分线交于一点，这一点到三角形三个顶点的距离相等。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381000" y="4495800"/>
            <a:ext cx="586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你能依据例</a:t>
            </a:r>
            <a:r>
              <a:rPr kumimoji="1" lang="en-US" altLang="zh-CN" sz="3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kumimoji="1" lang="zh-CN" altLang="en-US" sz="3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得到什么结论</a:t>
            </a:r>
            <a:r>
              <a:rPr kumimoji="1" lang="zh-CN" alt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？</a:t>
            </a:r>
          </a:p>
        </p:txBody>
      </p:sp>
      <p:grpSp>
        <p:nvGrpSpPr>
          <p:cNvPr id="22584" name="Group 56"/>
          <p:cNvGrpSpPr/>
          <p:nvPr/>
        </p:nvGrpSpPr>
        <p:grpSpPr bwMode="auto">
          <a:xfrm>
            <a:off x="457200" y="304800"/>
            <a:ext cx="8328025" cy="4171950"/>
            <a:chOff x="288" y="192"/>
            <a:chExt cx="5246" cy="2628"/>
          </a:xfrm>
        </p:grpSpPr>
        <p:sp>
          <p:nvSpPr>
            <p:cNvPr id="22531" name="Text Box 3"/>
            <p:cNvSpPr txBox="1">
              <a:spLocks noChangeArrowheads="1"/>
            </p:cNvSpPr>
            <p:nvPr/>
          </p:nvSpPr>
          <p:spPr bwMode="auto">
            <a:xfrm>
              <a:off x="336" y="192"/>
              <a:ext cx="5136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 dirty="0">
                  <a:latin typeface="Times New Roman" panose="02020603050405020304" pitchFamily="18" charset="0"/>
                </a:rPr>
                <a:t>例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1    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已知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如图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在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ΔABC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中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边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AB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，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BC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的垂直平分  线交于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P.</a:t>
              </a:r>
            </a:p>
            <a:p>
              <a:r>
                <a:rPr kumimoji="1" lang="zh-CN" altLang="en-US" sz="2800" b="1" dirty="0">
                  <a:latin typeface="Times New Roman" panose="02020603050405020304" pitchFamily="18" charset="0"/>
                </a:rPr>
                <a:t>求证：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PA=PB=PC;</a:t>
              </a:r>
            </a:p>
          </p:txBody>
        </p:sp>
        <p:sp>
          <p:nvSpPr>
            <p:cNvPr id="22561" name="Text Box 33"/>
            <p:cNvSpPr txBox="1">
              <a:spLocks noChangeArrowheads="1"/>
            </p:cNvSpPr>
            <p:nvPr/>
          </p:nvSpPr>
          <p:spPr bwMode="auto">
            <a:xfrm>
              <a:off x="288" y="1152"/>
              <a:ext cx="326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证明：</a:t>
              </a:r>
            </a:p>
            <a:p>
              <a:endParaRPr kumimoji="1" lang="zh-CN" altLang="en-US" sz="1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∵点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P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在线段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的垂直平分线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MN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上，</a:t>
              </a:r>
            </a:p>
            <a:p>
              <a:endParaRPr kumimoji="1" lang="zh-CN" altLang="en-US" sz="1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∴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PA=PB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（？）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  <a:p>
              <a:endParaRPr kumimoji="1"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同理    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PB=PC.</a:t>
              </a:r>
            </a:p>
            <a:p>
              <a:endParaRPr kumimoji="1"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∴PA=PB=PC.</a:t>
              </a:r>
              <a:endParaRPr kumimoji="1" lang="en-US" altLang="zh-CN" sz="24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22567" name="Group 39"/>
            <p:cNvGrpSpPr/>
            <p:nvPr/>
          </p:nvGrpSpPr>
          <p:grpSpPr bwMode="auto">
            <a:xfrm>
              <a:off x="3648" y="864"/>
              <a:ext cx="1886" cy="1937"/>
              <a:chOff x="3360" y="1135"/>
              <a:chExt cx="2080" cy="1985"/>
            </a:xfrm>
          </p:grpSpPr>
          <p:grpSp>
            <p:nvGrpSpPr>
              <p:cNvPr id="22568" name="Group 40"/>
              <p:cNvGrpSpPr/>
              <p:nvPr/>
            </p:nvGrpSpPr>
            <p:grpSpPr bwMode="auto">
              <a:xfrm>
                <a:off x="3600" y="1392"/>
                <a:ext cx="1584" cy="1728"/>
                <a:chOff x="3600" y="1392"/>
                <a:chExt cx="1584" cy="1728"/>
              </a:xfrm>
            </p:grpSpPr>
            <p:sp>
              <p:nvSpPr>
                <p:cNvPr id="22569" name="Freeform 41"/>
                <p:cNvSpPr/>
                <p:nvPr/>
              </p:nvSpPr>
              <p:spPr bwMode="auto">
                <a:xfrm>
                  <a:off x="3600" y="1392"/>
                  <a:ext cx="1584" cy="1104"/>
                </a:xfrm>
                <a:custGeom>
                  <a:avLst/>
                  <a:gdLst>
                    <a:gd name="T0" fmla="*/ 1200 w 1584"/>
                    <a:gd name="T1" fmla="*/ 0 h 1104"/>
                    <a:gd name="T2" fmla="*/ 0 w 1584"/>
                    <a:gd name="T3" fmla="*/ 1104 h 1104"/>
                    <a:gd name="T4" fmla="*/ 1584 w 1584"/>
                    <a:gd name="T5" fmla="*/ 1104 h 1104"/>
                    <a:gd name="T6" fmla="*/ 1200 w 1584"/>
                    <a:gd name="T7" fmla="*/ 0 h 1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84" h="1104">
                      <a:moveTo>
                        <a:pt x="1200" y="0"/>
                      </a:moveTo>
                      <a:lnTo>
                        <a:pt x="0" y="1104"/>
                      </a:lnTo>
                      <a:lnTo>
                        <a:pt x="1584" y="1104"/>
                      </a:lnTo>
                      <a:lnTo>
                        <a:pt x="12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9050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70" name="Line 42"/>
                <p:cNvSpPr>
                  <a:spLocks noChangeShapeType="1"/>
                </p:cNvSpPr>
                <p:nvPr/>
              </p:nvSpPr>
              <p:spPr bwMode="auto">
                <a:xfrm>
                  <a:off x="4416" y="1584"/>
                  <a:ext cx="0" cy="15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71" name="Line 43"/>
                <p:cNvSpPr>
                  <a:spLocks noChangeShapeType="1"/>
                </p:cNvSpPr>
                <p:nvPr/>
              </p:nvSpPr>
              <p:spPr bwMode="auto">
                <a:xfrm>
                  <a:off x="3840" y="1488"/>
                  <a:ext cx="1008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72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3600" y="2208"/>
                  <a:ext cx="81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73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4416" y="1392"/>
                  <a:ext cx="384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74" name="Line 46"/>
                <p:cNvSpPr>
                  <a:spLocks noChangeShapeType="1"/>
                </p:cNvSpPr>
                <p:nvPr/>
              </p:nvSpPr>
              <p:spPr bwMode="auto">
                <a:xfrm flipH="1" flipV="1">
                  <a:off x="4416" y="2196"/>
                  <a:ext cx="768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2575" name="Text Box 47"/>
              <p:cNvSpPr txBox="1">
                <a:spLocks noChangeArrowheads="1"/>
              </p:cNvSpPr>
              <p:nvPr/>
            </p:nvSpPr>
            <p:spPr bwMode="auto">
              <a:xfrm>
                <a:off x="3360" y="2448"/>
                <a:ext cx="246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576" name="Text Box 48"/>
              <p:cNvSpPr txBox="1">
                <a:spLocks noChangeArrowheads="1"/>
              </p:cNvSpPr>
              <p:nvPr/>
            </p:nvSpPr>
            <p:spPr bwMode="auto">
              <a:xfrm>
                <a:off x="4752" y="1135"/>
                <a:ext cx="256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2577" name="Text Box 49"/>
              <p:cNvSpPr txBox="1">
                <a:spLocks noChangeArrowheads="1"/>
              </p:cNvSpPr>
              <p:nvPr/>
            </p:nvSpPr>
            <p:spPr bwMode="auto">
              <a:xfrm>
                <a:off x="5184" y="2448"/>
                <a:ext cx="256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2578" name="Text Box 50"/>
              <p:cNvSpPr txBox="1">
                <a:spLocks noChangeArrowheads="1"/>
              </p:cNvSpPr>
              <p:nvPr/>
            </p:nvSpPr>
            <p:spPr bwMode="auto">
              <a:xfrm>
                <a:off x="3888" y="1334"/>
                <a:ext cx="295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22579" name="Text Box 51"/>
              <p:cNvSpPr txBox="1">
                <a:spLocks noChangeArrowheads="1"/>
              </p:cNvSpPr>
              <p:nvPr/>
            </p:nvSpPr>
            <p:spPr bwMode="auto">
              <a:xfrm>
                <a:off x="4848" y="2623"/>
                <a:ext cx="256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22580" name="Text Box 52"/>
              <p:cNvSpPr txBox="1">
                <a:spLocks noChangeArrowheads="1"/>
              </p:cNvSpPr>
              <p:nvPr/>
            </p:nvSpPr>
            <p:spPr bwMode="auto">
              <a:xfrm>
                <a:off x="4416" y="1471"/>
                <a:ext cx="353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M’</a:t>
                </a:r>
              </a:p>
            </p:txBody>
          </p:sp>
          <p:sp>
            <p:nvSpPr>
              <p:cNvPr id="22581" name="Text Box 53"/>
              <p:cNvSpPr txBox="1">
                <a:spLocks noChangeArrowheads="1"/>
              </p:cNvSpPr>
              <p:nvPr/>
            </p:nvSpPr>
            <p:spPr bwMode="auto">
              <a:xfrm>
                <a:off x="4416" y="2863"/>
                <a:ext cx="31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N’</a:t>
                </a:r>
              </a:p>
            </p:txBody>
          </p:sp>
          <p:sp>
            <p:nvSpPr>
              <p:cNvPr id="22582" name="Text Box 54"/>
              <p:cNvSpPr txBox="1">
                <a:spLocks noChangeArrowheads="1"/>
              </p:cNvSpPr>
              <p:nvPr/>
            </p:nvSpPr>
            <p:spPr bwMode="auto">
              <a:xfrm>
                <a:off x="4416" y="1999"/>
                <a:ext cx="236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>
                    <a:latin typeface="Times New Roman" panose="02020603050405020304" pitchFamily="18" charset="0"/>
                  </a:rPr>
                  <a:t>P</a:t>
                </a: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3" grpId="0" autoUpdateAnimBg="0"/>
      <p:bldP spid="2256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aba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5867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kumimoji="1"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泰安市政府为了方便居民的生活，计划在三个住宅小区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、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、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C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之间修建一个购物中心，试问，该购物中心应建于何处，才能使得它到三个小区的距离相等。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391400" y="381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90600" y="45720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7543800" y="4648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62471" name="Picture 7" descr="J007884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5029200"/>
            <a:ext cx="152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72" name="Picture 8" descr="J007884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00800" y="457200"/>
            <a:ext cx="1066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73" name="Picture 9" descr="J007884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10400" y="5257800"/>
            <a:ext cx="152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74" name="Picture 10" descr="J007907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14800" y="3276600"/>
            <a:ext cx="914400" cy="103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0"/>
            <a:ext cx="3505200" cy="685800"/>
          </a:xfrm>
          <a:noFill/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ea typeface="隶书" panose="02010509060101010101" pitchFamily="49" charset="-122"/>
              </a:rPr>
              <a:t>实际问题</a:t>
            </a:r>
            <a:r>
              <a:rPr lang="en-US" altLang="zh-CN" b="1">
                <a:solidFill>
                  <a:srgbClr val="FF0000"/>
                </a:solidFill>
                <a:ea typeface="隶书" panose="02010509060101010101" pitchFamily="49" charset="-122"/>
              </a:rPr>
              <a:t>1</a:t>
            </a:r>
          </a:p>
        </p:txBody>
      </p:sp>
      <p:pic>
        <p:nvPicPr>
          <p:cNvPr id="62476" name="Picture 12" descr="问号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91000" y="3429000"/>
            <a:ext cx="822325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304800"/>
            <a:ext cx="2819400" cy="533400"/>
          </a:xfrm>
        </p:spPr>
        <p:txBody>
          <a:bodyPr/>
          <a:lstStyle/>
          <a:p>
            <a:r>
              <a:rPr lang="zh-CN" altLang="en-US" sz="4000">
                <a:solidFill>
                  <a:srgbClr val="FF0000"/>
                </a:solidFill>
                <a:ea typeface="隶书" panose="02010509060101010101" pitchFamily="49" charset="-122"/>
              </a:rPr>
              <a:t>习题</a:t>
            </a:r>
            <a:r>
              <a:rPr lang="en-US" altLang="zh-CN" sz="4000">
                <a:solidFill>
                  <a:srgbClr val="FF0000"/>
                </a:solidFill>
                <a:ea typeface="隶书" panose="02010509060101010101" pitchFamily="49" charset="-122"/>
              </a:rPr>
              <a:t>1.4 </a:t>
            </a:r>
          </a:p>
        </p:txBody>
      </p:sp>
      <p:grpSp>
        <p:nvGrpSpPr>
          <p:cNvPr id="75779" name="Group 3"/>
          <p:cNvGrpSpPr/>
          <p:nvPr/>
        </p:nvGrpSpPr>
        <p:grpSpPr bwMode="auto">
          <a:xfrm>
            <a:off x="1219200" y="152400"/>
            <a:ext cx="3581400" cy="685800"/>
            <a:chOff x="768" y="336"/>
            <a:chExt cx="2256" cy="432"/>
          </a:xfrm>
        </p:grpSpPr>
        <p:sp>
          <p:nvSpPr>
            <p:cNvPr id="75780" name="Rectangle 4"/>
            <p:cNvSpPr>
              <a:spLocks noChangeArrowheads="1"/>
            </p:cNvSpPr>
            <p:nvPr/>
          </p:nvSpPr>
          <p:spPr bwMode="auto">
            <a:xfrm>
              <a:off x="768" y="366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1"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    </a:t>
              </a:r>
              <a:r>
                <a:rPr kumimoji="1" lang="zh-CN" altLang="en-US" sz="2400" b="1">
                  <a:latin typeface="Times New Roman" panose="02020603050405020304" pitchFamily="18" charset="0"/>
                  <a:ea typeface="隶书" panose="02010509060101010101" pitchFamily="49" charset="-122"/>
                </a:rPr>
                <a:t>独立作业</a:t>
              </a:r>
              <a:endParaRPr kumimoji="1" lang="zh-CN" altLang="en-US" sz="2400" b="1" baseline="-2500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75781" name="Rectangle 5" descr="PE03255_"/>
            <p:cNvSpPr>
              <a:spLocks noChangeArrowheads="1"/>
            </p:cNvSpPr>
            <p:nvPr/>
          </p:nvSpPr>
          <p:spPr bwMode="auto">
            <a:xfrm>
              <a:off x="2016" y="360"/>
              <a:ext cx="183" cy="3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rPr>
                <a:t>3</a:t>
              </a:r>
            </a:p>
          </p:txBody>
        </p:sp>
        <p:pic>
          <p:nvPicPr>
            <p:cNvPr id="75782" name="Picture 6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783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787" name="Rectangle 11"/>
          <p:cNvSpPr>
            <a:spLocks noGrp="1" noChangeArrowheads="1"/>
          </p:cNvSpPr>
          <p:nvPr/>
        </p:nvSpPr>
        <p:spPr bwMode="auto">
          <a:xfrm>
            <a:off x="838200" y="1143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kumimoji="1"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kumimoji="1"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在△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ABC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中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已知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AC=27,AB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的垂直平分线交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AB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于点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D,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交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AC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于点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E,△BCE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的周长等于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50,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求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BC</a:t>
            </a:r>
            <a:r>
              <a:rPr lang="zh-CN" altLang="en-US" sz="2800" b="1">
                <a:latin typeface="隶书" panose="02010509060101010101" pitchFamily="49" charset="-122"/>
                <a:ea typeface="隶书" panose="02010509060101010101" pitchFamily="49" charset="-122"/>
              </a:rPr>
              <a:t>的长</a:t>
            </a:r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. 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7086600" y="4191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 sz="2400" b="1">
              <a:latin typeface="Times New Roman" panose="02020603050405020304" pitchFamily="18" charset="0"/>
            </a:endParaRPr>
          </a:p>
        </p:txBody>
      </p:sp>
      <p:grpSp>
        <p:nvGrpSpPr>
          <p:cNvPr id="75790" name="Group 14"/>
          <p:cNvGrpSpPr/>
          <p:nvPr/>
        </p:nvGrpSpPr>
        <p:grpSpPr bwMode="auto">
          <a:xfrm>
            <a:off x="5086350" y="2557463"/>
            <a:ext cx="2438400" cy="2743200"/>
            <a:chOff x="1248" y="1344"/>
            <a:chExt cx="1536" cy="1728"/>
          </a:xfrm>
        </p:grpSpPr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1248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2160" y="134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2400" y="23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E</a:t>
              </a:r>
              <a:endParaRPr lang="en-US" altLang="zh-CN" sz="2400" b="1" baseline="-2500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75794" name="Text Box 18"/>
            <p:cNvSpPr txBox="1">
              <a:spLocks noChangeArrowheads="1"/>
            </p:cNvSpPr>
            <p:nvPr/>
          </p:nvSpPr>
          <p:spPr bwMode="auto">
            <a:xfrm>
              <a:off x="1680" y="19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D</a:t>
              </a:r>
              <a:endParaRPr lang="en-US" altLang="zh-CN" sz="2400" b="1" baseline="-2500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2304" y="278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Times New Roman" panose="02020603050405020304" pitchFamily="18" charset="0"/>
                </a:rPr>
                <a:t>C</a:t>
              </a:r>
              <a:endParaRPr lang="en-US" altLang="zh-CN" sz="2400" b="1" baseline="-2500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1440" y="1968"/>
              <a:ext cx="1344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 flipV="1">
              <a:off x="1440" y="1588"/>
              <a:ext cx="768" cy="1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798" name="Line 22"/>
            <p:cNvSpPr>
              <a:spLocks noChangeShapeType="1"/>
            </p:cNvSpPr>
            <p:nvPr/>
          </p:nvSpPr>
          <p:spPr bwMode="auto">
            <a:xfrm>
              <a:off x="1440" y="2832"/>
              <a:ext cx="10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799" name="Line 23"/>
            <p:cNvSpPr>
              <a:spLocks noChangeShapeType="1"/>
            </p:cNvSpPr>
            <p:nvPr/>
          </p:nvSpPr>
          <p:spPr bwMode="auto">
            <a:xfrm>
              <a:off x="2208" y="1588"/>
              <a:ext cx="240" cy="1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800" name="Line 24"/>
            <p:cNvSpPr>
              <a:spLocks noChangeShapeType="1"/>
            </p:cNvSpPr>
            <p:nvPr/>
          </p:nvSpPr>
          <p:spPr bwMode="auto">
            <a:xfrm flipV="1">
              <a:off x="1440" y="2586"/>
              <a:ext cx="958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801" name="Line 25"/>
            <p:cNvSpPr>
              <a:spLocks noChangeShapeType="1"/>
            </p:cNvSpPr>
            <p:nvPr/>
          </p:nvSpPr>
          <p:spPr bwMode="auto">
            <a:xfrm>
              <a:off x="1775" y="2280"/>
              <a:ext cx="10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802" name="Line 26"/>
            <p:cNvSpPr>
              <a:spLocks noChangeShapeType="1"/>
            </p:cNvSpPr>
            <p:nvPr/>
          </p:nvSpPr>
          <p:spPr bwMode="auto">
            <a:xfrm flipH="1">
              <a:off x="1858" y="2281"/>
              <a:ext cx="47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8" name="Picture 2062" descr="aba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Text Box 2051"/>
          <p:cNvSpPr txBox="1">
            <a:spLocks noChangeArrowheads="1"/>
          </p:cNvSpPr>
          <p:nvPr/>
        </p:nvSpPr>
        <p:spPr bwMode="auto">
          <a:xfrm>
            <a:off x="304800" y="990600"/>
            <a:ext cx="5867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某市政府为了方便居民的生活，计划在三个住宅小区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、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、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C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之间修建一个购物中心，试问，该购物中心应建于何处，才能使得它到三个小区的距离相等。</a:t>
            </a:r>
          </a:p>
        </p:txBody>
      </p:sp>
      <p:sp>
        <p:nvSpPr>
          <p:cNvPr id="52228" name="Text Box 2052"/>
          <p:cNvSpPr txBox="1">
            <a:spLocks noChangeArrowheads="1"/>
          </p:cNvSpPr>
          <p:nvPr/>
        </p:nvSpPr>
        <p:spPr bwMode="auto">
          <a:xfrm>
            <a:off x="7620000" y="381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2229" name="Text Box 2053"/>
          <p:cNvSpPr txBox="1">
            <a:spLocks noChangeArrowheads="1"/>
          </p:cNvSpPr>
          <p:nvPr/>
        </p:nvSpPr>
        <p:spPr bwMode="auto">
          <a:xfrm>
            <a:off x="990600" y="45720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2230" name="Text Box 2054"/>
          <p:cNvSpPr txBox="1">
            <a:spLocks noChangeArrowheads="1"/>
          </p:cNvSpPr>
          <p:nvPr/>
        </p:nvSpPr>
        <p:spPr bwMode="auto">
          <a:xfrm>
            <a:off x="7543800" y="4648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52231" name="Picture 2055" descr="J007884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5029200"/>
            <a:ext cx="152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2" name="Picture 2056" descr="J007884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53200" y="533400"/>
            <a:ext cx="1066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3" name="Picture 2057" descr="J007884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10400" y="5257800"/>
            <a:ext cx="152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4" name="Picture 2058" descr="J007907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14800" y="3276600"/>
            <a:ext cx="914400" cy="103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5" name="Rectangle 2059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0"/>
            <a:ext cx="3505200" cy="685800"/>
          </a:xfrm>
          <a:noFill/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ea typeface="隶书" panose="02010509060101010101" pitchFamily="49" charset="-122"/>
              </a:rPr>
              <a:t>实际问题</a:t>
            </a:r>
            <a:r>
              <a:rPr lang="en-US" altLang="zh-CN" b="1">
                <a:solidFill>
                  <a:srgbClr val="FF0000"/>
                </a:solidFill>
                <a:ea typeface="隶书" panose="02010509060101010101" pitchFamily="49" charset="-122"/>
              </a:rPr>
              <a:t>1</a:t>
            </a:r>
          </a:p>
        </p:txBody>
      </p:sp>
      <p:pic>
        <p:nvPicPr>
          <p:cNvPr id="52236" name="Picture 2060" descr="问号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91000" y="3429000"/>
            <a:ext cx="822325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38" name="Group 58"/>
          <p:cNvGrpSpPr/>
          <p:nvPr/>
        </p:nvGrpSpPr>
        <p:grpSpPr bwMode="auto">
          <a:xfrm>
            <a:off x="4114800" y="1905000"/>
            <a:ext cx="3843338" cy="2919413"/>
            <a:chOff x="321" y="1824"/>
            <a:chExt cx="2217" cy="1195"/>
          </a:xfrm>
        </p:grpSpPr>
        <p:sp>
          <p:nvSpPr>
            <p:cNvPr id="46139" name="AutoShape 59"/>
            <p:cNvSpPr>
              <a:spLocks noChangeArrowheads="1"/>
            </p:cNvSpPr>
            <p:nvPr/>
          </p:nvSpPr>
          <p:spPr bwMode="auto">
            <a:xfrm>
              <a:off x="624" y="2112"/>
              <a:ext cx="1632" cy="864"/>
            </a:xfrm>
            <a:prstGeom prst="triangle">
              <a:avLst>
                <a:gd name="adj" fmla="val 7172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140" name="Text Box 60"/>
            <p:cNvSpPr txBox="1">
              <a:spLocks noChangeArrowheads="1"/>
            </p:cNvSpPr>
            <p:nvPr/>
          </p:nvSpPr>
          <p:spPr bwMode="auto">
            <a:xfrm>
              <a:off x="321" y="2832"/>
              <a:ext cx="22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6141" name="Text Box 61"/>
            <p:cNvSpPr txBox="1">
              <a:spLocks noChangeArrowheads="1"/>
            </p:cNvSpPr>
            <p:nvPr/>
          </p:nvSpPr>
          <p:spPr bwMode="auto">
            <a:xfrm>
              <a:off x="1680" y="1824"/>
              <a:ext cx="23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6142" name="Text Box 62"/>
            <p:cNvSpPr txBox="1">
              <a:spLocks noChangeArrowheads="1"/>
            </p:cNvSpPr>
            <p:nvPr/>
          </p:nvSpPr>
          <p:spPr bwMode="auto">
            <a:xfrm>
              <a:off x="2305" y="2832"/>
              <a:ext cx="23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787650" y="206375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>
                <a:latin typeface="Times New Roman" panose="02020603050405020304" pitchFamily="18" charset="0"/>
              </a:rPr>
              <a:t>线段的垂直平分线</a:t>
            </a: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533400" y="1981200"/>
            <a:ext cx="3733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latin typeface="Times New Roman" panose="02020603050405020304" pitchFamily="18" charset="0"/>
              </a:rPr>
              <a:t>、求作一点</a:t>
            </a:r>
            <a:r>
              <a:rPr kumimoji="1" lang="en-US" altLang="zh-CN" sz="3200" b="1">
                <a:latin typeface="Times New Roman" panose="02020603050405020304" pitchFamily="18" charset="0"/>
              </a:rPr>
              <a:t>P</a:t>
            </a:r>
            <a:r>
              <a:rPr kumimoji="1" lang="zh-CN" altLang="en-US" sz="3200" b="1">
                <a:latin typeface="Times New Roman" panose="02020603050405020304" pitchFamily="18" charset="0"/>
              </a:rPr>
              <a:t>，使它和△</a:t>
            </a:r>
            <a:r>
              <a:rPr kumimoji="1" lang="en-US" altLang="zh-CN" sz="3200" b="1">
                <a:latin typeface="Times New Roman" panose="02020603050405020304" pitchFamily="18" charset="0"/>
              </a:rPr>
              <a:t>ABC</a:t>
            </a:r>
            <a:r>
              <a:rPr kumimoji="1" lang="zh-CN" altLang="en-US" sz="3200" b="1">
                <a:latin typeface="Times New Roman" panose="02020603050405020304" pitchFamily="18" charset="0"/>
              </a:rPr>
              <a:t>的三个顶点距离相等</a:t>
            </a:r>
            <a:r>
              <a:rPr kumimoji="1"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46124" name="Group 44"/>
          <p:cNvGrpSpPr/>
          <p:nvPr/>
        </p:nvGrpSpPr>
        <p:grpSpPr bwMode="auto">
          <a:xfrm>
            <a:off x="1066800" y="915988"/>
            <a:ext cx="7105650" cy="641350"/>
            <a:chOff x="672" y="336"/>
            <a:chExt cx="4272" cy="380"/>
          </a:xfrm>
        </p:grpSpPr>
        <p:sp>
          <p:nvSpPr>
            <p:cNvPr id="46125" name="Text Box 45"/>
            <p:cNvSpPr txBox="1">
              <a:spLocks noChangeArrowheads="1"/>
            </p:cNvSpPr>
            <p:nvPr/>
          </p:nvSpPr>
          <p:spPr bwMode="auto">
            <a:xfrm>
              <a:off x="672" y="336"/>
              <a:ext cx="1488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CC66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实际问题</a:t>
              </a:r>
            </a:p>
          </p:txBody>
        </p:sp>
        <p:sp>
          <p:nvSpPr>
            <p:cNvPr id="46126" name="AutoShape 46"/>
            <p:cNvSpPr>
              <a:spLocks noChangeArrowheads="1"/>
            </p:cNvSpPr>
            <p:nvPr/>
          </p:nvSpPr>
          <p:spPr bwMode="auto">
            <a:xfrm>
              <a:off x="2304" y="432"/>
              <a:ext cx="912" cy="240"/>
            </a:xfrm>
            <a:prstGeom prst="rightArrow">
              <a:avLst>
                <a:gd name="adj1" fmla="val 50000"/>
                <a:gd name="adj2" fmla="val 95000"/>
              </a:avLst>
            </a:prstGeom>
            <a:solidFill>
              <a:srgbClr val="0000FF"/>
            </a:solidFill>
            <a:ln w="158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127" name="Text Box 47"/>
            <p:cNvSpPr txBox="1">
              <a:spLocks noChangeArrowheads="1"/>
            </p:cNvSpPr>
            <p:nvPr/>
          </p:nvSpPr>
          <p:spPr bwMode="auto">
            <a:xfrm>
              <a:off x="3696" y="336"/>
              <a:ext cx="1248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数学问题</a:t>
              </a:r>
            </a:p>
          </p:txBody>
        </p:sp>
      </p:grpSp>
      <p:grpSp>
        <p:nvGrpSpPr>
          <p:cNvPr id="46143" name="Group 63"/>
          <p:cNvGrpSpPr/>
          <p:nvPr/>
        </p:nvGrpSpPr>
        <p:grpSpPr bwMode="auto">
          <a:xfrm>
            <a:off x="4648200" y="2590800"/>
            <a:ext cx="2819400" cy="3017838"/>
            <a:chOff x="2928" y="1632"/>
            <a:chExt cx="1776" cy="1901"/>
          </a:xfrm>
        </p:grpSpPr>
        <p:grpSp>
          <p:nvGrpSpPr>
            <p:cNvPr id="46128" name="Group 48"/>
            <p:cNvGrpSpPr/>
            <p:nvPr/>
          </p:nvGrpSpPr>
          <p:grpSpPr bwMode="auto">
            <a:xfrm>
              <a:off x="2928" y="1632"/>
              <a:ext cx="1776" cy="1344"/>
              <a:chOff x="528" y="2880"/>
              <a:chExt cx="1776" cy="1344"/>
            </a:xfrm>
          </p:grpSpPr>
          <p:grpSp>
            <p:nvGrpSpPr>
              <p:cNvPr id="46129" name="Group 49"/>
              <p:cNvGrpSpPr/>
              <p:nvPr/>
            </p:nvGrpSpPr>
            <p:grpSpPr bwMode="auto">
              <a:xfrm>
                <a:off x="528" y="2880"/>
                <a:ext cx="1776" cy="1344"/>
                <a:chOff x="528" y="2880"/>
                <a:chExt cx="1776" cy="1344"/>
              </a:xfrm>
            </p:grpSpPr>
            <p:sp>
              <p:nvSpPr>
                <p:cNvPr id="461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528" y="3840"/>
                  <a:ext cx="1008" cy="38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46131" name="Line 51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720" cy="38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46132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573" y="2880"/>
                  <a:ext cx="240" cy="91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6133" name="Group 53"/>
              <p:cNvGrpSpPr/>
              <p:nvPr/>
            </p:nvGrpSpPr>
            <p:grpSpPr bwMode="auto">
              <a:xfrm>
                <a:off x="1440" y="3792"/>
                <a:ext cx="241" cy="423"/>
                <a:chOff x="1440" y="3792"/>
                <a:chExt cx="241" cy="423"/>
              </a:xfrm>
            </p:grpSpPr>
            <p:sp>
              <p:nvSpPr>
                <p:cNvPr id="46134" name="Oval 54"/>
                <p:cNvSpPr>
                  <a:spLocks noChangeArrowheads="1"/>
                </p:cNvSpPr>
                <p:nvPr/>
              </p:nvSpPr>
              <p:spPr bwMode="auto">
                <a:xfrm>
                  <a:off x="1536" y="379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613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440" y="3888"/>
                  <a:ext cx="24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p</a:t>
                  </a:r>
                </a:p>
              </p:txBody>
            </p:sp>
          </p:grpSp>
        </p:grpSp>
        <p:sp>
          <p:nvSpPr>
            <p:cNvPr id="46136" name="Text Box 56"/>
            <p:cNvSpPr txBox="1">
              <a:spLocks noChangeArrowheads="1"/>
            </p:cNvSpPr>
            <p:nvPr/>
          </p:nvSpPr>
          <p:spPr bwMode="auto">
            <a:xfrm>
              <a:off x="3120" y="3168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PA=PB=PC</a:t>
              </a:r>
            </a:p>
          </p:txBody>
        </p:sp>
      </p:grpSp>
      <p:sp>
        <p:nvSpPr>
          <p:cNvPr id="46137" name="Text Box 57"/>
          <p:cNvSpPr txBox="1">
            <a:spLocks noChangeArrowheads="1"/>
          </p:cNvSpPr>
          <p:nvPr/>
        </p:nvSpPr>
        <p:spPr bwMode="auto">
          <a:xfrm>
            <a:off x="7620000" y="1905000"/>
            <a:ext cx="67151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anose="02020603050405020304" pitchFamily="18" charset="0"/>
                <a:ea typeface="隶书" panose="02010509060101010101" pitchFamily="49" charset="-122"/>
              </a:rPr>
              <a:t>实际问题</a:t>
            </a:r>
            <a:r>
              <a:rPr kumimoji="1"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 descr="J01443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726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7" name="Picture 5" descr="AG00459_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457200" y="0"/>
            <a:ext cx="114300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4518" name="Group 6"/>
          <p:cNvGrpSpPr/>
          <p:nvPr/>
        </p:nvGrpSpPr>
        <p:grpSpPr bwMode="auto">
          <a:xfrm>
            <a:off x="8305800" y="3962400"/>
            <a:ext cx="838200" cy="1295400"/>
            <a:chOff x="624" y="2688"/>
            <a:chExt cx="336" cy="624"/>
          </a:xfrm>
        </p:grpSpPr>
        <p:pic>
          <p:nvPicPr>
            <p:cNvPr id="64519" name="Picture 7" descr="BD06008_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24" y="2688"/>
              <a:ext cx="336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793" y="2976"/>
              <a:ext cx="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5257800"/>
            <a:ext cx="937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104  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国  道</a:t>
            </a:r>
          </a:p>
        </p:txBody>
      </p:sp>
      <p:grpSp>
        <p:nvGrpSpPr>
          <p:cNvPr id="64522" name="Group 10"/>
          <p:cNvGrpSpPr/>
          <p:nvPr/>
        </p:nvGrpSpPr>
        <p:grpSpPr bwMode="auto">
          <a:xfrm>
            <a:off x="-1905000" y="5562600"/>
            <a:ext cx="1524000" cy="381000"/>
            <a:chOff x="-960" y="3408"/>
            <a:chExt cx="960" cy="240"/>
          </a:xfrm>
        </p:grpSpPr>
        <p:pic>
          <p:nvPicPr>
            <p:cNvPr id="64523" name="Picture 11" descr="J0079084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-384" y="3408"/>
              <a:ext cx="384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524" name="Picture 12" descr="J0079085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-960" y="3408"/>
              <a:ext cx="384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4525" name="Picture 13" descr="J007906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09800" y="4445000"/>
            <a:ext cx="8382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6" name="Picture 14" descr="AG00459_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239000" y="2743200"/>
            <a:ext cx="114300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0" y="2286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FF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8305800" y="3124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FF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0" y="5257800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304800"/>
            <a:ext cx="3352800" cy="609600"/>
          </a:xfrm>
          <a:noFill/>
        </p:spPr>
        <p:txBody>
          <a:bodyPr/>
          <a:lstStyle/>
          <a:p>
            <a:r>
              <a:rPr lang="zh-CN" altLang="en-US" sz="4000" b="1">
                <a:solidFill>
                  <a:srgbClr val="00FF00"/>
                </a:solidFill>
                <a:ea typeface="隶书" panose="02010509060101010101" pitchFamily="49" charset="-122"/>
              </a:rPr>
              <a:t>实际问题</a:t>
            </a:r>
            <a:r>
              <a:rPr lang="en-US" altLang="zh-CN" sz="4000" b="1">
                <a:solidFill>
                  <a:srgbClr val="00FF00"/>
                </a:solidFill>
                <a:ea typeface="隶书" panose="02010509060101010101" pitchFamily="49" charset="-122"/>
              </a:rPr>
              <a:t>2</a:t>
            </a:r>
          </a:p>
        </p:txBody>
      </p:sp>
      <p:graphicFrame>
        <p:nvGraphicFramePr>
          <p:cNvPr id="64531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Equation" r:id="rId9" imgW="114300" imgH="215900" progId="Equation.3">
                  <p:embed/>
                </p:oleObj>
              </mc:Choice>
              <mc:Fallback>
                <p:oleObj name="Equation" r:id="rId9" imgW="114300" imgH="215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1447800" y="1143000"/>
            <a:ext cx="5791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在某</a:t>
            </a:r>
            <a:r>
              <a:rPr kumimoji="1" lang="en-US" altLang="zh-CN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L</a:t>
            </a:r>
            <a:r>
              <a:rPr kumimoji="1" lang="zh-CN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的同侧，有两个工厂</a:t>
            </a:r>
            <a:r>
              <a:rPr kumimoji="1" lang="en-US" altLang="zh-CN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，为了便于两厂的工人看病，市政府计划在公路边上修建一所医院，使得两个工厂的工人都没意见，问医院的院址应选在何处？</a:t>
            </a:r>
          </a:p>
        </p:txBody>
      </p:sp>
      <p:pic>
        <p:nvPicPr>
          <p:cNvPr id="64533" name="Picture 21" descr="交通2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34200" y="42672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/>
          <p:nvPr/>
        </p:nvGrpSpPr>
        <p:grpSpPr bwMode="auto">
          <a:xfrm>
            <a:off x="4114800" y="1905000"/>
            <a:ext cx="3843338" cy="2919413"/>
            <a:chOff x="321" y="1824"/>
            <a:chExt cx="2217" cy="1195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624" y="2112"/>
              <a:ext cx="1632" cy="864"/>
            </a:xfrm>
            <a:prstGeom prst="triangle">
              <a:avLst>
                <a:gd name="adj" fmla="val 7172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>
              <a:off x="321" y="2832"/>
              <a:ext cx="22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1680" y="1824"/>
              <a:ext cx="23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2305" y="2832"/>
              <a:ext cx="23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635250" y="228600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>
                <a:latin typeface="Times New Roman" panose="02020603050405020304" pitchFamily="18" charset="0"/>
              </a:rPr>
              <a:t>   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线段的垂直平分线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33400" y="1981200"/>
            <a:ext cx="3733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、求作一点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P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，使它和已△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的三个顶点距离相等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80905" name="Group 9"/>
          <p:cNvGrpSpPr/>
          <p:nvPr/>
        </p:nvGrpSpPr>
        <p:grpSpPr bwMode="auto">
          <a:xfrm>
            <a:off x="1066800" y="914400"/>
            <a:ext cx="6781800" cy="641350"/>
            <a:chOff x="672" y="336"/>
            <a:chExt cx="4272" cy="404"/>
          </a:xfrm>
        </p:grpSpPr>
        <p:sp>
          <p:nvSpPr>
            <p:cNvPr id="80906" name="Text Box 10"/>
            <p:cNvSpPr txBox="1">
              <a:spLocks noChangeArrowheads="1"/>
            </p:cNvSpPr>
            <p:nvPr/>
          </p:nvSpPr>
          <p:spPr bwMode="auto">
            <a:xfrm>
              <a:off x="672" y="336"/>
              <a:ext cx="14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CC66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实际问题</a:t>
              </a:r>
            </a:p>
          </p:txBody>
        </p:sp>
        <p:sp>
          <p:nvSpPr>
            <p:cNvPr id="80907" name="AutoShape 11"/>
            <p:cNvSpPr>
              <a:spLocks noChangeArrowheads="1"/>
            </p:cNvSpPr>
            <p:nvPr/>
          </p:nvSpPr>
          <p:spPr bwMode="auto">
            <a:xfrm>
              <a:off x="2304" y="432"/>
              <a:ext cx="912" cy="240"/>
            </a:xfrm>
            <a:prstGeom prst="rightArrow">
              <a:avLst>
                <a:gd name="adj1" fmla="val 50000"/>
                <a:gd name="adj2" fmla="val 95000"/>
              </a:avLst>
            </a:prstGeom>
            <a:solidFill>
              <a:srgbClr val="0000FF"/>
            </a:solidFill>
            <a:ln w="158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8" name="Text Box 12"/>
            <p:cNvSpPr txBox="1">
              <a:spLocks noChangeArrowheads="1"/>
            </p:cNvSpPr>
            <p:nvPr/>
          </p:nvSpPr>
          <p:spPr bwMode="auto">
            <a:xfrm>
              <a:off x="3696" y="336"/>
              <a:ext cx="12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数学化</a:t>
              </a:r>
            </a:p>
          </p:txBody>
        </p:sp>
      </p:grpSp>
      <p:grpSp>
        <p:nvGrpSpPr>
          <p:cNvPr id="80909" name="Group 13"/>
          <p:cNvGrpSpPr/>
          <p:nvPr/>
        </p:nvGrpSpPr>
        <p:grpSpPr bwMode="auto">
          <a:xfrm>
            <a:off x="4648200" y="2590800"/>
            <a:ext cx="2819400" cy="3017838"/>
            <a:chOff x="2928" y="1632"/>
            <a:chExt cx="1776" cy="1901"/>
          </a:xfrm>
        </p:grpSpPr>
        <p:grpSp>
          <p:nvGrpSpPr>
            <p:cNvPr id="80910" name="Group 14"/>
            <p:cNvGrpSpPr/>
            <p:nvPr/>
          </p:nvGrpSpPr>
          <p:grpSpPr bwMode="auto">
            <a:xfrm>
              <a:off x="2928" y="1632"/>
              <a:ext cx="1776" cy="1344"/>
              <a:chOff x="528" y="2880"/>
              <a:chExt cx="1776" cy="1344"/>
            </a:xfrm>
          </p:grpSpPr>
          <p:grpSp>
            <p:nvGrpSpPr>
              <p:cNvPr id="80911" name="Group 15"/>
              <p:cNvGrpSpPr/>
              <p:nvPr/>
            </p:nvGrpSpPr>
            <p:grpSpPr bwMode="auto">
              <a:xfrm>
                <a:off x="528" y="2880"/>
                <a:ext cx="1776" cy="1344"/>
                <a:chOff x="528" y="2880"/>
                <a:chExt cx="1776" cy="1344"/>
              </a:xfrm>
            </p:grpSpPr>
            <p:sp>
              <p:nvSpPr>
                <p:cNvPr id="809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28" y="3840"/>
                  <a:ext cx="1008" cy="38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80913" name="Line 17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720" cy="38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80914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573" y="2880"/>
                  <a:ext cx="240" cy="91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0915" name="Group 19"/>
              <p:cNvGrpSpPr/>
              <p:nvPr/>
            </p:nvGrpSpPr>
            <p:grpSpPr bwMode="auto">
              <a:xfrm>
                <a:off x="1440" y="3792"/>
                <a:ext cx="241" cy="423"/>
                <a:chOff x="1440" y="3792"/>
                <a:chExt cx="241" cy="423"/>
              </a:xfrm>
            </p:grpSpPr>
            <p:sp>
              <p:nvSpPr>
                <p:cNvPr id="80916" name="Oval 20"/>
                <p:cNvSpPr>
                  <a:spLocks noChangeArrowheads="1"/>
                </p:cNvSpPr>
                <p:nvPr/>
              </p:nvSpPr>
              <p:spPr bwMode="auto">
                <a:xfrm>
                  <a:off x="1536" y="379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09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40" y="3888"/>
                  <a:ext cx="24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p</a:t>
                  </a:r>
                </a:p>
              </p:txBody>
            </p:sp>
          </p:grpSp>
        </p:grpSp>
        <p:sp>
          <p:nvSpPr>
            <p:cNvPr id="80918" name="Text Box 22"/>
            <p:cNvSpPr txBox="1">
              <a:spLocks noChangeArrowheads="1"/>
            </p:cNvSpPr>
            <p:nvPr/>
          </p:nvSpPr>
          <p:spPr bwMode="auto">
            <a:xfrm>
              <a:off x="3120" y="3168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PA=PB=PC</a:t>
              </a:r>
            </a:p>
          </p:txBody>
        </p:sp>
      </p:grp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7620000" y="1905000"/>
            <a:ext cx="67151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latin typeface="Times New Roman" panose="02020603050405020304" pitchFamily="18" charset="0"/>
                <a:ea typeface="隶书" panose="02010509060101010101" pitchFamily="49" charset="-122"/>
              </a:rPr>
              <a:t>实际问题</a:t>
            </a:r>
            <a:r>
              <a:rPr kumimoji="1" lang="en-US" altLang="zh-CN" sz="3200" b="1"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>
            <a:off x="5105400" y="2895600"/>
            <a:ext cx="27432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1" name="Line 25"/>
          <p:cNvSpPr>
            <a:spLocks noChangeShapeType="1"/>
          </p:cNvSpPr>
          <p:nvPr/>
        </p:nvSpPr>
        <p:spPr bwMode="auto">
          <a:xfrm>
            <a:off x="75438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2" name="Line 26"/>
          <p:cNvSpPr>
            <a:spLocks noChangeShapeType="1"/>
          </p:cNvSpPr>
          <p:nvPr/>
        </p:nvSpPr>
        <p:spPr bwMode="auto">
          <a:xfrm flipH="1">
            <a:off x="4038600" y="3581400"/>
            <a:ext cx="3352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3" name="Line 27"/>
          <p:cNvSpPr>
            <a:spLocks noChangeShapeType="1"/>
          </p:cNvSpPr>
          <p:nvPr/>
        </p:nvSpPr>
        <p:spPr bwMode="auto">
          <a:xfrm>
            <a:off x="6248400" y="2667000"/>
            <a:ext cx="76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4" name="Line 28"/>
          <p:cNvSpPr>
            <a:spLocks noChangeShapeType="1"/>
          </p:cNvSpPr>
          <p:nvPr/>
        </p:nvSpPr>
        <p:spPr bwMode="auto">
          <a:xfrm flipV="1">
            <a:off x="5638800" y="3276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5791200" y="3276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7010400" y="3505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7" name="Line 31"/>
          <p:cNvSpPr>
            <a:spLocks noChangeShapeType="1"/>
          </p:cNvSpPr>
          <p:nvPr/>
        </p:nvSpPr>
        <p:spPr bwMode="auto">
          <a:xfrm>
            <a:off x="71628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6324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65532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0" grpId="0" animBg="1"/>
      <p:bldP spid="80922" grpId="0" animBg="1"/>
      <p:bldP spid="80923" grpId="0" animBg="1"/>
      <p:bldP spid="80924" grpId="0" animBg="1"/>
      <p:bldP spid="80925" grpId="0" animBg="1"/>
      <p:bldP spid="80926" grpId="0" animBg="1"/>
      <p:bldP spid="80927" grpId="0" animBg="1"/>
      <p:bldP spid="80928" grpId="0" animBg="1"/>
      <p:bldP spid="809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2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2514600" cy="836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试一试</a:t>
            </a:r>
          </a:p>
        </p:txBody>
      </p:sp>
      <p:pic>
        <p:nvPicPr>
          <p:cNvPr id="81923" name="Picture 3" descr="book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04800"/>
            <a:ext cx="160020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" y="2162175"/>
            <a:ext cx="7543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000" b="1" dirty="0">
                <a:latin typeface="Times New Roman" panose="02020603050405020304" pitchFamily="18" charset="0"/>
              </a:rPr>
              <a:t>已知:如图,在等腰三角形ABC中,腰AB</a:t>
            </a:r>
          </a:p>
          <a:p>
            <a:pPr>
              <a:spcBef>
                <a:spcPct val="50000"/>
              </a:spcBef>
            </a:pPr>
            <a:r>
              <a:rPr kumimoji="1" lang="zh-CN" altLang="zh-CN" sz="2000" b="1" dirty="0">
                <a:latin typeface="Times New Roman" panose="02020603050405020304" pitchFamily="18" charset="0"/>
              </a:rPr>
              <a:t>        的垂直平 线MN交AC于点 D,BC=8厘米,</a:t>
            </a:r>
          </a:p>
          <a:p>
            <a:pPr>
              <a:spcBef>
                <a:spcPct val="50000"/>
              </a:spcBef>
            </a:pPr>
            <a:r>
              <a:rPr kumimoji="1" lang="zh-CN" altLang="zh-CN" sz="20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2000" b="1" dirty="0">
                <a:latin typeface="宋体" panose="02010600030101010101" pitchFamily="2" charset="-122"/>
              </a:rPr>
              <a:t>ΔBDC</a:t>
            </a:r>
            <a:r>
              <a:rPr kumimoji="1" lang="zh-CN" altLang="en-US" sz="2000" b="1" dirty="0">
                <a:latin typeface="宋体" panose="02010600030101010101" pitchFamily="2" charset="-122"/>
              </a:rPr>
              <a:t>的周长</a:t>
            </a:r>
            <a:r>
              <a:rPr kumimoji="1" lang="en-US" altLang="zh-CN" sz="2000" b="1" dirty="0">
                <a:latin typeface="宋体" panose="02010600030101010101" pitchFamily="2" charset="-122"/>
              </a:rPr>
              <a:t>20</a:t>
            </a:r>
            <a:r>
              <a:rPr kumimoji="1" lang="zh-CN" altLang="en-US" sz="2000" b="1" dirty="0">
                <a:latin typeface="宋体" panose="02010600030101010101" pitchFamily="2" charset="-122"/>
              </a:rPr>
              <a:t>厘米</a:t>
            </a:r>
            <a:r>
              <a:rPr kumimoji="1" lang="en-US" altLang="zh-CN" sz="2000" b="1" dirty="0">
                <a:latin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zh-CN" altLang="en-US" sz="2000" b="1" dirty="0">
                <a:latin typeface="宋体" panose="02010600030101010101" pitchFamily="2" charset="-122"/>
              </a:rPr>
              <a:t>求</a:t>
            </a:r>
            <a:r>
              <a:rPr kumimoji="1" lang="en-US" altLang="zh-CN" sz="2000" b="1" dirty="0">
                <a:latin typeface="宋体" panose="02010600030101010101" pitchFamily="2" charset="-122"/>
              </a:rPr>
              <a:t>:AB</a:t>
            </a:r>
            <a:r>
              <a:rPr kumimoji="1" lang="zh-CN" altLang="en-US" sz="2000" b="1" dirty="0">
                <a:latin typeface="宋体" panose="02010600030101010101" pitchFamily="2" charset="-122"/>
              </a:rPr>
              <a:t>的长</a:t>
            </a:r>
            <a:r>
              <a:rPr kumimoji="1" lang="en-US" altLang="zh-CN" sz="20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H="1">
            <a:off x="6506467" y="23622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6506467" y="3581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7039867" y="23622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6125467" y="27432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6506467" y="3276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811267" y="1981200"/>
            <a:ext cx="38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354067" y="3505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7725667" y="3429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7573267" y="28956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973067" y="23622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8205092" y="3352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537245" y="4571999"/>
            <a:ext cx="7848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b="1" dirty="0">
                <a:latin typeface="Times New Roman" panose="02020603050405020304" pitchFamily="18" charset="0"/>
              </a:rPr>
              <a:t>已知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如图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,D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是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BC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延长线上的一点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,BD=BC+AC.</a:t>
            </a:r>
          </a:p>
          <a:p>
            <a:pPr>
              <a:spcBef>
                <a:spcPct val="50000"/>
              </a:spcBef>
            </a:pPr>
            <a:r>
              <a:rPr kumimoji="1" lang="zh-CN" altLang="en-US" sz="2000" b="1" dirty="0">
                <a:latin typeface="Times New Roman" panose="02020603050405020304" pitchFamily="18" charset="0"/>
              </a:rPr>
              <a:t>求证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点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C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在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AD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的垂直平分线上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7344667" y="4724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H="1">
            <a:off x="6354067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6354067" y="5334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7344667" y="4724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7268467" y="4343400"/>
            <a:ext cx="24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5973067" y="5105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7573267" y="5257800"/>
            <a:ext cx="13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8487667" y="5105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6338192" y="350520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1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6947792" y="35925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14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685800" y="2822575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二、逆定理：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到线段两个端点距离相等的点，在这条</a:t>
            </a:r>
          </a:p>
          <a:p>
            <a:r>
              <a:rPr kumimoji="1" lang="zh-CN" altLang="en-US" sz="2400" b="1" dirty="0">
                <a:latin typeface="Times New Roman" panose="02020603050405020304" pitchFamily="18" charset="0"/>
              </a:rPr>
              <a:t>                        线段的垂直平分线上。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429000" y="228600"/>
            <a:ext cx="413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   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线段的垂直平分线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47700" y="16288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一、性质定理：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线段垂直平分线上的点到这条线段两个端   </a:t>
            </a:r>
          </a:p>
          <a:p>
            <a:r>
              <a:rPr kumimoji="1" lang="zh-CN" altLang="en-US" sz="2400" b="1" dirty="0">
                <a:latin typeface="Times New Roman" panose="02020603050405020304" pitchFamily="18" charset="0"/>
              </a:rPr>
              <a:t>                           点的距离相等。</a:t>
            </a:r>
          </a:p>
        </p:txBody>
      </p:sp>
      <p:grpSp>
        <p:nvGrpSpPr>
          <p:cNvPr id="82949" name="Group 5"/>
          <p:cNvGrpSpPr/>
          <p:nvPr/>
        </p:nvGrpSpPr>
        <p:grpSpPr bwMode="auto">
          <a:xfrm>
            <a:off x="1524000" y="3817938"/>
            <a:ext cx="6324600" cy="1555750"/>
            <a:chOff x="192" y="1229"/>
            <a:chExt cx="3936" cy="948"/>
          </a:xfrm>
        </p:grpSpPr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3312" y="1577"/>
              <a:ext cx="816" cy="2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PA=PB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192" y="1339"/>
              <a:ext cx="1056" cy="7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点</a:t>
              </a:r>
              <a:r>
                <a:rPr kumimoji="1" lang="en-US" altLang="zh-CN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P</a:t>
              </a:r>
              <a:r>
                <a:rPr kumimoji="1" lang="zh-CN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在线段</a:t>
              </a:r>
              <a:r>
                <a:rPr kumimoji="1" lang="en-US" altLang="zh-CN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AB</a:t>
              </a:r>
              <a:r>
                <a:rPr kumimoji="1" lang="zh-CN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的垂直平分线上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1248" y="1775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1344" y="1823"/>
              <a:ext cx="192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1600" b="1" dirty="0">
                  <a:solidFill>
                    <a:srgbClr val="CC6600"/>
                  </a:solidFill>
                  <a:latin typeface="Times New Roman" panose="02020603050405020304" pitchFamily="18" charset="0"/>
                </a:rPr>
                <a:t>到线段两个端点距离相等的点，在这条线段的垂直平分线</a:t>
              </a:r>
              <a:r>
                <a:rPr kumimoji="1" lang="zh-CN" altLang="en-US" sz="1600" b="1" dirty="0" smtClean="0">
                  <a:solidFill>
                    <a:srgbClr val="CC6600"/>
                  </a:solidFill>
                  <a:latin typeface="Times New Roman" panose="02020603050405020304" pitchFamily="18" charset="0"/>
                </a:rPr>
                <a:t>上 </a:t>
              </a:r>
              <a:endParaRPr kumimoji="1" lang="zh-CN" altLang="en-US" sz="1600" b="1" dirty="0">
                <a:solidFill>
                  <a:srgbClr val="CC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1248" y="1632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1440" y="1229"/>
              <a:ext cx="1738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1600" b="1" dirty="0">
                  <a:solidFill>
                    <a:srgbClr val="A50021"/>
                  </a:solidFill>
                  <a:latin typeface="Times New Roman" panose="02020603050405020304" pitchFamily="18" charset="0"/>
                </a:rPr>
                <a:t>线段垂直平分线上的点到这条线段两个端点的距离相等</a:t>
              </a:r>
              <a:endParaRPr kumimoji="1" lang="zh-CN" altLang="en-US"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7543800" y="4038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65532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9" name="WordArt 15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2286000" cy="762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990033"/>
                  </a:solidFill>
                  <a:round/>
                </a:ln>
                <a:solidFill>
                  <a:srgbClr val="00CC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autoUpdateAnimBg="0"/>
      <p:bldP spid="82948" grpId="0" autoUpdateAnimBg="0"/>
      <p:bldP spid="82957" grpId="0" autoUpdateAnimBg="0"/>
      <p:bldP spid="829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 descr="J01443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726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6" name="Picture 6" descr="AG00459_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838200" y="457200"/>
            <a:ext cx="114300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327" name="Group 7"/>
          <p:cNvGrpSpPr/>
          <p:nvPr/>
        </p:nvGrpSpPr>
        <p:grpSpPr bwMode="auto">
          <a:xfrm>
            <a:off x="8305800" y="4267200"/>
            <a:ext cx="533400" cy="990600"/>
            <a:chOff x="624" y="2688"/>
            <a:chExt cx="336" cy="624"/>
          </a:xfrm>
        </p:grpSpPr>
        <p:pic>
          <p:nvPicPr>
            <p:cNvPr id="56328" name="Picture 8" descr="BD06008_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24" y="2688"/>
              <a:ext cx="336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793" y="2976"/>
              <a:ext cx="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6335" name="Picture 15" descr="J007906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09800" y="4445000"/>
            <a:ext cx="8382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6" name="Picture 16" descr="AG00459_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239000" y="2743200"/>
            <a:ext cx="114300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81000" y="5334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FF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8305800" y="3124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FF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685800" y="5257800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56340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304800"/>
            <a:ext cx="3352800" cy="609600"/>
          </a:xfrm>
          <a:noFill/>
        </p:spPr>
        <p:txBody>
          <a:bodyPr/>
          <a:lstStyle/>
          <a:p>
            <a:r>
              <a:rPr lang="zh-CN" altLang="en-US" sz="4000" b="1">
                <a:solidFill>
                  <a:srgbClr val="00FF00"/>
                </a:solidFill>
                <a:ea typeface="隶书" panose="02010509060101010101" pitchFamily="49" charset="-122"/>
              </a:rPr>
              <a:t>实际问题</a:t>
            </a:r>
            <a:r>
              <a:rPr lang="en-US" altLang="zh-CN" sz="4000" b="1">
                <a:solidFill>
                  <a:srgbClr val="00FF00"/>
                </a:solidFill>
                <a:ea typeface="隶书" panose="02010509060101010101" pitchFamily="49" charset="-122"/>
              </a:rPr>
              <a:t>2</a:t>
            </a:r>
          </a:p>
        </p:txBody>
      </p:sp>
      <p:graphicFrame>
        <p:nvGraphicFramePr>
          <p:cNvPr id="56341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4" name="Equation" r:id="rId7" imgW="114300" imgH="215900" progId="Equation.3">
                  <p:embed/>
                </p:oleObj>
              </mc:Choice>
              <mc:Fallback>
                <p:oleObj name="Equation" r:id="rId7" imgW="114300" imgH="2159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447800" y="1143000"/>
            <a:ext cx="5791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00FF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在某国道</a:t>
            </a:r>
            <a:r>
              <a:rPr kumimoji="1" lang="en-US" altLang="zh-CN" sz="2800" b="1">
                <a:solidFill>
                  <a:srgbClr val="00FF00"/>
                </a:solidFill>
                <a:latin typeface="Times New Roman" panose="02020603050405020304" pitchFamily="18" charset="0"/>
              </a:rPr>
              <a:t>L</a:t>
            </a:r>
            <a:r>
              <a:rPr kumimoji="1" lang="zh-CN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的同侧，有两个工厂</a:t>
            </a:r>
            <a:r>
              <a:rPr kumimoji="1" lang="en-US" altLang="zh-CN" sz="2800" b="1">
                <a:solidFill>
                  <a:srgbClr val="00FF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800" b="1">
                <a:solidFill>
                  <a:srgbClr val="00FF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，为了便于两厂的工人看病，市政府计划在公路边上修建一所医院，使得两个工厂的工人都没意见，问医院的院址应选在何处？</a:t>
            </a:r>
          </a:p>
        </p:txBody>
      </p:sp>
      <p:pic>
        <p:nvPicPr>
          <p:cNvPr id="56346" name="Picture 26" descr="交通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9000" y="4572000"/>
            <a:ext cx="685800" cy="7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5334000"/>
            <a:ext cx="937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104  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国  道</a:t>
            </a:r>
          </a:p>
        </p:txBody>
      </p:sp>
      <p:grpSp>
        <p:nvGrpSpPr>
          <p:cNvPr id="56332" name="Group 12"/>
          <p:cNvGrpSpPr/>
          <p:nvPr/>
        </p:nvGrpSpPr>
        <p:grpSpPr bwMode="auto">
          <a:xfrm>
            <a:off x="-1828800" y="5791200"/>
            <a:ext cx="1524000" cy="381000"/>
            <a:chOff x="-960" y="3408"/>
            <a:chExt cx="960" cy="240"/>
          </a:xfrm>
        </p:grpSpPr>
        <p:pic>
          <p:nvPicPr>
            <p:cNvPr id="56333" name="Picture 13" descr="J0079084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-384" y="3408"/>
              <a:ext cx="384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334" name="Picture 14" descr="J0079085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-960" y="3408"/>
              <a:ext cx="384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14300" y="2204864"/>
            <a:ext cx="8610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、能说出线段的垂直平分线的定理和逆定理，会区别运用这两个定理。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、体会学习数学的方法，观察，概括，验证，比较等在本课时中的应用。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、认识数学来源于生活，又服务于现实生活，体验数学的应用价值。</a:t>
            </a:r>
          </a:p>
        </p:txBody>
      </p:sp>
      <p:pic>
        <p:nvPicPr>
          <p:cNvPr id="68611" name="Picture 3" descr="目标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6284" y="380998"/>
            <a:ext cx="4526632" cy="181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143000" y="1828800"/>
            <a:ext cx="7086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、以已知线段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AB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为底边作等腰三角形可以做多少个？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、如果不用尺规，用三角板，能画出上述要求的等腰三角形吗？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、如果只用直尺，能画出上述要求的等腰三角形吗？</a:t>
            </a:r>
          </a:p>
        </p:txBody>
      </p:sp>
      <p:pic>
        <p:nvPicPr>
          <p:cNvPr id="67587" name="Picture 3" descr="思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00"/>
            <a:ext cx="3352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"/>
          <p:cNvGrpSpPr/>
          <p:nvPr/>
        </p:nvGrpSpPr>
        <p:grpSpPr bwMode="auto">
          <a:xfrm>
            <a:off x="5157788" y="4953000"/>
            <a:ext cx="3986212" cy="457200"/>
            <a:chOff x="2496" y="2976"/>
            <a:chExt cx="2511" cy="288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2496" y="297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4752" y="297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7173913" y="25511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121" name="Group 49"/>
          <p:cNvGrpSpPr/>
          <p:nvPr/>
        </p:nvGrpSpPr>
        <p:grpSpPr bwMode="auto">
          <a:xfrm>
            <a:off x="5614988" y="2590800"/>
            <a:ext cx="3124200" cy="2438400"/>
            <a:chOff x="3537" y="1632"/>
            <a:chExt cx="1968" cy="1536"/>
          </a:xfrm>
        </p:grpSpPr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V="1">
              <a:off x="3537" y="1632"/>
              <a:ext cx="100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4545" y="1632"/>
              <a:ext cx="96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057400" y="200025"/>
            <a:ext cx="384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线段的垂直平分线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990600" y="25908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PA=PB</a:t>
            </a:r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7162800" y="594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122" name="Group 50"/>
          <p:cNvGrpSpPr/>
          <p:nvPr/>
        </p:nvGrpSpPr>
        <p:grpSpPr bwMode="auto">
          <a:xfrm>
            <a:off x="5638800" y="5029200"/>
            <a:ext cx="3048000" cy="990600"/>
            <a:chOff x="3552" y="3168"/>
            <a:chExt cx="1920" cy="624"/>
          </a:xfrm>
        </p:grpSpPr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3552" y="3168"/>
              <a:ext cx="100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flipH="1">
              <a:off x="4512" y="316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6767513" y="60198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P</a:t>
            </a:r>
            <a:r>
              <a:rPr kumimoji="1" lang="en-US" altLang="zh-CN" sz="24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2895600" y="2590800"/>
            <a:ext cx="135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A=P</a:t>
            </a:r>
            <a:r>
              <a:rPr kumimoji="1" lang="en-US" altLang="zh-CN" sz="24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4876800" y="25146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81000" y="4495800"/>
            <a:ext cx="4724400" cy="9540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命题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：线段垂直平分线上的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点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到这条线段两个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端点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的距离相等。</a:t>
            </a:r>
          </a:p>
        </p:txBody>
      </p:sp>
      <p:grpSp>
        <p:nvGrpSpPr>
          <p:cNvPr id="3120" name="Group 48"/>
          <p:cNvGrpSpPr/>
          <p:nvPr/>
        </p:nvGrpSpPr>
        <p:grpSpPr bwMode="auto">
          <a:xfrm>
            <a:off x="6705600" y="1371600"/>
            <a:ext cx="990600" cy="5486400"/>
            <a:chOff x="4224" y="864"/>
            <a:chExt cx="624" cy="3456"/>
          </a:xfrm>
        </p:grpSpPr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4545" y="912"/>
              <a:ext cx="0" cy="340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4257" y="144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P</a:t>
              </a:r>
            </a:p>
          </p:txBody>
        </p:sp>
        <p:grpSp>
          <p:nvGrpSpPr>
            <p:cNvPr id="3089" name="Group 17"/>
            <p:cNvGrpSpPr/>
            <p:nvPr/>
          </p:nvGrpSpPr>
          <p:grpSpPr bwMode="auto">
            <a:xfrm>
              <a:off x="4545" y="864"/>
              <a:ext cx="303" cy="3408"/>
              <a:chOff x="4272" y="672"/>
              <a:chExt cx="303" cy="3408"/>
            </a:xfrm>
          </p:grpSpPr>
          <p:sp>
            <p:nvSpPr>
              <p:cNvPr id="3086" name="Text Box 14"/>
              <p:cNvSpPr txBox="1">
                <a:spLocks noChangeArrowheads="1"/>
              </p:cNvSpPr>
              <p:nvPr/>
            </p:nvSpPr>
            <p:spPr bwMode="auto">
              <a:xfrm>
                <a:off x="4272" y="672"/>
                <a:ext cx="2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3087" name="Text Box 15"/>
              <p:cNvSpPr txBox="1">
                <a:spLocks noChangeArrowheads="1"/>
              </p:cNvSpPr>
              <p:nvPr/>
            </p:nvSpPr>
            <p:spPr bwMode="auto">
              <a:xfrm>
                <a:off x="4320" y="3792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4224" y="316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4560" y="3024"/>
              <a:ext cx="144" cy="144"/>
            </a:xfrm>
            <a:prstGeom prst="rect">
              <a:avLst/>
            </a:prstGeom>
            <a:noFill/>
            <a:ln w="1397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16" name="Group 44"/>
          <p:cNvGrpSpPr/>
          <p:nvPr/>
        </p:nvGrpSpPr>
        <p:grpSpPr bwMode="auto">
          <a:xfrm>
            <a:off x="228600" y="838200"/>
            <a:ext cx="8534400" cy="4191000"/>
            <a:chOff x="144" y="528"/>
            <a:chExt cx="5376" cy="2640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>
              <a:off x="3552" y="3168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5" name="Text Box 43"/>
            <p:cNvSpPr txBox="1">
              <a:spLocks noChangeArrowheads="1"/>
            </p:cNvSpPr>
            <p:nvPr/>
          </p:nvSpPr>
          <p:spPr bwMode="auto">
            <a:xfrm>
              <a:off x="144" y="528"/>
              <a:ext cx="3936" cy="1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动手操作</a:t>
              </a:r>
              <a:r>
                <a:rPr kumimoji="1" lang="zh-CN" altLang="en-US" sz="2400" dirty="0">
                  <a:latin typeface="Times New Roman" panose="02020603050405020304" pitchFamily="18" charset="0"/>
                </a:rPr>
                <a:t>：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作线段</a:t>
              </a:r>
              <a:r>
                <a:rPr kumimoji="1"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AB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的垂直平分</a:t>
              </a:r>
              <a:r>
                <a:rPr kumimoji="1"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MN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，垂足为</a:t>
              </a:r>
              <a:r>
                <a:rPr kumimoji="1"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；在</a:t>
              </a:r>
              <a:r>
                <a:rPr kumimoji="1"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MN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上任取一点</a:t>
              </a:r>
              <a:r>
                <a:rPr kumimoji="1"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P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，连结</a:t>
              </a:r>
              <a:r>
                <a:rPr kumimoji="1"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PA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、</a:t>
              </a:r>
              <a:r>
                <a:rPr kumimoji="1"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PB</a:t>
              </a:r>
              <a:r>
                <a:rPr kumimoji="1"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；</a:t>
              </a:r>
              <a:r>
                <a:rPr kumimoji="1"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量一量：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PA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、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PB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的长，你能发现什么？</a:t>
              </a:r>
            </a:p>
          </p:txBody>
        </p:sp>
      </p:grp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533400" y="36576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CC66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由此你能得到什么规律？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90" grpId="0" autoUpdateAnimBg="0"/>
      <p:bldP spid="3097" grpId="0" autoUpdateAnimBg="0"/>
      <p:bldP spid="3108" grpId="0" animBg="1"/>
      <p:bldP spid="3111" grpId="0" autoUpdateAnimBg="0"/>
      <p:bldP spid="3112" grpId="0" autoUpdateAnimBg="0"/>
      <p:bldP spid="3113" grpId="0" autoUpdateAnimBg="0"/>
      <p:bldP spid="3114" grpId="0" animBg="1" autoUpdateAnimBg="0"/>
      <p:bldP spid="31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04800" y="981075"/>
            <a:ext cx="85344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latin typeface="Times New Roman" panose="02020603050405020304" pitchFamily="18" charset="0"/>
              </a:rPr>
              <a:t>命题：线段垂直平分线上的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点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到这条线段两个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端点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的距离相等。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95922" y="260648"/>
            <a:ext cx="384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线段的垂直平分线</a:t>
            </a:r>
          </a:p>
        </p:txBody>
      </p:sp>
      <p:grpSp>
        <p:nvGrpSpPr>
          <p:cNvPr id="5172" name="Group 52"/>
          <p:cNvGrpSpPr/>
          <p:nvPr/>
        </p:nvGrpSpPr>
        <p:grpSpPr bwMode="auto">
          <a:xfrm>
            <a:off x="5157788" y="1371600"/>
            <a:ext cx="3986212" cy="5486400"/>
            <a:chOff x="3249" y="864"/>
            <a:chExt cx="2511" cy="3456"/>
          </a:xfrm>
        </p:grpSpPr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3537" y="3168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4545" y="912"/>
              <a:ext cx="0" cy="340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58" name="Group 38"/>
            <p:cNvGrpSpPr/>
            <p:nvPr/>
          </p:nvGrpSpPr>
          <p:grpSpPr bwMode="auto">
            <a:xfrm>
              <a:off x="3249" y="3120"/>
              <a:ext cx="2511" cy="288"/>
              <a:chOff x="2496" y="2976"/>
              <a:chExt cx="2511" cy="288"/>
            </a:xfrm>
          </p:grpSpPr>
          <p:sp>
            <p:nvSpPr>
              <p:cNvPr id="5159" name="Text Box 39"/>
              <p:cNvSpPr txBox="1">
                <a:spLocks noChangeArrowheads="1"/>
              </p:cNvSpPr>
              <p:nvPr/>
            </p:nvSpPr>
            <p:spPr bwMode="auto">
              <a:xfrm>
                <a:off x="2496" y="297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5160" name="Text Box 40"/>
              <p:cNvSpPr txBox="1">
                <a:spLocks noChangeArrowheads="1"/>
              </p:cNvSpPr>
              <p:nvPr/>
            </p:nvSpPr>
            <p:spPr bwMode="auto">
              <a:xfrm>
                <a:off x="4752" y="297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5161" name="Oval 41"/>
            <p:cNvSpPr>
              <a:spLocks noChangeArrowheads="1"/>
            </p:cNvSpPr>
            <p:nvPr/>
          </p:nvSpPr>
          <p:spPr bwMode="auto">
            <a:xfrm>
              <a:off x="4519" y="160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 flipV="1">
              <a:off x="3537" y="1632"/>
              <a:ext cx="100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4545" y="1632"/>
              <a:ext cx="96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4257" y="144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P</a:t>
              </a:r>
            </a:p>
          </p:txBody>
        </p:sp>
        <p:grpSp>
          <p:nvGrpSpPr>
            <p:cNvPr id="5168" name="Group 48"/>
            <p:cNvGrpSpPr/>
            <p:nvPr/>
          </p:nvGrpSpPr>
          <p:grpSpPr bwMode="auto">
            <a:xfrm>
              <a:off x="4545" y="864"/>
              <a:ext cx="303" cy="3408"/>
              <a:chOff x="4272" y="672"/>
              <a:chExt cx="303" cy="3408"/>
            </a:xfrm>
          </p:grpSpPr>
          <p:sp>
            <p:nvSpPr>
              <p:cNvPr id="5169" name="Text Box 49"/>
              <p:cNvSpPr txBox="1">
                <a:spLocks noChangeArrowheads="1"/>
              </p:cNvSpPr>
              <p:nvPr/>
            </p:nvSpPr>
            <p:spPr bwMode="auto">
              <a:xfrm>
                <a:off x="4272" y="672"/>
                <a:ext cx="2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5170" name="Text Box 50"/>
              <p:cNvSpPr txBox="1">
                <a:spLocks noChangeArrowheads="1"/>
              </p:cNvSpPr>
              <p:nvPr/>
            </p:nvSpPr>
            <p:spPr bwMode="auto">
              <a:xfrm>
                <a:off x="4320" y="3792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graphicFrame>
        <p:nvGraphicFramePr>
          <p:cNvPr id="5174" name="Object 5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3" imgW="114300" imgH="215900" progId="Equation.3">
                  <p:embed/>
                </p:oleObj>
              </mc:Choice>
              <mc:Fallback>
                <p:oleObj name="Equation" r:id="rId3" imgW="114300" imgH="2159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7215188" y="4786313"/>
            <a:ext cx="228600" cy="228600"/>
          </a:xfrm>
          <a:prstGeom prst="rect">
            <a:avLst/>
          </a:prstGeom>
          <a:solidFill>
            <a:srgbClr val="FFFFFF"/>
          </a:solidFill>
          <a:ln w="127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6705600" y="502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5194" name="Group 74"/>
          <p:cNvGrpSpPr/>
          <p:nvPr/>
        </p:nvGrpSpPr>
        <p:grpSpPr bwMode="auto">
          <a:xfrm>
            <a:off x="288925" y="2133600"/>
            <a:ext cx="5867400" cy="1371600"/>
            <a:chOff x="48" y="768"/>
            <a:chExt cx="3696" cy="864"/>
          </a:xfrm>
        </p:grpSpPr>
        <p:sp>
          <p:nvSpPr>
            <p:cNvPr id="5181" name="Text Box 61"/>
            <p:cNvSpPr txBox="1">
              <a:spLocks noChangeArrowheads="1"/>
            </p:cNvSpPr>
            <p:nvPr/>
          </p:nvSpPr>
          <p:spPr bwMode="auto">
            <a:xfrm>
              <a:off x="1008" y="1344"/>
              <a:ext cx="7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PA=PB</a:t>
              </a:r>
            </a:p>
          </p:txBody>
        </p:sp>
        <p:sp>
          <p:nvSpPr>
            <p:cNvPr id="5182" name="Text Box 62"/>
            <p:cNvSpPr txBox="1">
              <a:spLocks noChangeArrowheads="1"/>
            </p:cNvSpPr>
            <p:nvPr/>
          </p:nvSpPr>
          <p:spPr bwMode="auto">
            <a:xfrm>
              <a:off x="48" y="768"/>
              <a:ext cx="36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</a:rPr>
                <a:t>                                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直线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MN⊥AB,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垂足为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C,         </a:t>
              </a:r>
            </a:p>
            <a:p>
              <a:r>
                <a:rPr kumimoji="1" lang="en-US" altLang="zh-CN" sz="2400" b="1" dirty="0">
                  <a:latin typeface="Times New Roman" panose="02020603050405020304" pitchFamily="18" charset="0"/>
                </a:rPr>
                <a:t>                                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且</a:t>
              </a:r>
              <a:r>
                <a:rPr kumimoji="1" lang="en-US" altLang="zh-CN" sz="2400" b="1" dirty="0">
                  <a:latin typeface="Times New Roman" panose="02020603050405020304" pitchFamily="18" charset="0"/>
                </a:rPr>
                <a:t>AC=CB.</a:t>
              </a:r>
            </a:p>
          </p:txBody>
        </p:sp>
        <p:sp>
          <p:nvSpPr>
            <p:cNvPr id="5183" name="Text Box 63"/>
            <p:cNvSpPr txBox="1">
              <a:spLocks noChangeArrowheads="1"/>
            </p:cNvSpPr>
            <p:nvPr/>
          </p:nvSpPr>
          <p:spPr bwMode="auto">
            <a:xfrm>
              <a:off x="48" y="768"/>
              <a:ext cx="153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        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已知：如图，</a:t>
              </a:r>
            </a:p>
          </p:txBody>
        </p:sp>
        <p:sp>
          <p:nvSpPr>
            <p:cNvPr id="5184" name="Text Box 64"/>
            <p:cNvSpPr txBox="1">
              <a:spLocks noChangeArrowheads="1"/>
            </p:cNvSpPr>
            <p:nvPr/>
          </p:nvSpPr>
          <p:spPr bwMode="auto">
            <a:xfrm>
              <a:off x="2496" y="1008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Times New Roman" panose="02020603050405020304" pitchFamily="18" charset="0"/>
                </a:rPr>
                <a:t>点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P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在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MN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上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185" name="Text Box 65"/>
            <p:cNvSpPr txBox="1">
              <a:spLocks noChangeArrowheads="1"/>
            </p:cNvSpPr>
            <p:nvPr/>
          </p:nvSpPr>
          <p:spPr bwMode="auto">
            <a:xfrm>
              <a:off x="432" y="1344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anose="02020603050405020304" pitchFamily="18" charset="0"/>
                </a:rPr>
                <a:t>求证：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14" name="Group 46"/>
          <p:cNvGrpSpPr/>
          <p:nvPr/>
        </p:nvGrpSpPr>
        <p:grpSpPr bwMode="auto">
          <a:xfrm>
            <a:off x="304800" y="206375"/>
            <a:ext cx="8001000" cy="1454150"/>
            <a:chOff x="192" y="130"/>
            <a:chExt cx="5040" cy="916"/>
          </a:xfrm>
        </p:grpSpPr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192" y="528"/>
              <a:ext cx="50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性质定理：</a:t>
              </a:r>
              <a:r>
                <a:rPr kumimoji="1" lang="zh-CN" altLang="en-US" sz="2400" b="1" dirty="0">
                  <a:latin typeface="Times New Roman" panose="02020603050405020304" pitchFamily="18" charset="0"/>
                </a:rPr>
                <a:t>线段垂直平分线上的点到 这条线段两个端点的距离相等。</a:t>
              </a: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1344" y="130"/>
              <a:ext cx="19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线段的垂直平分线</a:t>
              </a:r>
            </a:p>
          </p:txBody>
        </p:sp>
      </p:grpSp>
      <p:grpSp>
        <p:nvGrpSpPr>
          <p:cNvPr id="32774" name="Group 6"/>
          <p:cNvGrpSpPr/>
          <p:nvPr/>
        </p:nvGrpSpPr>
        <p:grpSpPr bwMode="auto">
          <a:xfrm>
            <a:off x="5157788" y="1371600"/>
            <a:ext cx="3986212" cy="5486400"/>
            <a:chOff x="3249" y="864"/>
            <a:chExt cx="2511" cy="3456"/>
          </a:xfrm>
        </p:grpSpPr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3537" y="3168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4545" y="912"/>
              <a:ext cx="0" cy="340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2777" name="Group 9"/>
            <p:cNvGrpSpPr/>
            <p:nvPr/>
          </p:nvGrpSpPr>
          <p:grpSpPr bwMode="auto">
            <a:xfrm>
              <a:off x="3249" y="3120"/>
              <a:ext cx="2511" cy="288"/>
              <a:chOff x="2496" y="2976"/>
              <a:chExt cx="2511" cy="288"/>
            </a:xfrm>
          </p:grpSpPr>
          <p:sp>
            <p:nvSpPr>
              <p:cNvPr id="32778" name="Text Box 10"/>
              <p:cNvSpPr txBox="1">
                <a:spLocks noChangeArrowheads="1"/>
              </p:cNvSpPr>
              <p:nvPr/>
            </p:nvSpPr>
            <p:spPr bwMode="auto">
              <a:xfrm>
                <a:off x="2496" y="297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2779" name="Text Box 11"/>
              <p:cNvSpPr txBox="1">
                <a:spLocks noChangeArrowheads="1"/>
              </p:cNvSpPr>
              <p:nvPr/>
            </p:nvSpPr>
            <p:spPr bwMode="auto">
              <a:xfrm>
                <a:off x="4752" y="297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4519" y="160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3537" y="1632"/>
              <a:ext cx="100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4545" y="1632"/>
              <a:ext cx="96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4257" y="144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P</a:t>
              </a:r>
            </a:p>
          </p:txBody>
        </p:sp>
        <p:grpSp>
          <p:nvGrpSpPr>
            <p:cNvPr id="32784" name="Group 16"/>
            <p:cNvGrpSpPr/>
            <p:nvPr/>
          </p:nvGrpSpPr>
          <p:grpSpPr bwMode="auto">
            <a:xfrm>
              <a:off x="4545" y="864"/>
              <a:ext cx="303" cy="3408"/>
              <a:chOff x="4272" y="672"/>
              <a:chExt cx="303" cy="3408"/>
            </a:xfrm>
          </p:grpSpPr>
          <p:sp>
            <p:nvSpPr>
              <p:cNvPr id="32785" name="Text Box 17"/>
              <p:cNvSpPr txBox="1">
                <a:spLocks noChangeArrowheads="1"/>
              </p:cNvSpPr>
              <p:nvPr/>
            </p:nvSpPr>
            <p:spPr bwMode="auto">
              <a:xfrm>
                <a:off x="4272" y="672"/>
                <a:ext cx="2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32786" name="Text Box 18"/>
              <p:cNvSpPr txBox="1">
                <a:spLocks noChangeArrowheads="1"/>
              </p:cNvSpPr>
              <p:nvPr/>
            </p:nvSpPr>
            <p:spPr bwMode="auto">
              <a:xfrm>
                <a:off x="4320" y="3792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6705600" y="502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7215188" y="4786313"/>
            <a:ext cx="228600" cy="228600"/>
          </a:xfrm>
          <a:prstGeom prst="rect">
            <a:avLst/>
          </a:prstGeom>
          <a:solidFill>
            <a:srgbClr val="FFFFFF"/>
          </a:solidFill>
          <a:ln w="127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5029200" y="27432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PA=PB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50825" y="2565400"/>
            <a:ext cx="16764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点</a:t>
            </a:r>
            <a:r>
              <a:rPr kumimoji="1" lang="en-US" altLang="zh-CN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kumimoji="1" lang="zh-CN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在线段</a:t>
            </a:r>
            <a:r>
              <a:rPr kumimoji="1" lang="en-US" altLang="zh-CN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的垂直平分线上</a:t>
            </a: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1981200" y="30480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057400" y="2286000"/>
            <a:ext cx="2759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1600" b="1">
                <a:solidFill>
                  <a:srgbClr val="A50021"/>
                </a:solidFill>
                <a:latin typeface="Times New Roman" panose="02020603050405020304" pitchFamily="18" charset="0"/>
              </a:rPr>
              <a:t>线段垂直平分线上的点和这条线段两个端点的距离相等</a:t>
            </a:r>
            <a:endParaRPr kumimoji="1" lang="zh-CN" altLang="en-US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173038"/>
            <a:ext cx="443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3.14    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线段的垂直平分线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7215188" y="2590800"/>
            <a:ext cx="0" cy="2438400"/>
          </a:xfrm>
          <a:prstGeom prst="line">
            <a:avLst/>
          </a:prstGeom>
          <a:noFill/>
          <a:ln w="38100">
            <a:solidFill>
              <a:srgbClr val="CC66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3824" name="Group 32"/>
          <p:cNvGrpSpPr/>
          <p:nvPr/>
        </p:nvGrpSpPr>
        <p:grpSpPr bwMode="auto">
          <a:xfrm>
            <a:off x="5157788" y="2286000"/>
            <a:ext cx="3986212" cy="3124200"/>
            <a:chOff x="3249" y="1440"/>
            <a:chExt cx="2511" cy="1968"/>
          </a:xfrm>
        </p:grpSpPr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>
              <a:off x="3537" y="3168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3826" name="Group 34"/>
            <p:cNvGrpSpPr/>
            <p:nvPr/>
          </p:nvGrpSpPr>
          <p:grpSpPr bwMode="auto">
            <a:xfrm>
              <a:off x="3249" y="3120"/>
              <a:ext cx="2511" cy="288"/>
              <a:chOff x="2496" y="2976"/>
              <a:chExt cx="2511" cy="288"/>
            </a:xfrm>
          </p:grpSpPr>
          <p:sp>
            <p:nvSpPr>
              <p:cNvPr id="33827" name="Text Box 35"/>
              <p:cNvSpPr txBox="1">
                <a:spLocks noChangeArrowheads="1"/>
              </p:cNvSpPr>
              <p:nvPr/>
            </p:nvSpPr>
            <p:spPr bwMode="auto">
              <a:xfrm>
                <a:off x="2496" y="297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3828" name="Text Box 36"/>
              <p:cNvSpPr txBox="1">
                <a:spLocks noChangeArrowheads="1"/>
              </p:cNvSpPr>
              <p:nvPr/>
            </p:nvSpPr>
            <p:spPr bwMode="auto">
              <a:xfrm>
                <a:off x="4752" y="297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33829" name="Oval 37"/>
            <p:cNvSpPr>
              <a:spLocks noChangeArrowheads="1"/>
            </p:cNvSpPr>
            <p:nvPr/>
          </p:nvSpPr>
          <p:spPr bwMode="auto">
            <a:xfrm>
              <a:off x="4519" y="160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 flipV="1">
              <a:off x="3537" y="1632"/>
              <a:ext cx="100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1" name="Line 39"/>
            <p:cNvSpPr>
              <a:spLocks noChangeShapeType="1"/>
            </p:cNvSpPr>
            <p:nvPr/>
          </p:nvSpPr>
          <p:spPr bwMode="auto">
            <a:xfrm>
              <a:off x="4545" y="1632"/>
              <a:ext cx="96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2" name="Text Box 40"/>
            <p:cNvSpPr txBox="1">
              <a:spLocks noChangeArrowheads="1"/>
            </p:cNvSpPr>
            <p:nvPr/>
          </p:nvSpPr>
          <p:spPr bwMode="auto">
            <a:xfrm>
              <a:off x="4257" y="144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P</a:t>
              </a:r>
            </a:p>
          </p:txBody>
        </p:sp>
      </p:grp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6775450" y="502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7215188" y="4786313"/>
            <a:ext cx="228600" cy="228600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CC6600"/>
            </a:solidFill>
            <a:prstDash val="sysDot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533400" y="685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性质定理：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线段垂直平分线上的点到这条线段两个端 点的距离相等。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4876800" y="33528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PA=PB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304800" y="3048000"/>
            <a:ext cx="16764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点</a:t>
            </a:r>
            <a:r>
              <a:rPr kumimoji="1" lang="en-US" altLang="zh-CN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kumimoji="1" lang="zh-CN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在线段</a:t>
            </a:r>
            <a:r>
              <a:rPr kumimoji="1" lang="en-US" altLang="zh-CN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AB</a:t>
            </a:r>
            <a:r>
              <a:rPr kumimoji="1" lang="zh-CN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的垂直平分线上</a:t>
            </a:r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>
            <a:off x="2057400" y="36576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3124200" y="3276600"/>
            <a:ext cx="53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533400" y="16002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逆命题：</a:t>
            </a:r>
            <a:r>
              <a:rPr kumimoji="1" lang="zh-CN" altLang="en-US" b="1" dirty="0"/>
              <a:t>到</a:t>
            </a:r>
            <a:r>
              <a:rPr kumimoji="1" lang="zh-CN" altLang="en-US" sz="2400" b="1" dirty="0">
                <a:latin typeface="Times New Roman" panose="02020603050405020304" pitchFamily="18" charset="0"/>
              </a:rPr>
              <a:t>一条线段两个端点距离相等的点，在这条线  段的垂直平分线上。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833" grpId="0" autoUpdateAnimBg="0"/>
      <p:bldP spid="33834" grpId="0" animBg="1"/>
      <p:bldP spid="3384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9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0</TotalTime>
  <Words>1345</Words>
  <Application>Microsoft Office PowerPoint</Application>
  <PresentationFormat>全屏显示(4:3)</PresentationFormat>
  <Paragraphs>217</Paragraphs>
  <Slides>24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BatangChe</vt:lpstr>
      <vt:lpstr>华文彩云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Equation</vt:lpstr>
      <vt:lpstr>PowerPoint 演示文稿</vt:lpstr>
      <vt:lpstr>实际问题1</vt:lpstr>
      <vt:lpstr>实际问题2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回味无穷</vt:lpstr>
      <vt:lpstr>PowerPoint 演示文稿</vt:lpstr>
      <vt:lpstr>PowerPoint 演示文稿</vt:lpstr>
      <vt:lpstr>PowerPoint 演示文稿</vt:lpstr>
      <vt:lpstr>挑战自我</vt:lpstr>
      <vt:lpstr>PowerPoint 演示文稿</vt:lpstr>
      <vt:lpstr>PowerPoint 演示文稿</vt:lpstr>
      <vt:lpstr>实际问题1</vt:lpstr>
      <vt:lpstr>习题1.4 </vt:lpstr>
      <vt:lpstr>PowerPoint 演示文稿</vt:lpstr>
      <vt:lpstr>实际问题2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2022-01-07T06:49:54Z</dcterms:created>
  <dcterms:modified xsi:type="dcterms:W3CDTF">2023-01-17T01:02:26Z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9CFA495273314E31904849994D798A1A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