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2B1B9-985B-4367-B923-C9921F4CE70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4051-7AC3-4EC4-A66F-942E0BFE81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11FF0-B7BA-4A9B-B630-0175DA34DDFF}" type="slidenum">
              <a:rPr lang="zh-CN" altLang="en-US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CFB97B-E08D-4875-80BD-B5BDD8041BC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A6ED5B-7EB3-45E9-937B-AD83DCE8B80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5D2D89-BB99-4064-BC59-18E0C4E7955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EA3DB-9B42-4232-9ACD-C3F11B0962F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46575D-85C9-4BBB-9C2A-7A54FED35FA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736F85-2777-49EC-A1E6-CF25FD2A08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B661F3-FE7C-49E0-ABB6-0DD955ACCD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205C83-87DD-4E9F-BC58-1D2155B729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244DC-B3AE-456C-8267-F739FCAEF6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6D7C5B-42C3-4485-951E-00403EFC3E5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BB9D5B-9262-454E-BC5C-183A0AC416D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2D816E-181F-4CB9-A9BB-3AB9FA15EF8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5567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6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like bananas?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187624" y="3501007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28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8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(Grammar Focus～3c)</a:t>
            </a:r>
            <a:endParaRPr lang="en-US" altLang="zh-CN" sz="28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870" y="522312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609600" y="1295400"/>
            <a:ext cx="67818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你喜欢冰激凌吗？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我不喜欢。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 you like_________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玛丽不喜欢那块手表。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Mary ______ ____ that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1303338" y="19351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724150" y="1981200"/>
            <a:ext cx="1390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1295400" y="24384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2273300" y="2438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590800" y="34290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1584325" y="3429000"/>
            <a:ext cx="10064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657600" y="3459163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  <p:bldP spid="228358" grpId="0"/>
      <p:bldP spid="228359" grpId="0"/>
      <p:bldP spid="228360" grpId="0"/>
      <p:bldP spid="2283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85800" y="1093788"/>
            <a:ext cx="81534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三、将下列方框中的名词归类。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clock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bread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ice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­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cream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pencil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book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rice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atch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photo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milk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ring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picture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bag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desk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room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day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salad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star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food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ball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可数名词：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_____________________________________________________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不可数名词：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既是可数名词又是不可数名词：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048000" y="3216275"/>
            <a:ext cx="52911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pencil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book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atch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990600" y="3687763"/>
            <a:ext cx="73675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picture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bed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bag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desk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room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day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1119188" y="4221163"/>
            <a:ext cx="1471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en-US" altLang="zh-CN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3252788" y="4754563"/>
            <a:ext cx="3224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milk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</a:rPr>
              <a:t>salad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5562600" y="5257800"/>
            <a:ext cx="21828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  <p:bldP spid="229381" grpId="0"/>
      <p:bldP spid="229382" grpId="0"/>
      <p:bldP spid="2293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1963" y="1171575"/>
            <a:ext cx="65373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四、写出下列名词的复数形式。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ruler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   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family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photo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tomato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2411413" y="1782763"/>
            <a:ext cx="8651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rulers</a:t>
            </a:r>
            <a:endParaRPr lang="en-US" altLang="zh-CN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5486400" y="1676400"/>
            <a:ext cx="141446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atches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2557463" y="2286000"/>
            <a:ext cx="11001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5684838" y="2286000"/>
            <a:ext cx="9445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2514600" y="2819400"/>
            <a:ext cx="12080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5294313" y="2681288"/>
            <a:ext cx="12588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/>
      <p:bldP spid="230404" grpId="0"/>
      <p:bldP spid="230405" grpId="0"/>
      <p:bldP spid="230406" grpId="0"/>
      <p:bldP spid="230407" grpId="0"/>
      <p:bldP spid="2304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39552" y="544513"/>
            <a:ext cx="807720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单元语法精讲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的一般现在时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作动词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喜欢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它后面接名词、代词宾格、动词不定式或</a:t>
            </a:r>
            <a:r>
              <a:rPr lang="en-US" altLang="zh-CN" sz="2200" i="1" dirty="0" err="1">
                <a:solidFill>
                  <a:srgbClr val="000000"/>
                </a:solidFill>
                <a:latin typeface="Book Antiqua" panose="02040602050305030304" pitchFamily="18" charset="0"/>
                <a:ea typeface="MingLiU_HKSCS" pitchFamily="18" charset="-120"/>
                <a:cs typeface="Times New Roman" panose="02020603050405020304" pitchFamily="18" charset="0"/>
              </a:rPr>
              <a:t>v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­ing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形式。若主语为第三人称单数时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后面要加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  <a:cs typeface="Times New Roman" panose="02020603050405020304" pitchFamily="18" charset="0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them.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我有两支钢笔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我喜欢它们。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playing basketball.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我喜欢打篮球。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ice­cream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他喜欢冰激凌。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询问某人的喜好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通常用一般疑问句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Do/Does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＋主语＋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？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句型。肯定回答用：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主语＋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do/does.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否定回答用：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主语＋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don't/doesn't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。其中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do/does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为助动词。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3400" y="1219200"/>
            <a:ext cx="82296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—Do you like the chicken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？你喜欢鸡肉吗？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是的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我喜欢。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—Does he like the pen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？他喜欢这支钢笔吗？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doesn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他不喜欢。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二、可数名词和不可数名词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英语中的普通名词可分为两类：可数名词和不可数名词。本期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我们就来学习如何区分它们。一起来看看表格中的对比吧！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85800" y="1219200"/>
            <a:ext cx="825817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85800" y="1295400"/>
            <a:ext cx="825817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539750" y="1219200"/>
            <a:ext cx="540385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规则变化口诀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单数名词变复数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多数直接加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来结尾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直接加上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词尾若是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变成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辅音＋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在词尾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词尾字母若是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常用三个已足够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英雄土豆西红柿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(hero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potato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tomato)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请记好。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1069975" y="908720"/>
            <a:ext cx="5060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     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单元语法强化训练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600200" y="2297113"/>
            <a:ext cx="6629400" cy="90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292225" y="3213100"/>
            <a:ext cx="609917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them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orange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your brother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ice­cream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rices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bread</a:t>
            </a:r>
          </a:p>
        </p:txBody>
      </p:sp>
      <p:pic>
        <p:nvPicPr>
          <p:cNvPr id="225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819400"/>
            <a:ext cx="4953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819400"/>
            <a:ext cx="4953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819400"/>
            <a:ext cx="4953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819400"/>
            <a:ext cx="4953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819400"/>
            <a:ext cx="4953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19125" y="1169988"/>
            <a:ext cx="7458075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does.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 oranges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hamburgers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 she like salad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keep(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some ______ and they like to eat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chicken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egg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hamburgers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banana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22300" y="1139825"/>
            <a:ext cx="62357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我弟弟喜欢西红柿和胡萝卜。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brother _____ ___________ and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他不喜欢米饭和鸡肉。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________ ______ ______and 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你父亲喜欢体育运动吗？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是的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他喜欢。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 your father ____ sports?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276600" y="2286000"/>
            <a:ext cx="12080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336800" y="2316163"/>
            <a:ext cx="71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5106988" y="2286000"/>
            <a:ext cx="9890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carrots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3581400" y="3276600"/>
            <a:ext cx="617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1447800" y="3306763"/>
            <a:ext cx="1006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2743200" y="3306763"/>
            <a:ext cx="60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4935538" y="3306763"/>
            <a:ext cx="1084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1295400" y="4343400"/>
            <a:ext cx="7572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3359150" y="4297363"/>
            <a:ext cx="60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1241425" y="4830763"/>
            <a:ext cx="587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2438400" y="4800600"/>
            <a:ext cx="695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  <p:bldP spid="227340" grpId="0"/>
      <p:bldP spid="227341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全屏显示(4:3)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MingLiU_HKSCS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2017-10-11T08:27:00Z</dcterms:created>
  <dcterms:modified xsi:type="dcterms:W3CDTF">2023-01-17T01:02:57Z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CC5568BAB4284E039B476DC3C18C3FB9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