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8" r:id="rId2"/>
    <p:sldId id="26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7AC19"/>
    <a:srgbClr val="FF0000"/>
    <a:srgbClr val="E2EAEA"/>
    <a:srgbClr val="CCFF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7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18" Type="http://schemas.openxmlformats.org/officeDocument/2006/relationships/image" Target="../media/image4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17" Type="http://schemas.openxmlformats.org/officeDocument/2006/relationships/image" Target="../media/image44.wmf"/><Relationship Id="rId2" Type="http://schemas.openxmlformats.org/officeDocument/2006/relationships/image" Target="../media/image29.wmf"/><Relationship Id="rId16" Type="http://schemas.openxmlformats.org/officeDocument/2006/relationships/image" Target="../media/image43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19" Type="http://schemas.openxmlformats.org/officeDocument/2006/relationships/image" Target="../media/image46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62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Relationship Id="rId14" Type="http://schemas.openxmlformats.org/officeDocument/2006/relationships/image" Target="../media/image6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87340-76F4-4C82-A93A-7B43701B03B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8ADFC-1224-4A88-855F-0E2FA28074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8ADFC-1224-4A88-855F-0E2FA280747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7344E-2C77-410C-B5DE-8353A79A35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D0CF4-FA4F-4825-B21F-778D6D2E3E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99637-3D57-470C-AD9D-FB4A4202D0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73721-0427-4CCC-AA8A-840B876BD4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868CC1-8E4A-48AD-B1D4-2C8CA9096CD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67E346-267E-4B80-81D7-D38BA3D3B5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8133B-ABEA-46BC-B9F0-2DF457E014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DE3BF-AC54-4C3E-8F2E-9717D7D516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1DD9A-A57E-4E3D-A8F4-229C71656E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E50FD-F02C-4987-91F8-BE4567A4D1C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E327A-7852-400D-9B82-8F03C3FAE5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F16DC-346F-4719-A713-D0B5B53FDD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16F84-0724-4F4C-A0C5-FDAB080E4F5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87D07F2-5129-4D03-BD77-8411AAEBBDD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1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audio" Target="../media/audio4.wav"/><Relationship Id="rId11" Type="http://schemas.openxmlformats.org/officeDocument/2006/relationships/oleObject" Target="../embeddings/oleObject4.bin"/><Relationship Id="rId5" Type="http://schemas.openxmlformats.org/officeDocument/2006/relationships/audio" Target="../media/audio3.wav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7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5.bin"/><Relationship Id="rId4" Type="http://schemas.openxmlformats.org/officeDocument/2006/relationships/audio" Target="../media/audio5.wav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7.wmf"/><Relationship Id="rId3" Type="http://schemas.openxmlformats.org/officeDocument/2006/relationships/audio" Target="../media/audio3.wav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4.wmf"/><Relationship Id="rId26" Type="http://schemas.openxmlformats.org/officeDocument/2006/relationships/image" Target="../media/image38.wmf"/><Relationship Id="rId39" Type="http://schemas.openxmlformats.org/officeDocument/2006/relationships/oleObject" Target="../embeddings/oleObject43.bin"/><Relationship Id="rId21" Type="http://schemas.openxmlformats.org/officeDocument/2006/relationships/oleObject" Target="../embeddings/oleObject34.bin"/><Relationship Id="rId34" Type="http://schemas.openxmlformats.org/officeDocument/2006/relationships/image" Target="../media/image42.wmf"/><Relationship Id="rId42" Type="http://schemas.openxmlformats.org/officeDocument/2006/relationships/image" Target="../media/image46.wmf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29" Type="http://schemas.openxmlformats.org/officeDocument/2006/relationships/oleObject" Target="../embeddings/oleObject38.bin"/><Relationship Id="rId41" Type="http://schemas.openxmlformats.org/officeDocument/2006/relationships/oleObject" Target="../embeddings/oleObject4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37.wmf"/><Relationship Id="rId32" Type="http://schemas.openxmlformats.org/officeDocument/2006/relationships/image" Target="../media/image41.wmf"/><Relationship Id="rId37" Type="http://schemas.openxmlformats.org/officeDocument/2006/relationships/oleObject" Target="../embeddings/oleObject42.bin"/><Relationship Id="rId40" Type="http://schemas.openxmlformats.org/officeDocument/2006/relationships/image" Target="../media/image45.wmf"/><Relationship Id="rId5" Type="http://schemas.openxmlformats.org/officeDocument/2006/relationships/image" Target="../media/image28.wmf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28" Type="http://schemas.openxmlformats.org/officeDocument/2006/relationships/image" Target="../media/image39.wmf"/><Relationship Id="rId36" Type="http://schemas.openxmlformats.org/officeDocument/2006/relationships/image" Target="../media/image43.wmf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33.bin"/><Relationship Id="rId31" Type="http://schemas.openxmlformats.org/officeDocument/2006/relationships/oleObject" Target="../embeddings/oleObject39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Relationship Id="rId27" Type="http://schemas.openxmlformats.org/officeDocument/2006/relationships/oleObject" Target="../embeddings/oleObject37.bin"/><Relationship Id="rId30" Type="http://schemas.openxmlformats.org/officeDocument/2006/relationships/image" Target="../media/image40.wmf"/><Relationship Id="rId35" Type="http://schemas.openxmlformats.org/officeDocument/2006/relationships/oleObject" Target="../embeddings/oleObject41.bin"/><Relationship Id="rId8" Type="http://schemas.openxmlformats.org/officeDocument/2006/relationships/image" Target="../media/image29.wmf"/><Relationship Id="rId3" Type="http://schemas.openxmlformats.org/officeDocument/2006/relationships/audio" Target="../media/audio6.wav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6.bin"/><Relationship Id="rId33" Type="http://schemas.openxmlformats.org/officeDocument/2006/relationships/oleObject" Target="../embeddings/oleObject40.bin"/><Relationship Id="rId38" Type="http://schemas.openxmlformats.org/officeDocument/2006/relationships/image" Target="../media/image4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audio" Target="../media/audio3.wav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49.bin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58.bin"/><Relationship Id="rId26" Type="http://schemas.openxmlformats.org/officeDocument/2006/relationships/oleObject" Target="../embeddings/oleObject62.bin"/><Relationship Id="rId3" Type="http://schemas.openxmlformats.org/officeDocument/2006/relationships/oleObject" Target="../embeddings/oleObject50.bin"/><Relationship Id="rId21" Type="http://schemas.openxmlformats.org/officeDocument/2006/relationships/image" Target="../media/image58.wmf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56.wmf"/><Relationship Id="rId25" Type="http://schemas.openxmlformats.org/officeDocument/2006/relationships/image" Target="../media/image60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29" Type="http://schemas.openxmlformats.org/officeDocument/2006/relationships/image" Target="../media/image6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1.wmf"/><Relationship Id="rId11" Type="http://schemas.openxmlformats.org/officeDocument/2006/relationships/image" Target="../media/image53.wmf"/><Relationship Id="rId24" Type="http://schemas.openxmlformats.org/officeDocument/2006/relationships/oleObject" Target="../embeddings/oleObject61.bin"/><Relationship Id="rId5" Type="http://schemas.openxmlformats.org/officeDocument/2006/relationships/oleObject" Target="../embeddings/oleObject51.bin"/><Relationship Id="rId15" Type="http://schemas.openxmlformats.org/officeDocument/2006/relationships/image" Target="../media/image55.wmf"/><Relationship Id="rId23" Type="http://schemas.openxmlformats.org/officeDocument/2006/relationships/image" Target="../media/image59.wmf"/><Relationship Id="rId28" Type="http://schemas.openxmlformats.org/officeDocument/2006/relationships/oleObject" Target="../embeddings/oleObject63.bin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57.wmf"/><Relationship Id="rId31" Type="http://schemas.openxmlformats.org/officeDocument/2006/relationships/image" Target="../media/image63.wmf"/><Relationship Id="rId4" Type="http://schemas.openxmlformats.org/officeDocument/2006/relationships/image" Target="../media/image50.wmf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0.bin"/><Relationship Id="rId27" Type="http://schemas.openxmlformats.org/officeDocument/2006/relationships/image" Target="../media/image61.wmf"/><Relationship Id="rId30" Type="http://schemas.openxmlformats.org/officeDocument/2006/relationships/oleObject" Target="../embeddings/oleObject6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1143000"/>
            <a:ext cx="7772400" cy="73501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dirty="0" smtClean="0">
                <a:solidFill>
                  <a:schemeClr val="tx1"/>
                </a:solidFill>
              </a:rPr>
              <a:t>第</a:t>
            </a:r>
            <a:r>
              <a:rPr lang="en-US" altLang="zh-CN" sz="4000" dirty="0" smtClean="0">
                <a:solidFill>
                  <a:schemeClr val="tx1"/>
                </a:solidFill>
              </a:rPr>
              <a:t>6</a:t>
            </a:r>
            <a:r>
              <a:rPr lang="zh-CN" altLang="en-US" sz="4000" dirty="0" smtClean="0">
                <a:solidFill>
                  <a:schemeClr val="tx1"/>
                </a:solidFill>
              </a:rPr>
              <a:t>章 整式的加减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743200"/>
            <a:ext cx="7620000" cy="6096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zh-CN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单项式与多项式</a:t>
            </a:r>
            <a:endParaRPr lang="zh-CN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94911" y="54864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76225" y="792163"/>
            <a:ext cx="2216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能力提升：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65150" y="1470025"/>
            <a:ext cx="7483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已知多项式                          ，回答下列问题：</a:t>
            </a:r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2409825" y="1452563"/>
          <a:ext cx="25908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5" name="公式" r:id="rId3" imgW="1422400" imgH="342900" progId="Equation.3">
                  <p:embed/>
                </p:oleObj>
              </mc:Choice>
              <mc:Fallback>
                <p:oleObj name="公式" r:id="rId3" imgW="1422400" imgH="342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1452563"/>
                        <a:ext cx="25908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52425" y="2097088"/>
            <a:ext cx="614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）这个多项式有几项？指出它所有的项；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52425" y="3048000"/>
            <a:ext cx="888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）这个多项式的次数最高项是哪一项？写出它的系数和次数；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352425" y="3962400"/>
            <a:ext cx="705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3</a:t>
            </a:r>
            <a:r>
              <a:rPr lang="zh-CN" altLang="en-US" sz="2400" dirty="0"/>
              <a:t>）这个多项式有常数项吗？如果有，是哪一项？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65150" y="5029200"/>
            <a:ext cx="658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/>
              <a:t>总结：在本节课中你学到什么？</a:t>
            </a:r>
          </a:p>
        </p:txBody>
      </p:sp>
      <p:graphicFrame>
        <p:nvGraphicFramePr>
          <p:cNvPr id="38924" name="Object 12"/>
          <p:cNvGraphicFramePr>
            <a:graphicFrameLocks noChangeAspect="1"/>
          </p:cNvGraphicFramePr>
          <p:nvPr/>
        </p:nvGraphicFramePr>
        <p:xfrm>
          <a:off x="1038225" y="2430463"/>
          <a:ext cx="64770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6" name="公式" r:id="rId5" imgW="3073400" imgH="342900" progId="Equation.3">
                  <p:embed/>
                </p:oleObj>
              </mc:Choice>
              <mc:Fallback>
                <p:oleObj name="公式" r:id="rId5" imgW="3073400" imgH="3429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2430463"/>
                        <a:ext cx="64770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1038225" y="3429000"/>
          <a:ext cx="54102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7" name="公式" r:id="rId7" imgW="2819400" imgH="342900" progId="Equation.3">
                  <p:embed/>
                </p:oleObj>
              </mc:Choice>
              <mc:Fallback>
                <p:oleObj name="公式" r:id="rId7" imgW="2819400" imgH="3429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3429000"/>
                        <a:ext cx="54102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6" name="Object 14"/>
          <p:cNvGraphicFramePr>
            <a:graphicFrameLocks noChangeAspect="1"/>
          </p:cNvGraphicFramePr>
          <p:nvPr/>
        </p:nvGraphicFramePr>
        <p:xfrm>
          <a:off x="1038225" y="4267200"/>
          <a:ext cx="3429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8" name="公式" r:id="rId9" imgW="1625600" imgH="342900" progId="Equation.3">
                  <p:embed/>
                </p:oleObj>
              </mc:Choice>
              <mc:Fallback>
                <p:oleObj name="公式" r:id="rId9" imgW="1625600" imgH="342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4267200"/>
                        <a:ext cx="34290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47800"/>
            <a:ext cx="8229600" cy="2773362"/>
          </a:xfrm>
        </p:spPr>
        <p:txBody>
          <a:bodyPr/>
          <a:lstStyle/>
          <a:p>
            <a:r>
              <a:rPr lang="zh-CN" altLang="en-US" sz="3600" dirty="0"/>
              <a:t>作业：课本</a:t>
            </a:r>
            <a:r>
              <a:rPr lang="en-US" altLang="zh-CN" sz="3600" dirty="0"/>
              <a:t>P128 A</a:t>
            </a:r>
            <a:r>
              <a:rPr lang="zh-CN" altLang="en-US" sz="3600" dirty="0"/>
              <a:t>组   第</a:t>
            </a:r>
            <a:r>
              <a:rPr lang="en-US" altLang="zh-CN" sz="3600" dirty="0"/>
              <a:t>4</a:t>
            </a:r>
            <a:r>
              <a:rPr lang="zh-CN" altLang="en-US" sz="3600" dirty="0" smtClean="0"/>
              <a:t>题 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898525" y="493713"/>
            <a:ext cx="7254875" cy="405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FF0000"/>
                </a:solidFill>
              </a:rPr>
              <a:t>学习目标：</a:t>
            </a:r>
          </a:p>
          <a:p>
            <a:endParaRPr lang="zh-CN" altLang="en-US" sz="3200" b="1" dirty="0">
              <a:solidFill>
                <a:srgbClr val="FF0000"/>
              </a:solidFill>
            </a:endParaRPr>
          </a:p>
          <a:p>
            <a:pPr>
              <a:buFontTx/>
              <a:buAutoNum type="arabicPeriod"/>
            </a:pPr>
            <a:r>
              <a:rPr lang="zh-CN" altLang="en-US" sz="2800" dirty="0"/>
              <a:t>了解整式的有关概念，会识别单项式、多项式和整式。</a:t>
            </a:r>
          </a:p>
          <a:p>
            <a:r>
              <a:rPr lang="en-US" altLang="zh-CN" sz="2800" dirty="0"/>
              <a:t>2. </a:t>
            </a:r>
            <a:r>
              <a:rPr lang="zh-CN" altLang="en-US" sz="2800" dirty="0"/>
              <a:t>能说出一个单项式的系数和次数，多项式的项的系数和次数，以及多项式的项数和次数</a:t>
            </a:r>
          </a:p>
          <a:p>
            <a:r>
              <a:rPr lang="en-US" altLang="zh-CN" sz="2800" dirty="0"/>
              <a:t>3. </a:t>
            </a:r>
            <a:r>
              <a:rPr lang="zh-CN" altLang="en-US" sz="2800" dirty="0"/>
              <a:t>在参与对单项式、多项式识别的过程中，培养观察、归纳、概括和语言表达的能力。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85800" y="4800600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/>
              <a:t>自学导航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066800" y="5562600"/>
            <a:ext cx="6234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阅读课本</a:t>
            </a:r>
            <a:r>
              <a:rPr lang="en-US" altLang="zh-CN" sz="2800"/>
              <a:t>P126—127</a:t>
            </a:r>
            <a:r>
              <a:rPr lang="zh-CN" altLang="en-US" sz="2800"/>
              <a:t>，回答下列问题：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430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81000"/>
            <a:ext cx="8991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" y="2743200"/>
            <a:ext cx="87757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733800" y="3124200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1.05</a:t>
            </a:r>
            <a:r>
              <a:rPr lang="en-US" altLang="zh-CN" sz="2400" b="1" i="1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943600" y="2209800"/>
            <a:ext cx="1855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>
                <a:solidFill>
                  <a:srgbClr val="FF33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(0.50</a:t>
            </a:r>
            <a:r>
              <a:rPr lang="en-US" altLang="zh-CN" sz="2000" b="1" i="1">
                <a:solidFill>
                  <a:srgbClr val="FF33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b-</a:t>
            </a:r>
            <a:r>
              <a:rPr lang="en-US" altLang="zh-CN" sz="2000" b="1">
                <a:solidFill>
                  <a:srgbClr val="FF33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0.35</a:t>
            </a:r>
            <a:r>
              <a:rPr lang="en-US" altLang="zh-CN" sz="2000" b="1" i="1">
                <a:solidFill>
                  <a:srgbClr val="FF33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a)</a:t>
            </a: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1752600" y="4267200"/>
          <a:ext cx="1219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5" imgW="673100" imgH="393700" progId="Equation.DSMT4">
                  <p:embed/>
                </p:oleObj>
              </mc:Choice>
              <mc:Fallback>
                <p:oleObj name="Equation" r:id="rId5" imgW="673100" imgH="393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267200"/>
                        <a:ext cx="1219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1" name="Object 11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854075" y="1933575"/>
          <a:ext cx="19939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1" name="公式" r:id="rId7" imgW="862965" imgH="177800" progId="Equation.3">
                  <p:embed/>
                </p:oleObj>
              </mc:Choice>
              <mc:Fallback>
                <p:oleObj name="公式" r:id="rId7" imgW="862965" imgH="177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1933575"/>
                        <a:ext cx="19939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054475" y="1857375"/>
          <a:ext cx="9144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name="公式" r:id="rId9" imgW="368300" imgH="177800" progId="Equation.3">
                  <p:embed/>
                </p:oleObj>
              </mc:Choice>
              <mc:Fallback>
                <p:oleObj name="公式" r:id="rId9" imgW="368300" imgH="177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475" y="1857375"/>
                        <a:ext cx="9144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96875" y="866775"/>
            <a:ext cx="83073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观察上面得到的代数式，以及在第</a:t>
            </a:r>
            <a:r>
              <a:rPr lang="en-US" altLang="zh-CN" sz="2800" dirty="0"/>
              <a:t>5</a:t>
            </a:r>
            <a:r>
              <a:rPr lang="zh-CN" altLang="en-US" sz="2800" dirty="0"/>
              <a:t>章中所学过的代数式，它们分别都含有哪些运算</a:t>
            </a:r>
          </a:p>
        </p:txBody>
      </p:sp>
      <p:graphicFrame>
        <p:nvGraphicFramePr>
          <p:cNvPr id="20501" name="Object 21"/>
          <p:cNvGraphicFramePr>
            <a:graphicFrameLocks noChangeAspect="1"/>
          </p:cNvGraphicFramePr>
          <p:nvPr/>
        </p:nvGraphicFramePr>
        <p:xfrm>
          <a:off x="5730875" y="1704975"/>
          <a:ext cx="12954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name="公式" r:id="rId11" imgW="698500" imgH="368300" progId="Equation.3">
                  <p:embed/>
                </p:oleObj>
              </mc:Choice>
              <mc:Fallback>
                <p:oleObj name="公式" r:id="rId11" imgW="698500" imgH="3683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1704975"/>
                        <a:ext cx="12954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2" name="Object 22"/>
          <p:cNvGraphicFramePr>
            <a:graphicFrameLocks noChangeAspect="1"/>
          </p:cNvGraphicFramePr>
          <p:nvPr/>
        </p:nvGraphicFramePr>
        <p:xfrm>
          <a:off x="4206875" y="2314575"/>
          <a:ext cx="6556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" name="公式" r:id="rId13" imgW="241300" imgH="393700" progId="Equation.3">
                  <p:embed/>
                </p:oleObj>
              </mc:Choice>
              <mc:Fallback>
                <p:oleObj name="公式" r:id="rId13" imgW="241300" imgH="3937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75" y="2314575"/>
                        <a:ext cx="6556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3" name="Object 23"/>
          <p:cNvGraphicFramePr>
            <a:graphicFrameLocks noChangeAspect="1"/>
          </p:cNvGraphicFramePr>
          <p:nvPr/>
        </p:nvGraphicFramePr>
        <p:xfrm>
          <a:off x="1014413" y="2466975"/>
          <a:ext cx="15684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name="公式" r:id="rId15" imgW="583565" imgH="266700" progId="Equation.3">
                  <p:embed/>
                </p:oleObj>
              </mc:Choice>
              <mc:Fallback>
                <p:oleObj name="公式" r:id="rId15" imgW="583565" imgH="2667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2466975"/>
                        <a:ext cx="156845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5730875" y="2543175"/>
          <a:ext cx="11430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公式" r:id="rId17" imgW="431800" imgH="203200" progId="Equation.3">
                  <p:embed/>
                </p:oleObj>
              </mc:Choice>
              <mc:Fallback>
                <p:oleObj name="公式" r:id="rId17" imgW="431800" imgH="2032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2543175"/>
                        <a:ext cx="11430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533400" y="340995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/>
              <a:t>     </a:t>
            </a:r>
            <a:r>
              <a:rPr lang="zh-CN" altLang="en-US" sz="2400" b="1" dirty="0"/>
              <a:t>对于字母来说，只含</a:t>
            </a:r>
            <a:r>
              <a:rPr lang="zh-CN" altLang="en-US" sz="2400" b="1" u="sng" dirty="0"/>
              <a:t>                              </a:t>
            </a:r>
            <a:r>
              <a:rPr lang="zh-CN" altLang="en-US" sz="2400" b="1" dirty="0"/>
              <a:t>运算的</a:t>
            </a:r>
            <a:r>
              <a:rPr lang="zh-CN" altLang="en-US" sz="2400" b="1" u="sng" dirty="0"/>
              <a:t>            </a:t>
            </a:r>
            <a:r>
              <a:rPr lang="zh-CN" altLang="en-US" sz="2400" b="1" dirty="0"/>
              <a:t>叫做整式。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3765550" y="3333750"/>
            <a:ext cx="262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D60093"/>
                </a:solidFill>
              </a:rPr>
              <a:t>加、减、乘、乘方</a:t>
            </a: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7202488" y="33337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D60093"/>
                </a:solidFill>
              </a:rPr>
              <a:t>代数式</a:t>
            </a: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762000" y="4400550"/>
            <a:ext cx="649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ym typeface="Wingdings" panose="05000000000000000000" pitchFamily="2" charset="2"/>
              </a:rPr>
              <a:t>其中，不含有</a:t>
            </a:r>
            <a:r>
              <a:rPr lang="zh-CN" altLang="en-US" sz="2400" b="1" u="sng" dirty="0">
                <a:sym typeface="Wingdings" panose="05000000000000000000" pitchFamily="2" charset="2"/>
              </a:rPr>
              <a:t>                </a:t>
            </a:r>
            <a:r>
              <a:rPr lang="zh-CN" altLang="en-US" sz="2400" b="1" dirty="0">
                <a:sym typeface="Wingdings" panose="05000000000000000000" pitchFamily="2" charset="2"/>
              </a:rPr>
              <a:t> 运算的整式叫单项式。</a:t>
            </a: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2819400" y="43243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D60093"/>
                </a:solidFill>
                <a:sym typeface="Wingdings" panose="05000000000000000000" pitchFamily="2" charset="2"/>
              </a:rPr>
              <a:t>加、减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838200" y="5486400"/>
            <a:ext cx="65119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/>
              <a:t>特别地，单独的               或             也是单项式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1050925" y="4933950"/>
            <a:ext cx="406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12</a:t>
            </a:r>
            <a:r>
              <a:rPr lang="zh-CN" altLang="en-US" sz="2400" dirty="0">
                <a:solidFill>
                  <a:srgbClr val="FF0000"/>
                </a:solidFill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</a:rPr>
              <a:t>0  </a:t>
            </a:r>
            <a:r>
              <a:rPr lang="zh-CN" altLang="en-US" sz="2400" dirty="0">
                <a:solidFill>
                  <a:srgbClr val="FF0000"/>
                </a:solidFill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</a:rPr>
              <a:t>a  ,b  </a:t>
            </a:r>
            <a:r>
              <a:rPr lang="zh-CN" altLang="en-US" sz="2400" dirty="0">
                <a:solidFill>
                  <a:srgbClr val="FF0000"/>
                </a:solidFill>
              </a:rPr>
              <a:t>是单项式吗？</a:t>
            </a:r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3016250" y="54673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一个字母</a:t>
            </a:r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4648200" y="546735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一个数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6" grpId="0"/>
      <p:bldP spid="20507" grpId="0"/>
      <p:bldP spid="20509" grpId="0"/>
      <p:bldP spid="20510" grpId="0" animBg="1"/>
      <p:bldP spid="20513" grpId="0"/>
      <p:bldP spid="205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457200" y="1600200"/>
            <a:ext cx="79406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zh-CN" sz="2400" dirty="0"/>
          </a:p>
          <a:p>
            <a:r>
              <a:rPr lang="zh-CN" altLang="en-US" sz="2400" dirty="0">
                <a:latin typeface="宋体" panose="02010600030101010101" pitchFamily="2" charset="-122"/>
              </a:rPr>
              <a:t>（</a:t>
            </a:r>
            <a:r>
              <a:rPr lang="en-US" altLang="zh-CN" sz="2400" dirty="0">
                <a:latin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</a:rPr>
              <a:t>）        （</a:t>
            </a:r>
            <a:r>
              <a:rPr lang="en-US" altLang="zh-CN" sz="2400" dirty="0">
                <a:latin typeface="宋体" panose="02010600030101010101" pitchFamily="2" charset="-122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</a:rPr>
              <a:t>）         （</a:t>
            </a:r>
            <a:r>
              <a:rPr lang="en-US" altLang="zh-CN" sz="2400" dirty="0">
                <a:latin typeface="宋体" panose="02010600030101010101" pitchFamily="2" charset="-122"/>
              </a:rPr>
              <a:t>3</a:t>
            </a:r>
            <a:r>
              <a:rPr lang="zh-CN" altLang="en-US" sz="2400" dirty="0">
                <a:latin typeface="宋体" panose="02010600030101010101" pitchFamily="2" charset="-122"/>
              </a:rPr>
              <a:t>）      （</a:t>
            </a:r>
            <a:r>
              <a:rPr lang="en-US" altLang="zh-CN" sz="2400" dirty="0">
                <a:latin typeface="宋体" panose="02010600030101010101" pitchFamily="2" charset="-122"/>
              </a:rPr>
              <a:t>4</a:t>
            </a:r>
            <a:r>
              <a:rPr lang="zh-CN" altLang="en-US" sz="2400" dirty="0">
                <a:latin typeface="宋体" panose="02010600030101010101" pitchFamily="2" charset="-122"/>
              </a:rPr>
              <a:t>）</a:t>
            </a:r>
          </a:p>
          <a:p>
            <a:endParaRPr lang="zh-CN" altLang="en-US" sz="2400" dirty="0">
              <a:latin typeface="宋体" panose="02010600030101010101" pitchFamily="2" charset="-122"/>
            </a:endParaRPr>
          </a:p>
          <a:p>
            <a:r>
              <a:rPr lang="zh-CN" altLang="en-US" sz="2400" dirty="0">
                <a:latin typeface="宋体" panose="02010600030101010101" pitchFamily="2" charset="-122"/>
              </a:rPr>
              <a:t>（</a:t>
            </a:r>
            <a:r>
              <a:rPr lang="en-US" altLang="zh-CN" sz="2400" dirty="0">
                <a:latin typeface="宋体" panose="02010600030101010101" pitchFamily="2" charset="-122"/>
              </a:rPr>
              <a:t>5</a:t>
            </a:r>
            <a:r>
              <a:rPr lang="zh-CN" altLang="en-US" sz="2400" dirty="0">
                <a:latin typeface="宋体" panose="02010600030101010101" pitchFamily="2" charset="-122"/>
              </a:rPr>
              <a:t>）        （</a:t>
            </a:r>
            <a:r>
              <a:rPr lang="en-US" altLang="zh-CN" sz="2400" dirty="0">
                <a:latin typeface="宋体" panose="02010600030101010101" pitchFamily="2" charset="-122"/>
              </a:rPr>
              <a:t>6</a:t>
            </a:r>
            <a:r>
              <a:rPr lang="zh-CN" altLang="en-US" sz="2400" dirty="0">
                <a:latin typeface="宋体" panose="02010600030101010101" pitchFamily="2" charset="-122"/>
              </a:rPr>
              <a:t>）         （</a:t>
            </a:r>
            <a:r>
              <a:rPr lang="en-US" altLang="zh-CN" sz="2400" dirty="0">
                <a:latin typeface="宋体" panose="02010600030101010101" pitchFamily="2" charset="-122"/>
              </a:rPr>
              <a:t>7</a:t>
            </a:r>
            <a:r>
              <a:rPr lang="zh-CN" altLang="en-US" sz="2400" dirty="0">
                <a:latin typeface="宋体" panose="02010600030101010101" pitchFamily="2" charset="-122"/>
              </a:rPr>
              <a:t>）      （</a:t>
            </a:r>
            <a:r>
              <a:rPr lang="en-US" altLang="zh-CN" sz="2400" dirty="0">
                <a:latin typeface="宋体" panose="02010600030101010101" pitchFamily="2" charset="-122"/>
              </a:rPr>
              <a:t>8</a:t>
            </a:r>
            <a:r>
              <a:rPr lang="zh-CN" altLang="en-US" sz="2400" dirty="0">
                <a:latin typeface="宋体" panose="02010600030101010101" pitchFamily="2" charset="-122"/>
              </a:rPr>
              <a:t>）</a:t>
            </a:r>
          </a:p>
          <a:p>
            <a:endParaRPr lang="zh-CN" altLang="en-US" sz="2400" dirty="0">
              <a:latin typeface="宋体" panose="02010600030101010101" pitchFamily="2" charset="-122"/>
            </a:endParaRPr>
          </a:p>
          <a:p>
            <a:r>
              <a:rPr lang="zh-CN" altLang="en-US" dirty="0"/>
              <a:t>（</a:t>
            </a:r>
            <a:r>
              <a:rPr lang="en-US" altLang="zh-CN" dirty="0"/>
              <a:t>9</a:t>
            </a:r>
            <a:r>
              <a:rPr lang="zh-CN" altLang="en-US" dirty="0"/>
              <a:t>）                      （</a:t>
            </a:r>
            <a:r>
              <a:rPr lang="en-US" altLang="zh-CN" dirty="0"/>
              <a:t>10</a:t>
            </a:r>
            <a:r>
              <a:rPr lang="zh-CN" altLang="en-US" dirty="0"/>
              <a:t>）                       （</a:t>
            </a:r>
            <a:r>
              <a:rPr lang="en-US" altLang="zh-CN" dirty="0"/>
              <a:t>11</a:t>
            </a:r>
            <a:r>
              <a:rPr lang="zh-CN" altLang="en-US" dirty="0"/>
              <a:t>）                （</a:t>
            </a:r>
            <a:r>
              <a:rPr lang="en-US" altLang="zh-CN" dirty="0"/>
              <a:t>12</a:t>
            </a:r>
            <a:r>
              <a:rPr lang="zh-CN" altLang="en-US" dirty="0"/>
              <a:t>）</a:t>
            </a:r>
          </a:p>
          <a:p>
            <a:endParaRPr lang="en-US" altLang="zh-CN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74725" y="396875"/>
            <a:ext cx="2019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/>
              <a:t>小试身手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3400" y="1162050"/>
            <a:ext cx="645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1</a:t>
            </a:r>
            <a:r>
              <a:rPr lang="zh-CN" altLang="en-US" sz="2400"/>
              <a:t>、找出下列代数式中哪些是整式？（写题号）</a:t>
            </a:r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282700" y="1868488"/>
          <a:ext cx="12319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5" name="公式" r:id="rId5" imgW="558800" imgH="203200" progId="Equation.3">
                  <p:embed/>
                </p:oleObj>
              </mc:Choice>
              <mc:Fallback>
                <p:oleObj name="公式" r:id="rId5" imgW="5588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1868488"/>
                        <a:ext cx="12319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276600" y="2667000"/>
          <a:ext cx="11430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6" name="公式" r:id="rId7" imgW="405765" imgH="177800" progId="Equation.3">
                  <p:embed/>
                </p:oleObj>
              </mc:Choice>
              <mc:Fallback>
                <p:oleObj name="公式" r:id="rId7" imgW="405765" imgH="177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667000"/>
                        <a:ext cx="11430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1335088" y="2693988"/>
          <a:ext cx="9858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7" name="公式" r:id="rId9" imgW="457200" imgH="203200" progId="Equation.3">
                  <p:embed/>
                </p:oleObj>
              </mc:Choice>
              <mc:Fallback>
                <p:oleObj name="公式" r:id="rId9" imgW="457200" imgH="203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2693988"/>
                        <a:ext cx="985837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5527675" y="2743200"/>
          <a:ext cx="415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8" name="公式" r:id="rId11" imgW="127000" imgH="139700" progId="Equation.3">
                  <p:embed/>
                </p:oleObj>
              </mc:Choice>
              <mc:Fallback>
                <p:oleObj name="公式" r:id="rId11" imgW="127000" imgH="139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2743200"/>
                        <a:ext cx="4159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3352800" y="1828800"/>
          <a:ext cx="9906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9" name="公式" r:id="rId13" imgW="469900" imgH="393700" progId="Equation.3">
                  <p:embed/>
                </p:oleObj>
              </mc:Choice>
              <mc:Fallback>
                <p:oleObj name="公式" r:id="rId13" imgW="4699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828800"/>
                        <a:ext cx="9906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6975475" y="1752600"/>
          <a:ext cx="79692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0" name="公式" r:id="rId15" imgW="342900" imgH="368300" progId="Equation.3">
                  <p:embed/>
                </p:oleObj>
              </mc:Choice>
              <mc:Fallback>
                <p:oleObj name="公式" r:id="rId15" imgW="342900" imgH="368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5475" y="1752600"/>
                        <a:ext cx="796925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5410200" y="1905000"/>
          <a:ext cx="609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1" name="公式" r:id="rId17" imgW="190500" imgH="165100" progId="Equation.3">
                  <p:embed/>
                </p:oleObj>
              </mc:Choice>
              <mc:Fallback>
                <p:oleObj name="公式" r:id="rId17" imgW="190500" imgH="165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905000"/>
                        <a:ext cx="6096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7086600" y="2514600"/>
          <a:ext cx="5048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2" name="公式" r:id="rId19" imgW="203200" imgH="368300" progId="Equation.3">
                  <p:embed/>
                </p:oleObj>
              </mc:Choice>
              <mc:Fallback>
                <p:oleObj name="公式" r:id="rId19" imgW="203200" imgH="368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514600"/>
                        <a:ext cx="5048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1219200" y="3200400"/>
          <a:ext cx="10668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3" name="公式" r:id="rId21" imgW="508000" imgH="393700" progId="Equation.3">
                  <p:embed/>
                </p:oleObj>
              </mc:Choice>
              <mc:Fallback>
                <p:oleObj name="公式" r:id="rId21" imgW="508000" imgH="3937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00400"/>
                        <a:ext cx="10668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3" name="Object 17"/>
          <p:cNvGraphicFramePr>
            <a:graphicFrameLocks noChangeAspect="1"/>
          </p:cNvGraphicFramePr>
          <p:nvPr/>
        </p:nvGraphicFramePr>
        <p:xfrm>
          <a:off x="3276600" y="3124200"/>
          <a:ext cx="7842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4" name="公式" r:id="rId23" imgW="368300" imgH="393700" progId="Equation.3">
                  <p:embed/>
                </p:oleObj>
              </mc:Choice>
              <mc:Fallback>
                <p:oleObj name="公式" r:id="rId23" imgW="368300" imgH="3937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124200"/>
                        <a:ext cx="7842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4" name="Object 18"/>
          <p:cNvGraphicFramePr>
            <a:graphicFrameLocks noChangeAspect="1"/>
          </p:cNvGraphicFramePr>
          <p:nvPr/>
        </p:nvGraphicFramePr>
        <p:xfrm>
          <a:off x="5257800" y="3276600"/>
          <a:ext cx="914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5" name="公式" r:id="rId25" imgW="304165" imgH="177800" progId="Equation.3">
                  <p:embed/>
                </p:oleObj>
              </mc:Choice>
              <mc:Fallback>
                <p:oleObj name="公式" r:id="rId25" imgW="304165" imgH="177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276600"/>
                        <a:ext cx="914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7010400" y="3352800"/>
          <a:ext cx="9144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6" name="公式" r:id="rId27" imgW="368300" imgH="177800" progId="Equation.3">
                  <p:embed/>
                </p:oleObj>
              </mc:Choice>
              <mc:Fallback>
                <p:oleObj name="公式" r:id="rId27" imgW="368300" imgH="177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352800"/>
                        <a:ext cx="9144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4953000" y="18288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762000" y="26670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2743200" y="26670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762000" y="19050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2667000" y="33528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762000" y="33528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4800600" y="26670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4953000" y="32766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6553200" y="32766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762000" y="4038600"/>
            <a:ext cx="600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注意：除式中含有字母的代数式不是整式。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381000" y="4572000"/>
            <a:ext cx="570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2</a:t>
            </a:r>
            <a:r>
              <a:rPr lang="zh-CN" altLang="en-US" sz="2400"/>
              <a:t>、观察</a:t>
            </a:r>
            <a:r>
              <a:rPr lang="en-US" altLang="zh-CN" sz="2400"/>
              <a:t>1</a:t>
            </a:r>
            <a:r>
              <a:rPr lang="zh-CN" altLang="en-US" sz="2400"/>
              <a:t>题中的代数式，哪些是单项式？</a:t>
            </a: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62000" y="5105400"/>
            <a:ext cx="597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归纳：单项式为只含乘、乘方运算的整式。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4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9" grpId="0"/>
      <p:bldP spid="24600" grpId="0" build="allAtOnce"/>
      <p:bldP spid="24601" grpId="0"/>
      <p:bldP spid="24601" grpId="1"/>
      <p:bldP spid="24602" grpId="0"/>
      <p:bldP spid="24602" grpId="1"/>
      <p:bldP spid="24603" grpId="0"/>
      <p:bldP spid="24603" grpId="1"/>
      <p:bldP spid="24604" grpId="0"/>
      <p:bldP spid="24604" grpId="1"/>
      <p:bldP spid="24605" grpId="0"/>
      <p:bldP spid="24606" grpId="0"/>
      <p:bldP spid="24607" grpId="0"/>
      <p:bldP spid="24609" grpId="1"/>
      <p:bldP spid="246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447800" y="2681288"/>
            <a:ext cx="7129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单项式系数包括它前面的符号；</a:t>
            </a:r>
            <a:endParaRPr lang="zh-CN" altLang="en-US" sz="2800" b="1" dirty="0">
              <a:solidFill>
                <a:srgbClr val="FF33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609600" y="4876800"/>
            <a:ext cx="72517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例如，单项式          的次数是</a:t>
            </a:r>
            <a:r>
              <a:rPr lang="en-US" altLang="zh-CN" sz="2400" dirty="0"/>
              <a:t>2</a:t>
            </a:r>
            <a:r>
              <a:rPr lang="zh-CN" altLang="en-US" sz="2400" dirty="0"/>
              <a:t>，            的次数是</a:t>
            </a:r>
            <a:r>
              <a:rPr lang="en-US" altLang="zh-CN" sz="2400" dirty="0"/>
              <a:t>2</a:t>
            </a:r>
            <a:r>
              <a:rPr lang="zh-CN" altLang="en-US" sz="2400" dirty="0"/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           的次数是</a:t>
            </a:r>
            <a:r>
              <a:rPr lang="en-US" altLang="zh-CN" sz="2400" dirty="0"/>
              <a:t>4.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124200" y="2147888"/>
            <a:ext cx="510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的系数分别为：</a:t>
            </a:r>
            <a:r>
              <a:rPr lang="zh-CN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</a:t>
            </a:r>
            <a:r>
              <a:rPr lang="en-US" altLang="zh-CN" sz="2800" b="1" u="sng" dirty="0">
                <a:solidFill>
                  <a:schemeClr val="accent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zh-CN" altLang="en-US" dirty="0"/>
              <a:t>单项式的系数和次数</a:t>
            </a:r>
          </a:p>
        </p:txBody>
      </p:sp>
      <p:graphicFrame>
        <p:nvGraphicFramePr>
          <p:cNvPr id="27657" name="Object 9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990600" y="2052638"/>
          <a:ext cx="198120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Equation" r:id="rId4" imgW="1016000" imgH="393700" progId="Equation.DSMT4">
                  <p:embed/>
                </p:oleObj>
              </mc:Choice>
              <mc:Fallback>
                <p:oleObj name="Equation" r:id="rId4" imgW="10160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52638"/>
                        <a:ext cx="1981200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943600" y="1920875"/>
          <a:ext cx="914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Equation" r:id="rId6" imgW="482600" imgH="393700" progId="Equation.DSMT4">
                  <p:embed/>
                </p:oleObj>
              </mc:Choice>
              <mc:Fallback>
                <p:oleObj name="Equation" r:id="rId6" imgW="4826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920875"/>
                        <a:ext cx="914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3" name="Object 2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90800" y="4816475"/>
          <a:ext cx="8382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7" name="公式" r:id="rId8" imgW="254000" imgH="203200" progId="Equation.3">
                  <p:embed/>
                </p:oleObj>
              </mc:Choice>
              <mc:Fallback>
                <p:oleObj name="公式" r:id="rId8" imgW="254000" imgH="203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816475"/>
                        <a:ext cx="8382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04800" y="1473200"/>
            <a:ext cx="6096000" cy="5286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sym typeface="Wingdings" panose="05000000000000000000" pitchFamily="2" charset="2"/>
              </a:rPr>
              <a:t>单项式中的</a:t>
            </a:r>
            <a:r>
              <a:rPr lang="zh-CN" altLang="en-US" sz="2800" b="1" u="sng" dirty="0">
                <a:solidFill>
                  <a:srgbClr val="0000FF"/>
                </a:solidFill>
                <a:sym typeface="Wingdings" panose="05000000000000000000" pitchFamily="2" charset="2"/>
              </a:rPr>
              <a:t>             </a:t>
            </a:r>
            <a:r>
              <a:rPr lang="zh-CN" altLang="en-US" sz="2800" b="1" dirty="0">
                <a:solidFill>
                  <a:srgbClr val="0000FF"/>
                </a:solidFill>
                <a:sym typeface="Wingdings" panose="05000000000000000000" pitchFamily="2" charset="2"/>
              </a:rPr>
              <a:t>叫</a:t>
            </a:r>
            <a:r>
              <a:rPr lang="zh-CN" altLang="en-US" sz="2800" b="1" dirty="0">
                <a:solidFill>
                  <a:srgbClr val="FF3300"/>
                </a:solidFill>
                <a:sym typeface="Wingdings" panose="05000000000000000000" pitchFamily="2" charset="2"/>
              </a:rPr>
              <a:t>单项式的系数。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69925" y="27432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注意：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417638" y="3168650"/>
            <a:ext cx="73453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2.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单项式系数是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或－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时，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可省略不写，但“－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1”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时，“－”号不可省略。</a:t>
            </a:r>
            <a:endParaRPr lang="zh-CN" altLang="en-US" sz="2800" b="1" dirty="0">
              <a:solidFill>
                <a:srgbClr val="FF33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04800" y="4357688"/>
            <a:ext cx="7924800" cy="519112"/>
          </a:xfrm>
          <a:prstGeom prst="rect">
            <a:avLst/>
          </a:prstGeom>
          <a:noFill/>
          <a:ln w="0" cmpd="dbl" algn="ctr">
            <a:solidFill>
              <a:srgbClr val="FF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单项式中</a:t>
            </a:r>
            <a:r>
              <a:rPr lang="zh-CN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字母</a:t>
            </a:r>
            <a:r>
              <a:rPr lang="zh-CN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叫做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单项式的次数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</a:p>
        </p:txBody>
      </p:sp>
      <p:graphicFrame>
        <p:nvGraphicFramePr>
          <p:cNvPr id="27675" name="Object 2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029200" y="4784725"/>
          <a:ext cx="9906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8" name="公式" r:id="rId10" imgW="419100" imgH="393700" progId="Equation.3">
                  <p:embed/>
                </p:oleObj>
              </mc:Choice>
              <mc:Fallback>
                <p:oleObj name="公式" r:id="rId10" imgW="419100" imgH="3937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784725"/>
                        <a:ext cx="9906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7" name="Object 29"/>
          <p:cNvGraphicFramePr>
            <a:graphicFrameLocks noChangeAspect="1"/>
          </p:cNvGraphicFramePr>
          <p:nvPr/>
        </p:nvGraphicFramePr>
        <p:xfrm>
          <a:off x="838200" y="5475288"/>
          <a:ext cx="7620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9" name="公式" r:id="rId12" imgW="330200" imgH="203200" progId="Equation.3">
                  <p:embed/>
                </p:oleObj>
              </mc:Choice>
              <mc:Fallback>
                <p:oleObj name="公式" r:id="rId12" imgW="330200" imgH="2032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75288"/>
                        <a:ext cx="762000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28600" y="838200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/>
              <a:t>单项式的系数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28600" y="3886200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/>
              <a:t>单项式的次数</a:t>
            </a:r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2133600" y="14478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数字因数</a:t>
            </a:r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1752600" y="43576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sym typeface="Wingdings" panose="05000000000000000000" pitchFamily="2" charset="2"/>
              </a:rPr>
              <a:t>所有</a:t>
            </a:r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3276600" y="43434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sym typeface="Wingdings" panose="05000000000000000000" pitchFamily="2" charset="2"/>
              </a:rPr>
              <a:t>指数的和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/>
      <p:bldP spid="27672" grpId="0"/>
      <p:bldP spid="27659" grpId="0"/>
      <p:bldP spid="27662" grpId="0"/>
      <p:bldP spid="27664" grpId="0"/>
      <p:bldP spid="27681" grpId="0"/>
      <p:bldP spid="276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228600"/>
            <a:ext cx="8839200" cy="63246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0000"/>
                </a:solidFill>
              </a:rPr>
              <a:t>演示</a:t>
            </a:r>
            <a:endParaRPr lang="zh-CN" altLang="en-US" sz="2800"/>
          </a:p>
          <a:p>
            <a:pPr>
              <a:buFontTx/>
              <a:buNone/>
            </a:pPr>
            <a:r>
              <a:rPr lang="zh-CN" altLang="en-US" sz="2400"/>
              <a:t>                        有几个字母</a:t>
            </a:r>
            <a:r>
              <a:rPr lang="zh-CN" altLang="en-US" sz="2400" u="sng"/>
              <a:t>      </a:t>
            </a:r>
            <a:r>
              <a:rPr lang="zh-CN" altLang="en-US" sz="2400"/>
              <a:t>、</a:t>
            </a:r>
            <a:r>
              <a:rPr lang="zh-CN" altLang="en-US" sz="2400" u="sng"/>
              <a:t>      </a:t>
            </a:r>
            <a:r>
              <a:rPr lang="zh-CN" altLang="en-US" sz="2400"/>
              <a:t>、</a:t>
            </a:r>
            <a:r>
              <a:rPr lang="zh-CN" altLang="en-US" sz="2400" u="sng"/>
              <a:t>       </a:t>
            </a:r>
            <a:r>
              <a:rPr lang="zh-CN" altLang="en-US" sz="2400"/>
              <a:t>，各字母的指数分别是</a:t>
            </a:r>
            <a:r>
              <a:rPr lang="zh-CN" altLang="en-US" sz="2400" u="sng"/>
              <a:t>     </a:t>
            </a:r>
            <a:r>
              <a:rPr lang="zh-CN" altLang="en-US" sz="2400"/>
              <a:t>、</a:t>
            </a:r>
            <a:r>
              <a:rPr lang="zh-CN" altLang="en-US" sz="2400" u="sng"/>
              <a:t>      </a:t>
            </a:r>
            <a:r>
              <a:rPr lang="zh-CN" altLang="en-US" sz="2400"/>
              <a:t>、</a:t>
            </a:r>
            <a:r>
              <a:rPr lang="zh-CN" altLang="en-US" sz="2400" u="sng"/>
              <a:t>     </a:t>
            </a:r>
            <a:r>
              <a:rPr lang="zh-CN" altLang="en-US" sz="2400"/>
              <a:t> ，则单项式             的次数为</a:t>
            </a:r>
            <a:r>
              <a:rPr lang="zh-CN" altLang="en-US" sz="2400" u="sng"/>
              <a:t>    </a:t>
            </a:r>
            <a:r>
              <a:rPr lang="zh-CN" altLang="en-US" sz="2400"/>
              <a:t>。</a:t>
            </a:r>
          </a:p>
          <a:p>
            <a:pPr>
              <a:buFontTx/>
              <a:buNone/>
            </a:pPr>
            <a:r>
              <a:rPr lang="zh-CN" altLang="en-US" b="1"/>
              <a:t>练习：填写表格</a:t>
            </a:r>
          </a:p>
        </p:txBody>
      </p:sp>
      <p:graphicFrame>
        <p:nvGraphicFramePr>
          <p:cNvPr id="3584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143000" y="457200"/>
          <a:ext cx="990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89" name="公式" r:id="rId4" imgW="520700" imgH="393700" progId="Equation.3">
                  <p:embed/>
                </p:oleObj>
              </mc:Choice>
              <mc:Fallback>
                <p:oleObj name="公式" r:id="rId4" imgW="5207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7200"/>
                        <a:ext cx="9906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4724400" y="1079500"/>
          <a:ext cx="990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0" name="公式" r:id="rId6" imgW="520700" imgH="393700" progId="Equation.3">
                  <p:embed/>
                </p:oleObj>
              </mc:Choice>
              <mc:Fallback>
                <p:oleObj name="公式" r:id="rId6" imgW="5207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079500"/>
                        <a:ext cx="9906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90" name="Group 50"/>
          <p:cNvGraphicFramePr>
            <a:graphicFrameLocks noGrp="1"/>
          </p:cNvGraphicFramePr>
          <p:nvPr/>
        </p:nvGraphicFramePr>
        <p:xfrm>
          <a:off x="1371600" y="2286000"/>
          <a:ext cx="6096000" cy="3971925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单项式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系数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次数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5881" name="Object 41"/>
          <p:cNvGraphicFramePr>
            <a:graphicFrameLocks noChangeAspect="1"/>
          </p:cNvGraphicFramePr>
          <p:nvPr/>
        </p:nvGraphicFramePr>
        <p:xfrm>
          <a:off x="1981200" y="3048000"/>
          <a:ext cx="990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1" name="公式" r:id="rId7" imgW="368300" imgH="203200" progId="Equation.3">
                  <p:embed/>
                </p:oleObj>
              </mc:Choice>
              <mc:Fallback>
                <p:oleObj name="公式" r:id="rId7" imgW="368300" imgH="2032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048000"/>
                        <a:ext cx="9906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2" name="Object 42"/>
          <p:cNvGraphicFramePr>
            <a:graphicFrameLocks noChangeAspect="1"/>
          </p:cNvGraphicFramePr>
          <p:nvPr/>
        </p:nvGraphicFramePr>
        <p:xfrm>
          <a:off x="2133600" y="3733800"/>
          <a:ext cx="6858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2" name="公式" r:id="rId9" imgW="254000" imgH="203200" progId="Equation.3">
                  <p:embed/>
                </p:oleObj>
              </mc:Choice>
              <mc:Fallback>
                <p:oleObj name="公式" r:id="rId9" imgW="254000" imgH="2032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33800"/>
                        <a:ext cx="6858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3" name="Object 43"/>
          <p:cNvGraphicFramePr>
            <a:graphicFrameLocks noChangeAspect="1"/>
          </p:cNvGraphicFramePr>
          <p:nvPr/>
        </p:nvGraphicFramePr>
        <p:xfrm>
          <a:off x="2209800" y="4267200"/>
          <a:ext cx="5191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3" name="公式" r:id="rId11" imgW="279400" imgH="368300" progId="Equation.3">
                  <p:embed/>
                </p:oleObj>
              </mc:Choice>
              <mc:Fallback>
                <p:oleObj name="公式" r:id="rId11" imgW="279400" imgH="3683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267200"/>
                        <a:ext cx="5191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4" name="Object 44"/>
          <p:cNvGraphicFramePr>
            <a:graphicFrameLocks noChangeAspect="1"/>
          </p:cNvGraphicFramePr>
          <p:nvPr/>
        </p:nvGraphicFramePr>
        <p:xfrm>
          <a:off x="2057400" y="5105400"/>
          <a:ext cx="7620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4" name="公式" r:id="rId13" imgW="241300" imgH="139700" progId="Equation.3">
                  <p:embed/>
                </p:oleObj>
              </mc:Choice>
              <mc:Fallback>
                <p:oleObj name="公式" r:id="rId13" imgW="241300" imgH="1397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05400"/>
                        <a:ext cx="7620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6" name="Object 46"/>
          <p:cNvGraphicFramePr>
            <a:graphicFrameLocks noChangeAspect="1"/>
          </p:cNvGraphicFramePr>
          <p:nvPr/>
        </p:nvGraphicFramePr>
        <p:xfrm>
          <a:off x="1914525" y="5562600"/>
          <a:ext cx="10477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5" name="公式" r:id="rId15" imgW="495300" imgH="342900" progId="Equation.3">
                  <p:embed/>
                </p:oleObj>
              </mc:Choice>
              <mc:Fallback>
                <p:oleObj name="公式" r:id="rId15" imgW="495300" imgH="3429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5562600"/>
                        <a:ext cx="104775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8" name="Object 48"/>
          <p:cNvGraphicFramePr>
            <a:graphicFrameLocks noChangeAspect="1"/>
          </p:cNvGraphicFramePr>
          <p:nvPr/>
        </p:nvGraphicFramePr>
        <p:xfrm>
          <a:off x="4038600" y="685800"/>
          <a:ext cx="415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6" name="公式" r:id="rId17" imgW="127000" imgH="139700" progId="Equation.3">
                  <p:embed/>
                </p:oleObj>
              </mc:Choice>
              <mc:Fallback>
                <p:oleObj name="公式" r:id="rId17" imgW="127000" imgH="1397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685800"/>
                        <a:ext cx="4159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9" name="Object 49"/>
          <p:cNvGraphicFramePr>
            <a:graphicFrameLocks noChangeAspect="1"/>
          </p:cNvGraphicFramePr>
          <p:nvPr/>
        </p:nvGraphicFramePr>
        <p:xfrm>
          <a:off x="4724400" y="609600"/>
          <a:ext cx="4524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7" name="公式" r:id="rId19" imgW="139700" imgH="165100" progId="Equation.3">
                  <p:embed/>
                </p:oleObj>
              </mc:Choice>
              <mc:Fallback>
                <p:oleObj name="公式" r:id="rId19" imgW="139700" imgH="1651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609600"/>
                        <a:ext cx="4524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91" name="Object 51"/>
          <p:cNvGraphicFramePr>
            <a:graphicFrameLocks noChangeAspect="1"/>
          </p:cNvGraphicFramePr>
          <p:nvPr/>
        </p:nvGraphicFramePr>
        <p:xfrm>
          <a:off x="5638800" y="60960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8" name="公式" r:id="rId21" imgW="127000" imgH="127000" progId="Equation.3">
                  <p:embed/>
                </p:oleObj>
              </mc:Choice>
              <mc:Fallback>
                <p:oleObj name="公式" r:id="rId21" imgW="127000" imgH="1270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609600"/>
                        <a:ext cx="457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1127125" y="11271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/>
              <a:t>2</a:t>
            </a:r>
          </a:p>
        </p:txBody>
      </p:sp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1752600" y="11271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/>
              <a:t>3</a:t>
            </a:r>
          </a:p>
        </p:txBody>
      </p:sp>
      <p:sp>
        <p:nvSpPr>
          <p:cNvPr id="35894" name="Text Box 54"/>
          <p:cNvSpPr txBox="1">
            <a:spLocks noChangeArrowheads="1"/>
          </p:cNvSpPr>
          <p:nvPr/>
        </p:nvSpPr>
        <p:spPr bwMode="auto">
          <a:xfrm>
            <a:off x="2651125" y="11271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/>
              <a:t>1</a:t>
            </a:r>
          </a:p>
        </p:txBody>
      </p:sp>
      <p:sp>
        <p:nvSpPr>
          <p:cNvPr id="35895" name="Rectangle 55"/>
          <p:cNvSpPr>
            <a:spLocks noChangeArrowheads="1"/>
          </p:cNvSpPr>
          <p:nvPr/>
        </p:nvSpPr>
        <p:spPr bwMode="auto">
          <a:xfrm>
            <a:off x="6927850" y="1117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/>
              <a:t>6</a:t>
            </a:r>
          </a:p>
        </p:txBody>
      </p:sp>
      <p:graphicFrame>
        <p:nvGraphicFramePr>
          <p:cNvPr id="35897" name="Object 57"/>
          <p:cNvGraphicFramePr>
            <a:graphicFrameLocks noChangeAspect="1"/>
          </p:cNvGraphicFramePr>
          <p:nvPr/>
        </p:nvGraphicFramePr>
        <p:xfrm>
          <a:off x="4114800" y="3048000"/>
          <a:ext cx="6477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9" name="公式" r:id="rId23" imgW="228600" imgH="165100" progId="Equation.3">
                  <p:embed/>
                </p:oleObj>
              </mc:Choice>
              <mc:Fallback>
                <p:oleObj name="公式" r:id="rId23" imgW="228600" imgH="1651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048000"/>
                        <a:ext cx="64770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98" name="Object 58"/>
          <p:cNvGraphicFramePr>
            <a:graphicFrameLocks noChangeAspect="1"/>
          </p:cNvGraphicFramePr>
          <p:nvPr/>
        </p:nvGraphicFramePr>
        <p:xfrm>
          <a:off x="6324600" y="3048000"/>
          <a:ext cx="350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0" name="公式" r:id="rId25" imgW="127000" imgH="165100" progId="Equation.3">
                  <p:embed/>
                </p:oleObj>
              </mc:Choice>
              <mc:Fallback>
                <p:oleObj name="公式" r:id="rId25" imgW="127000" imgH="1651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048000"/>
                        <a:ext cx="3508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99" name="Object 59"/>
          <p:cNvGraphicFramePr>
            <a:graphicFrameLocks noChangeAspect="1"/>
          </p:cNvGraphicFramePr>
          <p:nvPr/>
        </p:nvGraphicFramePr>
        <p:xfrm>
          <a:off x="4267200" y="3657600"/>
          <a:ext cx="4254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1" name="公式" r:id="rId27" imgW="88900" imgH="164465" progId="Equation.3">
                  <p:embed/>
                </p:oleObj>
              </mc:Choice>
              <mc:Fallback>
                <p:oleObj name="公式" r:id="rId27" imgW="88900" imgH="164465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657600"/>
                        <a:ext cx="4254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00" name="Object 60"/>
          <p:cNvGraphicFramePr>
            <a:graphicFrameLocks noChangeAspect="1"/>
          </p:cNvGraphicFramePr>
          <p:nvPr/>
        </p:nvGraphicFramePr>
        <p:xfrm>
          <a:off x="6248400" y="3657600"/>
          <a:ext cx="4095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2" name="公式" r:id="rId29" imgW="127000" imgH="165100" progId="Equation.3">
                  <p:embed/>
                </p:oleObj>
              </mc:Choice>
              <mc:Fallback>
                <p:oleObj name="公式" r:id="rId29" imgW="127000" imgH="1651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657600"/>
                        <a:ext cx="4095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01" name="Object 61"/>
          <p:cNvGraphicFramePr>
            <a:graphicFrameLocks noChangeAspect="1"/>
          </p:cNvGraphicFramePr>
          <p:nvPr/>
        </p:nvGraphicFramePr>
        <p:xfrm>
          <a:off x="4114800" y="4191000"/>
          <a:ext cx="609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3" name="公式" r:id="rId31" imgW="127000" imgH="342900" progId="Equation.3">
                  <p:embed/>
                </p:oleObj>
              </mc:Choice>
              <mc:Fallback>
                <p:oleObj name="公式" r:id="rId31" imgW="127000" imgH="3429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191000"/>
                        <a:ext cx="609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02" name="Object 62"/>
          <p:cNvGraphicFramePr>
            <a:graphicFrameLocks noChangeAspect="1"/>
          </p:cNvGraphicFramePr>
          <p:nvPr/>
        </p:nvGraphicFramePr>
        <p:xfrm>
          <a:off x="6096000" y="4343400"/>
          <a:ext cx="4095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4" name="公式" r:id="rId33" imgW="127000" imgH="165100" progId="Equation.3">
                  <p:embed/>
                </p:oleObj>
              </mc:Choice>
              <mc:Fallback>
                <p:oleObj name="公式" r:id="rId33" imgW="127000" imgH="1651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343400"/>
                        <a:ext cx="4095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03" name="Object 63"/>
          <p:cNvGraphicFramePr>
            <a:graphicFrameLocks noChangeAspect="1"/>
          </p:cNvGraphicFramePr>
          <p:nvPr/>
        </p:nvGraphicFramePr>
        <p:xfrm>
          <a:off x="4114800" y="5105400"/>
          <a:ext cx="5334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5" name="公式" r:id="rId35" imgW="203200" imgH="165100" progId="Equation.3">
                  <p:embed/>
                </p:oleObj>
              </mc:Choice>
              <mc:Fallback>
                <p:oleObj name="公式" r:id="rId35" imgW="203200" imgH="1651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105400"/>
                        <a:ext cx="5334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04" name="Object 64"/>
          <p:cNvGraphicFramePr>
            <a:graphicFrameLocks noChangeAspect="1"/>
          </p:cNvGraphicFramePr>
          <p:nvPr/>
        </p:nvGraphicFramePr>
        <p:xfrm>
          <a:off x="6248400" y="49530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6" name="公式" r:id="rId37" imgW="88900" imgH="164465" progId="Equation.3">
                  <p:embed/>
                </p:oleObj>
              </mc:Choice>
              <mc:Fallback>
                <p:oleObj name="公式" r:id="rId37" imgW="88900" imgH="164465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953000"/>
                        <a:ext cx="457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05" name="Object 65"/>
          <p:cNvGraphicFramePr>
            <a:graphicFrameLocks noChangeAspect="1"/>
          </p:cNvGraphicFramePr>
          <p:nvPr/>
        </p:nvGraphicFramePr>
        <p:xfrm>
          <a:off x="3943350" y="5562600"/>
          <a:ext cx="9350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7" name="公式" r:id="rId39" imgW="215900" imgH="228600" progId="Equation.3">
                  <p:embed/>
                </p:oleObj>
              </mc:Choice>
              <mc:Fallback>
                <p:oleObj name="公式" r:id="rId39" imgW="215900" imgH="22860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5562600"/>
                        <a:ext cx="9350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06" name="Object 66"/>
          <p:cNvGraphicFramePr>
            <a:graphicFrameLocks noChangeAspect="1"/>
          </p:cNvGraphicFramePr>
          <p:nvPr/>
        </p:nvGraphicFramePr>
        <p:xfrm>
          <a:off x="6172200" y="5638800"/>
          <a:ext cx="434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8" name="公式" r:id="rId41" imgW="127000" imgH="177165" progId="Equation.3">
                  <p:embed/>
                </p:oleObj>
              </mc:Choice>
              <mc:Fallback>
                <p:oleObj name="公式" r:id="rId41" imgW="127000" imgH="177165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638800"/>
                        <a:ext cx="4349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92" grpId="0"/>
      <p:bldP spid="35893" grpId="0"/>
      <p:bldP spid="35894" grpId="0"/>
      <p:bldP spid="358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69925" y="5661025"/>
            <a:ext cx="7940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dirty="0"/>
              <a:t>例如，                    有三项，其中次数最高的项的次数为</a:t>
            </a:r>
            <a:r>
              <a:rPr lang="en-US" altLang="zh-CN" sz="2400" dirty="0"/>
              <a:t>2</a:t>
            </a:r>
            <a:r>
              <a:rPr lang="zh-CN" altLang="en-US" sz="2400" dirty="0"/>
              <a:t>，所以多项式                      为二次三项式。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dirty="0"/>
              <a:t>例如，                                                        等都是多项式。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/>
              <a:t>多项式的有关概念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1600200" cy="5334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 b="1" dirty="0"/>
              <a:t>多项式</a:t>
            </a:r>
            <a:r>
              <a:rPr lang="zh-CN" altLang="en-US" sz="2800" b="1" dirty="0" smtClean="0"/>
              <a:t>：</a:t>
            </a:r>
            <a:endParaRPr lang="zh-CN" altLang="en-US" sz="2800" dirty="0"/>
          </a:p>
        </p:txBody>
      </p:sp>
      <p:graphicFrame>
        <p:nvGraphicFramePr>
          <p:cNvPr id="36870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752600" y="1828800"/>
          <a:ext cx="46482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1" name="公式" r:id="rId4" imgW="2870200" imgH="342900" progId="Equation.3">
                  <p:embed/>
                </p:oleObj>
              </mc:Choice>
              <mc:Fallback>
                <p:oleObj name="公式" r:id="rId4" imgW="2870200" imgH="342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46482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905000" y="1316038"/>
            <a:ext cx="5248275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/>
              <a:t>几个单项式的</a:t>
            </a:r>
            <a:r>
              <a:rPr lang="zh-CN" altLang="en-US" sz="2800" u="sng" dirty="0"/>
              <a:t>        </a:t>
            </a:r>
            <a:r>
              <a:rPr lang="zh-CN" altLang="en-US" sz="2800" dirty="0"/>
              <a:t>叫做多项式。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57200" y="2438400"/>
            <a:ext cx="2327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/>
              <a:t>项与常数项：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590800" y="2533650"/>
            <a:ext cx="62801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/>
              <a:t>多项式中的</a:t>
            </a:r>
            <a:r>
              <a:rPr lang="zh-CN" altLang="en-US" sz="2400" u="sng" dirty="0"/>
              <a:t>                  </a:t>
            </a:r>
            <a:r>
              <a:rPr lang="zh-CN" altLang="en-US" sz="2400" dirty="0"/>
              <a:t>叫做这个多项式的项。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590800" y="3143250"/>
            <a:ext cx="38941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/>
              <a:t>               </a:t>
            </a:r>
            <a:r>
              <a:rPr lang="zh-CN" altLang="en-US" sz="2400" dirty="0"/>
              <a:t>的项叫做常数项。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441325" y="3657600"/>
            <a:ext cx="687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/>
              <a:t>例如，                           有三项，它们分别是</a:t>
            </a:r>
          </a:p>
        </p:txBody>
      </p:sp>
      <p:graphicFrame>
        <p:nvGraphicFramePr>
          <p:cNvPr id="36876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295400" y="3505200"/>
          <a:ext cx="18303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2" name="公式" r:id="rId6" imgW="685800" imgH="203200" progId="Equation.3">
                  <p:embed/>
                </p:oleObj>
              </mc:Choice>
              <mc:Fallback>
                <p:oleObj name="公式" r:id="rId6" imgW="685800" imgH="203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05200"/>
                        <a:ext cx="183038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5562600" y="3657600"/>
          <a:ext cx="33528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3" name="公式" r:id="rId8" imgW="1790700" imgH="228600" progId="Equation.3">
                  <p:embed/>
                </p:oleObj>
              </mc:Choice>
              <mc:Fallback>
                <p:oleObj name="公式" r:id="rId8" imgW="17907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657600"/>
                        <a:ext cx="33528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81000" y="4191000"/>
            <a:ext cx="661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hlink"/>
                </a:solidFill>
              </a:rPr>
              <a:t>注意：多项式中的每一项都包含它前面的符号。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81000" y="4724400"/>
            <a:ext cx="2684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/>
              <a:t>多项式的次数：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2743200" y="4740275"/>
            <a:ext cx="6172200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dirty="0"/>
              <a:t>多项式中</a:t>
            </a:r>
            <a:r>
              <a:rPr lang="zh-CN" altLang="en-US" sz="2400" u="sng" dirty="0"/>
              <a:t>                                   </a:t>
            </a:r>
            <a:r>
              <a:rPr lang="zh-CN" altLang="en-US" sz="2400" dirty="0"/>
              <a:t>，叫做这个多项式的次数。</a:t>
            </a:r>
          </a:p>
        </p:txBody>
      </p:sp>
      <p:graphicFrame>
        <p:nvGraphicFramePr>
          <p:cNvPr id="36883" name="Object 19"/>
          <p:cNvGraphicFramePr>
            <a:graphicFrameLocks noChangeAspect="1"/>
          </p:cNvGraphicFramePr>
          <p:nvPr/>
        </p:nvGraphicFramePr>
        <p:xfrm>
          <a:off x="1524000" y="5575300"/>
          <a:ext cx="1752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4" name="公式" r:id="rId10" imgW="685800" imgH="203200" progId="Equation.3">
                  <p:embed/>
                </p:oleObj>
              </mc:Choice>
              <mc:Fallback>
                <p:oleObj name="公式" r:id="rId10" imgW="685800" imgH="203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575300"/>
                        <a:ext cx="17526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4" name="Object 20"/>
          <p:cNvGraphicFramePr>
            <a:graphicFrameLocks noChangeAspect="1"/>
          </p:cNvGraphicFramePr>
          <p:nvPr/>
        </p:nvGraphicFramePr>
        <p:xfrm>
          <a:off x="2819400" y="5956300"/>
          <a:ext cx="1752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5" name="公式" r:id="rId11" imgW="685800" imgH="203200" progId="Equation.3">
                  <p:embed/>
                </p:oleObj>
              </mc:Choice>
              <mc:Fallback>
                <p:oleObj name="公式" r:id="rId11" imgW="685800" imgH="203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956300"/>
                        <a:ext cx="17526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114800" y="25146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每个单项式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2590800" y="31242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不含字母</a:t>
            </a:r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3962400" y="4724400"/>
            <a:ext cx="292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次数最高的项的次数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4267200" y="1295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2" grpId="0"/>
      <p:bldP spid="36869" grpId="1"/>
      <p:bldP spid="36875" grpId="0"/>
      <p:bldP spid="36879" grpId="0"/>
      <p:bldP spid="36885" grpId="0"/>
      <p:bldP spid="36886" grpId="0"/>
      <p:bldP spid="36887" grpId="0"/>
      <p:bldP spid="368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533400" y="1004888"/>
            <a:ext cx="8847138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  <a:spcAft>
                <a:spcPct val="30000"/>
              </a:spcAft>
            </a:pPr>
            <a:r>
              <a:rPr lang="zh-CN" altLang="en-US" sz="2400" dirty="0"/>
              <a:t>多项式                有两项为</a:t>
            </a:r>
            <a:r>
              <a:rPr lang="zh-CN" altLang="en-US" sz="2400" u="sng" dirty="0"/>
              <a:t>                   </a:t>
            </a:r>
            <a:r>
              <a:rPr lang="zh-CN" altLang="en-US" sz="2400" dirty="0"/>
              <a:t>，项的次数分别为</a:t>
            </a:r>
            <a:r>
              <a:rPr lang="zh-CN" altLang="en-US" sz="2400" u="sng" dirty="0"/>
              <a:t>          </a:t>
            </a:r>
            <a:r>
              <a:rPr lang="zh-CN" altLang="en-US" sz="2400" dirty="0"/>
              <a:t>，</a:t>
            </a:r>
          </a:p>
          <a:p>
            <a:pPr>
              <a:lnSpc>
                <a:spcPct val="125000"/>
              </a:lnSpc>
              <a:spcAft>
                <a:spcPct val="30000"/>
              </a:spcAft>
            </a:pPr>
            <a:r>
              <a:rPr lang="zh-CN" altLang="en-US" sz="2400" dirty="0"/>
              <a:t>所以，多项式                 是</a:t>
            </a:r>
            <a:r>
              <a:rPr lang="zh-CN" altLang="en-US" sz="2400" u="sng" dirty="0"/>
              <a:t>                   </a:t>
            </a:r>
            <a:r>
              <a:rPr lang="zh-CN" altLang="en-US" sz="2400" dirty="0"/>
              <a:t>。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7350" y="395288"/>
            <a:ext cx="1143000" cy="685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</a:rPr>
              <a:t>演示：</a:t>
            </a:r>
          </a:p>
        </p:txBody>
      </p:sp>
      <p:graphicFrame>
        <p:nvGraphicFramePr>
          <p:cNvPr id="37892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524000" y="1014413"/>
          <a:ext cx="13716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9" name="公式" r:id="rId3" imgW="545465" imgH="203200" progId="Equation.3">
                  <p:embed/>
                </p:oleObj>
              </mc:Choice>
              <mc:Fallback>
                <p:oleObj name="公式" r:id="rId3" imgW="545465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014413"/>
                        <a:ext cx="137160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114800" y="990600"/>
          <a:ext cx="16002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0" name="公式" r:id="rId5" imgW="596900" imgH="203200" progId="Equation.3">
                  <p:embed/>
                </p:oleObj>
              </mc:Choice>
              <mc:Fallback>
                <p:oleObj name="公式" r:id="rId5" imgW="596900" imgH="203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990600"/>
                        <a:ext cx="16002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2514600" y="1547813"/>
          <a:ext cx="13716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1" name="公式" r:id="rId7" imgW="545465" imgH="203200" progId="Equation.3">
                  <p:embed/>
                </p:oleObj>
              </mc:Choice>
              <mc:Fallback>
                <p:oleObj name="公式" r:id="rId7" imgW="545465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547813"/>
                        <a:ext cx="137160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152400" y="2254250"/>
            <a:ext cx="1612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/>
              <a:t>牛刀小试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746125" y="2667000"/>
            <a:ext cx="7788275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AutoNum type="arabicPeriod"/>
            </a:pPr>
            <a:r>
              <a:rPr lang="zh-CN" altLang="en-US" dirty="0"/>
              <a:t>说出下列多项式是由哪几项组成的，它们分别是几次多项式？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                      （</a:t>
            </a:r>
            <a:r>
              <a:rPr lang="en-US" altLang="zh-CN" dirty="0"/>
              <a:t>2</a:t>
            </a:r>
            <a:r>
              <a:rPr lang="zh-CN" altLang="en-US" dirty="0"/>
              <a:t>）                                   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                      （</a:t>
            </a:r>
            <a:r>
              <a:rPr lang="en-US" altLang="zh-CN" dirty="0"/>
              <a:t>5</a:t>
            </a:r>
            <a:r>
              <a:rPr lang="zh-CN" altLang="en-US" dirty="0"/>
              <a:t>）                                   （</a:t>
            </a:r>
            <a:r>
              <a:rPr lang="en-US" altLang="zh-CN" dirty="0"/>
              <a:t>6</a:t>
            </a:r>
            <a:r>
              <a:rPr lang="zh-CN" altLang="en-US" dirty="0"/>
              <a:t>）</a:t>
            </a:r>
          </a:p>
        </p:txBody>
      </p:sp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1465263" y="3200400"/>
          <a:ext cx="12620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2" name="公式" r:id="rId8" imgW="673100" imgH="203200" progId="Equation.3">
                  <p:embed/>
                </p:oleObj>
              </mc:Choice>
              <mc:Fallback>
                <p:oleObj name="公式" r:id="rId8" imgW="673100" imgH="203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3200400"/>
                        <a:ext cx="12620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3568700" y="3124200"/>
          <a:ext cx="18415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3" name="公式" r:id="rId10" imgW="761365" imgH="203200" progId="Equation.3">
                  <p:embed/>
                </p:oleObj>
              </mc:Choice>
              <mc:Fallback>
                <p:oleObj name="公式" r:id="rId10" imgW="761365" imgH="203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3124200"/>
                        <a:ext cx="18415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4" name="Object 16"/>
          <p:cNvGraphicFramePr>
            <a:graphicFrameLocks noChangeAspect="1"/>
          </p:cNvGraphicFramePr>
          <p:nvPr/>
        </p:nvGraphicFramePr>
        <p:xfrm>
          <a:off x="6324600" y="3157538"/>
          <a:ext cx="11430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4" name="公式" r:id="rId12" imgW="545465" imgH="203200" progId="Equation.3">
                  <p:embed/>
                </p:oleObj>
              </mc:Choice>
              <mc:Fallback>
                <p:oleObj name="公式" r:id="rId12" imgW="545465" imgH="203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157538"/>
                        <a:ext cx="1143000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746125" y="4398963"/>
            <a:ext cx="7407275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5000"/>
              </a:spcBef>
              <a:spcAft>
                <a:spcPct val="10000"/>
              </a:spcAft>
            </a:pPr>
            <a:r>
              <a:rPr lang="en-US" altLang="zh-CN"/>
              <a:t>2. </a:t>
            </a:r>
            <a:r>
              <a:rPr lang="zh-CN" altLang="en-US"/>
              <a:t>说出下列单项式的系数和次数：</a:t>
            </a:r>
          </a:p>
          <a:p>
            <a:pPr>
              <a:spcBef>
                <a:spcPct val="35000"/>
              </a:spcBef>
              <a:spcAft>
                <a:spcPct val="10000"/>
              </a:spcAft>
            </a:pPr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                       （</a:t>
            </a:r>
            <a:r>
              <a:rPr lang="en-US" altLang="zh-CN"/>
              <a:t>2</a:t>
            </a:r>
            <a:r>
              <a:rPr lang="zh-CN" altLang="en-US"/>
              <a:t>）                   （</a:t>
            </a:r>
            <a:r>
              <a:rPr lang="en-US" altLang="zh-CN"/>
              <a:t>3</a:t>
            </a:r>
            <a:r>
              <a:rPr lang="zh-CN" altLang="en-US"/>
              <a:t>）                 </a:t>
            </a:r>
          </a:p>
          <a:p>
            <a:pPr>
              <a:spcBef>
                <a:spcPct val="35000"/>
              </a:spcBef>
              <a:spcAft>
                <a:spcPct val="10000"/>
              </a:spcAft>
            </a:pPr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                       （</a:t>
            </a:r>
            <a:r>
              <a:rPr lang="en-US" altLang="zh-CN"/>
              <a:t>5</a:t>
            </a:r>
            <a:r>
              <a:rPr lang="zh-CN" altLang="en-US"/>
              <a:t>）                   （</a:t>
            </a:r>
            <a:r>
              <a:rPr lang="en-US" altLang="zh-CN"/>
              <a:t>6</a:t>
            </a:r>
            <a:r>
              <a:rPr lang="zh-CN" altLang="en-US"/>
              <a:t>）</a:t>
            </a:r>
          </a:p>
        </p:txBody>
      </p:sp>
      <p:graphicFrame>
        <p:nvGraphicFramePr>
          <p:cNvPr id="37906" name="Object 18"/>
          <p:cNvGraphicFramePr>
            <a:graphicFrameLocks noChangeAspect="1"/>
          </p:cNvGraphicFramePr>
          <p:nvPr/>
        </p:nvGraphicFramePr>
        <p:xfrm>
          <a:off x="1600200" y="4781550"/>
          <a:ext cx="4572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5" name="公式" r:id="rId14" imgW="203200" imgH="177800" progId="Equation.3">
                  <p:embed/>
                </p:oleObj>
              </mc:Choice>
              <mc:Fallback>
                <p:oleObj name="公式" r:id="rId14" imgW="203200" imgH="177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781550"/>
                        <a:ext cx="4572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7" name="Object 19"/>
          <p:cNvGraphicFramePr>
            <a:graphicFrameLocks noChangeAspect="1"/>
          </p:cNvGraphicFramePr>
          <p:nvPr/>
        </p:nvGraphicFramePr>
        <p:xfrm>
          <a:off x="3657600" y="4714875"/>
          <a:ext cx="6096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6" name="公式" r:id="rId16" imgW="317500" imgH="203200" progId="Equation.3">
                  <p:embed/>
                </p:oleObj>
              </mc:Choice>
              <mc:Fallback>
                <p:oleObj name="公式" r:id="rId16" imgW="317500" imgH="203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714875"/>
                        <a:ext cx="6096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8" name="Object 20"/>
          <p:cNvGraphicFramePr>
            <a:graphicFrameLocks noChangeAspect="1"/>
          </p:cNvGraphicFramePr>
          <p:nvPr/>
        </p:nvGraphicFramePr>
        <p:xfrm>
          <a:off x="5334000" y="4776788"/>
          <a:ext cx="9906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7" name="公式" r:id="rId18" imgW="558800" imgH="228600" progId="Equation.3">
                  <p:embed/>
                </p:oleObj>
              </mc:Choice>
              <mc:Fallback>
                <p:oleObj name="公式" r:id="rId18" imgW="55880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776788"/>
                        <a:ext cx="99060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9" name="Object 21"/>
          <p:cNvGraphicFramePr>
            <a:graphicFrameLocks noChangeAspect="1"/>
          </p:cNvGraphicFramePr>
          <p:nvPr/>
        </p:nvGraphicFramePr>
        <p:xfrm>
          <a:off x="1447800" y="5130800"/>
          <a:ext cx="990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8" name="公式" r:id="rId20" imgW="533400" imgH="355600" progId="Equation.3">
                  <p:embed/>
                </p:oleObj>
              </mc:Choice>
              <mc:Fallback>
                <p:oleObj name="公式" r:id="rId20" imgW="533400" imgH="355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130800"/>
                        <a:ext cx="9906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0" name="Object 22"/>
          <p:cNvGraphicFramePr>
            <a:graphicFrameLocks noChangeAspect="1"/>
          </p:cNvGraphicFramePr>
          <p:nvPr/>
        </p:nvGraphicFramePr>
        <p:xfrm>
          <a:off x="3733800" y="4953000"/>
          <a:ext cx="4619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9" name="公式" r:id="rId22" imgW="203200" imgH="368300" progId="Equation.3">
                  <p:embed/>
                </p:oleObj>
              </mc:Choice>
              <mc:Fallback>
                <p:oleObj name="公式" r:id="rId22" imgW="203200" imgH="3683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953000"/>
                        <a:ext cx="4619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1" name="Object 23"/>
          <p:cNvGraphicFramePr>
            <a:graphicFrameLocks noChangeAspect="1"/>
          </p:cNvGraphicFramePr>
          <p:nvPr/>
        </p:nvGraphicFramePr>
        <p:xfrm>
          <a:off x="5334000" y="5181600"/>
          <a:ext cx="76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0" name="公式" r:id="rId24" imgW="405765" imgH="203200" progId="Equation.3">
                  <p:embed/>
                </p:oleObj>
              </mc:Choice>
              <mc:Fallback>
                <p:oleObj name="公式" r:id="rId24" imgW="405765" imgH="2032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181600"/>
                        <a:ext cx="762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2" name="Object 24"/>
          <p:cNvGraphicFramePr>
            <a:graphicFrameLocks noChangeAspect="1"/>
          </p:cNvGraphicFramePr>
          <p:nvPr/>
        </p:nvGraphicFramePr>
        <p:xfrm>
          <a:off x="1447800" y="3581400"/>
          <a:ext cx="10668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1" name="公式" r:id="rId26" imgW="520700" imgH="228600" progId="Equation.3">
                  <p:embed/>
                </p:oleObj>
              </mc:Choice>
              <mc:Fallback>
                <p:oleObj name="公式" r:id="rId26" imgW="52070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81400"/>
                        <a:ext cx="106680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3" name="Object 25"/>
          <p:cNvGraphicFramePr>
            <a:graphicFrameLocks noChangeAspect="1"/>
          </p:cNvGraphicFramePr>
          <p:nvPr/>
        </p:nvGraphicFramePr>
        <p:xfrm>
          <a:off x="3581400" y="3581400"/>
          <a:ext cx="18288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2" name="公式" r:id="rId28" imgW="1143000" imgH="203200" progId="Equation.3">
                  <p:embed/>
                </p:oleObj>
              </mc:Choice>
              <mc:Fallback>
                <p:oleObj name="公式" r:id="rId28" imgW="1143000" imgH="203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581400"/>
                        <a:ext cx="18288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4" name="Object 26"/>
          <p:cNvGraphicFramePr>
            <a:graphicFrameLocks noChangeAspect="1"/>
          </p:cNvGraphicFramePr>
          <p:nvPr/>
        </p:nvGraphicFramePr>
        <p:xfrm>
          <a:off x="6324600" y="3581400"/>
          <a:ext cx="1524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3" name="公式" r:id="rId30" imgW="812165" imgH="228600" progId="Equation.3">
                  <p:embed/>
                </p:oleObj>
              </mc:Choice>
              <mc:Fallback>
                <p:oleObj name="公式" r:id="rId30" imgW="812165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581400"/>
                        <a:ext cx="15240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8153400" y="1066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/>
              <a:t>1</a:t>
            </a:r>
            <a:r>
              <a:rPr lang="zh-CN" altLang="en-US" sz="2400"/>
              <a:t>，</a:t>
            </a:r>
            <a:r>
              <a:rPr lang="en-US" altLang="zh-CN" sz="2400"/>
              <a:t>4</a:t>
            </a:r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114800" y="16002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/>
              <a:t>四次二项式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5" grpId="0"/>
      <p:bldP spid="37916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689</Words>
  <Application>Microsoft Office PowerPoint</Application>
  <PresentationFormat>全屏显示(4:3)</PresentationFormat>
  <Paragraphs>102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汉仪大宋简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单项式的系数和次数</vt:lpstr>
      <vt:lpstr>PowerPoint 演示文稿</vt:lpstr>
      <vt:lpstr>多项式的有关概念</vt:lpstr>
      <vt:lpstr>PowerPoint 演示文稿</vt:lpstr>
      <vt:lpstr>PowerPoint 演示文稿</vt:lpstr>
      <vt:lpstr>作业：课本P128 A组   第4题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2021-12-31T06:05:33Z</dcterms:created>
  <dcterms:modified xsi:type="dcterms:W3CDTF">2023-01-17T01:03:04Z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5B5DE8F117B64243B63F14289509BAE1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