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66" r:id="rId2"/>
    <p:sldId id="264" r:id="rId3"/>
    <p:sldId id="263" r:id="rId4"/>
    <p:sldId id="261" r:id="rId5"/>
    <p:sldId id="360" r:id="rId6"/>
    <p:sldId id="361" r:id="rId7"/>
    <p:sldId id="362" r:id="rId8"/>
    <p:sldId id="275" r:id="rId9"/>
    <p:sldId id="356" r:id="rId10"/>
    <p:sldId id="363" r:id="rId11"/>
    <p:sldId id="293" r:id="rId12"/>
    <p:sldId id="350" r:id="rId13"/>
    <p:sldId id="357" r:id="rId14"/>
    <p:sldId id="358" r:id="rId15"/>
    <p:sldId id="364" r:id="rId16"/>
    <p:sldId id="365" r:id="rId17"/>
    <p:sldId id="288" r:id="rId18"/>
    <p:sldId id="290" r:id="rId19"/>
  </p:sldIdLst>
  <p:sldSz cx="9144000" cy="5143500" type="screen16x9"/>
  <p:notesSz cx="6858000" cy="9144000"/>
  <p:defaultTextStyle>
    <a:defPPr>
      <a:defRPr lang="zh-CN"/>
    </a:defPPr>
    <a:lvl1pPr marL="0" lvl="0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lvl="1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lvl="2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lvl="3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lvl="4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lvl="5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lvl="6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lvl="7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lvl="8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FDE"/>
    <a:srgbClr val="E30782"/>
    <a:srgbClr val="FF66FF"/>
    <a:srgbClr val="00493A"/>
    <a:srgbClr val="F599C1"/>
    <a:srgbClr val="FFB343"/>
    <a:srgbClr val="F8D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690"/>
      </p:cViewPr>
      <p:guideLst>
        <p:guide orient="horz" pos="15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689" y="4685110"/>
            <a:ext cx="2133437" cy="358379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485" y="4685110"/>
            <a:ext cx="2895030" cy="358379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2875" y="4685110"/>
            <a:ext cx="2133437" cy="358379"/>
          </a:xfrm>
        </p:spPr>
        <p:txBody>
          <a:bodyPr lIns="69668" tIns="34834" rIns="69668" bIns="34834"/>
          <a:lstStyle>
            <a:lvl1pPr algn="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6.wmf"/><Relationship Id="rId3" Type="http://schemas.openxmlformats.org/officeDocument/2006/relationships/image" Target="../media/image28.png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3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83618"/>
            <a:ext cx="9144000" cy="901345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邮票的张数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3939903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420300" y="407243"/>
            <a:ext cx="6242867" cy="58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(2)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白键和黑键各有多少？</a:t>
            </a:r>
          </a:p>
        </p:txBody>
      </p:sp>
      <p:pic>
        <p:nvPicPr>
          <p:cNvPr id="3" name="图片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41033" y="574098"/>
            <a:ext cx="3266063" cy="145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931461" y="1135456"/>
            <a:ext cx="449627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白键个数＋黑键个数＝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88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918550" y="1601518"/>
            <a:ext cx="412165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白键个数－黑键个数＝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16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973912" y="2086265"/>
            <a:ext cx="6864788" cy="256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解：设白键有</a:t>
            </a:r>
            <a:r>
              <a:rPr lang="en-US" altLang="zh-CN" sz="27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个，则黑键有（</a:t>
            </a:r>
            <a:r>
              <a:rPr lang="en-US" altLang="zh-CN" sz="27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7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－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16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）个。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7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       x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+(</a:t>
            </a:r>
            <a:r>
              <a:rPr lang="en-US" altLang="zh-CN" sz="27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－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16)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88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7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                      x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52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7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              x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－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16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52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－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16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36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  答：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白键有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52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个，黑键有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36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个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。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5" descr="图片7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7486" y="118362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13424" y="953465"/>
            <a:ext cx="5313089" cy="483870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解方程。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P70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T2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688538" y="1444667"/>
          <a:ext cx="1589815" cy="443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" name="公式" r:id="rId4" imgW="621665" imgH="177800" progId="Equation.KSEE3">
                  <p:embed/>
                </p:oleObj>
              </mc:Choice>
              <mc:Fallback>
                <p:oleObj name="公式" r:id="rId4" imgW="621665" imgH="177800" progId="Equation.KSEE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538" y="1444667"/>
                        <a:ext cx="1589815" cy="443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3186485" y="1436152"/>
          <a:ext cx="1979327" cy="443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" name="公式" r:id="rId6" imgW="774065" imgH="177800" progId="Equation.KSEE3">
                  <p:embed/>
                </p:oleObj>
              </mc:Choice>
              <mc:Fallback>
                <p:oleObj name="公式" r:id="rId6" imgW="774065" imgH="177800" progId="Equation.KSEE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485" y="1436152"/>
                        <a:ext cx="1979327" cy="443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6011753" y="1444667"/>
          <a:ext cx="1817169" cy="50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公式" r:id="rId8" imgW="711200" imgH="203200" progId="Equation.KSEE3">
                  <p:embed/>
                </p:oleObj>
              </mc:Choice>
              <mc:Fallback>
                <p:oleObj name="公式" r:id="rId8" imgW="711200" imgH="203200" progId="Equation.KSEE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753" y="1444667"/>
                        <a:ext cx="1817169" cy="5071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688538" y="2694580"/>
          <a:ext cx="1817170" cy="443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公式" r:id="rId10" imgW="711200" imgH="177800" progId="Equation.KSEE3">
                  <p:embed/>
                </p:oleObj>
              </mc:Choice>
              <mc:Fallback>
                <p:oleObj name="公式" r:id="rId10" imgW="711200" imgH="177800" progId="Equation.KSEE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538" y="2694580"/>
                        <a:ext cx="1817170" cy="443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3186486" y="2693311"/>
          <a:ext cx="1817170" cy="443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" name="公式" r:id="rId12" imgW="711200" imgH="177800" progId="Equation.KSEE3">
                  <p:embed/>
                </p:oleObj>
              </mc:Choice>
              <mc:Fallback>
                <p:oleObj name="公式" r:id="rId12" imgW="711200" imgH="177800" progId="Equation.KSEE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486" y="2693311"/>
                        <a:ext cx="1817170" cy="443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/>
        </p:nvGraphicFramePr>
        <p:xfrm>
          <a:off x="6060824" y="2693311"/>
          <a:ext cx="2077958" cy="443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" name="公式" r:id="rId14" imgW="812165" imgH="177800" progId="Equation.KSEE3">
                  <p:embed/>
                </p:oleObj>
              </mc:Choice>
              <mc:Fallback>
                <p:oleObj name="公式" r:id="rId14" imgW="812165" imgH="177800" progId="Equation.KSEE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0824" y="2693311"/>
                        <a:ext cx="2077958" cy="443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818729" y="1888246"/>
            <a:ext cx="1463248" cy="530915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30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zh-CN" alt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05059" y="1949522"/>
            <a:ext cx="1993003" cy="530915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30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zh-CN" alt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439101" y="1966200"/>
            <a:ext cx="1993003" cy="530915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525772" y="3230682"/>
            <a:ext cx="1993003" cy="530915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30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962831" y="3230682"/>
            <a:ext cx="1993003" cy="530915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30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zh-CN" alt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031598" y="3251501"/>
            <a:ext cx="1526602" cy="530915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30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</a:t>
            </a:r>
            <a:endParaRPr lang="zh-CN" alt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3288" y="647157"/>
            <a:ext cx="8517150" cy="900247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妈妈的年龄比小丽年龄的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倍多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岁，妈妈今年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37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岁，小丽今年几岁？列方程解决问题。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P70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22488" y="2213331"/>
            <a:ext cx="1605475" cy="131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altLang="zh-CN" sz="27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+4=37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7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 x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=11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859903" y="1666161"/>
            <a:ext cx="5657960" cy="6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解：设小丽今年</a:t>
            </a:r>
            <a:r>
              <a:rPr lang="en-US" altLang="zh-CN" sz="27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岁。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881967" y="3454393"/>
            <a:ext cx="3598478" cy="6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答：小丽今年</a:t>
            </a:r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11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3288" y="668589"/>
            <a:ext cx="8517150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平均每盘有几个橘子？ 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P70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T4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40435" y="1488387"/>
            <a:ext cx="3494296" cy="198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6178" y="1488387"/>
            <a:ext cx="4786483" cy="256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解：设平均每盘有</a:t>
            </a:r>
            <a:r>
              <a:rPr lang="en-US" altLang="zh-CN" sz="27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个橘子。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r>
              <a:rPr lang="en-US" altLang="zh-CN" sz="27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+2=50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7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        x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=12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答：平均每盘有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12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个橘子。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549" y="519522"/>
            <a:ext cx="8517150" cy="900247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如图，正方形的周长比等边三角形的周长多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5cm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，正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方形和三角形周长各是多少厘米？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P70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T5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0669" y="1707654"/>
            <a:ext cx="2703411" cy="151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0660" y="1546205"/>
            <a:ext cx="5923648" cy="276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解：设正方形和三角形的边长为</a:t>
            </a:r>
            <a:r>
              <a:rPr lang="en-US" altLang="zh-CN" sz="27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endParaRPr lang="en-US" altLang="zh-CN" sz="27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r>
              <a:rPr lang="en-US" altLang="zh-CN" sz="27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－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altLang="zh-CN" sz="27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=5</a:t>
            </a:r>
          </a:p>
          <a:p>
            <a:pPr>
              <a:lnSpc>
                <a:spcPct val="130000"/>
              </a:lnSpc>
            </a:pPr>
            <a:r>
              <a:rPr lang="en-US" altLang="zh-CN" sz="27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                 x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=5</a:t>
            </a:r>
          </a:p>
          <a:p>
            <a:pPr>
              <a:lnSpc>
                <a:spcPct val="130000"/>
              </a:lnSpc>
            </a:pP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正方形的周长：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4×5=20(cm)</a:t>
            </a:r>
          </a:p>
          <a:p>
            <a:pPr>
              <a:lnSpc>
                <a:spcPct val="130000"/>
              </a:lnSpc>
            </a:pP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三角形的周长：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3×5=15(cm)</a:t>
            </a:r>
            <a:endParaRPr lang="zh-CN" altLang="en-US" sz="27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64549" y="357504"/>
            <a:ext cx="8517150" cy="2908489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5.</a:t>
            </a:r>
          </a:p>
          <a:p>
            <a:endParaRPr lang="en-US" altLang="zh-CN" sz="2700">
              <a:solidFill>
                <a:srgbClr val="E30782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endParaRPr lang="en-US" altLang="zh-CN" sz="2700">
              <a:solidFill>
                <a:srgbClr val="E30782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endParaRPr lang="en-US" altLang="zh-CN" sz="2700">
              <a:solidFill>
                <a:srgbClr val="E30782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lvl="1"/>
            <a:r>
              <a:rPr lang="zh-CN" altLang="en-US" sz="26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如果它们都在生长旺盛期，开始时竹子高</a:t>
            </a:r>
            <a:r>
              <a:rPr lang="en-US" altLang="zh-CN" sz="26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32cm</a:t>
            </a:r>
            <a:r>
              <a:rPr lang="zh-CN" altLang="en-US" sz="26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，钟状菌高</a:t>
            </a:r>
            <a:r>
              <a:rPr lang="en-US" altLang="zh-CN" sz="26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0.5cm</a:t>
            </a:r>
            <a:r>
              <a:rPr lang="zh-CN" altLang="en-US" sz="26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。几时后钟状菌的高度能赶上竹子？先说一说等量关系，再列方程解决。</a:t>
            </a:r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P70</a:t>
            </a:r>
            <a:r>
              <a:rPr lang="zh-CN" altLang="en-US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T6</a:t>
            </a:r>
            <a:r>
              <a:rPr lang="zh-CN" altLang="en-US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6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1416412" y="513978"/>
            <a:ext cx="5916993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75271" y="3279685"/>
            <a:ext cx="8406428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竹子开始时的高度＋增长的高度＝钟状菌开始时的高度＋增长的高度。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64549" y="249492"/>
            <a:ext cx="8517150" cy="2908489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5.</a:t>
            </a:r>
          </a:p>
          <a:p>
            <a:endParaRPr lang="en-US" altLang="zh-CN" sz="2700">
              <a:solidFill>
                <a:srgbClr val="E30782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endParaRPr lang="en-US" altLang="zh-CN" sz="2700">
              <a:solidFill>
                <a:srgbClr val="E30782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endParaRPr lang="en-US" altLang="zh-CN" sz="2700">
              <a:solidFill>
                <a:srgbClr val="E30782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lvl="1"/>
            <a:r>
              <a:rPr lang="zh-CN" altLang="en-US" sz="26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如果它们都在生长旺盛期，开始时竹子高</a:t>
            </a:r>
            <a:r>
              <a:rPr lang="en-US" altLang="zh-CN" sz="26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32cm</a:t>
            </a:r>
            <a:r>
              <a:rPr lang="zh-CN" altLang="en-US" sz="26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，钟状菌高</a:t>
            </a:r>
            <a:r>
              <a:rPr lang="en-US" altLang="zh-CN" sz="26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0.5cm</a:t>
            </a:r>
            <a:r>
              <a:rPr lang="zh-CN" altLang="en-US" sz="26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。几时后钟状菌的高度能赶上竹子？先说一说等量关系，再列方程解决。</a:t>
            </a:r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P70</a:t>
            </a:r>
            <a:r>
              <a:rPr lang="zh-CN" altLang="en-US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T6</a:t>
            </a:r>
            <a:r>
              <a:rPr lang="zh-CN" altLang="en-US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6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1416412" y="405966"/>
            <a:ext cx="5916993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390610" y="3129778"/>
            <a:ext cx="6157915" cy="167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解：设</a:t>
            </a:r>
            <a:r>
              <a:rPr lang="en-US" altLang="zh-CN" sz="26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时后钟状菌的高度能赶上竹子。</a:t>
            </a:r>
          </a:p>
          <a:p>
            <a:pPr algn="ctr" eaLnBrk="0" hangingPunct="0"/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32+4</a:t>
            </a:r>
            <a:r>
              <a:rPr lang="en-US" altLang="zh-CN" sz="26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=0.5+25</a:t>
            </a:r>
            <a:r>
              <a:rPr lang="en-US" altLang="zh-CN" sz="26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</a:p>
          <a:p>
            <a:pPr eaLnBrk="0" hangingPunct="0"/>
            <a:r>
              <a:rPr lang="en-US" altLang="zh-CN" sz="26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              x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=1.5</a:t>
            </a:r>
          </a:p>
          <a:p>
            <a:pPr eaLnBrk="0" hangingPunct="0"/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1.5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时后钟状菌的高度能赶上竹子。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4" descr="图片8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70293" y="16978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818164" y="1283873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楷体" panose="02010609060101010101" pitchFamily="49" charset="-122"/>
                <a:ea typeface="楷体" panose="02010609060101010101" pitchFamily="49" charset="-122"/>
              </a:rPr>
              <a:t>这节课你们都学会了哪些知识？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18225" y="1750695"/>
            <a:ext cx="7172157" cy="193833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解形如</a:t>
            </a:r>
            <a:r>
              <a:rPr lang="en-US" altLang="zh-CN" sz="2700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ax</a:t>
            </a:r>
            <a:r>
              <a:rPr lang="en-US" altLang="en-US" sz="27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±</a:t>
            </a:r>
            <a:r>
              <a:rPr lang="en-US" altLang="zh-CN" sz="2700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en-US" sz="27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700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类型方程，用乘法分配律和等式的性质，把方程转化成</a:t>
            </a:r>
            <a:r>
              <a:rPr lang="en-US" altLang="zh-CN" sz="2700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ax</a:t>
            </a:r>
            <a:r>
              <a:rPr lang="en-US" altLang="en-US" sz="27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700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类型的方程来解。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5" descr="图片9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27251" y="149627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8" name="组合 6"/>
          <p:cNvGrpSpPr/>
          <p:nvPr/>
        </p:nvGrpSpPr>
        <p:grpSpPr>
          <a:xfrm>
            <a:off x="1039868" y="1077278"/>
            <a:ext cx="7396730" cy="3138964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5" cy="6237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80" y="3416"/>
              <a:ext cx="13723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55082" y="1881188"/>
            <a:ext cx="5320168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完成教材相关练习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5082" y="2805113"/>
            <a:ext cx="6240182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完成对应的练习题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07157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文本框 1"/>
          <p:cNvSpPr txBox="1"/>
          <p:nvPr/>
        </p:nvSpPr>
        <p:spPr>
          <a:xfrm>
            <a:off x="501732" y="1154166"/>
            <a:ext cx="8138095" cy="2561273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学会解形如“</a:t>
            </a:r>
            <a:r>
              <a:rPr lang="en-US" altLang="zh-CN" sz="3000" b="1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ax</a:t>
            </a:r>
            <a:r>
              <a:rPr lang="en-US" altLang="zh-CN" sz="3000" b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±</a:t>
            </a:r>
            <a:r>
              <a:rPr lang="en-US" altLang="zh-CN" sz="3000" b="1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0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类型的方程，进一步理解方程的意义。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  <a:endParaRPr lang="en-US" altLang="zh-CN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65785" indent="-565785" algn="just">
              <a:lnSpc>
                <a:spcPct val="60000"/>
              </a:lnSpc>
              <a:buFont typeface="+mj-lt"/>
              <a:buAutoNum type="arabicPeriod"/>
            </a:pPr>
            <a:endParaRPr lang="zh-CN" altLang="en-US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根据不同的等量关系，用不同的方法列方程，用方程解决简单的实际问题。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0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难点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19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片 5" descr="图片4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25949" y="18467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58944" y="2449246"/>
            <a:ext cx="3626091" cy="19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4198" y="1998301"/>
            <a:ext cx="2700910" cy="110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8407" y="1337706"/>
            <a:ext cx="2742892" cy="132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323139" y="691052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en-US" altLang="zh-CN" sz="27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ax</a:t>
              </a:r>
              <a:r>
                <a:rPr lang="en-US" altLang="zh-CN" sz="27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±</a:t>
              </a:r>
              <a:r>
                <a:rPr lang="en-US" altLang="zh-CN" sz="27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7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7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b</a:t>
              </a:r>
              <a:r>
                <a:rPr lang="en-US" altLang="zh-CN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类型方程的解法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205213" y="2193709"/>
            <a:ext cx="851167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弟弟和姐姐各有多少张邮票？尝试用方程解决。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631263" y="2667412"/>
            <a:ext cx="659378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姐姐的邮票张数＝弟弟的邮票张数</a:t>
            </a:r>
            <a:r>
              <a:rPr lang="en-US" altLang="zh-CN" sz="2700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×3</a:t>
            </a:r>
            <a:endParaRPr lang="zh-CN" altLang="en-US" sz="2700" dirty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1522115" y="3468925"/>
            <a:ext cx="642691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弟弟的邮票张数＋姐姐的邮票张数＝</a:t>
            </a:r>
            <a:r>
              <a:rPr lang="en-US" altLang="zh-CN" sz="2700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180</a:t>
            </a:r>
            <a:endParaRPr lang="zh-CN" altLang="en-US" sz="2700" dirty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86641" y="1351898"/>
            <a:ext cx="303905" cy="2964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2844495" y="1275607"/>
            <a:ext cx="922699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弟弟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2844495" y="1733501"/>
            <a:ext cx="922699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姐姐</a:t>
            </a:r>
          </a:p>
        </p:txBody>
      </p:sp>
      <p:sp>
        <p:nvSpPr>
          <p:cNvPr id="17" name="矩形 16"/>
          <p:cNvSpPr/>
          <p:nvPr/>
        </p:nvSpPr>
        <p:spPr>
          <a:xfrm>
            <a:off x="3692744" y="1794811"/>
            <a:ext cx="303905" cy="29646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001530" y="1794811"/>
            <a:ext cx="303905" cy="2952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09097" y="1794811"/>
            <a:ext cx="303905" cy="2952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</p:txBody>
      </p:sp>
      <p:sp>
        <p:nvSpPr>
          <p:cNvPr id="20" name="右大括号 19"/>
          <p:cNvSpPr/>
          <p:nvPr/>
        </p:nvSpPr>
        <p:spPr>
          <a:xfrm>
            <a:off x="4653279" y="1331659"/>
            <a:ext cx="194060" cy="782240"/>
          </a:xfrm>
          <a:prstGeom prst="rightBrace">
            <a:avLst>
              <a:gd name="adj1" fmla="val 25091"/>
              <a:gd name="adj2" fmla="val 50000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4928158" y="1469734"/>
            <a:ext cx="922699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180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张</a:t>
            </a:r>
          </a:p>
        </p:txBody>
      </p:sp>
      <p:sp>
        <p:nvSpPr>
          <p:cNvPr id="27" name="TextBox 27"/>
          <p:cNvSpPr txBox="1">
            <a:spLocks noChangeArrowheads="1"/>
          </p:cNvSpPr>
          <p:nvPr/>
        </p:nvSpPr>
        <p:spPr bwMode="auto">
          <a:xfrm>
            <a:off x="3986577" y="4007037"/>
            <a:ext cx="2396763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＋    ＝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180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61918" y="2996725"/>
            <a:ext cx="981320" cy="593569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3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27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306878" y="2949792"/>
            <a:ext cx="981320" cy="593569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3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27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428954" y="3921900"/>
            <a:ext cx="981320" cy="593569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3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27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464776" y="3921900"/>
            <a:ext cx="981320" cy="593569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3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27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2" grpId="0"/>
      <p:bldP spid="13" grpId="0"/>
      <p:bldP spid="15" grpId="0"/>
      <p:bldP spid="16" grpId="0"/>
      <p:bldP spid="20" grpId="0" animBg="1"/>
      <p:bldP spid="21" grpId="0"/>
      <p:bldP spid="27" grpId="0"/>
      <p:bldP spid="3" grpId="0"/>
      <p:bldP spid="29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53827" y="519823"/>
            <a:ext cx="592390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）列方程解决问题。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909523" y="1061640"/>
            <a:ext cx="791665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解：设弟弟有</a:t>
            </a:r>
            <a:r>
              <a:rPr lang="en-US" altLang="zh-CN" sz="27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张邮票，姐姐有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altLang="zh-CN" sz="27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张邮票。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882927" y="3707240"/>
            <a:ext cx="736767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弟弟有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45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张邮票，姐姐有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135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张邮票。</a:t>
            </a:r>
          </a:p>
        </p:txBody>
      </p:sp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3167203" y="1608535"/>
          <a:ext cx="174409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公式" r:id="rId3" imgW="18592800" imgH="4267200" progId="Equation.KSEE3">
                  <p:embed/>
                </p:oleObj>
              </mc:Choice>
              <mc:Fallback>
                <p:oleObj name="公式" r:id="rId3" imgW="18592800" imgH="42672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203" y="1608535"/>
                        <a:ext cx="1744097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/>
        </p:nvGraphicFramePr>
        <p:xfrm>
          <a:off x="3602922" y="2107406"/>
          <a:ext cx="1286409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公式" r:id="rId5" imgW="13716000" imgH="4267200" progId="Equation.KSEE3">
                  <p:embed/>
                </p:oleObj>
              </mc:Choice>
              <mc:Fallback>
                <p:oleObj name="公式" r:id="rId5" imgW="13716000" imgH="42672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922" y="2107406"/>
                        <a:ext cx="1286409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/>
        </p:nvGraphicFramePr>
        <p:xfrm>
          <a:off x="3795761" y="2613422"/>
          <a:ext cx="971519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公式" r:id="rId7" imgW="10363200" imgH="4267200" progId="Equation.KSEE3">
                  <p:embed/>
                </p:oleObj>
              </mc:Choice>
              <mc:Fallback>
                <p:oleObj name="公式" r:id="rId7" imgW="10363200" imgH="42672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761" y="2613422"/>
                        <a:ext cx="971519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/>
        </p:nvGraphicFramePr>
        <p:xfrm>
          <a:off x="3658980" y="3144559"/>
          <a:ext cx="2344584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公式" r:id="rId9" imgW="24993600" imgH="4267200" progId="Equation.KSEE3">
                  <p:embed/>
                </p:oleObj>
              </mc:Choice>
              <mc:Fallback>
                <p:oleObj name="公式" r:id="rId9" imgW="24993600" imgH="42672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8980" y="3144559"/>
                        <a:ext cx="2344584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96285" y="1026915"/>
            <a:ext cx="2709370" cy="144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687" y="321238"/>
            <a:ext cx="2256099" cy="92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475272" y="2454551"/>
            <a:ext cx="841490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）弟弟和姐姐各有多少张邮票？用方程解决。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1799554" y="2979715"/>
            <a:ext cx="5872673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姐姐的邮票张数＝弟弟的邮票张数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×3</a:t>
            </a:r>
            <a:endParaRPr lang="zh-CN" altLang="en-US" sz="2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1799554" y="3815787"/>
            <a:ext cx="5872673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姐姐的邮票张数－弟弟的邮票张数＝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90</a:t>
            </a:r>
            <a:endParaRPr lang="zh-CN" altLang="en-US" sz="2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73460" y="889133"/>
            <a:ext cx="303905" cy="29646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5437416" y="792421"/>
            <a:ext cx="922699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弟弟</a:t>
            </a: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5431313" y="1279658"/>
            <a:ext cx="922699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姐姐</a:t>
            </a:r>
          </a:p>
        </p:txBody>
      </p:sp>
      <p:sp>
        <p:nvSpPr>
          <p:cNvPr id="12" name="矩形 11"/>
          <p:cNvSpPr/>
          <p:nvPr/>
        </p:nvSpPr>
        <p:spPr>
          <a:xfrm>
            <a:off x="6279562" y="1332045"/>
            <a:ext cx="303905" cy="29646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88349" y="1332045"/>
            <a:ext cx="303905" cy="29646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95916" y="1332045"/>
            <a:ext cx="303905" cy="29646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</p:txBody>
      </p:sp>
      <p:sp>
        <p:nvSpPr>
          <p:cNvPr id="15" name="右大括号 14"/>
          <p:cNvSpPr/>
          <p:nvPr/>
        </p:nvSpPr>
        <p:spPr>
          <a:xfrm rot="5400000">
            <a:off x="6802119" y="1459470"/>
            <a:ext cx="204778" cy="580959"/>
          </a:xfrm>
          <a:prstGeom prst="rightBrace">
            <a:avLst>
              <a:gd name="adj1" fmla="val 25091"/>
              <a:gd name="adj2" fmla="val 50000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6425412" y="1852339"/>
            <a:ext cx="922699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90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张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93954" y="295667"/>
            <a:ext cx="1792493" cy="855276"/>
          </a:xfrm>
          <a:prstGeom prst="rect">
            <a:avLst/>
          </a:prstGeom>
        </p:spPr>
      </p:pic>
      <p:sp>
        <p:nvSpPr>
          <p:cNvPr id="32" name="TextBox 27"/>
          <p:cNvSpPr txBox="1">
            <a:spLocks noChangeArrowheads="1"/>
          </p:cNvSpPr>
          <p:nvPr/>
        </p:nvSpPr>
        <p:spPr bwMode="auto">
          <a:xfrm>
            <a:off x="3913846" y="4256539"/>
            <a:ext cx="2396763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－    ＝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90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789186" y="3246228"/>
            <a:ext cx="981320" cy="593569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3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27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234146" y="3199295"/>
            <a:ext cx="981320" cy="593569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3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27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356223" y="4171403"/>
            <a:ext cx="981320" cy="593569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3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27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392045" y="4171403"/>
            <a:ext cx="981320" cy="593569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3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27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5" grpId="0" animBg="1"/>
      <p:bldP spid="16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909523" y="1061640"/>
            <a:ext cx="791665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解：设弟弟有</a:t>
            </a:r>
            <a:r>
              <a:rPr lang="en-US" altLang="zh-CN" sz="27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张邮票，姐姐有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altLang="zh-CN" sz="27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张邮票。</a:t>
            </a:r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910771" y="3561427"/>
            <a:ext cx="736767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弟弟有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45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张邮票，姐姐有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135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张邮票。</a:t>
            </a: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3239212" y="1608535"/>
          <a:ext cx="1677861" cy="409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公式" r:id="rId3" imgW="17068800" imgH="4267200" progId="Equation.KSEE3">
                  <p:embed/>
                </p:oleObj>
              </mc:Choice>
              <mc:Fallback>
                <p:oleObj name="公式" r:id="rId3" imgW="17068800" imgH="42672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9212" y="1608535"/>
                        <a:ext cx="1677861" cy="4091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3696899" y="2041026"/>
          <a:ext cx="1198290" cy="409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公式" r:id="rId5" imgW="12192000" imgH="4267200" progId="Equation.KSEE3">
                  <p:embed/>
                </p:oleObj>
              </mc:Choice>
              <mc:Fallback>
                <p:oleObj name="公式" r:id="rId5" imgW="12192000" imgH="42672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6899" y="2041026"/>
                        <a:ext cx="1198290" cy="4091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3859753" y="2496624"/>
          <a:ext cx="1017970" cy="409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公式" r:id="rId7" imgW="10363200" imgH="4267200" progId="Equation.KSEE3">
                  <p:embed/>
                </p:oleObj>
              </mc:Choice>
              <mc:Fallback>
                <p:oleObj name="公式" r:id="rId7" imgW="10363200" imgH="42672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9753" y="2496624"/>
                        <a:ext cx="1017970" cy="4091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3696900" y="2918637"/>
          <a:ext cx="2456685" cy="409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公式" r:id="rId9" imgW="24993600" imgH="4267200" progId="Equation.KSEE3">
                  <p:embed/>
                </p:oleObj>
              </mc:Choice>
              <mc:Fallback>
                <p:oleObj name="公式" r:id="rId9" imgW="24993600" imgH="42672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6900" y="2918637"/>
                        <a:ext cx="2456685" cy="4091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97027" y="512071"/>
            <a:ext cx="592390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列方程解决问题：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691292" y="794768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33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63220" y="1528286"/>
            <a:ext cx="6995429" cy="1938338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解形如</a:t>
            </a:r>
            <a:r>
              <a:rPr lang="en-US" altLang="zh-CN" sz="2700" b="1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ax</a:t>
            </a:r>
            <a:r>
              <a:rPr lang="en-US" altLang="en-US" sz="2700" b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±</a:t>
            </a:r>
            <a:r>
              <a:rPr lang="en-US" altLang="zh-CN" sz="2700" b="1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en-US" sz="2700" b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700" b="1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类型方程，用乘法分配律和等式的性质，把方程转化成</a:t>
            </a:r>
            <a:r>
              <a:rPr lang="en-US" altLang="zh-CN" sz="2700" b="1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ax</a:t>
            </a:r>
            <a:r>
              <a:rPr lang="en-US" altLang="en-US" sz="2700" b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700" b="1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类型的方程来解。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4" descr="标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7567" y="265510"/>
            <a:ext cx="2213990" cy="5655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文本框 5"/>
          <p:cNvSpPr txBox="1"/>
          <p:nvPr/>
        </p:nvSpPr>
        <p:spPr>
          <a:xfrm>
            <a:off x="701789" y="252413"/>
            <a:ext cx="1585432" cy="483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75272" y="824574"/>
            <a:ext cx="8193457" cy="870567"/>
          </a:xfrm>
          <a:prstGeom prst="rect">
            <a:avLst/>
          </a:prstGeom>
          <a:noFill/>
        </p:spPr>
        <p:txBody>
          <a:bodyPr wrap="square" lIns="69668" tIns="34834" rIns="69668" bIns="34834" rtlCol="0" anchor="t">
            <a:spAutoFit/>
          </a:bodyPr>
          <a:lstStyle/>
          <a:p>
            <a:r>
              <a:rPr lang="zh-CN" altLang="en-US" sz="26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根据下面题中的信息写出等量关系，再列方程解决问题。</a:t>
            </a:r>
            <a:r>
              <a:rPr lang="zh-CN" altLang="en-US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P70</a:t>
            </a:r>
            <a:r>
              <a:rPr lang="zh-CN" altLang="en-US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T1</a:t>
            </a:r>
            <a:r>
              <a:rPr lang="zh-CN" altLang="en-US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475272" y="1539391"/>
            <a:ext cx="6242867" cy="57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6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(1)</a:t>
            </a:r>
            <a:r>
              <a:rPr lang="zh-CN" altLang="en-US" sz="26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这幅画的长、宽各是多少厘米？</a:t>
            </a:r>
          </a:p>
        </p:txBody>
      </p:sp>
      <p:pic>
        <p:nvPicPr>
          <p:cNvPr id="6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63810" y="1480992"/>
            <a:ext cx="3061062" cy="148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970987" y="1977685"/>
            <a:ext cx="177216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长＝宽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×2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877455" y="2003464"/>
            <a:ext cx="371068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长＋宽）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×2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162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914899" y="2369816"/>
            <a:ext cx="6646661" cy="256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解：设这幅画的宽是</a:t>
            </a:r>
            <a:r>
              <a:rPr lang="en-US" altLang="zh-CN" sz="27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厘米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,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则长</a:t>
            </a:r>
            <a:endParaRPr lang="en-US" altLang="zh-CN" sz="27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   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是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7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厘米。</a:t>
            </a:r>
          </a:p>
          <a:p>
            <a:pPr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      2×2</a:t>
            </a:r>
            <a:r>
              <a:rPr lang="en-US" altLang="zh-CN" sz="27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+2×</a:t>
            </a:r>
            <a:r>
              <a:rPr lang="en-US" altLang="zh-CN" sz="27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=162</a:t>
            </a:r>
          </a:p>
          <a:p>
            <a:pPr eaLnBrk="0" hangingPunct="0"/>
            <a:r>
              <a:rPr lang="en-US" altLang="zh-CN" sz="27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           x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=27</a:t>
            </a:r>
          </a:p>
          <a:p>
            <a:pPr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         2</a:t>
            </a:r>
            <a:r>
              <a:rPr lang="en-US" altLang="zh-CN" sz="27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=2×27=54</a:t>
            </a:r>
          </a:p>
          <a:p>
            <a:pPr eaLnBrk="0" hangingPunct="0"/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答：这幅画的长是</a:t>
            </a:r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54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厘米，宽是</a:t>
            </a:r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27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厘米。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852</Words>
  <Application>Microsoft Office PowerPoint</Application>
  <PresentationFormat>全屏显示(16:9)</PresentationFormat>
  <Paragraphs>99</Paragraphs>
  <Slides>18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楷体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2023-01-17T01:03:11Z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C3EA688808DE4862BF1B9D47B52B94C5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