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61896-61DC-498F-9EC5-0ECAAB4E8DE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86737-C9CA-430B-8575-BA44651529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F5591-DEAD-4BD6-AF2E-B81521E24340}" type="slidenum">
              <a:rPr lang="zh-CN" altLang="en-US" smtClean="0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7ACE05-F023-4B3E-8DAB-45E27958E5A2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828CB2-5E3D-4190-A100-D843BE184453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710A5A-661E-4D6F-8E7B-7B707E442369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14B27F-D1A8-413A-B10F-D169955455DA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323E1AE-CAC8-4E5F-8762-DAEFFA08C9A1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42398B-86FA-4DFB-9444-1A1C5A5F3EF8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7A2612-CB76-4847-ACAD-20A48BA739CB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92AA6B-4C94-4836-9D45-B4197D3CA739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740EC2-FE7F-413E-95C7-342BD3ABEC39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5B53E1-BD3D-4A42-A2AC-F1AF55C77922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E1FE13-D2D4-4BCD-BCD3-15164D08392F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38D934-B6CD-41A6-9704-2CFE3EA16F65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A769F22-72A5-46EB-870F-D1E213F64E89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audio" Target="file:///C:\Documents%20and%20Settings\ljl\&#26700;&#38754;\My%20Music\&#26753;&#31069;&#65288;&#30005;&#23376;&#29748;&#65289;.mp3" TargetMode="External"/><Relationship Id="rId1" Type="http://schemas.microsoft.com/office/2007/relationships/media" Target="file:///C:\Documents%20and%20Settings\ljl\&#26700;&#38754;\My%20Music\&#26753;&#31069;&#65288;&#30005;&#23376;&#29748;&#65289;.mp3" TargetMode="External"/><Relationship Id="rId5" Type="http://schemas.openxmlformats.org/officeDocument/2006/relationships/image" Target="../media/image12.GIF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audio" Target="../media/audio4.wav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GIF"/><Relationship Id="rId5" Type="http://schemas.openxmlformats.org/officeDocument/2006/relationships/image" Target="../media/image8.wmf"/><Relationship Id="rId10" Type="http://schemas.openxmlformats.org/officeDocument/2006/relationships/image" Target="../media/image6.GI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audio" Target="../media/audio1.wav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493191" y="1772816"/>
            <a:ext cx="636905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80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汉仪中圆简" pitchFamily="49" charset="-122"/>
                <a:ea typeface="汉仪中圆简" pitchFamily="49" charset="-122"/>
              </a:rPr>
              <a:t>有理数的大小</a:t>
            </a:r>
          </a:p>
        </p:txBody>
      </p:sp>
      <p:sp>
        <p:nvSpPr>
          <p:cNvPr id="10" name="矩形 9"/>
          <p:cNvSpPr/>
          <p:nvPr/>
        </p:nvSpPr>
        <p:spPr>
          <a:xfrm>
            <a:off x="2795852" y="5029175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6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6081" y="510381"/>
            <a:ext cx="8229600" cy="1143000"/>
          </a:xfrm>
        </p:spPr>
        <p:txBody>
          <a:bodyPr/>
          <a:lstStyle/>
          <a:p>
            <a:r>
              <a:rPr lang="zh-CN" altLang="en-US" dirty="0"/>
              <a:t>新课归纳：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5631" y="1988840"/>
            <a:ext cx="8229600" cy="1733550"/>
          </a:xfrm>
        </p:spPr>
        <p:txBody>
          <a:bodyPr/>
          <a:lstStyle/>
          <a:p>
            <a:r>
              <a:rPr lang="zh-CN" altLang="en-US" dirty="0"/>
              <a:t>本节学过以后，每位同学都有不同的收获与感受，哪位同学能大胆的谈谈自己的感言。</a:t>
            </a:r>
          </a:p>
        </p:txBody>
      </p:sp>
      <p:grpSp>
        <p:nvGrpSpPr>
          <p:cNvPr id="20484" name="Group 4"/>
          <p:cNvGrpSpPr/>
          <p:nvPr/>
        </p:nvGrpSpPr>
        <p:grpSpPr bwMode="auto">
          <a:xfrm>
            <a:off x="7620000" y="5013325"/>
            <a:ext cx="1524000" cy="1447800"/>
            <a:chOff x="4272" y="3020"/>
            <a:chExt cx="1488" cy="1156"/>
          </a:xfrm>
        </p:grpSpPr>
        <p:pic>
          <p:nvPicPr>
            <p:cNvPr id="20485" name="Picture 5" descr="20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272" y="3020"/>
              <a:ext cx="1488" cy="11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486" name="Text Box 6"/>
            <p:cNvSpPr txBox="1">
              <a:spLocks noChangeArrowheads="1"/>
            </p:cNvSpPr>
            <p:nvPr/>
          </p:nvSpPr>
          <p:spPr bwMode="auto">
            <a:xfrm>
              <a:off x="4560" y="3484"/>
              <a:ext cx="816" cy="2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zh-CN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pic>
        <p:nvPicPr>
          <p:cNvPr id="20487" name="Picture 7" descr="QT_00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85800"/>
            <a:ext cx="792163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48507" y="2924944"/>
            <a:ext cx="8424862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5400" dirty="0">
                <a:solidFill>
                  <a:srgbClr val="FF0066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数学就在身边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5400" dirty="0">
                <a:solidFill>
                  <a:srgbClr val="FF0066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       愿你有更多的发现</a:t>
            </a:r>
            <a:r>
              <a:rPr lang="en-US" altLang="zh-CN" sz="5400" dirty="0">
                <a:solidFill>
                  <a:srgbClr val="FF0066"/>
                </a:solidFill>
                <a:latin typeface="Times New Roman" panose="02020603050405020304"/>
                <a:ea typeface="华文行楷" panose="02010800040101010101" pitchFamily="2" charset="-122"/>
              </a:rPr>
              <a:t>……</a:t>
            </a:r>
            <a:endParaRPr lang="en-US" altLang="zh-CN" sz="5400" dirty="0">
              <a:solidFill>
                <a:srgbClr val="FF0066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250825" y="332656"/>
            <a:ext cx="8229600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400" dirty="0">
                <a:solidFill>
                  <a:srgbClr val="FF3399"/>
                </a:solidFill>
              </a:rPr>
              <a:t>作业布置   </a:t>
            </a:r>
            <a:r>
              <a:rPr lang="en-US" altLang="zh-CN" sz="4400" dirty="0">
                <a:solidFill>
                  <a:srgbClr val="FF3399"/>
                </a:solidFill>
              </a:rPr>
              <a:t>P</a:t>
            </a:r>
            <a:r>
              <a:rPr lang="en-US" altLang="zh-CN" sz="4400" baseline="-25000" dirty="0">
                <a:solidFill>
                  <a:srgbClr val="FF3399"/>
                </a:solidFill>
              </a:rPr>
              <a:t>15</a:t>
            </a:r>
            <a:r>
              <a:rPr lang="en-US" altLang="zh-CN" sz="4400" dirty="0">
                <a:solidFill>
                  <a:srgbClr val="FF3399"/>
                </a:solidFill>
              </a:rPr>
              <a:t>---P</a:t>
            </a:r>
            <a:r>
              <a:rPr lang="en-US" altLang="zh-CN" sz="4400" baseline="-25000" dirty="0">
                <a:solidFill>
                  <a:srgbClr val="FF3399"/>
                </a:solidFill>
              </a:rPr>
              <a:t>16</a:t>
            </a:r>
            <a:r>
              <a:rPr lang="en-US" altLang="zh-CN" sz="4000" baseline="-25000" dirty="0">
                <a:solidFill>
                  <a:srgbClr val="FF3399"/>
                </a:solidFill>
              </a:rPr>
              <a:t>  </a:t>
            </a:r>
            <a:r>
              <a:rPr lang="en-US" altLang="zh-CN" sz="4000" dirty="0">
                <a:solidFill>
                  <a:srgbClr val="FF3399"/>
                </a:solidFill>
              </a:rPr>
              <a:t>1, 2 ,5(</a:t>
            </a:r>
            <a:r>
              <a:rPr lang="en-US" altLang="zh-CN" sz="3200" dirty="0">
                <a:solidFill>
                  <a:srgbClr val="FF3399"/>
                </a:solidFill>
              </a:rPr>
              <a:t>3</a:t>
            </a:r>
            <a:r>
              <a:rPr lang="en-US" altLang="zh-CN" sz="4000" dirty="0">
                <a:solidFill>
                  <a:srgbClr val="FF3399"/>
                </a:solidFill>
              </a:rPr>
              <a:t>)(</a:t>
            </a:r>
            <a:r>
              <a:rPr lang="en-US" altLang="zh-CN" sz="3200" dirty="0">
                <a:solidFill>
                  <a:srgbClr val="FF3399"/>
                </a:solidFill>
              </a:rPr>
              <a:t>4</a:t>
            </a:r>
            <a:r>
              <a:rPr lang="en-US" altLang="zh-CN" sz="4000" dirty="0">
                <a:solidFill>
                  <a:srgbClr val="FF3399"/>
                </a:solidFill>
              </a:rPr>
              <a:t>)</a:t>
            </a:r>
            <a:endParaRPr lang="en-US" altLang="zh-CN" sz="4000" baseline="-25000" dirty="0">
              <a:solidFill>
                <a:srgbClr val="FF3399"/>
              </a:solidFill>
            </a:endParaRPr>
          </a:p>
        </p:txBody>
      </p:sp>
      <p:pic>
        <p:nvPicPr>
          <p:cNvPr id="26631" name="梁祝（电子琴）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23728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2" name="Picture 8" descr="QT_009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72450" y="1341438"/>
            <a:ext cx="792163" cy="792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308904" fill="hold"/>
                                        <p:tgtEl>
                                          <p:spTgt spid="266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631"/>
                </p:tgtEl>
              </p:cMediaNode>
            </p:audio>
          </p:childTnLst>
        </p:cTn>
      </p:par>
    </p:tnLst>
    <p:bldLst>
      <p:bldP spid="26629" grpId="0"/>
      <p:bldP spid="26630" grpId="0"/>
      <p:bldP spid="2663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21110" y="610394"/>
            <a:ext cx="8229600" cy="1143000"/>
          </a:xfrm>
        </p:spPr>
        <p:txBody>
          <a:bodyPr/>
          <a:lstStyle/>
          <a:p>
            <a:r>
              <a:rPr lang="zh-CN" altLang="en-US" sz="6600" b="1" i="1" dirty="0">
                <a:solidFill>
                  <a:schemeClr val="tx1"/>
                </a:solidFill>
                <a:ea typeface="隶书" panose="02010509060101010101" pitchFamily="49" charset="-122"/>
              </a:rPr>
              <a:t>学习目标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4455" y="2132856"/>
            <a:ext cx="8229600" cy="3413125"/>
          </a:xfrm>
        </p:spPr>
        <p:txBody>
          <a:bodyPr/>
          <a:lstStyle/>
          <a:p>
            <a:r>
              <a:rPr lang="zh-CN" altLang="en-US" dirty="0"/>
              <a:t>能够借助数轴比较两个有理数的大小</a:t>
            </a:r>
          </a:p>
          <a:p>
            <a:endParaRPr lang="zh-CN" altLang="en-US" dirty="0"/>
          </a:p>
          <a:p>
            <a:r>
              <a:rPr lang="zh-CN" altLang="en-US" dirty="0"/>
              <a:t>能够利用绝对值比较</a:t>
            </a:r>
            <a:r>
              <a:rPr lang="zh-CN" altLang="en-US" dirty="0">
                <a:solidFill>
                  <a:srgbClr val="FF3399"/>
                </a:solidFill>
              </a:rPr>
              <a:t>两个</a:t>
            </a:r>
            <a:r>
              <a:rPr lang="zh-CN" altLang="en-US" b="1" dirty="0">
                <a:solidFill>
                  <a:srgbClr val="FF3399"/>
                </a:solidFill>
              </a:rPr>
              <a:t>负数</a:t>
            </a:r>
            <a:r>
              <a:rPr lang="zh-CN" altLang="en-US" dirty="0"/>
              <a:t>的大小</a:t>
            </a:r>
          </a:p>
          <a:p>
            <a:pPr>
              <a:buFontTx/>
              <a:buNone/>
            </a:pPr>
            <a:endParaRPr lang="zh-CN" altLang="en-US" dirty="0"/>
          </a:p>
          <a:p>
            <a:r>
              <a:rPr lang="zh-CN" altLang="en-US" dirty="0"/>
              <a:t>同学们要发扬善于独立思考，乐于合作交流的良好品质。</a:t>
            </a:r>
          </a:p>
        </p:txBody>
      </p:sp>
      <p:grpSp>
        <p:nvGrpSpPr>
          <p:cNvPr id="3077" name="Group 5"/>
          <p:cNvGrpSpPr/>
          <p:nvPr/>
        </p:nvGrpSpPr>
        <p:grpSpPr bwMode="auto">
          <a:xfrm>
            <a:off x="7620000" y="5013325"/>
            <a:ext cx="1524000" cy="1447800"/>
            <a:chOff x="4272" y="3020"/>
            <a:chExt cx="1488" cy="1156"/>
          </a:xfrm>
        </p:grpSpPr>
        <p:pic>
          <p:nvPicPr>
            <p:cNvPr id="3078" name="Picture 6" descr="20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72" y="3020"/>
              <a:ext cx="1488" cy="11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79" name="Text Box 7"/>
            <p:cNvSpPr txBox="1">
              <a:spLocks noChangeArrowheads="1"/>
            </p:cNvSpPr>
            <p:nvPr/>
          </p:nvSpPr>
          <p:spPr bwMode="auto">
            <a:xfrm>
              <a:off x="4560" y="3484"/>
              <a:ext cx="816" cy="2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zh-CN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2696"/>
            <a:ext cx="8229600" cy="1143000"/>
          </a:xfrm>
        </p:spPr>
        <p:txBody>
          <a:bodyPr/>
          <a:lstStyle/>
          <a:p>
            <a:pPr algn="l"/>
            <a:r>
              <a:rPr lang="zh-CN" altLang="en-US" sz="3600" b="1" dirty="0"/>
              <a:t>请同学们仔细阅读课本 </a:t>
            </a:r>
            <a:r>
              <a:rPr lang="en-US" altLang="zh-CN" sz="3600" b="1" dirty="0"/>
              <a:t>P</a:t>
            </a:r>
            <a:r>
              <a:rPr lang="en-US" altLang="zh-CN" sz="3600" b="1" baseline="-25000" dirty="0"/>
              <a:t>14</a:t>
            </a:r>
            <a:r>
              <a:rPr lang="zh-CN" altLang="en-US" sz="3600" b="1" dirty="0"/>
              <a:t>黑体字上面 的内容，然后认真填写好书本上的空白</a:t>
            </a:r>
            <a:r>
              <a:rPr lang="zh-CN" altLang="en-US" sz="4000" b="1" dirty="0"/>
              <a:t>。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4527550"/>
            <a:ext cx="7693025" cy="581025"/>
          </a:xfrm>
        </p:spPr>
        <p:txBody>
          <a:bodyPr/>
          <a:lstStyle/>
          <a:p>
            <a:r>
              <a:rPr lang="zh-CN" altLang="en-US" sz="2800"/>
              <a:t>把这几个旅游区的最低温度由低到高进行排列</a:t>
            </a:r>
          </a:p>
        </p:txBody>
      </p:sp>
      <p:sp>
        <p:nvSpPr>
          <p:cNvPr id="8223" name="Line 31"/>
          <p:cNvSpPr>
            <a:spLocks noChangeShapeType="1"/>
          </p:cNvSpPr>
          <p:nvPr/>
        </p:nvSpPr>
        <p:spPr bwMode="auto">
          <a:xfrm>
            <a:off x="2124075" y="5949950"/>
            <a:ext cx="5256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8224" name="Group 32"/>
          <p:cNvGrpSpPr/>
          <p:nvPr/>
        </p:nvGrpSpPr>
        <p:grpSpPr bwMode="auto">
          <a:xfrm>
            <a:off x="1619250" y="3068638"/>
            <a:ext cx="5400675" cy="541337"/>
            <a:chOff x="1156" y="2432"/>
            <a:chExt cx="3402" cy="341"/>
          </a:xfrm>
        </p:grpSpPr>
        <p:sp>
          <p:nvSpPr>
            <p:cNvPr id="8225" name="Line 33"/>
            <p:cNvSpPr>
              <a:spLocks noChangeShapeType="1"/>
            </p:cNvSpPr>
            <p:nvPr/>
          </p:nvSpPr>
          <p:spPr bwMode="auto">
            <a:xfrm>
              <a:off x="1156" y="2523"/>
              <a:ext cx="340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226" name="Line 34"/>
            <p:cNvSpPr>
              <a:spLocks noChangeShapeType="1"/>
            </p:cNvSpPr>
            <p:nvPr/>
          </p:nvSpPr>
          <p:spPr bwMode="auto">
            <a:xfrm>
              <a:off x="2744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227" name="Line 35"/>
            <p:cNvSpPr>
              <a:spLocks noChangeShapeType="1"/>
            </p:cNvSpPr>
            <p:nvPr/>
          </p:nvSpPr>
          <p:spPr bwMode="auto">
            <a:xfrm>
              <a:off x="3016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228" name="Line 36"/>
            <p:cNvSpPr>
              <a:spLocks noChangeShapeType="1"/>
            </p:cNvSpPr>
            <p:nvPr/>
          </p:nvSpPr>
          <p:spPr bwMode="auto">
            <a:xfrm>
              <a:off x="3288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229" name="Line 37"/>
            <p:cNvSpPr>
              <a:spLocks noChangeShapeType="1"/>
            </p:cNvSpPr>
            <p:nvPr/>
          </p:nvSpPr>
          <p:spPr bwMode="auto">
            <a:xfrm>
              <a:off x="3560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230" name="Line 38"/>
            <p:cNvSpPr>
              <a:spLocks noChangeShapeType="1"/>
            </p:cNvSpPr>
            <p:nvPr/>
          </p:nvSpPr>
          <p:spPr bwMode="auto">
            <a:xfrm>
              <a:off x="3787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231" name="Line 39"/>
            <p:cNvSpPr>
              <a:spLocks noChangeShapeType="1"/>
            </p:cNvSpPr>
            <p:nvPr/>
          </p:nvSpPr>
          <p:spPr bwMode="auto">
            <a:xfrm>
              <a:off x="4014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232" name="Line 40"/>
            <p:cNvSpPr>
              <a:spLocks noChangeShapeType="1"/>
            </p:cNvSpPr>
            <p:nvPr/>
          </p:nvSpPr>
          <p:spPr bwMode="auto">
            <a:xfrm>
              <a:off x="4241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233" name="Line 41"/>
            <p:cNvSpPr>
              <a:spLocks noChangeShapeType="1"/>
            </p:cNvSpPr>
            <p:nvPr/>
          </p:nvSpPr>
          <p:spPr bwMode="auto">
            <a:xfrm>
              <a:off x="2472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234" name="Line 42"/>
            <p:cNvSpPr>
              <a:spLocks noChangeShapeType="1"/>
            </p:cNvSpPr>
            <p:nvPr/>
          </p:nvSpPr>
          <p:spPr bwMode="auto">
            <a:xfrm>
              <a:off x="2200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235" name="Line 43"/>
            <p:cNvSpPr>
              <a:spLocks noChangeShapeType="1"/>
            </p:cNvSpPr>
            <p:nvPr/>
          </p:nvSpPr>
          <p:spPr bwMode="auto">
            <a:xfrm>
              <a:off x="1927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236" name="Line 44"/>
            <p:cNvSpPr>
              <a:spLocks noChangeShapeType="1"/>
            </p:cNvSpPr>
            <p:nvPr/>
          </p:nvSpPr>
          <p:spPr bwMode="auto">
            <a:xfrm>
              <a:off x="1655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237" name="Line 45"/>
            <p:cNvSpPr>
              <a:spLocks noChangeShapeType="1"/>
            </p:cNvSpPr>
            <p:nvPr/>
          </p:nvSpPr>
          <p:spPr bwMode="auto">
            <a:xfrm>
              <a:off x="1383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238" name="Text Box 46"/>
            <p:cNvSpPr txBox="1">
              <a:spLocks noChangeArrowheads="1"/>
            </p:cNvSpPr>
            <p:nvPr/>
          </p:nvSpPr>
          <p:spPr bwMode="auto">
            <a:xfrm>
              <a:off x="2653" y="2523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000">
                  <a:solidFill>
                    <a:srgbClr val="FF3399"/>
                  </a:solidFill>
                </a:rPr>
                <a:t>0</a:t>
              </a:r>
            </a:p>
          </p:txBody>
        </p:sp>
        <p:sp>
          <p:nvSpPr>
            <p:cNvPr id="8239" name="Text Box 47"/>
            <p:cNvSpPr txBox="1">
              <a:spLocks noChangeArrowheads="1"/>
            </p:cNvSpPr>
            <p:nvPr/>
          </p:nvSpPr>
          <p:spPr bwMode="auto">
            <a:xfrm>
              <a:off x="2336" y="2523"/>
              <a:ext cx="2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>
                  <a:solidFill>
                    <a:srgbClr val="000000"/>
                  </a:solidFill>
                </a:rPr>
                <a:t>-1</a:t>
              </a:r>
            </a:p>
          </p:txBody>
        </p:sp>
        <p:sp>
          <p:nvSpPr>
            <p:cNvPr id="8240" name="Text Box 48"/>
            <p:cNvSpPr txBox="1">
              <a:spLocks noChangeArrowheads="1"/>
            </p:cNvSpPr>
            <p:nvPr/>
          </p:nvSpPr>
          <p:spPr bwMode="auto">
            <a:xfrm>
              <a:off x="2064" y="2523"/>
              <a:ext cx="31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>
                  <a:solidFill>
                    <a:srgbClr val="000000"/>
                  </a:solidFill>
                </a:rPr>
                <a:t>-2</a:t>
              </a:r>
            </a:p>
          </p:txBody>
        </p:sp>
        <p:sp>
          <p:nvSpPr>
            <p:cNvPr id="8241" name="Text Box 49"/>
            <p:cNvSpPr txBox="1">
              <a:spLocks noChangeArrowheads="1"/>
            </p:cNvSpPr>
            <p:nvPr/>
          </p:nvSpPr>
          <p:spPr bwMode="auto">
            <a:xfrm>
              <a:off x="1791" y="2523"/>
              <a:ext cx="2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>
                  <a:solidFill>
                    <a:srgbClr val="000000"/>
                  </a:solidFill>
                </a:rPr>
                <a:t>-3</a:t>
              </a:r>
            </a:p>
          </p:txBody>
        </p:sp>
        <p:sp>
          <p:nvSpPr>
            <p:cNvPr id="8242" name="Text Box 50"/>
            <p:cNvSpPr txBox="1">
              <a:spLocks noChangeArrowheads="1"/>
            </p:cNvSpPr>
            <p:nvPr/>
          </p:nvSpPr>
          <p:spPr bwMode="auto">
            <a:xfrm>
              <a:off x="1519" y="2523"/>
              <a:ext cx="2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>
                  <a:solidFill>
                    <a:srgbClr val="000000"/>
                  </a:solidFill>
                </a:rPr>
                <a:t>-4</a:t>
              </a:r>
            </a:p>
          </p:txBody>
        </p:sp>
        <p:sp>
          <p:nvSpPr>
            <p:cNvPr id="8243" name="Text Box 51"/>
            <p:cNvSpPr txBox="1">
              <a:spLocks noChangeArrowheads="1"/>
            </p:cNvSpPr>
            <p:nvPr/>
          </p:nvSpPr>
          <p:spPr bwMode="auto">
            <a:xfrm>
              <a:off x="2925" y="2523"/>
              <a:ext cx="2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8244" name="Text Box 52"/>
            <p:cNvSpPr txBox="1">
              <a:spLocks noChangeArrowheads="1"/>
            </p:cNvSpPr>
            <p:nvPr/>
          </p:nvSpPr>
          <p:spPr bwMode="auto">
            <a:xfrm>
              <a:off x="3198" y="2523"/>
              <a:ext cx="2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8245" name="Text Box 53"/>
            <p:cNvSpPr txBox="1">
              <a:spLocks noChangeArrowheads="1"/>
            </p:cNvSpPr>
            <p:nvPr/>
          </p:nvSpPr>
          <p:spPr bwMode="auto">
            <a:xfrm>
              <a:off x="3470" y="2523"/>
              <a:ext cx="2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8246" name="Text Box 54"/>
            <p:cNvSpPr txBox="1">
              <a:spLocks noChangeArrowheads="1"/>
            </p:cNvSpPr>
            <p:nvPr/>
          </p:nvSpPr>
          <p:spPr bwMode="auto">
            <a:xfrm>
              <a:off x="3696" y="2523"/>
              <a:ext cx="31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8247" name="Text Box 55"/>
            <p:cNvSpPr txBox="1">
              <a:spLocks noChangeArrowheads="1"/>
            </p:cNvSpPr>
            <p:nvPr/>
          </p:nvSpPr>
          <p:spPr bwMode="auto">
            <a:xfrm>
              <a:off x="3923" y="2523"/>
              <a:ext cx="2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8248" name="Text Box 56"/>
            <p:cNvSpPr txBox="1">
              <a:spLocks noChangeArrowheads="1"/>
            </p:cNvSpPr>
            <p:nvPr/>
          </p:nvSpPr>
          <p:spPr bwMode="auto">
            <a:xfrm>
              <a:off x="1292" y="2523"/>
              <a:ext cx="3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>
                  <a:solidFill>
                    <a:srgbClr val="000000"/>
                  </a:solidFill>
                </a:rPr>
                <a:t>-5</a:t>
              </a:r>
            </a:p>
          </p:txBody>
        </p:sp>
      </p:grpSp>
      <p:grpSp>
        <p:nvGrpSpPr>
          <p:cNvPr id="8260" name="Group 68"/>
          <p:cNvGrpSpPr/>
          <p:nvPr/>
        </p:nvGrpSpPr>
        <p:grpSpPr bwMode="auto">
          <a:xfrm>
            <a:off x="2411413" y="5300663"/>
            <a:ext cx="3814762" cy="534987"/>
            <a:chOff x="1338" y="3339"/>
            <a:chExt cx="2403" cy="337"/>
          </a:xfrm>
        </p:grpSpPr>
        <p:sp>
          <p:nvSpPr>
            <p:cNvPr id="8251" name="Text Box 59"/>
            <p:cNvSpPr txBox="1">
              <a:spLocks noChangeArrowheads="1"/>
            </p:cNvSpPr>
            <p:nvPr/>
          </p:nvSpPr>
          <p:spPr bwMode="auto">
            <a:xfrm>
              <a:off x="2400" y="3385"/>
              <a:ext cx="2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400">
                  <a:solidFill>
                    <a:srgbClr val="000000"/>
                  </a:solidFill>
                </a:rPr>
                <a:t>0</a:t>
              </a:r>
            </a:p>
          </p:txBody>
        </p:sp>
        <p:grpSp>
          <p:nvGrpSpPr>
            <p:cNvPr id="8258" name="Group 66"/>
            <p:cNvGrpSpPr/>
            <p:nvPr/>
          </p:nvGrpSpPr>
          <p:grpSpPr bwMode="auto">
            <a:xfrm>
              <a:off x="1338" y="3339"/>
              <a:ext cx="2403" cy="337"/>
              <a:chOff x="1429" y="3789"/>
              <a:chExt cx="2267" cy="337"/>
            </a:xfrm>
          </p:grpSpPr>
          <p:sp>
            <p:nvSpPr>
              <p:cNvPr id="8249" name="Text Box 57"/>
              <p:cNvSpPr txBox="1">
                <a:spLocks noChangeArrowheads="1"/>
              </p:cNvSpPr>
              <p:nvPr/>
            </p:nvSpPr>
            <p:spPr bwMode="auto">
              <a:xfrm>
                <a:off x="1429" y="3838"/>
                <a:ext cx="27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2400">
                    <a:solidFill>
                      <a:srgbClr val="000000"/>
                    </a:solidFill>
                  </a:rPr>
                  <a:t>-5</a:t>
                </a:r>
              </a:p>
            </p:txBody>
          </p:sp>
          <p:sp>
            <p:nvSpPr>
              <p:cNvPr id="8250" name="Text Box 58"/>
              <p:cNvSpPr txBox="1">
                <a:spLocks noChangeArrowheads="1"/>
              </p:cNvSpPr>
              <p:nvPr/>
            </p:nvSpPr>
            <p:spPr bwMode="auto">
              <a:xfrm>
                <a:off x="1927" y="3838"/>
                <a:ext cx="36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2400">
                    <a:solidFill>
                      <a:srgbClr val="000000"/>
                    </a:solidFill>
                  </a:rPr>
                  <a:t>-4</a:t>
                </a:r>
              </a:p>
            </p:txBody>
          </p:sp>
          <p:sp>
            <p:nvSpPr>
              <p:cNvPr id="8252" name="Text Box 60"/>
              <p:cNvSpPr txBox="1">
                <a:spLocks noChangeArrowheads="1"/>
              </p:cNvSpPr>
              <p:nvPr/>
            </p:nvSpPr>
            <p:spPr bwMode="auto">
              <a:xfrm>
                <a:off x="2835" y="3838"/>
                <a:ext cx="31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2400">
                    <a:solidFill>
                      <a:srgbClr val="000000"/>
                    </a:solidFill>
                  </a:rPr>
                  <a:t>5</a:t>
                </a:r>
              </a:p>
            </p:txBody>
          </p:sp>
          <p:sp>
            <p:nvSpPr>
              <p:cNvPr id="8253" name="Text Box 61"/>
              <p:cNvSpPr txBox="1">
                <a:spLocks noChangeArrowheads="1"/>
              </p:cNvSpPr>
              <p:nvPr/>
            </p:nvSpPr>
            <p:spPr bwMode="auto">
              <a:xfrm>
                <a:off x="3334" y="3838"/>
                <a:ext cx="36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2400">
                    <a:solidFill>
                      <a:srgbClr val="000000"/>
                    </a:solidFill>
                  </a:rPr>
                  <a:t>9</a:t>
                </a:r>
              </a:p>
            </p:txBody>
          </p:sp>
          <p:sp>
            <p:nvSpPr>
              <p:cNvPr id="8254" name="Rectangle 62"/>
              <p:cNvSpPr>
                <a:spLocks noChangeArrowheads="1"/>
              </p:cNvSpPr>
              <p:nvPr/>
            </p:nvSpPr>
            <p:spPr bwMode="auto">
              <a:xfrm>
                <a:off x="1655" y="3789"/>
                <a:ext cx="29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2400">
                    <a:solidFill>
                      <a:srgbClr val="000000"/>
                    </a:solidFill>
                  </a:rPr>
                  <a:t>＜</a:t>
                </a:r>
              </a:p>
            </p:txBody>
          </p:sp>
          <p:sp>
            <p:nvSpPr>
              <p:cNvPr id="8255" name="Rectangle 63"/>
              <p:cNvSpPr>
                <a:spLocks noChangeArrowheads="1"/>
              </p:cNvSpPr>
              <p:nvPr/>
            </p:nvSpPr>
            <p:spPr bwMode="auto">
              <a:xfrm>
                <a:off x="2109" y="3838"/>
                <a:ext cx="31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2400">
                    <a:solidFill>
                      <a:srgbClr val="000000"/>
                    </a:solidFill>
                  </a:rPr>
                  <a:t>＜</a:t>
                </a:r>
              </a:p>
            </p:txBody>
          </p:sp>
          <p:sp>
            <p:nvSpPr>
              <p:cNvPr id="8256" name="Rectangle 64"/>
              <p:cNvSpPr>
                <a:spLocks noChangeArrowheads="1"/>
              </p:cNvSpPr>
              <p:nvPr/>
            </p:nvSpPr>
            <p:spPr bwMode="auto">
              <a:xfrm>
                <a:off x="2562" y="3789"/>
                <a:ext cx="29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2400">
                    <a:solidFill>
                      <a:srgbClr val="000000"/>
                    </a:solidFill>
                  </a:rPr>
                  <a:t>＜</a:t>
                </a:r>
              </a:p>
            </p:txBody>
          </p:sp>
          <p:sp>
            <p:nvSpPr>
              <p:cNvPr id="8257" name="Rectangle 65"/>
              <p:cNvSpPr>
                <a:spLocks noChangeArrowheads="1"/>
              </p:cNvSpPr>
              <p:nvPr/>
            </p:nvSpPr>
            <p:spPr bwMode="auto">
              <a:xfrm>
                <a:off x="3061" y="3789"/>
                <a:ext cx="29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2400">
                    <a:solidFill>
                      <a:srgbClr val="000000"/>
                    </a:solidFill>
                  </a:rPr>
                  <a:t>＜</a:t>
                </a:r>
              </a:p>
            </p:txBody>
          </p:sp>
        </p:grpSp>
      </p:grpSp>
      <p:grpSp>
        <p:nvGrpSpPr>
          <p:cNvPr id="8261" name="Group 69"/>
          <p:cNvGrpSpPr/>
          <p:nvPr/>
        </p:nvGrpSpPr>
        <p:grpSpPr bwMode="auto">
          <a:xfrm>
            <a:off x="7620000" y="5013325"/>
            <a:ext cx="1524000" cy="1447800"/>
            <a:chOff x="4272" y="3020"/>
            <a:chExt cx="1488" cy="1156"/>
          </a:xfrm>
        </p:grpSpPr>
        <p:pic>
          <p:nvPicPr>
            <p:cNvPr id="8262" name="Picture 70" descr="20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272" y="3020"/>
              <a:ext cx="1488" cy="11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263" name="Text Box 71"/>
            <p:cNvSpPr txBox="1">
              <a:spLocks noChangeArrowheads="1"/>
            </p:cNvSpPr>
            <p:nvPr/>
          </p:nvSpPr>
          <p:spPr bwMode="auto">
            <a:xfrm>
              <a:off x="4560" y="3484"/>
              <a:ext cx="816" cy="2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zh-CN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0" dur="2000"/>
                                        <p:tgtEl>
                                          <p:spTgt spid="8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  <p:bldP spid="82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/>
          <a:lstStyle/>
          <a:p>
            <a:r>
              <a:rPr lang="zh-CN" altLang="en-US" sz="4000" b="1" dirty="0"/>
              <a:t>以上这些数的大小顺序与数轴上的点的位置有什么关系？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4913" y="2492896"/>
            <a:ext cx="8229600" cy="3144838"/>
          </a:xfrm>
        </p:spPr>
        <p:txBody>
          <a:bodyPr/>
          <a:lstStyle/>
          <a:p>
            <a:r>
              <a:rPr lang="zh-CN" altLang="en-US" dirty="0"/>
              <a:t>数轴上不同的两个点表示的数，右边点表示的数总比左边点表示的数大。</a:t>
            </a:r>
          </a:p>
          <a:p>
            <a:endParaRPr lang="zh-CN" altLang="en-US" dirty="0"/>
          </a:p>
          <a:p>
            <a:pPr>
              <a:buFontTx/>
              <a:buNone/>
            </a:pPr>
            <a:r>
              <a:rPr lang="zh-CN" altLang="en-US" dirty="0"/>
              <a:t>    当然一定有：负数小于</a:t>
            </a:r>
            <a:r>
              <a:rPr lang="en-US" altLang="zh-CN" dirty="0"/>
              <a:t>0</a:t>
            </a:r>
            <a:r>
              <a:rPr lang="zh-CN" altLang="en-US" dirty="0"/>
              <a:t>，</a:t>
            </a:r>
            <a:r>
              <a:rPr lang="en-US" altLang="zh-CN" dirty="0"/>
              <a:t>0</a:t>
            </a:r>
            <a:r>
              <a:rPr lang="zh-CN" altLang="en-US" dirty="0"/>
              <a:t>小于正数，负数小于正数。</a:t>
            </a:r>
          </a:p>
        </p:txBody>
      </p:sp>
      <p:grpSp>
        <p:nvGrpSpPr>
          <p:cNvPr id="10244" name="Group 4"/>
          <p:cNvGrpSpPr/>
          <p:nvPr/>
        </p:nvGrpSpPr>
        <p:grpSpPr bwMode="auto">
          <a:xfrm>
            <a:off x="323850" y="1338784"/>
            <a:ext cx="8675688" cy="617538"/>
            <a:chOff x="432" y="2928"/>
            <a:chExt cx="5760" cy="389"/>
          </a:xfrm>
        </p:grpSpPr>
        <p:sp>
          <p:nvSpPr>
            <p:cNvPr id="10245" name="Text Box 5"/>
            <p:cNvSpPr txBox="1">
              <a:spLocks noChangeArrowheads="1"/>
            </p:cNvSpPr>
            <p:nvPr/>
          </p:nvSpPr>
          <p:spPr bwMode="auto">
            <a:xfrm>
              <a:off x="768" y="2976"/>
              <a:ext cx="54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zh-CN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pic>
          <p:nvPicPr>
            <p:cNvPr id="10246" name="Picture 6" descr="Q_012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32" y="2928"/>
              <a:ext cx="353" cy="3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1024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                    </a:t>
            </a:r>
            <a:r>
              <a:rPr lang="zh-CN" altLang="en-US" b="1" dirty="0"/>
              <a:t>请来练一练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zh-CN" altLang="en-US" dirty="0"/>
              <a:t>一</a:t>
            </a:r>
            <a:r>
              <a:rPr lang="en-US" altLang="zh-CN" dirty="0"/>
              <a:t>.</a:t>
            </a:r>
            <a:r>
              <a:rPr lang="zh-CN" altLang="en-US" dirty="0"/>
              <a:t>填空（填“＞”或“＜”号）</a:t>
            </a:r>
          </a:p>
          <a:p>
            <a:pPr>
              <a:buFontTx/>
              <a:buNone/>
            </a:pPr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en-US" altLang="zh-CN" dirty="0"/>
              <a:t>3___14  </a:t>
            </a:r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r>
              <a:rPr lang="en-US" altLang="zh-CN" dirty="0"/>
              <a:t>7___-6</a:t>
            </a:r>
          </a:p>
          <a:p>
            <a:pPr>
              <a:buFontTx/>
              <a:buNone/>
            </a:pPr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</a:t>
            </a:r>
            <a:r>
              <a:rPr lang="en-US" altLang="zh-CN" dirty="0"/>
              <a:t>0.02___0</a:t>
            </a:r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</a:t>
            </a:r>
            <a:r>
              <a:rPr lang="en-US" altLang="zh-CN" dirty="0"/>
              <a:t>-12___-3</a:t>
            </a:r>
          </a:p>
          <a:p>
            <a:pPr>
              <a:buFontTx/>
              <a:buNone/>
            </a:pPr>
            <a:r>
              <a:rPr lang="zh-CN" altLang="en-US" dirty="0"/>
              <a:t>二</a:t>
            </a:r>
            <a:r>
              <a:rPr lang="en-US" altLang="zh-CN" dirty="0"/>
              <a:t>.</a:t>
            </a:r>
            <a:r>
              <a:rPr lang="zh-CN" altLang="en-US" dirty="0"/>
              <a:t>把下列各数表示在数轴上，并用“＞”把它们连接起来：</a:t>
            </a:r>
          </a:p>
          <a:p>
            <a:pPr>
              <a:buFontTx/>
              <a:buNone/>
            </a:pPr>
            <a:r>
              <a:rPr lang="zh-CN" altLang="en-US" dirty="0"/>
              <a:t>     </a:t>
            </a:r>
            <a:r>
              <a:rPr lang="en-US" altLang="zh-CN" dirty="0"/>
              <a:t>-2 </a:t>
            </a:r>
            <a:r>
              <a:rPr lang="zh-CN" altLang="en-US" dirty="0"/>
              <a:t>， </a:t>
            </a:r>
            <a:r>
              <a:rPr lang="en-US" altLang="zh-CN" dirty="0"/>
              <a:t>3 </a:t>
            </a:r>
            <a:r>
              <a:rPr lang="zh-CN" altLang="en-US" dirty="0"/>
              <a:t>，</a:t>
            </a:r>
            <a:r>
              <a:rPr lang="en-US" altLang="zh-CN" dirty="0"/>
              <a:t>0 ,  -3.5  , 12,</a:t>
            </a:r>
          </a:p>
        </p:txBody>
      </p:sp>
      <p:grpSp>
        <p:nvGrpSpPr>
          <p:cNvPr id="9220" name="Group 4"/>
          <p:cNvGrpSpPr/>
          <p:nvPr/>
        </p:nvGrpSpPr>
        <p:grpSpPr bwMode="auto">
          <a:xfrm>
            <a:off x="152400" y="228600"/>
            <a:ext cx="3581400" cy="685800"/>
            <a:chOff x="768" y="336"/>
            <a:chExt cx="2256" cy="432"/>
          </a:xfrm>
        </p:grpSpPr>
        <p:grpSp>
          <p:nvGrpSpPr>
            <p:cNvPr id="9221" name="Group 5"/>
            <p:cNvGrpSpPr/>
            <p:nvPr/>
          </p:nvGrpSpPr>
          <p:grpSpPr bwMode="auto">
            <a:xfrm>
              <a:off x="768" y="348"/>
              <a:ext cx="1488" cy="407"/>
              <a:chOff x="1920" y="45"/>
              <a:chExt cx="2112" cy="291"/>
            </a:xfrm>
          </p:grpSpPr>
          <p:sp>
            <p:nvSpPr>
              <p:cNvPr id="9222" name="Rectangle 6"/>
              <p:cNvSpPr>
                <a:spLocks noChangeArrowheads="1"/>
              </p:cNvSpPr>
              <p:nvPr/>
            </p:nvSpPr>
            <p:spPr bwMode="auto">
              <a:xfrm>
                <a:off x="1920" y="58"/>
                <a:ext cx="2112" cy="278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CC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sz="3200" b="1">
                    <a:solidFill>
                      <a:srgbClr val="000000"/>
                    </a:solidFill>
                    <a:latin typeface="Times New Roman" panose="02020603050405020304" pitchFamily="18" charset="0"/>
                    <a:ea typeface="隶书" panose="02010509060101010101" pitchFamily="49" charset="-122"/>
                  </a:rPr>
                  <a:t>    </a:t>
                </a:r>
                <a:r>
                  <a:rPr kumimoji="1" lang="zh-CN" altLang="en-US" sz="2400" b="1">
                    <a:solidFill>
                      <a:srgbClr val="000000"/>
                    </a:solidFill>
                    <a:latin typeface="Times New Roman" panose="02020603050405020304" pitchFamily="18" charset="0"/>
                    <a:ea typeface="隶书" panose="02010509060101010101" pitchFamily="49" charset="-122"/>
                  </a:rPr>
                  <a:t>做一做</a:t>
                </a:r>
                <a:r>
                  <a:rPr kumimoji="1" lang="en-US" altLang="zh-CN" sz="2400" b="1">
                    <a:solidFill>
                      <a:srgbClr val="000000"/>
                    </a:solidFill>
                    <a:latin typeface="Times New Roman" panose="02020603050405020304" pitchFamily="18" charset="0"/>
                    <a:ea typeface="隶书" panose="02010509060101010101" pitchFamily="49" charset="-122"/>
                  </a:rPr>
                  <a:t>P</a:t>
                </a:r>
                <a:r>
                  <a:rPr kumimoji="1" lang="en-US" altLang="zh-CN" sz="2400" b="1" baseline="-25000">
                    <a:solidFill>
                      <a:srgbClr val="000000"/>
                    </a:solidFill>
                    <a:latin typeface="Times New Roman" panose="02020603050405020304" pitchFamily="18" charset="0"/>
                    <a:ea typeface="隶书" panose="02010509060101010101" pitchFamily="49" charset="-122"/>
                  </a:rPr>
                  <a:t>3</a:t>
                </a:r>
              </a:p>
            </p:txBody>
          </p:sp>
          <p:sp>
            <p:nvSpPr>
              <p:cNvPr id="9223" name="Rectangle 7" descr="PE03255_"/>
              <p:cNvSpPr>
                <a:spLocks noChangeArrowheads="1"/>
              </p:cNvSpPr>
              <p:nvPr/>
            </p:nvSpPr>
            <p:spPr bwMode="auto">
              <a:xfrm>
                <a:off x="3601" y="45"/>
                <a:ext cx="342" cy="2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4"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CC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8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BatangChe" pitchFamily="49" charset="-127"/>
                  </a:rPr>
                  <a:t>3</a:t>
                </a:r>
              </a:p>
            </p:txBody>
          </p:sp>
        </p:grpSp>
        <p:pic>
          <p:nvPicPr>
            <p:cNvPr id="9224" name="Picture 8" descr="678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256" y="336"/>
              <a:ext cx="768" cy="4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225" name="Picture 9" descr="gif003[1]">
              <a:hlinkClick r:id="" action="ppaction://hlinkshowjump?jump=lastslide"/>
            </p:cNvPr>
            <p:cNvPicPr>
              <a:picLocks noChangeAspect="1" noChangeArrowheads="1" noCrop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768" y="432"/>
              <a:ext cx="336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226" name="Group 10"/>
          <p:cNvGrpSpPr/>
          <p:nvPr/>
        </p:nvGrpSpPr>
        <p:grpSpPr bwMode="auto">
          <a:xfrm>
            <a:off x="7620000" y="5013325"/>
            <a:ext cx="1524000" cy="1447800"/>
            <a:chOff x="4272" y="3020"/>
            <a:chExt cx="1488" cy="1156"/>
          </a:xfrm>
        </p:grpSpPr>
        <p:pic>
          <p:nvPicPr>
            <p:cNvPr id="9227" name="Picture 11" descr="20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272" y="3020"/>
              <a:ext cx="1488" cy="11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228" name="Text Box 12"/>
            <p:cNvSpPr txBox="1">
              <a:spLocks noChangeArrowheads="1"/>
            </p:cNvSpPr>
            <p:nvPr/>
          </p:nvSpPr>
          <p:spPr bwMode="auto">
            <a:xfrm>
              <a:off x="4560" y="3484"/>
              <a:ext cx="816" cy="2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zh-CN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968375"/>
          </a:xfrm>
        </p:spPr>
        <p:txBody>
          <a:bodyPr/>
          <a:lstStyle/>
          <a:p>
            <a:r>
              <a:rPr lang="en-US" altLang="zh-CN" dirty="0"/>
              <a:t>           </a:t>
            </a:r>
            <a:r>
              <a:rPr lang="zh-CN" altLang="en-US" dirty="0"/>
              <a:t>思考一下：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0586" y="1125538"/>
            <a:ext cx="8499886" cy="417567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3600" dirty="0"/>
              <a:t>1</a:t>
            </a:r>
            <a:r>
              <a:rPr lang="zh-CN" altLang="en-US" sz="2800" dirty="0"/>
              <a:t>在数轴上分别表示下列各对数，并比较它们的大小。</a:t>
            </a:r>
          </a:p>
          <a:p>
            <a:pPr>
              <a:buFontTx/>
              <a:buNone/>
            </a:pPr>
            <a:endParaRPr lang="zh-CN" altLang="en-US" sz="2800" dirty="0"/>
          </a:p>
          <a:p>
            <a:pPr>
              <a:buFontTx/>
              <a:buNone/>
            </a:pPr>
            <a:r>
              <a:rPr lang="zh-CN" altLang="en-US" sz="2800" dirty="0"/>
              <a:t>（</a:t>
            </a:r>
            <a:r>
              <a:rPr lang="en-US" altLang="zh-CN" sz="2800" dirty="0"/>
              <a:t>1</a:t>
            </a:r>
            <a:r>
              <a:rPr lang="zh-CN" altLang="en-US" sz="2800" dirty="0"/>
              <a:t>）</a:t>
            </a:r>
            <a:r>
              <a:rPr lang="en-US" altLang="zh-CN" sz="2800" dirty="0"/>
              <a:t>-1</a:t>
            </a:r>
            <a:r>
              <a:rPr lang="zh-CN" altLang="en-US" sz="2800" dirty="0"/>
              <a:t>与</a:t>
            </a:r>
            <a:r>
              <a:rPr lang="en-US" altLang="zh-CN" sz="2800" dirty="0"/>
              <a:t>-1.5  </a:t>
            </a:r>
            <a:r>
              <a:rPr lang="zh-CN" altLang="en-US" sz="2800" dirty="0"/>
              <a:t>（</a:t>
            </a:r>
            <a:r>
              <a:rPr lang="en-US" altLang="zh-CN" sz="2800" dirty="0"/>
              <a:t>2</a:t>
            </a:r>
            <a:r>
              <a:rPr lang="zh-CN" altLang="en-US" sz="2800" dirty="0"/>
              <a:t>）</a:t>
            </a:r>
            <a:r>
              <a:rPr lang="en-US" altLang="zh-CN" sz="2800" dirty="0"/>
              <a:t>-     </a:t>
            </a:r>
            <a:r>
              <a:rPr lang="zh-CN" altLang="en-US" sz="2800" dirty="0"/>
              <a:t>与</a:t>
            </a:r>
            <a:r>
              <a:rPr lang="en-US" altLang="zh-CN" sz="2800" dirty="0"/>
              <a:t>-           </a:t>
            </a:r>
          </a:p>
          <a:p>
            <a:pPr>
              <a:buFontTx/>
              <a:buNone/>
            </a:pPr>
            <a:endParaRPr lang="en-US" altLang="zh-CN" sz="2800" dirty="0"/>
          </a:p>
          <a:p>
            <a:pPr>
              <a:buFontTx/>
              <a:buNone/>
            </a:pPr>
            <a:r>
              <a:rPr lang="zh-CN" altLang="en-US" sz="2800" dirty="0"/>
              <a:t>（ </a:t>
            </a:r>
            <a:r>
              <a:rPr lang="en-US" altLang="zh-CN" sz="2800" dirty="0"/>
              <a:t>3</a:t>
            </a:r>
            <a:r>
              <a:rPr lang="zh-CN" altLang="en-US" sz="2800" dirty="0"/>
              <a:t>）</a:t>
            </a:r>
            <a:r>
              <a:rPr lang="en-US" altLang="zh-CN" sz="2800" dirty="0"/>
              <a:t>-2</a:t>
            </a:r>
            <a:r>
              <a:rPr lang="zh-CN" altLang="en-US" sz="2800" dirty="0"/>
              <a:t>与</a:t>
            </a:r>
            <a:r>
              <a:rPr lang="en-US" altLang="zh-CN" sz="2800" dirty="0"/>
              <a:t>-2.5   </a:t>
            </a:r>
            <a:r>
              <a:rPr lang="zh-CN" altLang="en-US" sz="2800" dirty="0"/>
              <a:t>（</a:t>
            </a:r>
            <a:r>
              <a:rPr lang="en-US" altLang="zh-CN" sz="2800" dirty="0"/>
              <a:t>4</a:t>
            </a:r>
            <a:r>
              <a:rPr lang="zh-CN" altLang="en-US" sz="2800" dirty="0"/>
              <a:t>）</a:t>
            </a:r>
            <a:r>
              <a:rPr lang="en-US" altLang="zh-CN" sz="2800" dirty="0"/>
              <a:t>-10</a:t>
            </a:r>
            <a:r>
              <a:rPr lang="zh-CN" altLang="en-US" sz="2800" dirty="0"/>
              <a:t>与</a:t>
            </a:r>
            <a:r>
              <a:rPr lang="en-US" altLang="zh-CN" sz="2800" dirty="0"/>
              <a:t>-0.1</a:t>
            </a:r>
          </a:p>
          <a:p>
            <a:pPr>
              <a:buFontTx/>
              <a:buNone/>
            </a:pPr>
            <a:r>
              <a:rPr lang="en-US" altLang="zh-CN" sz="3600" dirty="0"/>
              <a:t>2.</a:t>
            </a:r>
            <a:r>
              <a:rPr lang="zh-CN" altLang="en-US" sz="2800" dirty="0"/>
              <a:t>求出上题中各对数的绝对值，并比较它们的大小。</a:t>
            </a:r>
          </a:p>
          <a:p>
            <a:pPr>
              <a:buFontTx/>
              <a:buNone/>
            </a:pPr>
            <a:r>
              <a:rPr lang="en-US" altLang="zh-CN" sz="3600" dirty="0"/>
              <a:t>3</a:t>
            </a:r>
            <a:r>
              <a:rPr lang="en-US" altLang="zh-CN" sz="2800" dirty="0"/>
              <a:t>.</a:t>
            </a:r>
            <a:r>
              <a:rPr lang="zh-CN" altLang="en-US" sz="2800" dirty="0"/>
              <a:t>做过上面两题后，你发现了</a:t>
            </a:r>
            <a:r>
              <a:rPr lang="zh-CN" altLang="en-US" sz="2800" b="1" dirty="0"/>
              <a:t>什么规律？</a:t>
            </a:r>
            <a:endParaRPr lang="zh-CN" altLang="en-US" sz="3600" b="1" dirty="0"/>
          </a:p>
        </p:txBody>
      </p:sp>
      <p:graphicFrame>
        <p:nvGraphicFramePr>
          <p:cNvPr id="11271" name="Object 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851920" y="2204864"/>
          <a:ext cx="307975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公式" r:id="rId4" imgW="152400" imgH="393700" progId="Equation.3">
                  <p:embed/>
                </p:oleObj>
              </mc:Choice>
              <mc:Fallback>
                <p:oleObj name="公式" r:id="rId4" imgW="152400" imgH="393700" progId="Equation.3">
                  <p:embed/>
                  <p:pic>
                    <p:nvPicPr>
                      <p:cNvPr id="0" name="图片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2204864"/>
                        <a:ext cx="307975" cy="741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3" name="Object 9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716016" y="2204864"/>
          <a:ext cx="382588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公式" r:id="rId6" imgW="152400" imgH="393700" progId="Equation.3">
                  <p:embed/>
                </p:oleObj>
              </mc:Choice>
              <mc:Fallback>
                <p:oleObj name="公式" r:id="rId6" imgW="152400" imgH="393700" progId="Equation.3">
                  <p:embed/>
                  <p:pic>
                    <p:nvPicPr>
                      <p:cNvPr id="0" name="图片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2204864"/>
                        <a:ext cx="382588" cy="690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275" name="Group 11"/>
          <p:cNvGrpSpPr/>
          <p:nvPr/>
        </p:nvGrpSpPr>
        <p:grpSpPr bwMode="auto">
          <a:xfrm>
            <a:off x="7620000" y="5013325"/>
            <a:ext cx="1524000" cy="1447800"/>
            <a:chOff x="4272" y="3020"/>
            <a:chExt cx="1488" cy="1156"/>
          </a:xfrm>
        </p:grpSpPr>
        <p:pic>
          <p:nvPicPr>
            <p:cNvPr id="11276" name="Picture 12" descr="20"/>
            <p:cNvPicPr>
              <a:picLocks noChangeAspect="1" noChangeArrowheads="1" noCrop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4272" y="3020"/>
              <a:ext cx="1488" cy="11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277" name="Text Box 13"/>
            <p:cNvSpPr txBox="1">
              <a:spLocks noChangeArrowheads="1"/>
            </p:cNvSpPr>
            <p:nvPr/>
          </p:nvSpPr>
          <p:spPr bwMode="auto">
            <a:xfrm>
              <a:off x="4560" y="3484"/>
              <a:ext cx="816" cy="2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zh-CN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1278" name="Group 14"/>
          <p:cNvGrpSpPr/>
          <p:nvPr/>
        </p:nvGrpSpPr>
        <p:grpSpPr bwMode="auto">
          <a:xfrm>
            <a:off x="152400" y="228600"/>
            <a:ext cx="3581400" cy="685800"/>
            <a:chOff x="768" y="336"/>
            <a:chExt cx="2256" cy="432"/>
          </a:xfrm>
        </p:grpSpPr>
        <p:grpSp>
          <p:nvGrpSpPr>
            <p:cNvPr id="11279" name="Group 15"/>
            <p:cNvGrpSpPr/>
            <p:nvPr/>
          </p:nvGrpSpPr>
          <p:grpSpPr bwMode="auto">
            <a:xfrm>
              <a:off x="768" y="348"/>
              <a:ext cx="1488" cy="407"/>
              <a:chOff x="1920" y="45"/>
              <a:chExt cx="2112" cy="291"/>
            </a:xfrm>
          </p:grpSpPr>
          <p:sp>
            <p:nvSpPr>
              <p:cNvPr id="11280" name="Rectangle 16"/>
              <p:cNvSpPr>
                <a:spLocks noChangeArrowheads="1"/>
              </p:cNvSpPr>
              <p:nvPr/>
            </p:nvSpPr>
            <p:spPr bwMode="auto">
              <a:xfrm>
                <a:off x="1920" y="58"/>
                <a:ext cx="2112" cy="278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CC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sz="3200" b="1">
                    <a:solidFill>
                      <a:srgbClr val="000000"/>
                    </a:solidFill>
                    <a:latin typeface="Times New Roman" panose="02020603050405020304" pitchFamily="18" charset="0"/>
                    <a:ea typeface="隶书" panose="02010509060101010101" pitchFamily="49" charset="-122"/>
                  </a:rPr>
                  <a:t>    </a:t>
                </a:r>
                <a:r>
                  <a:rPr kumimoji="1" lang="zh-CN" altLang="en-US" sz="2400" b="1">
                    <a:solidFill>
                      <a:srgbClr val="000000"/>
                    </a:solidFill>
                    <a:latin typeface="Times New Roman" panose="02020603050405020304" pitchFamily="18" charset="0"/>
                    <a:ea typeface="隶书" panose="02010509060101010101" pitchFamily="49" charset="-122"/>
                  </a:rPr>
                  <a:t>做一做</a:t>
                </a:r>
                <a:r>
                  <a:rPr kumimoji="1" lang="en-US" altLang="zh-CN" sz="2400" b="1">
                    <a:solidFill>
                      <a:srgbClr val="000000"/>
                    </a:solidFill>
                    <a:latin typeface="Times New Roman" panose="02020603050405020304" pitchFamily="18" charset="0"/>
                    <a:ea typeface="隶书" panose="02010509060101010101" pitchFamily="49" charset="-122"/>
                  </a:rPr>
                  <a:t>P</a:t>
                </a:r>
                <a:r>
                  <a:rPr kumimoji="1" lang="en-US" altLang="zh-CN" sz="2400" b="1" baseline="-25000">
                    <a:solidFill>
                      <a:srgbClr val="000000"/>
                    </a:solidFill>
                    <a:latin typeface="Times New Roman" panose="02020603050405020304" pitchFamily="18" charset="0"/>
                    <a:ea typeface="隶书" panose="02010509060101010101" pitchFamily="49" charset="-122"/>
                  </a:rPr>
                  <a:t>3</a:t>
                </a:r>
              </a:p>
            </p:txBody>
          </p:sp>
          <p:sp>
            <p:nvSpPr>
              <p:cNvPr id="11281" name="Rectangle 17" descr="PE03255_"/>
              <p:cNvSpPr>
                <a:spLocks noChangeArrowheads="1"/>
              </p:cNvSpPr>
              <p:nvPr/>
            </p:nvSpPr>
            <p:spPr bwMode="auto">
              <a:xfrm>
                <a:off x="3601" y="45"/>
                <a:ext cx="342" cy="2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9"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CC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8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BatangChe" pitchFamily="49" charset="-127"/>
                  </a:rPr>
                  <a:t>3</a:t>
                </a:r>
              </a:p>
            </p:txBody>
          </p:sp>
        </p:grpSp>
        <p:pic>
          <p:nvPicPr>
            <p:cNvPr id="11282" name="Picture 18" descr="678"/>
            <p:cNvPicPr>
              <a:picLocks noChangeAspect="1" noChangeArrowheads="1" noCrop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2256" y="336"/>
              <a:ext cx="768" cy="4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83" name="Picture 19" descr="gif003[1]">
              <a:hlinkClick r:id="" action="ppaction://hlinkshowjump?jump=lastslide"/>
            </p:cNvPr>
            <p:cNvPicPr>
              <a:picLocks noChangeAspect="1" noChangeArrowheads="1" noCrop="1"/>
            </p:cNvPicPr>
            <p:nvPr/>
          </p:nvPicPr>
          <p:blipFill>
            <a:blip r:embed="rId11" cstate="email"/>
            <a:srcRect/>
            <a:stretch>
              <a:fillRect/>
            </a:stretch>
          </p:blipFill>
          <p:spPr bwMode="auto">
            <a:xfrm>
              <a:off x="768" y="432"/>
              <a:ext cx="336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dirty="0"/>
              <a:t>两</a:t>
            </a:r>
            <a:r>
              <a:rPr lang="zh-CN" altLang="en-US" sz="3600" b="1" dirty="0">
                <a:solidFill>
                  <a:srgbClr val="FF3399"/>
                </a:solidFill>
              </a:rPr>
              <a:t>负数</a:t>
            </a:r>
            <a:r>
              <a:rPr lang="zh-CN" altLang="en-US" sz="3600" dirty="0"/>
              <a:t>比较大小</a:t>
            </a:r>
            <a:r>
              <a:rPr lang="zh-CN" altLang="en-US" sz="3600" b="1" dirty="0"/>
              <a:t>，</a:t>
            </a:r>
            <a:r>
              <a:rPr lang="zh-CN" altLang="en-US" sz="3600" b="1" dirty="0">
                <a:solidFill>
                  <a:srgbClr val="FF3399"/>
                </a:solidFill>
              </a:rPr>
              <a:t>绝对值</a:t>
            </a:r>
            <a:r>
              <a:rPr lang="zh-CN" altLang="en-US" sz="3600" dirty="0"/>
              <a:t>大的反而小</a:t>
            </a:r>
            <a:r>
              <a:rPr lang="zh-CN" altLang="en-US" dirty="0"/>
              <a:t>。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2566988"/>
          </a:xfrm>
        </p:spPr>
        <p:txBody>
          <a:bodyPr/>
          <a:lstStyle/>
          <a:p>
            <a:r>
              <a:rPr lang="zh-CN" altLang="en-US" sz="2800" dirty="0"/>
              <a:t>请同学们再认真看</a:t>
            </a:r>
            <a:r>
              <a:rPr lang="en-US" altLang="zh-CN" sz="2800" dirty="0"/>
              <a:t>P</a:t>
            </a:r>
            <a:r>
              <a:rPr lang="en-US" altLang="zh-CN" sz="2800" baseline="-25000" dirty="0"/>
              <a:t>15</a:t>
            </a:r>
            <a:r>
              <a:rPr lang="zh-CN" altLang="en-US" sz="2800" dirty="0"/>
              <a:t>的例题，观察如何比较两负数的大小。</a:t>
            </a:r>
            <a:r>
              <a:rPr lang="en-US" altLang="zh-CN" sz="2800" dirty="0"/>
              <a:t>2</a:t>
            </a:r>
            <a:r>
              <a:rPr lang="zh-CN" altLang="en-US" sz="2800" dirty="0"/>
              <a:t>分钟后请一名男同学和一名女同学来代表男女两队比赛，看哪对做的又快又对。其余同学在下面认真做，做好后同桌对调批改一下，并给对方指出错误之处，最后签上你的大名。</a:t>
            </a:r>
          </a:p>
        </p:txBody>
      </p:sp>
      <p:graphicFrame>
        <p:nvGraphicFramePr>
          <p:cNvPr id="14341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364163" y="4745038"/>
          <a:ext cx="360362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公式" r:id="rId4" imgW="152400" imgH="393700" progId="Equation.3">
                  <p:embed/>
                </p:oleObj>
              </mc:Choice>
              <mc:Fallback>
                <p:oleObj name="公式" r:id="rId4" imgW="152400" imgH="393700" progId="Equation.3">
                  <p:embed/>
                  <p:pic>
                    <p:nvPicPr>
                      <p:cNvPr id="0" name="图片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4745038"/>
                        <a:ext cx="360362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900113" y="4292600"/>
            <a:ext cx="7561262" cy="141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0000"/>
                </a:solidFill>
              </a:rPr>
              <a:t>相信你能完成下面的小练习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1600">
                <a:solidFill>
                  <a:srgbClr val="000000"/>
                </a:solidFill>
              </a:rPr>
              <a:t>（男生做）         </a:t>
            </a:r>
            <a:r>
              <a:rPr lang="en-US" altLang="zh-CN" sz="2400">
                <a:solidFill>
                  <a:srgbClr val="000000"/>
                </a:solidFill>
              </a:rPr>
              <a:t>-0.5</a:t>
            </a:r>
            <a:r>
              <a:rPr lang="zh-CN" altLang="en-US" sz="2400">
                <a:solidFill>
                  <a:srgbClr val="000000"/>
                </a:solidFill>
              </a:rPr>
              <a:t>与</a:t>
            </a:r>
            <a:r>
              <a:rPr lang="en-US" altLang="zh-CN" sz="2400">
                <a:solidFill>
                  <a:srgbClr val="000000"/>
                </a:solidFill>
              </a:rPr>
              <a:t>-2       </a:t>
            </a:r>
            <a:r>
              <a:rPr lang="zh-CN" altLang="en-US" sz="1600">
                <a:solidFill>
                  <a:srgbClr val="000000"/>
                </a:solidFill>
              </a:rPr>
              <a:t>（女生做）</a:t>
            </a:r>
            <a:r>
              <a:rPr lang="en-US" altLang="zh-CN" sz="2400">
                <a:solidFill>
                  <a:srgbClr val="000000"/>
                </a:solidFill>
              </a:rPr>
              <a:t>-   </a:t>
            </a:r>
            <a:r>
              <a:rPr lang="zh-CN" altLang="en-US" sz="2400">
                <a:solidFill>
                  <a:srgbClr val="000000"/>
                </a:solidFill>
              </a:rPr>
              <a:t>与</a:t>
            </a:r>
            <a:r>
              <a:rPr lang="en-US" altLang="zh-CN" sz="2400">
                <a:solidFill>
                  <a:srgbClr val="000000"/>
                </a:solidFill>
              </a:rPr>
              <a:t>-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graphicFrame>
        <p:nvGraphicFramePr>
          <p:cNvPr id="14345" name="Object 9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084888" y="4745038"/>
          <a:ext cx="431800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公式" r:id="rId6" imgW="152400" imgH="393700" progId="Equation.3">
                  <p:embed/>
                </p:oleObj>
              </mc:Choice>
              <mc:Fallback>
                <p:oleObj name="公式" r:id="rId6" imgW="152400" imgH="393700" progId="Equation.3">
                  <p:embed/>
                  <p:pic>
                    <p:nvPicPr>
                      <p:cNvPr id="0" name="图片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4745038"/>
                        <a:ext cx="431800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347" name="Group 11"/>
          <p:cNvGrpSpPr/>
          <p:nvPr/>
        </p:nvGrpSpPr>
        <p:grpSpPr bwMode="auto">
          <a:xfrm>
            <a:off x="7620000" y="5013325"/>
            <a:ext cx="1524000" cy="1447800"/>
            <a:chOff x="4272" y="3020"/>
            <a:chExt cx="1488" cy="1156"/>
          </a:xfrm>
        </p:grpSpPr>
        <p:pic>
          <p:nvPicPr>
            <p:cNvPr id="14348" name="Picture 12" descr="20"/>
            <p:cNvPicPr>
              <a:picLocks noChangeAspect="1" noChangeArrowheads="1" noCrop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4272" y="3020"/>
              <a:ext cx="1488" cy="11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349" name="Text Box 13"/>
            <p:cNvSpPr txBox="1">
              <a:spLocks noChangeArrowheads="1"/>
            </p:cNvSpPr>
            <p:nvPr/>
          </p:nvSpPr>
          <p:spPr bwMode="auto">
            <a:xfrm>
              <a:off x="4560" y="3484"/>
              <a:ext cx="816" cy="2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zh-CN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3399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  <p:bldP spid="143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92696"/>
            <a:ext cx="8435975" cy="1143000"/>
          </a:xfrm>
        </p:spPr>
        <p:txBody>
          <a:bodyPr/>
          <a:lstStyle/>
          <a:p>
            <a:r>
              <a:rPr lang="zh-CN" altLang="en-US" sz="4000" dirty="0"/>
              <a:t>注意：    </a:t>
            </a:r>
            <a:r>
              <a:rPr lang="zh-CN" altLang="en-US" sz="4000" b="1" dirty="0"/>
              <a:t>两负有理数比较大小的</a:t>
            </a:r>
            <a:r>
              <a:rPr lang="zh-CN" altLang="en-US" sz="4000" dirty="0"/>
              <a:t/>
            </a:r>
            <a:br>
              <a:rPr lang="zh-CN" altLang="en-US" sz="4000" dirty="0"/>
            </a:br>
            <a:r>
              <a:rPr lang="zh-CN" altLang="en-US" sz="4000" dirty="0">
                <a:solidFill>
                  <a:srgbClr val="FF3399"/>
                </a:solidFill>
              </a:rPr>
              <a:t>例题</a:t>
            </a:r>
            <a:r>
              <a:rPr lang="zh-CN" altLang="en-US" sz="4000" i="1" dirty="0">
                <a:solidFill>
                  <a:srgbClr val="FF3399"/>
                </a:solidFill>
              </a:rPr>
              <a:t>格式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133600"/>
            <a:ext cx="8748712" cy="3382963"/>
          </a:xfrm>
        </p:spPr>
        <p:txBody>
          <a:bodyPr/>
          <a:lstStyle/>
          <a:p>
            <a:r>
              <a:rPr lang="zh-CN" altLang="en-US" dirty="0"/>
              <a:t>例如</a:t>
            </a:r>
            <a:r>
              <a:rPr lang="en-US" altLang="zh-CN" dirty="0"/>
              <a:t>.</a:t>
            </a:r>
            <a:r>
              <a:rPr lang="zh-CN" altLang="en-US" dirty="0"/>
              <a:t>比较</a:t>
            </a:r>
            <a:r>
              <a:rPr lang="en-US" altLang="zh-CN" dirty="0"/>
              <a:t>-2 </a:t>
            </a:r>
            <a:r>
              <a:rPr lang="zh-CN" altLang="en-US" dirty="0"/>
              <a:t>与</a:t>
            </a:r>
            <a:r>
              <a:rPr lang="en-US" altLang="zh-CN" dirty="0"/>
              <a:t>-5</a:t>
            </a:r>
            <a:r>
              <a:rPr lang="zh-CN" altLang="en-US" dirty="0"/>
              <a:t>的大小</a:t>
            </a:r>
          </a:p>
          <a:p>
            <a:r>
              <a:rPr lang="zh-CN" altLang="en-US" dirty="0"/>
              <a:t>解：因为</a:t>
            </a:r>
            <a:r>
              <a:rPr lang="en-US" altLang="zh-CN" dirty="0"/>
              <a:t>|-2|=2</a:t>
            </a:r>
            <a:r>
              <a:rPr lang="zh-CN" altLang="en-US" dirty="0"/>
              <a:t>，</a:t>
            </a:r>
            <a:r>
              <a:rPr lang="en-US" altLang="zh-CN" dirty="0"/>
              <a:t>|-3|=3  </a:t>
            </a:r>
            <a:r>
              <a:rPr lang="zh-CN" altLang="en-US" dirty="0"/>
              <a:t>（先算出较绝对值）</a:t>
            </a:r>
          </a:p>
          <a:p>
            <a:pPr>
              <a:buFontTx/>
              <a:buNone/>
            </a:pPr>
            <a:r>
              <a:rPr lang="zh-CN" altLang="en-US" dirty="0"/>
              <a:t>              </a:t>
            </a:r>
            <a:r>
              <a:rPr lang="en-US" altLang="zh-CN" dirty="0"/>
              <a:t>2</a:t>
            </a:r>
            <a:r>
              <a:rPr lang="zh-CN" altLang="en-US" dirty="0"/>
              <a:t>＜</a:t>
            </a:r>
            <a:r>
              <a:rPr lang="en-US" altLang="zh-CN" dirty="0"/>
              <a:t>3              </a:t>
            </a:r>
            <a:r>
              <a:rPr lang="zh-CN" altLang="en-US" dirty="0"/>
              <a:t>（再比较绝对值的大小）</a:t>
            </a:r>
          </a:p>
          <a:p>
            <a:pPr>
              <a:buFontTx/>
              <a:buNone/>
            </a:pPr>
            <a:r>
              <a:rPr lang="zh-CN" altLang="en-US" dirty="0"/>
              <a:t>          所以 </a:t>
            </a:r>
            <a:r>
              <a:rPr lang="en-US" altLang="zh-CN" dirty="0"/>
              <a:t>-2</a:t>
            </a:r>
            <a:r>
              <a:rPr lang="zh-CN" altLang="en-US" dirty="0"/>
              <a:t>＞</a:t>
            </a:r>
            <a:r>
              <a:rPr lang="en-US" altLang="zh-CN" dirty="0"/>
              <a:t>-3         </a:t>
            </a:r>
            <a:r>
              <a:rPr lang="zh-CN" altLang="en-US" dirty="0"/>
              <a:t>（最后得出原数的大小</a:t>
            </a:r>
          </a:p>
          <a:p>
            <a:pPr>
              <a:buFontTx/>
              <a:buNone/>
            </a:pPr>
            <a:r>
              <a:rPr lang="zh-CN" altLang="en-US" dirty="0"/>
              <a:t>                                        注意不等号的</a:t>
            </a:r>
            <a:r>
              <a:rPr lang="zh-CN" altLang="en-US" b="1" dirty="0"/>
              <a:t>变化</a:t>
            </a:r>
            <a:r>
              <a:rPr lang="zh-CN" altLang="en-US" dirty="0"/>
              <a:t>）  </a:t>
            </a:r>
          </a:p>
        </p:txBody>
      </p:sp>
      <p:grpSp>
        <p:nvGrpSpPr>
          <p:cNvPr id="18436" name="Group 4"/>
          <p:cNvGrpSpPr/>
          <p:nvPr/>
        </p:nvGrpSpPr>
        <p:grpSpPr bwMode="auto">
          <a:xfrm>
            <a:off x="7620000" y="5013325"/>
            <a:ext cx="1524000" cy="1447800"/>
            <a:chOff x="4272" y="3020"/>
            <a:chExt cx="1488" cy="1156"/>
          </a:xfrm>
        </p:grpSpPr>
        <p:pic>
          <p:nvPicPr>
            <p:cNvPr id="18437" name="Picture 5" descr="20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72" y="3020"/>
              <a:ext cx="1488" cy="11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438" name="Text Box 6"/>
            <p:cNvSpPr txBox="1">
              <a:spLocks noChangeArrowheads="1"/>
            </p:cNvSpPr>
            <p:nvPr/>
          </p:nvSpPr>
          <p:spPr bwMode="auto">
            <a:xfrm>
              <a:off x="4560" y="3484"/>
              <a:ext cx="816" cy="2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zh-CN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3399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3399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3399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3399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3399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5400" dirty="0">
                <a:solidFill>
                  <a:srgbClr val="FF3399"/>
                </a:solidFill>
                <a:ea typeface="幼圆" panose="02010509060101010101" pitchFamily="49" charset="-122"/>
              </a:rPr>
              <a:t>知识反馈</a:t>
            </a:r>
            <a:r>
              <a:rPr lang="zh-CN" altLang="en-US" dirty="0">
                <a:solidFill>
                  <a:srgbClr val="FF3399"/>
                </a:solidFill>
                <a:ea typeface="幼圆" panose="02010509060101010101" pitchFamily="49" charset="-122"/>
              </a:rPr>
              <a:t>：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725863"/>
          </a:xfrm>
        </p:spPr>
        <p:txBody>
          <a:bodyPr/>
          <a:lstStyle/>
          <a:p>
            <a:r>
              <a:rPr lang="zh-CN" altLang="en-US" b="1" dirty="0"/>
              <a:t>现在请尝试完成</a:t>
            </a:r>
            <a:r>
              <a:rPr lang="en-US" altLang="zh-CN" b="1" dirty="0"/>
              <a:t>P</a:t>
            </a:r>
            <a:r>
              <a:rPr lang="en-US" altLang="zh-CN" b="1" baseline="-25000" dirty="0"/>
              <a:t>15</a:t>
            </a:r>
            <a:r>
              <a:rPr lang="zh-CN" altLang="en-US" b="1" dirty="0"/>
              <a:t>的练习的</a:t>
            </a:r>
            <a:r>
              <a:rPr lang="en-US" altLang="zh-CN" b="1" dirty="0"/>
              <a:t>1</a:t>
            </a:r>
            <a:r>
              <a:rPr lang="zh-CN" altLang="en-US" b="1" dirty="0"/>
              <a:t>，  </a:t>
            </a:r>
            <a:r>
              <a:rPr lang="en-US" altLang="zh-CN" b="1" dirty="0"/>
              <a:t>2</a:t>
            </a:r>
            <a:r>
              <a:rPr lang="zh-CN" altLang="en-US" b="1" dirty="0"/>
              <a:t>，  </a:t>
            </a:r>
            <a:r>
              <a:rPr lang="en-US" altLang="zh-CN" b="1" dirty="0"/>
              <a:t>3.</a:t>
            </a:r>
            <a:r>
              <a:rPr lang="zh-CN" altLang="en-US" b="1" dirty="0"/>
              <a:t>（</a:t>
            </a:r>
            <a:r>
              <a:rPr lang="en-US" altLang="zh-CN" b="1" dirty="0"/>
              <a:t>3</a:t>
            </a:r>
            <a:r>
              <a:rPr lang="zh-CN" altLang="en-US" b="1" dirty="0"/>
              <a:t>）</a:t>
            </a:r>
            <a:r>
              <a:rPr lang="en-US" altLang="zh-CN" b="1" dirty="0"/>
              <a:t>.</a:t>
            </a:r>
            <a:r>
              <a:rPr lang="zh-CN" altLang="en-US" b="1" dirty="0"/>
              <a:t>（</a:t>
            </a:r>
            <a:r>
              <a:rPr lang="en-US" altLang="zh-CN" b="1" dirty="0"/>
              <a:t>4</a:t>
            </a:r>
            <a:r>
              <a:rPr lang="zh-CN" altLang="en-US" b="1" dirty="0"/>
              <a:t>）。</a:t>
            </a:r>
            <a:endParaRPr lang="zh-CN" altLang="en-US" sz="2800" b="1" dirty="0"/>
          </a:p>
          <a:p>
            <a:pPr>
              <a:buFontTx/>
              <a:buNone/>
            </a:pPr>
            <a:endParaRPr lang="zh-CN" altLang="en-US" sz="2800" b="1" dirty="0"/>
          </a:p>
          <a:p>
            <a:r>
              <a:rPr lang="zh-CN" altLang="en-US" b="1" dirty="0"/>
              <a:t>完成以后同桌相互交流批改打分，并签上自己的大名。</a:t>
            </a:r>
          </a:p>
        </p:txBody>
      </p:sp>
      <p:pic>
        <p:nvPicPr>
          <p:cNvPr id="19460" name="Picture 4" descr="QT_00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56550" y="5229225"/>
            <a:ext cx="792163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458"/>
                                        </p:tgtEl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3399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595</Words>
  <Application>Microsoft Office PowerPoint</Application>
  <PresentationFormat>全屏显示(4:3)</PresentationFormat>
  <Paragraphs>72</Paragraphs>
  <Slides>11</Slides>
  <Notes>1</Notes>
  <HiddenSlides>0</HiddenSlides>
  <MMClips>1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3" baseType="lpstr">
      <vt:lpstr>BatangChe</vt:lpstr>
      <vt:lpstr>汉仪中圆简</vt:lpstr>
      <vt:lpstr>华文行楷</vt:lpstr>
      <vt:lpstr>隶书</vt:lpstr>
      <vt:lpstr>宋体</vt:lpstr>
      <vt:lpstr>微软雅黑</vt:lpstr>
      <vt:lpstr>幼圆</vt:lpstr>
      <vt:lpstr>Arial</vt:lpstr>
      <vt:lpstr>Calibri</vt:lpstr>
      <vt:lpstr>Times New Roman</vt:lpstr>
      <vt:lpstr>WWW.2PPT.COM
</vt:lpstr>
      <vt:lpstr>公式</vt:lpstr>
      <vt:lpstr>PowerPoint 演示文稿</vt:lpstr>
      <vt:lpstr>学习目标</vt:lpstr>
      <vt:lpstr>请同学们仔细阅读课本 P14黑体字上面 的内容，然后认真填写好书本上的空白。</vt:lpstr>
      <vt:lpstr>以上这些数的大小顺序与数轴上的点的位置有什么关系？</vt:lpstr>
      <vt:lpstr>                    请来练一练</vt:lpstr>
      <vt:lpstr>           思考一下：</vt:lpstr>
      <vt:lpstr>两负数比较大小，绝对值大的反而小。</vt:lpstr>
      <vt:lpstr>注意：    两负有理数比较大小的 例题格式</vt:lpstr>
      <vt:lpstr>知识反馈：</vt:lpstr>
      <vt:lpstr>新课归纳：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2017-09-15T02:54:00Z</dcterms:created>
  <dcterms:modified xsi:type="dcterms:W3CDTF">2023-01-17T01:03:17Z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9BF81EE04C0F4538BCB50B18313FAD4D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