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32" r:id="rId2"/>
    <p:sldId id="1014" r:id="rId3"/>
    <p:sldId id="1016" r:id="rId4"/>
    <p:sldId id="1017" r:id="rId5"/>
    <p:sldId id="1018" r:id="rId6"/>
    <p:sldId id="1020" r:id="rId7"/>
    <p:sldId id="1021" r:id="rId8"/>
    <p:sldId id="943" r:id="rId9"/>
    <p:sldId id="1023" r:id="rId10"/>
    <p:sldId id="940" r:id="rId11"/>
    <p:sldId id="941" r:id="rId12"/>
    <p:sldId id="1024" r:id="rId13"/>
    <p:sldId id="1025" r:id="rId14"/>
    <p:sldId id="1026" r:id="rId15"/>
    <p:sldId id="1004" r:id="rId16"/>
    <p:sldId id="1027" r:id="rId17"/>
    <p:sldId id="964" r:id="rId18"/>
    <p:sldId id="1029" r:id="rId19"/>
    <p:sldId id="1030" r:id="rId20"/>
    <p:sldId id="1031" r:id="rId21"/>
    <p:sldId id="952" r:id="rId22"/>
    <p:sldId id="697" r:id="rId23"/>
    <p:sldId id="91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99CCFF"/>
    <a:srgbClr val="FF00FF"/>
    <a:srgbClr val="CC99FF"/>
    <a:srgbClr val="993366"/>
    <a:srgbClr val="9933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 snapToObjects="1">
      <p:cViewPr>
        <p:scale>
          <a:sx n="100" d="100"/>
          <a:sy n="100" d="100"/>
        </p:scale>
        <p:origin x="-198" y="-264"/>
      </p:cViewPr>
      <p:guideLst>
        <p:guide orient="horz" pos="2194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1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610"/>
  <ax:ocxPr ax:name="_cy" ax:value="1614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1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610"/>
  <ax:ocxPr ax:name="_cy" ax:value="1482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2-3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202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5C1281A4-E82B-4A3E-AF6B-637446ACD42D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277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8520BC43-6F2A-46BE-9329-5B290C9CCC1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0BC43-6F2A-46BE-9329-5B290C9CCC1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4006850"/>
            <a:ext cx="6400800" cy="50323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2.wmf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692695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4400" b="1" dirty="0">
                <a:latin typeface="+mj-ea"/>
                <a:ea typeface="+mj-ea"/>
              </a:rPr>
              <a:t>Unit </a:t>
            </a:r>
            <a:r>
              <a:rPr lang="zh-CN" altLang="en-US" sz="4400" b="1" dirty="0">
                <a:latin typeface="+mj-ea"/>
                <a:ea typeface="+mj-ea"/>
              </a:rPr>
              <a:t>8</a:t>
            </a:r>
            <a:r>
              <a:rPr lang="en-US" sz="4400" b="1" dirty="0">
                <a:latin typeface="+mj-ea"/>
                <a:ea typeface="+mj-ea"/>
              </a:rPr>
              <a:t> </a:t>
            </a:r>
            <a:r>
              <a:rPr lang="en-US" altLang="zh-CN" sz="4400" b="1" kern="10" dirty="0" smtClean="0">
                <a:ln w="12700">
                  <a:noFill/>
                  <a:round/>
                </a:ln>
                <a:latin typeface="+mj-ea"/>
                <a:ea typeface="+mj-ea"/>
              </a:rPr>
              <a:t>Topic 2 </a:t>
            </a:r>
            <a:endParaRPr lang="en-US" sz="4000" b="1" dirty="0">
              <a:ln w="12700">
                <a:noFill/>
                <a:round/>
              </a:ln>
              <a:latin typeface="+mj-ea"/>
              <a:ea typeface="+mj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79725" y="4077072"/>
            <a:ext cx="3384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ection 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284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10" dirty="0" smtClean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design our own uniforms.</a:t>
            </a:r>
            <a:endParaRPr lang="zh-CN" altLang="en-US" sz="4400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28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28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  <p:bldP spid="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2625" y="5084763"/>
            <a:ext cx="7921625" cy="1189037"/>
          </a:xfrm>
          <a:prstGeom prst="rect">
            <a:avLst/>
          </a:prstGeom>
          <a:solidFill>
            <a:srgbClr val="E7D9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ea typeface="华文行楷" panose="02010800040101010101" pitchFamily="2" charset="-122"/>
              </a:rPr>
              <a:t>                          Mr.Brown: What’s the matter, Kangkang?</a:t>
            </a:r>
          </a:p>
          <a:p>
            <a:pPr eaLnBrk="0" hangingPunct="0"/>
            <a:r>
              <a:rPr lang="zh-CN" altLang="en-US">
                <a:ea typeface="华文行楷" panose="02010800040101010101" pitchFamily="2" charset="-122"/>
              </a:rPr>
              <a:t>                          Kangkang: My knees hurt, but I don’t know why.</a:t>
            </a:r>
          </a:p>
          <a:p>
            <a:pPr eaLnBrk="0" hangingPunct="0"/>
            <a:r>
              <a:rPr lang="zh-CN" altLang="en-US">
                <a:ea typeface="华文行楷" panose="02010800040101010101" pitchFamily="2" charset="-122"/>
              </a:rPr>
              <a:t>                          Mr.Brown: You should wear your sports </a:t>
            </a:r>
            <a:r>
              <a:rPr lang="en-US" altLang="zh-CN">
                <a:ea typeface="华文行楷" panose="02010800040101010101" pitchFamily="2" charset="-122"/>
              </a:rPr>
              <a:t>clothe</a:t>
            </a:r>
            <a:r>
              <a:rPr lang="zh-CN" altLang="en-US">
                <a:ea typeface="华文行楷" panose="02010800040101010101" pitchFamily="2" charset="-122"/>
              </a:rPr>
              <a:t>s.                      </a:t>
            </a:r>
          </a:p>
          <a:p>
            <a:pPr eaLnBrk="0" hangingPunct="0"/>
            <a:r>
              <a:rPr lang="zh-CN" altLang="en-US">
                <a:ea typeface="华文行楷" panose="02010800040101010101" pitchFamily="2" charset="-122"/>
              </a:rPr>
              <a:t>                          Kangkang: Yes, Mr. Brown.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1188" y="3644900"/>
            <a:ext cx="7880350" cy="11906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ea typeface="华文行楷" panose="02010800040101010101" pitchFamily="2" charset="-122"/>
              </a:rPr>
              <a:t>Mother:     You should take off your shoes when you enter                             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                 someone’s home in Japan.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Daughter: Yes, Mom.</a:t>
            </a:r>
          </a:p>
          <a:p>
            <a:pPr eaLnBrk="0" hangingPunct="0"/>
            <a:endParaRPr lang="zh-CN" altLang="en-US">
              <a:ea typeface="华文行楷" panose="02010800040101010101" pitchFamily="2" charset="-122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63713" y="2492375"/>
            <a:ext cx="7380287" cy="915988"/>
          </a:xfrm>
          <a:prstGeom prst="rect">
            <a:avLst/>
          </a:prstGeom>
          <a:solidFill>
            <a:srgbClr val="F6CE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ea typeface="华文行楷" panose="02010800040101010101" pitchFamily="2" charset="-122"/>
              </a:rPr>
              <a:t>Attendant: Sorry, </a:t>
            </a:r>
            <a:r>
              <a:rPr lang="en-US" altLang="zh-CN">
                <a:ea typeface="华文行楷" panose="02010800040101010101" pitchFamily="2" charset="-122"/>
              </a:rPr>
              <a:t>madam</a:t>
            </a:r>
            <a:r>
              <a:rPr lang="en-US">
                <a:ea typeface="华文行楷" panose="02010800040101010101" pitchFamily="2" charset="-122"/>
              </a:rPr>
              <a:t>. You have to change your leather shoes.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Customer: Oh, sorry. Could you tell me where the special shoes are?</a:t>
            </a:r>
          </a:p>
          <a:p>
            <a:pPr eaLnBrk="0" hangingPunct="0"/>
            <a:r>
              <a:rPr lang="en-US"/>
              <a:t>Attendant</a:t>
            </a:r>
            <a:r>
              <a:rPr lang="en-US">
                <a:ea typeface="华文行楷" panose="02010800040101010101" pitchFamily="2" charset="-122"/>
              </a:rPr>
              <a:t>: This way, please.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1014413"/>
            <a:ext cx="7918450" cy="11906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ea typeface="华文行楷" panose="02010800040101010101" pitchFamily="2" charset="-122"/>
              </a:rPr>
              <a:t>Gatekeeper: Sorry, sir. You can’t wear jeans here.                                          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Man:             I’m so sorry. Can you tell me what I 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                     should wear here?</a:t>
            </a:r>
          </a:p>
          <a:p>
            <a:pPr eaLnBrk="0" hangingPunct="0"/>
            <a:r>
              <a:rPr lang="en-US">
                <a:ea typeface="华文行楷" panose="02010800040101010101" pitchFamily="2" charset="-122"/>
              </a:rPr>
              <a:t>Gatekeeper: You should wear a business suit.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2625" y="-17463"/>
            <a:ext cx="8388350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Listen to 1a and read after it. Then act it out in roles.</a:t>
            </a:r>
          </a:p>
        </p:txBody>
      </p:sp>
      <p:pic>
        <p:nvPicPr>
          <p:cNvPr id="44040" name="Picture 8" descr="P87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05038"/>
            <a:ext cx="17637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4-8-2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88" y="4965700"/>
            <a:ext cx="2051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8-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8275" y="623888"/>
            <a:ext cx="26257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42113" y="3460750"/>
            <a:ext cx="2328862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4050" name="WindowsMediaPlayer1" r:id="rId2" imgW="3819600" imgH="533520"/>
        </mc:Choice>
        <mc:Fallback>
          <p:control name="WindowsMediaPlayer1" r:id="rId2" imgW="3819600" imgH="533520">
            <p:pic>
              <p:nvPicPr>
                <p:cNvPr id="2" name="WindowsMediaPlayer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185863" y="406400"/>
                  <a:ext cx="3819525" cy="533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randomBar dir="vert"/>
    <p:sndAc>
      <p:stSnd>
        <p:snd r:embed="rId4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260475" y="549275"/>
            <a:ext cx="6048375" cy="966788"/>
          </a:xfrm>
          <a:prstGeom prst="wedgeRoundRectCallout">
            <a:avLst>
              <a:gd name="adj1" fmla="val -7597"/>
              <a:gd name="adj2" fmla="val 1113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2800" b="1">
                <a:ea typeface="华文行楷" panose="02010800040101010101" pitchFamily="2" charset="-122"/>
              </a:rPr>
              <a:t>It is important to wear suitable clothes on every occasion.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348038" y="5299075"/>
            <a:ext cx="5040312" cy="1298575"/>
          </a:xfrm>
          <a:prstGeom prst="wedgeRoundRectCallout">
            <a:avLst>
              <a:gd name="adj1" fmla="val -9019"/>
              <a:gd name="adj2" fmla="val -169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2800" b="1">
                <a:ea typeface="华文行楷" panose="02010800040101010101" pitchFamily="2" charset="-122"/>
              </a:rPr>
              <a:t>That’s true. People should dress correctly.</a:t>
            </a:r>
          </a:p>
        </p:txBody>
      </p:sp>
      <p:pic>
        <p:nvPicPr>
          <p:cNvPr id="45060" name="Picture 4" descr="E:\课件材料\八下教材图片jpeg\8\p87.jpgp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1868488"/>
            <a:ext cx="43211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4-8-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23950"/>
            <a:ext cx="5256212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4683125"/>
            <a:ext cx="85074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328295" algn="l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impolite that they fight with each other.</a:t>
            </a:r>
          </a:p>
          <a:p>
            <a:pPr eaLnBrk="0" hangingPunct="0">
              <a:tabLst>
                <a:tab pos="328295" algn="l"/>
              </a:tabLst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28295" algn="l"/>
              </a:tabLst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impolite (for them) to fight with each other. </a:t>
            </a:r>
          </a:p>
        </p:txBody>
      </p:sp>
      <p:sp>
        <p:nvSpPr>
          <p:cNvPr id="46084" name="WordArt 4"/>
          <p:cNvSpPr>
            <a:spLocks noChangeArrowheads="1" noChangeShapeType="1"/>
          </p:cNvSpPr>
          <p:nvPr/>
        </p:nvSpPr>
        <p:spPr bwMode="auto">
          <a:xfrm>
            <a:off x="539750" y="188913"/>
            <a:ext cx="69850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Are they polite to each other?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-8-2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111250"/>
            <a:ext cx="5688012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6875" y="4613275"/>
            <a:ext cx="828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funny that a monkey performs ballet.</a:t>
            </a:r>
          </a:p>
          <a:p>
            <a:pPr eaLnBrk="0" hangingPunct="0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funny (for a monkey) to perform ballet.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8" name="WordArt 4"/>
          <p:cNvSpPr>
            <a:spLocks noChangeArrowheads="1" noChangeShapeType="1"/>
          </p:cNvSpPr>
          <p:nvPr/>
        </p:nvSpPr>
        <p:spPr bwMode="auto">
          <a:xfrm>
            <a:off x="611188" y="260350"/>
            <a:ext cx="7458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What’s the monkey doing? Is it funny?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会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4938" y="904875"/>
            <a:ext cx="5192712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7950" y="3956050"/>
            <a:ext cx="88566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328295" algn="l"/>
              </a:tabLst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it’s suitable that people wear business suits to meet business partners.</a:t>
            </a:r>
          </a:p>
          <a:p>
            <a:pPr eaLnBrk="0" hangingPunct="0">
              <a:tabLst>
                <a:tab pos="328295" algn="l"/>
              </a:tabLst>
            </a:pP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28295" algn="l"/>
              </a:tabLst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it’s suitable (for people) to wear business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suits to meet business partners.</a:t>
            </a:r>
          </a:p>
        </p:txBody>
      </p:sp>
      <p:sp>
        <p:nvSpPr>
          <p:cNvPr id="48132" name="WordArt 4"/>
          <p:cNvSpPr>
            <a:spLocks noChangeArrowheads="1" noChangeShapeType="1"/>
          </p:cNvSpPr>
          <p:nvPr/>
        </p:nvSpPr>
        <p:spPr bwMode="auto">
          <a:xfrm>
            <a:off x="611188" y="117475"/>
            <a:ext cx="74580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Where are they? What are they wearing?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括号"/>
          <p:cNvPicPr>
            <a:picLocks noChangeAspect="1" noChangeArrowheads="1"/>
          </p:cNvPicPr>
          <p:nvPr/>
        </p:nvPicPr>
        <p:blipFill>
          <a:blip r:embed="rId2" cstate="email"/>
          <a:srcRect r="4327"/>
          <a:stretch>
            <a:fillRect/>
          </a:stretch>
        </p:blipFill>
        <p:spPr bwMode="auto">
          <a:xfrm>
            <a:off x="179388" y="476250"/>
            <a:ext cx="842486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5" name="Picture 3" descr="括号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5" y="3357563"/>
            <a:ext cx="87852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1485900"/>
            <a:ext cx="24463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179" name="Group 3"/>
          <p:cNvGrpSpPr/>
          <p:nvPr/>
        </p:nvGrpSpPr>
        <p:grpSpPr bwMode="auto">
          <a:xfrm>
            <a:off x="5797550" y="908050"/>
            <a:ext cx="2951163" cy="1463675"/>
            <a:chOff x="0" y="0"/>
            <a:chExt cx="4648" cy="2304"/>
          </a:xfrm>
        </p:grpSpPr>
        <p:pic>
          <p:nvPicPr>
            <p:cNvPr id="50180" name="Picture 4" descr="TIP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9" cy="2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409" y="812"/>
              <a:ext cx="4013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D60093"/>
                  </a:solidFill>
                  <a:latin typeface="Times New Roman" panose="02020603050405020304" pitchFamily="18" charset="0"/>
                </a:rPr>
                <a:t>Besides voice,special sentence structure is an effective way to stress.</a:t>
              </a:r>
            </a:p>
          </p:txBody>
        </p:sp>
      </p:grp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2625" y="44450"/>
            <a:ext cx="8426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Make sentences with the following information, using </a:t>
            </a:r>
            <a:r>
              <a:rPr lang="zh-CN" altLang="en-US" sz="2800" b="1" i="1">
                <a:latin typeface="Times New Roman" panose="02020603050405020304" pitchFamily="18" charset="0"/>
              </a:rPr>
              <a:t>It's +adj.+(for sb.) to do sth.</a:t>
            </a:r>
            <a:r>
              <a:rPr lang="zh-CN" altLang="en-US" sz="2800" b="1"/>
              <a:t> or </a:t>
            </a:r>
            <a:r>
              <a:rPr lang="zh-CN" altLang="en-US" sz="2800" b="1" i="1">
                <a:latin typeface="Times New Roman" panose="02020603050405020304" pitchFamily="18" charset="0"/>
              </a:rPr>
              <a:t>It's +adj.+that... 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2413" y="1125538"/>
            <a:ext cx="5311775" cy="576262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28888" y="2060575"/>
            <a:ext cx="5932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</a:rPr>
              <a:t>Example:</a:t>
            </a:r>
          </a:p>
          <a:p>
            <a:r>
              <a:rPr lang="zh-CN" altLang="en-US" b="1">
                <a:latin typeface="Times New Roman" panose="02020603050405020304" pitchFamily="18" charset="0"/>
              </a:rPr>
              <a:t>It's suitable (for us ) to wear business suits in a meeting.</a:t>
            </a:r>
          </a:p>
          <a:p>
            <a:r>
              <a:rPr lang="zh-CN" altLang="en-US" b="1">
                <a:latin typeface="Times New Roman" panose="02020603050405020304" pitchFamily="18" charset="0"/>
              </a:rPr>
              <a:t>It's suitable that we wear business suits in a meeting.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6513" y="3176588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wear business suits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482850" y="4400550"/>
            <a:ext cx="259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keep quiet</a:t>
            </a:r>
            <a:endParaRPr lang="zh-CN" altLang="en-US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940425" y="4400550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listen to the teacher</a:t>
            </a:r>
            <a:endParaRPr lang="zh-CN" alt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555875" y="6345238"/>
            <a:ext cx="25923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do some exercise</a:t>
            </a:r>
            <a:endParaRPr lang="zh-CN" alt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940425" y="6345238"/>
            <a:ext cx="25923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obey the traffic rules</a:t>
            </a:r>
            <a:endParaRPr lang="zh-CN" altLang="en-US"/>
          </a:p>
        </p:txBody>
      </p:sp>
      <p:grpSp>
        <p:nvGrpSpPr>
          <p:cNvPr id="50195" name="Group 19"/>
          <p:cNvGrpSpPr/>
          <p:nvPr/>
        </p:nvGrpSpPr>
        <p:grpSpPr bwMode="auto">
          <a:xfrm>
            <a:off x="6013450" y="2997200"/>
            <a:ext cx="2519363" cy="1504950"/>
            <a:chOff x="0" y="0"/>
            <a:chExt cx="3967" cy="2369"/>
          </a:xfrm>
        </p:grpSpPr>
        <p:pic>
          <p:nvPicPr>
            <p:cNvPr id="50196" name="Picture 20" descr="4-8-2-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5" y="115"/>
              <a:ext cx="3743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0197" name="Group 21"/>
            <p:cNvGrpSpPr/>
            <p:nvPr/>
          </p:nvGrpSpPr>
          <p:grpSpPr bwMode="auto">
            <a:xfrm>
              <a:off x="0" y="0"/>
              <a:ext cx="680" cy="625"/>
              <a:chOff x="0" y="0"/>
              <a:chExt cx="681" cy="624"/>
            </a:xfrm>
          </p:grpSpPr>
          <p:sp>
            <p:nvSpPr>
              <p:cNvPr id="50198" name="Oval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199" name="Text Box 23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2</a:t>
                </a:r>
                <a:endParaRPr lang="zh-CN" altLang="en-US"/>
              </a:p>
            </p:txBody>
          </p:sp>
        </p:grpSp>
      </p:grpSp>
      <p:pic>
        <p:nvPicPr>
          <p:cNvPr id="50201" name="Picture 25" descr="4-8-2-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5002213"/>
            <a:ext cx="23780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202" name="Group 26"/>
          <p:cNvGrpSpPr/>
          <p:nvPr/>
        </p:nvGrpSpPr>
        <p:grpSpPr bwMode="auto">
          <a:xfrm>
            <a:off x="2698750" y="4870450"/>
            <a:ext cx="431800" cy="395288"/>
            <a:chOff x="0" y="0"/>
            <a:chExt cx="681" cy="624"/>
          </a:xfrm>
        </p:grpSpPr>
        <p:sp>
          <p:nvSpPr>
            <p:cNvPr id="50203" name="Oval 27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3</a:t>
              </a:r>
              <a:endParaRPr lang="zh-CN" altLang="en-US"/>
            </a:p>
          </p:txBody>
        </p:sp>
      </p:grpSp>
      <p:grpSp>
        <p:nvGrpSpPr>
          <p:cNvPr id="50205" name="Group 29"/>
          <p:cNvGrpSpPr/>
          <p:nvPr/>
        </p:nvGrpSpPr>
        <p:grpSpPr bwMode="auto">
          <a:xfrm>
            <a:off x="6013450" y="4797425"/>
            <a:ext cx="2519363" cy="1638300"/>
            <a:chOff x="0" y="0"/>
            <a:chExt cx="3967" cy="2579"/>
          </a:xfrm>
        </p:grpSpPr>
        <p:pic>
          <p:nvPicPr>
            <p:cNvPr id="50206" name="Picture 30" descr="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5" y="325"/>
              <a:ext cx="3743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0207" name="Group 31"/>
            <p:cNvGrpSpPr/>
            <p:nvPr/>
          </p:nvGrpSpPr>
          <p:grpSpPr bwMode="auto">
            <a:xfrm>
              <a:off x="0" y="0"/>
              <a:ext cx="680" cy="625"/>
              <a:chOff x="0" y="0"/>
              <a:chExt cx="681" cy="624"/>
            </a:xfrm>
          </p:grpSpPr>
          <p:sp>
            <p:nvSpPr>
              <p:cNvPr id="50208" name="Oval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209" name="Text Box 33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4</a:t>
                </a:r>
                <a:endParaRPr lang="zh-CN" altLang="en-US"/>
              </a:p>
            </p:txBody>
          </p:sp>
        </p:grpSp>
      </p:grpSp>
      <p:sp>
        <p:nvSpPr>
          <p:cNvPr id="50210" name="Oval 34"/>
          <p:cNvSpPr>
            <a:spLocks noChangeArrowheads="1"/>
          </p:cNvSpPr>
          <p:nvPr/>
        </p:nvSpPr>
        <p:spPr bwMode="auto">
          <a:xfrm>
            <a:off x="34925" y="44450"/>
            <a:ext cx="647700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2</a:t>
            </a:r>
            <a:endParaRPr lang="zh-CN" altLang="en-US"/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252413" y="1123950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7793903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necessary  suitable  important  right</a:t>
            </a:r>
          </a:p>
        </p:txBody>
      </p:sp>
      <p:pic>
        <p:nvPicPr>
          <p:cNvPr id="50213" name="Picture 3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98750" y="2997200"/>
            <a:ext cx="24511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219" name="Group 43"/>
          <p:cNvGrpSpPr/>
          <p:nvPr/>
        </p:nvGrpSpPr>
        <p:grpSpPr bwMode="auto">
          <a:xfrm>
            <a:off x="2627313" y="2997200"/>
            <a:ext cx="431800" cy="395288"/>
            <a:chOff x="0" y="0"/>
            <a:chExt cx="681" cy="624"/>
          </a:xfrm>
        </p:grpSpPr>
        <p:sp>
          <p:nvSpPr>
            <p:cNvPr id="50220" name="Oval 44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221" name="Text Box 45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/>
                <a:t>1</a:t>
              </a:r>
              <a:endParaRPr lang="en-US" altLang="zh-CN"/>
            </a:p>
          </p:txBody>
        </p:sp>
      </p:grpSp>
      <p:grpSp>
        <p:nvGrpSpPr>
          <p:cNvPr id="50226" name="Group 50"/>
          <p:cNvGrpSpPr/>
          <p:nvPr/>
        </p:nvGrpSpPr>
        <p:grpSpPr bwMode="auto">
          <a:xfrm>
            <a:off x="2627313" y="2997200"/>
            <a:ext cx="2522537" cy="1520825"/>
            <a:chOff x="1655" y="1888"/>
            <a:chExt cx="1589" cy="958"/>
          </a:xfrm>
        </p:grpSpPr>
        <p:pic>
          <p:nvPicPr>
            <p:cNvPr id="50222" name="Picture 4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00" y="1888"/>
              <a:ext cx="1544" cy="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0223" name="Group 47"/>
            <p:cNvGrpSpPr/>
            <p:nvPr/>
          </p:nvGrpSpPr>
          <p:grpSpPr bwMode="auto">
            <a:xfrm>
              <a:off x="1655" y="1888"/>
              <a:ext cx="272" cy="249"/>
              <a:chOff x="0" y="0"/>
              <a:chExt cx="681" cy="624"/>
            </a:xfrm>
          </p:grpSpPr>
          <p:sp>
            <p:nvSpPr>
              <p:cNvPr id="50224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225" name="Text Box 49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/>
                  <a:t>1</a:t>
                </a:r>
                <a:endParaRPr lang="en-US" altLang="zh-CN"/>
              </a:p>
            </p:txBody>
          </p:sp>
        </p:grpSp>
      </p:grpSp>
      <p:grpSp>
        <p:nvGrpSpPr>
          <p:cNvPr id="50231" name="Group 55"/>
          <p:cNvGrpSpPr/>
          <p:nvPr/>
        </p:nvGrpSpPr>
        <p:grpSpPr bwMode="auto">
          <a:xfrm>
            <a:off x="2698750" y="4870450"/>
            <a:ext cx="2451100" cy="1582738"/>
            <a:chOff x="1700" y="3068"/>
            <a:chExt cx="1544" cy="997"/>
          </a:xfrm>
        </p:grpSpPr>
        <p:pic>
          <p:nvPicPr>
            <p:cNvPr id="50227" name="Picture 51" descr="4-8-2-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46" y="3151"/>
              <a:ext cx="1498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0228" name="Group 52"/>
            <p:cNvGrpSpPr/>
            <p:nvPr/>
          </p:nvGrpSpPr>
          <p:grpSpPr bwMode="auto">
            <a:xfrm>
              <a:off x="1700" y="3068"/>
              <a:ext cx="272" cy="249"/>
              <a:chOff x="0" y="0"/>
              <a:chExt cx="681" cy="624"/>
            </a:xfrm>
          </p:grpSpPr>
          <p:sp>
            <p:nvSpPr>
              <p:cNvPr id="50229" name="Oval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230" name="Text Box 54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3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ldLvl="0" autoUpdateAnimBg="0"/>
      <p:bldP spid="50186" grpId="0" bldLvl="0" autoUpdateAnimBg="0"/>
      <p:bldP spid="50186" grpId="1" bldLvl="0" autoUpdateAnimBg="0"/>
      <p:bldP spid="50187" grpId="0" bldLvl="0" autoUpdateAnimBg="0"/>
      <p:bldP spid="50187" grpId="1" bldLvl="0" autoUpdateAnimBg="0"/>
      <p:bldP spid="50188" grpId="0" bldLvl="0" autoUpdateAnimBg="0"/>
      <p:bldP spid="50188" grpId="1" bldLvl="0" autoUpdateAnimBg="0"/>
      <p:bldP spid="50189" grpId="0" bldLvl="0" autoUpdateAnimBg="0"/>
      <p:bldP spid="50189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7" name="Picture 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50800"/>
            <a:ext cx="230346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 descr="4-8-2-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5" y="1701800"/>
            <a:ext cx="2374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3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092700"/>
            <a:ext cx="23764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4-8-2-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0975" y="3417888"/>
            <a:ext cx="2376488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4925" y="1339850"/>
            <a:ext cx="2593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18" charset="0"/>
              </a:rPr>
              <a:t>keep quiet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07950" y="303212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18" charset="0"/>
              </a:rPr>
              <a:t>listen to the teacher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7950" y="4719638"/>
            <a:ext cx="2592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18" charset="0"/>
              </a:rPr>
              <a:t>do some exercise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4925" y="6448425"/>
            <a:ext cx="2593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18" charset="0"/>
              </a:rPr>
              <a:t>obey the traffic rules</a:t>
            </a:r>
          </a:p>
        </p:txBody>
      </p:sp>
      <p:grpSp>
        <p:nvGrpSpPr>
          <p:cNvPr id="51210" name="Group 10"/>
          <p:cNvGrpSpPr/>
          <p:nvPr/>
        </p:nvGrpSpPr>
        <p:grpSpPr bwMode="auto">
          <a:xfrm>
            <a:off x="34925" y="50800"/>
            <a:ext cx="433388" cy="396875"/>
            <a:chOff x="0" y="0"/>
            <a:chExt cx="681" cy="624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1</a:t>
              </a:r>
            </a:p>
          </p:txBody>
        </p:sp>
      </p:grpSp>
      <p:grpSp>
        <p:nvGrpSpPr>
          <p:cNvPr id="51213" name="Group 13"/>
          <p:cNvGrpSpPr/>
          <p:nvPr/>
        </p:nvGrpSpPr>
        <p:grpSpPr bwMode="auto">
          <a:xfrm>
            <a:off x="36513" y="1628775"/>
            <a:ext cx="431800" cy="396875"/>
            <a:chOff x="0" y="0"/>
            <a:chExt cx="681" cy="624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2</a:t>
              </a:r>
              <a:endParaRPr lang="zh-CN" altLang="en-US"/>
            </a:p>
          </p:txBody>
        </p:sp>
      </p:grpSp>
      <p:grpSp>
        <p:nvGrpSpPr>
          <p:cNvPr id="51216" name="Group 16"/>
          <p:cNvGrpSpPr/>
          <p:nvPr/>
        </p:nvGrpSpPr>
        <p:grpSpPr bwMode="auto">
          <a:xfrm>
            <a:off x="107950" y="3286125"/>
            <a:ext cx="431800" cy="395288"/>
            <a:chOff x="0" y="0"/>
            <a:chExt cx="681" cy="624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3</a:t>
              </a:r>
              <a:endParaRPr lang="zh-CN" altLang="en-US"/>
            </a:p>
          </p:txBody>
        </p:sp>
      </p:grpSp>
      <p:grpSp>
        <p:nvGrpSpPr>
          <p:cNvPr id="51219" name="Group 19"/>
          <p:cNvGrpSpPr/>
          <p:nvPr/>
        </p:nvGrpSpPr>
        <p:grpSpPr bwMode="auto">
          <a:xfrm>
            <a:off x="34925" y="4887913"/>
            <a:ext cx="433388" cy="396875"/>
            <a:chOff x="0" y="0"/>
            <a:chExt cx="681" cy="624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0" y="0"/>
              <a:ext cx="610" cy="6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71" y="0"/>
              <a:ext cx="61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4</a:t>
              </a:r>
              <a:endParaRPr lang="zh-CN" alt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628900" y="44450"/>
            <a:ext cx="6442075" cy="1554163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necessary/important/right that we keep quiet in the hospital.</a:t>
            </a:r>
          </a:p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necessary/important/right (for us) to keep quiet in the hospital.</a:t>
            </a:r>
            <a:endParaRPr lang="zh-CN" altLang="en-US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2628900" y="1628775"/>
            <a:ext cx="6442075" cy="1563688"/>
          </a:xfrm>
          <a:prstGeom prst="rect">
            <a:avLst/>
          </a:prstGeom>
          <a:noFill/>
          <a:ln w="9525" cap="rnd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 that they/the students listen to the teacher carefully in class.</a:t>
            </a:r>
          </a:p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 (for them/the students) to listen to the teacher carefully in class.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2628900" y="3386138"/>
            <a:ext cx="6442075" cy="1554162"/>
          </a:xfrm>
          <a:prstGeom prst="rect">
            <a:avLst/>
          </a:prstGeom>
          <a:noFill/>
          <a:ln w="9525" cap="rnd">
            <a:solidFill>
              <a:srgbClr val="3333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It's important that we/people do some exercise in the morning.</a:t>
            </a:r>
          </a:p>
          <a:p>
            <a:r>
              <a:rPr lang="zh-CN" altLang="en-US" sz="2400" b="1">
                <a:latin typeface="Times New Roman" panose="02020603050405020304" pitchFamily="18" charset="0"/>
              </a:rPr>
              <a:t>It's important (for us) to do some exercise in the morning.</a:t>
            </a:r>
            <a:endParaRPr lang="zh-CN" altLang="en-US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2628900" y="5105400"/>
            <a:ext cx="6442075" cy="1563688"/>
          </a:xfrm>
          <a:prstGeom prst="rect">
            <a:avLst/>
          </a:prstGeom>
          <a:noFill/>
          <a:ln w="9525" cap="rnd">
            <a:solidFill>
              <a:srgbClr val="99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necessary/important/right that everyone obeys the traffic rules.</a:t>
            </a:r>
          </a:p>
          <a:p>
            <a:r>
              <a:rPr lang="zh-CN" altLang="en-US" sz="2400" b="1">
                <a:latin typeface="Times New Roman" panose="02020603050405020304" pitchFamily="18" charset="0"/>
              </a:rPr>
              <a:t>It's necessary/important/right (for us) to obey the traffic rules.</a:t>
            </a:r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1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 uiExpand="1" build="allAtOnce" bldLvl="0" animBg="1" autoUpdateAnimBg="0"/>
      <p:bldP spid="51223" grpId="0" uiExpand="1" build="allAtOnce" bldLvl="0" animBg="1" autoUpdateAnimBg="0"/>
      <p:bldP spid="51224" grpId="0" uiExpand="1" build="allAtOnce" bldLvl="0" animBg="1" autoUpdateAnimBg="0"/>
      <p:bldP spid="51225" grpId="0" uiExpand="1" build="allAtOnce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6513" y="1104900"/>
            <a:ext cx="89995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  <a:ea typeface="华文行楷" panose="02010800040101010101" pitchFamily="2" charset="-122"/>
              </a:rPr>
              <a:t>Suppose you would go to a party. What should you wear? When you go out to do some exercise, what should you wear? Please discuss in groups of four. Then report your answers to us. 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/>
        </p:nvGraphicFramePr>
        <p:xfrm>
          <a:off x="1619250" y="2997200"/>
          <a:ext cx="5976938" cy="3549650"/>
        </p:xfrm>
        <a:graphic>
          <a:graphicData uri="http://schemas.openxmlformats.org/drawingml/2006/table">
            <a:tbl>
              <a:tblPr/>
              <a:tblGrid>
                <a:gridCol w="286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29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Activity</a:t>
                      </a:r>
                      <a:endParaRPr kumimoji="0" lang="en-US" altLang="zh-C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29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 to wear</a:t>
                      </a:r>
                      <a:endParaRPr kumimoji="0" lang="en-US" altLang="zh-C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29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attend a party</a:t>
                      </a:r>
                      <a:endParaRPr kumimoji="0" lang="en-US" altLang="zh-C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29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some exercise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295" algn="l"/>
                        </a:tabLst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...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4" name="WordArt 20"/>
          <p:cNvSpPr>
            <a:spLocks noChangeArrowheads="1" noChangeShapeType="1"/>
          </p:cNvSpPr>
          <p:nvPr/>
        </p:nvSpPr>
        <p:spPr bwMode="auto">
          <a:xfrm>
            <a:off x="2628900" y="117475"/>
            <a:ext cx="2806700" cy="855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Project</a:t>
            </a:r>
            <a:endParaRPr lang="zh-CN" altLang="en-US" sz="3600" b="1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</p:spTree>
  </p:cSld>
  <p:clrMapOvr>
    <a:masterClrMapping/>
  </p:clrMapOvr>
  <p:transition>
    <p:plus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00113" y="88900"/>
            <a:ext cx="8208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Read the sentences, paying attention to the intonation. </a:t>
            </a:r>
            <a:r>
              <a:rPr lang="en-US" altLang="zh-CN" sz="2800" b="1" dirty="0"/>
              <a:t>Then listen and try to imitate.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313" y="2982913"/>
            <a:ext cx="9021762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1. Sorry,sir. You can't wear jeans here.</a:t>
            </a: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2. Sorry,madam. You have to change your leather shoes.</a:t>
            </a: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3. Excuse me, could you tell me when you wear your uniforms?</a:t>
            </a:r>
          </a:p>
        </p:txBody>
      </p:sp>
      <p:grpSp>
        <p:nvGrpSpPr>
          <p:cNvPr id="53252" name="Group 4"/>
          <p:cNvGrpSpPr/>
          <p:nvPr/>
        </p:nvGrpSpPr>
        <p:grpSpPr bwMode="auto">
          <a:xfrm>
            <a:off x="4860925" y="1163638"/>
            <a:ext cx="4105275" cy="1976437"/>
            <a:chOff x="0" y="0"/>
            <a:chExt cx="6464" cy="3112"/>
          </a:xfrm>
        </p:grpSpPr>
        <p:pic>
          <p:nvPicPr>
            <p:cNvPr id="53253" name="Picture 5" descr="TIP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6464" cy="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159" y="1116"/>
              <a:ext cx="5513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FF5050"/>
                  </a:solidFill>
                  <a:latin typeface="Times New Roman" panose="02020603050405020304" pitchFamily="18" charset="0"/>
                </a:rPr>
                <a:t>The falling tone is a command while the rising tone is a more polite request.</a:t>
              </a:r>
            </a:p>
          </p:txBody>
        </p:sp>
      </p:grpSp>
      <p:sp>
        <p:nvSpPr>
          <p:cNvPr id="53255" name="Arc 7"/>
          <p:cNvSpPr/>
          <p:nvPr/>
        </p:nvSpPr>
        <p:spPr bwMode="auto">
          <a:xfrm>
            <a:off x="962025" y="3213100"/>
            <a:ext cx="944563" cy="431800"/>
          </a:xfrm>
          <a:custGeom>
            <a:avLst/>
            <a:gdLst>
              <a:gd name="G0" fmla="+- 11701 0 0"/>
              <a:gd name="G1" fmla="+- 21600 0 0"/>
              <a:gd name="G2" fmla="+- 21600 0 0"/>
              <a:gd name="T0" fmla="*/ 0 w 28377"/>
              <a:gd name="T1" fmla="*/ 0 h 21600"/>
              <a:gd name="T2" fmla="*/ 21600 w 28377"/>
              <a:gd name="T3" fmla="*/ 21600 h 21600"/>
              <a:gd name="T4" fmla="*/ 0 w 283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77" h="21600" fill="none" extrusionOk="0">
                <a:moveTo>
                  <a:pt x="-1" y="3443"/>
                </a:moveTo>
                <a:cubicBezTo>
                  <a:pt x="3488" y="1195"/>
                  <a:pt x="7550" y="-1"/>
                  <a:pt x="11701" y="0"/>
                </a:cubicBezTo>
                <a:cubicBezTo>
                  <a:pt x="18156" y="0"/>
                  <a:pt x="24274" y="2887"/>
                  <a:pt x="28377" y="7871"/>
                </a:cubicBezTo>
              </a:path>
              <a:path w="28377" h="21600" stroke="0" extrusionOk="0">
                <a:moveTo>
                  <a:pt x="-1" y="3443"/>
                </a:moveTo>
                <a:cubicBezTo>
                  <a:pt x="3488" y="1195"/>
                  <a:pt x="7550" y="-1"/>
                  <a:pt x="11701" y="0"/>
                </a:cubicBezTo>
                <a:cubicBezTo>
                  <a:pt x="18156" y="0"/>
                  <a:pt x="24274" y="2887"/>
                  <a:pt x="28377" y="7871"/>
                </a:cubicBezTo>
                <a:lnTo>
                  <a:pt x="1170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6" name="Arc 8"/>
          <p:cNvSpPr/>
          <p:nvPr/>
        </p:nvSpPr>
        <p:spPr bwMode="auto">
          <a:xfrm>
            <a:off x="5086350" y="3213100"/>
            <a:ext cx="969963" cy="431800"/>
          </a:xfrm>
          <a:custGeom>
            <a:avLst/>
            <a:gdLst>
              <a:gd name="G0" fmla="+- 11735 0 0"/>
              <a:gd name="G1" fmla="+- 21600 0 0"/>
              <a:gd name="G2" fmla="+- 21600 0 0"/>
              <a:gd name="T0" fmla="*/ 0 w 29095"/>
              <a:gd name="T1" fmla="*/ 0 h 21600"/>
              <a:gd name="T2" fmla="*/ 21600 w 29095"/>
              <a:gd name="T3" fmla="*/ 21600 h 21600"/>
              <a:gd name="T4" fmla="*/ 0 w 290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95" h="21600" fill="none" extrusionOk="0">
                <a:moveTo>
                  <a:pt x="-1" y="3465"/>
                </a:moveTo>
                <a:cubicBezTo>
                  <a:pt x="3495" y="1203"/>
                  <a:pt x="7571" y="-1"/>
                  <a:pt x="11735" y="0"/>
                </a:cubicBezTo>
                <a:cubicBezTo>
                  <a:pt x="18580" y="0"/>
                  <a:pt x="25021" y="3245"/>
                  <a:pt x="29094" y="8747"/>
                </a:cubicBezTo>
              </a:path>
              <a:path w="29095" h="21600" stroke="0" extrusionOk="0">
                <a:moveTo>
                  <a:pt x="-1" y="3465"/>
                </a:moveTo>
                <a:cubicBezTo>
                  <a:pt x="3495" y="1203"/>
                  <a:pt x="7571" y="-1"/>
                  <a:pt x="11735" y="0"/>
                </a:cubicBezTo>
                <a:cubicBezTo>
                  <a:pt x="18580" y="0"/>
                  <a:pt x="25021" y="3245"/>
                  <a:pt x="29094" y="8747"/>
                </a:cubicBezTo>
                <a:lnTo>
                  <a:pt x="1173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7" name="Arc 9"/>
          <p:cNvSpPr/>
          <p:nvPr/>
        </p:nvSpPr>
        <p:spPr bwMode="auto">
          <a:xfrm rot="420000">
            <a:off x="7677150" y="3860800"/>
            <a:ext cx="1071563" cy="430213"/>
          </a:xfrm>
          <a:custGeom>
            <a:avLst/>
            <a:gdLst>
              <a:gd name="G0" fmla="+- 15211 0 0"/>
              <a:gd name="G1" fmla="+- 21600 0 0"/>
              <a:gd name="G2" fmla="+- 21600 0 0"/>
              <a:gd name="T0" fmla="*/ 0 w 32160"/>
              <a:gd name="T1" fmla="*/ 0 h 21600"/>
              <a:gd name="T2" fmla="*/ 21600 w 32160"/>
              <a:gd name="T3" fmla="*/ 21600 h 21600"/>
              <a:gd name="T4" fmla="*/ 0 w 321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60" h="21600" fill="none" extrusionOk="0">
                <a:moveTo>
                  <a:pt x="0" y="6264"/>
                </a:moveTo>
                <a:cubicBezTo>
                  <a:pt x="4045" y="2251"/>
                  <a:pt x="9512" y="-1"/>
                  <a:pt x="15211" y="0"/>
                </a:cubicBezTo>
                <a:cubicBezTo>
                  <a:pt x="21819" y="0"/>
                  <a:pt x="28063" y="3024"/>
                  <a:pt x="32159" y="8210"/>
                </a:cubicBezTo>
              </a:path>
              <a:path w="32160" h="21600" stroke="0" extrusionOk="0">
                <a:moveTo>
                  <a:pt x="0" y="6264"/>
                </a:moveTo>
                <a:cubicBezTo>
                  <a:pt x="4045" y="2251"/>
                  <a:pt x="9512" y="-1"/>
                  <a:pt x="15211" y="0"/>
                </a:cubicBezTo>
                <a:cubicBezTo>
                  <a:pt x="21819" y="0"/>
                  <a:pt x="28063" y="3024"/>
                  <a:pt x="32159" y="8210"/>
                </a:cubicBezTo>
                <a:lnTo>
                  <a:pt x="1521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8" name="Arc 10"/>
          <p:cNvSpPr/>
          <p:nvPr/>
        </p:nvSpPr>
        <p:spPr bwMode="auto">
          <a:xfrm rot="840000" flipV="1">
            <a:off x="1862138" y="3708400"/>
            <a:ext cx="682625" cy="333375"/>
          </a:xfrm>
          <a:custGeom>
            <a:avLst/>
            <a:gdLst>
              <a:gd name="G0" fmla="+- 2656 0 0"/>
              <a:gd name="G1" fmla="+- 21600 0 0"/>
              <a:gd name="G2" fmla="+- 21600 0 0"/>
              <a:gd name="T0" fmla="*/ 0 w 24256"/>
              <a:gd name="T1" fmla="*/ 0 h 24857"/>
              <a:gd name="T2" fmla="*/ 21600 w 24256"/>
              <a:gd name="T3" fmla="*/ 21600 h 24857"/>
              <a:gd name="T4" fmla="*/ 0 w 24256"/>
              <a:gd name="T5" fmla="*/ 21600 h 24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56" h="24857" fill="none" extrusionOk="0">
                <a:moveTo>
                  <a:pt x="0" y="163"/>
                </a:moveTo>
                <a:cubicBezTo>
                  <a:pt x="881" y="54"/>
                  <a:pt x="1768" y="-1"/>
                  <a:pt x="2656" y="0"/>
                </a:cubicBezTo>
                <a:cubicBezTo>
                  <a:pt x="14585" y="0"/>
                  <a:pt x="24256" y="9670"/>
                  <a:pt x="24256" y="21600"/>
                </a:cubicBezTo>
                <a:cubicBezTo>
                  <a:pt x="24256" y="22690"/>
                  <a:pt x="24173" y="23779"/>
                  <a:pt x="24009" y="24857"/>
                </a:cubicBezTo>
              </a:path>
              <a:path w="24256" h="24857" stroke="0" extrusionOk="0">
                <a:moveTo>
                  <a:pt x="0" y="163"/>
                </a:moveTo>
                <a:cubicBezTo>
                  <a:pt x="881" y="54"/>
                  <a:pt x="1768" y="-1"/>
                  <a:pt x="2656" y="0"/>
                </a:cubicBezTo>
                <a:cubicBezTo>
                  <a:pt x="14585" y="0"/>
                  <a:pt x="24256" y="9670"/>
                  <a:pt x="24256" y="21600"/>
                </a:cubicBezTo>
                <a:cubicBezTo>
                  <a:pt x="24256" y="22690"/>
                  <a:pt x="24173" y="23779"/>
                  <a:pt x="24009" y="24857"/>
                </a:cubicBezTo>
                <a:lnTo>
                  <a:pt x="26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9" name="Arc 11"/>
          <p:cNvSpPr/>
          <p:nvPr/>
        </p:nvSpPr>
        <p:spPr bwMode="auto">
          <a:xfrm rot="840000" flipV="1">
            <a:off x="1263650" y="4437063"/>
            <a:ext cx="642938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6"/>
              <a:gd name="T1" fmla="*/ 0 h 21600"/>
              <a:gd name="T2" fmla="*/ 21600 w 21486"/>
              <a:gd name="T3" fmla="*/ 21600 h 21600"/>
              <a:gd name="T4" fmla="*/ 0 w 214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60" name="Arc 12"/>
          <p:cNvSpPr/>
          <p:nvPr/>
        </p:nvSpPr>
        <p:spPr bwMode="auto">
          <a:xfrm rot="840000" flipV="1">
            <a:off x="395288" y="4883150"/>
            <a:ext cx="1217612" cy="5603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6"/>
              <a:gd name="T1" fmla="*/ 0 h 21600"/>
              <a:gd name="T2" fmla="*/ 21600 w 21486"/>
              <a:gd name="T3" fmla="*/ 21600 h 21600"/>
              <a:gd name="T4" fmla="*/ 0 w 214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107950" y="117475"/>
            <a:ext cx="790575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3</a:t>
            </a:r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269" name="WindowsMediaPlayer1" r:id="rId2" imgW="2952720" imgH="647640"/>
        </mc:Choice>
        <mc:Fallback>
          <p:control name="WindowsMediaPlayer1" r:id="rId2" imgW="295272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98525" y="1412875"/>
                  <a:ext cx="29527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保安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815975"/>
            <a:ext cx="37163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77863" y="188913"/>
            <a:ext cx="7278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Can you guess his job from his uniform?</a:t>
            </a:r>
          </a:p>
        </p:txBody>
      </p:sp>
      <p:grpSp>
        <p:nvGrpSpPr>
          <p:cNvPr id="34820" name="Group 4"/>
          <p:cNvGrpSpPr/>
          <p:nvPr/>
        </p:nvGrpSpPr>
        <p:grpSpPr bwMode="auto">
          <a:xfrm>
            <a:off x="4427538" y="2228850"/>
            <a:ext cx="4537075" cy="1004888"/>
            <a:chOff x="0" y="0"/>
            <a:chExt cx="7144" cy="1582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02" y="75"/>
              <a:ext cx="374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545" cy="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gatekeeper</a:t>
              </a:r>
            </a:p>
            <a:p>
              <a:pPr algn="ctr"/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n.门卫</a:t>
              </a:r>
            </a:p>
          </p:txBody>
        </p:sp>
      </p:grpSp>
    </p:spTree>
  </p:cSld>
  <p:clrMapOvr>
    <a:masterClrMapping/>
  </p:clrMapOvr>
  <p:transition>
    <p:pull dir="l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/>
          </p:cNvSpPr>
          <p:nvPr/>
        </p:nvSpPr>
        <p:spPr bwMode="auto">
          <a:xfrm>
            <a:off x="379413" y="44450"/>
            <a:ext cx="3684587" cy="803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3116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32138" y="48545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395413"/>
            <a:ext cx="271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88" y="1196975"/>
            <a:ext cx="91074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单项选择。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1.It’s dangerous for you ______ </a:t>
            </a:r>
            <a:r>
              <a:rPr lang="zh-CN" altLang="en-US" sz="2400" b="1" dirty="0">
                <a:latin typeface="Times New Roman" panose="02020603050405020304" pitchFamily="18" charset="0"/>
              </a:rPr>
              <a:t>the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tree.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climb    B. to climb     C. climbing     D. climbed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2. — Could you tell me______?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— In Beijing.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where does he work    B. when does he work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C. when he works            D. where he works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3.______ is important for children to get a good education.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This    B. That    C. What    D. It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4.— Could you tell me ______ tomorrow morning?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— Well, it will start at 9 o’clock.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when the meeting will start   B. where will the meeting start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C. where the meeting starts     D. when the meeting would start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00025" y="1541463"/>
            <a:ext cx="41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00025" y="2276475"/>
            <a:ext cx="43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00025" y="3775075"/>
            <a:ext cx="439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00025" y="4422775"/>
            <a:ext cx="43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utoUpdateAnimBg="0"/>
      <p:bldP spid="54279" grpId="0" autoUpdateAnimBg="0"/>
      <p:bldP spid="5428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 descr="6c553234ec8fb7275bb5f5d5"/>
          <p:cNvSpPr>
            <a:spLocks noChangeArrowheads="1" noChangeShapeType="1"/>
          </p:cNvSpPr>
          <p:nvPr/>
        </p:nvSpPr>
        <p:spPr bwMode="auto">
          <a:xfrm>
            <a:off x="1981200" y="188913"/>
            <a:ext cx="46323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ln w="9525">
                  <a:solidFill>
                    <a:srgbClr val="000000"/>
                  </a:solidFill>
                  <a:rou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i="1">
              <a:ln w="9525">
                <a:solidFill>
                  <a:srgbClr val="000000"/>
                </a:solidFill>
                <a:rou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-23813" y="981075"/>
            <a:ext cx="9150351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句型转换。</a:t>
            </a:r>
          </a:p>
          <a:p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that we listen to the teacher carefully  in class.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（改为同义句）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It’s important ___ ___ ___ listen to the teacher carefully  in class.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clothes are suitable for a fat person. 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（改为同义句）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____ suitable ____ a fat person wears black clothes.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she park her car? Do you know?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（合并为一句）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______________________________________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4. Where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the </a:t>
            </a:r>
            <a:r>
              <a:rPr lang="zh-CN" altLang="en-US" sz="2400" b="1" dirty="0">
                <a:latin typeface="Times New Roman" panose="02020603050405020304" pitchFamily="18" charset="0"/>
              </a:rPr>
              <a:t>Boda Park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Could you tell me?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（合并为一句）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___________________________________________________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68538" y="2420938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for   us   to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5613" y="3548063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                 that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11150" y="4581525"/>
            <a:ext cx="544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 you know where she parked her car?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11150" y="5708650"/>
            <a:ext cx="581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where the Boda Park is ?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  <p:bldP spid="55302" grpId="0" autoUpdateAnimBg="0"/>
      <p:bldP spid="553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/>
          </p:cNvSpPr>
          <p:nvPr/>
        </p:nvSpPr>
        <p:spPr bwMode="auto">
          <a:xfrm>
            <a:off x="2052638" y="115888"/>
            <a:ext cx="4464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Summary</a:t>
            </a:r>
            <a:endParaRPr lang="zh-CN" altLang="en-US" sz="36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  <p:sp>
        <p:nvSpPr>
          <p:cNvPr id="56323" name="WordArt 3"/>
          <p:cNvSpPr>
            <a:spLocks noChangeArrowheads="1" noChangeShapeType="1"/>
          </p:cNvSpPr>
          <p:nvPr/>
        </p:nvSpPr>
        <p:spPr bwMode="auto">
          <a:xfrm>
            <a:off x="252413" y="1052513"/>
            <a:ext cx="13700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learn: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6324" name="WordArt 4"/>
          <p:cNvSpPr>
            <a:spLocks noChangeArrowheads="1" noChangeShapeType="1"/>
          </p:cNvSpPr>
          <p:nvPr/>
        </p:nvSpPr>
        <p:spPr bwMode="auto">
          <a:xfrm>
            <a:off x="255588" y="4364038"/>
            <a:ext cx="1366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can: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763713" y="981075"/>
            <a:ext cx="71183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Some new words and phrases</a:t>
            </a:r>
            <a:r>
              <a:rPr 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gatekeeper,suit,attendant,enter,knee,occasion,correctly,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take off,on every occasion</a:t>
            </a:r>
          </a:p>
          <a:p>
            <a:pPr eaLnBrk="0" hangingPunct="0"/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2.The object clauses: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Can you tell me what I should wear here?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Could you tell me where the special shoes are?</a:t>
            </a:r>
          </a:p>
          <a:p>
            <a:pPr eaLnBrk="0" hangingPunct="0"/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3.The patterns </a:t>
            </a:r>
            <a:r>
              <a:rPr lang="zh-CN" altLang="en-US" sz="20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It’s + adj. + that …</a:t>
            </a:r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and  </a:t>
            </a:r>
            <a:r>
              <a:rPr lang="zh-CN" altLang="en-US" sz="20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It is + adj. + (for sb.) + to do sth.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It is important to wear suitable clothes on every occasion.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It’s impolite for the man to wear jeans to go to the formal party.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sym typeface="Arial" panose="020B0604020202020204" pitchFamily="34" charset="0"/>
              </a:rPr>
              <a:t>   It's suitable that we wear business suits in a meeting.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763713" y="4516438"/>
            <a:ext cx="72009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suggestions of dressing on different occasions: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You should wear a business suit.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You have to change your leather shoes.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You should take off your shoes when you enter someone’s  home in Japan.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You should wear your sports clothes.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People should dress correctly.</a:t>
            </a:r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/>
          </p:cNvSpPr>
          <p:nvPr/>
        </p:nvSpPr>
        <p:spPr bwMode="auto">
          <a:xfrm>
            <a:off x="2771775" y="908050"/>
            <a:ext cx="36004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7347" name="内容占位符 2"/>
          <p:cNvSpPr>
            <a:spLocks noGrp="1" noChangeArrowheads="1"/>
          </p:cNvSpPr>
          <p:nvPr/>
        </p:nvSpPr>
        <p:spPr bwMode="auto">
          <a:xfrm>
            <a:off x="396875" y="1992313"/>
            <a:ext cx="8280400" cy="287813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Collect some information about wearing suitable clothes in different countries.</a:t>
            </a:r>
          </a:p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2.Finish Section B in your workbook.</a:t>
            </a:r>
          </a:p>
          <a:p>
            <a:pPr marL="365125" indent="-3651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3.Preview Section C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zh-CN" altLang="en-US" sz="3200" b="1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7863" y="188913"/>
            <a:ext cx="7278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80808"/>
                </a:solidFill>
                <a:latin typeface="Times New Roman" panose="02020603050405020304" pitchFamily="18" charset="0"/>
              </a:rPr>
              <a:t>Can you guess his job from his uniform?</a:t>
            </a:r>
          </a:p>
        </p:txBody>
      </p:sp>
      <p:grpSp>
        <p:nvGrpSpPr>
          <p:cNvPr id="35843" name="Group 3"/>
          <p:cNvGrpSpPr/>
          <p:nvPr/>
        </p:nvGrpSpPr>
        <p:grpSpPr bwMode="auto">
          <a:xfrm>
            <a:off x="4427538" y="2976563"/>
            <a:ext cx="4157662" cy="1028700"/>
            <a:chOff x="0" y="0"/>
            <a:chExt cx="6547" cy="1619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57" y="0"/>
              <a:ext cx="3490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0" y="37"/>
              <a:ext cx="6545" cy="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attendant</a:t>
              </a:r>
            </a:p>
            <a:p>
              <a:pPr algn="ctr"/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n.服务员,侍者</a:t>
              </a:r>
            </a:p>
          </p:txBody>
        </p:sp>
      </p:grpSp>
      <p:pic>
        <p:nvPicPr>
          <p:cNvPr id="35846" name="Picture 6" descr="服务员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863" y="1397000"/>
            <a:ext cx="33845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14e4f04bc3c3404077a8fcc162e198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758825"/>
            <a:ext cx="309562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7" name="Group 3"/>
          <p:cNvGrpSpPr/>
          <p:nvPr/>
        </p:nvGrpSpPr>
        <p:grpSpPr bwMode="auto">
          <a:xfrm>
            <a:off x="3492500" y="2708275"/>
            <a:ext cx="4154488" cy="1311275"/>
            <a:chOff x="0" y="0"/>
            <a:chExt cx="6544" cy="2064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75" y="113"/>
              <a:ext cx="4082" cy="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6545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 suit</a:t>
              </a:r>
            </a:p>
            <a:p>
              <a:pPr algn="ctr"/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n.套装，一套（衣服）</a:t>
              </a:r>
            </a:p>
            <a:p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v.适合</a:t>
              </a:r>
            </a:p>
          </p:txBody>
        </p: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132138" y="1773238"/>
            <a:ext cx="570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The man wears a business suit.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 noChangeAspect="1"/>
          </p:cNvGrpSpPr>
          <p:nvPr/>
        </p:nvGrpSpPr>
        <p:grpSpPr bwMode="auto">
          <a:xfrm>
            <a:off x="314325" y="1174750"/>
            <a:ext cx="8505825" cy="2686050"/>
            <a:chOff x="0" y="0"/>
            <a:chExt cx="13394" cy="4229"/>
          </a:xfrm>
        </p:grpSpPr>
        <p:pic>
          <p:nvPicPr>
            <p:cNvPr id="37891" name="Picture 3" descr="保安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395" cy="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2" name="Picture 4" descr="服务员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88" y="0"/>
              <a:ext cx="2427" cy="4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3" name="Picture 5" descr="a0128c7b8bc71819da1b09a9ee3e5a6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95" y="3"/>
              <a:ext cx="2593" cy="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4" name="Picture 6" descr="eaa02872c77bb471c7d5410be8cc17a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88" y="3"/>
              <a:ext cx="2465" cy="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5" name="Picture 7" descr="dc608a74d43636e50a1d42d020db186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1060" y="3"/>
              <a:ext cx="2335" cy="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31775" y="44450"/>
            <a:ext cx="8085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Do they wear uniforms everywhere?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-30163" y="4057650"/>
            <a:ext cx="9713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eople should wear different clothes on different occasions.</a:t>
            </a:r>
          </a:p>
        </p:txBody>
      </p:sp>
      <p:grpSp>
        <p:nvGrpSpPr>
          <p:cNvPr id="37898" name="Group 10"/>
          <p:cNvGrpSpPr/>
          <p:nvPr/>
        </p:nvGrpSpPr>
        <p:grpSpPr bwMode="auto">
          <a:xfrm>
            <a:off x="2195513" y="5568950"/>
            <a:ext cx="5184775" cy="884238"/>
            <a:chOff x="0" y="0"/>
            <a:chExt cx="8164" cy="1392"/>
          </a:xfrm>
        </p:grpSpPr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35" y="0"/>
              <a:ext cx="296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8165" cy="1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</a:rPr>
                <a:t>occasion</a:t>
              </a:r>
            </a:p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n.特别的事情（或仪式，庆典）；时机</a:t>
              </a:r>
            </a:p>
          </p:txBody>
        </p:sp>
      </p:grp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2700" y="4864100"/>
            <a:ext cx="9312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t’s important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wear suitable clothes on every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occasion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99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ldLvl="0" autoUpdateAnimBg="0"/>
      <p:bldP spid="37897" grpId="0" bldLvl="0" autoUpdateAnimBg="0"/>
      <p:bldP spid="3790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7950" y="3754438"/>
            <a:ext cx="90011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impolite for a student to wear a hat in class.</a:t>
            </a:r>
          </a:p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think he should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off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his hat in class.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7950" y="4997450"/>
            <a:ext cx="900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suitable for him to wear a business suit in the office.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7950" y="5580063"/>
            <a:ext cx="90011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301625" algn="l"/>
              </a:tabLst>
            </a:pPr>
            <a:r>
              <a:rPr lang="zh-CN" altLang="en-US" sz="2800" b="1">
                <a:latin typeface="Times New Roman" panose="02020603050405020304" pitchFamily="18" charset="0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You should take off your shoes when you</a:t>
            </a:r>
            <a:r>
              <a:rPr lang="zh-CN" altLang="en-US" sz="2800" b="1">
                <a:latin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</a:p>
          <a:p>
            <a:pPr eaLnBrk="0" hangingPunct="0">
              <a:tabLst>
                <a:tab pos="301625" algn="l"/>
              </a:tabLst>
            </a:pP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someone’s home in Japan.</a:t>
            </a:r>
          </a:p>
        </p:txBody>
      </p:sp>
      <p:grpSp>
        <p:nvGrpSpPr>
          <p:cNvPr id="38917" name="Group 5"/>
          <p:cNvGrpSpPr/>
          <p:nvPr/>
        </p:nvGrpSpPr>
        <p:grpSpPr bwMode="auto">
          <a:xfrm>
            <a:off x="180975" y="1123950"/>
            <a:ext cx="2397125" cy="2665413"/>
            <a:chOff x="0" y="0"/>
            <a:chExt cx="3774" cy="4198"/>
          </a:xfrm>
        </p:grpSpPr>
        <p:pic>
          <p:nvPicPr>
            <p:cNvPr id="38918" name="Picture 6" descr="8-8-2-3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775" cy="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8919" name="Group 7"/>
            <p:cNvGrpSpPr/>
            <p:nvPr/>
          </p:nvGrpSpPr>
          <p:grpSpPr bwMode="auto">
            <a:xfrm>
              <a:off x="110" y="155"/>
              <a:ext cx="683" cy="625"/>
              <a:chOff x="0" y="0"/>
              <a:chExt cx="681" cy="624"/>
            </a:xfrm>
          </p:grpSpPr>
          <p:sp>
            <p:nvSpPr>
              <p:cNvPr id="38920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921" name="Text Box 9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1</a:t>
                </a:r>
              </a:p>
            </p:txBody>
          </p:sp>
        </p:grpSp>
      </p:grpSp>
      <p:grpSp>
        <p:nvGrpSpPr>
          <p:cNvPr id="38922" name="Group 10"/>
          <p:cNvGrpSpPr/>
          <p:nvPr/>
        </p:nvGrpSpPr>
        <p:grpSpPr bwMode="auto">
          <a:xfrm>
            <a:off x="2779713" y="1123950"/>
            <a:ext cx="3016250" cy="2665413"/>
            <a:chOff x="0" y="0"/>
            <a:chExt cx="4750" cy="4198"/>
          </a:xfrm>
        </p:grpSpPr>
        <p:pic>
          <p:nvPicPr>
            <p:cNvPr id="38923" name="Picture 11" descr="8-8-2-4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750" cy="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8924" name="Group 12"/>
            <p:cNvGrpSpPr/>
            <p:nvPr/>
          </p:nvGrpSpPr>
          <p:grpSpPr bwMode="auto">
            <a:xfrm>
              <a:off x="100" y="98"/>
              <a:ext cx="682" cy="625"/>
              <a:chOff x="0" y="0"/>
              <a:chExt cx="681" cy="624"/>
            </a:xfrm>
          </p:grpSpPr>
          <p:sp>
            <p:nvSpPr>
              <p:cNvPr id="38925" name="Oval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2</a:t>
                </a:r>
              </a:p>
            </p:txBody>
          </p:sp>
        </p:grpSp>
      </p:grpSp>
      <p:grpSp>
        <p:nvGrpSpPr>
          <p:cNvPr id="38927" name="Group 15"/>
          <p:cNvGrpSpPr/>
          <p:nvPr/>
        </p:nvGrpSpPr>
        <p:grpSpPr bwMode="auto">
          <a:xfrm>
            <a:off x="5867400" y="1123950"/>
            <a:ext cx="3005138" cy="2665413"/>
            <a:chOff x="0" y="0"/>
            <a:chExt cx="4733" cy="4198"/>
          </a:xfrm>
        </p:grpSpPr>
        <p:pic>
          <p:nvPicPr>
            <p:cNvPr id="38928" name="Picture 16" descr="8-8-2-5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" y="0"/>
              <a:ext cx="4730" cy="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8929" name="Group 17"/>
            <p:cNvGrpSpPr/>
            <p:nvPr/>
          </p:nvGrpSpPr>
          <p:grpSpPr bwMode="auto">
            <a:xfrm>
              <a:off x="0" y="43"/>
              <a:ext cx="683" cy="622"/>
              <a:chOff x="0" y="0"/>
              <a:chExt cx="681" cy="624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0" cy="6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931" name="Text Box 19"/>
              <p:cNvSpPr txBox="1">
                <a:spLocks noChangeArrowheads="1"/>
              </p:cNvSpPr>
              <p:nvPr/>
            </p:nvSpPr>
            <p:spPr bwMode="auto">
              <a:xfrm>
                <a:off x="71" y="0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/>
                  <a:t>3</a:t>
                </a:r>
              </a:p>
            </p:txBody>
          </p:sp>
        </p:grpSp>
      </p:grp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80975" y="44450"/>
            <a:ext cx="892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ym typeface="宋体" panose="02010600030101010101" pitchFamily="2" charset="-122"/>
              </a:rPr>
              <a:t>We should dress </a:t>
            </a:r>
            <a:r>
              <a:rPr lang="zh-CN" altLang="en-US" sz="3200" b="1">
                <a:solidFill>
                  <a:srgbClr val="FF0000"/>
                </a:solidFill>
                <a:sym typeface="宋体" panose="02010600030101010101" pitchFamily="2" charset="-122"/>
              </a:rPr>
              <a:t>correctly</a:t>
            </a:r>
            <a:r>
              <a:rPr lang="zh-CN" altLang="en-US" sz="3200" b="1">
                <a:sym typeface="宋体" panose="02010600030101010101" pitchFamily="2" charset="-122"/>
              </a:rPr>
              <a:t> on every occasion.</a:t>
            </a:r>
          </a:p>
        </p:txBody>
      </p:sp>
      <p:grpSp>
        <p:nvGrpSpPr>
          <p:cNvPr id="38933" name="Group 21"/>
          <p:cNvGrpSpPr/>
          <p:nvPr/>
        </p:nvGrpSpPr>
        <p:grpSpPr bwMode="auto">
          <a:xfrm>
            <a:off x="3276600" y="595313"/>
            <a:ext cx="4822825" cy="528637"/>
            <a:chOff x="0" y="0"/>
            <a:chExt cx="7594" cy="833"/>
          </a:xfrm>
        </p:grpSpPr>
        <p:pic>
          <p:nvPicPr>
            <p:cNvPr id="38934" name="Picture 2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2" y="69"/>
              <a:ext cx="2720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0" y="0"/>
              <a:ext cx="7594" cy="720"/>
            </a:xfrm>
            <a:prstGeom prst="rect">
              <a:avLst/>
            </a:prstGeom>
            <a:noFill/>
            <a:ln w="9525" cap="rnd">
              <a:solidFill>
                <a:srgbClr val="D60093"/>
              </a:solidFill>
              <a:prstDash val="sys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adv.正确地，精确地</a:t>
              </a:r>
            </a:p>
          </p:txBody>
        </p:sp>
      </p:grp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843213" y="4581525"/>
            <a:ext cx="319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</a:rPr>
              <a:t>脱下（衣服），摘掉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  <p:bldP spid="38932" grpId="0" bldLvl="0" autoUpdateAnimBg="0"/>
      <p:bldP spid="3893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5438" y="1584325"/>
            <a:ext cx="6983412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1.The gatekeeper asks the man to wear jeans there.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2.The customer wants to know where to find the special shoes.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3.The daughter will take her shoes off when entering a Japanese home.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4.Kangkang hurts his knees because he does too much sports.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55650" y="103188"/>
            <a:ext cx="828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Listen to 1a and Mark T(True) or F(False).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999288" y="1565275"/>
            <a:ext cx="160655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(      )</a:t>
            </a:r>
          </a:p>
          <a:p>
            <a:pPr algn="ctr">
              <a:lnSpc>
                <a:spcPct val="15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(      )</a:t>
            </a:r>
          </a:p>
          <a:p>
            <a:pPr algn="ctr">
              <a:lnSpc>
                <a:spcPct val="15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(      )</a:t>
            </a:r>
          </a:p>
          <a:p>
            <a:pPr algn="ctr">
              <a:lnSpc>
                <a:spcPct val="15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(      )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4925" y="106363"/>
            <a:ext cx="792163" cy="576262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1b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158038" y="1685925"/>
            <a:ext cx="1325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164388" y="2781300"/>
            <a:ext cx="1325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164388" y="3919538"/>
            <a:ext cx="1325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164388" y="4999038"/>
            <a:ext cx="1325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9952" name="WindowsMediaPlayer1" r:id="rId2" imgW="3819600" imgH="581040"/>
        </mc:Choice>
        <mc:Fallback>
          <p:control name="WindowsMediaPlayer1" r:id="rId2" imgW="3819600" imgH="581040">
            <p:pic>
              <p:nvPicPr>
                <p:cNvPr id="2" name="WindowsMediaPlayer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43213" y="981075"/>
                  <a:ext cx="3816350" cy="584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pull dir="ru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ldLvl="0" autoUpdateAnimBg="0"/>
      <p:bldP spid="39940" grpId="0" bldLvl="0" autoUpdateAnimBg="0"/>
      <p:bldP spid="39943" grpId="0" bldLvl="0" autoUpdateAnimBg="0"/>
      <p:bldP spid="39944" grpId="0" bldLvl="0" autoUpdateAnimBg="0"/>
      <p:bldP spid="39945" grpId="0" bldLvl="0" autoUpdateAnimBg="0"/>
      <p:bldP spid="39945" grpId="1" bldLvl="0" autoUpdateAnimBg="0"/>
      <p:bldP spid="39946" grpId="0" bldLvl="0" autoUpdateAnimBg="0"/>
      <p:bldP spid="39946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650" y="103188"/>
            <a:ext cx="813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Read 1a and complete the passage.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513" y="1368425"/>
            <a:ext cx="90725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Times New Roman" panose="02020603050405020304" pitchFamily="18" charset="0"/>
              </a:rPr>
              <a:t>    It's impolite for the man to wear jeans to go to the formal meeting. So the gatekeeper tells him what________________.   In the gym, the customer asks the attendant where she can _________ her leather shoes. And we know it's polite to _____________ our shoes before entering someone's home in Japan. In the last picture,we see it's necessary for us to wear sports clothes and sports shoes on the playground,or we may________ ourselves as Kangkang did. So we should dress ___________ on every accasion.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925" y="117475"/>
            <a:ext cx="792163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1c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940425" y="1835150"/>
            <a:ext cx="309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he should wear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0825" y="2627313"/>
            <a:ext cx="1325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change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79388" y="3059113"/>
            <a:ext cx="1871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take off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25488" y="4341813"/>
            <a:ext cx="1325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hurt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0975" y="4783138"/>
            <a:ext cx="1870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correctly</a:t>
            </a:r>
          </a:p>
        </p:txBody>
      </p:sp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utoUpdateAnimBg="0"/>
      <p:bldP spid="40966" grpId="0" bldLvl="0" autoUpdateAnimBg="0"/>
      <p:bldP spid="40967" grpId="0" bldLvl="0" autoUpdateAnimBg="0"/>
      <p:bldP spid="40968" grpId="0" bldLvl="0" autoUpdateAnimBg="0"/>
      <p:bldP spid="40969" grpId="0" bldLvl="0" autoUpdateAnimBg="0"/>
      <p:bldP spid="40970" grpId="0" bldLvl="0" autoUpdateAnimBg="0"/>
      <p:bldP spid="40970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107950" y="1050925"/>
          <a:ext cx="8882063" cy="1279525"/>
        </p:xfrm>
        <a:graphic>
          <a:graphicData uri="http://schemas.openxmlformats.org/drawingml/2006/table">
            <a:tbl>
              <a:tblPr/>
              <a:tblGrid>
                <a:gridCol w="888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You should wear a business suit.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You should take off your shoes when you enter someone’s home in Japan.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You should wear your sports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clothes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016" name="Group 8"/>
          <p:cNvGraphicFramePr>
            <a:graphicFrameLocks noGrp="1"/>
          </p:cNvGraphicFramePr>
          <p:nvPr/>
        </p:nvGraphicFramePr>
        <p:xfrm>
          <a:off x="107950" y="2492375"/>
          <a:ext cx="8882063" cy="1279525"/>
        </p:xfrm>
        <a:graphic>
          <a:graphicData uri="http://schemas.openxmlformats.org/drawingml/2006/table">
            <a:tbl>
              <a:tblPr/>
              <a:tblGrid>
                <a:gridCol w="888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Can you tell me what </a:t>
                      </a:r>
                      <a:r>
                        <a:rPr kumimoji="0" lang="en-US" altLang="zh-CN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 should wear here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?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Could you tell me where </a:t>
                      </a:r>
                      <a:r>
                        <a:rPr kumimoji="0" lang="en-US" altLang="zh-CN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special shoes are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don’t know why.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07950" y="3930650"/>
            <a:ext cx="8882063" cy="22352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wear suitable clothes on every occasion.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本句型为：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+adj.+(for sb.) to do sth.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，it是形式主语，真正的主语是to do sth. ，意为“（对于某人来说）做......是......的”。可以与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+adj.+that ...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句型转换。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E.g:It is important for us to take care of the enviroment.=It is important that we should take care of the enviroment.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every occasion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在每一个场合，occasion为可数名词。</a:t>
            </a:r>
          </a:p>
        </p:txBody>
      </p:sp>
      <p:sp>
        <p:nvSpPr>
          <p:cNvPr id="43023" name="WordArt 15"/>
          <p:cNvSpPr>
            <a:spLocks noChangeArrowheads="1" noChangeShapeType="1"/>
          </p:cNvSpPr>
          <p:nvPr/>
        </p:nvSpPr>
        <p:spPr bwMode="auto">
          <a:xfrm>
            <a:off x="900113" y="117475"/>
            <a:ext cx="43195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Key sentences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uiExpand="1" build="allAtOnce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蓝色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全屏显示(4:3)</PresentationFormat>
  <Paragraphs>204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Arail</vt:lpstr>
      <vt:lpstr>华文行楷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2013-01-23T01:44:00Z</dcterms:created>
  <dcterms:modified xsi:type="dcterms:W3CDTF">2023-01-17T01:03:23Z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09C69D4B28E94ADA9692B00256DA9314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