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1E2B-E30D-43C1-8CA6-797CDA667A8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FE9B2-A90F-48A9-B32D-929C207CD9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E9B2-A90F-48A9-B32D-929C207CD9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C1F8D-4A1B-4581-841C-6980181046C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4C8C5-E5BC-4160-9E56-A273318D1FE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EB92-3F7B-4C0B-9910-32739438FE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68FA8-FDAB-4DEE-B6CD-648E5C998E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66B9F-0E13-40F6-896D-1A8AED660F1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D0B5E-F630-4C81-9B5E-9FED5162DDA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EC285-640A-410F-9F2C-437FA81D120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08A89-65CC-49B2-8521-B2C62E2BEBF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F15D-A0CC-4FC4-A7B6-9E0CE26A1EC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4A2E-6F9B-4E51-B855-A08F0675458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B9E0E-E467-4FF2-8B96-AF447F0145B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CC46F6BF-55E4-42EB-9FC4-84A4FE5053C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oshi.org/dilike/sucai/&#26223;&#35266;/&#21271;&#32654;&#27954;/page_01.htm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audio" Target="file:///F:\&#20837;&#24211;&#20219;&#21153;\&#20837;&#24211;&#20219;&#21153;\20120704&#20837;&#24211;&#20161;&#29233;&#29256;&#21021;&#20013;&#33521;&#35821;&#19971;&#24180;&#32423;&#19978;\&#20161;&#29233;&#19971;&#24180;&#32423;&#19978;\&#20140;&#25945;&#20161;&#29233;&#19971;&#24180;&#32423;&#19978;%20Unit1%20Topic2\&#35838;&#20214;\Unit1%20Topic2%20SectionA&#21442;&#32771;&#35838;&#20214;\SectionA-4&#37197;&#22871;&#21548;&#21147;.mp3" TargetMode="External"/><Relationship Id="rId1" Type="http://schemas.microsoft.com/office/2007/relationships/media" Target="file:///F:\&#20837;&#24211;&#20219;&#21153;\&#20837;&#24211;&#20219;&#21153;\20120704&#20837;&#24211;&#20161;&#29233;&#29256;&#21021;&#20013;&#33521;&#35821;&#19971;&#24180;&#32423;&#19978;\&#20161;&#29233;&#19971;&#24180;&#32423;&#19978;\&#20140;&#25945;&#20161;&#29233;&#19971;&#24180;&#32423;&#19978;%20Unit1%20Topic2\&#35838;&#20214;\Unit1%20Topic2%20SectionA&#21442;&#32771;&#35838;&#20214;\SectionA-4&#37197;&#22871;&#21548;&#21147;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4936" y="2348880"/>
            <a:ext cx="9144000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5400" b="1" dirty="0" smtClean="0">
                <a:latin typeface="Times New Roman" panose="02020603050405020304" pitchFamily="18" charset="0"/>
              </a:rPr>
              <a:t>Where </a:t>
            </a:r>
            <a:r>
              <a:rPr lang="en-US" altLang="zh-CN" sz="5400" b="1" dirty="0">
                <a:latin typeface="Times New Roman" panose="02020603050405020304" pitchFamily="18" charset="0"/>
              </a:rPr>
              <a:t>are you from?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Section A</a:t>
            </a:r>
          </a:p>
        </p:txBody>
      </p:sp>
      <p:sp>
        <p:nvSpPr>
          <p:cNvPr id="238595" name="Text Box 4"/>
          <p:cNvSpPr txBox="1">
            <a:spLocks noChangeArrowheads="1"/>
          </p:cNvSpPr>
          <p:nvPr/>
        </p:nvSpPr>
        <p:spPr bwMode="auto">
          <a:xfrm>
            <a:off x="2594601" y="1214726"/>
            <a:ext cx="3944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altLang="zh-CN" sz="4800" b="1" dirty="0"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cs typeface="Times New Roman" panose="02020603050405020304" pitchFamily="18" charset="0"/>
              </a:rPr>
              <a:t>1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Topic 2</a:t>
            </a:r>
            <a:endParaRPr lang="en-US" altLang="zh-CN" sz="4800" b="1" dirty="0"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9818" y="5301208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6" descr="图片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ext Box 2"/>
          <p:cNvSpPr txBox="1">
            <a:spLocks noChangeArrowheads="1"/>
          </p:cNvSpPr>
          <p:nvPr/>
        </p:nvSpPr>
        <p:spPr bwMode="auto">
          <a:xfrm>
            <a:off x="1908175" y="260350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990000"/>
                </a:solidFill>
                <a:latin typeface="Times New Roman" panose="02020603050405020304" pitchFamily="18" charset="0"/>
              </a:rPr>
              <a:t>Match them together.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946400" y="1525588"/>
            <a:ext cx="2592388" cy="12239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874963" y="3109913"/>
            <a:ext cx="2808287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090863" y="4478338"/>
            <a:ext cx="2447925" cy="9366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3090863" y="1741488"/>
            <a:ext cx="2305050" cy="41767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9864" name="Picture 7" descr="多伦多国家塔553米高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990600"/>
            <a:ext cx="16478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5" name="Picture 8" descr="1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2246313"/>
            <a:ext cx="1657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6" name="Picture 9" descr="1017025829_ly2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716338"/>
            <a:ext cx="16922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7" name="Picture 10" descr="xinsimple_a39a5cea668e11d6b5ce00b0d03f0b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5167313"/>
            <a:ext cx="17081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8" name="Rectangle 11"/>
          <p:cNvSpPr>
            <a:spLocks noChangeArrowheads="1"/>
          </p:cNvSpPr>
          <p:nvPr/>
        </p:nvSpPr>
        <p:spPr bwMode="auto">
          <a:xfrm>
            <a:off x="5580063" y="3789363"/>
            <a:ext cx="238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the U.S.A.</a:t>
            </a:r>
          </a:p>
        </p:txBody>
      </p:sp>
      <p:sp>
        <p:nvSpPr>
          <p:cNvPr id="249869" name="Rectangle 12"/>
          <p:cNvSpPr>
            <a:spLocks noChangeArrowheads="1"/>
          </p:cNvSpPr>
          <p:nvPr/>
        </p:nvSpPr>
        <p:spPr bwMode="auto">
          <a:xfrm>
            <a:off x="5538788" y="2462213"/>
            <a:ext cx="187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Canada</a:t>
            </a:r>
          </a:p>
        </p:txBody>
      </p:sp>
      <p:sp>
        <p:nvSpPr>
          <p:cNvPr id="249870" name="Rectangle 13"/>
          <p:cNvSpPr>
            <a:spLocks noChangeArrowheads="1"/>
          </p:cNvSpPr>
          <p:nvPr/>
        </p:nvSpPr>
        <p:spPr bwMode="auto">
          <a:xfrm>
            <a:off x="5467350" y="1238250"/>
            <a:ext cx="201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England</a:t>
            </a:r>
          </a:p>
        </p:txBody>
      </p:sp>
      <p:sp>
        <p:nvSpPr>
          <p:cNvPr id="249871" name="Rectangle 14"/>
          <p:cNvSpPr>
            <a:spLocks noChangeArrowheads="1"/>
          </p:cNvSpPr>
          <p:nvPr/>
        </p:nvSpPr>
        <p:spPr bwMode="auto">
          <a:xfrm>
            <a:off x="5683250" y="5033963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Japan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15363" grpId="0" animBg="1"/>
      <p:bldP spid="15364" grpId="0" animBg="1"/>
      <p:bldP spid="15365" grpId="0" animBg="1"/>
      <p:bldP spid="153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855788" y="4541838"/>
            <a:ext cx="4967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 Where are you from? 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1908175" y="5297488"/>
            <a:ext cx="4421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 am from China. </a:t>
            </a:r>
          </a:p>
        </p:txBody>
      </p:sp>
      <p:pic>
        <p:nvPicPr>
          <p:cNvPr id="16388" name="Picture 4" descr="china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50" y="815975"/>
            <a:ext cx="4371975" cy="35814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DA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6690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619250" y="4724400"/>
            <a:ext cx="540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Where are you from? 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614488" y="5548313"/>
            <a:ext cx="455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I am from Canada</a:t>
            </a: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APAN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0" y="1987550"/>
            <a:ext cx="5973763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992188" y="889000"/>
            <a:ext cx="482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Where are they from?</a:t>
            </a:r>
            <a:r>
              <a:rPr lang="en-US" altLang="zh-CN" sz="2400" b="1"/>
              <a:t> 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971550" y="1844675"/>
            <a:ext cx="494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They are from Japan.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/>
      <p:bldP spid="2529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s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6597650" cy="4116388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258888" y="4797425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Where is he from?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258888" y="5589588"/>
            <a:ext cx="485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He is from the U.S.A.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2987675" y="3933825"/>
            <a:ext cx="321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Cuba (</a:t>
            </a:r>
            <a:r>
              <a:rPr lang="zh-CN" altLang="en-US" sz="3600" b="1">
                <a:latin typeface="Times New Roman" panose="02020603050405020304" pitchFamily="18" charset="0"/>
              </a:rPr>
              <a:t>古巴</a:t>
            </a:r>
            <a:r>
              <a:rPr lang="en-US" altLang="zh-CN" sz="3600" b="1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20483" name="Picture 3" descr="2007322104959223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88913"/>
            <a:ext cx="5472113" cy="3590925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2339975" y="4797425"/>
            <a:ext cx="496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Where is Maria from? 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335213" y="5629275"/>
            <a:ext cx="421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—</a:t>
            </a:r>
            <a:r>
              <a:rPr lang="en-US" altLang="zh-CN"/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She is from Cuba.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80" grpId="0"/>
      <p:bldP spid="2549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424863" cy="1152525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marL="838200" indent="-838200" algn="l">
              <a:buFontTx/>
              <a:buAutoNum type="arabicPlain" startAt="4"/>
            </a:pPr>
            <a:r>
              <a:rPr lang="en-US" altLang="zh-CN" sz="2800" b="1"/>
              <a:t>     Listen and number the pictures. </a:t>
            </a:r>
          </a:p>
        </p:txBody>
      </p:sp>
      <p:grpSp>
        <p:nvGrpSpPr>
          <p:cNvPr id="256003" name="Group 5"/>
          <p:cNvGrpSpPr/>
          <p:nvPr/>
        </p:nvGrpSpPr>
        <p:grpSpPr bwMode="auto">
          <a:xfrm rot="-956563">
            <a:off x="539750" y="1700213"/>
            <a:ext cx="2981325" cy="2257425"/>
            <a:chOff x="622" y="1933"/>
            <a:chExt cx="2059" cy="1763"/>
          </a:xfrm>
        </p:grpSpPr>
        <p:pic>
          <p:nvPicPr>
            <p:cNvPr id="256004" name="Picture 6" descr="多伦多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2" y="1933"/>
              <a:ext cx="2059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05" name="Picture 7" descr="jim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80" y="2639"/>
              <a:ext cx="486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06" name="Oval 8"/>
            <p:cNvSpPr>
              <a:spLocks noChangeArrowheads="1"/>
            </p:cNvSpPr>
            <p:nvPr/>
          </p:nvSpPr>
          <p:spPr bwMode="auto">
            <a:xfrm>
              <a:off x="645" y="196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256007" name="Rectangle 9"/>
            <p:cNvSpPr>
              <a:spLocks noChangeArrowheads="1"/>
            </p:cNvSpPr>
            <p:nvPr/>
          </p:nvSpPr>
          <p:spPr bwMode="auto">
            <a:xfrm>
              <a:off x="933" y="3291"/>
              <a:ext cx="99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/>
                <a:t>Canada</a:t>
              </a:r>
            </a:p>
          </p:txBody>
        </p:sp>
      </p:grpSp>
      <p:sp>
        <p:nvSpPr>
          <p:cNvPr id="256008" name="Oval 10"/>
          <p:cNvSpPr>
            <a:spLocks noChangeArrowheads="1"/>
          </p:cNvSpPr>
          <p:nvPr/>
        </p:nvSpPr>
        <p:spPr bwMode="auto">
          <a:xfrm>
            <a:off x="323850" y="2060575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 b="1"/>
          </a:p>
        </p:txBody>
      </p:sp>
      <p:grpSp>
        <p:nvGrpSpPr>
          <p:cNvPr id="256009" name="Group 12"/>
          <p:cNvGrpSpPr/>
          <p:nvPr/>
        </p:nvGrpSpPr>
        <p:grpSpPr bwMode="auto">
          <a:xfrm rot="400683">
            <a:off x="5376863" y="1484313"/>
            <a:ext cx="3094037" cy="2432050"/>
            <a:chOff x="2971" y="1936"/>
            <a:chExt cx="2216" cy="1722"/>
          </a:xfrm>
        </p:grpSpPr>
        <p:pic>
          <p:nvPicPr>
            <p:cNvPr id="256010" name="Picture 13" descr="美国白宫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71" y="1936"/>
              <a:ext cx="2062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11" name="Picture 14" descr="美国老师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515" y="2644"/>
              <a:ext cx="501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12" name="Oval 15"/>
            <p:cNvSpPr>
              <a:spLocks noChangeArrowheads="1"/>
            </p:cNvSpPr>
            <p:nvPr/>
          </p:nvSpPr>
          <p:spPr bwMode="auto">
            <a:xfrm>
              <a:off x="2994" y="1963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256013" name="Rectangle 16"/>
            <p:cNvSpPr>
              <a:spLocks noChangeArrowheads="1"/>
            </p:cNvSpPr>
            <p:nvPr/>
          </p:nvSpPr>
          <p:spPr bwMode="auto">
            <a:xfrm>
              <a:off x="3231" y="3291"/>
              <a:ext cx="195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en-US" sz="2800"/>
                <a:t>the U.S.A. </a:t>
              </a:r>
              <a:endParaRPr lang="en-US" altLang="zh-CN" sz="2800"/>
            </a:p>
          </p:txBody>
        </p:sp>
      </p:grpSp>
      <p:sp>
        <p:nvSpPr>
          <p:cNvPr id="256014" name="Oval 17"/>
          <p:cNvSpPr>
            <a:spLocks noChangeArrowheads="1"/>
          </p:cNvSpPr>
          <p:nvPr/>
        </p:nvSpPr>
        <p:spPr bwMode="auto">
          <a:xfrm>
            <a:off x="5435600" y="1268413"/>
            <a:ext cx="576263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 b="1"/>
          </a:p>
        </p:txBody>
      </p:sp>
      <p:grpSp>
        <p:nvGrpSpPr>
          <p:cNvPr id="256015" name="Group 19"/>
          <p:cNvGrpSpPr/>
          <p:nvPr/>
        </p:nvGrpSpPr>
        <p:grpSpPr bwMode="auto">
          <a:xfrm rot="-476061">
            <a:off x="395288" y="4149725"/>
            <a:ext cx="2736850" cy="2244725"/>
            <a:chOff x="612" y="565"/>
            <a:chExt cx="2044" cy="1829"/>
          </a:xfrm>
        </p:grpSpPr>
        <p:pic>
          <p:nvPicPr>
            <p:cNvPr id="256016" name="Picture 20" descr="东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2" y="565"/>
              <a:ext cx="2044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17" name="Oval 21"/>
            <p:cNvSpPr>
              <a:spLocks noChangeArrowheads="1"/>
            </p:cNvSpPr>
            <p:nvPr/>
          </p:nvSpPr>
          <p:spPr bwMode="auto">
            <a:xfrm>
              <a:off x="641" y="597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256018" name="Rectangle 22"/>
            <p:cNvSpPr>
              <a:spLocks noChangeArrowheads="1"/>
            </p:cNvSpPr>
            <p:nvPr/>
          </p:nvSpPr>
          <p:spPr bwMode="auto">
            <a:xfrm>
              <a:off x="946" y="1971"/>
              <a:ext cx="863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en-US" sz="2800"/>
                <a:t>Japan</a:t>
              </a:r>
              <a:endParaRPr lang="en-US" altLang="zh-CN" sz="2800"/>
            </a:p>
          </p:txBody>
        </p:sp>
        <p:pic>
          <p:nvPicPr>
            <p:cNvPr id="256019" name="Picture 23" descr="Z14A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21" y="1356"/>
              <a:ext cx="522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20" name="Oval 24"/>
          <p:cNvSpPr>
            <a:spLocks noChangeArrowheads="1"/>
          </p:cNvSpPr>
          <p:nvPr/>
        </p:nvSpPr>
        <p:spPr bwMode="auto">
          <a:xfrm>
            <a:off x="250825" y="4221163"/>
            <a:ext cx="574675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800" b="1"/>
          </a:p>
        </p:txBody>
      </p:sp>
      <p:grpSp>
        <p:nvGrpSpPr>
          <p:cNvPr id="256021" name="Group 26"/>
          <p:cNvGrpSpPr/>
          <p:nvPr/>
        </p:nvGrpSpPr>
        <p:grpSpPr bwMode="auto">
          <a:xfrm rot="642196">
            <a:off x="5437188" y="4078288"/>
            <a:ext cx="2954337" cy="2563812"/>
            <a:chOff x="3098" y="1817"/>
            <a:chExt cx="2043" cy="1907"/>
          </a:xfrm>
        </p:grpSpPr>
        <p:pic>
          <p:nvPicPr>
            <p:cNvPr id="256022" name="Picture 27" descr="北京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107" y="1842"/>
              <a:ext cx="203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23" name="Oval 28"/>
            <p:cNvSpPr>
              <a:spLocks noChangeArrowheads="1"/>
            </p:cNvSpPr>
            <p:nvPr/>
          </p:nvSpPr>
          <p:spPr bwMode="auto">
            <a:xfrm>
              <a:off x="3136" y="1869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zh-CN"/>
            </a:p>
          </p:txBody>
        </p:sp>
        <p:sp>
          <p:nvSpPr>
            <p:cNvPr id="256024" name="Rectangle 29"/>
            <p:cNvSpPr>
              <a:spLocks noChangeArrowheads="1"/>
            </p:cNvSpPr>
            <p:nvPr/>
          </p:nvSpPr>
          <p:spPr bwMode="auto">
            <a:xfrm>
              <a:off x="3454" y="3338"/>
              <a:ext cx="77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en-US" sz="2800"/>
                <a:t>China</a:t>
              </a:r>
              <a:endParaRPr lang="en-US" altLang="zh-CN" sz="2800"/>
            </a:p>
          </p:txBody>
        </p:sp>
        <p:pic>
          <p:nvPicPr>
            <p:cNvPr id="256025" name="Picture 30" descr="Z14B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710" y="2726"/>
              <a:ext cx="419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26" name="Rectangle 31"/>
            <p:cNvSpPr>
              <a:spLocks noChangeArrowheads="1"/>
            </p:cNvSpPr>
            <p:nvPr/>
          </p:nvSpPr>
          <p:spPr bwMode="auto">
            <a:xfrm>
              <a:off x="3098" y="1817"/>
              <a:ext cx="21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/>
                <a:t>1</a:t>
              </a:r>
            </a:p>
          </p:txBody>
        </p:sp>
      </p:grpSp>
      <p:sp>
        <p:nvSpPr>
          <p:cNvPr id="256027" name="Oval 33"/>
          <p:cNvSpPr>
            <a:spLocks noChangeArrowheads="1"/>
          </p:cNvSpPr>
          <p:nvPr/>
        </p:nvSpPr>
        <p:spPr bwMode="auto">
          <a:xfrm>
            <a:off x="5580063" y="3860800"/>
            <a:ext cx="576262" cy="574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/>
              <a:t>1</a:t>
            </a:r>
          </a:p>
        </p:txBody>
      </p:sp>
      <p:pic>
        <p:nvPicPr>
          <p:cNvPr id="256028" name="Picture 34" descr="tingdu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5650" y="347663"/>
            <a:ext cx="7921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9" name="Text Box 37"/>
          <p:cNvSpPr txBox="1">
            <a:spLocks noChangeArrowheads="1"/>
          </p:cNvSpPr>
          <p:nvPr/>
        </p:nvSpPr>
        <p:spPr bwMode="auto">
          <a:xfrm>
            <a:off x="439738" y="20431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3</a:t>
            </a:r>
          </a:p>
        </p:txBody>
      </p:sp>
      <p:sp>
        <p:nvSpPr>
          <p:cNvPr id="256030" name="Text Box 39"/>
          <p:cNvSpPr txBox="1">
            <a:spLocks noChangeArrowheads="1"/>
          </p:cNvSpPr>
          <p:nvPr/>
        </p:nvSpPr>
        <p:spPr bwMode="auto">
          <a:xfrm>
            <a:off x="5508625" y="12684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4</a:t>
            </a:r>
          </a:p>
        </p:txBody>
      </p:sp>
      <p:sp>
        <p:nvSpPr>
          <p:cNvPr id="256031" name="Text Box 40"/>
          <p:cNvSpPr txBox="1">
            <a:spLocks noChangeArrowheads="1"/>
          </p:cNvSpPr>
          <p:nvPr/>
        </p:nvSpPr>
        <p:spPr bwMode="auto">
          <a:xfrm>
            <a:off x="323850" y="42211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/>
              <a:t>2</a:t>
            </a:r>
          </a:p>
        </p:txBody>
      </p:sp>
      <p:pic>
        <p:nvPicPr>
          <p:cNvPr id="33" name="SectionA-4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481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" decel="100000"/>
                                        <p:tgtEl>
                                          <p:spTgt spid="256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" decel="100000"/>
                                        <p:tgtEl>
                                          <p:spTgt spid="256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" fill="hold"/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95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6029" grpId="0"/>
      <p:bldP spid="256030" grpId="0"/>
      <p:bldP spid="2560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87624" y="1844824"/>
            <a:ext cx="7332662" cy="3435771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rabicParenBoth"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Where are you from?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 I’m from Canada.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— Are you from Washington D.C.?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 No, I’m not.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— Is she Jane?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 Yes, she is.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— Is he Li Ming?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No, he isn’t. </a:t>
            </a:r>
          </a:p>
        </p:txBody>
      </p:sp>
      <p:sp>
        <p:nvSpPr>
          <p:cNvPr id="257027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20161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Sum up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7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7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7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7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7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7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7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7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7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7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57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57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57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2427287" cy="1160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1042988" y="2276475"/>
            <a:ext cx="684053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zh-CN" sz="3200" b="1" dirty="0"/>
              <a:t>(1)</a:t>
            </a:r>
            <a:r>
              <a:rPr lang="zh-CN" altLang="en-US" sz="3200" b="1" dirty="0"/>
              <a:t>抄写课文</a:t>
            </a:r>
            <a:r>
              <a:rPr lang="zh-CN" altLang="zh-CN" sz="3200" b="1" dirty="0"/>
              <a:t>5</a:t>
            </a:r>
            <a:r>
              <a:rPr lang="zh-CN" altLang="en-US" sz="3200" b="1" dirty="0"/>
              <a:t>的句子，注意首字母和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/>
              <a:t>    标点符号。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zh-CN" sz="3200" b="1" dirty="0"/>
              <a:t>(2)</a:t>
            </a:r>
            <a:r>
              <a:rPr lang="zh-CN" altLang="en-US" sz="3200" b="1" dirty="0"/>
              <a:t>抄写本课的生词、单词、音标及汉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/>
              <a:t>    语各两遍。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zh-CN" sz="3200" b="1" dirty="0"/>
              <a:t>(3)</a:t>
            </a:r>
            <a:r>
              <a:rPr lang="zh-CN" altLang="en-US" sz="3200" b="1" dirty="0"/>
              <a:t>背诵课文</a:t>
            </a:r>
            <a:r>
              <a:rPr lang="zh-CN" altLang="zh-CN" sz="3200" b="1" dirty="0"/>
              <a:t>1a</a:t>
            </a:r>
            <a:r>
              <a:rPr lang="zh-CN" altLang="en-US" sz="3200" b="1" dirty="0"/>
              <a:t>和</a:t>
            </a:r>
            <a:r>
              <a:rPr lang="zh-CN" altLang="zh-CN" sz="3200" b="1" dirty="0"/>
              <a:t>2a</a:t>
            </a:r>
            <a:r>
              <a:rPr lang="zh-CN" altLang="en-US" sz="3200" b="1" dirty="0"/>
              <a:t>。 </a:t>
            </a:r>
            <a:r>
              <a:rPr lang="zh-CN" altLang="en-US" sz="3200" b="1" dirty="0" smtClean="0"/>
              <a:t> </a:t>
            </a:r>
            <a:endParaRPr lang="zh-CN" altLang="en-US" sz="3200" b="1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6056" y="188913"/>
            <a:ext cx="8640762" cy="352844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endParaRPr lang="en-US" altLang="zh-CN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me, are you Jane?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 am.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me, are you Michael?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No, I am not</a:t>
            </a:r>
            <a:r>
              <a:rPr lang="en-US" altLang="zh-CN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9619" name="Picture 4" descr="j035679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797425"/>
            <a:ext cx="1466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Picture 5" descr="paper_boy_yelling_hg_cl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33825"/>
            <a:ext cx="217963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Picture 3" descr="p9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3125788"/>
            <a:ext cx="38512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2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with your desk mates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692150"/>
            <a:ext cx="8892480" cy="5516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My name’s Sally. </a:t>
            </a:r>
            <a:r>
              <a:rPr lang="en-US" altLang="zh-CN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  <a:p>
            <a:pPr>
              <a:lnSpc>
                <a:spcPct val="90000"/>
              </a:lnSpc>
            </a:pPr>
            <a:endParaRPr lang="en-US" altLang="zh-CN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My name’s Li Ming. What’s your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name?</a:t>
            </a:r>
          </a:p>
          <a:p>
            <a:pPr>
              <a:lnSpc>
                <a:spcPct val="90000"/>
              </a:lnSpc>
            </a:pPr>
            <a:endParaRPr lang="en-US" altLang="zh-CN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altLang="zh-CN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name’s </a:t>
            </a: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What’s your name?</a:t>
            </a:r>
          </a:p>
          <a:p>
            <a:pPr>
              <a:lnSpc>
                <a:spcPct val="90000"/>
              </a:lnSpc>
            </a:pPr>
            <a:endParaRPr lang="en-US" altLang="zh-CN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My name’s 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0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0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0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7700" y="549275"/>
            <a:ext cx="8496300" cy="51831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1b               Ask and answer in pairs, using </a:t>
            </a:r>
          </a:p>
          <a:p>
            <a:pPr>
              <a:buFontTx/>
              <a:buNone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zh-CN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…?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…? 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make your own conversations according to 1a.</a:t>
            </a:r>
            <a:endParaRPr lang="en-US" altLang="zh-CN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2691" name="Picture 4" descr="活动交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404813"/>
            <a:ext cx="10175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Text Box 5"/>
          <p:cNvSpPr txBox="1">
            <a:spLocks noChangeArrowheads="1"/>
          </p:cNvSpPr>
          <p:nvPr/>
        </p:nvSpPr>
        <p:spPr bwMode="auto">
          <a:xfrm>
            <a:off x="539750" y="2757488"/>
            <a:ext cx="39354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</a:p>
        </p:txBody>
      </p:sp>
      <p:pic>
        <p:nvPicPr>
          <p:cNvPr id="242693" name="Picture 7" descr="9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2205038"/>
            <a:ext cx="36083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414463" y="4783138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Jane  </a:t>
            </a:r>
          </a:p>
        </p:txBody>
      </p:sp>
      <p:sp>
        <p:nvSpPr>
          <p:cNvPr id="244739" name="AutoShape 3"/>
          <p:cNvSpPr>
            <a:spLocks noChangeArrowheads="1"/>
          </p:cNvSpPr>
          <p:nvPr/>
        </p:nvSpPr>
        <p:spPr bwMode="auto">
          <a:xfrm>
            <a:off x="2751138" y="5024438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4037013" y="4829175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4470400" y="1263650"/>
            <a:ext cx="254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 she Jane?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541838" y="2200275"/>
            <a:ext cx="229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she is.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4470400" y="3063875"/>
            <a:ext cx="398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is she from?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541838" y="3954463"/>
            <a:ext cx="414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She is from Canada.</a:t>
            </a:r>
          </a:p>
        </p:txBody>
      </p:sp>
      <p:pic>
        <p:nvPicPr>
          <p:cNvPr id="244745" name="Picture 9" descr="Topic 1--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40322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6" name="Picture 10" descr="活动交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20713"/>
            <a:ext cx="1017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/>
      <p:bldP spid="244740" grpId="0"/>
      <p:bldP spid="244741" grpId="0"/>
      <p:bldP spid="244742" grpId="0"/>
      <p:bldP spid="244743" grpId="0"/>
      <p:bldP spid="2447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258888" y="4797425"/>
            <a:ext cx="221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Kangkang</a:t>
            </a:r>
          </a:p>
        </p:txBody>
      </p:sp>
      <p:sp>
        <p:nvSpPr>
          <p:cNvPr id="245763" name="AutoShape 3"/>
          <p:cNvSpPr>
            <a:spLocks noChangeArrowheads="1"/>
          </p:cNvSpPr>
          <p:nvPr/>
        </p:nvSpPr>
        <p:spPr bwMode="auto">
          <a:xfrm>
            <a:off x="3563938" y="5013325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716463" y="4868863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211638" y="1322388"/>
            <a:ext cx="348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 he Kangkang?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4216400" y="2062163"/>
            <a:ext cx="211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he is.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211638" y="2854325"/>
            <a:ext cx="380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is he from?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4284663" y="3646488"/>
            <a:ext cx="366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 is from China.</a:t>
            </a:r>
          </a:p>
        </p:txBody>
      </p:sp>
      <p:pic>
        <p:nvPicPr>
          <p:cNvPr id="245769" name="Picture 9" descr="Topic 1-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671887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0" descr="活动交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10175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4" grpId="0"/>
      <p:bldP spid="245765" grpId="0"/>
      <p:bldP spid="245766" grpId="0"/>
      <p:bldP spid="245767" grpId="0"/>
      <p:bldP spid="2457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806450" y="1916113"/>
            <a:ext cx="38369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 he Liu Xiang?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806450" y="3286125"/>
            <a:ext cx="32972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No, he isn’t.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 is Yao Ming.</a:t>
            </a:r>
          </a:p>
        </p:txBody>
      </p:sp>
      <p:pic>
        <p:nvPicPr>
          <p:cNvPr id="246788" name="Picture 5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10175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姚明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196975"/>
            <a:ext cx="46085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7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14400" y="6207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/>
              <a:t>2b             Practice the coversations      </a:t>
            </a:r>
          </a:p>
          <a:p>
            <a:pPr>
              <a:buFontTx/>
              <a:buNone/>
            </a:pPr>
            <a:r>
              <a:rPr lang="en-US" altLang="zh-CN" b="0"/>
              <a:t>                 above with your partner.</a:t>
            </a:r>
          </a:p>
        </p:txBody>
      </p:sp>
      <p:pic>
        <p:nvPicPr>
          <p:cNvPr id="247811" name="Picture 3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765175"/>
            <a:ext cx="10175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5111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3300"/>
                </a:solidFill>
              </a:rPr>
              <a:t>A: Is he/she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9933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3300"/>
                </a:solidFill>
              </a:rPr>
              <a:t>B: Yes/No,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9933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3300"/>
                </a:solidFill>
              </a:rPr>
              <a:t>A: Where is he/she from?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9933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993300"/>
                </a:solidFill>
              </a:rPr>
              <a:t>B: He/She …</a:t>
            </a:r>
          </a:p>
        </p:txBody>
      </p:sp>
      <p:pic>
        <p:nvPicPr>
          <p:cNvPr id="247813" name="Picture 7" descr="9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628775"/>
            <a:ext cx="32400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24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Match the questions with the correct answers.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And then practice in pairs.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8424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name?             a. He is from Canada.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Are you from Beijing?         b. No, she isn’t. She is Kumiko.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Is she Zhou Lu?                   c. Yes, we are.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Where are you from?           d. I’m from England.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5. Where is he from?               e. My name is Maria.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851275" y="2205038"/>
            <a:ext cx="1081088" cy="316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995738" y="2205038"/>
            <a:ext cx="1149350" cy="294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563938" y="2924175"/>
            <a:ext cx="1295400" cy="1081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203575" y="2852738"/>
            <a:ext cx="1800225" cy="1108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924300" y="4652963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755650" y="5661025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1-e   2-c   3-b   4-d   5-a</a:t>
            </a:r>
          </a:p>
        </p:txBody>
      </p:sp>
      <p:pic>
        <p:nvPicPr>
          <p:cNvPr id="248842" name="Picture 10" descr="活动交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836613"/>
            <a:ext cx="1017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allAtOnce"/>
      <p:bldP spid="14340" grpId="0" animBg="1"/>
      <p:bldP spid="14341" grpId="0" animBg="1"/>
      <p:bldP spid="14342" grpId="0" animBg="1"/>
      <p:bldP spid="14343" grpId="0" animBg="1"/>
      <p:bldP spid="14344" grpId="0" animBg="1"/>
      <p:bldP spid="248841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506</Words>
  <Application>Microsoft Office PowerPoint</Application>
  <PresentationFormat>全屏显示(4:3)</PresentationFormat>
  <Paragraphs>100</Paragraphs>
  <Slides>18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     Listen and number the pictures.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2022-02-08T05:32:21Z</dcterms:created>
  <dcterms:modified xsi:type="dcterms:W3CDTF">2023-01-17T01:03:55Z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ECA3381163A144E3B913F18BB5FD39D4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